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93" r:id="rId13"/>
    <p:sldId id="366" r:id="rId14"/>
    <p:sldId id="367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32" autoAdjust="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Web Site Building with </a:t>
            </a:r>
            <a:r>
              <a:rPr lang="en-US" b="1" dirty="0" smtClean="0">
                <a:latin typeface="BankGothic Md BT" panose="020B0807020203060204" pitchFamily="34" charset="0"/>
              </a:rPr>
              <a:t>CSS</a:t>
            </a:r>
            <a:endParaRPr lang="en-US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CSS Colors (RGB)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+mn-lt"/>
              </a:rPr>
              <a:t>Example    &lt;div </a:t>
            </a:r>
            <a:r>
              <a:rPr lang="en-US" sz="3200" dirty="0" smtClean="0">
                <a:latin typeface="+mn-lt"/>
              </a:rPr>
              <a:t>class=“</a:t>
            </a:r>
            <a:r>
              <a:rPr lang="en-US" sz="3200" dirty="0" err="1" smtClean="0">
                <a:latin typeface="+mn-lt"/>
              </a:rPr>
              <a:t>mydiv</a:t>
            </a:r>
            <a:r>
              <a:rPr lang="en-US" sz="3200" dirty="0" smtClean="0">
                <a:latin typeface="+mn-lt"/>
              </a:rPr>
              <a:t>” &gt;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&lt;style&gt; .</a:t>
            </a:r>
            <a:r>
              <a:rPr lang="en-US" sz="3200" dirty="0" err="1" smtClean="0">
                <a:latin typeface="+mn-lt"/>
              </a:rPr>
              <a:t>mydiv</a:t>
            </a:r>
            <a:r>
              <a:rPr lang="en-US" sz="3200" dirty="0" smtClean="0">
                <a:latin typeface="+mn-lt"/>
              </a:rPr>
              <a:t> {width: 100px;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		height: 100px;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		background-color</a:t>
            </a:r>
            <a:r>
              <a:rPr lang="en-US" sz="3200" dirty="0">
                <a:latin typeface="+mn-lt"/>
              </a:rPr>
              <a:t>: </a:t>
            </a:r>
            <a:r>
              <a:rPr lang="en-US" sz="3200" dirty="0" err="1">
                <a:latin typeface="+mn-lt"/>
              </a:rPr>
              <a:t>rgb</a:t>
            </a:r>
            <a:r>
              <a:rPr lang="en-US" sz="3200" dirty="0">
                <a:latin typeface="+mn-lt"/>
              </a:rPr>
              <a:t>(255,0,0</a:t>
            </a:r>
            <a:r>
              <a:rPr lang="en-US" sz="3200" dirty="0" smtClean="0">
                <a:latin typeface="+mn-lt"/>
              </a:rPr>
              <a:t>);}</a:t>
            </a:r>
          </a:p>
          <a:p>
            <a:pPr marL="0" indent="0">
              <a:buNone/>
            </a:pPr>
            <a:r>
              <a:rPr lang="en-US" sz="3200" dirty="0" smtClean="0">
                <a:latin typeface="+mn-lt"/>
              </a:rPr>
              <a:t>         &lt;/style&gt;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800" dirty="0" smtClean="0">
                <a:latin typeface="+mn-lt"/>
              </a:rPr>
              <a:t>black</a:t>
            </a:r>
            <a:r>
              <a:rPr lang="en-US" sz="2800" dirty="0">
                <a:latin typeface="+mn-lt"/>
              </a:rPr>
              <a:t>   #000000		navy    #000080		blue    #0000ff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green   #008000		teal    #008080		lime    #00ff00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aqua    #00ffff		maroon  #800000		purple  #800080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olive   #808000		gray    #808080		silver  #c0c0c0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red     #ff0000		fuchsia #ff00ff		yellow  #ffff00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white   #</a:t>
            </a:r>
            <a:r>
              <a:rPr lang="en-US" sz="2800" dirty="0" err="1">
                <a:latin typeface="+mn-lt"/>
              </a:rPr>
              <a:t>ffffff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 (RGBA)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CSS3 specification adds the ability to specify the "</a:t>
            </a:r>
            <a:r>
              <a:rPr lang="en-US" b="1" dirty="0">
                <a:latin typeface="+mn-lt"/>
              </a:rPr>
              <a:t>alpha</a:t>
            </a:r>
            <a:r>
              <a:rPr lang="en-US" dirty="0">
                <a:latin typeface="+mn-lt"/>
              </a:rPr>
              <a:t>", or </a:t>
            </a:r>
            <a:r>
              <a:rPr lang="en-US" b="1" dirty="0">
                <a:latin typeface="+mn-lt"/>
              </a:rPr>
              <a:t>opacity</a:t>
            </a:r>
            <a:r>
              <a:rPr lang="en-US" dirty="0">
                <a:latin typeface="+mn-lt"/>
              </a:rPr>
              <a:t>, of a color. The alpha is specified as a decimal number between 0.0 (transparent) and 1.0 (opaque).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Example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&lt;div style="background-color: </a:t>
            </a:r>
            <a:r>
              <a:rPr lang="en-US" dirty="0" err="1">
                <a:latin typeface="+mn-lt"/>
              </a:rPr>
              <a:t>rgba</a:t>
            </a:r>
            <a:r>
              <a:rPr lang="en-US" dirty="0">
                <a:latin typeface="+mn-lt"/>
              </a:rPr>
              <a:t>(255,0,0,0.2);"&gt;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&lt;/div&gt;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74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w3school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&lt;style&gt;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div.background</a:t>
            </a:r>
            <a:r>
              <a:rPr lang="en-US" dirty="0">
                <a:latin typeface="+mn-lt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background: 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(klematis.jpg) repeat;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border: 2px solid black;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div.transbox</a:t>
            </a:r>
            <a:r>
              <a:rPr lang="en-US" dirty="0">
                <a:latin typeface="+mn-lt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margin: 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background-color: #</a:t>
            </a:r>
            <a:r>
              <a:rPr lang="en-US" dirty="0" err="1">
                <a:latin typeface="+mn-lt"/>
              </a:rPr>
              <a:t>ffffff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border: 1px solid black;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background: </a:t>
            </a:r>
            <a:r>
              <a:rPr lang="en-US" dirty="0" err="1">
                <a:latin typeface="+mn-lt"/>
              </a:rPr>
              <a:t>rgba</a:t>
            </a:r>
            <a:r>
              <a:rPr lang="en-US" dirty="0">
                <a:latin typeface="+mn-lt"/>
              </a:rPr>
              <a:t>(255,255,255,0.4)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div.transbox</a:t>
            </a:r>
            <a:r>
              <a:rPr lang="en-US" dirty="0">
                <a:latin typeface="+mn-lt"/>
              </a:rPr>
              <a:t> p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margin: 5%;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font-weight: bold;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color: #000000;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&lt;/style&gt;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&lt;body&gt;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&lt;div class="background"&gt;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&lt;div class="</a:t>
            </a:r>
            <a:r>
              <a:rPr lang="en-US" dirty="0" err="1">
                <a:latin typeface="+mn-lt"/>
              </a:rPr>
              <a:t>transbox</a:t>
            </a:r>
            <a:r>
              <a:rPr lang="en-US" dirty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&lt;p&gt;This is some text that is placed in the transparent box.&lt;/p&gt;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&lt;/div&gt;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8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CSS Colors (HSL)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n-lt"/>
              </a:rPr>
              <a:t>The CSS3 specification adds the ability to specify colors using HSL (Hue, Saturation, Lightness). </a:t>
            </a:r>
            <a:endParaRPr lang="en-US" sz="1400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2800" dirty="0">
                <a:latin typeface="+mn-lt"/>
              </a:rPr>
              <a:t>- Hue is the degree on the color wheel: 0 = red, 120 = green, 240 is blue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Saturation is a percentage, where 100% is the full color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Lightness is a percentage, where 0% is dark (black) and 100% is light (white) </a:t>
            </a:r>
            <a:endParaRPr lang="en-US" sz="1400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1400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n-lt"/>
              </a:rPr>
              <a:t>Example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&lt;div style="background-color: </a:t>
            </a:r>
            <a:r>
              <a:rPr lang="en-US" sz="2800" dirty="0" err="1">
                <a:latin typeface="+mn-lt"/>
              </a:rPr>
              <a:t>hsl</a:t>
            </a:r>
            <a:r>
              <a:rPr lang="en-US" sz="2800" dirty="0">
                <a:latin typeface="+mn-lt"/>
              </a:rPr>
              <a:t>(0,100%,50%);"&gt;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&lt;/div&gt;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3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 (HSLA)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The CSS3 specification adds the ability to specify colors using HSLA (Hue, Saturation, Lightness, Alpha). HSLA takes four values:</a:t>
            </a:r>
            <a:r>
              <a:rPr lang="en-US" sz="1200" dirty="0">
                <a:latin typeface="+mn-lt"/>
              </a:rPr>
              <a:t/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- Hue is the degree on the color wheel: 0 = red, 120 = green, 240 is blue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- Saturation is a percentage, where 100% is the full color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- Lightness is a percentage, where 0% is dark (black) and 100% is light (white)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- Alpha is a decimal number between 0.0 (transparent) and 1.0 (opaque)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Example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&lt;div style="background-color: </a:t>
            </a:r>
            <a:r>
              <a:rPr lang="en-US" dirty="0" err="1">
                <a:latin typeface="+mn-lt"/>
              </a:rPr>
              <a:t>hsla</a:t>
            </a:r>
            <a:r>
              <a:rPr lang="en-US" dirty="0">
                <a:latin typeface="+mn-lt"/>
              </a:rPr>
              <a:t>(0,100%,50%,0.2);"&gt;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&lt;/div&gt;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67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Skills that you will develop during your study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Analytical thinking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Web development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Understanding internet &amp; programming concept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Presentation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4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HTML5 </a:t>
            </a:r>
            <a:r>
              <a:rPr lang="en-US" dirty="0"/>
              <a:t>&amp; </a:t>
            </a:r>
            <a:r>
              <a:rPr lang="en-US" dirty="0" smtClean="0"/>
              <a:t>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WHATWG</a:t>
            </a:r>
            <a:r>
              <a:rPr lang="en-US" dirty="0">
                <a:latin typeface="+mn-lt"/>
              </a:rPr>
              <a:t>(Web Hypertext Application Technology Working Group)-Apple, Mozilla, and Opera invented in </a:t>
            </a:r>
            <a:r>
              <a:rPr lang="en-US" dirty="0" smtClean="0">
                <a:latin typeface="+mn-lt"/>
              </a:rPr>
              <a:t>2004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W3C</a:t>
            </a:r>
            <a:r>
              <a:rPr lang="en-US" dirty="0">
                <a:latin typeface="+mn-lt"/>
              </a:rPr>
              <a:t> modified HTML5 based on WHATWG’s spec.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9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latin typeface="+mn-lt"/>
              </a:rPr>
              <a:t>For Firefox</a:t>
            </a:r>
          </a:p>
          <a:p>
            <a:pPr marL="504268" lvl="3" indent="0">
              <a:buNone/>
            </a:pPr>
            <a:r>
              <a:rPr lang="en-US" sz="4800" dirty="0">
                <a:latin typeface="+mn-lt"/>
              </a:rPr>
              <a:t>-</a:t>
            </a:r>
            <a:r>
              <a:rPr lang="en-US" sz="4800" dirty="0" err="1">
                <a:latin typeface="+mn-lt"/>
              </a:rPr>
              <a:t>moz</a:t>
            </a:r>
            <a:r>
              <a:rPr lang="en-US" sz="4800" dirty="0">
                <a:latin typeface="+mn-lt"/>
              </a:rPr>
              <a:t>-transform</a:t>
            </a:r>
          </a:p>
          <a:p>
            <a:pPr marL="0" indent="0">
              <a:buNone/>
            </a:pPr>
            <a:r>
              <a:rPr lang="en-US" sz="5400" dirty="0">
                <a:latin typeface="+mn-lt"/>
              </a:rPr>
              <a:t>For Safari and Chrome</a:t>
            </a:r>
          </a:p>
          <a:p>
            <a:pPr marL="504268" lvl="3" indent="0">
              <a:buNone/>
            </a:pPr>
            <a:r>
              <a:rPr lang="en-US" sz="4800" dirty="0">
                <a:latin typeface="+mn-lt"/>
              </a:rPr>
              <a:t>-</a:t>
            </a:r>
            <a:r>
              <a:rPr lang="en-US" sz="4800" dirty="0" err="1">
                <a:latin typeface="+mn-lt"/>
              </a:rPr>
              <a:t>webkit</a:t>
            </a:r>
            <a:r>
              <a:rPr lang="en-US" sz="4800" dirty="0">
                <a:latin typeface="+mn-lt"/>
              </a:rPr>
              <a:t>-transform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8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 Local Search Market of Mobile and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1" y="1817011"/>
            <a:ext cx="8515350" cy="4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class selector </a:t>
            </a:r>
            <a:r>
              <a:rPr lang="en-US" dirty="0">
                <a:latin typeface="+mn-lt"/>
              </a:rPr>
              <a:t>is a name preceded by a </a:t>
            </a:r>
            <a:r>
              <a:rPr lang="en-US" b="1" dirty="0">
                <a:latin typeface="+mn-lt"/>
              </a:rPr>
              <a:t>period (.) </a:t>
            </a:r>
            <a:r>
              <a:rPr lang="en-US" dirty="0">
                <a:latin typeface="+mn-lt"/>
              </a:rPr>
              <a:t>and an </a:t>
            </a:r>
            <a:r>
              <a:rPr lang="en-US" b="1" dirty="0">
                <a:latin typeface="+mn-lt"/>
              </a:rPr>
              <a:t>ID selector </a:t>
            </a:r>
            <a:r>
              <a:rPr lang="en-US" dirty="0">
                <a:latin typeface="+mn-lt"/>
              </a:rPr>
              <a:t>is a name preceded by a </a:t>
            </a:r>
            <a:r>
              <a:rPr lang="en-US" b="1" dirty="0">
                <a:latin typeface="+mn-lt"/>
              </a:rPr>
              <a:t>pound sign (#).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.highlight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</a:t>
            </a:r>
            <a:r>
              <a:rPr lang="en-US" dirty="0" err="1">
                <a:latin typeface="+mn-lt"/>
              </a:rPr>
              <a:t>color:blue</a:t>
            </a:r>
            <a:r>
              <a:rPr lang="en-US" dirty="0">
                <a:latin typeface="+mn-lt"/>
              </a:rPr>
              <a:t>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</a:t>
            </a:r>
            <a:r>
              <a:rPr lang="en-US" dirty="0" err="1">
                <a:latin typeface="+mn-lt"/>
              </a:rPr>
              <a:t>font-weight:bold</a:t>
            </a:r>
            <a:r>
              <a:rPr lang="en-US" dirty="0">
                <a:latin typeface="+mn-lt"/>
              </a:rPr>
              <a:t>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</a:t>
            </a:r>
            <a:r>
              <a:rPr lang="en-US" dirty="0" err="1">
                <a:latin typeface="+mn-lt"/>
              </a:rPr>
              <a:t>codebox</a:t>
            </a:r>
            <a:r>
              <a:rPr lang="en-US" dirty="0">
                <a:latin typeface="+mn-lt"/>
              </a:rPr>
              <a:t>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background-color:#</a:t>
            </a:r>
            <a:r>
              <a:rPr lang="en-US" dirty="0" err="1">
                <a:latin typeface="+mn-lt"/>
              </a:rPr>
              <a:t>dddddd</a:t>
            </a:r>
            <a:r>
              <a:rPr lang="en-US" dirty="0">
                <a:latin typeface="+mn-lt"/>
              </a:rPr>
              <a:t>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padding:10px;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border-style: solid;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border-width:1px;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2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&lt;div id=“</a:t>
            </a:r>
            <a:r>
              <a:rPr lang="en-US" dirty="0" err="1">
                <a:latin typeface="+mn-lt"/>
              </a:rPr>
              <a:t>checkthis</a:t>
            </a:r>
            <a:r>
              <a:rPr lang="en-US" dirty="0">
                <a:latin typeface="+mn-lt"/>
              </a:rPr>
              <a:t>"&gt;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&lt;p&gt;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'normal' text here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&lt;/p&gt;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&lt;p class=“</a:t>
            </a:r>
            <a:r>
              <a:rPr lang="en-US" dirty="0" err="1">
                <a:latin typeface="+mn-lt"/>
              </a:rPr>
              <a:t>checkthat</a:t>
            </a:r>
            <a:r>
              <a:rPr lang="en-US" dirty="0">
                <a:latin typeface="+mn-lt"/>
              </a:rPr>
              <a:t>"&gt;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'highlight' text here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&lt;/p&gt;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&lt;/div&gt;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three basic ways to apply CSS styles to an HTML document.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1.  Inline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2. Internal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3. External</a:t>
            </a:r>
          </a:p>
        </p:txBody>
      </p:sp>
    </p:spTree>
    <p:extLst>
      <p:ext uri="{BB962C8B-B14F-4D97-AF65-F5344CB8AC3E}">
        <p14:creationId xmlns:p14="http://schemas.microsoft.com/office/powerpoint/2010/main" val="154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384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Arial</vt:lpstr>
      <vt:lpstr>BankGothic Lt BT</vt:lpstr>
      <vt:lpstr>BankGothic Md BT</vt:lpstr>
      <vt:lpstr>Calibri</vt:lpstr>
      <vt:lpstr>Calibri Light</vt:lpstr>
      <vt:lpstr>Times New Roman</vt:lpstr>
      <vt:lpstr>Office Theme</vt:lpstr>
      <vt:lpstr>Web Site Building with CSS</vt:lpstr>
      <vt:lpstr>What Is Your Goal?</vt:lpstr>
      <vt:lpstr>PowerPoint Presentation</vt:lpstr>
      <vt:lpstr>HTML5</vt:lpstr>
      <vt:lpstr>CSS3</vt:lpstr>
      <vt:lpstr>US Local Search Market of Mobile and Desktop</vt:lpstr>
      <vt:lpstr>Class &amp; ID Selectors</vt:lpstr>
      <vt:lpstr>Sample Code</vt:lpstr>
      <vt:lpstr>CSS Application </vt:lpstr>
      <vt:lpstr>CSS Colors (RGB) </vt:lpstr>
      <vt:lpstr>CSS Colors (RGBA) </vt:lpstr>
      <vt:lpstr>Example from w3school</vt:lpstr>
      <vt:lpstr>CSS Colors (HSL) </vt:lpstr>
      <vt:lpstr>CSS Colors (HSLA) 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Saygin Guven</cp:lastModifiedBy>
  <cp:revision>470</cp:revision>
  <dcterms:created xsi:type="dcterms:W3CDTF">2017-12-05T23:52:35Z</dcterms:created>
  <dcterms:modified xsi:type="dcterms:W3CDTF">2018-05-23T17:37:37Z</dcterms:modified>
</cp:coreProperties>
</file>