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4"/>
  </p:notesMasterIdLst>
  <p:sldIdLst>
    <p:sldId id="256" r:id="rId2"/>
    <p:sldId id="257" r:id="rId3"/>
    <p:sldId id="258" r:id="rId4"/>
    <p:sldId id="259" r:id="rId5"/>
    <p:sldId id="260" r:id="rId6"/>
    <p:sldId id="261" r:id="rId7"/>
    <p:sldId id="267" r:id="rId8"/>
    <p:sldId id="262" r:id="rId9"/>
    <p:sldId id="264" r:id="rId10"/>
    <p:sldId id="263"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B40589E-413A-4DD6-BE7C-0D19FFCEA730}">
          <p14:sldIdLst>
            <p14:sldId id="256"/>
            <p14:sldId id="257"/>
            <p14:sldId id="258"/>
            <p14:sldId id="259"/>
            <p14:sldId id="260"/>
            <p14:sldId id="261"/>
          </p14:sldIdLst>
        </p14:section>
        <p14:section name="Untitled Section" id="{87C38136-E557-4B30-94A9-13BE4A49D43F}">
          <p14:sldIdLst>
            <p14:sldId id="267"/>
            <p14:sldId id="262"/>
            <p14:sldId id="264"/>
            <p14:sldId id="263"/>
            <p14:sldId id="26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897E"/>
    <a:srgbClr val="89D18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24" autoAdjust="0"/>
  </p:normalViewPr>
  <p:slideViewPr>
    <p:cSldViewPr snapToGrid="0">
      <p:cViewPr>
        <p:scale>
          <a:sx n="86" d="100"/>
          <a:sy n="86" d="100"/>
        </p:scale>
        <p:origin x="155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17D450-032C-4B1A-A059-C1850CCEBEEE}"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718B30-36D4-4A83-87F8-F247CCC3AA07}" type="slidenum">
              <a:rPr lang="en-US" smtClean="0"/>
              <a:t>‹#›</a:t>
            </a:fld>
            <a:endParaRPr lang="en-US"/>
          </a:p>
        </p:txBody>
      </p:sp>
    </p:spTree>
    <p:extLst>
      <p:ext uri="{BB962C8B-B14F-4D97-AF65-F5344CB8AC3E}">
        <p14:creationId xmlns:p14="http://schemas.microsoft.com/office/powerpoint/2010/main" val="3210604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1200"/>
              </a:spcAft>
              <a:buNone/>
            </a:pPr>
            <a:r>
              <a:rPr lang="en-US" b="0" i="0" dirty="0">
                <a:solidFill>
                  <a:srgbClr val="1F2328"/>
                </a:solidFill>
                <a:effectLst/>
                <a:latin typeface="-apple-system"/>
              </a:rPr>
              <a:t>The project involves a fictional bike-sharing company, Cyclistic, where you're (I'm) a Junior Data Analyst on the Marketing Analytics Team. The Director of Marketing wants to maximize the number of annual memberships by converting casual riders. The analyst is tasked with finding out how casual riders and member riders use the bikes differently. The insights I report will be used to design marketing strategies towards the goal of converting causal riders. You are given the data in Excel sheets of monthly rides for your analysis.</a:t>
            </a:r>
          </a:p>
          <a:p>
            <a:pPr algn="l">
              <a:spcAft>
                <a:spcPts val="1200"/>
              </a:spcAft>
              <a:buNone/>
            </a:pPr>
            <a:endParaRPr lang="en-US" b="0" i="0" dirty="0">
              <a:solidFill>
                <a:srgbClr val="1F2328"/>
              </a:solidFill>
              <a:effectLst/>
              <a:latin typeface="-apple-system"/>
            </a:endParaRPr>
          </a:p>
          <a:p>
            <a:pPr algn="l">
              <a:spcAft>
                <a:spcPts val="1200"/>
              </a:spcAft>
              <a:buNone/>
            </a:pPr>
            <a:r>
              <a:rPr lang="en-US" b="0" i="0" dirty="0">
                <a:solidFill>
                  <a:srgbClr val="1F2328"/>
                </a:solidFill>
                <a:effectLst/>
                <a:latin typeface="-apple-system"/>
              </a:rPr>
              <a:t>Ultimately, you are responsible for 5 deliverables:</a:t>
            </a:r>
          </a:p>
          <a:p>
            <a:pPr algn="l">
              <a:spcAft>
                <a:spcPts val="1200"/>
              </a:spcAft>
              <a:buNone/>
            </a:pPr>
            <a:endParaRPr lang="en-US" b="0" i="0" dirty="0">
              <a:solidFill>
                <a:srgbClr val="1F2328"/>
              </a:solidFill>
              <a:effectLst/>
              <a:latin typeface="-apple-system"/>
            </a:endParaRPr>
          </a:p>
          <a:p>
            <a:pPr algn="l">
              <a:spcAft>
                <a:spcPts val="1200"/>
              </a:spcAft>
              <a:buFont typeface="+mj-lt"/>
              <a:buAutoNum type="arabicPeriod"/>
            </a:pPr>
            <a:r>
              <a:rPr lang="en-US" b="0" i="0" dirty="0">
                <a:solidFill>
                  <a:srgbClr val="1F2328"/>
                </a:solidFill>
                <a:effectLst/>
                <a:latin typeface="-apple-system"/>
              </a:rPr>
              <a:t>A clear statement of the business task</a:t>
            </a:r>
          </a:p>
          <a:p>
            <a:pPr algn="l">
              <a:spcAft>
                <a:spcPts val="1200"/>
              </a:spcAft>
              <a:buFont typeface="+mj-lt"/>
              <a:buAutoNum type="arabicPeriod"/>
            </a:pPr>
            <a:r>
              <a:rPr lang="en-US" b="0" i="0" dirty="0">
                <a:solidFill>
                  <a:srgbClr val="1F2328"/>
                </a:solidFill>
                <a:effectLst/>
                <a:latin typeface="-apple-system"/>
              </a:rPr>
              <a:t>A description of all the data sources used</a:t>
            </a:r>
          </a:p>
          <a:p>
            <a:pPr algn="l">
              <a:spcAft>
                <a:spcPts val="1200"/>
              </a:spcAft>
              <a:buFont typeface="+mj-lt"/>
              <a:buAutoNum type="arabicPeriod"/>
            </a:pPr>
            <a:r>
              <a:rPr lang="en-US" b="0" i="0" dirty="0">
                <a:solidFill>
                  <a:srgbClr val="1F2328"/>
                </a:solidFill>
                <a:effectLst/>
                <a:latin typeface="-apple-system"/>
              </a:rPr>
              <a:t>Documentation of any cleaning or manipulation of data</a:t>
            </a:r>
          </a:p>
          <a:p>
            <a:pPr algn="l">
              <a:spcAft>
                <a:spcPts val="1200"/>
              </a:spcAft>
              <a:buFont typeface="+mj-lt"/>
              <a:buAutoNum type="arabicPeriod"/>
            </a:pPr>
            <a:r>
              <a:rPr lang="en-US" b="0" i="0" dirty="0">
                <a:solidFill>
                  <a:srgbClr val="1F2328"/>
                </a:solidFill>
                <a:effectLst/>
                <a:latin typeface="-apple-system"/>
              </a:rPr>
              <a:t>A summary of your analysis</a:t>
            </a:r>
          </a:p>
          <a:p>
            <a:pPr algn="l">
              <a:spcAft>
                <a:spcPts val="1200"/>
              </a:spcAft>
              <a:buFont typeface="+mj-lt"/>
              <a:buAutoNum type="arabicPeriod"/>
            </a:pPr>
            <a:r>
              <a:rPr lang="en-US" b="0" i="0" dirty="0">
                <a:solidFill>
                  <a:srgbClr val="1F2328"/>
                </a:solidFill>
                <a:effectLst/>
                <a:latin typeface="-apple-system"/>
              </a:rPr>
              <a:t>Supporting visualizations and key findings</a:t>
            </a:r>
          </a:p>
          <a:p>
            <a:endParaRPr lang="en-US" dirty="0"/>
          </a:p>
        </p:txBody>
      </p:sp>
      <p:sp>
        <p:nvSpPr>
          <p:cNvPr id="4" name="Slide Number Placeholder 3"/>
          <p:cNvSpPr>
            <a:spLocks noGrp="1"/>
          </p:cNvSpPr>
          <p:nvPr>
            <p:ph type="sldNum" sz="quarter" idx="5"/>
          </p:nvPr>
        </p:nvSpPr>
        <p:spPr/>
        <p:txBody>
          <a:bodyPr/>
          <a:lstStyle/>
          <a:p>
            <a:fld id="{7E718B30-36D4-4A83-87F8-F247CCC3AA07}" type="slidenum">
              <a:rPr lang="en-US" smtClean="0"/>
              <a:t>1</a:t>
            </a:fld>
            <a:endParaRPr lang="en-US"/>
          </a:p>
        </p:txBody>
      </p:sp>
    </p:spTree>
    <p:extLst>
      <p:ext uri="{BB962C8B-B14F-4D97-AF65-F5344CB8AC3E}">
        <p14:creationId xmlns:p14="http://schemas.microsoft.com/office/powerpoint/2010/main" val="36192279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718B30-36D4-4A83-87F8-F247CCC3AA07}" type="slidenum">
              <a:rPr lang="en-US" smtClean="0"/>
              <a:t>2</a:t>
            </a:fld>
            <a:endParaRPr lang="en-US"/>
          </a:p>
        </p:txBody>
      </p:sp>
    </p:spTree>
    <p:extLst>
      <p:ext uri="{BB962C8B-B14F-4D97-AF65-F5344CB8AC3E}">
        <p14:creationId xmlns:p14="http://schemas.microsoft.com/office/powerpoint/2010/main" val="538813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4688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678829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092743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56531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2840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163509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31903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94781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2780037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40334880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3CADBD16-5BFB-4D9F-9646-C75D1B53BBB6}" type="datetimeFigureOut">
              <a:rPr lang="en-US" smtClean="0"/>
              <a:t>5/6/2025</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2015739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3CADBD16-5BFB-4D9F-9646-C75D1B53BBB6}" type="datetimeFigureOut">
              <a:rPr lang="en-US" smtClean="0"/>
              <a:pPr/>
              <a:t>5/6/2025</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698553180"/>
      </p:ext>
    </p:extLst>
  </p:cSld>
  <p:clrMap bg1="dk1" tx1="lt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walter-elizabeth/Cyclistic/blob/main/Documentation%20of%20Cleaning%20and%20Manipulation.m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ublic.tableau.com/app/profile/elizabeth.a.walter/viz/Cyclistic_17442458867340/Dashboard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BF1DCD9-4684-4B84-AD73-6652C8BAC7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13">
            <a:extLst>
              <a:ext uri="{FF2B5EF4-FFF2-40B4-BE49-F238E27FC236}">
                <a16:creationId xmlns:a16="http://schemas.microsoft.com/office/drawing/2014/main" id="{D5D671AA-5068-5876-9ADB-9394344F693B}"/>
              </a:ext>
            </a:extLst>
          </p:cNvPr>
          <p:cNvPicPr>
            <a:picLocks noChangeAspect="1"/>
          </p:cNvPicPr>
          <p:nvPr/>
        </p:nvPicPr>
        <p:blipFill>
          <a:blip r:embed="rId3"/>
          <a:srcRect b="6305"/>
          <a:stretch/>
        </p:blipFill>
        <p:spPr>
          <a:xfrm>
            <a:off x="20" y="10"/>
            <a:ext cx="12199237" cy="6857989"/>
          </a:xfrm>
          <a:prstGeom prst="rect">
            <a:avLst/>
          </a:prstGeom>
        </p:spPr>
      </p:pic>
      <p:sp>
        <p:nvSpPr>
          <p:cNvPr id="11" name="Freeform: Shape 10">
            <a:extLst>
              <a:ext uri="{FF2B5EF4-FFF2-40B4-BE49-F238E27FC236}">
                <a16:creationId xmlns:a16="http://schemas.microsoft.com/office/drawing/2014/main" id="{4BE6A732-8124-4A59-8EC9-BF4A1648A0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2226538" y="-2233466"/>
            <a:ext cx="6858000" cy="11324929"/>
          </a:xfrm>
          <a:custGeom>
            <a:avLst/>
            <a:gdLst>
              <a:gd name="connsiteX0" fmla="*/ 0 w 6858000"/>
              <a:gd name="connsiteY0" fmla="*/ 9303227 h 11262142"/>
              <a:gd name="connsiteX1" fmla="*/ 0 w 6858000"/>
              <a:gd name="connsiteY1" fmla="*/ 6495555 h 11262142"/>
              <a:gd name="connsiteX2" fmla="*/ 1 w 6858000"/>
              <a:gd name="connsiteY2" fmla="*/ 6495555 h 11262142"/>
              <a:gd name="connsiteX3" fmla="*/ 1 w 6858000"/>
              <a:gd name="connsiteY3" fmla="*/ 0 h 11262142"/>
              <a:gd name="connsiteX4" fmla="*/ 6858000 w 6858000"/>
              <a:gd name="connsiteY4" fmla="*/ 6015407 h 11262142"/>
              <a:gd name="connsiteX5" fmla="*/ 6858000 w 6858000"/>
              <a:gd name="connsiteY5" fmla="*/ 8999698 h 11262142"/>
              <a:gd name="connsiteX6" fmla="*/ 6858000 w 6858000"/>
              <a:gd name="connsiteY6" fmla="*/ 11262142 h 11262142"/>
              <a:gd name="connsiteX7" fmla="*/ 1 w 6858000"/>
              <a:gd name="connsiteY7" fmla="*/ 11262142 h 11262142"/>
              <a:gd name="connsiteX8" fmla="*/ 1 w 6858000"/>
              <a:gd name="connsiteY8" fmla="*/ 9303227 h 112621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1262142">
                <a:moveTo>
                  <a:pt x="0" y="9303227"/>
                </a:moveTo>
                <a:lnTo>
                  <a:pt x="0" y="6495555"/>
                </a:lnTo>
                <a:lnTo>
                  <a:pt x="1" y="6495555"/>
                </a:lnTo>
                <a:lnTo>
                  <a:pt x="1" y="0"/>
                </a:lnTo>
                <a:lnTo>
                  <a:pt x="6858000" y="6015407"/>
                </a:lnTo>
                <a:lnTo>
                  <a:pt x="6858000" y="8999698"/>
                </a:lnTo>
                <a:lnTo>
                  <a:pt x="6858000" y="11262142"/>
                </a:lnTo>
                <a:lnTo>
                  <a:pt x="1" y="11262142"/>
                </a:lnTo>
                <a:lnTo>
                  <a:pt x="1" y="9303227"/>
                </a:lnTo>
                <a:close/>
              </a:path>
            </a:pathLst>
          </a:custGeom>
          <a:solidFill>
            <a:srgbClr val="00000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A2C4308-80EA-BCEB-F183-D869EDBE129F}"/>
              </a:ext>
            </a:extLst>
          </p:cNvPr>
          <p:cNvSpPr>
            <a:spLocks noGrp="1"/>
          </p:cNvSpPr>
          <p:nvPr>
            <p:ph type="ctrTitle"/>
          </p:nvPr>
        </p:nvSpPr>
        <p:spPr>
          <a:xfrm>
            <a:off x="1160890" y="1061686"/>
            <a:ext cx="8266139" cy="3793336"/>
          </a:xfrm>
        </p:spPr>
        <p:txBody>
          <a:bodyPr anchor="t">
            <a:normAutofit/>
          </a:bodyPr>
          <a:lstStyle/>
          <a:p>
            <a:r>
              <a:rPr lang="en-US" sz="6600" dirty="0">
                <a:solidFill>
                  <a:srgbClr val="FFFFFF"/>
                </a:solidFill>
              </a:rPr>
              <a:t>Cyclistic</a:t>
            </a:r>
          </a:p>
        </p:txBody>
      </p:sp>
      <p:sp>
        <p:nvSpPr>
          <p:cNvPr id="3" name="Subtitle 2">
            <a:extLst>
              <a:ext uri="{FF2B5EF4-FFF2-40B4-BE49-F238E27FC236}">
                <a16:creationId xmlns:a16="http://schemas.microsoft.com/office/drawing/2014/main" id="{C06180F9-8E5F-7B39-3677-145F63667616}"/>
              </a:ext>
            </a:extLst>
          </p:cNvPr>
          <p:cNvSpPr>
            <a:spLocks noGrp="1"/>
          </p:cNvSpPr>
          <p:nvPr>
            <p:ph type="subTitle" idx="1"/>
          </p:nvPr>
        </p:nvSpPr>
        <p:spPr>
          <a:xfrm>
            <a:off x="1143000" y="5453796"/>
            <a:ext cx="4264677" cy="732996"/>
          </a:xfrm>
        </p:spPr>
        <p:txBody>
          <a:bodyPr anchor="t">
            <a:normAutofit/>
          </a:bodyPr>
          <a:lstStyle/>
          <a:p>
            <a:r>
              <a:rPr lang="en-US" dirty="0">
                <a:solidFill>
                  <a:srgbClr val="FFFFFF"/>
                </a:solidFill>
              </a:rPr>
              <a:t>Google Data Analytics Certificate Case Study</a:t>
            </a:r>
          </a:p>
        </p:txBody>
      </p:sp>
      <p:cxnSp>
        <p:nvCxnSpPr>
          <p:cNvPr id="13" name="Straight Connector 12">
            <a:extLst>
              <a:ext uri="{FF2B5EF4-FFF2-40B4-BE49-F238E27FC236}">
                <a16:creationId xmlns:a16="http://schemas.microsoft.com/office/drawing/2014/main" id="{EFDAA6A4-1F42-460B-A500-921EEB4BC01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6994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CB0EE4-0F45-4BDF-53C5-BF0E24889CF2}"/>
              </a:ext>
            </a:extLst>
          </p:cNvPr>
          <p:cNvSpPr>
            <a:spLocks noGrp="1"/>
          </p:cNvSpPr>
          <p:nvPr>
            <p:ph type="title"/>
          </p:nvPr>
        </p:nvSpPr>
        <p:spPr>
          <a:xfrm>
            <a:off x="1143001" y="872935"/>
            <a:ext cx="5999018" cy="1360898"/>
          </a:xfrm>
        </p:spPr>
        <p:txBody>
          <a:bodyPr>
            <a:normAutofit/>
          </a:bodyPr>
          <a:lstStyle/>
          <a:p>
            <a:r>
              <a:rPr lang="en-US" dirty="0"/>
              <a:t>Ride Duration by Weekday</a:t>
            </a:r>
          </a:p>
        </p:txBody>
      </p:sp>
      <p:sp>
        <p:nvSpPr>
          <p:cNvPr id="9" name="Content Placeholder 8">
            <a:extLst>
              <a:ext uri="{FF2B5EF4-FFF2-40B4-BE49-F238E27FC236}">
                <a16:creationId xmlns:a16="http://schemas.microsoft.com/office/drawing/2014/main" id="{B04537FD-C6ED-3720-0F9A-5FFE3CA75C04}"/>
              </a:ext>
            </a:extLst>
          </p:cNvPr>
          <p:cNvSpPr>
            <a:spLocks noGrp="1"/>
          </p:cNvSpPr>
          <p:nvPr>
            <p:ph idx="1"/>
          </p:nvPr>
        </p:nvSpPr>
        <p:spPr>
          <a:xfrm>
            <a:off x="1143001" y="2332026"/>
            <a:ext cx="4953000" cy="3532180"/>
          </a:xfrm>
        </p:spPr>
        <p:txBody>
          <a:bodyPr anchor="t">
            <a:normAutofit/>
          </a:bodyPr>
          <a:lstStyle/>
          <a:p>
            <a:r>
              <a:rPr lang="en-US" dirty="0"/>
              <a:t>Both groups saw increases in ride durations at the end of the week, with a more significant increase in duration for </a:t>
            </a:r>
            <a:r>
              <a:rPr lang="en-US" dirty="0">
                <a:solidFill>
                  <a:srgbClr val="2B897E"/>
                </a:solidFill>
              </a:rPr>
              <a:t>casual</a:t>
            </a:r>
            <a:r>
              <a:rPr lang="en-US" dirty="0"/>
              <a:t> riders.</a:t>
            </a:r>
          </a:p>
          <a:p>
            <a:r>
              <a:rPr lang="en-US" dirty="0">
                <a:solidFill>
                  <a:srgbClr val="2B897E"/>
                </a:solidFill>
              </a:rPr>
              <a:t>Casual</a:t>
            </a:r>
            <a:r>
              <a:rPr lang="en-US" dirty="0"/>
              <a:t> riders take much longer rides that vary throughout the week, compared to </a:t>
            </a:r>
            <a:r>
              <a:rPr lang="en-US" dirty="0">
                <a:solidFill>
                  <a:srgbClr val="89D183"/>
                </a:solidFill>
              </a:rPr>
              <a:t>member</a:t>
            </a:r>
            <a:r>
              <a:rPr lang="en-US" dirty="0"/>
              <a:t> riders, who are likely taking the same route Monday through Friday.</a:t>
            </a:r>
          </a:p>
        </p:txBody>
      </p:sp>
      <p:pic>
        <p:nvPicPr>
          <p:cNvPr id="5" name="Content Placeholder 4">
            <a:extLst>
              <a:ext uri="{FF2B5EF4-FFF2-40B4-BE49-F238E27FC236}">
                <a16:creationId xmlns:a16="http://schemas.microsoft.com/office/drawing/2014/main" id="{60DB4E95-8322-235F-148B-4DF744A78D6B}"/>
              </a:ext>
            </a:extLst>
          </p:cNvPr>
          <p:cNvPicPr>
            <a:picLocks noChangeAspect="1"/>
          </p:cNvPicPr>
          <p:nvPr/>
        </p:nvPicPr>
        <p:blipFill>
          <a:blip r:embed="rId2"/>
          <a:stretch>
            <a:fillRect/>
          </a:stretch>
        </p:blipFill>
        <p:spPr>
          <a:xfrm>
            <a:off x="7062535" y="262969"/>
            <a:ext cx="3743975" cy="5722096"/>
          </a:xfrm>
          <a:prstGeom prst="rect">
            <a:avLst/>
          </a:prstGeom>
        </p:spPr>
      </p:pic>
      <p:cxnSp>
        <p:nvCxnSpPr>
          <p:cNvPr id="21" name="Straight Connector 20">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F987096-CCA1-C5E1-5C90-673FD5839573}"/>
              </a:ext>
            </a:extLst>
          </p:cNvPr>
          <p:cNvPicPr>
            <a:picLocks noChangeAspect="1"/>
          </p:cNvPicPr>
          <p:nvPr/>
        </p:nvPicPr>
        <p:blipFill>
          <a:blip r:embed="rId3"/>
          <a:srcRect l="2771" t="26953" r="51046" b="6310"/>
          <a:stretch/>
        </p:blipFill>
        <p:spPr>
          <a:xfrm>
            <a:off x="9919184" y="5356406"/>
            <a:ext cx="673845" cy="388299"/>
          </a:xfrm>
          <a:prstGeom prst="rect">
            <a:avLst/>
          </a:prstGeom>
        </p:spPr>
      </p:pic>
    </p:spTree>
    <p:extLst>
      <p:ext uri="{BB962C8B-B14F-4D97-AF65-F5344CB8AC3E}">
        <p14:creationId xmlns:p14="http://schemas.microsoft.com/office/powerpoint/2010/main" val="363157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E4F5F798-1A33-4FB1-8157-C2990B810651}"/>
              </a:ext>
            </a:extLst>
          </p:cNvPr>
          <p:cNvSpPr>
            <a:spLocks noGrp="1"/>
          </p:cNvSpPr>
          <p:nvPr>
            <p:ph type="title"/>
          </p:nvPr>
        </p:nvSpPr>
        <p:spPr>
          <a:xfrm>
            <a:off x="6877196" y="872934"/>
            <a:ext cx="4660105" cy="1360898"/>
          </a:xfrm>
        </p:spPr>
        <p:txBody>
          <a:bodyPr>
            <a:normAutofit/>
          </a:bodyPr>
          <a:lstStyle/>
          <a:p>
            <a:pPr algn="r"/>
            <a:r>
              <a:rPr lang="en-US" dirty="0"/>
              <a:t>Ride Duration by Hour of Day</a:t>
            </a:r>
          </a:p>
        </p:txBody>
      </p:sp>
      <p:sp>
        <p:nvSpPr>
          <p:cNvPr id="19" name="Content Placeholder 8">
            <a:extLst>
              <a:ext uri="{FF2B5EF4-FFF2-40B4-BE49-F238E27FC236}">
                <a16:creationId xmlns:a16="http://schemas.microsoft.com/office/drawing/2014/main" id="{6BF44457-D7E4-19EC-B801-3C2195C51A9E}"/>
              </a:ext>
            </a:extLst>
          </p:cNvPr>
          <p:cNvSpPr>
            <a:spLocks noGrp="1"/>
          </p:cNvSpPr>
          <p:nvPr>
            <p:ph idx="1"/>
          </p:nvPr>
        </p:nvSpPr>
        <p:spPr>
          <a:xfrm>
            <a:off x="6829800" y="2419457"/>
            <a:ext cx="4707501" cy="3567118"/>
          </a:xfrm>
        </p:spPr>
        <p:txBody>
          <a:bodyPr anchor="t">
            <a:normAutofit/>
          </a:bodyPr>
          <a:lstStyle/>
          <a:p>
            <a:pPr algn="r"/>
            <a:r>
              <a:rPr lang="en-US" dirty="0">
                <a:solidFill>
                  <a:srgbClr val="89D183"/>
                </a:solidFill>
              </a:rPr>
              <a:t>Member</a:t>
            </a:r>
            <a:r>
              <a:rPr lang="en-US" dirty="0"/>
              <a:t> riders take roughly the same length of ride throughout the day.</a:t>
            </a:r>
          </a:p>
          <a:p>
            <a:pPr algn="r"/>
            <a:r>
              <a:rPr lang="en-US" dirty="0">
                <a:solidFill>
                  <a:srgbClr val="2B897E"/>
                </a:solidFill>
              </a:rPr>
              <a:t>Casual</a:t>
            </a:r>
            <a:r>
              <a:rPr lang="en-US" dirty="0"/>
              <a:t> riders are less consistent, with their longest rides happening in the early hours of the day, between 12 – 4 am.</a:t>
            </a:r>
          </a:p>
        </p:txBody>
      </p:sp>
      <p:pic>
        <p:nvPicPr>
          <p:cNvPr id="5" name="Content Placeholder 4">
            <a:extLst>
              <a:ext uri="{FF2B5EF4-FFF2-40B4-BE49-F238E27FC236}">
                <a16:creationId xmlns:a16="http://schemas.microsoft.com/office/drawing/2014/main" id="{FAD6E792-0A2F-ABF7-E264-CD892E715BDD}"/>
              </a:ext>
            </a:extLst>
          </p:cNvPr>
          <p:cNvPicPr>
            <a:picLocks noChangeAspect="1"/>
          </p:cNvPicPr>
          <p:nvPr/>
        </p:nvPicPr>
        <p:blipFill>
          <a:blip r:embed="rId2"/>
          <a:stretch>
            <a:fillRect/>
          </a:stretch>
        </p:blipFill>
        <p:spPr>
          <a:xfrm>
            <a:off x="177626" y="1118934"/>
            <a:ext cx="6521944" cy="4728409"/>
          </a:xfrm>
          <a:prstGeom prst="rect">
            <a:avLst/>
          </a:prstGeom>
        </p:spPr>
      </p:pic>
      <p:cxnSp>
        <p:nvCxnSpPr>
          <p:cNvPr id="28" name="Straight Connector 27">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0135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7CC5-8024-0BA9-AA11-DE01E84DF068}"/>
              </a:ext>
            </a:extLst>
          </p:cNvPr>
          <p:cNvSpPr>
            <a:spLocks noGrp="1"/>
          </p:cNvSpPr>
          <p:nvPr>
            <p:ph type="title"/>
          </p:nvPr>
        </p:nvSpPr>
        <p:spPr/>
        <p:txBody>
          <a:bodyPr/>
          <a:lstStyle/>
          <a:p>
            <a:pPr algn="ctr"/>
            <a:r>
              <a:rPr lang="en-US" dirty="0"/>
              <a:t>Recommendations</a:t>
            </a:r>
          </a:p>
        </p:txBody>
      </p:sp>
      <p:sp>
        <p:nvSpPr>
          <p:cNvPr id="3" name="Content Placeholder 2">
            <a:extLst>
              <a:ext uri="{FF2B5EF4-FFF2-40B4-BE49-F238E27FC236}">
                <a16:creationId xmlns:a16="http://schemas.microsoft.com/office/drawing/2014/main" id="{939349A3-540D-8F44-2EB6-93556A078693}"/>
              </a:ext>
            </a:extLst>
          </p:cNvPr>
          <p:cNvSpPr>
            <a:spLocks noGrp="1"/>
          </p:cNvSpPr>
          <p:nvPr>
            <p:ph idx="1"/>
          </p:nvPr>
        </p:nvSpPr>
        <p:spPr/>
        <p:txBody>
          <a:bodyPr>
            <a:normAutofit fontScale="92500" lnSpcReduction="20000"/>
          </a:bodyPr>
          <a:lstStyle/>
          <a:p>
            <a:pPr marL="0" indent="0">
              <a:buNone/>
            </a:pPr>
            <a:r>
              <a:rPr lang="en-US" dirty="0"/>
              <a:t>One tactic is to offer a certain amount off rides at a particular time for select months to new members.</a:t>
            </a:r>
          </a:p>
          <a:p>
            <a:pPr marL="0" indent="0">
              <a:buNone/>
            </a:pPr>
            <a:endParaRPr lang="en-US" dirty="0"/>
          </a:p>
          <a:p>
            <a:pPr marL="0" indent="0">
              <a:buNone/>
            </a:pPr>
            <a:r>
              <a:rPr lang="en-US" dirty="0"/>
              <a:t>The areas of focus would be: </a:t>
            </a:r>
          </a:p>
          <a:p>
            <a:pPr lvl="2"/>
            <a:r>
              <a:rPr lang="en-US" dirty="0"/>
              <a:t>in the early hours between 12 – 4 am, when casual riders are taking significantly longer rides.</a:t>
            </a:r>
          </a:p>
          <a:p>
            <a:pPr lvl="2"/>
            <a:r>
              <a:rPr lang="en-US" dirty="0"/>
              <a:t>On Saturdays and Sundays, when casual riders are taking more and longer trips.</a:t>
            </a:r>
          </a:p>
          <a:p>
            <a:pPr lvl="2"/>
            <a:r>
              <a:rPr lang="en-US" dirty="0"/>
              <a:t>In the mornings, where encouraging riding earlier in the day could push casual riders to change their method of commuting to bike.</a:t>
            </a:r>
            <a:endParaRPr lang="en-US" sz="1400" dirty="0"/>
          </a:p>
          <a:p>
            <a:pPr marL="228600" lvl="2" indent="0">
              <a:buNone/>
            </a:pPr>
            <a:endParaRPr lang="en-US" sz="2000" dirty="0"/>
          </a:p>
          <a:p>
            <a:pPr marL="0" lvl="1"/>
            <a:r>
              <a:rPr lang="en-US" sz="2200" i="0" dirty="0"/>
              <a:t>For example: “Rides 50% off on weekends for new members for the first 3 months”</a:t>
            </a:r>
          </a:p>
          <a:p>
            <a:pPr marL="228600" lvl="2" indent="0">
              <a:buNone/>
            </a:pPr>
            <a:endParaRPr lang="en-US" dirty="0"/>
          </a:p>
        </p:txBody>
      </p:sp>
    </p:spTree>
    <p:extLst>
      <p:ext uri="{BB962C8B-B14F-4D97-AF65-F5344CB8AC3E}">
        <p14:creationId xmlns:p14="http://schemas.microsoft.com/office/powerpoint/2010/main" val="2395977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B05A6-E323-0B96-AABA-738580C8CFFE}"/>
              </a:ext>
            </a:extLst>
          </p:cNvPr>
          <p:cNvSpPr>
            <a:spLocks noGrp="1"/>
          </p:cNvSpPr>
          <p:nvPr>
            <p:ph type="title"/>
          </p:nvPr>
        </p:nvSpPr>
        <p:spPr>
          <a:xfrm>
            <a:off x="3376610" y="713003"/>
            <a:ext cx="5438777" cy="1360898"/>
          </a:xfrm>
        </p:spPr>
        <p:txBody>
          <a:bodyPr/>
          <a:lstStyle/>
          <a:p>
            <a:pPr algn="ctr"/>
            <a:r>
              <a:rPr lang="en-US" dirty="0"/>
              <a:t>Business Task</a:t>
            </a:r>
          </a:p>
        </p:txBody>
      </p:sp>
      <p:sp>
        <p:nvSpPr>
          <p:cNvPr id="3" name="Content Placeholder 2">
            <a:extLst>
              <a:ext uri="{FF2B5EF4-FFF2-40B4-BE49-F238E27FC236}">
                <a16:creationId xmlns:a16="http://schemas.microsoft.com/office/drawing/2014/main" id="{A1D7B72A-B19D-5C73-D05B-041FE40751B0}"/>
              </a:ext>
            </a:extLst>
          </p:cNvPr>
          <p:cNvSpPr>
            <a:spLocks noGrp="1"/>
          </p:cNvSpPr>
          <p:nvPr>
            <p:ph idx="1"/>
          </p:nvPr>
        </p:nvSpPr>
        <p:spPr/>
        <p:txBody>
          <a:bodyPr/>
          <a:lstStyle/>
          <a:p>
            <a:pPr marL="0" indent="0">
              <a:buNone/>
            </a:pPr>
            <a:r>
              <a:rPr lang="en-US" dirty="0"/>
              <a:t>Guiding questions for marketing program:</a:t>
            </a:r>
          </a:p>
          <a:p>
            <a:pPr marL="457200" indent="-457200">
              <a:buAutoNum type="arabicPeriod"/>
            </a:pPr>
            <a:r>
              <a:rPr lang="en-US" i="1" dirty="0"/>
              <a:t>How do annual members and casual riders use Cyclistic bikes differently?</a:t>
            </a:r>
          </a:p>
          <a:p>
            <a:pPr marL="457200" indent="-457200">
              <a:buAutoNum type="arabicPeriod"/>
            </a:pPr>
            <a:r>
              <a:rPr lang="en-US" dirty="0"/>
              <a:t>Why would casual riders buy annual memberships?</a:t>
            </a:r>
          </a:p>
          <a:p>
            <a:pPr marL="457200" indent="-457200">
              <a:buAutoNum type="arabicPeriod"/>
            </a:pPr>
            <a:r>
              <a:rPr lang="en-US" dirty="0"/>
              <a:t>How can Cyclistic use digital media to influence casual riders to become members</a:t>
            </a:r>
          </a:p>
          <a:p>
            <a:pPr marL="457200" indent="-457200">
              <a:buAutoNum type="arabicPeriod"/>
            </a:pPr>
            <a:endParaRPr lang="en-US" dirty="0"/>
          </a:p>
          <a:p>
            <a:pPr marL="0" indent="0">
              <a:buNone/>
            </a:pPr>
            <a:r>
              <a:rPr lang="en-US" dirty="0"/>
              <a:t>I was tasked with answering the first question – to analyze the data to find insights into how the two types of riders use the bikes differently.</a:t>
            </a:r>
          </a:p>
        </p:txBody>
      </p:sp>
    </p:spTree>
    <p:extLst>
      <p:ext uri="{BB962C8B-B14F-4D97-AF65-F5344CB8AC3E}">
        <p14:creationId xmlns:p14="http://schemas.microsoft.com/office/powerpoint/2010/main" val="386159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FD12A-8844-F1D9-5130-EF107FE8A598}"/>
              </a:ext>
            </a:extLst>
          </p:cNvPr>
          <p:cNvSpPr>
            <a:spLocks noGrp="1"/>
          </p:cNvSpPr>
          <p:nvPr>
            <p:ph type="title"/>
          </p:nvPr>
        </p:nvSpPr>
        <p:spPr>
          <a:xfrm>
            <a:off x="1142996" y="682894"/>
            <a:ext cx="9905999" cy="1360898"/>
          </a:xfrm>
        </p:spPr>
        <p:txBody>
          <a:bodyPr/>
          <a:lstStyle/>
          <a:p>
            <a:pPr algn="ctr"/>
            <a:r>
              <a:rPr lang="en-US" dirty="0"/>
              <a:t>Description of Data Sources Used</a:t>
            </a:r>
          </a:p>
        </p:txBody>
      </p:sp>
      <p:sp>
        <p:nvSpPr>
          <p:cNvPr id="3" name="Content Placeholder 2">
            <a:extLst>
              <a:ext uri="{FF2B5EF4-FFF2-40B4-BE49-F238E27FC236}">
                <a16:creationId xmlns:a16="http://schemas.microsoft.com/office/drawing/2014/main" id="{1FCB45B2-385B-2670-AD1A-4EA7524B8764}"/>
              </a:ext>
            </a:extLst>
          </p:cNvPr>
          <p:cNvSpPr>
            <a:spLocks noGrp="1"/>
          </p:cNvSpPr>
          <p:nvPr>
            <p:ph idx="1"/>
          </p:nvPr>
        </p:nvSpPr>
        <p:spPr>
          <a:xfrm>
            <a:off x="1142995" y="1916201"/>
            <a:ext cx="9905999" cy="3567118"/>
          </a:xfrm>
        </p:spPr>
        <p:txBody>
          <a:bodyPr>
            <a:normAutofit/>
          </a:bodyPr>
          <a:lstStyle/>
          <a:p>
            <a:pPr>
              <a:spcBef>
                <a:spcPts val="0"/>
              </a:spcBef>
            </a:pPr>
            <a:r>
              <a:rPr lang="en-US" sz="1600" dirty="0"/>
              <a:t>The data used was 12 monthly excel spreadsheets of all rides that month for the period April 2020 – April 2021, provided by the organization. Each sheet was a different month.</a:t>
            </a:r>
          </a:p>
          <a:p>
            <a:pPr>
              <a:spcBef>
                <a:spcPts val="0"/>
              </a:spcBef>
            </a:pPr>
            <a:r>
              <a:rPr lang="en-US" sz="1600" dirty="0"/>
              <a:t>Each row represented a ride with a unique ride id.</a:t>
            </a:r>
          </a:p>
          <a:p>
            <a:pPr>
              <a:spcBef>
                <a:spcPts val="0"/>
              </a:spcBef>
            </a:pPr>
            <a:r>
              <a:rPr lang="en-US" sz="1600" dirty="0"/>
              <a:t>The columns, apart from the ride id, were:</a:t>
            </a:r>
          </a:p>
          <a:p>
            <a:pPr marL="0" indent="0">
              <a:buNone/>
            </a:pPr>
            <a:endParaRPr lang="en-US" sz="1200" dirty="0"/>
          </a:p>
          <a:p>
            <a:pPr marL="0" indent="0">
              <a:buNone/>
            </a:pPr>
            <a:endParaRPr lang="en-US" sz="1200" dirty="0"/>
          </a:p>
          <a:p>
            <a:pPr marL="0" indent="0">
              <a:buNone/>
            </a:pPr>
            <a:endParaRPr lang="en-US" sz="1200" dirty="0"/>
          </a:p>
        </p:txBody>
      </p:sp>
      <p:graphicFrame>
        <p:nvGraphicFramePr>
          <p:cNvPr id="6" name="Table 5">
            <a:extLst>
              <a:ext uri="{FF2B5EF4-FFF2-40B4-BE49-F238E27FC236}">
                <a16:creationId xmlns:a16="http://schemas.microsoft.com/office/drawing/2014/main" id="{F2B36E21-D952-F506-6811-74125308F40C}"/>
              </a:ext>
            </a:extLst>
          </p:cNvPr>
          <p:cNvGraphicFramePr>
            <a:graphicFrameLocks noGrp="1"/>
          </p:cNvGraphicFramePr>
          <p:nvPr>
            <p:extLst>
              <p:ext uri="{D42A27DB-BD31-4B8C-83A1-F6EECF244321}">
                <p14:modId xmlns:p14="http://schemas.microsoft.com/office/powerpoint/2010/main" val="1124432156"/>
              </p:ext>
            </p:extLst>
          </p:nvPr>
        </p:nvGraphicFramePr>
        <p:xfrm>
          <a:off x="1510791" y="3226547"/>
          <a:ext cx="9170411" cy="3434715"/>
        </p:xfrm>
        <a:graphic>
          <a:graphicData uri="http://schemas.openxmlformats.org/drawingml/2006/table">
            <a:tbl>
              <a:tblPr firstRow="1" bandRow="1">
                <a:tableStyleId>{5C22544A-7EE6-4342-B048-85BDC9FD1C3A}</a:tableStyleId>
              </a:tblPr>
              <a:tblGrid>
                <a:gridCol w="1544782">
                  <a:extLst>
                    <a:ext uri="{9D8B030D-6E8A-4147-A177-3AD203B41FA5}">
                      <a16:colId xmlns:a16="http://schemas.microsoft.com/office/drawing/2014/main" val="997900638"/>
                    </a:ext>
                  </a:extLst>
                </a:gridCol>
                <a:gridCol w="7625629">
                  <a:extLst>
                    <a:ext uri="{9D8B030D-6E8A-4147-A177-3AD203B41FA5}">
                      <a16:colId xmlns:a16="http://schemas.microsoft.com/office/drawing/2014/main" val="2504294101"/>
                    </a:ext>
                  </a:extLst>
                </a:gridCol>
              </a:tblGrid>
              <a:tr h="263334">
                <a:tc>
                  <a:txBody>
                    <a:bodyPr/>
                    <a:lstStyle/>
                    <a:p>
                      <a:pPr algn="l"/>
                      <a:r>
                        <a:rPr lang="en-US" sz="1100" dirty="0"/>
                        <a:t>Column Name</a:t>
                      </a:r>
                    </a:p>
                  </a:txBody>
                  <a:tcPr anchor="ctr">
                    <a:solidFill>
                      <a:schemeClr val="tx1">
                        <a:lumMod val="65000"/>
                      </a:schemeClr>
                    </a:solidFill>
                  </a:tcPr>
                </a:tc>
                <a:tc>
                  <a:txBody>
                    <a:bodyPr/>
                    <a:lstStyle/>
                    <a:p>
                      <a:pPr algn="l"/>
                      <a:r>
                        <a:rPr lang="en-US" sz="1200" dirty="0"/>
                        <a:t>Description</a:t>
                      </a:r>
                    </a:p>
                  </a:txBody>
                  <a:tcPr anchor="ctr">
                    <a:solidFill>
                      <a:schemeClr val="tx1">
                        <a:lumMod val="65000"/>
                      </a:schemeClr>
                    </a:solidFill>
                  </a:tcPr>
                </a:tc>
                <a:extLst>
                  <a:ext uri="{0D108BD9-81ED-4DB2-BD59-A6C34878D82A}">
                    <a16:rowId xmlns:a16="http://schemas.microsoft.com/office/drawing/2014/main" val="291777810"/>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rideable_type </a:t>
                      </a:r>
                    </a:p>
                  </a:txBody>
                  <a:tcPr marL="9525" marR="9525" marT="9525" marB="0" anchor="ctr">
                    <a:solidFill>
                      <a:schemeClr val="accent1">
                        <a:tint val="20000"/>
                      </a:schemeClr>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type of bicycle</a:t>
                      </a:r>
                    </a:p>
                  </a:txBody>
                  <a:tcPr marL="9525" marR="9525" marT="9525" marB="0" anchor="ctr">
                    <a:solidFill>
                      <a:schemeClr val="accent1">
                        <a:tint val="20000"/>
                      </a:schemeClr>
                    </a:solidFill>
                  </a:tcPr>
                </a:tc>
                <a:extLst>
                  <a:ext uri="{0D108BD9-81ED-4DB2-BD59-A6C34878D82A}">
                    <a16:rowId xmlns:a16="http://schemas.microsoft.com/office/drawing/2014/main" val="3709230176"/>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started_at </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date and time ride was started</a:t>
                      </a:r>
                    </a:p>
                  </a:txBody>
                  <a:tcPr marL="9525" marR="9525" marT="9525" marB="0" anchor="ctr">
                    <a:solidFill>
                      <a:schemeClr val="tx1"/>
                    </a:solidFill>
                  </a:tcPr>
                </a:tc>
                <a:extLst>
                  <a:ext uri="{0D108BD9-81ED-4DB2-BD59-A6C34878D82A}">
                    <a16:rowId xmlns:a16="http://schemas.microsoft.com/office/drawing/2014/main" val="1573924014"/>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ended_at </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date and time ride was ended</a:t>
                      </a:r>
                    </a:p>
                  </a:txBody>
                  <a:tcPr marL="9525" marR="9525" marT="9525" marB="0" anchor="ctr">
                    <a:solidFill>
                      <a:schemeClr val="tx1"/>
                    </a:solidFill>
                  </a:tcPr>
                </a:tc>
                <a:extLst>
                  <a:ext uri="{0D108BD9-81ED-4DB2-BD59-A6C34878D82A}">
                    <a16:rowId xmlns:a16="http://schemas.microsoft.com/office/drawing/2014/main" val="4108539748"/>
                  </a:ext>
                </a:extLst>
              </a:tr>
              <a:tr h="324231">
                <a:tc>
                  <a:txBody>
                    <a:bodyPr/>
                    <a:lstStyle/>
                    <a:p>
                      <a:pPr algn="l" rtl="0" fontAlgn="ctr"/>
                      <a:r>
                        <a:rPr lang="en-US" sz="1200" b="0" i="0" u="none" strike="noStrike" dirty="0">
                          <a:solidFill>
                            <a:srgbClr val="000000"/>
                          </a:solidFill>
                          <a:effectLst/>
                          <a:latin typeface="Walbaum Display" panose="02070503090703020303" pitchFamily="18" charset="0"/>
                        </a:rPr>
                        <a:t>start_station_name</a:t>
                      </a:r>
                    </a:p>
                  </a:txBody>
                  <a:tcPr marL="9525" marR="9525" marT="9525" marB="0" anchor="ctr">
                    <a:solidFill>
                      <a:schemeClr val="accent1">
                        <a:tint val="20000"/>
                      </a:schemeClr>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name of the station where the ride began. This column contained nulls.</a:t>
                      </a:r>
                    </a:p>
                  </a:txBody>
                  <a:tcPr marL="9525" marR="9525" marT="9525" marB="0" anchor="ctr">
                    <a:solidFill>
                      <a:schemeClr val="accent1">
                        <a:tint val="20000"/>
                      </a:schemeClr>
                    </a:solidFill>
                  </a:tcPr>
                </a:tc>
                <a:extLst>
                  <a:ext uri="{0D108BD9-81ED-4DB2-BD59-A6C34878D82A}">
                    <a16:rowId xmlns:a16="http://schemas.microsoft.com/office/drawing/2014/main" val="3121862384"/>
                  </a:ext>
                </a:extLst>
              </a:tr>
              <a:tr h="324231">
                <a:tc>
                  <a:txBody>
                    <a:bodyPr/>
                    <a:lstStyle/>
                    <a:p>
                      <a:pPr algn="l" rtl="0" fontAlgn="ctr"/>
                      <a:r>
                        <a:rPr lang="en-US" sz="1200" b="0" i="0" u="none" strike="noStrike" dirty="0">
                          <a:solidFill>
                            <a:srgbClr val="000000"/>
                          </a:solidFill>
                          <a:effectLst/>
                          <a:latin typeface="Walbaum Display" panose="02070503090703020303" pitchFamily="18" charset="0"/>
                        </a:rPr>
                        <a:t>start_station_id</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the id number, containing letters and numbers in some cases, of the start station. This column contained nulls</a:t>
                      </a:r>
                    </a:p>
                  </a:txBody>
                  <a:tcPr marL="9525" marR="9525" marT="9525" marB="0" anchor="ctr">
                    <a:solidFill>
                      <a:schemeClr val="tx1"/>
                    </a:solidFill>
                  </a:tcPr>
                </a:tc>
                <a:extLst>
                  <a:ext uri="{0D108BD9-81ED-4DB2-BD59-A6C34878D82A}">
                    <a16:rowId xmlns:a16="http://schemas.microsoft.com/office/drawing/2014/main" val="2254459513"/>
                  </a:ext>
                </a:extLst>
              </a:tr>
              <a:tr h="324231">
                <a:tc>
                  <a:txBody>
                    <a:bodyPr/>
                    <a:lstStyle/>
                    <a:p>
                      <a:pPr algn="l" rtl="0" fontAlgn="ctr"/>
                      <a:r>
                        <a:rPr lang="en-US" sz="1200" b="0" i="0" u="none" strike="noStrike" dirty="0">
                          <a:solidFill>
                            <a:srgbClr val="000000"/>
                          </a:solidFill>
                          <a:effectLst/>
                          <a:latin typeface="Walbaum Display" panose="02070503090703020303" pitchFamily="18" charset="0"/>
                        </a:rPr>
                        <a:t>end_station_name</a:t>
                      </a:r>
                    </a:p>
                  </a:txBody>
                  <a:tcPr marL="9525" marR="9525" marT="9525" marB="0" anchor="ctr">
                    <a:solidFill>
                      <a:schemeClr val="accent1">
                        <a:tint val="20000"/>
                      </a:schemeClr>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name of the station where the ride ended. This column contained nulls.</a:t>
                      </a:r>
                    </a:p>
                  </a:txBody>
                  <a:tcPr marL="9525" marR="9525" marT="9525" marB="0" anchor="ctr">
                    <a:solidFill>
                      <a:schemeClr val="accent1">
                        <a:tint val="20000"/>
                      </a:schemeClr>
                    </a:solidFill>
                  </a:tcPr>
                </a:tc>
                <a:extLst>
                  <a:ext uri="{0D108BD9-81ED-4DB2-BD59-A6C34878D82A}">
                    <a16:rowId xmlns:a16="http://schemas.microsoft.com/office/drawing/2014/main" val="1705431615"/>
                  </a:ext>
                </a:extLst>
              </a:tr>
              <a:tr h="324231">
                <a:tc>
                  <a:txBody>
                    <a:bodyPr/>
                    <a:lstStyle/>
                    <a:p>
                      <a:pPr algn="l" rtl="0" fontAlgn="ctr"/>
                      <a:r>
                        <a:rPr lang="en-US" sz="1200" b="0" i="0" u="none" strike="noStrike" dirty="0">
                          <a:solidFill>
                            <a:srgbClr val="000000"/>
                          </a:solidFill>
                          <a:effectLst/>
                          <a:latin typeface="Walbaum Display" panose="02070503090703020303" pitchFamily="18" charset="0"/>
                        </a:rPr>
                        <a:t>end_station_id</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the id number, containing letters and numbers in some cases, of the end station. This column contained nulls.</a:t>
                      </a:r>
                    </a:p>
                  </a:txBody>
                  <a:tcPr marL="9525" marR="9525" marT="9525" marB="0" anchor="ctr">
                    <a:solidFill>
                      <a:schemeClr val="tx1"/>
                    </a:solidFill>
                  </a:tcPr>
                </a:tc>
                <a:extLst>
                  <a:ext uri="{0D108BD9-81ED-4DB2-BD59-A6C34878D82A}">
                    <a16:rowId xmlns:a16="http://schemas.microsoft.com/office/drawing/2014/main" val="4264737941"/>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start_lat</a:t>
                      </a:r>
                    </a:p>
                  </a:txBody>
                  <a:tcPr marL="9525" marR="9525" marT="9525" marB="0" anchor="ctr">
                    <a:solidFill>
                      <a:schemeClr val="accent1">
                        <a:tint val="20000"/>
                      </a:schemeClr>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latitude of bike at start of ride</a:t>
                      </a:r>
                    </a:p>
                  </a:txBody>
                  <a:tcPr marL="9525" marR="9525" marT="9525" marB="0" anchor="ctr">
                    <a:solidFill>
                      <a:schemeClr val="accent1">
                        <a:tint val="20000"/>
                      </a:schemeClr>
                    </a:solidFill>
                  </a:tcPr>
                </a:tc>
                <a:extLst>
                  <a:ext uri="{0D108BD9-81ED-4DB2-BD59-A6C34878D82A}">
                    <a16:rowId xmlns:a16="http://schemas.microsoft.com/office/drawing/2014/main" val="4222921773"/>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start_lng </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longitude of bike at start of ride</a:t>
                      </a:r>
                    </a:p>
                  </a:txBody>
                  <a:tcPr marL="9525" marR="9525" marT="9525" marB="0" anchor="ctr">
                    <a:solidFill>
                      <a:schemeClr val="tx1"/>
                    </a:solidFill>
                  </a:tcPr>
                </a:tc>
                <a:extLst>
                  <a:ext uri="{0D108BD9-81ED-4DB2-BD59-A6C34878D82A}">
                    <a16:rowId xmlns:a16="http://schemas.microsoft.com/office/drawing/2014/main" val="224772690"/>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end_lat</a:t>
                      </a:r>
                    </a:p>
                  </a:txBody>
                  <a:tcPr marL="9525" marR="9525" marT="9525" marB="0" anchor="ctr">
                    <a:solidFill>
                      <a:schemeClr val="accent1">
                        <a:tint val="20000"/>
                      </a:schemeClr>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latitude of bike at end of ride</a:t>
                      </a:r>
                    </a:p>
                  </a:txBody>
                  <a:tcPr marL="9525" marR="9525" marT="9525" marB="0" anchor="ctr">
                    <a:solidFill>
                      <a:schemeClr val="accent1">
                        <a:tint val="20000"/>
                      </a:schemeClr>
                    </a:solidFill>
                  </a:tcPr>
                </a:tc>
                <a:extLst>
                  <a:ext uri="{0D108BD9-81ED-4DB2-BD59-A6C34878D82A}">
                    <a16:rowId xmlns:a16="http://schemas.microsoft.com/office/drawing/2014/main" val="3821831566"/>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end_lng</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longitude of the bike at end of ride</a:t>
                      </a:r>
                    </a:p>
                  </a:txBody>
                  <a:tcPr marL="9525" marR="9525" marT="9525" marB="0" anchor="ctr">
                    <a:solidFill>
                      <a:schemeClr val="tx1"/>
                    </a:solidFill>
                  </a:tcPr>
                </a:tc>
                <a:extLst>
                  <a:ext uri="{0D108BD9-81ED-4DB2-BD59-A6C34878D82A}">
                    <a16:rowId xmlns:a16="http://schemas.microsoft.com/office/drawing/2014/main" val="3644371315"/>
                  </a:ext>
                </a:extLst>
              </a:tr>
              <a:tr h="190502">
                <a:tc>
                  <a:txBody>
                    <a:bodyPr/>
                    <a:lstStyle/>
                    <a:p>
                      <a:pPr algn="l" rtl="0" fontAlgn="ctr"/>
                      <a:r>
                        <a:rPr lang="en-US" sz="1200" b="0" i="0" u="none" strike="noStrike" dirty="0">
                          <a:solidFill>
                            <a:srgbClr val="000000"/>
                          </a:solidFill>
                          <a:effectLst/>
                          <a:latin typeface="Walbaum Display" panose="02070503090703020303" pitchFamily="18" charset="0"/>
                        </a:rPr>
                        <a:t>member_casual</a:t>
                      </a:r>
                    </a:p>
                  </a:txBody>
                  <a:tcPr marL="9525" marR="9525" marT="9525" marB="0" anchor="ctr">
                    <a:solidFill>
                      <a:schemeClr val="accent1">
                        <a:tint val="20000"/>
                      </a:schemeClr>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whether the rider was a member or a casual rider</a:t>
                      </a:r>
                    </a:p>
                  </a:txBody>
                  <a:tcPr marL="9525" marR="9525" marT="9525" marB="0" anchor="ctr">
                    <a:solidFill>
                      <a:schemeClr val="accent1">
                        <a:tint val="20000"/>
                      </a:schemeClr>
                    </a:solidFill>
                  </a:tcPr>
                </a:tc>
                <a:extLst>
                  <a:ext uri="{0D108BD9-81ED-4DB2-BD59-A6C34878D82A}">
                    <a16:rowId xmlns:a16="http://schemas.microsoft.com/office/drawing/2014/main" val="1751724020"/>
                  </a:ext>
                </a:extLst>
              </a:tr>
              <a:tr h="324231">
                <a:tc>
                  <a:txBody>
                    <a:bodyPr/>
                    <a:lstStyle/>
                    <a:p>
                      <a:pPr algn="l" rtl="0" fontAlgn="ctr"/>
                      <a:r>
                        <a:rPr lang="en-US" sz="1200" b="0" i="0" u="none" strike="noStrike" dirty="0">
                          <a:solidFill>
                            <a:srgbClr val="000000"/>
                          </a:solidFill>
                          <a:effectLst/>
                          <a:latin typeface="Walbaum Display" panose="02070503090703020303" pitchFamily="18" charset="0"/>
                        </a:rPr>
                        <a:t>day_of_week</a:t>
                      </a:r>
                    </a:p>
                  </a:txBody>
                  <a:tcPr marL="9525" marR="9525" marT="9525" marB="0" anchor="ctr">
                    <a:solidFill>
                      <a:schemeClr val="tx1"/>
                    </a:solidFill>
                  </a:tcPr>
                </a:tc>
                <a:tc>
                  <a:txBody>
                    <a:bodyPr/>
                    <a:lstStyle/>
                    <a:p>
                      <a:pPr algn="l" rtl="0" fontAlgn="ctr"/>
                      <a:r>
                        <a:rPr lang="en-US" sz="1200" b="0" i="0" u="none" strike="noStrike" dirty="0">
                          <a:solidFill>
                            <a:srgbClr val="000000"/>
                          </a:solidFill>
                          <a:effectLst/>
                          <a:latin typeface="Walbaum Display" panose="02070503090703020303" pitchFamily="18" charset="0"/>
                        </a:rPr>
                        <a:t>column added to represent the day of the week the ride started at numerically, where 1 = Sunday, 2 = Monday, </a:t>
                      </a:r>
                      <a:r>
                        <a:rPr lang="en-US" sz="1200" b="0" i="0" u="none" strike="noStrike" dirty="0" err="1">
                          <a:solidFill>
                            <a:srgbClr val="000000"/>
                          </a:solidFill>
                          <a:effectLst/>
                          <a:latin typeface="Walbaum Display" panose="02070503090703020303" pitchFamily="18" charset="0"/>
                        </a:rPr>
                        <a:t>etc</a:t>
                      </a:r>
                      <a:endParaRPr lang="en-US" sz="1200" b="0" i="0" u="none" strike="noStrike" dirty="0">
                        <a:solidFill>
                          <a:srgbClr val="000000"/>
                        </a:solidFill>
                        <a:effectLst/>
                        <a:latin typeface="Walbaum Display" panose="02070503090703020303" pitchFamily="18" charset="0"/>
                      </a:endParaRPr>
                    </a:p>
                  </a:txBody>
                  <a:tcPr marL="9525" marR="9525" marT="9525" marB="0" anchor="ctr">
                    <a:solidFill>
                      <a:schemeClr val="tx1"/>
                    </a:solidFill>
                  </a:tcPr>
                </a:tc>
                <a:extLst>
                  <a:ext uri="{0D108BD9-81ED-4DB2-BD59-A6C34878D82A}">
                    <a16:rowId xmlns:a16="http://schemas.microsoft.com/office/drawing/2014/main" val="2840419401"/>
                  </a:ext>
                </a:extLst>
              </a:tr>
            </a:tbl>
          </a:graphicData>
        </a:graphic>
      </p:graphicFrame>
    </p:spTree>
    <p:extLst>
      <p:ext uri="{BB962C8B-B14F-4D97-AF65-F5344CB8AC3E}">
        <p14:creationId xmlns:p14="http://schemas.microsoft.com/office/powerpoint/2010/main" val="159525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591A5-B35B-2E3E-5C76-7B854A65C403}"/>
              </a:ext>
            </a:extLst>
          </p:cNvPr>
          <p:cNvSpPr>
            <a:spLocks noGrp="1"/>
          </p:cNvSpPr>
          <p:nvPr>
            <p:ph type="title"/>
          </p:nvPr>
        </p:nvSpPr>
        <p:spPr>
          <a:xfrm>
            <a:off x="684142" y="797813"/>
            <a:ext cx="10823713" cy="1360898"/>
          </a:xfrm>
        </p:spPr>
        <p:txBody>
          <a:bodyPr/>
          <a:lstStyle/>
          <a:p>
            <a:pPr algn="ctr"/>
            <a:r>
              <a:rPr lang="en-US" dirty="0"/>
              <a:t>Documentation of cleaning and manipulation</a:t>
            </a:r>
          </a:p>
        </p:txBody>
      </p:sp>
      <p:sp>
        <p:nvSpPr>
          <p:cNvPr id="3" name="Content Placeholder 2">
            <a:extLst>
              <a:ext uri="{FF2B5EF4-FFF2-40B4-BE49-F238E27FC236}">
                <a16:creationId xmlns:a16="http://schemas.microsoft.com/office/drawing/2014/main" id="{DCCB3C9D-ED31-6587-5A6F-A10A3DB0D671}"/>
              </a:ext>
            </a:extLst>
          </p:cNvPr>
          <p:cNvSpPr>
            <a:spLocks noGrp="1"/>
          </p:cNvSpPr>
          <p:nvPr>
            <p:ph idx="1"/>
          </p:nvPr>
        </p:nvSpPr>
        <p:spPr/>
        <p:txBody>
          <a:bodyPr>
            <a:normAutofit fontScale="85000" lnSpcReduction="20000"/>
          </a:bodyPr>
          <a:lstStyle/>
          <a:p>
            <a:r>
              <a:rPr lang="en-US" sz="1600" dirty="0"/>
              <a:t>After inspecting the data types and some column values, I added a couple columns to the tables for ride length and a numeric value for the day of week the ride started at.</a:t>
            </a:r>
          </a:p>
          <a:p>
            <a:r>
              <a:rPr lang="en-US" sz="1600" dirty="0"/>
              <a:t>The </a:t>
            </a:r>
            <a:r>
              <a:rPr lang="en-US" sz="1600" dirty="0" err="1"/>
              <a:t>the</a:t>
            </a:r>
            <a:r>
              <a:rPr lang="en-US" sz="1600" dirty="0"/>
              <a:t> 12 tables of monthly rides were loaded into SQL for the cleaning and transformation process.</a:t>
            </a:r>
          </a:p>
          <a:p>
            <a:r>
              <a:rPr lang="en-US" sz="1600" dirty="0"/>
              <a:t>Data types were double check and inconsistencies and errors across tables were corrected.</a:t>
            </a:r>
          </a:p>
          <a:p>
            <a:r>
              <a:rPr lang="en-US" sz="1600" dirty="0"/>
              <a:t>The 12 tables were combined into one table and then the data was validated and checked for errors. </a:t>
            </a:r>
          </a:p>
          <a:p>
            <a:r>
              <a:rPr lang="en-US" sz="1600" dirty="0"/>
              <a:t>Errors and missing values were investigated for causes and remedies, then the effects of said values was assessed to determine how to treat them.</a:t>
            </a:r>
          </a:p>
          <a:p>
            <a:r>
              <a:rPr lang="en-US" sz="1600" dirty="0"/>
              <a:t>Data was explored first by filtering and sorting. </a:t>
            </a:r>
          </a:p>
          <a:p>
            <a:r>
              <a:rPr lang="en-US" sz="1600" dirty="0"/>
              <a:t>Data was manipulated to derive insights, as broken down in the Analysis Summary.</a:t>
            </a:r>
          </a:p>
          <a:p>
            <a:pPr marL="0" indent="0">
              <a:buNone/>
            </a:pPr>
            <a:endParaRPr lang="en-US" sz="1600" dirty="0"/>
          </a:p>
          <a:p>
            <a:pPr marL="0" indent="0">
              <a:buNone/>
            </a:pPr>
            <a:r>
              <a:rPr lang="en-US" sz="1600" dirty="0"/>
              <a:t>For the full deliverable, including the queries used, please see this </a:t>
            </a:r>
            <a:r>
              <a:rPr lang="en-US" sz="1600" dirty="0">
                <a:hlinkClick r:id="rId2"/>
              </a:rPr>
              <a:t>GitHub link </a:t>
            </a:r>
            <a:r>
              <a:rPr lang="en-US" sz="1600" dirty="0"/>
              <a:t>to the Documentation.</a:t>
            </a:r>
          </a:p>
        </p:txBody>
      </p:sp>
    </p:spTree>
    <p:extLst>
      <p:ext uri="{BB962C8B-B14F-4D97-AF65-F5344CB8AC3E}">
        <p14:creationId xmlns:p14="http://schemas.microsoft.com/office/powerpoint/2010/main" val="1671312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60E5A-FFA7-CDD1-19CB-01750BEBF14C}"/>
              </a:ext>
            </a:extLst>
          </p:cNvPr>
          <p:cNvSpPr>
            <a:spLocks noGrp="1"/>
          </p:cNvSpPr>
          <p:nvPr>
            <p:ph type="title"/>
          </p:nvPr>
        </p:nvSpPr>
        <p:spPr/>
        <p:txBody>
          <a:bodyPr/>
          <a:lstStyle/>
          <a:p>
            <a:pPr algn="ctr"/>
            <a:r>
              <a:rPr lang="en-US" dirty="0"/>
              <a:t>Analysis Summary</a:t>
            </a:r>
          </a:p>
        </p:txBody>
      </p:sp>
      <p:sp>
        <p:nvSpPr>
          <p:cNvPr id="3" name="Content Placeholder 2">
            <a:extLst>
              <a:ext uri="{FF2B5EF4-FFF2-40B4-BE49-F238E27FC236}">
                <a16:creationId xmlns:a16="http://schemas.microsoft.com/office/drawing/2014/main" id="{739B20C1-7BB2-B52F-52E9-0ACF125A4988}"/>
              </a:ext>
            </a:extLst>
          </p:cNvPr>
          <p:cNvSpPr>
            <a:spLocks noGrp="1"/>
          </p:cNvSpPr>
          <p:nvPr>
            <p:ph idx="1"/>
          </p:nvPr>
        </p:nvSpPr>
        <p:spPr/>
        <p:txBody>
          <a:bodyPr>
            <a:normAutofit fontScale="92500" lnSpcReduction="20000"/>
          </a:bodyPr>
          <a:lstStyle/>
          <a:p>
            <a:pPr marL="0" indent="0">
              <a:buNone/>
            </a:pPr>
            <a:r>
              <a:rPr lang="en-US" dirty="0"/>
              <a:t>After data was loaded, compiled, cleaned, and validated, it was ready for analysis. </a:t>
            </a:r>
          </a:p>
          <a:p>
            <a:pPr marL="0" indent="0">
              <a:buNone/>
            </a:pPr>
            <a:r>
              <a:rPr lang="en-US" dirty="0"/>
              <a:t>Relational tables were created for breaking down the data.</a:t>
            </a:r>
          </a:p>
          <a:p>
            <a:pPr marL="0" indent="0">
              <a:buNone/>
            </a:pPr>
            <a:r>
              <a:rPr lang="en-US" dirty="0"/>
              <a:t>Data was aggregated across variables and segmented by casual and member rides to look for trends in the data.</a:t>
            </a:r>
          </a:p>
          <a:p>
            <a:pPr marL="0" indent="0">
              <a:buNone/>
            </a:pPr>
            <a:r>
              <a:rPr lang="en-US" dirty="0"/>
              <a:t>The composite of rides by rider type was identified.</a:t>
            </a:r>
          </a:p>
          <a:p>
            <a:pPr marL="0" indent="0">
              <a:buNone/>
            </a:pPr>
            <a:r>
              <a:rPr lang="en-US" dirty="0"/>
              <a:t>Trends and differences between rider types were identified for rides by weekday, time of day, and changes in ride duration over the week and over the day.</a:t>
            </a:r>
          </a:p>
          <a:p>
            <a:pPr marL="0" indent="0">
              <a:buNone/>
            </a:pPr>
            <a:r>
              <a:rPr lang="en-US" dirty="0"/>
              <a:t>The aggregated and transformed data was loaded into Tableau for visualization.</a:t>
            </a:r>
          </a:p>
          <a:p>
            <a:pPr marL="0" indent="0">
              <a:buNone/>
            </a:pPr>
            <a:r>
              <a:rPr lang="en-US" dirty="0"/>
              <a:t>5 visualizations and an interactive dashboard were created from analysis results.</a:t>
            </a: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41329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Freeform: Shape 58">
            <a:extLst>
              <a:ext uri="{FF2B5EF4-FFF2-40B4-BE49-F238E27FC236}">
                <a16:creationId xmlns:a16="http://schemas.microsoft.com/office/drawing/2014/main" id="{91C2F78B-DEE8-4195-A196-DFC51BDAD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Shape 60">
            <a:extLst>
              <a:ext uri="{FF2B5EF4-FFF2-40B4-BE49-F238E27FC236}">
                <a16:creationId xmlns:a16="http://schemas.microsoft.com/office/drawing/2014/main" id="{A1D79D08-4BE8-4799-BE09-5078DFEE22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63" name="Straight Connector 62">
            <a:extLst>
              <a:ext uri="{FF2B5EF4-FFF2-40B4-BE49-F238E27FC236}">
                <a16:creationId xmlns:a16="http://schemas.microsoft.com/office/drawing/2014/main" id="{C95D65A1-16CB-407F-993F-2A6D59BCC0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92" name="Rectangle 91">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78959F44-AE9C-4241-3D15-42945768DB16}"/>
              </a:ext>
            </a:extLst>
          </p:cNvPr>
          <p:cNvPicPr>
            <a:picLocks noChangeAspect="1"/>
          </p:cNvPicPr>
          <p:nvPr/>
        </p:nvPicPr>
        <p:blipFill>
          <a:blip r:embed="rId2"/>
          <a:srcRect r="1" b="5192"/>
          <a:stretch/>
        </p:blipFill>
        <p:spPr>
          <a:xfrm>
            <a:off x="3093268" y="10"/>
            <a:ext cx="9098732" cy="6857990"/>
          </a:xfrm>
          <a:custGeom>
            <a:avLst/>
            <a:gdLst/>
            <a:ahLst/>
            <a:cxnLst/>
            <a:rect l="l" t="t" r="r" b="b"/>
            <a:pathLst>
              <a:path w="9098732" h="685800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p:spPr>
      </p:pic>
      <p:sp>
        <p:nvSpPr>
          <p:cNvPr id="93" name="Freeform: Shape 92">
            <a:extLst>
              <a:ext uri="{FF2B5EF4-FFF2-40B4-BE49-F238E27FC236}">
                <a16:creationId xmlns:a16="http://schemas.microsoft.com/office/drawing/2014/main" id="{C8C63406-9171-4282-BAAB-2DDC6831F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90295" y="-2"/>
            <a:ext cx="8239927" cy="6858000"/>
          </a:xfrm>
          <a:custGeom>
            <a:avLst/>
            <a:gdLst>
              <a:gd name="connsiteX0" fmla="*/ 6010593 w 8239927"/>
              <a:gd name="connsiteY0" fmla="*/ 0 h 6858000"/>
              <a:gd name="connsiteX1" fmla="*/ 8239927 w 8239927"/>
              <a:gd name="connsiteY1" fmla="*/ 0 h 6858000"/>
              <a:gd name="connsiteX2" fmla="*/ 2229335 w 8239927"/>
              <a:gd name="connsiteY2" fmla="*/ 6858000 h 6858000"/>
              <a:gd name="connsiteX3" fmla="*/ 0 w 823992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239927" h="6858000">
                <a:moveTo>
                  <a:pt x="6010593" y="0"/>
                </a:moveTo>
                <a:lnTo>
                  <a:pt x="8239927" y="0"/>
                </a:lnTo>
                <a:lnTo>
                  <a:pt x="2229335" y="6858000"/>
                </a:lnTo>
                <a:lnTo>
                  <a:pt x="0" y="685800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18F54D-0A67-CD2B-BCD3-6F01B2367468}"/>
              </a:ext>
            </a:extLst>
          </p:cNvPr>
          <p:cNvSpPr>
            <a:spLocks noGrp="1"/>
          </p:cNvSpPr>
          <p:nvPr>
            <p:ph type="ctrTitle"/>
          </p:nvPr>
        </p:nvSpPr>
        <p:spPr>
          <a:xfrm>
            <a:off x="1143001" y="872937"/>
            <a:ext cx="5920740" cy="1360898"/>
          </a:xfrm>
        </p:spPr>
        <p:txBody>
          <a:bodyPr vert="horz" lIns="91440" tIns="45720" rIns="91440" bIns="45720" rtlCol="0" anchor="ctr">
            <a:normAutofit/>
          </a:bodyPr>
          <a:lstStyle/>
          <a:p>
            <a:r>
              <a:rPr lang="en-US" sz="4000" kern="1200">
                <a:solidFill>
                  <a:schemeClr val="tx1"/>
                </a:solidFill>
                <a:latin typeface="+mj-lt"/>
                <a:ea typeface="+mj-ea"/>
                <a:cs typeface="+mj-cs"/>
              </a:rPr>
              <a:t>Key Findings</a:t>
            </a:r>
          </a:p>
        </p:txBody>
      </p:sp>
      <p:sp>
        <p:nvSpPr>
          <p:cNvPr id="3" name="Content Placeholder 2">
            <a:extLst>
              <a:ext uri="{FF2B5EF4-FFF2-40B4-BE49-F238E27FC236}">
                <a16:creationId xmlns:a16="http://schemas.microsoft.com/office/drawing/2014/main" id="{71F2323D-6794-AC87-B516-76CCC962D82A}"/>
              </a:ext>
            </a:extLst>
          </p:cNvPr>
          <p:cNvSpPr>
            <a:spLocks noGrp="1"/>
          </p:cNvSpPr>
          <p:nvPr>
            <p:ph type="subTitle" idx="1"/>
          </p:nvPr>
        </p:nvSpPr>
        <p:spPr>
          <a:xfrm>
            <a:off x="1143002" y="2332029"/>
            <a:ext cx="4118906" cy="3840171"/>
          </a:xfrm>
        </p:spPr>
        <p:txBody>
          <a:bodyPr vert="horz" lIns="91440" tIns="45720" rIns="91440" bIns="45720" rtlCol="0">
            <a:normAutofit/>
          </a:bodyPr>
          <a:lstStyle/>
          <a:p>
            <a:pPr>
              <a:lnSpc>
                <a:spcPct val="120000"/>
              </a:lnSpc>
            </a:pPr>
            <a:r>
              <a:rPr lang="en-US" dirty="0"/>
              <a:t>See </a:t>
            </a:r>
            <a:r>
              <a:rPr lang="en-US" dirty="0">
                <a:hlinkClick r:id="rId3"/>
              </a:rPr>
              <a:t>here</a:t>
            </a:r>
            <a:r>
              <a:rPr lang="en-US" dirty="0"/>
              <a:t> for the interactive dashboard of these findings</a:t>
            </a:r>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a:p>
            <a:pPr marL="0" indent="0">
              <a:lnSpc>
                <a:spcPct val="120000"/>
              </a:lnSpc>
              <a:buNone/>
            </a:pPr>
            <a:endParaRPr lang="en-US" dirty="0"/>
          </a:p>
        </p:txBody>
      </p:sp>
    </p:spTree>
    <p:extLst>
      <p:ext uri="{BB962C8B-B14F-4D97-AF65-F5344CB8AC3E}">
        <p14:creationId xmlns:p14="http://schemas.microsoft.com/office/powerpoint/2010/main" val="3106156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CFE75-0E70-FFA3-33FC-004A5CEF2AFA}"/>
              </a:ext>
            </a:extLst>
          </p:cNvPr>
          <p:cNvSpPr>
            <a:spLocks noGrp="1"/>
          </p:cNvSpPr>
          <p:nvPr>
            <p:ph type="title"/>
          </p:nvPr>
        </p:nvSpPr>
        <p:spPr/>
        <p:txBody>
          <a:bodyPr/>
          <a:lstStyle/>
          <a:p>
            <a:pPr algn="ctr"/>
            <a:r>
              <a:rPr lang="en-US" dirty="0"/>
              <a:t>Total Rides by Rider Type</a:t>
            </a:r>
          </a:p>
        </p:txBody>
      </p:sp>
      <p:pic>
        <p:nvPicPr>
          <p:cNvPr id="5" name="Content Placeholder 4">
            <a:extLst>
              <a:ext uri="{FF2B5EF4-FFF2-40B4-BE49-F238E27FC236}">
                <a16:creationId xmlns:a16="http://schemas.microsoft.com/office/drawing/2014/main" id="{01CE777D-03BC-C02D-92B7-B23B92B06C68}"/>
              </a:ext>
            </a:extLst>
          </p:cNvPr>
          <p:cNvPicPr>
            <a:picLocks noGrp="1" noChangeAspect="1"/>
          </p:cNvPicPr>
          <p:nvPr>
            <p:ph idx="1"/>
          </p:nvPr>
        </p:nvPicPr>
        <p:blipFill>
          <a:blip r:embed="rId2"/>
          <a:srcRect l="2578" b="2721"/>
          <a:stretch/>
        </p:blipFill>
        <p:spPr>
          <a:xfrm>
            <a:off x="5293379" y="2332038"/>
            <a:ext cx="4539726" cy="3470048"/>
          </a:xfrm>
        </p:spPr>
      </p:pic>
      <p:sp>
        <p:nvSpPr>
          <p:cNvPr id="6" name="TextBox 5">
            <a:extLst>
              <a:ext uri="{FF2B5EF4-FFF2-40B4-BE49-F238E27FC236}">
                <a16:creationId xmlns:a16="http://schemas.microsoft.com/office/drawing/2014/main" id="{D605D554-2E9E-447B-A6AA-828E49B6623A}"/>
              </a:ext>
            </a:extLst>
          </p:cNvPr>
          <p:cNvSpPr txBox="1"/>
          <p:nvPr/>
        </p:nvSpPr>
        <p:spPr>
          <a:xfrm>
            <a:off x="2220418" y="2980268"/>
            <a:ext cx="2667000" cy="1938992"/>
          </a:xfrm>
          <a:prstGeom prst="rect">
            <a:avLst/>
          </a:prstGeom>
          <a:noFill/>
        </p:spPr>
        <p:txBody>
          <a:bodyPr wrap="square" rtlCol="0">
            <a:spAutoFit/>
          </a:bodyPr>
          <a:lstStyle/>
          <a:p>
            <a:r>
              <a:rPr lang="en-US" sz="2000" dirty="0"/>
              <a:t>Nearly 60% of all rides from April 2020 through April 2021 were by </a:t>
            </a:r>
            <a:r>
              <a:rPr lang="en-US" sz="2000" dirty="0">
                <a:solidFill>
                  <a:srgbClr val="89D183"/>
                </a:solidFill>
              </a:rPr>
              <a:t>members</a:t>
            </a:r>
            <a:r>
              <a:rPr lang="en-US" sz="2000" dirty="0"/>
              <a:t>, and the rest by </a:t>
            </a:r>
            <a:r>
              <a:rPr lang="en-US" sz="2000" dirty="0">
                <a:solidFill>
                  <a:srgbClr val="2B897E"/>
                </a:solidFill>
              </a:rPr>
              <a:t>casual</a:t>
            </a:r>
            <a:r>
              <a:rPr lang="en-US" sz="2000" dirty="0"/>
              <a:t> riders.</a:t>
            </a:r>
          </a:p>
        </p:txBody>
      </p:sp>
      <p:pic>
        <p:nvPicPr>
          <p:cNvPr id="7" name="Picture 6">
            <a:extLst>
              <a:ext uri="{FF2B5EF4-FFF2-40B4-BE49-F238E27FC236}">
                <a16:creationId xmlns:a16="http://schemas.microsoft.com/office/drawing/2014/main" id="{5EE25AAA-D7F7-D4DD-78DD-6AB1482AE7E7}"/>
              </a:ext>
            </a:extLst>
          </p:cNvPr>
          <p:cNvPicPr>
            <a:picLocks noChangeAspect="1"/>
          </p:cNvPicPr>
          <p:nvPr/>
        </p:nvPicPr>
        <p:blipFill>
          <a:blip r:embed="rId3"/>
          <a:srcRect l="2771" t="26953" r="51046" b="6310"/>
          <a:stretch/>
        </p:blipFill>
        <p:spPr>
          <a:xfrm>
            <a:off x="8981346" y="5356406"/>
            <a:ext cx="673845" cy="388299"/>
          </a:xfrm>
          <a:prstGeom prst="rect">
            <a:avLst/>
          </a:prstGeom>
        </p:spPr>
      </p:pic>
    </p:spTree>
    <p:extLst>
      <p:ext uri="{BB962C8B-B14F-4D97-AF65-F5344CB8AC3E}">
        <p14:creationId xmlns:p14="http://schemas.microsoft.com/office/powerpoint/2010/main" val="347389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F81BD10-5982-BC3E-012A-06C81B7DDE5C}"/>
              </a:ext>
            </a:extLst>
          </p:cNvPr>
          <p:cNvSpPr>
            <a:spLocks noGrp="1"/>
          </p:cNvSpPr>
          <p:nvPr>
            <p:ph type="title"/>
          </p:nvPr>
        </p:nvSpPr>
        <p:spPr>
          <a:xfrm>
            <a:off x="1265662" y="872935"/>
            <a:ext cx="5999018" cy="1360898"/>
          </a:xfrm>
        </p:spPr>
        <p:txBody>
          <a:bodyPr>
            <a:normAutofit/>
          </a:bodyPr>
          <a:lstStyle/>
          <a:p>
            <a:r>
              <a:rPr lang="en-US" dirty="0"/>
              <a:t>Rides by Weekday</a:t>
            </a:r>
          </a:p>
        </p:txBody>
      </p:sp>
      <p:sp>
        <p:nvSpPr>
          <p:cNvPr id="9" name="Content Placeholder 8">
            <a:extLst>
              <a:ext uri="{FF2B5EF4-FFF2-40B4-BE49-F238E27FC236}">
                <a16:creationId xmlns:a16="http://schemas.microsoft.com/office/drawing/2014/main" id="{F8C4E7F7-06F1-7EED-C98A-42F0BA909136}"/>
              </a:ext>
            </a:extLst>
          </p:cNvPr>
          <p:cNvSpPr>
            <a:spLocks noGrp="1"/>
          </p:cNvSpPr>
          <p:nvPr>
            <p:ph idx="1"/>
          </p:nvPr>
        </p:nvSpPr>
        <p:spPr>
          <a:xfrm>
            <a:off x="1143001" y="2332026"/>
            <a:ext cx="4953000" cy="3567118"/>
          </a:xfrm>
        </p:spPr>
        <p:txBody>
          <a:bodyPr anchor="t">
            <a:normAutofit/>
          </a:bodyPr>
          <a:lstStyle/>
          <a:p>
            <a:r>
              <a:rPr lang="en-US" dirty="0">
                <a:solidFill>
                  <a:srgbClr val="89D183"/>
                </a:solidFill>
              </a:rPr>
              <a:t>Members </a:t>
            </a:r>
            <a:r>
              <a:rPr lang="en-US" dirty="0"/>
              <a:t>rode consistently throughout the week, with slight increases on Saturdays</a:t>
            </a:r>
          </a:p>
          <a:p>
            <a:r>
              <a:rPr lang="en-US" dirty="0">
                <a:solidFill>
                  <a:srgbClr val="2B897E"/>
                </a:solidFill>
              </a:rPr>
              <a:t>Casual</a:t>
            </a:r>
            <a:r>
              <a:rPr lang="en-US" dirty="0"/>
              <a:t> riders rode rather consistently in smaller numbers Monday – Thursday, with large increases on the weekend, riding most on Saturdays and Sundays.</a:t>
            </a:r>
          </a:p>
        </p:txBody>
      </p:sp>
      <p:pic>
        <p:nvPicPr>
          <p:cNvPr id="5" name="Content Placeholder 4">
            <a:extLst>
              <a:ext uri="{FF2B5EF4-FFF2-40B4-BE49-F238E27FC236}">
                <a16:creationId xmlns:a16="http://schemas.microsoft.com/office/drawing/2014/main" id="{2457564B-7BAB-1648-AC45-C0F807470E07}"/>
              </a:ext>
            </a:extLst>
          </p:cNvPr>
          <p:cNvPicPr>
            <a:picLocks noChangeAspect="1"/>
          </p:cNvPicPr>
          <p:nvPr/>
        </p:nvPicPr>
        <p:blipFill>
          <a:blip r:embed="rId2"/>
          <a:srcRect t="7594"/>
          <a:stretch/>
        </p:blipFill>
        <p:spPr>
          <a:xfrm>
            <a:off x="7724775" y="1161773"/>
            <a:ext cx="3316015" cy="4781827"/>
          </a:xfrm>
          <a:prstGeom prst="rect">
            <a:avLst/>
          </a:prstGeom>
        </p:spPr>
      </p:pic>
      <p:cxnSp>
        <p:nvCxnSpPr>
          <p:cNvPr id="16" name="Straight Connector 15">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E46F0D9E-778F-F868-A0F5-95960AEB32A4}"/>
              </a:ext>
            </a:extLst>
          </p:cNvPr>
          <p:cNvPicPr>
            <a:picLocks noChangeAspect="1"/>
          </p:cNvPicPr>
          <p:nvPr/>
        </p:nvPicPr>
        <p:blipFill>
          <a:blip r:embed="rId3"/>
          <a:srcRect l="2771" t="26953" r="51046" b="6310"/>
          <a:stretch/>
        </p:blipFill>
        <p:spPr>
          <a:xfrm>
            <a:off x="7777816" y="1210534"/>
            <a:ext cx="673845" cy="388299"/>
          </a:xfrm>
          <a:prstGeom prst="rect">
            <a:avLst/>
          </a:prstGeom>
        </p:spPr>
      </p:pic>
    </p:spTree>
    <p:extLst>
      <p:ext uri="{BB962C8B-B14F-4D97-AF65-F5344CB8AC3E}">
        <p14:creationId xmlns:p14="http://schemas.microsoft.com/office/powerpoint/2010/main" val="12520527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27AB4C5-0719-4E35-87CD-199EB59E3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F51EE1E-6258-4F09-963A-853315C6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flipV="1">
            <a:off x="1127553" y="-1127553"/>
            <a:ext cx="6858000" cy="9113106"/>
          </a:xfrm>
          <a:custGeom>
            <a:avLst/>
            <a:gdLst>
              <a:gd name="connsiteX0" fmla="*/ 0 w 6858000"/>
              <a:gd name="connsiteY0" fmla="*/ 7143270 h 9113106"/>
              <a:gd name="connsiteX1" fmla="*/ 0 w 6858000"/>
              <a:gd name="connsiteY1" fmla="*/ 6878623 h 9113106"/>
              <a:gd name="connsiteX2" fmla="*/ 1 w 6858000"/>
              <a:gd name="connsiteY2" fmla="*/ 6878623 h 9113106"/>
              <a:gd name="connsiteX3" fmla="*/ 0 w 6858000"/>
              <a:gd name="connsiteY3" fmla="*/ 4319945 h 9113106"/>
              <a:gd name="connsiteX4" fmla="*/ 1 w 6858000"/>
              <a:gd name="connsiteY4" fmla="*/ 4319945 h 9113106"/>
              <a:gd name="connsiteX5" fmla="*/ 1 w 6858000"/>
              <a:gd name="connsiteY5" fmla="*/ 13542 h 9113106"/>
              <a:gd name="connsiteX6" fmla="*/ 0 w 6858000"/>
              <a:gd name="connsiteY6" fmla="*/ 13540 h 9113106"/>
              <a:gd name="connsiteX7" fmla="*/ 0 w 6858000"/>
              <a:gd name="connsiteY7" fmla="*/ 0 h 9113106"/>
              <a:gd name="connsiteX8" fmla="*/ 6858000 w 6858000"/>
              <a:gd name="connsiteY8" fmla="*/ 6010591 h 9113106"/>
              <a:gd name="connsiteX9" fmla="*/ 6858000 w 6858000"/>
              <a:gd name="connsiteY9" fmla="*/ 3794798 h 9113106"/>
              <a:gd name="connsiteX10" fmla="*/ 6858000 w 6858000"/>
              <a:gd name="connsiteY10" fmla="*/ 3794798 h 9113106"/>
              <a:gd name="connsiteX11" fmla="*/ 6858000 w 6858000"/>
              <a:gd name="connsiteY11" fmla="*/ 3837120 h 9113106"/>
              <a:gd name="connsiteX12" fmla="*/ 6858000 w 6858000"/>
              <a:gd name="connsiteY12" fmla="*/ 6838049 h 9113106"/>
              <a:gd name="connsiteX13" fmla="*/ 6858000 w 6858000"/>
              <a:gd name="connsiteY13" fmla="*/ 9113106 h 9113106"/>
              <a:gd name="connsiteX14" fmla="*/ 1 w 6858000"/>
              <a:gd name="connsiteY14" fmla="*/ 9113106 h 9113106"/>
              <a:gd name="connsiteX15" fmla="*/ 1 w 6858000"/>
              <a:gd name="connsiteY15" fmla="*/ 7143270 h 911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6858000" h="9113106">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93C3069-0738-E066-24DF-A4BF3CDA1FE7}"/>
              </a:ext>
            </a:extLst>
          </p:cNvPr>
          <p:cNvSpPr>
            <a:spLocks noGrp="1"/>
          </p:cNvSpPr>
          <p:nvPr>
            <p:ph type="title"/>
          </p:nvPr>
        </p:nvSpPr>
        <p:spPr>
          <a:xfrm>
            <a:off x="8062331" y="699546"/>
            <a:ext cx="3645975" cy="1360898"/>
          </a:xfrm>
        </p:spPr>
        <p:txBody>
          <a:bodyPr>
            <a:normAutofit/>
          </a:bodyPr>
          <a:lstStyle/>
          <a:p>
            <a:r>
              <a:rPr lang="en-US" dirty="0"/>
              <a:t>Rides by Hour &amp; Day of Week</a:t>
            </a:r>
          </a:p>
        </p:txBody>
      </p:sp>
      <p:sp>
        <p:nvSpPr>
          <p:cNvPr id="9" name="Content Placeholder 8">
            <a:extLst>
              <a:ext uri="{FF2B5EF4-FFF2-40B4-BE49-F238E27FC236}">
                <a16:creationId xmlns:a16="http://schemas.microsoft.com/office/drawing/2014/main" id="{AD602383-1E7C-C2A9-3C27-B7C45AB8CF5A}"/>
              </a:ext>
            </a:extLst>
          </p:cNvPr>
          <p:cNvSpPr>
            <a:spLocks noGrp="1"/>
          </p:cNvSpPr>
          <p:nvPr>
            <p:ph idx="1"/>
          </p:nvPr>
        </p:nvSpPr>
        <p:spPr>
          <a:xfrm>
            <a:off x="7848970" y="2203454"/>
            <a:ext cx="4071684" cy="3954998"/>
          </a:xfrm>
        </p:spPr>
        <p:txBody>
          <a:bodyPr anchor="t">
            <a:noAutofit/>
          </a:bodyPr>
          <a:lstStyle/>
          <a:p>
            <a:r>
              <a:rPr lang="en-US" sz="1850" dirty="0"/>
              <a:t>The number of rides is rather consistent across weekdays for both groups, with similar behavior between groups on weekends.</a:t>
            </a:r>
          </a:p>
          <a:p>
            <a:r>
              <a:rPr lang="en-US" sz="1850" dirty="0">
                <a:solidFill>
                  <a:srgbClr val="89D183"/>
                </a:solidFill>
              </a:rPr>
              <a:t>Members</a:t>
            </a:r>
            <a:r>
              <a:rPr lang="en-US" sz="1850" dirty="0"/>
              <a:t> ride more frequently earlier in the day than casual riders.</a:t>
            </a:r>
          </a:p>
          <a:p>
            <a:r>
              <a:rPr lang="en-US" sz="1850" dirty="0">
                <a:solidFill>
                  <a:srgbClr val="2B897E"/>
                </a:solidFill>
              </a:rPr>
              <a:t>Casual</a:t>
            </a:r>
            <a:r>
              <a:rPr lang="en-US" sz="1850" dirty="0"/>
              <a:t> rides see small but consistent increases throughout the day, peaking at 5 – 6 pm, where member rides also peak.</a:t>
            </a:r>
          </a:p>
        </p:txBody>
      </p:sp>
      <p:pic>
        <p:nvPicPr>
          <p:cNvPr id="5" name="Content Placeholder 4">
            <a:extLst>
              <a:ext uri="{FF2B5EF4-FFF2-40B4-BE49-F238E27FC236}">
                <a16:creationId xmlns:a16="http://schemas.microsoft.com/office/drawing/2014/main" id="{E838F24C-C6A7-B4DA-D4CA-51747728D9AC}"/>
              </a:ext>
            </a:extLst>
          </p:cNvPr>
          <p:cNvPicPr>
            <a:picLocks noChangeAspect="1"/>
          </p:cNvPicPr>
          <p:nvPr/>
        </p:nvPicPr>
        <p:blipFill>
          <a:blip r:embed="rId2"/>
          <a:stretch>
            <a:fillRect/>
          </a:stretch>
        </p:blipFill>
        <p:spPr>
          <a:xfrm>
            <a:off x="158338" y="443118"/>
            <a:ext cx="7532294" cy="5479745"/>
          </a:xfrm>
          <a:prstGeom prst="rect">
            <a:avLst/>
          </a:prstGeom>
        </p:spPr>
      </p:pic>
      <p:cxnSp>
        <p:nvCxnSpPr>
          <p:cNvPr id="21" name="Straight Connector 20">
            <a:extLst>
              <a:ext uri="{FF2B5EF4-FFF2-40B4-BE49-F238E27FC236}">
                <a16:creationId xmlns:a16="http://schemas.microsoft.com/office/drawing/2014/main" id="{7FA07B03-7E5B-4F33-A494-D72BC5BEB0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C563355A-6E09-B189-E197-F8A20B79838B}"/>
              </a:ext>
            </a:extLst>
          </p:cNvPr>
          <p:cNvPicPr>
            <a:picLocks noChangeAspect="1"/>
          </p:cNvPicPr>
          <p:nvPr/>
        </p:nvPicPr>
        <p:blipFill>
          <a:blip r:embed="rId3"/>
          <a:srcRect l="2771" t="26953" r="51046" b="6310"/>
          <a:stretch/>
        </p:blipFill>
        <p:spPr>
          <a:xfrm>
            <a:off x="825191" y="699546"/>
            <a:ext cx="673845" cy="388299"/>
          </a:xfrm>
          <a:prstGeom prst="rect">
            <a:avLst/>
          </a:prstGeom>
        </p:spPr>
      </p:pic>
    </p:spTree>
    <p:extLst>
      <p:ext uri="{BB962C8B-B14F-4D97-AF65-F5344CB8AC3E}">
        <p14:creationId xmlns:p14="http://schemas.microsoft.com/office/powerpoint/2010/main" val="1423249793"/>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263</TotalTime>
  <Words>1102</Words>
  <Application>Microsoft Office PowerPoint</Application>
  <PresentationFormat>Widescreen</PresentationFormat>
  <Paragraphs>102</Paragraphs>
  <Slides>12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Aptos</vt:lpstr>
      <vt:lpstr>Arial</vt:lpstr>
      <vt:lpstr>Walbaum Display</vt:lpstr>
      <vt:lpstr>RegattaVTI</vt:lpstr>
      <vt:lpstr>Cyclistic</vt:lpstr>
      <vt:lpstr>Business Task</vt:lpstr>
      <vt:lpstr>Description of Data Sources Used</vt:lpstr>
      <vt:lpstr>Documentation of cleaning and manipulation</vt:lpstr>
      <vt:lpstr>Analysis Summary</vt:lpstr>
      <vt:lpstr>Key Findings</vt:lpstr>
      <vt:lpstr>Total Rides by Rider Type</vt:lpstr>
      <vt:lpstr>Rides by Weekday</vt:lpstr>
      <vt:lpstr>Rides by Hour &amp; Day of Week</vt:lpstr>
      <vt:lpstr>Ride Duration by Weekday</vt:lpstr>
      <vt:lpstr>Ride Duration by Hour of Day</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Elizabeth Walter</dc:creator>
  <cp:lastModifiedBy>Elizabeth Walter</cp:lastModifiedBy>
  <cp:revision>9</cp:revision>
  <dcterms:created xsi:type="dcterms:W3CDTF">2025-05-03T18:04:35Z</dcterms:created>
  <dcterms:modified xsi:type="dcterms:W3CDTF">2025-05-06T22:41:49Z</dcterms:modified>
</cp:coreProperties>
</file>