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69" r:id="rId5"/>
    <p:sldId id="270" r:id="rId6"/>
    <p:sldId id="271"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68" r:id="rId31"/>
    <p:sldId id="29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6"/>
  </p:normalViewPr>
  <p:slideViewPr>
    <p:cSldViewPr snapToGrid="0">
      <p:cViewPr varScale="1">
        <p:scale>
          <a:sx n="88" d="100"/>
          <a:sy n="88" d="100"/>
        </p:scale>
        <p:origin x="18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p:cNvSpPr txBox="1"/>
          <p:nvPr/>
        </p:nvSpPr>
        <p:spPr>
          <a:xfrm>
            <a:off x="870857" y="2380343"/>
            <a:ext cx="8783955" cy="2768600"/>
          </a:xfrm>
          <a:prstGeom prst="rect">
            <a:avLst/>
          </a:prstGeom>
          <a:solidFill>
            <a:srgbClr val="3B3B3B"/>
          </a:solidFill>
        </p:spPr>
        <p:txBody>
          <a:bodyPr wrap="none" rtlCol="0">
            <a:spAutoFit/>
          </a:bodyPr>
          <a:lstStyle/>
          <a:p>
            <a:pPr algn="l"/>
            <a:r>
              <a:rPr lang="en-US" sz="6600" dirty="0">
                <a:solidFill>
                  <a:srgbClr val="FF6600"/>
                </a:solidFill>
              </a:rPr>
              <a:t>Exploratory Data Analysis</a:t>
            </a:r>
            <a:endParaRPr lang="en-US" sz="6600" dirty="0">
              <a:solidFill>
                <a:srgbClr val="FF6600"/>
              </a:solidFill>
            </a:endParaRPr>
          </a:p>
          <a:p>
            <a:pPr algn="l"/>
            <a:r>
              <a:rPr lang="en-US" sz="4000" dirty="0"/>
              <a:t>G2M Insight for Cab Investment Firm</a:t>
            </a:r>
            <a:endParaRPr lang="en-US" sz="4000" dirty="0"/>
          </a:p>
          <a:p>
            <a:pPr algn="l"/>
            <a:endParaRPr lang="en-US" sz="4000" dirty="0"/>
          </a:p>
          <a:p>
            <a:pPr algn="l"/>
            <a:r>
              <a:rPr lang="en-US" sz="2800" b="1" dirty="0"/>
              <a:t>01/02/2024</a:t>
            </a:r>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dirty="0" smtClean="0">
                <a:sym typeface="+mn-ea"/>
              </a:rPr>
              <a:t>Cab Usage by City</a:t>
            </a:r>
            <a:endParaRPr lang="en-GB" altLang="en-US"/>
          </a:p>
        </p:txBody>
      </p:sp>
      <p:pic>
        <p:nvPicPr>
          <p:cNvPr id="409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885440" y="1967230"/>
            <a:ext cx="641985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5929630"/>
          </a:xfrm>
        </p:spPr>
        <p:txBody>
          <a:bodyPr>
            <a:normAutofit/>
          </a:bodyPr>
          <a:p>
            <a:r>
              <a:rPr lang="en-GB" dirty="0">
                <a:sym typeface="+mn-ea"/>
              </a:rPr>
              <a:t>Most cab usage is found New York NY, Chicago IL, Los Angeles CA, Washington DC, San Diego CA and Boston MA</a:t>
            </a:r>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dirty="0" smtClean="0">
                <a:sym typeface="+mn-ea"/>
              </a:rPr>
              <a:t>Profit Comparison</a:t>
            </a:r>
            <a:endParaRPr lang="en-GB" altLang="en-US"/>
          </a:p>
        </p:txBody>
      </p:sp>
      <p:pic>
        <p:nvPicPr>
          <p:cNvPr id="1026" name="Picture 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766570" y="1825625"/>
            <a:ext cx="8657590" cy="4351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5793105"/>
          </a:xfrm>
        </p:spPr>
        <p:txBody>
          <a:bodyPr>
            <a:normAutofit/>
          </a:bodyPr>
          <a:p>
            <a:r>
              <a:rPr lang="en-US" dirty="0" smtClean="0">
                <a:sym typeface="+mn-ea"/>
              </a:rPr>
              <a:t>Generally, the yellow cab makes more profit than the pink cab.</a:t>
            </a:r>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dirty="0" smtClean="0">
                <a:sym typeface="+mn-ea"/>
              </a:rPr>
              <a:t>Profit Analysis by City</a:t>
            </a:r>
            <a:endParaRPr lang="en-GB" altLang="en-US"/>
          </a:p>
        </p:txBody>
      </p:sp>
      <p:pic>
        <p:nvPicPr>
          <p:cNvPr id="30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115185" y="1825625"/>
            <a:ext cx="7960360" cy="4351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5981065"/>
          </a:xfrm>
        </p:spPr>
        <p:txBody>
          <a:bodyPr>
            <a:normAutofit/>
          </a:bodyPr>
          <a:p>
            <a:r>
              <a:rPr lang="en-US" dirty="0">
                <a:sym typeface="+mn-ea"/>
              </a:rPr>
              <a:t>The yellow cab makes higher profits in all the cities except Tucson AZ than the pink cab. In Tucson AZ, the pink cab makes a slightly higher profit. The cities where the yellow cab has a higher profit margin are D</a:t>
            </a:r>
            <a:r>
              <a:rPr lang="en-US" dirty="0" smtClean="0">
                <a:sym typeface="+mn-ea"/>
              </a:rPr>
              <a:t>allas </a:t>
            </a:r>
            <a:r>
              <a:rPr lang="en-US" dirty="0">
                <a:sym typeface="+mn-ea"/>
              </a:rPr>
              <a:t>TX, Denver CO, New York NY and Silicon Valley</a:t>
            </a: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45175"/>
          </a:xfrm>
        </p:spPr>
        <p:txBody>
          <a:bodyPr>
            <a:normAutofit/>
          </a:bodyPr>
          <a:p>
            <a:r>
              <a:rPr lang="en-US" dirty="0">
                <a:sym typeface="+mn-ea"/>
              </a:rPr>
              <a:t>New York city has the highest number of cab users, Pittsburg PA the least</a:t>
            </a:r>
            <a:endParaRPr lang="en-GB"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fontScale="90000"/>
          </a:bodyPr>
          <a:p>
            <a:pPr algn="ctr"/>
            <a:r>
              <a:rPr lang="en-US" dirty="0" smtClean="0">
                <a:sym typeface="+mn-ea"/>
              </a:rPr>
              <a:t>Comparison of the Population Sizes in the Cities</a:t>
            </a:r>
            <a:endParaRPr lang="en-GB" altLang="en-US"/>
          </a:p>
        </p:txBody>
      </p:sp>
      <p:pic>
        <p:nvPicPr>
          <p:cNvPr id="819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303655" y="1825625"/>
            <a:ext cx="9584055" cy="4351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5588000"/>
          </a:xfrm>
        </p:spPr>
        <p:txBody>
          <a:bodyPr>
            <a:normAutofit/>
          </a:bodyPr>
          <a:p>
            <a:r>
              <a:rPr lang="en-US" dirty="0">
                <a:sym typeface="+mn-ea"/>
              </a:rPr>
              <a:t>New york has the highest population, Boston MA the least.</a:t>
            </a:r>
            <a:endParaRPr lang="en-GB"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dirty="0" smtClean="0">
                <a:sym typeface="+mn-ea"/>
              </a:rPr>
              <a:t>Relationship B</a:t>
            </a:r>
            <a:r>
              <a:rPr lang="en-US" dirty="0">
                <a:sym typeface="+mn-ea"/>
              </a:rPr>
              <a:t>etween Users and P</a:t>
            </a:r>
            <a:r>
              <a:rPr lang="en-US" dirty="0" smtClean="0">
                <a:sym typeface="+mn-ea"/>
              </a:rPr>
              <a:t>opulation</a:t>
            </a:r>
            <a:endParaRPr lang="en-GB" altLang="en-US"/>
          </a:p>
        </p:txBody>
      </p:sp>
      <p:pic>
        <p:nvPicPr>
          <p:cNvPr id="921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122295" y="1825625"/>
            <a:ext cx="5946140" cy="4351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endParaRPr lang="en-US" b="1" dirty="0">
              <a:solidFill>
                <a:srgbClr val="FF6600"/>
              </a:solidFill>
            </a:endParaRPr>
          </a:p>
        </p:txBody>
      </p:sp>
      <p:sp>
        <p:nvSpPr>
          <p:cNvPr id="3" name="Subtitle 2"/>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Executive Summary</a:t>
            </a:r>
            <a:endParaRPr lang="en-US" sz="2800" dirty="0">
              <a:solidFill>
                <a:srgbClr val="FF6600"/>
              </a:solidFill>
            </a:endParaRPr>
          </a:p>
          <a:p>
            <a:pPr algn="just"/>
            <a:r>
              <a:rPr lang="en-US" sz="2800" dirty="0">
                <a:solidFill>
                  <a:srgbClr val="FF6600"/>
                </a:solidFill>
              </a:rPr>
              <a:t>         Problem Statement</a:t>
            </a:r>
            <a:endParaRPr lang="en-US" sz="2800" dirty="0">
              <a:solidFill>
                <a:srgbClr val="FF6600"/>
              </a:solidFill>
            </a:endParaRPr>
          </a:p>
          <a:p>
            <a:pPr algn="just"/>
            <a:r>
              <a:rPr lang="en-US" sz="2800" dirty="0">
                <a:solidFill>
                  <a:srgbClr val="FF6600"/>
                </a:solidFill>
              </a:rPr>
              <a:t>         Approach</a:t>
            </a:r>
            <a:endParaRPr lang="en-US" sz="2800" dirty="0">
              <a:solidFill>
                <a:srgbClr val="FF6600"/>
              </a:solidFill>
            </a:endParaRPr>
          </a:p>
          <a:p>
            <a:pPr algn="just"/>
            <a:r>
              <a:rPr lang="en-US" sz="2800" dirty="0">
                <a:solidFill>
                  <a:srgbClr val="FF6600"/>
                </a:solidFill>
              </a:rPr>
              <a:t>         EDA</a:t>
            </a:r>
            <a:endParaRPr lang="en-US" sz="2800" dirty="0">
              <a:solidFill>
                <a:srgbClr val="FF6600"/>
              </a:solidFill>
            </a:endParaRPr>
          </a:p>
          <a:p>
            <a:pPr algn="just"/>
            <a:r>
              <a:rPr lang="en-US" sz="2800" dirty="0">
                <a:solidFill>
                  <a:srgbClr val="FF6600"/>
                </a:solidFill>
              </a:rPr>
              <a:t>         EDA Summary</a:t>
            </a:r>
            <a:endParaRPr lang="en-US" sz="2800" dirty="0">
              <a:solidFill>
                <a:srgbClr val="FF6600"/>
              </a:solidFill>
            </a:endParaRPr>
          </a:p>
          <a:p>
            <a:pPr algn="just"/>
            <a:r>
              <a:rPr lang="en-US" sz="2800" dirty="0">
                <a:solidFill>
                  <a:srgbClr val="FF6600"/>
                </a:solidFill>
              </a:rPr>
              <a:t>         Recommendations</a:t>
            </a:r>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6236335"/>
          </a:xfrm>
        </p:spPr>
        <p:txBody>
          <a:bodyPr>
            <a:normAutofit/>
          </a:bodyPr>
          <a:p>
            <a:r>
              <a:rPr lang="en-US" dirty="0">
                <a:sym typeface="+mn-ea"/>
              </a:rPr>
              <a:t>There is no direct relationship between the number of cab users and the population of the city, save for the three most populated cities. The cities with the most cab usage are Boston MA, Washington DC, San </a:t>
            </a:r>
            <a:r>
              <a:rPr lang="en-US" dirty="0" smtClean="0">
                <a:sym typeface="+mn-ea"/>
              </a:rPr>
              <a:t>Francisco </a:t>
            </a:r>
            <a:r>
              <a:rPr lang="en-US" dirty="0">
                <a:sym typeface="+mn-ea"/>
              </a:rPr>
              <a:t>CA, San Diego CA, Los Angeles CA, Chicago IL, New York NY</a:t>
            </a:r>
            <a:endParaRPr lang="en-GB"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dirty="0" smtClean="0">
                <a:sym typeface="+mn-ea"/>
              </a:rPr>
              <a:t>Visualizations of the Modes of Payment</a:t>
            </a:r>
            <a:endParaRPr lang="en-GB" altLang="en-US"/>
          </a:p>
        </p:txBody>
      </p:sp>
      <p:pic>
        <p:nvPicPr>
          <p:cNvPr id="10242"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971165" y="2033905"/>
            <a:ext cx="6248400"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5946140"/>
          </a:xfrm>
        </p:spPr>
        <p:txBody>
          <a:bodyPr>
            <a:normAutofit/>
          </a:bodyPr>
          <a:p>
            <a:r>
              <a:rPr lang="en-US" dirty="0" smtClean="0">
                <a:sym typeface="+mn-ea"/>
              </a:rPr>
              <a:t>All the customers use both modes of payment, but a large percentage of them use Card</a:t>
            </a:r>
            <a:endParaRPr lang="en-GB"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dirty="0" smtClean="0">
                <a:sym typeface="+mn-ea"/>
              </a:rPr>
              <a:t>Visualization of Gender</a:t>
            </a:r>
            <a:endParaRPr lang="en-GB" altLang="en-US"/>
          </a:p>
        </p:txBody>
      </p:sp>
      <p:pic>
        <p:nvPicPr>
          <p:cNvPr id="1126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214370" y="1943735"/>
            <a:ext cx="57626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5913120"/>
          </a:xfrm>
        </p:spPr>
        <p:txBody>
          <a:bodyPr>
            <a:normAutofit/>
          </a:bodyPr>
          <a:p>
            <a:r>
              <a:rPr lang="en-US" dirty="0">
                <a:sym typeface="+mn-ea"/>
              </a:rPr>
              <a:t>More males use cabs than females </a:t>
            </a:r>
            <a:r>
              <a:rPr lang="en-US" dirty="0" smtClean="0">
                <a:sym typeface="+mn-ea"/>
              </a:rPr>
              <a:t>by about 50000</a:t>
            </a:r>
            <a:endParaRPr lang="en-GB"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dirty="0" smtClean="0">
                <a:sym typeface="+mn-ea"/>
              </a:rPr>
              <a:t>Distribution of Customers by Age</a:t>
            </a:r>
            <a:endParaRPr lang="en-GB" altLang="en-US"/>
          </a:p>
        </p:txBody>
      </p:sp>
      <p:pic>
        <p:nvPicPr>
          <p:cNvPr id="1229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636395" y="1691640"/>
            <a:ext cx="6173470"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5469255"/>
          </a:xfrm>
        </p:spPr>
        <p:txBody>
          <a:bodyPr>
            <a:normAutofit/>
          </a:bodyPr>
          <a:p>
            <a:r>
              <a:rPr lang="en-US" dirty="0">
                <a:sym typeface="+mn-ea"/>
              </a:rPr>
              <a:t>Generally younger people (from 19 years up to 40 years) prefer using cabs than older people (40 years up to 65)</a:t>
            </a:r>
            <a:endParaRPr lang="en-GB"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dirty="0" smtClean="0">
                <a:sym typeface="+mn-ea"/>
              </a:rPr>
              <a:t>Distribution of Customers by Income</a:t>
            </a:r>
            <a:endParaRPr lang="en-GB" altLang="en-US"/>
          </a:p>
        </p:txBody>
      </p:sp>
      <p:pic>
        <p:nvPicPr>
          <p:cNvPr id="1331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360930" y="1485265"/>
            <a:ext cx="6600190" cy="518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5878195"/>
          </a:xfrm>
        </p:spPr>
        <p:txBody>
          <a:bodyPr>
            <a:normAutofit/>
          </a:bodyPr>
          <a:p>
            <a:r>
              <a:rPr lang="en-US" dirty="0">
                <a:sym typeface="+mn-ea"/>
              </a:rPr>
              <a:t>Customers with an income of less than 25000 dollars are more than Customers with an income of between 25000 dollars and 35000 dollars</a:t>
            </a:r>
            <a:endParaRPr lang="en-GB" altLang="en-US"/>
          </a:p>
        </p:txBody>
      </p:sp>
      <p:sp>
        <p:nvSpPr>
          <p:cNvPr id="5" name="Text Box 4"/>
          <p:cNvSpPr txBox="1"/>
          <p:nvPr/>
        </p:nvSpPr>
        <p:spPr>
          <a:xfrm>
            <a:off x="6939280" y="1075690"/>
            <a:ext cx="4064000" cy="368300"/>
          </a:xfrm>
          <a:prstGeom prst="rect">
            <a:avLst/>
          </a:prstGeom>
          <a:noFill/>
        </p:spPr>
        <p:txBody>
          <a:bodyPr wrap="square" rtlCol="0">
            <a:spAutoFit/>
          </a:bodyPr>
          <a:p>
            <a:endParaRPr lang="en-GB"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endParaRPr lang="en-US" sz="6600" dirty="0">
              <a:solidFill>
                <a:srgbClr val="FF6600"/>
              </a:solidFill>
            </a:endParaRPr>
          </a:p>
          <a:p>
            <a:endParaRPr lang="en-US" sz="6600" dirty="0">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dirty="0" smtClean="0">
                <a:sym typeface="+mn-ea"/>
              </a:rPr>
              <a:t>Problem Statement</a:t>
            </a:r>
            <a:endParaRPr lang="en-GB" altLang="en-US"/>
          </a:p>
        </p:txBody>
      </p:sp>
      <p:sp>
        <p:nvSpPr>
          <p:cNvPr id="3" name="Content Placeholder 2"/>
          <p:cNvSpPr>
            <a:spLocks noGrp="1"/>
          </p:cNvSpPr>
          <p:nvPr>
            <p:ph idx="1"/>
          </p:nvPr>
        </p:nvSpPr>
        <p:spPr/>
        <p:txBody>
          <a:bodyPr/>
          <a:p>
            <a:r>
              <a:rPr lang="en-US" dirty="0">
                <a:sym typeface="+mn-ea"/>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GB"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5775325"/>
          </a:xfrm>
        </p:spPr>
        <p:txBody>
          <a:bodyPr>
            <a:normAutofit/>
          </a:bodyPr>
          <a:p>
            <a:r>
              <a:rPr lang="en-US" altLang="en-GB"/>
              <a:t>From the analysis, it can be concluded that it is better to invest in the yellow cab.</a:t>
            </a:r>
            <a:endParaRPr lang="en-US" alt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dirty="0" smtClean="0">
                <a:sym typeface="+mn-ea"/>
              </a:rPr>
              <a:t>Dataset</a:t>
            </a:r>
            <a:endParaRPr lang="en-GB" altLang="en-US"/>
          </a:p>
        </p:txBody>
      </p:sp>
      <p:sp>
        <p:nvSpPr>
          <p:cNvPr id="3" name="Content Placeholder 2"/>
          <p:cNvSpPr>
            <a:spLocks noGrp="1"/>
          </p:cNvSpPr>
          <p:nvPr>
            <p:ph idx="1"/>
          </p:nvPr>
        </p:nvSpPr>
        <p:spPr/>
        <p:txBody>
          <a:bodyPr>
            <a:normAutofit lnSpcReduction="10000"/>
          </a:bodyPr>
          <a:p>
            <a:r>
              <a:rPr lang="en-US" dirty="0">
                <a:sym typeface="+mn-ea"/>
              </a:rPr>
              <a:t>There are 4 individual data sets. Time period of data is from 31/01/2016 to 31/12/2018.</a:t>
            </a:r>
            <a:endParaRPr lang="en-US" dirty="0">
              <a:sym typeface="+mn-ea"/>
            </a:endParaRPr>
          </a:p>
          <a:p>
            <a:r>
              <a:rPr lang="en-US" b="1" dirty="0">
                <a:sym typeface="+mn-ea"/>
              </a:rPr>
              <a:t>Cab_Data.csv</a:t>
            </a:r>
            <a:r>
              <a:rPr lang="en-US" dirty="0">
                <a:sym typeface="+mn-ea"/>
              </a:rPr>
              <a:t> – this file includes details of transaction for 2 cab companies</a:t>
            </a:r>
            <a:endParaRPr lang="en-US" dirty="0">
              <a:sym typeface="+mn-ea"/>
            </a:endParaRPr>
          </a:p>
          <a:p>
            <a:r>
              <a:rPr lang="en-US" b="1" dirty="0">
                <a:sym typeface="+mn-ea"/>
              </a:rPr>
              <a:t>Customer_ID.csv</a:t>
            </a:r>
            <a:r>
              <a:rPr lang="en-US" dirty="0">
                <a:sym typeface="+mn-ea"/>
              </a:rPr>
              <a:t> – this is a mapping table that contains a unique identifier which links the customer’s demographic details</a:t>
            </a:r>
            <a:endParaRPr lang="en-US" dirty="0">
              <a:sym typeface="+mn-ea"/>
            </a:endParaRPr>
          </a:p>
          <a:p>
            <a:r>
              <a:rPr lang="en-US" b="1" dirty="0">
                <a:sym typeface="+mn-ea"/>
              </a:rPr>
              <a:t>Transaction_ID.csv</a:t>
            </a:r>
            <a:r>
              <a:rPr lang="en-US" dirty="0">
                <a:sym typeface="+mn-ea"/>
              </a:rPr>
              <a:t> – this is a mapping table that contains transaction to customer mapping and payment mode</a:t>
            </a:r>
            <a:endParaRPr lang="en-US" dirty="0">
              <a:sym typeface="+mn-ea"/>
            </a:endParaRPr>
          </a:p>
          <a:p>
            <a:r>
              <a:rPr lang="en-US" b="1" dirty="0">
                <a:sym typeface="+mn-ea"/>
              </a:rPr>
              <a:t>City.csv</a:t>
            </a:r>
            <a:r>
              <a:rPr lang="en-US" dirty="0">
                <a:sym typeface="+mn-ea"/>
              </a:rPr>
              <a:t> – this file contains list of US cities, their population and number of cab users</a:t>
            </a:r>
            <a:endParaRPr lang="en-US" dirty="0">
              <a:sym typeface="+mn-ea"/>
            </a:endParaRPr>
          </a:p>
          <a:p>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4988560"/>
          </a:xfrm>
        </p:spPr>
        <p:txBody>
          <a:bodyPr>
            <a:normAutofit/>
          </a:bodyPr>
          <a:p>
            <a:r>
              <a:rPr lang="en-US" dirty="0">
                <a:sym typeface="+mn-ea"/>
              </a:rPr>
              <a:t>The data was combined to form a master dataset. The master dataset was then used for analysis.</a:t>
            </a:r>
            <a:br>
              <a:rPr lang="en-GB" dirty="0">
                <a:sym typeface="+mn-ea"/>
              </a:rPr>
            </a:b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dirty="0" smtClean="0">
                <a:sym typeface="+mn-ea"/>
              </a:rPr>
              <a:t>Seasonality of Cab Usage</a:t>
            </a:r>
            <a:endParaRPr lang="en-GB" altLang="en-US"/>
          </a:p>
        </p:txBody>
      </p:sp>
      <p:pic>
        <p:nvPicPr>
          <p:cNvPr id="1026" name="Picture 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171190" y="1905635"/>
            <a:ext cx="58483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48000" y="2275205"/>
            <a:ext cx="6096000" cy="4165600"/>
          </a:xfrm>
          <a:prstGeom prst="rect">
            <a:avLst/>
          </a:prstGeom>
          <a:noFill/>
        </p:spPr>
        <p:txBody>
          <a:bodyPr wrap="square" rtlCol="0" anchor="t">
            <a:noAutofit/>
          </a:bodyPr>
          <a:p>
            <a:r>
              <a:rPr lang="en-US" dirty="0">
                <a:sym typeface="+mn-ea"/>
              </a:rPr>
              <a:t>The dates of travel were encoded into a new form. Most customers use cabs seasonally. From the dates before 42400, the use of cabs increase gradually </a:t>
            </a:r>
            <a:r>
              <a:rPr lang="en-US" dirty="0" smtClean="0">
                <a:sym typeface="+mn-ea"/>
              </a:rPr>
              <a:t>up to </a:t>
            </a:r>
            <a:r>
              <a:rPr lang="en-US" dirty="0">
                <a:sym typeface="+mn-ea"/>
              </a:rPr>
              <a:t>date 42721 where it drops sharply. After that the use of cabs start increasing again gradually. The use peaks again at date 43105 after which it drops drastically. The cycle repeats again and increases up to date 43456. It can be concluded that peak dates for cab activity are around 42271, 43105 and 43456</a:t>
            </a:r>
            <a:endParaRPr lang="en-US" altLang="en-US" dirty="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dirty="0" smtClean="0">
                <a:sym typeface="+mn-ea"/>
              </a:rPr>
              <a:t>Use of Cab by Company</a:t>
            </a:r>
            <a:endParaRPr lang="en-GB" altLang="en-US"/>
          </a:p>
        </p:txBody>
      </p:sp>
      <p:pic>
        <p:nvPicPr>
          <p:cNvPr id="30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075940" y="1848485"/>
            <a:ext cx="603885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5451475"/>
          </a:xfrm>
        </p:spPr>
        <p:txBody>
          <a:bodyPr/>
          <a:p>
            <a:r>
              <a:rPr lang="en-US" altLang="en-GB"/>
              <a:t>Many customers use the yellow cab</a:t>
            </a:r>
            <a:endParaRPr lang="en-US" altLang="en-GB"/>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3225</Words>
  <Application>WPS Presentation</Application>
  <PresentationFormat>Widescreen</PresentationFormat>
  <Paragraphs>85</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SimSun</vt:lpstr>
      <vt:lpstr>Wingdings</vt:lpstr>
      <vt:lpstr>Calibri</vt:lpstr>
      <vt:lpstr>Microsoft YaHei</vt:lpstr>
      <vt:lpstr>Arial Unicode MS</vt:lpstr>
      <vt:lpstr>Calibri Light</vt:lpstr>
      <vt:lpstr>Office Theme</vt:lpstr>
      <vt:lpstr>PowerPoint 演示文稿</vt:lpstr>
      <vt:lpstr>   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kiptanui</cp:lastModifiedBy>
  <cp:revision>102</cp:revision>
  <dcterms:created xsi:type="dcterms:W3CDTF">2020-12-18T04:50:00Z</dcterms:created>
  <dcterms:modified xsi:type="dcterms:W3CDTF">2024-02-01T05:00:03Z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C278AFB29F7B43D5BC2FFF68D3EB27CA_11</vt:lpwstr>
  </property>
  <property fmtid="{D5CDD505-2E9C-101B-9397-08002B2CF9AE}" pid="3" name="KSOProductBuildVer">
    <vt:lpwstr>2057-12.2.0.13431</vt:lpwstr>
  </property>
</Properties>
</file>