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74" r:id="rId3"/>
    <p:sldId id="258" r:id="rId4"/>
    <p:sldId id="259" r:id="rId5"/>
    <p:sldId id="265" r:id="rId6"/>
    <p:sldId id="266" r:id="rId7"/>
    <p:sldId id="267" r:id="rId8"/>
    <p:sldId id="268" r:id="rId9"/>
    <p:sldId id="269" r:id="rId10"/>
    <p:sldId id="270" r:id="rId11"/>
    <p:sldId id="263" r:id="rId12"/>
    <p:sldId id="262"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3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595AFE-4FF8-42D4-B2F5-8BEA03D984A4}" type="datetimeFigureOut">
              <a:rPr lang="en-GB" smtClean="0"/>
              <a:t>17/04/2024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CEF657-200A-4DC4-9147-51FE7E8274E5}" type="slidenum">
              <a:rPr lang="en-GB" smtClean="0"/>
              <a:t>‹#›</a:t>
            </a:fld>
            <a:endParaRPr lang="en-GB"/>
          </a:p>
        </p:txBody>
      </p:sp>
    </p:spTree>
    <p:extLst>
      <p:ext uri="{BB962C8B-B14F-4D97-AF65-F5344CB8AC3E}">
        <p14:creationId xmlns:p14="http://schemas.microsoft.com/office/powerpoint/2010/main" val="1143827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CEF657-200A-4DC4-9147-51FE7E8274E5}" type="slidenum">
              <a:rPr lang="en-GB" smtClean="0"/>
              <a:t>1</a:t>
            </a:fld>
            <a:endParaRPr lang="en-GB"/>
          </a:p>
        </p:txBody>
      </p:sp>
    </p:spTree>
    <p:extLst>
      <p:ext uri="{BB962C8B-B14F-4D97-AF65-F5344CB8AC3E}">
        <p14:creationId xmlns:p14="http://schemas.microsoft.com/office/powerpoint/2010/main" val="351962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Customer churn refers to the percentage of customers who stop using a product or service within a given time period.</a:t>
            </a:r>
            <a:endParaRPr lang="en-GB"/>
          </a:p>
        </p:txBody>
      </p:sp>
      <p:sp>
        <p:nvSpPr>
          <p:cNvPr id="4" name="Slide Number Placeholder 3"/>
          <p:cNvSpPr>
            <a:spLocks noGrp="1"/>
          </p:cNvSpPr>
          <p:nvPr>
            <p:ph type="sldNum" sz="quarter" idx="10"/>
          </p:nvPr>
        </p:nvSpPr>
        <p:spPr/>
        <p:txBody>
          <a:bodyPr/>
          <a:lstStyle/>
          <a:p>
            <a:fld id="{90CEF657-200A-4DC4-9147-51FE7E8274E5}" type="slidenum">
              <a:rPr lang="en-GB" smtClean="0"/>
              <a:t>2</a:t>
            </a:fld>
            <a:endParaRPr lang="en-GB"/>
          </a:p>
        </p:txBody>
      </p:sp>
    </p:spTree>
    <p:extLst>
      <p:ext uri="{BB962C8B-B14F-4D97-AF65-F5344CB8AC3E}">
        <p14:creationId xmlns:p14="http://schemas.microsoft.com/office/powerpoint/2010/main" val="3519621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Those clients with short contracts of month to month are likely to churn. The others with longer contracts churn at a lower rate.</a:t>
            </a:r>
            <a:endParaRPr lang="en-GB" dirty="0" smtClean="0"/>
          </a:p>
          <a:p>
            <a:endParaRPr lang="en-GB" dirty="0"/>
          </a:p>
        </p:txBody>
      </p:sp>
      <p:sp>
        <p:nvSpPr>
          <p:cNvPr id="4" name="Slide Number Placeholder 3"/>
          <p:cNvSpPr>
            <a:spLocks noGrp="1"/>
          </p:cNvSpPr>
          <p:nvPr>
            <p:ph type="sldNum" sz="quarter" idx="10"/>
          </p:nvPr>
        </p:nvSpPr>
        <p:spPr/>
        <p:txBody>
          <a:bodyPr/>
          <a:lstStyle/>
          <a:p>
            <a:fld id="{90CEF657-200A-4DC4-9147-51FE7E8274E5}" type="slidenum">
              <a:rPr lang="en-GB" smtClean="0"/>
              <a:t>5</a:t>
            </a:fld>
            <a:endParaRPr lang="en-GB"/>
          </a:p>
        </p:txBody>
      </p:sp>
    </p:spTree>
    <p:extLst>
      <p:ext uri="{BB962C8B-B14F-4D97-AF65-F5344CB8AC3E}">
        <p14:creationId xmlns:p14="http://schemas.microsoft.com/office/powerpoint/2010/main" val="251261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a customer has been in the company for a short period of time, the chances of quitting are high but when they have been present for a long time, the chances of quitting are low.</a:t>
            </a:r>
            <a:endParaRPr lang="en-GB" dirty="0" smtClean="0"/>
          </a:p>
          <a:p>
            <a:endParaRPr lang="en-GB" dirty="0"/>
          </a:p>
        </p:txBody>
      </p:sp>
      <p:sp>
        <p:nvSpPr>
          <p:cNvPr id="4" name="Slide Number Placeholder 3"/>
          <p:cNvSpPr>
            <a:spLocks noGrp="1"/>
          </p:cNvSpPr>
          <p:nvPr>
            <p:ph type="sldNum" sz="quarter" idx="10"/>
          </p:nvPr>
        </p:nvSpPr>
        <p:spPr/>
        <p:txBody>
          <a:bodyPr/>
          <a:lstStyle/>
          <a:p>
            <a:fld id="{90CEF657-200A-4DC4-9147-51FE7E8274E5}" type="slidenum">
              <a:rPr lang="en-GB" smtClean="0"/>
              <a:t>6</a:t>
            </a:fld>
            <a:endParaRPr lang="en-GB"/>
          </a:p>
        </p:txBody>
      </p:sp>
    </p:spTree>
    <p:extLst>
      <p:ext uri="{BB962C8B-B14F-4D97-AF65-F5344CB8AC3E}">
        <p14:creationId xmlns:p14="http://schemas.microsoft.com/office/powerpoint/2010/main" val="455961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Customers that use fiber optic churn the most.</a:t>
            </a:r>
            <a:endParaRPr lang="en-GB" dirty="0" smtClean="0"/>
          </a:p>
          <a:p>
            <a:endParaRPr lang="en-GB" dirty="0"/>
          </a:p>
        </p:txBody>
      </p:sp>
      <p:sp>
        <p:nvSpPr>
          <p:cNvPr id="4" name="Slide Number Placeholder 3"/>
          <p:cNvSpPr>
            <a:spLocks noGrp="1"/>
          </p:cNvSpPr>
          <p:nvPr>
            <p:ph type="sldNum" sz="quarter" idx="10"/>
          </p:nvPr>
        </p:nvSpPr>
        <p:spPr/>
        <p:txBody>
          <a:bodyPr/>
          <a:lstStyle/>
          <a:p>
            <a:fld id="{90CEF657-200A-4DC4-9147-51FE7E8274E5}" type="slidenum">
              <a:rPr lang="en-GB" smtClean="0"/>
              <a:t>7</a:t>
            </a:fld>
            <a:endParaRPr lang="en-GB"/>
          </a:p>
        </p:txBody>
      </p:sp>
    </p:spTree>
    <p:extLst>
      <p:ext uri="{BB962C8B-B14F-4D97-AF65-F5344CB8AC3E}">
        <p14:creationId xmlns:p14="http://schemas.microsoft.com/office/powerpoint/2010/main" val="1593272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Customers churn because of lack of online security</a:t>
            </a:r>
            <a:endParaRPr lang="en-GB" dirty="0" smtClean="0"/>
          </a:p>
          <a:p>
            <a:endParaRPr lang="en-GB" dirty="0"/>
          </a:p>
        </p:txBody>
      </p:sp>
      <p:sp>
        <p:nvSpPr>
          <p:cNvPr id="4" name="Slide Number Placeholder 3"/>
          <p:cNvSpPr>
            <a:spLocks noGrp="1"/>
          </p:cNvSpPr>
          <p:nvPr>
            <p:ph type="sldNum" sz="quarter" idx="10"/>
          </p:nvPr>
        </p:nvSpPr>
        <p:spPr/>
        <p:txBody>
          <a:bodyPr/>
          <a:lstStyle/>
          <a:p>
            <a:fld id="{90CEF657-200A-4DC4-9147-51FE7E8274E5}" type="slidenum">
              <a:rPr lang="en-GB" smtClean="0"/>
              <a:t>8</a:t>
            </a:fld>
            <a:endParaRPr lang="en-GB"/>
          </a:p>
        </p:txBody>
      </p:sp>
    </p:spTree>
    <p:extLst>
      <p:ext uri="{BB962C8B-B14F-4D97-AF65-F5344CB8AC3E}">
        <p14:creationId xmlns:p14="http://schemas.microsoft.com/office/powerpoint/2010/main" val="1460298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Clients with no tech support churn the most. They quit when they find no assistance on how to use the telecommunication services.</a:t>
            </a:r>
            <a:endParaRPr lang="en-GB" dirty="0" smtClean="0"/>
          </a:p>
          <a:p>
            <a:endParaRPr lang="en-GB" dirty="0"/>
          </a:p>
        </p:txBody>
      </p:sp>
      <p:sp>
        <p:nvSpPr>
          <p:cNvPr id="4" name="Slide Number Placeholder 3"/>
          <p:cNvSpPr>
            <a:spLocks noGrp="1"/>
          </p:cNvSpPr>
          <p:nvPr>
            <p:ph type="sldNum" sz="quarter" idx="10"/>
          </p:nvPr>
        </p:nvSpPr>
        <p:spPr/>
        <p:txBody>
          <a:bodyPr/>
          <a:lstStyle/>
          <a:p>
            <a:fld id="{90CEF657-200A-4DC4-9147-51FE7E8274E5}" type="slidenum">
              <a:rPr lang="en-GB" smtClean="0"/>
              <a:t>9</a:t>
            </a:fld>
            <a:endParaRPr lang="en-GB"/>
          </a:p>
        </p:txBody>
      </p:sp>
    </p:spTree>
    <p:extLst>
      <p:ext uri="{BB962C8B-B14F-4D97-AF65-F5344CB8AC3E}">
        <p14:creationId xmlns:p14="http://schemas.microsoft.com/office/powerpoint/2010/main" val="222694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comparison with the other methods of payment, electronic check results in more customers churning. The other methods have low rates of churning at almost the same measure with the use of automatic credit card being the lowest.</a:t>
            </a:r>
            <a:endParaRPr lang="en-GB" dirty="0" smtClean="0"/>
          </a:p>
          <a:p>
            <a:endParaRPr lang="en-GB" dirty="0"/>
          </a:p>
        </p:txBody>
      </p:sp>
      <p:sp>
        <p:nvSpPr>
          <p:cNvPr id="4" name="Slide Number Placeholder 3"/>
          <p:cNvSpPr>
            <a:spLocks noGrp="1"/>
          </p:cNvSpPr>
          <p:nvPr>
            <p:ph type="sldNum" sz="quarter" idx="10"/>
          </p:nvPr>
        </p:nvSpPr>
        <p:spPr/>
        <p:txBody>
          <a:bodyPr/>
          <a:lstStyle/>
          <a:p>
            <a:fld id="{90CEF657-200A-4DC4-9147-51FE7E8274E5}" type="slidenum">
              <a:rPr lang="en-GB" smtClean="0"/>
              <a:t>10</a:t>
            </a:fld>
            <a:endParaRPr lang="en-GB"/>
          </a:p>
        </p:txBody>
      </p:sp>
    </p:spTree>
    <p:extLst>
      <p:ext uri="{BB962C8B-B14F-4D97-AF65-F5344CB8AC3E}">
        <p14:creationId xmlns:p14="http://schemas.microsoft.com/office/powerpoint/2010/main" val="1929784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involved choosing classifying machine learning models to help in classifying new customers.</a:t>
            </a:r>
          </a:p>
          <a:p>
            <a:endParaRPr lang="en-GB" dirty="0"/>
          </a:p>
        </p:txBody>
      </p:sp>
      <p:sp>
        <p:nvSpPr>
          <p:cNvPr id="4" name="Slide Number Placeholder 3"/>
          <p:cNvSpPr>
            <a:spLocks noGrp="1"/>
          </p:cNvSpPr>
          <p:nvPr>
            <p:ph type="sldNum" sz="quarter" idx="10"/>
          </p:nvPr>
        </p:nvSpPr>
        <p:spPr/>
        <p:txBody>
          <a:bodyPr/>
          <a:lstStyle/>
          <a:p>
            <a:fld id="{90CEF657-200A-4DC4-9147-51FE7E8274E5}" type="slidenum">
              <a:rPr lang="en-GB" smtClean="0"/>
              <a:t>11</a:t>
            </a:fld>
            <a:endParaRPr lang="en-GB"/>
          </a:p>
        </p:txBody>
      </p:sp>
    </p:spTree>
    <p:extLst>
      <p:ext uri="{BB962C8B-B14F-4D97-AF65-F5344CB8AC3E}">
        <p14:creationId xmlns:p14="http://schemas.microsoft.com/office/powerpoint/2010/main" val="3271808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26C3B53-CD0A-4A23-A75A-9E67B041B15B}" type="datetimeFigureOut">
              <a:rPr lang="en-GB" smtClean="0"/>
              <a:t>17/04/2024</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15C0C6D-BC9F-42C8-AB42-E12BE073057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26C3B53-CD0A-4A23-A75A-9E67B041B15B}" type="datetimeFigureOut">
              <a:rPr lang="en-GB" smtClean="0"/>
              <a:t>17/04/2024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E15C0C6D-BC9F-42C8-AB42-E12BE073057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26C3B53-CD0A-4A23-A75A-9E67B041B15B}" type="datetimeFigureOut">
              <a:rPr lang="en-GB" smtClean="0"/>
              <a:t>17/04/2024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E15C0C6D-BC9F-42C8-AB42-E12BE073057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26C3B53-CD0A-4A23-A75A-9E67B041B15B}" type="datetimeFigureOut">
              <a:rPr lang="en-GB" smtClean="0"/>
              <a:t>17/04/2024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E15C0C6D-BC9F-42C8-AB42-E12BE0730575}" type="slidenum">
              <a:rPr lang="en-GB" smtClean="0"/>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26C3B53-CD0A-4A23-A75A-9E67B041B15B}" type="datetimeFigureOut">
              <a:rPr lang="en-GB" smtClean="0"/>
              <a:t>17/04/2024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E15C0C6D-BC9F-42C8-AB42-E12BE0730575}" type="slidenum">
              <a:rPr lang="en-GB" smtClean="0"/>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26C3B53-CD0A-4A23-A75A-9E67B041B15B}" type="datetimeFigureOut">
              <a:rPr lang="en-GB" smtClean="0"/>
              <a:t>17/04/2024</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E15C0C6D-BC9F-42C8-AB42-E12BE0730575}" type="slidenum">
              <a:rPr lang="en-GB" smtClean="0"/>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26C3B53-CD0A-4A23-A75A-9E67B041B15B}" type="datetimeFigureOut">
              <a:rPr lang="en-GB" smtClean="0"/>
              <a:t>17/04/2024</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E15C0C6D-BC9F-42C8-AB42-E12BE0730575}"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26C3B53-CD0A-4A23-A75A-9E67B041B15B}" type="datetimeFigureOut">
              <a:rPr lang="en-GB" smtClean="0"/>
              <a:t>17/04/2024</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E15C0C6D-BC9F-42C8-AB42-E12BE0730575}" type="slidenum">
              <a:rPr lang="en-GB" smtClean="0"/>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26C3B53-CD0A-4A23-A75A-9E67B041B15B}" type="datetimeFigureOut">
              <a:rPr lang="en-GB" smtClean="0"/>
              <a:t>17/04/2024</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E15C0C6D-BC9F-42C8-AB42-E12BE073057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26C3B53-CD0A-4A23-A75A-9E67B041B15B}" type="datetimeFigureOut">
              <a:rPr lang="en-GB" smtClean="0"/>
              <a:t>17/04/2024</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E15C0C6D-BC9F-42C8-AB42-E12BE0730575}"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26C3B53-CD0A-4A23-A75A-9E67B041B15B}" type="datetimeFigureOut">
              <a:rPr lang="en-GB" smtClean="0"/>
              <a:t>17/04/2024</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15C0C6D-BC9F-42C8-AB42-E12BE0730575}" type="slidenum">
              <a:rPr lang="en-GB" smtClean="0"/>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26C3B53-CD0A-4A23-A75A-9E67B041B15B}" type="datetimeFigureOut">
              <a:rPr lang="en-GB" smtClean="0"/>
              <a:t>17/04/2024</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15C0C6D-BC9F-42C8-AB42-E12BE0730575}"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448"/>
            <a:ext cx="8229600" cy="3672408"/>
          </a:xfrm>
        </p:spPr>
        <p:txBody>
          <a:bodyPr>
            <a:normAutofit fontScale="90000"/>
          </a:bodyPr>
          <a:lstStyle/>
          <a:p>
            <a:r>
              <a:rPr lang="en-US" dirty="0" smtClean="0"/>
              <a:t/>
            </a:r>
            <a:br>
              <a:rPr lang="en-US" dirty="0" smtClean="0"/>
            </a:br>
            <a:r>
              <a:rPr lang="en-US" dirty="0" smtClean="0"/>
              <a:t>Topic: Presentation of Telco Customer Churn </a:t>
            </a:r>
            <a:r>
              <a:rPr lang="en-US" dirty="0" smtClean="0"/>
              <a:t>Project</a:t>
            </a:r>
            <a:br>
              <a:rPr lang="en-US" dirty="0" smtClean="0"/>
            </a:br>
            <a:r>
              <a:rPr lang="en-US" dirty="0"/>
              <a:t/>
            </a:r>
            <a:br>
              <a:rPr lang="en-US" dirty="0"/>
            </a:br>
            <a:r>
              <a:rPr lang="en-US" sz="1800" dirty="0"/>
              <a:t>Walter </a:t>
            </a:r>
            <a:r>
              <a:rPr lang="en-US" sz="1800" dirty="0" err="1"/>
              <a:t>Kiptanui</a:t>
            </a:r>
            <a:r>
              <a:rPr lang="en-US" sz="1800" dirty="0"/>
              <a:t/>
            </a:r>
            <a:br>
              <a:rPr lang="en-US" sz="1800" dirty="0"/>
            </a:br>
            <a:r>
              <a:rPr lang="en-US" sz="1800" dirty="0"/>
              <a:t>Data Science Enthusiast</a:t>
            </a:r>
            <a:r>
              <a:rPr lang="en-US" dirty="0"/>
              <a:t/>
            </a:r>
            <a:br>
              <a:rPr lang="en-US" dirty="0"/>
            </a:br>
            <a:endParaRPr lang="en-GB" dirty="0"/>
          </a:p>
        </p:txBody>
      </p:sp>
    </p:spTree>
    <p:extLst>
      <p:ext uri="{BB962C8B-B14F-4D97-AF65-F5344CB8AC3E}">
        <p14:creationId xmlns:p14="http://schemas.microsoft.com/office/powerpoint/2010/main" val="1339612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57200" y="1556792"/>
            <a:ext cx="8579296"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Relationship between Payment Method and Churn</a:t>
            </a:r>
            <a:endParaRPr lang="en-GB" dirty="0"/>
          </a:p>
        </p:txBody>
      </p:sp>
    </p:spTree>
    <p:extLst>
      <p:ext uri="{BB962C8B-B14F-4D97-AF65-F5344CB8AC3E}">
        <p14:creationId xmlns:p14="http://schemas.microsoft.com/office/powerpoint/2010/main" val="4162413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sz="half" idx="1"/>
          </p:nvPr>
        </p:nvSpPr>
        <p:spPr>
          <a:xfrm>
            <a:off x="457200" y="1481328"/>
            <a:ext cx="8075240" cy="4525963"/>
          </a:xfrm>
        </p:spPr>
        <p:txBody>
          <a:bodyPr>
            <a:normAutofit/>
          </a:bodyPr>
          <a:lstStyle/>
          <a:p>
            <a:endParaRPr lang="en-US" dirty="0" smtClean="0"/>
          </a:p>
          <a:p>
            <a:endParaRPr lang="en-US" dirty="0"/>
          </a:p>
          <a:p>
            <a:pPr algn="ctr"/>
            <a:r>
              <a:rPr lang="en-US" dirty="0" smtClean="0"/>
              <a:t>True Positives - 1014</a:t>
            </a:r>
          </a:p>
          <a:p>
            <a:pPr algn="ctr"/>
            <a:r>
              <a:rPr lang="en-US" dirty="0" smtClean="0"/>
              <a:t>False Positives - 124</a:t>
            </a:r>
          </a:p>
          <a:p>
            <a:pPr algn="ctr"/>
            <a:r>
              <a:rPr lang="en-US" dirty="0" smtClean="0"/>
              <a:t>True Negatives - 343</a:t>
            </a:r>
          </a:p>
          <a:p>
            <a:pPr algn="ctr"/>
            <a:r>
              <a:rPr lang="en-US" dirty="0" smtClean="0"/>
              <a:t>False Negatives - 277</a:t>
            </a:r>
            <a:endParaRPr lang="en-GB" dirty="0"/>
          </a:p>
        </p:txBody>
      </p:sp>
      <p:sp>
        <p:nvSpPr>
          <p:cNvPr id="3" name="Title 2"/>
          <p:cNvSpPr>
            <a:spLocks noGrp="1"/>
          </p:cNvSpPr>
          <p:nvPr>
            <p:ph type="title"/>
          </p:nvPr>
        </p:nvSpPr>
        <p:spPr/>
        <p:txBody>
          <a:bodyPr>
            <a:normAutofit fontScale="90000"/>
          </a:bodyPr>
          <a:lstStyle/>
          <a:p>
            <a:r>
              <a:rPr lang="en-US" dirty="0" smtClean="0"/>
              <a:t>Performance Metrics of predictive model</a:t>
            </a:r>
            <a:endParaRPr lang="en-GB" dirty="0"/>
          </a:p>
        </p:txBody>
      </p:sp>
    </p:spTree>
    <p:extLst>
      <p:ext uri="{BB962C8B-B14F-4D97-AF65-F5344CB8AC3E}">
        <p14:creationId xmlns:p14="http://schemas.microsoft.com/office/powerpoint/2010/main" val="221976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1628800"/>
            <a:ext cx="4427984" cy="4536504"/>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8200" y="1628800"/>
            <a:ext cx="4038600" cy="4536504"/>
          </a:xfrm>
        </p:spPr>
      </p:pic>
      <p:sp>
        <p:nvSpPr>
          <p:cNvPr id="2" name="Title 1"/>
          <p:cNvSpPr>
            <a:spLocks noGrp="1"/>
          </p:cNvSpPr>
          <p:nvPr>
            <p:ph type="title"/>
          </p:nvPr>
        </p:nvSpPr>
        <p:spPr/>
        <p:txBody>
          <a:bodyPr>
            <a:normAutofit fontScale="90000"/>
          </a:bodyPr>
          <a:lstStyle/>
          <a:p>
            <a:r>
              <a:rPr lang="en-US" dirty="0" smtClean="0"/>
              <a:t>Real-time prediction of churn of a new customer</a:t>
            </a:r>
            <a:endParaRPr lang="en-GB" dirty="0"/>
          </a:p>
        </p:txBody>
      </p:sp>
    </p:spTree>
    <p:extLst>
      <p:ext uri="{BB962C8B-B14F-4D97-AF65-F5344CB8AC3E}">
        <p14:creationId xmlns:p14="http://schemas.microsoft.com/office/powerpoint/2010/main" val="739369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7500" lnSpcReduction="20000"/>
          </a:bodyPr>
          <a:lstStyle/>
          <a:p>
            <a:r>
              <a:rPr lang="en-US" dirty="0"/>
              <a:t>The company has </a:t>
            </a:r>
            <a:r>
              <a:rPr lang="en-US" dirty="0" smtClean="0"/>
              <a:t>to:</a:t>
            </a:r>
          </a:p>
          <a:p>
            <a:r>
              <a:rPr lang="en-US" dirty="0" smtClean="0"/>
              <a:t>1. Check </a:t>
            </a:r>
            <a:r>
              <a:rPr lang="en-US" dirty="0"/>
              <a:t>its fiber internet </a:t>
            </a:r>
            <a:r>
              <a:rPr lang="en-US" dirty="0" smtClean="0"/>
              <a:t>service. </a:t>
            </a:r>
            <a:endParaRPr lang="en-US" dirty="0"/>
          </a:p>
          <a:p>
            <a:r>
              <a:rPr lang="en-US" dirty="0" smtClean="0"/>
              <a:t>2. Inform </a:t>
            </a:r>
            <a:r>
              <a:rPr lang="en-US" dirty="0"/>
              <a:t>customers about the importance </a:t>
            </a:r>
            <a:r>
              <a:rPr lang="en-US"/>
              <a:t>of </a:t>
            </a:r>
            <a:r>
              <a:rPr lang="en-US" smtClean="0"/>
              <a:t>online.</a:t>
            </a:r>
            <a:r>
              <a:rPr lang="en-US" dirty="0"/>
              <a:t> </a:t>
            </a:r>
            <a:endParaRPr lang="en-US" dirty="0" smtClean="0"/>
          </a:p>
          <a:p>
            <a:r>
              <a:rPr lang="en-US" dirty="0" smtClean="0"/>
              <a:t>3. Advise customers about </a:t>
            </a:r>
            <a:r>
              <a:rPr lang="en-US" dirty="0"/>
              <a:t>using online </a:t>
            </a:r>
            <a:r>
              <a:rPr lang="en-US" dirty="0" smtClean="0"/>
              <a:t>backup</a:t>
            </a:r>
            <a:endParaRPr lang="en-GB" dirty="0"/>
          </a:p>
        </p:txBody>
      </p:sp>
      <p:sp>
        <p:nvSpPr>
          <p:cNvPr id="4" name="Content Placeholder 3"/>
          <p:cNvSpPr>
            <a:spLocks noGrp="1"/>
          </p:cNvSpPr>
          <p:nvPr>
            <p:ph sz="half" idx="2"/>
          </p:nvPr>
        </p:nvSpPr>
        <p:spPr/>
        <p:txBody>
          <a:bodyPr>
            <a:normAutofit fontScale="77500" lnSpcReduction="20000"/>
          </a:bodyPr>
          <a:lstStyle/>
          <a:p>
            <a:r>
              <a:rPr lang="en-US" dirty="0" smtClean="0"/>
              <a:t>4. Provide </a:t>
            </a:r>
            <a:r>
              <a:rPr lang="en-US" dirty="0"/>
              <a:t>tech </a:t>
            </a:r>
            <a:r>
              <a:rPr lang="en-US" dirty="0" smtClean="0"/>
              <a:t>support. </a:t>
            </a:r>
          </a:p>
          <a:p>
            <a:r>
              <a:rPr lang="en-US" dirty="0" smtClean="0"/>
              <a:t>5. Tie </a:t>
            </a:r>
            <a:r>
              <a:rPr lang="en-US" dirty="0"/>
              <a:t>down customers to long term </a:t>
            </a:r>
            <a:r>
              <a:rPr lang="en-US" dirty="0" smtClean="0"/>
              <a:t>contracts.</a:t>
            </a:r>
          </a:p>
          <a:p>
            <a:r>
              <a:rPr lang="en-US" dirty="0" smtClean="0"/>
              <a:t>6. </a:t>
            </a:r>
            <a:r>
              <a:rPr lang="en-US" dirty="0"/>
              <a:t>D</a:t>
            </a:r>
            <a:r>
              <a:rPr lang="en-US" dirty="0" smtClean="0"/>
              <a:t>rop </a:t>
            </a:r>
            <a:r>
              <a:rPr lang="en-US" dirty="0"/>
              <a:t>the electronic </a:t>
            </a:r>
            <a:r>
              <a:rPr lang="en-US" dirty="0" smtClean="0"/>
              <a:t>payment. </a:t>
            </a:r>
          </a:p>
          <a:p>
            <a:endParaRPr lang="en-US" dirty="0" smtClean="0"/>
          </a:p>
          <a:p>
            <a:r>
              <a:rPr lang="en-US" dirty="0" smtClean="0"/>
              <a:t>More recommendations can </a:t>
            </a:r>
            <a:r>
              <a:rPr lang="en-US" dirty="0"/>
              <a:t>be found here https://colab.research.google.com/drive/1nS5qCGkZHX1OeyRVA68RPM8V5jFcCRBh#scrollTo=4SexFOKPrTOb</a:t>
            </a:r>
            <a:endParaRPr lang="en-GB" dirty="0"/>
          </a:p>
        </p:txBody>
      </p:sp>
      <p:sp>
        <p:nvSpPr>
          <p:cNvPr id="2" name="Title 1"/>
          <p:cNvSpPr>
            <a:spLocks noGrp="1"/>
          </p:cNvSpPr>
          <p:nvPr>
            <p:ph type="title"/>
          </p:nvPr>
        </p:nvSpPr>
        <p:spPr/>
        <p:txBody>
          <a:bodyPr>
            <a:normAutofit fontScale="90000"/>
          </a:bodyPr>
          <a:lstStyle/>
          <a:p>
            <a:r>
              <a:rPr lang="en-US" dirty="0" smtClean="0"/>
              <a:t>Conclusions and</a:t>
            </a:r>
            <a:br>
              <a:rPr lang="en-US" dirty="0" smtClean="0"/>
            </a:br>
            <a:r>
              <a:rPr lang="en-US" dirty="0" smtClean="0"/>
              <a:t>Recommendations</a:t>
            </a:r>
            <a:endParaRPr lang="en-GB" dirty="0"/>
          </a:p>
        </p:txBody>
      </p:sp>
    </p:spTree>
    <p:extLst>
      <p:ext uri="{BB962C8B-B14F-4D97-AF65-F5344CB8AC3E}">
        <p14:creationId xmlns:p14="http://schemas.microsoft.com/office/powerpoint/2010/main" val="125325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half" idx="1"/>
          </p:nvPr>
        </p:nvSpPr>
        <p:spPr>
          <a:xfrm>
            <a:off x="457200" y="548680"/>
            <a:ext cx="4038600" cy="5458611"/>
          </a:xfrm>
        </p:spPr>
        <p:txBody>
          <a:bodyPr>
            <a:normAutofit/>
          </a:bodyP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Agenda</a:t>
            </a:r>
          </a:p>
        </p:txBody>
      </p:sp>
      <p:sp>
        <p:nvSpPr>
          <p:cNvPr id="4" name="Content Placeholder 3"/>
          <p:cNvSpPr>
            <a:spLocks noGrp="1"/>
          </p:cNvSpPr>
          <p:nvPr>
            <p:ph sz="half" idx="2"/>
          </p:nvPr>
        </p:nvSpPr>
        <p:spPr>
          <a:xfrm>
            <a:off x="4648200" y="1412776"/>
            <a:ext cx="4038600" cy="4594515"/>
          </a:xfrm>
        </p:spPr>
        <p:txBody>
          <a:bodyPr>
            <a:normAutofit/>
          </a:bodyPr>
          <a:lstStyle/>
          <a:p>
            <a:r>
              <a:rPr lang="en-US" dirty="0" smtClean="0"/>
              <a:t>EDA</a:t>
            </a:r>
          </a:p>
          <a:p>
            <a:r>
              <a:rPr lang="en-US" dirty="0" smtClean="0"/>
              <a:t>Modeling and prediction</a:t>
            </a:r>
          </a:p>
          <a:p>
            <a:r>
              <a:rPr lang="en-US" dirty="0" smtClean="0"/>
              <a:t>Deployment</a:t>
            </a:r>
          </a:p>
          <a:p>
            <a:r>
              <a:rPr lang="en-US" dirty="0" smtClean="0"/>
              <a:t>Recommendations</a:t>
            </a:r>
          </a:p>
          <a:p>
            <a:r>
              <a:rPr lang="en-US" dirty="0" smtClean="0"/>
              <a:t>Conclusions</a:t>
            </a:r>
          </a:p>
          <a:p>
            <a:endParaRPr lang="en-GB" dirty="0"/>
          </a:p>
        </p:txBody>
      </p:sp>
    </p:spTree>
    <p:extLst>
      <p:ext uri="{BB962C8B-B14F-4D97-AF65-F5344CB8AC3E}">
        <p14:creationId xmlns:p14="http://schemas.microsoft.com/office/powerpoint/2010/main" val="2504048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57200" y="1931291"/>
            <a:ext cx="4038600" cy="3625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half" idx="2"/>
          </p:nvPr>
        </p:nvSpPr>
        <p:spPr>
          <a:xfrm>
            <a:off x="4648200" y="2996952"/>
            <a:ext cx="4038600" cy="3861048"/>
          </a:xfrm>
        </p:spPr>
        <p:txBody>
          <a:bodyPr/>
          <a:lstStyle/>
          <a:p>
            <a:r>
              <a:rPr lang="en-US" dirty="0" smtClean="0"/>
              <a:t>0 – not churning</a:t>
            </a:r>
          </a:p>
          <a:p>
            <a:r>
              <a:rPr lang="en-US" dirty="0" smtClean="0"/>
              <a:t>1 - churning</a:t>
            </a:r>
            <a:endParaRPr lang="en-GB" dirty="0"/>
          </a:p>
        </p:txBody>
      </p:sp>
      <p:sp>
        <p:nvSpPr>
          <p:cNvPr id="7" name="Title 6"/>
          <p:cNvSpPr>
            <a:spLocks noGrp="1"/>
          </p:cNvSpPr>
          <p:nvPr>
            <p:ph type="title"/>
          </p:nvPr>
        </p:nvSpPr>
        <p:spPr>
          <a:xfrm>
            <a:off x="457200" y="274638"/>
            <a:ext cx="8229600" cy="1642194"/>
          </a:xfrm>
        </p:spPr>
        <p:txBody>
          <a:bodyPr>
            <a:normAutofit/>
          </a:bodyPr>
          <a:lstStyle/>
          <a:p>
            <a:r>
              <a:rPr lang="en-US" dirty="0" smtClean="0"/>
              <a:t>Customer Loyalty</a:t>
            </a:r>
            <a:endParaRPr lang="en-GB" dirty="0"/>
          </a:p>
        </p:txBody>
      </p:sp>
    </p:spTree>
    <p:extLst>
      <p:ext uri="{BB962C8B-B14F-4D97-AF65-F5344CB8AC3E}">
        <p14:creationId xmlns:p14="http://schemas.microsoft.com/office/powerpoint/2010/main" val="275275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38268" y="1481138"/>
            <a:ext cx="7067464"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How customer characteristics affect churning</a:t>
            </a:r>
            <a:endParaRPr lang="en-GB" dirty="0"/>
          </a:p>
        </p:txBody>
      </p:sp>
    </p:spTree>
    <p:extLst>
      <p:ext uri="{BB962C8B-B14F-4D97-AF65-F5344CB8AC3E}">
        <p14:creationId xmlns:p14="http://schemas.microsoft.com/office/powerpoint/2010/main" val="71809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57200" y="1628800"/>
            <a:ext cx="7787208"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normAutofit fontScale="90000"/>
          </a:bodyPr>
          <a:lstStyle/>
          <a:p>
            <a:r>
              <a:rPr lang="en-US" dirty="0" smtClean="0"/>
              <a:t>Behavior of clients based on their contracts</a:t>
            </a:r>
            <a:endParaRPr lang="en-GB" dirty="0"/>
          </a:p>
        </p:txBody>
      </p:sp>
    </p:spTree>
    <p:extLst>
      <p:ext uri="{BB962C8B-B14F-4D97-AF65-F5344CB8AC3E}">
        <p14:creationId xmlns:p14="http://schemas.microsoft.com/office/powerpoint/2010/main" val="2808873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endParaRPr lang="en-GB" dirty="0"/>
          </a:p>
        </p:txBody>
      </p:sp>
      <p:sp>
        <p:nvSpPr>
          <p:cNvPr id="2" name="Title 1"/>
          <p:cNvSpPr>
            <a:spLocks noGrp="1"/>
          </p:cNvSpPr>
          <p:nvPr>
            <p:ph type="title"/>
          </p:nvPr>
        </p:nvSpPr>
        <p:spPr/>
        <p:txBody>
          <a:bodyPr>
            <a:normAutofit fontScale="90000"/>
          </a:bodyPr>
          <a:lstStyle/>
          <a:p>
            <a:r>
              <a:rPr lang="en-US" dirty="0" smtClean="0"/>
              <a:t>Relationship between Tenure and Churn</a:t>
            </a:r>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8280919"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400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57200" y="1484784"/>
            <a:ext cx="8507288" cy="5373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Relationship between Internet Service and Churn</a:t>
            </a:r>
            <a:endParaRPr lang="en-GB" dirty="0"/>
          </a:p>
        </p:txBody>
      </p:sp>
    </p:spTree>
    <p:extLst>
      <p:ext uri="{BB962C8B-B14F-4D97-AF65-F5344CB8AC3E}">
        <p14:creationId xmlns:p14="http://schemas.microsoft.com/office/powerpoint/2010/main" val="3702051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57200" y="1628800"/>
            <a:ext cx="8507288"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Relationship between Online security and Churn</a:t>
            </a:r>
            <a:endParaRPr lang="en-GB" dirty="0"/>
          </a:p>
        </p:txBody>
      </p:sp>
    </p:spTree>
    <p:extLst>
      <p:ext uri="{BB962C8B-B14F-4D97-AF65-F5344CB8AC3E}">
        <p14:creationId xmlns:p14="http://schemas.microsoft.com/office/powerpoint/2010/main" val="121639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57200" y="1556793"/>
            <a:ext cx="8579296"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Relationship between Techsupport and Churn</a:t>
            </a:r>
            <a:endParaRPr lang="en-GB" dirty="0"/>
          </a:p>
        </p:txBody>
      </p:sp>
    </p:spTree>
    <p:extLst>
      <p:ext uri="{BB962C8B-B14F-4D97-AF65-F5344CB8AC3E}">
        <p14:creationId xmlns:p14="http://schemas.microsoft.com/office/powerpoint/2010/main" val="759525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309</TotalTime>
  <Words>333</Words>
  <Application>Microsoft Office PowerPoint</Application>
  <PresentationFormat>On-screen Show (4:3)</PresentationFormat>
  <Paragraphs>57</Paragraphs>
  <Slides>13</Slides>
  <Notes>9</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 Topic: Presentation of Telco Customer Churn Project  Walter Kiptanui Data Science Enthusiast </vt:lpstr>
      <vt:lpstr>PowerPoint Presentation</vt:lpstr>
      <vt:lpstr>Customer Loyalty</vt:lpstr>
      <vt:lpstr>How customer characteristics affect churning</vt:lpstr>
      <vt:lpstr>Behavior of clients based on their contracts</vt:lpstr>
      <vt:lpstr>Relationship between Tenure and Churn</vt:lpstr>
      <vt:lpstr>Relationship between Internet Service and Churn</vt:lpstr>
      <vt:lpstr>Relationship between Online security and Churn</vt:lpstr>
      <vt:lpstr>Relationship between Techsupport and Churn</vt:lpstr>
      <vt:lpstr>Relationship between Payment Method and Churn</vt:lpstr>
      <vt:lpstr>Performance Metrics of predictive model</vt:lpstr>
      <vt:lpstr>Real-time prediction of churn of a new customer</vt:lpstr>
      <vt:lpstr>Conclusions and 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dc:title>
  <dc:creator>kiptanui</dc:creator>
  <cp:lastModifiedBy>kiptanui</cp:lastModifiedBy>
  <cp:revision>41</cp:revision>
  <dcterms:created xsi:type="dcterms:W3CDTF">2024-03-05T23:18:26Z</dcterms:created>
  <dcterms:modified xsi:type="dcterms:W3CDTF">2024-04-17T17:39:45Z</dcterms:modified>
</cp:coreProperties>
</file>