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5" r:id="rId3"/>
    <p:sldId id="316" r:id="rId4"/>
    <p:sldId id="318" r:id="rId5"/>
    <p:sldId id="324" r:id="rId6"/>
    <p:sldId id="320" r:id="rId7"/>
    <p:sldId id="319" r:id="rId8"/>
    <p:sldId id="321" r:id="rId9"/>
    <p:sldId id="322" r:id="rId10"/>
    <p:sldId id="317" r:id="rId11"/>
    <p:sldId id="323" r:id="rId12"/>
    <p:sldId id="313" r:id="rId13"/>
    <p:sldId id="314" r:id="rId1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9884" y="1254188"/>
            <a:ext cx="255079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3362" y="6498618"/>
            <a:ext cx="412214" cy="15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390424"/>
            <a:ext cx="83883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138237"/>
            <a:ext cx="7253605" cy="471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345" y="6510503"/>
            <a:ext cx="28829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904" y="6093296"/>
            <a:ext cx="1367795" cy="592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632"/>
            <a:ext cx="9143999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074" y="4313000"/>
            <a:ext cx="249682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Autor: </a:t>
            </a: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Walter Rothlin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Stand</a:t>
            </a:r>
            <a:r>
              <a:rPr lang="de-CH" sz="1800" spc="-5" smtClean="0">
                <a:solidFill>
                  <a:srgbClr val="00529F"/>
                </a:solidFill>
                <a:latin typeface="Arial"/>
                <a:cs typeface="Arial"/>
              </a:rPr>
              <a:t>: 27.9.2020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4" y="2656816"/>
            <a:ext cx="489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Advanced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programming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Python</a:t>
            </a:r>
            <a:r>
              <a:rPr sz="1800" b="1" spc="-90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9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24" y="1424700"/>
            <a:ext cx="5716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5" dirty="0" err="1" smtClean="0"/>
              <a:t>Programming</a:t>
            </a:r>
            <a:r>
              <a:rPr lang="de-CH" spc="-5" dirty="0" smtClean="0"/>
              <a:t> Tools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/>
              <a:t>L</a:t>
            </a:r>
            <a:r>
              <a:rPr lang="de-CH" spc="-10" dirty="0" err="1" smtClean="0"/>
              <a:t>ogic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0735"/>
              </p:ext>
            </p:extLst>
          </p:nvPr>
        </p:nvGraphicFramePr>
        <p:xfrm>
          <a:off x="377825" y="16764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114730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baseline="0" dirty="0" smtClean="0"/>
                        <a:t> </a:t>
                      </a:r>
                      <a:r>
                        <a:rPr lang="de-CH" sz="1700" baseline="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==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.__eq__(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Not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!=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.__ne__(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Bitwise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79287"/>
              </p:ext>
            </p:extLst>
          </p:nvPr>
        </p:nvGraphicFramePr>
        <p:xfrm>
          <a:off x="401986" y="16002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Left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Shift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&lt;&lt;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p1.__lshift__(p2)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Right Shift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&gt;&gt;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p1.__rshift__(p2)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AND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&amp;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p1.__and__(p2)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|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XOR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^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p1.__xor__(p2)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NOT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~p1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p1.__invert__()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373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Container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80984" cy="45567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Liste ist eine geordnete 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verändert </a:t>
            </a:r>
            <a:r>
              <a:rPr sz="2000" spc="-5" dirty="0">
                <a:latin typeface="Arial"/>
                <a:cs typeface="Arial"/>
              </a:rPr>
              <a:t>und gelöscht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Index beginnt immer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451484">
              <a:lnSpc>
                <a:spcPct val="100000"/>
              </a:lnSpc>
              <a:spcBef>
                <a:spcPts val="925"/>
              </a:spcBef>
              <a:tabLst>
                <a:tab pos="162369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[]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leeren Liste mit eckigen Klammern</a:t>
            </a:r>
            <a:r>
              <a:rPr sz="1400" i="1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[]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31870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[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'python'</a:t>
            </a:r>
            <a:r>
              <a:rPr sz="1400" spc="-5" dirty="0">
                <a:latin typeface="Consolas"/>
                <a:cs typeface="Consolas"/>
              </a:rPr>
              <a:t>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Listen mit beliebigen</a:t>
            </a:r>
            <a:r>
              <a:rPr sz="14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Datentypen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0"/>
              </a:spcBef>
              <a:tabLst>
                <a:tab pos="2405380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hinzufügen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451484" marR="3716020">
              <a:lnSpc>
                <a:spcPct val="1473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""" Iteration über die ganze Liste """ 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liste:</a:t>
            </a:r>
            <a:endParaRPr sz="1400" dirty="0">
              <a:latin typeface="Consolas"/>
              <a:cs typeface="Consolas"/>
            </a:endParaRPr>
          </a:p>
          <a:p>
            <a:pPr marL="7442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(item)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1120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1.Element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220980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letztes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94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Methoden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Operatoren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09915" cy="4140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liste.index(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Index, an welcher Stelle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gefunden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wurde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7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2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 am Ende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liste.extend(liste2)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Liste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einer weiteren Liste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erweitern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163570" algn="l"/>
              </a:tabLst>
            </a:pPr>
            <a:r>
              <a:rPr sz="1400" spc="-5" dirty="0">
                <a:latin typeface="Consolas"/>
                <a:cs typeface="Consolas"/>
              </a:rPr>
              <a:t>liste.insert(3,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einfügen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Position und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liste.remove(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löschen des 1. gefunden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Eintrags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liste.count(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zählt </a:t>
            </a:r>
            <a:r>
              <a:rPr sz="2000" spc="-5" dirty="0">
                <a:latin typeface="Arial"/>
                <a:cs typeface="Arial"/>
              </a:rPr>
              <a:t>die enthaltenen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liste.pop(3)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löscht den Eintrag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liste.reverse()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stellt </a:t>
            </a:r>
            <a:r>
              <a:rPr sz="2000" spc="-5" dirty="0">
                <a:latin typeface="Arial"/>
                <a:cs typeface="Arial"/>
              </a:rPr>
              <a:t>die Liste a-z auf </a:t>
            </a:r>
            <a:r>
              <a:rPr sz="2000" dirty="0">
                <a:latin typeface="Arial"/>
                <a:cs typeface="Arial"/>
              </a:rPr>
              <a:t>z-a </a:t>
            </a:r>
            <a:r>
              <a:rPr sz="2000" spc="-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(bei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Typengleichheit)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liste.sort()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sortiert </a:t>
            </a:r>
            <a:r>
              <a:rPr sz="2000" spc="-5" dirty="0">
                <a:latin typeface="Arial"/>
                <a:cs typeface="Arial"/>
              </a:rPr>
              <a:t>die Liste einem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Defaultkey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liste.copy()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legt eine unabhängige </a:t>
            </a:r>
            <a:r>
              <a:rPr sz="2000" dirty="0">
                <a:latin typeface="Arial"/>
                <a:cs typeface="Arial"/>
              </a:rPr>
              <a:t>kopierte </a:t>
            </a:r>
            <a:r>
              <a:rPr sz="2000" spc="-5" dirty="0">
                <a:latin typeface="Arial"/>
                <a:cs typeface="Arial"/>
              </a:rPr>
              <a:t>Liste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6305" algn="l"/>
              </a:tabLst>
            </a:pPr>
            <a:r>
              <a:rPr sz="1400" spc="-5" dirty="0">
                <a:latin typeface="Consolas"/>
                <a:cs typeface="Consolas"/>
              </a:rPr>
              <a:t>liste.clear()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leert die ganze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*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</a:t>
            </a:r>
            <a:r>
              <a:rPr sz="1400" spc="-19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die Liste wird </a:t>
            </a:r>
            <a:r>
              <a:rPr sz="2000" dirty="0">
                <a:latin typeface="Arial"/>
                <a:cs typeface="Arial"/>
              </a:rPr>
              <a:t>3 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kopiert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232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Klassen – Objekte Instance-Variablen und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613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Abgeleitete Klassen und </a:t>
            </a:r>
            <a:br>
              <a:rPr lang="de-CH" spc="-10" dirty="0" smtClean="0"/>
            </a:br>
            <a:r>
              <a:rPr lang="de-CH" spc="-10" dirty="0" err="1" smtClean="0"/>
              <a:t>Method-Overloading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5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Sichtschutz / </a:t>
            </a:r>
            <a:r>
              <a:rPr lang="de-CH" spc="-10" dirty="0" err="1" smtClean="0"/>
              <a:t>Scope</a:t>
            </a:r>
            <a:r>
              <a:rPr lang="de-CH" spc="-10" dirty="0" smtClean="0"/>
              <a:t> von Variablen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Functions</a:t>
            </a:r>
            <a:r>
              <a:rPr lang="de-CH" spc="-10" dirty="0" smtClean="0"/>
              <a:t>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228601" y="1219200"/>
            <a:ext cx="8537577" cy="50475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sind «selbständig»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«berechnen» anhand der </a:t>
            </a:r>
            <a:r>
              <a:rPr lang="de-CH" sz="2000" spc="-5" dirty="0" err="1">
                <a:latin typeface="Arial"/>
                <a:cs typeface="Arial"/>
              </a:rPr>
              <a:t>Fct</a:t>
            </a:r>
            <a:r>
              <a:rPr lang="de-CH" sz="2000" spc="-5" dirty="0">
                <a:latin typeface="Arial"/>
                <a:cs typeface="Arial"/>
              </a:rPr>
              <a:t>-Argumente (Parameter)einen Funktions-Wert (Return-Value) und haben keine Seiteneffekte (verändern von globalen Variablen)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Zusammengefasst Funktionen in einem Module nennt man Libraries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Call: </a:t>
            </a:r>
            <a:r>
              <a:rPr lang="de-CH" sz="1400" spc="-5" dirty="0" err="1">
                <a:latin typeface="Consolas"/>
                <a:cs typeface="Consolas"/>
              </a:rPr>
              <a:t>print</a:t>
            </a:r>
            <a:r>
              <a:rPr lang="de-CH" sz="1400" spc="-5" dirty="0">
                <a:latin typeface="Consolas"/>
                <a:cs typeface="Consolas"/>
              </a:rPr>
              <a:t>(‘Hallo’ + </a:t>
            </a:r>
            <a:r>
              <a:rPr lang="de-CH" sz="1400" spc="-5" dirty="0" err="1">
                <a:latin typeface="Consolas"/>
                <a:cs typeface="Consolas"/>
              </a:rPr>
              <a:t>str</a:t>
            </a:r>
            <a:r>
              <a:rPr lang="de-CH" sz="1400" spc="-5" dirty="0">
                <a:latin typeface="Consolas"/>
                <a:cs typeface="Consolas"/>
              </a:rPr>
              <a:t>(3.14) + ‘BZU!’, </a:t>
            </a:r>
            <a:r>
              <a:rPr lang="de-CH" sz="1400" spc="-5" dirty="0" smtClean="0">
                <a:latin typeface="Consolas"/>
                <a:cs typeface="Consolas"/>
              </a:rPr>
              <a:t>3.14, </a:t>
            </a:r>
            <a:r>
              <a:rPr lang="de-CH" sz="1400" spc="-5" dirty="0" err="1" smtClean="0">
                <a:latin typeface="Consolas"/>
                <a:cs typeface="Consolas"/>
              </a:rPr>
              <a:t>sep</a:t>
            </a:r>
            <a:r>
              <a:rPr lang="de-CH" sz="1400" spc="-5" dirty="0" smtClean="0">
                <a:latin typeface="Consolas"/>
                <a:cs typeface="Consolas"/>
              </a:rPr>
              <a:t>=‘—’, end=‘\n\n’, </a:t>
            </a:r>
            <a:r>
              <a:rPr lang="de-CH" sz="1400" spc="-5" dirty="0" err="1" smtClean="0">
                <a:latin typeface="Consolas"/>
                <a:cs typeface="Consolas"/>
              </a:rPr>
              <a:t>flush</a:t>
            </a:r>
            <a:r>
              <a:rPr lang="de-CH" sz="1400" spc="-5" dirty="0" smtClean="0">
                <a:latin typeface="Consolas"/>
                <a:cs typeface="Consolas"/>
              </a:rPr>
              <a:t>=</a:t>
            </a:r>
            <a:r>
              <a:rPr lang="de-CH" sz="1400" spc="-5" dirty="0" smtClean="0">
                <a:latin typeface="Consolas"/>
                <a:cs typeface="Consolas"/>
              </a:rPr>
              <a:t>T</a:t>
            </a:r>
            <a:r>
              <a:rPr lang="de-CH" sz="1400" spc="-5" dirty="0" smtClean="0">
                <a:latin typeface="Consolas"/>
                <a:cs typeface="Consolas"/>
              </a:rPr>
              <a:t>rue</a:t>
            </a:r>
            <a:r>
              <a:rPr lang="de-CH" sz="1400" spc="-5" dirty="0" smtClean="0">
                <a:latin typeface="Consolas"/>
                <a:cs typeface="Consolas"/>
              </a:rPr>
              <a:t>)</a:t>
            </a: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gehören zu einer Klasse 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«verändern» oder «lesen» den Zustand (Instance-Variablen) eines Objektes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Call: </a:t>
            </a:r>
            <a:r>
              <a:rPr lang="de-CH" sz="1400" spc="-5" dirty="0">
                <a:latin typeface="Consolas"/>
                <a:cs typeface="Consolas"/>
              </a:rPr>
              <a:t>‘Dies {</a:t>
            </a:r>
            <a:r>
              <a:rPr lang="de-CH" sz="1400" spc="-5" dirty="0" smtClean="0">
                <a:latin typeface="Consolas"/>
                <a:cs typeface="Consolas"/>
              </a:rPr>
              <a:t>p1:12.2f</a:t>
            </a:r>
            <a:r>
              <a:rPr lang="de-CH" sz="1400" spc="-5" dirty="0">
                <a:latin typeface="Consolas"/>
                <a:cs typeface="Consolas"/>
              </a:rPr>
              <a:t>} </a:t>
            </a:r>
            <a:r>
              <a:rPr lang="de-CH" sz="1400" spc="-5" dirty="0" smtClean="0">
                <a:latin typeface="Consolas"/>
                <a:cs typeface="Consolas"/>
              </a:rPr>
              <a:t>ist {place:20s}’.</a:t>
            </a:r>
            <a:r>
              <a:rPr lang="de-CH" sz="1400" spc="-5" dirty="0" err="1" smtClean="0">
                <a:latin typeface="Consolas"/>
                <a:cs typeface="Consolas"/>
              </a:rPr>
              <a:t>format</a:t>
            </a:r>
            <a:r>
              <a:rPr lang="de-CH" sz="1400" spc="-5" dirty="0" smtClean="0">
                <a:latin typeface="Consolas"/>
                <a:cs typeface="Consolas"/>
              </a:rPr>
              <a:t>(p1=3.1415, </a:t>
            </a:r>
            <a:r>
              <a:rPr lang="de-CH" sz="1400" spc="-5" dirty="0" err="1" smtClean="0">
                <a:latin typeface="Consolas"/>
                <a:cs typeface="Consolas"/>
              </a:rPr>
              <a:t>place</a:t>
            </a:r>
            <a:r>
              <a:rPr lang="de-CH" sz="1400" spc="-5" dirty="0" smtClean="0">
                <a:latin typeface="Consolas"/>
                <a:cs typeface="Consolas"/>
              </a:rPr>
              <a:t>=‘</a:t>
            </a:r>
            <a:r>
              <a:rPr lang="de-CH" sz="1400" spc="-5" dirty="0" err="1" smtClean="0">
                <a:latin typeface="Consolas"/>
                <a:cs typeface="Consolas"/>
              </a:rPr>
              <a:t>pi</a:t>
            </a:r>
            <a:r>
              <a:rPr lang="de-CH" sz="1400" spc="-5" dirty="0" smtClean="0">
                <a:latin typeface="Consolas"/>
                <a:cs typeface="Consolas"/>
              </a:rPr>
              <a:t>’)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12064">
              <a:spcBef>
                <a:spcPts val="400"/>
              </a:spcBef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2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Positional</a:t>
            </a:r>
            <a:r>
              <a:rPr lang="de-CH" spc="-10" dirty="0" smtClean="0"/>
              <a:t>-Parameter &amp;</a:t>
            </a:r>
            <a:br>
              <a:rPr lang="de-CH" spc="-10" dirty="0" smtClean="0"/>
            </a:br>
            <a:r>
              <a:rPr lang="de-CH" spc="-10" dirty="0" smtClean="0"/>
              <a:t>Optional-Parameter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5771" y="1846502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5771" y="3505200"/>
            <a:ext cx="86899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600" u="sng" dirty="0" smtClean="0">
                <a:latin typeface="Consolas" panose="020B0609020204030204" pitchFamily="49" charset="0"/>
              </a:rPr>
              <a:t>Calls </a:t>
            </a:r>
            <a:r>
              <a:rPr lang="de-CH" sz="1600" u="sng" dirty="0" err="1" smtClean="0">
                <a:latin typeface="Consolas" panose="020B0609020204030204" pitchFamily="49" charset="0"/>
              </a:rPr>
              <a:t>by</a:t>
            </a:r>
            <a:r>
              <a:rPr lang="de-CH" sz="1600" u="sng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() 				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1:Hey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you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("")     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("Walti")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")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Rothlin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", "Guten Abend")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Abend Walti Rothlin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304800" y="5257800"/>
            <a:ext cx="8537577" cy="10643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err="1" smtClean="0">
                <a:latin typeface="Arial"/>
                <a:cs typeface="Arial"/>
              </a:rPr>
              <a:t>Method-Overloading</a:t>
            </a:r>
            <a:r>
              <a:rPr lang="de-CH" sz="2000" spc="-5" dirty="0" smtClean="0">
                <a:latin typeface="Arial"/>
                <a:cs typeface="Arial"/>
              </a:rPr>
              <a:t> in Python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Nach einem Optionalen Parameter nur noch Optionale 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2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Named</a:t>
            </a:r>
            <a:r>
              <a:rPr lang="de-CH" spc="-10" dirty="0" smtClean="0"/>
              <a:t>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339144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4176" y="2895600"/>
            <a:ext cx="8684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="Max",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="Bi",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="Gute Tag")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 Nacht Max Bi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="Hi",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="Walti")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1:Hi Walti Roth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="XY") 			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XY </a:t>
            </a:r>
            <a:r>
              <a:rPr lang="de-CH" sz="14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="R.",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="W.")     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W. R.</a:t>
            </a:r>
          </a:p>
          <a:p>
            <a:endParaRPr lang="de-CH" sz="1400" dirty="0" smtClean="0">
              <a:latin typeface="Consolas" panose="020B0609020204030204" pitchFamily="49" charset="0"/>
            </a:endParaRPr>
          </a:p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Position </a:t>
            </a:r>
            <a:r>
              <a:rPr lang="de-CH" sz="1400" u="sng" dirty="0" err="1" smtClean="0">
                <a:latin typeface="Consolas" panose="020B0609020204030204" pitchFamily="49" charset="0"/>
              </a:rPr>
              <a:t>and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="Tag")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1:Tag Walti Rothlin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 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="Morgen,")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1:Morgen Walti Rothlin</a:t>
            </a:r>
            <a:endParaRPr lang="de-CH" sz="14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04800" y="5257800"/>
            <a:ext cx="8537577" cy="70532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Zuerst </a:t>
            </a:r>
            <a:r>
              <a:rPr lang="de-CH" sz="2000" spc="-5" dirty="0" err="1" smtClean="0">
                <a:latin typeface="Arial"/>
                <a:cs typeface="Arial"/>
              </a:rPr>
              <a:t>Positional</a:t>
            </a:r>
            <a:r>
              <a:rPr lang="de-CH" sz="2000" spc="-5" dirty="0" smtClean="0">
                <a:latin typeface="Arial"/>
                <a:cs typeface="Arial"/>
              </a:rPr>
              <a:t> Parameter anschliessend nur </a:t>
            </a:r>
            <a:r>
              <a:rPr lang="de-CH" sz="2000" spc="-5" dirty="0" err="1" smtClean="0">
                <a:latin typeface="Arial"/>
                <a:cs typeface="Arial"/>
              </a:rPr>
              <a:t>Named</a:t>
            </a:r>
            <a:r>
              <a:rPr lang="de-CH" sz="2000" spc="-5" dirty="0" smtClean="0">
                <a:latin typeface="Arial"/>
                <a:cs typeface="Arial"/>
              </a:rPr>
              <a:t>-Parameter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2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686" y="1121040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() (2) (2,3)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686" y="2198258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"("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686" y="3275476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+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ED864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600" b="1" dirty="0" smtClean="0">
                <a:solidFill>
                  <a:srgbClr val="ED864A"/>
                </a:solidFill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9686" y="4352694"/>
            <a:ext cx="8682326" cy="156966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point3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point4 = 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(point1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+ point2)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(2/4)  +  (12/8)  =  (14/12)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Math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20501"/>
              </p:ext>
            </p:extLst>
          </p:nvPr>
        </p:nvGraphicFramePr>
        <p:xfrm>
          <a:off x="377825" y="1828800"/>
          <a:ext cx="8366811" cy="2746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Addition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+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p1.__add__(p2)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Subtraction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p1 -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p1.__sub__(p2)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Multiplication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p1.__mul__(p2)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Power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p1.__pow__(p2)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p1.__truediv__(p2)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Floor 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p1.__floordiv__(p2)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Remainder (modulo)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p1 %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p1.__mod__(p2</a:t>
                      </a:r>
                      <a:r>
                        <a:rPr lang="de-CH" sz="1700" dirty="0" smtClean="0"/>
                        <a:t>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Bildschirmpräsentation (4:3)</PresentationFormat>
  <Paragraphs>158</Paragraphs>
  <Slides>13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Consolas</vt:lpstr>
      <vt:lpstr>Office Theme</vt:lpstr>
      <vt:lpstr>Programming Tools</vt:lpstr>
      <vt:lpstr>Klassen – Objekte Instance-Variablen und Methoden</vt:lpstr>
      <vt:lpstr>Abgeleitete Klassen und  Method-Overloading</vt:lpstr>
      <vt:lpstr>Sichtschutz / Scope von Variablen &amp; Methoden</vt:lpstr>
      <vt:lpstr>Functions &amp; Methoden</vt:lpstr>
      <vt:lpstr>Positional-Parameter &amp; Optional-Parameter</vt:lpstr>
      <vt:lpstr>Named-Parameter</vt:lpstr>
      <vt:lpstr>Operator-Overloading</vt:lpstr>
      <vt:lpstr>Operator-Overloading (Math) </vt:lpstr>
      <vt:lpstr>Operator-Overloading (Logic) </vt:lpstr>
      <vt:lpstr>Operator-Overloading (Bitwise) </vt:lpstr>
      <vt:lpstr>List - Container</vt:lpstr>
      <vt:lpstr>List - Methoden und Operatoren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Tools</dc:title>
  <dc:creator>admin</dc:creator>
  <cp:lastModifiedBy>admin</cp:lastModifiedBy>
  <cp:revision>21</cp:revision>
  <dcterms:created xsi:type="dcterms:W3CDTF">2020-09-26T18:57:19Z</dcterms:created>
  <dcterms:modified xsi:type="dcterms:W3CDTF">2020-09-29T17:02:29Z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