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58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90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888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053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239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843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567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958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8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15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632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876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9927D-B300-40DB-B273-D32660729849}" type="datetimeFigureOut">
              <a:rPr lang="de-CH" smtClean="0"/>
              <a:t>31.05.2021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70D69-C26E-437D-A8CC-8589677D69D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13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Python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smtClean="0"/>
              <a:t>Format-String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787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2221343" y="234940"/>
            <a:ext cx="53412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smtClean="0"/>
              <a:t>Print-Befehl mit </a:t>
            </a:r>
            <a:r>
              <a:rPr lang="de-CH" sz="2800" b="1" u="sng" dirty="0" err="1"/>
              <a:t>N</a:t>
            </a:r>
            <a:r>
              <a:rPr lang="de-CH" sz="2800" b="1" u="sng" dirty="0" err="1" smtClean="0"/>
              <a:t>amed</a:t>
            </a:r>
            <a:r>
              <a:rPr lang="de-CH" sz="2800" b="1" u="sng" dirty="0" smtClean="0"/>
              <a:t>-Parameter</a:t>
            </a:r>
            <a:endParaRPr lang="de-CH" sz="2800" b="1" u="sng" dirty="0" smtClean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61697" y="2642469"/>
            <a:ext cx="8747393" cy="40934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"# -----"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         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first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statement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/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"!!!"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mehrere Argumente / Parameter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+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!!!"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</a:t>
            </a:r>
            <a:r>
              <a:rPr kumimoji="0" lang="de-DE" altLang="de-DE" sz="2000" b="0" i="0" u="none" strike="noStrike" cap="none" normalizeH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Ein Argument mit String-Operationen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"Hallo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World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    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-feed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     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 Zahlenwerte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"::"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"Radius:"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end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flush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 --&gt; 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"Umfang:"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*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3.141592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JetBrains Mono"/>
              </a:rPr>
              <a:t>sep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\n\n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endParaRPr kumimoji="0" lang="de-DE" altLang="de-DE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62698" y="961650"/>
            <a:ext cx="69636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solidFill>
                  <a:srgbClr val="00B050"/>
                </a:solidFill>
              </a:rPr>
              <a:t>e</a:t>
            </a:r>
            <a:r>
              <a:rPr lang="de-CH" b="1" dirty="0" smtClean="0">
                <a:solidFill>
                  <a:srgbClr val="00B050"/>
                </a:solidFill>
              </a:rPr>
              <a:t>nd</a:t>
            </a:r>
            <a:r>
              <a:rPr lang="de-CH" dirty="0" smtClean="0"/>
              <a:t>:  Wird am Schluss vom print-Befehl angehängt	Default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"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\n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 "</a:t>
            </a:r>
            <a:endParaRPr lang="de-DE" altLang="de-DE" dirty="0" smtClean="0">
              <a:solidFill>
                <a:schemeClr val="tx1">
                  <a:lumMod val="95000"/>
                  <a:lumOff val="5000"/>
                </a:schemeClr>
              </a:solidFill>
              <a:latin typeface="JetBrains Mono"/>
            </a:endParaRPr>
          </a:p>
          <a:p>
            <a:r>
              <a:rPr lang="de-CH" b="1" dirty="0" err="1">
                <a:solidFill>
                  <a:srgbClr val="00B050"/>
                </a:solidFill>
              </a:rPr>
              <a:t>sep</a:t>
            </a:r>
            <a:r>
              <a:rPr lang="de-CH" dirty="0" smtClean="0"/>
              <a:t>:  </a:t>
            </a:r>
            <a:r>
              <a:rPr lang="de-CH" dirty="0"/>
              <a:t>Wird </a:t>
            </a:r>
            <a:r>
              <a:rPr lang="de-CH" dirty="0" smtClean="0"/>
              <a:t>zwischen den Argumenten eingefügt    </a:t>
            </a:r>
            <a:r>
              <a:rPr lang="de-CH" dirty="0"/>
              <a:t>	Default</a:t>
            </a:r>
            <a:r>
              <a:rPr lang="de-CH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"</a:t>
            </a:r>
            <a:r>
              <a:rPr lang="de-DE" altLang="de-DE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 </a:t>
            </a:r>
            <a:r>
              <a:rPr lang="de-DE" alt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JetBrains Mono"/>
              </a:rPr>
              <a:t>"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b="1" dirty="0">
                <a:solidFill>
                  <a:srgbClr val="00B050"/>
                </a:solidFill>
              </a:rPr>
              <a:t>\n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Zeilenumbruch (New Line)</a:t>
            </a:r>
          </a:p>
          <a:p>
            <a:r>
              <a:rPr lang="de-CH" b="1" dirty="0">
                <a:solidFill>
                  <a:srgbClr val="00B050"/>
                </a:solidFill>
              </a:rPr>
              <a:t>\t</a:t>
            </a:r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 Tabulator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1854" y="2644246"/>
            <a:ext cx="11061041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"Art: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{0:5d}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Price: 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{1:8.2f}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DE" altLang="de-DE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altLang="de-DE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4523</a:t>
            </a:r>
            <a:r>
              <a:rPr lang="de-DE" altLang="de-DE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altLang="de-DE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59.058</a:t>
            </a:r>
            <a:r>
              <a:rPr lang="de-DE" altLang="de-DE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# Art: 4523, </a:t>
            </a:r>
            <a:r>
              <a:rPr lang="de-DE" alt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Price: 59.06 </a:t>
            </a: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76097" y="567559"/>
            <a:ext cx="748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smtClean="0"/>
              <a:t>Methode-Calls, </a:t>
            </a:r>
            <a:r>
              <a:rPr lang="de-CH" sz="2800" b="1" u="sng" dirty="0" err="1" smtClean="0"/>
              <a:t>Placeholders</a:t>
            </a:r>
            <a:r>
              <a:rPr lang="de-CH" sz="2800" b="1" u="sng" dirty="0" smtClean="0"/>
              <a:t>, Position-Parameter</a:t>
            </a:r>
          </a:p>
        </p:txBody>
      </p:sp>
      <p:sp>
        <p:nvSpPr>
          <p:cNvPr id="12" name="Rechteckige Legende 11"/>
          <p:cNvSpPr/>
          <p:nvPr/>
        </p:nvSpPr>
        <p:spPr>
          <a:xfrm>
            <a:off x="2656115" y="1227063"/>
            <a:ext cx="914400" cy="612648"/>
          </a:xfrm>
          <a:prstGeom prst="wedgeRectCallout">
            <a:avLst>
              <a:gd name="adj1" fmla="val 229167"/>
              <a:gd name="adj2" fmla="val 176217"/>
            </a:avLst>
          </a:prstGeom>
          <a:solidFill>
            <a:srgbClr val="FF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String-Objekt</a:t>
            </a:r>
            <a:endParaRPr lang="de-CH" dirty="0"/>
          </a:p>
        </p:txBody>
      </p:sp>
      <p:sp>
        <p:nvSpPr>
          <p:cNvPr id="13" name="Rechteckige Legende 12"/>
          <p:cNvSpPr/>
          <p:nvPr/>
        </p:nvSpPr>
        <p:spPr>
          <a:xfrm>
            <a:off x="7554686" y="1202074"/>
            <a:ext cx="1240971" cy="612648"/>
          </a:xfrm>
          <a:prstGeom prst="wedgeRectCallout">
            <a:avLst>
              <a:gd name="adj1" fmla="val 10620"/>
              <a:gd name="adj2" fmla="val 183324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Methode</a:t>
            </a:r>
          </a:p>
          <a:p>
            <a:pPr algn="ctr"/>
            <a:r>
              <a:rPr lang="de-CH" dirty="0" err="1" smtClean="0"/>
              <a:t>Function</a:t>
            </a:r>
            <a:endParaRPr lang="de-CH" dirty="0"/>
          </a:p>
        </p:txBody>
      </p:sp>
      <p:sp>
        <p:nvSpPr>
          <p:cNvPr id="14" name="Rechteckige Legende 13"/>
          <p:cNvSpPr/>
          <p:nvPr/>
        </p:nvSpPr>
        <p:spPr>
          <a:xfrm>
            <a:off x="9167525" y="1188776"/>
            <a:ext cx="1304531" cy="612648"/>
          </a:xfrm>
          <a:prstGeom prst="wedgeRectCallout">
            <a:avLst>
              <a:gd name="adj1" fmla="val 54601"/>
              <a:gd name="adj2" fmla="val 19043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String-Objekt</a:t>
            </a:r>
            <a:endParaRPr lang="de-CH" dirty="0"/>
          </a:p>
        </p:txBody>
      </p:sp>
      <p:sp>
        <p:nvSpPr>
          <p:cNvPr id="15" name="Rechteckige Legende 14"/>
          <p:cNvSpPr/>
          <p:nvPr/>
        </p:nvSpPr>
        <p:spPr>
          <a:xfrm>
            <a:off x="10649735" y="1215982"/>
            <a:ext cx="1346321" cy="612648"/>
          </a:xfrm>
          <a:prstGeom prst="wedgeRectCallout">
            <a:avLst>
              <a:gd name="adj1" fmla="val -108570"/>
              <a:gd name="adj2" fmla="val 201093"/>
            </a:avLst>
          </a:prstGeom>
          <a:solidFill>
            <a:srgbClr val="7030A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Argumente-</a:t>
            </a:r>
            <a:r>
              <a:rPr lang="de-CH" dirty="0" err="1" smtClean="0"/>
              <a:t>Trenner</a:t>
            </a:r>
            <a:endParaRPr lang="de-CH" dirty="0"/>
          </a:p>
        </p:txBody>
      </p:sp>
      <p:sp>
        <p:nvSpPr>
          <p:cNvPr id="16" name="Rechteckige Legende 15"/>
          <p:cNvSpPr/>
          <p:nvPr/>
        </p:nvSpPr>
        <p:spPr>
          <a:xfrm>
            <a:off x="9167525" y="1188776"/>
            <a:ext cx="1304531" cy="612648"/>
          </a:xfrm>
          <a:prstGeom prst="wedgeRectCallout">
            <a:avLst>
              <a:gd name="adj1" fmla="val -44643"/>
              <a:gd name="adj2" fmla="val 183325"/>
            </a:avLst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Parameter</a:t>
            </a:r>
          </a:p>
          <a:p>
            <a:pPr algn="ctr"/>
            <a:r>
              <a:rPr lang="de-CH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Argumente</a:t>
            </a:r>
            <a:endParaRPr lang="de-CH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Rechteckige Legende 16"/>
          <p:cNvSpPr/>
          <p:nvPr/>
        </p:nvSpPr>
        <p:spPr>
          <a:xfrm>
            <a:off x="5869153" y="1227063"/>
            <a:ext cx="1240971" cy="612648"/>
          </a:xfrm>
          <a:prstGeom prst="wedgeRectCallout">
            <a:avLst>
              <a:gd name="adj1" fmla="val 75532"/>
              <a:gd name="adj2" fmla="val 17621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Methode</a:t>
            </a:r>
          </a:p>
          <a:p>
            <a:pPr algn="ctr"/>
            <a:r>
              <a:rPr lang="de-CH" dirty="0" smtClean="0"/>
              <a:t>Call</a:t>
            </a:r>
            <a:endParaRPr lang="de-CH" dirty="0"/>
          </a:p>
        </p:txBody>
      </p:sp>
      <p:sp>
        <p:nvSpPr>
          <p:cNvPr id="18" name="Rechteckige Legende 17"/>
          <p:cNvSpPr/>
          <p:nvPr/>
        </p:nvSpPr>
        <p:spPr>
          <a:xfrm>
            <a:off x="2203482" y="3678202"/>
            <a:ext cx="914400" cy="612648"/>
          </a:xfrm>
          <a:prstGeom prst="wedgeRectCallout">
            <a:avLst>
              <a:gd name="adj1" fmla="val 105358"/>
              <a:gd name="adj2" fmla="val -140059"/>
            </a:avLst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Place-Holder</a:t>
            </a:r>
            <a:endParaRPr lang="de-CH" dirty="0"/>
          </a:p>
        </p:txBody>
      </p:sp>
      <p:sp>
        <p:nvSpPr>
          <p:cNvPr id="19" name="Rechteckige Legende 18"/>
          <p:cNvSpPr/>
          <p:nvPr/>
        </p:nvSpPr>
        <p:spPr>
          <a:xfrm>
            <a:off x="6195724" y="3678202"/>
            <a:ext cx="914400" cy="612648"/>
          </a:xfrm>
          <a:prstGeom prst="wedgeRectCallout">
            <a:avLst>
              <a:gd name="adj1" fmla="val -18452"/>
              <a:gd name="adj2" fmla="val -136505"/>
            </a:avLst>
          </a:prstGeom>
          <a:solidFill>
            <a:srgbClr val="C00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Place-Holder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517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668" y="2588643"/>
            <a:ext cx="11245386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kumimoji="0" lang="de-DE" altLang="de-DE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"Art: {0:5d}, Price: {1:8.2f}".</a:t>
            </a:r>
            <a:r>
              <a:rPr lang="de-DE" alt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(4523,59.058</a:t>
            </a:r>
            <a:r>
              <a:rPr lang="de-DE" alt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de-DE" alt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# Art: 4523, </a:t>
            </a:r>
            <a:r>
              <a:rPr lang="de-DE" altLang="de-DE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Price: 59.06 </a:t>
            </a:r>
            <a:endParaRPr lang="de-DE" alt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76097" y="567559"/>
            <a:ext cx="748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smtClean="0"/>
              <a:t>Methode-Calls, </a:t>
            </a:r>
            <a:r>
              <a:rPr lang="de-CH" sz="2800" b="1" u="sng" dirty="0" err="1" smtClean="0"/>
              <a:t>Placeholders</a:t>
            </a:r>
            <a:r>
              <a:rPr lang="de-CH" sz="2800" b="1" u="sng" dirty="0" smtClean="0"/>
              <a:t>, Position-Parameter</a:t>
            </a:r>
          </a:p>
        </p:txBody>
      </p:sp>
      <p:sp>
        <p:nvSpPr>
          <p:cNvPr id="10" name="Freihandform 9"/>
          <p:cNvSpPr/>
          <p:nvPr/>
        </p:nvSpPr>
        <p:spPr>
          <a:xfrm>
            <a:off x="3526971" y="2982686"/>
            <a:ext cx="5856515" cy="522514"/>
          </a:xfrm>
          <a:custGeom>
            <a:avLst/>
            <a:gdLst>
              <a:gd name="connsiteX0" fmla="*/ 0 w 5856515"/>
              <a:gd name="connsiteY0" fmla="*/ 0 h 522514"/>
              <a:gd name="connsiteX1" fmla="*/ 3287486 w 5856515"/>
              <a:gd name="connsiteY1" fmla="*/ 522514 h 522514"/>
              <a:gd name="connsiteX2" fmla="*/ 5856515 w 5856515"/>
              <a:gd name="connsiteY2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6515" h="522514">
                <a:moveTo>
                  <a:pt x="0" y="0"/>
                </a:moveTo>
                <a:cubicBezTo>
                  <a:pt x="1155700" y="261257"/>
                  <a:pt x="2311400" y="522514"/>
                  <a:pt x="3287486" y="522514"/>
                </a:cubicBezTo>
                <a:cubicBezTo>
                  <a:pt x="4263572" y="522514"/>
                  <a:pt x="5060043" y="261257"/>
                  <a:pt x="5856515" y="0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 flipV="1">
            <a:off x="6270171" y="1975284"/>
            <a:ext cx="4441372" cy="613358"/>
          </a:xfrm>
          <a:custGeom>
            <a:avLst/>
            <a:gdLst>
              <a:gd name="connsiteX0" fmla="*/ 0 w 5856515"/>
              <a:gd name="connsiteY0" fmla="*/ 0 h 522514"/>
              <a:gd name="connsiteX1" fmla="*/ 3287486 w 5856515"/>
              <a:gd name="connsiteY1" fmla="*/ 522514 h 522514"/>
              <a:gd name="connsiteX2" fmla="*/ 5856515 w 5856515"/>
              <a:gd name="connsiteY2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56515" h="522514">
                <a:moveTo>
                  <a:pt x="0" y="0"/>
                </a:moveTo>
                <a:cubicBezTo>
                  <a:pt x="1155700" y="261257"/>
                  <a:pt x="2311400" y="522514"/>
                  <a:pt x="3287486" y="522514"/>
                </a:cubicBezTo>
                <a:cubicBezTo>
                  <a:pt x="4263572" y="522514"/>
                  <a:pt x="5060043" y="261257"/>
                  <a:pt x="5856515" y="0"/>
                </a:cubicBezTo>
              </a:path>
            </a:pathLst>
          </a:custGeom>
          <a:noFill/>
          <a:ln w="635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102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876097" y="567559"/>
            <a:ext cx="7487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smtClean="0"/>
              <a:t>Methode-Calls, </a:t>
            </a:r>
            <a:r>
              <a:rPr lang="de-CH" sz="2800" b="1" u="sng" dirty="0" err="1" smtClean="0"/>
              <a:t>Placeholders</a:t>
            </a:r>
            <a:r>
              <a:rPr lang="de-CH" sz="2800" b="1" u="sng" dirty="0" smtClean="0"/>
              <a:t>, Position-Parameter</a:t>
            </a:r>
          </a:p>
        </p:txBody>
      </p:sp>
      <p:pic>
        <p:nvPicPr>
          <p:cNvPr id="2" name="Grafik 1" descr="Python3 Tutorial: Formatted Output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0" t="35873" r="22478" b="34921"/>
          <a:stretch/>
        </p:blipFill>
        <p:spPr>
          <a:xfrm>
            <a:off x="239486" y="1349210"/>
            <a:ext cx="11867318" cy="442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5668" y="2711754"/>
            <a:ext cx="1172628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"Art: {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:5d}, Price: {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preis</a:t>
            </a:r>
            <a:r>
              <a:rPr kumimoji="0" lang="de-DE" altLang="de-DE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:8.2f}".</a:t>
            </a:r>
            <a:r>
              <a:rPr lang="de-DE" alt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DE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</a:t>
            </a:r>
            <a:r>
              <a:rPr lang="de-DE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=4523,</a:t>
            </a:r>
            <a:r>
              <a:rPr lang="de-DE" altLang="de-DE" sz="20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preis</a:t>
            </a:r>
            <a:r>
              <a:rPr lang="de-DE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=59.058)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altLang="de-DE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strOut</a:t>
            </a: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# Art: 4523, </a:t>
            </a:r>
            <a:r>
              <a:rPr lang="de-DE" altLang="de-DE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Price: 59.06 </a:t>
            </a: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876097" y="567559"/>
            <a:ext cx="29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err="1" smtClean="0"/>
              <a:t>Named</a:t>
            </a:r>
            <a:r>
              <a:rPr lang="de-CH" sz="2800" b="1" u="sng" dirty="0" smtClean="0"/>
              <a:t>-Parameter</a:t>
            </a:r>
          </a:p>
        </p:txBody>
      </p:sp>
    </p:spTree>
    <p:extLst>
      <p:ext uri="{BB962C8B-B14F-4D97-AF65-F5344CB8AC3E}">
        <p14:creationId xmlns:p14="http://schemas.microsoft.com/office/powerpoint/2010/main" val="299039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/>
          <p:cNvSpPr txBox="1"/>
          <p:nvPr/>
        </p:nvSpPr>
        <p:spPr>
          <a:xfrm>
            <a:off x="1876097" y="642582"/>
            <a:ext cx="2936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u="sng" dirty="0" err="1" smtClean="0"/>
              <a:t>Named</a:t>
            </a:r>
            <a:r>
              <a:rPr lang="de-CH" sz="2800" b="1" u="sng" dirty="0" smtClean="0"/>
              <a:t>-Parameter</a:t>
            </a:r>
          </a:p>
        </p:txBody>
      </p:sp>
      <p:pic>
        <p:nvPicPr>
          <p:cNvPr id="2" name="Grafik 1" descr="Python3 Tutorial: Formatted Output - Mozilla Firefox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0" t="35555" r="23196" b="30794"/>
          <a:stretch/>
        </p:blipFill>
        <p:spPr>
          <a:xfrm>
            <a:off x="326571" y="1165802"/>
            <a:ext cx="11451977" cy="49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0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46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JetBrains Mono</vt:lpstr>
      <vt:lpstr>Office</vt:lpstr>
      <vt:lpstr>Python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Bildungszentrum Uster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Rothlin Walter</dc:creator>
  <cp:lastModifiedBy>Walter Rothlin (BFSU)</cp:lastModifiedBy>
  <cp:revision>8</cp:revision>
  <dcterms:created xsi:type="dcterms:W3CDTF">2018-03-13T06:41:38Z</dcterms:created>
  <dcterms:modified xsi:type="dcterms:W3CDTF">2021-05-31T06:33:09Z</dcterms:modified>
</cp:coreProperties>
</file>