
<file path=[Content_Types].xml><?xml version="1.0" encoding="utf-8"?>
<Types xmlns="http://schemas.openxmlformats.org/package/2006/content-types">
  <Default Extension="tmp" ContentType="image/png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57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222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049200" y="2858400"/>
            <a:ext cx="6094800" cy="2149200"/>
          </a:xfrm>
          <a:prstGeom prst="rect">
            <a:avLst/>
          </a:prstGeom>
          <a:solidFill>
            <a:srgbClr val="A2A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286800" y="3369600"/>
            <a:ext cx="5572800" cy="399600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789040"/>
            <a:ext cx="5610969" cy="47890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title="Color logo Credit Suiss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0" y="252000"/>
            <a:ext cx="2201692" cy="52340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275856" y="2996952"/>
            <a:ext cx="5610969" cy="2160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3049200" y="5950800"/>
            <a:ext cx="5842800" cy="216000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049200" y="5662800"/>
            <a:ext cx="5842800" cy="21602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LEGAL ENTITY, department or author (Click Insert | Header &amp; Footer)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LEGAL ENTITY, department or author (Click Insert | Header &amp; Footer)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3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LEGAL ENTITY, department or author (Click Insert | Header &amp; Footer)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9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LEGAL ENTITY, department or author (Click Insert | Header &amp; Footer)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 title="Click icon to add picture"/>
          <p:cNvSpPr>
            <a:spLocks noGrp="1"/>
          </p:cNvSpPr>
          <p:nvPr>
            <p:ph type="pic" sz="quarter" idx="13"/>
          </p:nvPr>
        </p:nvSpPr>
        <p:spPr>
          <a:xfrm>
            <a:off x="3049200" y="2858400"/>
            <a:ext cx="6094800" cy="2160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3049200" y="1920304"/>
            <a:ext cx="5822398" cy="399600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9200" y="2331000"/>
            <a:ext cx="5833343" cy="478904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rgbClr val="91867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 title="Color logo Credit Suiss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0" y="252000"/>
            <a:ext cx="2201692" cy="523403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9200" y="1644478"/>
            <a:ext cx="5833342" cy="22811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0">
                <a:solidFill>
                  <a:srgbClr val="91867E"/>
                </a:solidFill>
              </a:defRPr>
            </a:lvl1pPr>
            <a:lvl2pPr marL="266700" indent="0">
              <a:buNone/>
              <a:defRPr/>
            </a:lvl2pPr>
            <a:lvl3pPr marL="538162" indent="0">
              <a:buNone/>
              <a:defRPr/>
            </a:lvl3pPr>
            <a:lvl4pPr marL="806450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3049199" y="5949280"/>
            <a:ext cx="5843975" cy="216024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9199" y="5661248"/>
            <a:ext cx="5843975" cy="21602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solidFill>
            <a:srgbClr val="9D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3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9200" y="3423600"/>
            <a:ext cx="6094800" cy="1720800"/>
          </a:xfrm>
          <a:prstGeom prst="rect">
            <a:avLst/>
          </a:prstGeom>
          <a:solidFill>
            <a:srgbClr val="A2AF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855" y="3636000"/>
            <a:ext cx="5617320" cy="76187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9" name="Picture 8" title="Color logo Credit Suiss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0" y="252000"/>
            <a:ext cx="2201692" cy="523403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4800" y="7137432"/>
            <a:ext cx="21336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2800" y="7137432"/>
            <a:ext cx="45720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400" y="7137432"/>
            <a:ext cx="5112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E4E17A9-EA06-4C60-9B5B-EF8399C2A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2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246" y="1427162"/>
            <a:ext cx="4212000" cy="4932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246" y="1436688"/>
            <a:ext cx="4212000" cy="4932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LEGAL ENTITY, department or author (Click Insert | Header &amp; Footer)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8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01" y="1425600"/>
            <a:ext cx="4212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101" y="2160000"/>
            <a:ext cx="4212000" cy="41798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5657" y="1440000"/>
            <a:ext cx="4212000" cy="648000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4633" y="2160000"/>
            <a:ext cx="4212000" cy="41798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LEGAL ENTITY, department or author (Click Insert | Header &amp; Footer)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LEGAL ENTITY, department or author (Click Insert | Header &amp; Footer)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716344"/>
            <a:ext cx="6096000" cy="2286000"/>
          </a:xfrm>
          <a:prstGeom prst="rect">
            <a:avLst/>
          </a:prstGeom>
        </p:spPr>
      </p:pic>
      <p:pic>
        <p:nvPicPr>
          <p:cNvPr id="7" name="Picture 6" title="Color logo Credit Suisse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00" y="252000"/>
            <a:ext cx="2201692" cy="52340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049200" y="5000400"/>
            <a:ext cx="6094800" cy="144000"/>
          </a:xfrm>
          <a:prstGeom prst="rect">
            <a:avLst/>
          </a:prstGeom>
          <a:solidFill>
            <a:srgbClr val="9D0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6094800" y="7137432"/>
            <a:ext cx="21336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>
          <a:xfrm>
            <a:off x="1522800" y="7137432"/>
            <a:ext cx="45720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>
          <a:xfrm>
            <a:off x="8348400" y="7137432"/>
            <a:ext cx="511200" cy="180000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FE4E17A9-EA06-4C60-9B5B-EF8399C2A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7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Month Day, Year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LEGAL ENTITY, department or author (Click Insert | Header &amp; Footer)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7A9-EA06-4C60-9B5B-EF8399C2A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4" y="404813"/>
            <a:ext cx="8640000" cy="72072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4" y="1412875"/>
            <a:ext cx="8640000" cy="48958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000" y="6588000"/>
            <a:ext cx="216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Month Day, Year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0000" y="6588000"/>
            <a:ext cx="468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LEGAL ENTITY, department or author (Click Insert |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175" y="6586020"/>
            <a:ext cx="540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E4E17A9-EA06-4C60-9B5B-EF8399C2AF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6555935"/>
            <a:ext cx="792783" cy="18846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52000" y="6480000"/>
            <a:ext cx="86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49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61" r:id="rId8"/>
    <p:sldLayoutId id="2147483655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rgbClr val="003868"/>
          </a:solidFill>
          <a:latin typeface="+mj-lt"/>
          <a:ea typeface="+mj-ea"/>
          <a:cs typeface="+mj-cs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spcBef>
          <a:spcPct val="20000"/>
        </a:spcBef>
        <a:buFont typeface="Credit Suisse Type Light" pitchFamily="34" charset="0"/>
        <a:buChar char="−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268288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9875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8288" algn="l" defTabSz="914400" rtl="0" eaLnBrk="1" latinLnBrk="0" hangingPunct="1">
        <a:spcBef>
          <a:spcPct val="20000"/>
        </a:spcBef>
        <a:buClr>
          <a:srgbClr val="91867E"/>
        </a:buClr>
        <a:buFont typeface="Credit Suisse Type Light" pitchFamily="34" charset="0"/>
        <a:buChar char="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ektroniker-bu.de/boolesche.htm" TargetMode="External"/><Relationship Id="rId2" Type="http://schemas.openxmlformats.org/officeDocument/2006/relationships/hyperlink" Target="https://www.youtube.com/watch?v=pppTemykV5I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Boolsche</a:t>
            </a:r>
            <a:r>
              <a:rPr lang="de-CH" dirty="0" smtClean="0"/>
              <a:t> Algebra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dirty="0" smtClean="0"/>
              <a:t>Walter Rothlin, </a:t>
            </a:r>
            <a:r>
              <a:rPr lang="de-DE" dirty="0" smtClean="0"/>
              <a:t>18.2.16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9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4" y="404813"/>
            <a:ext cx="8640000" cy="431899"/>
          </a:xfrm>
        </p:spPr>
        <p:txBody>
          <a:bodyPr/>
          <a:lstStyle/>
          <a:p>
            <a:r>
              <a:rPr lang="de-CH" dirty="0" smtClean="0"/>
              <a:t>Code </a:t>
            </a:r>
            <a:r>
              <a:rPr lang="de-CH" dirty="0" err="1" smtClean="0"/>
              <a:t>Examples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17.2.16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Walter Rothlin / </a:t>
            </a:r>
            <a:r>
              <a:rPr lang="en-US" dirty="0" err="1" smtClean="0"/>
              <a:t>Boolsche</a:t>
            </a:r>
            <a:r>
              <a:rPr lang="en-US" dirty="0" smtClean="0"/>
              <a:t> Algebra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052736"/>
            <a:ext cx="8914300" cy="53860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notFull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{..}</a:t>
            </a:r>
          </a:p>
          <a:p>
            <a:pPr>
              <a:buClr>
                <a:srgbClr val="91867E"/>
              </a:buClr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(($resSoll_2 ne 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|| ($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debugThisFct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pPr>
              <a:buClr>
                <a:srgbClr val="91867E"/>
              </a:buClr>
            </a:pP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 Formulierungen (mit NOT) sind eher unverständlich.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91867E"/>
              </a:buClr>
            </a:pPr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91867E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(($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keyToUpperCase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"") &amp;&amp; ($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valueToUpperCase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""))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pPr>
              <a:buClr>
                <a:srgbClr val="91867E"/>
              </a:buClr>
            </a:pP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91867E"/>
              </a:buClr>
            </a:pP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indexStartWithZero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|| 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indexStartWithZero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countOfElements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pPr>
              <a:buClr>
                <a:srgbClr val="91867E"/>
              </a:buClr>
            </a:pP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91867E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(($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fieldNameOfName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"") || ($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fieldNameOfValue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""))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 } else {…}</a:t>
            </a:r>
          </a:p>
          <a:p>
            <a:pPr>
              <a:buClr>
                <a:srgbClr val="91867E"/>
              </a:buClr>
            </a:pP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Wie kehre ich das um (</a:t>
            </a:r>
            <a:r>
              <a:rPr lang="de-CH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de-CH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vertauschen)?</a:t>
            </a:r>
          </a:p>
          <a:p>
            <a:pPr>
              <a:buClr>
                <a:srgbClr val="91867E"/>
              </a:buClr>
            </a:pPr>
            <a:endParaRPr lang="de-CH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91867E"/>
              </a:buClr>
            </a:pP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accessMode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DocReadWrite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&amp;&amp; 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docPriv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DocReadWrite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&gt;= 0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))||</a:t>
            </a:r>
          </a:p>
          <a:p>
            <a:pPr>
              <a:buClr>
                <a:srgbClr val="91867E"/>
              </a:buClr>
            </a:pP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accessMode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DocRead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&amp;&amp; 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docPriv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DocRead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&gt;= 0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))||</a:t>
            </a:r>
          </a:p>
          <a:p>
            <a:pPr>
              <a:buClr>
                <a:srgbClr val="91867E"/>
              </a:buClr>
            </a:pP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accessMode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DocDelete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&amp;&amp; 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docPriv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DocDelete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&gt;= 0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))||</a:t>
            </a:r>
          </a:p>
          <a:p>
            <a:pPr>
              <a:buClr>
                <a:srgbClr val="91867E"/>
              </a:buClr>
            </a:pP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accessMode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DocWrite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&amp;&amp; 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docPriv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DocWrite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  &gt;= 0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))||</a:t>
            </a:r>
          </a:p>
          <a:p>
            <a:pPr>
              <a:buClr>
                <a:srgbClr val="91867E"/>
              </a:buClr>
            </a:pP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accessMode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DocLocking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&amp;&amp; 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docPriv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DocLocking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&gt;= 0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))||</a:t>
            </a:r>
          </a:p>
          <a:p>
            <a:pPr>
              <a:buClr>
                <a:srgbClr val="91867E"/>
              </a:buClr>
            </a:pP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accessMode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DocSubscribing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docPriv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DocSubscribing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>
              <a:buClr>
                <a:srgbClr val="91867E"/>
              </a:buClr>
            </a:pP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pPr>
              <a:buClr>
                <a:srgbClr val="91867E"/>
              </a:buClr>
            </a:pP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91867E"/>
              </a:buClr>
            </a:pP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epakte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25) &amp;&amp; ($yearMod19 &gt; 11) || 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epakte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24)) 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{...}</a:t>
            </a:r>
          </a:p>
          <a:p>
            <a:pPr>
              <a:buClr>
                <a:srgbClr val="91867E"/>
              </a:buClr>
            </a:pP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Zusätzliche Klammern würden es verständlicher machen!</a:t>
            </a:r>
          </a:p>
          <a:p>
            <a:pPr>
              <a:buClr>
                <a:srgbClr val="91867E"/>
              </a:buClr>
            </a:pP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91867E"/>
              </a:buClr>
            </a:pP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extrems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&lt; 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extremVal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takeMaximum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</a:p>
          <a:p>
            <a:pPr>
              <a:buClr>
                <a:srgbClr val="91867E"/>
              </a:buClr>
            </a:pP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(($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extrems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&gt; 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extremVal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(!($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takeMaximum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)))) </a:t>
            </a:r>
            <a:r>
              <a:rPr lang="de-CH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pPr>
              <a:buClr>
                <a:srgbClr val="91867E"/>
              </a:buClr>
            </a:pP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28429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4" y="404813"/>
            <a:ext cx="8640000" cy="431899"/>
          </a:xfrm>
        </p:spPr>
        <p:txBody>
          <a:bodyPr/>
          <a:lstStyle/>
          <a:p>
            <a:r>
              <a:rPr lang="de-CH" dirty="0" smtClean="0"/>
              <a:t>Beispiel (Problemstellung)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17.2.16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Walter Rothlin / </a:t>
            </a:r>
            <a:r>
              <a:rPr lang="en-US" dirty="0" err="1" smtClean="0"/>
              <a:t>Boolsche</a:t>
            </a:r>
            <a:r>
              <a:rPr lang="en-US" dirty="0" smtClean="0"/>
              <a:t> Algebra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1" y="980728"/>
            <a:ext cx="849694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de-CH" u="sng" dirty="0" smtClean="0"/>
              <a:t>Aufgabenstellung:</a:t>
            </a:r>
            <a:r>
              <a:rPr lang="de-CH" dirty="0" smtClean="0"/>
              <a:t> Das Fahrzeug hat hinten und vorne einen Distanz-Sensor. Es wird über eine IR Fernbedienung vorwärts oder rückwärts gefahren. Es darf nur vorwärts fahren, wenn der Distanz-Sensor vorne mehr als </a:t>
            </a:r>
            <a:r>
              <a:rPr lang="de-CH" dirty="0" smtClean="0"/>
              <a:t>25cm </a:t>
            </a:r>
            <a:r>
              <a:rPr lang="de-CH" dirty="0" smtClean="0"/>
              <a:t>misst. Das gleiche gilt beim Rückwärtsfahren.</a:t>
            </a:r>
          </a:p>
          <a:p>
            <a:pPr>
              <a:buClr>
                <a:srgbClr val="91867E"/>
              </a:buClr>
            </a:pP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251521" y="2564904"/>
            <a:ext cx="8496944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endParaRPr lang="de-CH" dirty="0"/>
          </a:p>
          <a:p>
            <a:pPr>
              <a:buClr>
                <a:srgbClr val="91867E"/>
              </a:buClr>
            </a:pPr>
            <a:r>
              <a:rPr lang="de-CH" u="sng" dirty="0" smtClean="0"/>
              <a:t>Ich definiere Variablen:</a:t>
            </a:r>
          </a:p>
          <a:p>
            <a:pPr>
              <a:buClr>
                <a:srgbClr val="91867E"/>
              </a:buClr>
            </a:pPr>
            <a:r>
              <a:rPr lang="de-CH" b="1" dirty="0" err="1" smtClean="0"/>
              <a:t>forwardDrive</a:t>
            </a:r>
            <a:r>
              <a:rPr lang="de-CH" dirty="0" smtClean="0"/>
              <a:t>: ist </a:t>
            </a:r>
            <a:r>
              <a:rPr lang="de-CH" dirty="0" err="1" smtClean="0"/>
              <a:t>true</a:t>
            </a:r>
            <a:r>
              <a:rPr lang="de-CH" dirty="0" smtClean="0"/>
              <a:t>, falls auf der </a:t>
            </a:r>
            <a:r>
              <a:rPr lang="de-CH" dirty="0" err="1" smtClean="0"/>
              <a:t>Fernbedinung</a:t>
            </a:r>
            <a:r>
              <a:rPr lang="de-CH" dirty="0" smtClean="0"/>
              <a:t> vorwärts gedrückt ist und </a:t>
            </a:r>
          </a:p>
          <a:p>
            <a:pPr>
              <a:buClr>
                <a:srgbClr val="91867E"/>
              </a:buClr>
            </a:pPr>
            <a:r>
              <a:rPr lang="de-CH" dirty="0"/>
              <a:t> </a:t>
            </a:r>
            <a:r>
              <a:rPr lang="de-CH" dirty="0" smtClean="0"/>
              <a:t>                          </a:t>
            </a:r>
            <a:r>
              <a:rPr lang="de-CH" dirty="0" err="1" smtClean="0"/>
              <a:t>false</a:t>
            </a:r>
            <a:r>
              <a:rPr lang="de-CH" dirty="0" smtClean="0"/>
              <a:t>, falls auf der </a:t>
            </a:r>
            <a:r>
              <a:rPr lang="de-CH" dirty="0" err="1" smtClean="0"/>
              <a:t>Fernbedinung</a:t>
            </a:r>
            <a:r>
              <a:rPr lang="de-CH" dirty="0" smtClean="0"/>
              <a:t> rückwärts gedrückt ist.</a:t>
            </a:r>
            <a:endParaRPr lang="de-CH" dirty="0"/>
          </a:p>
          <a:p>
            <a:pPr>
              <a:buClr>
                <a:srgbClr val="91867E"/>
              </a:buClr>
            </a:pPr>
            <a:r>
              <a:rPr lang="de-CH" b="1" dirty="0" err="1" smtClean="0"/>
              <a:t>vorneFrei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, falls der Distanzsensor vorne mehr als 25cm misst</a:t>
            </a:r>
          </a:p>
          <a:p>
            <a:pPr>
              <a:buClr>
                <a:srgbClr val="91867E"/>
              </a:buClr>
            </a:pPr>
            <a:r>
              <a:rPr lang="de-CH" b="1" dirty="0" err="1" smtClean="0"/>
              <a:t>hintenFrei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/>
              <a:t>, falls der Distanzsensor </a:t>
            </a:r>
            <a:r>
              <a:rPr lang="de-CH" dirty="0" smtClean="0"/>
              <a:t>hinten mehr </a:t>
            </a:r>
            <a:r>
              <a:rPr lang="de-CH" dirty="0"/>
              <a:t>als 25cm </a:t>
            </a:r>
            <a:r>
              <a:rPr lang="de-CH" dirty="0" smtClean="0"/>
              <a:t>misst</a:t>
            </a:r>
          </a:p>
          <a:p>
            <a:pPr>
              <a:buClr>
                <a:srgbClr val="91867E"/>
              </a:buClr>
            </a:pPr>
            <a:endParaRPr lang="de-CH" dirty="0"/>
          </a:p>
          <a:p>
            <a:pPr>
              <a:buClr>
                <a:srgbClr val="91867E"/>
              </a:buClr>
            </a:pPr>
            <a:r>
              <a:rPr lang="de-CH" b="1" dirty="0" err="1" smtClean="0"/>
              <a:t>motorOn</a:t>
            </a:r>
            <a:r>
              <a:rPr lang="de-CH" dirty="0" smtClean="0"/>
              <a:t>: </a:t>
            </a:r>
            <a:r>
              <a:rPr lang="de-CH" dirty="0" err="1" smtClean="0"/>
              <a:t>true</a:t>
            </a:r>
            <a:r>
              <a:rPr lang="de-CH" dirty="0" smtClean="0"/>
              <a:t>, falls Motor drehen darf (Richtung wird wo anders vorgegeben)</a:t>
            </a:r>
          </a:p>
        </p:txBody>
      </p:sp>
    </p:spTree>
    <p:extLst>
      <p:ext uri="{BB962C8B-B14F-4D97-AF65-F5344CB8AC3E}">
        <p14:creationId xmlns:p14="http://schemas.microsoft.com/office/powerpoint/2010/main" val="315369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4" y="404813"/>
            <a:ext cx="8640000" cy="431899"/>
          </a:xfrm>
        </p:spPr>
        <p:txBody>
          <a:bodyPr/>
          <a:lstStyle/>
          <a:p>
            <a:r>
              <a:rPr lang="de-CH" dirty="0" smtClean="0"/>
              <a:t>Beispiel (Wertetabelle)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17.2.16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Walter Rothlin / </a:t>
            </a:r>
            <a:r>
              <a:rPr lang="en-US" dirty="0" err="1" smtClean="0"/>
              <a:t>Boolsche</a:t>
            </a:r>
            <a:r>
              <a:rPr lang="en-US" dirty="0" smtClean="0"/>
              <a:t> Algebra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7486"/>
              </p:ext>
            </p:extLst>
          </p:nvPr>
        </p:nvGraphicFramePr>
        <p:xfrm>
          <a:off x="251520" y="908720"/>
          <a:ext cx="6912762" cy="2665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  <a:gridCol w="504056"/>
                <a:gridCol w="216024"/>
                <a:gridCol w="543782"/>
                <a:gridCol w="476742"/>
                <a:gridCol w="476742"/>
                <a:gridCol w="518959"/>
                <a:gridCol w="513983"/>
                <a:gridCol w="476742"/>
                <a:gridCol w="476742"/>
                <a:gridCol w="476742"/>
              </a:tblGrid>
              <a:tr h="5647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1" dirty="0" smtClean="0"/>
                        <a:t>Forward Drive</a:t>
                      </a:r>
                      <a:endParaRPr lang="de-CH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7004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1" dirty="0" err="1" smtClean="0"/>
                        <a:t>vorneFrei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700412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hintenFrei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</a:tr>
              <a:tr h="700412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motorOn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0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4077072"/>
            <a:ext cx="220893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(~a*~b*c)</a:t>
            </a:r>
          </a:p>
        </p:txBody>
      </p:sp>
      <p:sp>
        <p:nvSpPr>
          <p:cNvPr id="6" name="Left Arrow 5"/>
          <p:cNvSpPr/>
          <p:nvPr/>
        </p:nvSpPr>
        <p:spPr>
          <a:xfrm>
            <a:off x="7257902" y="2899012"/>
            <a:ext cx="1706586" cy="674004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 smtClean="0"/>
              <a:t>Logik runtergebrochen</a:t>
            </a:r>
            <a:endParaRPr lang="en-US" sz="1100" dirty="0"/>
          </a:p>
        </p:txBody>
      </p:sp>
      <p:sp>
        <p:nvSpPr>
          <p:cNvPr id="9" name="Left Arrow 8"/>
          <p:cNvSpPr/>
          <p:nvPr/>
        </p:nvSpPr>
        <p:spPr>
          <a:xfrm>
            <a:off x="7164288" y="980728"/>
            <a:ext cx="1800200" cy="1584176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/>
              <a:t>Alle Kombinationen</a:t>
            </a:r>
            <a:endParaRPr lang="en-US" sz="1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51720" y="3356992"/>
            <a:ext cx="2022962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707904" y="3356992"/>
            <a:ext cx="123087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439465" y="3356992"/>
            <a:ext cx="101148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61740" y="3356992"/>
            <a:ext cx="20254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764" y="5102842"/>
            <a:ext cx="667099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 Vereinfachung mithilfe der Booleschen Algebra:</a:t>
            </a:r>
            <a:endParaRPr lang="de-CH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91867E"/>
              </a:buClr>
            </a:pPr>
            <a:r>
              <a:rPr lang="de-CH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~a*c) + (a*b) 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3536" y="4077072"/>
            <a:ext cx="4078039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(~a*~b*c) + (~a*b*c)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3536" y="4074477"/>
            <a:ext cx="594714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(~a*~b*c) + (~a*b*c) + (a*b*~c)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6766" y="4074477"/>
            <a:ext cx="76463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(~a*~b*c) + (~a*b*c) + (a*b*~c) + (a*b*c)</a:t>
            </a:r>
          </a:p>
        </p:txBody>
      </p:sp>
    </p:spTree>
    <p:extLst>
      <p:ext uri="{BB962C8B-B14F-4D97-AF65-F5344CB8AC3E}">
        <p14:creationId xmlns:p14="http://schemas.microsoft.com/office/powerpoint/2010/main" val="1342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4" y="404813"/>
            <a:ext cx="8640000" cy="431899"/>
          </a:xfrm>
        </p:spPr>
        <p:txBody>
          <a:bodyPr/>
          <a:lstStyle/>
          <a:p>
            <a:r>
              <a:rPr lang="de-CH" dirty="0" smtClean="0"/>
              <a:t>Beispiel (Bedingung formulieren)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17.2.16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Walter Rothlin / </a:t>
            </a:r>
            <a:r>
              <a:rPr lang="en-US" dirty="0" err="1" smtClean="0"/>
              <a:t>Boolsche</a:t>
            </a:r>
            <a:r>
              <a:rPr lang="en-US" dirty="0" smtClean="0"/>
              <a:t> Algebra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3262" y="3645024"/>
            <a:ext cx="7646324" cy="236988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de-CH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~a*c) + (a*b)</a:t>
            </a:r>
          </a:p>
          <a:p>
            <a:pPr>
              <a:buClr>
                <a:srgbClr val="91867E"/>
              </a:buClr>
            </a:pPr>
            <a:endParaRPr lang="en-US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91867E"/>
              </a:buClr>
            </a:pP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Variablen einsetzen:</a:t>
            </a:r>
            <a:endParaRPr lang="de-CH" sz="2200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91867E"/>
              </a:buClr>
            </a:pPr>
            <a:r>
              <a:rPr lang="de-CH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motorOn</a:t>
            </a: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((!</a:t>
            </a:r>
            <a:r>
              <a:rPr lang="de-CH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ForwardDrive</a:t>
            </a: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de-CH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hintenFrei</a:t>
            </a: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|| </a:t>
            </a:r>
          </a:p>
          <a:p>
            <a:pPr>
              <a:buClr>
                <a:srgbClr val="91867E"/>
              </a:buClr>
            </a:pPr>
            <a:r>
              <a:rPr lang="de-CH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de-CH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e-CH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orwardDrive</a:t>
            </a: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de-CH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vorneFrei</a:t>
            </a: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91867E"/>
              </a:buClr>
            </a:pPr>
            <a:endParaRPr lang="de-CH" sz="22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91867E"/>
              </a:buClr>
            </a:pP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 ist Unterschied zwischen </a:t>
            </a:r>
            <a:r>
              <a:rPr lang="de-CH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CH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</a:t>
            </a: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smtClean="0">
                <a:solidFill>
                  <a:srgbClr val="F49C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de-CH" sz="2200" dirty="0" smtClean="0">
                <a:solidFill>
                  <a:srgbClr val="F49C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de-CH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96728"/>
              </p:ext>
            </p:extLst>
          </p:nvPr>
        </p:nvGraphicFramePr>
        <p:xfrm>
          <a:off x="250825" y="1412875"/>
          <a:ext cx="2736304" cy="1728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  <a:gridCol w="504056"/>
              </a:tblGrid>
              <a:tr h="3660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1" dirty="0" smtClean="0"/>
                        <a:t>Forward Drive</a:t>
                      </a:r>
                      <a:endParaRPr lang="de-CH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a</a:t>
                      </a:r>
                      <a:endParaRPr lang="en-US" dirty="0"/>
                    </a:p>
                  </a:txBody>
                  <a:tcPr anchor="ctr"/>
                </a:tc>
              </a:tr>
              <a:tr h="4540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b="1" dirty="0" err="1" smtClean="0"/>
                        <a:t>vorneFrei</a:t>
                      </a:r>
                      <a:endParaRPr 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</a:tr>
              <a:tr h="454006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hintenFrei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</a:tr>
              <a:tr h="454006">
                <a:tc>
                  <a:txBody>
                    <a:bodyPr/>
                    <a:lstStyle/>
                    <a:p>
                      <a:r>
                        <a:rPr lang="de-CH" b="1" dirty="0" err="1" smtClean="0"/>
                        <a:t>motorOn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dirty="0" smtClean="0"/>
                        <a:t>D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88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4" y="404813"/>
            <a:ext cx="8640000" cy="431899"/>
          </a:xfrm>
        </p:spPr>
        <p:txBody>
          <a:bodyPr/>
          <a:lstStyle/>
          <a:p>
            <a:r>
              <a:rPr lang="de-CH" dirty="0" smtClean="0"/>
              <a:t>Operatoren und Regeln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17.2.16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Walter Rothlin / </a:t>
            </a:r>
            <a:r>
              <a:rPr lang="en-US" dirty="0" err="1" smtClean="0"/>
              <a:t>Boolsche</a:t>
            </a:r>
            <a:r>
              <a:rPr lang="en-US" dirty="0" smtClean="0"/>
              <a:t> Algebra</a:t>
            </a:r>
            <a:endParaRPr lang="en-US" dirty="0"/>
          </a:p>
        </p:txBody>
      </p:sp>
      <p:pic>
        <p:nvPicPr>
          <p:cNvPr id="5" name="Picture 4" descr="Boolesche Algebra – Wikipedia -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52" t="30680" r="2635" b="59393"/>
          <a:stretch/>
        </p:blipFill>
        <p:spPr>
          <a:xfrm>
            <a:off x="3779912" y="1314977"/>
            <a:ext cx="864096" cy="943815"/>
          </a:xfrm>
          <a:prstGeom prst="rect">
            <a:avLst/>
          </a:prstGeom>
        </p:spPr>
      </p:pic>
      <p:pic>
        <p:nvPicPr>
          <p:cNvPr id="6" name="Picture 5" descr="Boolesche Algebra – Wikipedia - Internet Explor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3" t="41729" r="34865" b="29135"/>
          <a:stretch/>
        </p:blipFill>
        <p:spPr>
          <a:xfrm>
            <a:off x="755576" y="2708920"/>
            <a:ext cx="7519261" cy="280831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23528" y="3501008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23528" y="4490586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38488" y="1099533"/>
            <a:ext cx="8175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de-CH" sz="1400" u="sng" dirty="0" smtClean="0"/>
              <a:t>Operatoren</a:t>
            </a:r>
            <a:endParaRPr lang="en-US" sz="1400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2493476"/>
            <a:ext cx="11221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de-CH" sz="1400" u="sng" dirty="0" smtClean="0"/>
              <a:t>Rechen-Regeln</a:t>
            </a:r>
            <a:endParaRPr lang="en-US" sz="1400" u="sng" dirty="0"/>
          </a:p>
        </p:txBody>
      </p:sp>
      <p:sp>
        <p:nvSpPr>
          <p:cNvPr id="11" name="Rectangle 10"/>
          <p:cNvSpPr/>
          <p:nvPr/>
        </p:nvSpPr>
        <p:spPr>
          <a:xfrm>
            <a:off x="5292080" y="1371385"/>
            <a:ext cx="88838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dirty="0"/>
              <a:t>AND</a:t>
            </a:r>
            <a:r>
              <a:rPr lang="en-US" sz="1600" dirty="0"/>
              <a:t>: </a:t>
            </a:r>
            <a:r>
              <a:rPr lang="en-US" sz="1600" dirty="0" smtClean="0"/>
              <a:t> </a:t>
            </a:r>
            <a:r>
              <a:rPr lang="en-US" sz="1600" b="1" dirty="0" smtClean="0"/>
              <a:t>*</a:t>
            </a:r>
          </a:p>
          <a:p>
            <a:r>
              <a:rPr lang="en-US" sz="1600" b="1" dirty="0" smtClean="0"/>
              <a:t>OR</a:t>
            </a:r>
            <a:r>
              <a:rPr lang="en-US" sz="1600" dirty="0"/>
              <a:t>: </a:t>
            </a:r>
            <a:r>
              <a:rPr lang="en-US" sz="1600" dirty="0" smtClean="0"/>
              <a:t>   </a:t>
            </a:r>
            <a:r>
              <a:rPr lang="en-US" sz="1600" b="1" dirty="0" smtClean="0"/>
              <a:t>+</a:t>
            </a:r>
          </a:p>
          <a:p>
            <a:r>
              <a:rPr lang="en-US" sz="1600" b="1" dirty="0" smtClean="0"/>
              <a:t>NOT</a:t>
            </a:r>
            <a:r>
              <a:rPr lang="en-US" sz="1600" dirty="0"/>
              <a:t>: </a:t>
            </a:r>
            <a:r>
              <a:rPr lang="en-US" sz="1600" dirty="0" smtClean="0"/>
              <a:t> </a:t>
            </a:r>
            <a:r>
              <a:rPr lang="en-US" sz="1600" b="1" dirty="0" smtClean="0"/>
              <a:t>~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4" y="404813"/>
            <a:ext cx="8640000" cy="431899"/>
          </a:xfrm>
        </p:spPr>
        <p:txBody>
          <a:bodyPr/>
          <a:lstStyle/>
          <a:p>
            <a:r>
              <a:rPr lang="de-CH" dirty="0" smtClean="0"/>
              <a:t>Elektronik-Schaltungen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17.2.16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Walter Rothlin / </a:t>
            </a:r>
            <a:r>
              <a:rPr lang="en-US" dirty="0" err="1" smtClean="0"/>
              <a:t>Boolsche</a:t>
            </a:r>
            <a:r>
              <a:rPr lang="en-US" dirty="0" smtClean="0"/>
              <a:t> Algebra</a:t>
            </a:r>
            <a:endParaRPr lang="en-US" dirty="0"/>
          </a:p>
        </p:txBody>
      </p:sp>
      <p:pic>
        <p:nvPicPr>
          <p:cNvPr id="11" name="Picture 10" descr="Logikgatter – Wikipedia - Internet Explor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7" t="11441" r="16731" b="4054"/>
          <a:stretch/>
        </p:blipFill>
        <p:spPr>
          <a:xfrm>
            <a:off x="251520" y="836712"/>
            <a:ext cx="4975448" cy="54841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48708" y="980728"/>
            <a:ext cx="33437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Beispiel:</a:t>
            </a:r>
          </a:p>
          <a:p>
            <a:endParaRPr lang="pt-BR" b="1" dirty="0"/>
          </a:p>
          <a:p>
            <a:r>
              <a:rPr lang="pt-BR" b="1" dirty="0"/>
              <a:t>(a + b) · (a + c</a:t>
            </a:r>
            <a:r>
              <a:rPr lang="pt-BR" b="1" dirty="0" smtClean="0"/>
              <a:t>) = a + (b · c)</a:t>
            </a:r>
            <a:endParaRPr lang="en-US" dirty="0"/>
          </a:p>
        </p:txBody>
      </p:sp>
      <p:pic>
        <p:nvPicPr>
          <p:cNvPr id="10" name="Picture 9" descr="TGI_SU_Teil_02.pdf - Adobe Reader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6" t="52493" r="18462" b="16531"/>
          <a:stretch/>
        </p:blipFill>
        <p:spPr>
          <a:xfrm>
            <a:off x="5548708" y="2204864"/>
            <a:ext cx="1471917" cy="951039"/>
          </a:xfrm>
          <a:prstGeom prst="rect">
            <a:avLst/>
          </a:prstGeom>
        </p:spPr>
      </p:pic>
      <p:pic>
        <p:nvPicPr>
          <p:cNvPr id="12" name="Picture 11" descr="TGI_SU_Teil_02.pdf - Adobe Reader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7" t="57481" r="53778" b="16531"/>
          <a:stretch/>
        </p:blipFill>
        <p:spPr>
          <a:xfrm>
            <a:off x="7543337" y="2357990"/>
            <a:ext cx="1572027" cy="7979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166915" y="2495717"/>
            <a:ext cx="288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=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26786" y="3614675"/>
            <a:ext cx="3078535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de-CH" sz="2200" dirty="0" smtClean="0"/>
              <a:t>Welches ist einfacher?</a:t>
            </a:r>
          </a:p>
          <a:p>
            <a:pPr>
              <a:buClr>
                <a:srgbClr val="91867E"/>
              </a:buClr>
            </a:pPr>
            <a:r>
              <a:rPr lang="de-CH" sz="2200" dirty="0" smtClean="0"/>
              <a:t>Welches ist verständlicher?</a:t>
            </a:r>
          </a:p>
        </p:txBody>
      </p:sp>
    </p:spTree>
    <p:extLst>
      <p:ext uri="{BB962C8B-B14F-4D97-AF65-F5344CB8AC3E}">
        <p14:creationId xmlns:p14="http://schemas.microsoft.com/office/powerpoint/2010/main" val="39801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4" y="404813"/>
            <a:ext cx="8640000" cy="431899"/>
          </a:xfrm>
        </p:spPr>
        <p:txBody>
          <a:bodyPr/>
          <a:lstStyle/>
          <a:p>
            <a:r>
              <a:rPr lang="de-CH" dirty="0" smtClean="0"/>
              <a:t>Links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17.2.16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Walter Rothlin / </a:t>
            </a:r>
            <a:r>
              <a:rPr lang="en-US" dirty="0" err="1" smtClean="0"/>
              <a:t>Boolsche</a:t>
            </a:r>
            <a:r>
              <a:rPr lang="en-US" dirty="0" smtClean="0"/>
              <a:t> Algebra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1052736"/>
            <a:ext cx="5516767" cy="15081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Clr>
                <a:srgbClr val="91867E"/>
              </a:buClr>
            </a:pPr>
            <a:r>
              <a:rPr lang="de-CH" sz="1400" dirty="0" smtClean="0"/>
              <a:t>Einführungs-Video (30’): </a:t>
            </a:r>
            <a:r>
              <a:rPr lang="de-CH" sz="1400" u="sng" dirty="0" smtClean="0">
                <a:hlinkClick r:id="rId2"/>
              </a:rPr>
              <a:t>https</a:t>
            </a:r>
            <a:r>
              <a:rPr lang="de-CH" sz="1400" u="sng" dirty="0">
                <a:hlinkClick r:id="rId2"/>
              </a:rPr>
              <a:t>://</a:t>
            </a:r>
            <a:r>
              <a:rPr lang="de-CH" sz="1400" u="sng" dirty="0" smtClean="0">
                <a:hlinkClick r:id="rId2"/>
              </a:rPr>
              <a:t>www.youtube.com/watch?v=pppTemykV5I</a:t>
            </a:r>
            <a:endParaRPr lang="de-CH" sz="1400" u="sng" dirty="0" smtClean="0"/>
          </a:p>
          <a:p>
            <a:pPr>
              <a:buClr>
                <a:srgbClr val="91867E"/>
              </a:buClr>
            </a:pPr>
            <a:endParaRPr lang="de-CH" sz="1400" u="sng" dirty="0"/>
          </a:p>
          <a:p>
            <a:pPr>
              <a:buClr>
                <a:srgbClr val="91867E"/>
              </a:buClr>
            </a:pPr>
            <a:r>
              <a:rPr lang="de-CH" sz="1400" dirty="0"/>
              <a:t>Taschenrechner: </a:t>
            </a:r>
            <a:r>
              <a:rPr lang="de-CH" sz="1400" u="sng" dirty="0">
                <a:hlinkClick r:id="rId3"/>
              </a:rPr>
              <a:t>http://</a:t>
            </a:r>
            <a:r>
              <a:rPr lang="de-CH" sz="1400" u="sng" dirty="0" smtClean="0">
                <a:hlinkClick r:id="rId3"/>
              </a:rPr>
              <a:t>www.elektroniker-bu.de/boolesche.htm</a:t>
            </a:r>
            <a:endParaRPr lang="de-CH" sz="1400" u="sng" dirty="0" smtClean="0"/>
          </a:p>
          <a:p>
            <a:pPr>
              <a:buClr>
                <a:srgbClr val="91867E"/>
              </a:buClr>
            </a:pPr>
            <a:endParaRPr lang="de-CH" sz="1400" u="sng" dirty="0" smtClean="0"/>
          </a:p>
          <a:p>
            <a:pPr>
              <a:buClr>
                <a:srgbClr val="91867E"/>
              </a:buClr>
            </a:pPr>
            <a:endParaRPr lang="de-CH" sz="1400" u="sng" dirty="0" smtClean="0"/>
          </a:p>
          <a:p>
            <a:pPr>
              <a:buClr>
                <a:srgbClr val="91867E"/>
              </a:buClr>
            </a:pPr>
            <a:endParaRPr lang="de-CH" sz="1400" u="sng" dirty="0" smtClean="0"/>
          </a:p>
          <a:p>
            <a:pPr>
              <a:buClr>
                <a:srgbClr val="91867E"/>
              </a:buClr>
            </a:pP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42826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redit Suisse 1">
      <a:dk1>
        <a:sysClr val="windowText" lastClr="000000"/>
      </a:dk1>
      <a:lt1>
        <a:sysClr val="window" lastClr="FFFFFF"/>
      </a:lt1>
      <a:dk2>
        <a:srgbClr val="166C86"/>
      </a:dk2>
      <a:lt2>
        <a:srgbClr val="EEECE1"/>
      </a:lt2>
      <a:accent1>
        <a:srgbClr val="255B89"/>
      </a:accent1>
      <a:accent2>
        <a:srgbClr val="AAA19A"/>
      </a:accent2>
      <a:accent3>
        <a:srgbClr val="A6CCD6"/>
      </a:accent3>
      <a:accent4>
        <a:srgbClr val="56A2B9"/>
      </a:accent4>
      <a:accent5>
        <a:srgbClr val="C8C1BC"/>
      </a:accent5>
      <a:accent6>
        <a:srgbClr val="003868"/>
      </a:accent6>
      <a:hlink>
        <a:srgbClr val="0000FF"/>
      </a:hlink>
      <a:folHlink>
        <a:srgbClr val="800080"/>
      </a:folHlink>
    </a:clrScheme>
    <a:fontScheme name="CS 1">
      <a:majorFont>
        <a:latin typeface="Credit Suisse Type Light"/>
        <a:ea typeface=""/>
        <a:cs typeface=""/>
        <a:font script="Kore" typeface="Credit Suisse Type Kor Roman"/>
        <a:font script="Arab" typeface="Credit Suisse Type Arabic Light"/>
        <a:font script="Cyrl" typeface="Credit Suisse Type Light"/>
        <a:font script="Deva" typeface="Credit Suisse Type Deva Light"/>
        <a:font script="Grek" typeface="Credit Suisse Type Light"/>
        <a:font script="Hans" typeface="Credit Suisse Type SCh Light"/>
        <a:font script="Hant" typeface="Credit Suisse Type TCh Light"/>
        <a:font script="Jpan" typeface="Credit Suisse Type Jap Light"/>
        <a:font script="Thai" typeface="Credit Suisse Type Thai Light"/>
      </a:majorFont>
      <a:minorFont>
        <a:latin typeface="Credit Suisse Type Light"/>
        <a:ea typeface=""/>
        <a:cs typeface=""/>
        <a:font script="Kore" typeface="Credit Suisse Type Kor Roman"/>
        <a:font script="Arab" typeface="Credit Suisse Type Arabic Light"/>
        <a:font script="Cyrl" typeface="Credit Suisse Type Light"/>
        <a:font script="Deva" typeface="Credit Suisse Type Deva Light"/>
        <a:font script="Grek" typeface="Credit Suisse Type Light"/>
        <a:font script="Hans" typeface="Credit Suisse Type SCh Light"/>
        <a:font script="Hant" typeface="Credit Suisse Type TCh Light"/>
        <a:font script="Jpan" typeface="Credit Suisse Type Jap Light"/>
        <a:font script="Thai" typeface="Credit Suisse Type Thai Light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342900" indent="-342900">
          <a:buClr>
            <a:srgbClr val="91867E"/>
          </a:buClr>
          <a:buFont typeface="Credit Suisse Type Light" pitchFamily="34" charset="0"/>
          <a:buChar char=""/>
          <a:defRPr sz="2200" dirty="0"/>
        </a:defPPr>
      </a:lstStyle>
    </a:txDef>
  </a:objectDefaults>
  <a:extraClrSchemeLst/>
  <a:custClrLst>
    <a:custClr name="Purple 1">
      <a:srgbClr val="92499E"/>
    </a:custClr>
    <a:custClr name="Green 1">
      <a:srgbClr val="898000"/>
    </a:custClr>
    <a:custClr name="Yellow 1">
      <a:srgbClr val="FFC726"/>
    </a:custClr>
    <a:custClr name="Orange 1">
      <a:srgbClr val="F49C3E"/>
    </a:custClr>
    <a:custClr name="Red 1">
      <a:srgbClr val="9D0E2D"/>
    </a:custClr>
    <a:custClr name="Purple 2">
      <a:srgbClr val="A86DB1"/>
    </a:custClr>
    <a:custClr name="Green 2">
      <a:srgbClr val="B1A82F"/>
    </a:custClr>
    <a:custClr name="Yellow 2">
      <a:srgbClr val="FFD251"/>
    </a:custClr>
    <a:custClr name="Orange 2">
      <a:srgbClr val="F6B065"/>
    </a:custClr>
    <a:custClr name="Red 2">
      <a:srgbClr val="C23841"/>
    </a:custClr>
    <a:custClr name="Purple 3">
      <a:srgbClr val="BE92C5"/>
    </a:custClr>
    <a:custClr name="Green 3">
      <a:srgbClr val="D7D17B"/>
    </a:custClr>
    <a:custClr name="Yellow 3">
      <a:srgbClr val="FFDD7D"/>
    </a:custClr>
    <a:custClr name="Orange 3">
      <a:srgbClr val="F8C48B"/>
    </a:custClr>
    <a:custClr name="Red 3">
      <a:srgbClr val="DE7572"/>
    </a:custClr>
    <a:custClr name="Purple 4">
      <a:srgbClr val="D3B6D8"/>
    </a:custClr>
    <a:custClr name="Green 4">
      <a:srgbClr val="E9E6B9"/>
    </a:custClr>
    <a:custClr name="Yellow 4">
      <a:srgbClr val="FFE9A8"/>
    </a:custClr>
    <a:custClr name="Orange 4">
      <a:srgbClr val="FBD7B2"/>
    </a:custClr>
    <a:custClr name="Red 4">
      <a:srgbClr val="EBB7B6"/>
    </a:custClr>
    <a:custClr name="Corporate Gray">
      <a:srgbClr val="91867E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643</Words>
  <Application>Microsoft Office PowerPoint</Application>
  <PresentationFormat>On-screen Show (4:3)</PresentationFormat>
  <Paragraphs>135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Theme</vt:lpstr>
      <vt:lpstr>Boolsche Algebra</vt:lpstr>
      <vt:lpstr>Code Examples</vt:lpstr>
      <vt:lpstr>Beispiel (Problemstellung)</vt:lpstr>
      <vt:lpstr>Beispiel (Wertetabelle)</vt:lpstr>
      <vt:lpstr>Beispiel (Bedingung formulieren)</vt:lpstr>
      <vt:lpstr>Operatoren und Regeln</vt:lpstr>
      <vt:lpstr>Elektronik-Schaltungen</vt:lpstr>
      <vt:lpstr>Links</vt:lpstr>
    </vt:vector>
  </TitlesOfParts>
  <Company>Credit Suisse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Boolsche Algebra</dc:title>
  <dc:creator>Rothlin Walter (KVYZ 2)</dc:creator>
  <cp:lastModifiedBy>Rothlin Walter (KVYZ 2)</cp:lastModifiedBy>
  <cp:revision>16</cp:revision>
  <dcterms:created xsi:type="dcterms:W3CDTF">2016-02-17T07:01:30Z</dcterms:created>
  <dcterms:modified xsi:type="dcterms:W3CDTF">2016-02-18T05:52:13Z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2052216491</vt:i4>
  </property>
  <property fmtid="{D5CDD505-2E9C-101B-9397-08002B2CF9AE}" pid="3" name="_NewReviewCycle">
    <vt:lpwstr/>
  </property>
  <property fmtid="{D5CDD505-2E9C-101B-9397-08002B2CF9AE}" pid="4" name="_EmailSubject">
    <vt:lpwstr>Ablegen</vt:lpwstr>
  </property>
  <property fmtid="{D5CDD505-2E9C-101B-9397-08002B2CF9AE}" pid="5" name="_AuthorEmail">
    <vt:lpwstr>walter.rothlin@credit-suisse.com</vt:lpwstr>
  </property>
  <property fmtid="{D5CDD505-2E9C-101B-9397-08002B2CF9AE}" pid="6" name="_AuthorEmailDisplayName">
    <vt:lpwstr>Rothlin, Walter (KGTT 43)</vt:lpwstr>
  </property>
</Properties>
</file>