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9884" y="1254188"/>
            <a:ext cx="255079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43362" y="6498618"/>
            <a:ext cx="412214" cy="15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390424"/>
            <a:ext cx="83883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113" y="2619013"/>
            <a:ext cx="6210934" cy="152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345" y="6510503"/>
            <a:ext cx="28829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elantis.ch/python-3-von-kalista-heiko-hanser-fachbuch-isbn-978-3-446-45469-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?highlight=set&amp;sets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6632"/>
            <a:ext cx="9143999" cy="66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074" y="4313000"/>
            <a:ext cx="249682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Autor: </a:t>
            </a: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Walter Rothlin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CH" spc="-5" dirty="0" smtClean="0">
                <a:solidFill>
                  <a:srgbClr val="00529F"/>
                </a:solidFill>
                <a:latin typeface="Arial"/>
                <a:cs typeface="Arial"/>
              </a:rPr>
              <a:t>14.7.2020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4" y="2656816"/>
            <a:ext cx="489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529F"/>
                </a:solidFill>
                <a:latin typeface="Arial"/>
                <a:cs typeface="Arial"/>
              </a:rPr>
              <a:t>Einstieg in die Programmierung mit Python</a:t>
            </a:r>
            <a:r>
              <a:rPr sz="1800" b="1" spc="-90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9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24" y="1424700"/>
            <a:ext cx="4257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Python</a:t>
            </a:r>
            <a:r>
              <a:rPr spc="-95" dirty="0"/>
              <a:t> </a:t>
            </a:r>
            <a:r>
              <a:rPr spc="-5" dirty="0"/>
              <a:t>Grundlagen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99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Erste</a:t>
            </a:r>
            <a:r>
              <a:rPr spc="-95" dirty="0"/>
              <a:t> </a:t>
            </a:r>
            <a:r>
              <a:rPr spc="-5" dirty="0"/>
              <a:t>Schritte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64941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Erste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Schritte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Python und Entwicklungsumgebung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installiert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998153"/>
            <a:ext cx="3448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Arbeitsumgebung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bereitstellen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988753"/>
            <a:ext cx="494220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 installieren Python und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PyCharm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1930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Ausblick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35280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Ausblick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Routine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entwickeln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998153"/>
            <a:ext cx="66681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Nur </a:t>
            </a:r>
            <a:r>
              <a:rPr sz="2000" dirty="0">
                <a:latin typeface="Arial"/>
                <a:cs typeface="Arial"/>
              </a:rPr>
              <a:t>regelmässig </a:t>
            </a:r>
            <a:r>
              <a:rPr sz="2000" spc="-5" dirty="0">
                <a:latin typeface="Arial"/>
                <a:cs typeface="Arial"/>
              </a:rPr>
              <a:t>geübte Fähigkeiten gehen in Routine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4026853"/>
            <a:ext cx="3858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Dozent: Kurze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Zusammenfassung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18212" y="73750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100</a:t>
            </a:fld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63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Weitere</a:t>
            </a:r>
            <a:r>
              <a:rPr spc="-220" dirty="0"/>
              <a:t> </a:t>
            </a:r>
            <a:r>
              <a:rPr spc="-5" dirty="0"/>
              <a:t>Arbeiten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8030209" cy="341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Wiederholen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die Übungen </a:t>
            </a:r>
            <a:r>
              <a:rPr sz="2000" dirty="0">
                <a:latin typeface="Arial"/>
                <a:cs typeface="Arial"/>
              </a:rPr>
              <a:t>- möglichst </a:t>
            </a:r>
            <a:r>
              <a:rPr sz="2000" spc="-5" dirty="0">
                <a:latin typeface="Arial"/>
                <a:cs typeface="Arial"/>
              </a:rPr>
              <a:t>ohne jegliche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Hilfe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Schauen </a:t>
            </a:r>
            <a:r>
              <a:rPr sz="2000" dirty="0">
                <a:latin typeface="Arial"/>
                <a:cs typeface="Arial"/>
              </a:rPr>
              <a:t>sie sich </a:t>
            </a:r>
            <a:r>
              <a:rPr sz="2000" spc="-5" dirty="0">
                <a:latin typeface="Arial"/>
                <a:cs typeface="Arial"/>
              </a:rPr>
              <a:t>fremden Code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908685" marR="891540" lvl="1" indent="-439420">
              <a:lnSpc>
                <a:spcPct val="1125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Lernen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aus diesen Lösungen, was ist gut, was </a:t>
            </a:r>
            <a:r>
              <a:rPr sz="2000" dirty="0">
                <a:latin typeface="Arial"/>
                <a:cs typeface="Arial"/>
              </a:rPr>
              <a:t>kann  verbessert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werden.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20" dirty="0">
                <a:latin typeface="Arial"/>
                <a:cs typeface="Arial"/>
              </a:rPr>
              <a:t>Versuchen </a:t>
            </a:r>
            <a:r>
              <a:rPr sz="2000" dirty="0">
                <a:latin typeface="Arial"/>
                <a:cs typeface="Arial"/>
              </a:rPr>
              <a:t>regelmässig </a:t>
            </a:r>
            <a:r>
              <a:rPr sz="2000" spc="-5" dirty="0">
                <a:latin typeface="Arial"/>
                <a:cs typeface="Arial"/>
              </a:rPr>
              <a:t>eigene </a:t>
            </a:r>
            <a:r>
              <a:rPr sz="2000" dirty="0">
                <a:latin typeface="Arial"/>
                <a:cs typeface="Arial"/>
              </a:rPr>
              <a:t>kleine </a:t>
            </a:r>
            <a:r>
              <a:rPr sz="2000" spc="-5" dirty="0">
                <a:latin typeface="Arial"/>
                <a:cs typeface="Arial"/>
              </a:rPr>
              <a:t>Programme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schreiben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Themen:</a:t>
            </a:r>
            <a:endParaRPr sz="2000">
              <a:latin typeface="Arial"/>
              <a:cs typeface="Arial"/>
            </a:endParaRPr>
          </a:p>
          <a:p>
            <a:pPr marL="908685" marR="820419" lvl="1" indent="-439420">
              <a:lnSpc>
                <a:spcPct val="1125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Python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HTML, Python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XML, Python </a:t>
            </a:r>
            <a:r>
              <a:rPr sz="2000" dirty="0">
                <a:latin typeface="Arial"/>
                <a:cs typeface="Arial"/>
              </a:rPr>
              <a:t>- JSON,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 </a:t>
            </a:r>
            <a:r>
              <a:rPr sz="2000" spc="-5" dirty="0">
                <a:latin typeface="Arial"/>
                <a:cs typeface="Arial"/>
              </a:rPr>
              <a:t>Datenbanken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072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Viel</a:t>
            </a:r>
            <a:r>
              <a:rPr spc="-90" dirty="0"/>
              <a:t> </a:t>
            </a:r>
            <a:r>
              <a:rPr spc="-5" dirty="0"/>
              <a:t>Dank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531749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Zum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Schluss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10" dirty="0">
                <a:latin typeface="Arial"/>
                <a:cs typeface="Arial"/>
              </a:rPr>
              <a:t>Vielen </a:t>
            </a:r>
            <a:r>
              <a:rPr sz="2000" spc="-5" dirty="0">
                <a:latin typeface="Arial"/>
                <a:cs typeface="Arial"/>
              </a:rPr>
              <a:t>Dank für Ihren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Einsatz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Bleiben </a:t>
            </a:r>
            <a:r>
              <a:rPr sz="2000" dirty="0">
                <a:latin typeface="Arial"/>
                <a:cs typeface="Arial"/>
              </a:rPr>
              <a:t>sie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dran.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Es gibt </a:t>
            </a:r>
            <a:r>
              <a:rPr sz="2000" dirty="0">
                <a:latin typeface="Arial"/>
                <a:cs typeface="Arial"/>
              </a:rPr>
              <a:t>keinen </a:t>
            </a:r>
            <a:r>
              <a:rPr sz="2000" spc="-5" dirty="0">
                <a:latin typeface="Arial"/>
                <a:cs typeface="Arial"/>
              </a:rPr>
              <a:t>Goldenen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Weg.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5" dirty="0">
                <a:latin typeface="Arial"/>
                <a:cs typeface="Arial"/>
              </a:rPr>
              <a:t>Viel </a:t>
            </a:r>
            <a:r>
              <a:rPr sz="2000" spc="-5" dirty="0">
                <a:latin typeface="Arial"/>
                <a:cs typeface="Arial"/>
              </a:rPr>
              <a:t>Erfolg beim Programmieren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3652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Python</a:t>
            </a:r>
            <a:r>
              <a:rPr sz="3200" spc="-90" dirty="0"/>
              <a:t> </a:t>
            </a:r>
            <a:r>
              <a:rPr sz="3200" spc="-5" dirty="0"/>
              <a:t>installieren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178878"/>
            <a:ext cx="3893820" cy="221615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25"/>
              </a:spcBef>
            </a:pPr>
            <a:r>
              <a:rPr sz="2000" b="1" spc="-10" dirty="0"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  <a:p>
            <a:pPr marL="430530" marR="888365" indent="-418465">
              <a:lnSpc>
                <a:spcPct val="112500"/>
              </a:lnSpc>
              <a:spcBef>
                <a:spcPts val="525"/>
              </a:spcBef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spc="-5" dirty="0">
                <a:latin typeface="Arial"/>
                <a:cs typeface="Arial"/>
              </a:rPr>
              <a:t>Download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u="heavy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heavy" spc="-114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w</a:t>
            </a:r>
            <a:r>
              <a:rPr sz="20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.python.org</a:t>
            </a:r>
            <a:endParaRPr sz="2000">
              <a:latin typeface="Arial"/>
              <a:cs typeface="Arial"/>
            </a:endParaRPr>
          </a:p>
          <a:p>
            <a:pPr marL="430530" indent="-418465">
              <a:lnSpc>
                <a:spcPct val="100000"/>
              </a:lnSpc>
              <a:spcBef>
                <a:spcPts val="300"/>
              </a:spcBef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spc="-5" dirty="0">
                <a:latin typeface="Arial"/>
                <a:cs typeface="Arial"/>
              </a:rPr>
              <a:t>Installieren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3.x.exe</a:t>
            </a:r>
            <a:endParaRPr sz="2000">
              <a:latin typeface="Arial"/>
              <a:cs typeface="Arial"/>
            </a:endParaRPr>
          </a:p>
          <a:p>
            <a:pPr marL="430530" marR="567055" indent="-418465">
              <a:lnSpc>
                <a:spcPct val="112500"/>
              </a:lnSpc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spc="-5" dirty="0">
                <a:latin typeface="Arial"/>
                <a:cs typeface="Arial"/>
              </a:rPr>
              <a:t>Starten Sie </a:t>
            </a:r>
            <a:r>
              <a:rPr sz="2000" dirty="0">
                <a:latin typeface="Arial"/>
                <a:cs typeface="Arial"/>
              </a:rPr>
              <a:t>“IDLE von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  Konsole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7034" y="1283653"/>
            <a:ext cx="95694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Mac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324" y="1655128"/>
            <a:ext cx="3789679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0530" indent="-418465">
              <a:lnSpc>
                <a:spcPct val="100000"/>
              </a:lnSpc>
              <a:spcBef>
                <a:spcPts val="400"/>
              </a:spcBef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spc="-5" dirty="0">
                <a:latin typeface="Arial"/>
                <a:cs typeface="Arial"/>
              </a:rPr>
              <a:t>Python ist bereits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installiert.</a:t>
            </a:r>
            <a:endParaRPr sz="2000">
              <a:latin typeface="Arial"/>
              <a:cs typeface="Arial"/>
            </a:endParaRPr>
          </a:p>
          <a:p>
            <a:pPr marL="430530" marR="5080" indent="-418465">
              <a:lnSpc>
                <a:spcPct val="112500"/>
              </a:lnSpc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spc="-10" dirty="0">
                <a:latin typeface="Arial"/>
                <a:cs typeface="Arial"/>
              </a:rPr>
              <a:t>öffnen </a:t>
            </a:r>
            <a:r>
              <a:rPr sz="2000" spc="-5" dirty="0">
                <a:latin typeface="Arial"/>
                <a:cs typeface="Arial"/>
              </a:rPr>
              <a:t>Sie einen </a:t>
            </a:r>
            <a:r>
              <a:rPr sz="2000" spc="-35" dirty="0">
                <a:latin typeface="Arial"/>
                <a:cs typeface="Arial"/>
              </a:rPr>
              <a:t>Terminal </a:t>
            </a:r>
            <a:r>
              <a:rPr sz="2000" spc="-5" dirty="0">
                <a:latin typeface="Arial"/>
                <a:cs typeface="Arial"/>
              </a:rPr>
              <a:t>und  </a:t>
            </a:r>
            <a:r>
              <a:rPr sz="2000" dirty="0">
                <a:latin typeface="Arial"/>
                <a:cs typeface="Arial"/>
              </a:rPr>
              <a:t>“run </a:t>
            </a:r>
            <a:r>
              <a:rPr sz="2000" spc="-5" dirty="0">
                <a:latin typeface="Arial"/>
                <a:cs typeface="Arial"/>
              </a:rPr>
              <a:t>python” oder </a:t>
            </a:r>
            <a:r>
              <a:rPr sz="2000" dirty="0">
                <a:latin typeface="Arial"/>
                <a:cs typeface="Arial"/>
              </a:rPr>
              <a:t>starten </a:t>
            </a:r>
            <a:r>
              <a:rPr sz="2000" spc="-5" dirty="0">
                <a:latin typeface="Arial"/>
                <a:cs typeface="Arial"/>
              </a:rPr>
              <a:t>Sie  IDLE über den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“Finder”.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7034" y="3541078"/>
            <a:ext cx="701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Linux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324" y="3912553"/>
            <a:ext cx="377952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 algn="just">
              <a:lnSpc>
                <a:spcPct val="112500"/>
              </a:lnSpc>
              <a:spcBef>
                <a:spcPts val="100"/>
              </a:spcBef>
              <a:buSzPct val="90000"/>
              <a:buFont typeface="Arial Unicode MS"/>
              <a:buChar char="❑"/>
              <a:tabLst>
                <a:tab pos="431165" algn="l"/>
              </a:tabLst>
            </a:pPr>
            <a:r>
              <a:rPr sz="2000" spc="-5" dirty="0">
                <a:latin typeface="Arial"/>
                <a:cs typeface="Arial"/>
              </a:rPr>
              <a:t>Python </a:t>
            </a:r>
            <a:r>
              <a:rPr sz="2000" dirty="0">
                <a:latin typeface="Arial"/>
                <a:cs typeface="Arial"/>
              </a:rPr>
              <a:t>könnte </a:t>
            </a:r>
            <a:r>
              <a:rPr sz="2000" spc="-5" dirty="0">
                <a:latin typeface="Arial"/>
                <a:cs typeface="Arial"/>
              </a:rPr>
              <a:t>installiert </a:t>
            </a:r>
            <a:r>
              <a:rPr sz="2000" dirty="0">
                <a:latin typeface="Arial"/>
                <a:cs typeface="Arial"/>
              </a:rPr>
              <a:t>sein.  </a:t>
            </a:r>
            <a:r>
              <a:rPr sz="2000" spc="-5" dirty="0">
                <a:latin typeface="Arial"/>
                <a:cs typeface="Arial"/>
              </a:rPr>
              <a:t>Prüfen </a:t>
            </a:r>
            <a:r>
              <a:rPr sz="2000" dirty="0">
                <a:latin typeface="Arial"/>
                <a:cs typeface="Arial"/>
              </a:rPr>
              <a:t>sie mit </a:t>
            </a:r>
            <a:r>
              <a:rPr sz="2000" spc="-5" dirty="0">
                <a:latin typeface="Arial"/>
                <a:cs typeface="Arial"/>
              </a:rPr>
              <a:t>einem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Terminal  </a:t>
            </a:r>
            <a:r>
              <a:rPr sz="2000" spc="-5" dirty="0">
                <a:latin typeface="Arial"/>
                <a:cs typeface="Arial"/>
              </a:rPr>
              <a:t>und </a:t>
            </a:r>
            <a:r>
              <a:rPr sz="2000" dirty="0">
                <a:latin typeface="Arial"/>
                <a:cs typeface="Arial"/>
              </a:rPr>
              <a:t>starten sie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  <a:p>
            <a:pPr marL="430530" marR="227965" indent="-418465">
              <a:lnSpc>
                <a:spcPct val="112500"/>
              </a:lnSpc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spc="-5" dirty="0">
                <a:latin typeface="Arial"/>
                <a:cs typeface="Arial"/>
              </a:rPr>
              <a:t>Kein Python: installieren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sie  </a:t>
            </a:r>
            <a:r>
              <a:rPr sz="2000" spc="-5" dirty="0">
                <a:latin typeface="Arial"/>
                <a:cs typeface="Arial"/>
              </a:rPr>
              <a:t>das </a:t>
            </a:r>
            <a:r>
              <a:rPr sz="2000" dirty="0">
                <a:latin typeface="Arial"/>
                <a:cs typeface="Arial"/>
              </a:rPr>
              <a:t>richtige </a:t>
            </a:r>
            <a:r>
              <a:rPr sz="2000" spc="-5" dirty="0">
                <a:latin typeface="Arial"/>
                <a:cs typeface="Arial"/>
              </a:rPr>
              <a:t>Python für ihr  Linux.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421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Entwicklungsumgebung</a:t>
            </a:r>
            <a:r>
              <a:rPr spc="-95" dirty="0"/>
              <a:t> </a:t>
            </a:r>
            <a:r>
              <a:rPr spc="-5" dirty="0"/>
              <a:t>PyCharm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806069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IDE PyCharm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20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https://www.jetbrains.com/pycharm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Unicode MS"/>
              <a:buChar char="❑"/>
            </a:pPr>
            <a:endParaRPr sz="335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Wählen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die </a:t>
            </a:r>
            <a:r>
              <a:rPr sz="2000" spc="-20" dirty="0">
                <a:latin typeface="Arial"/>
                <a:cs typeface="Arial"/>
              </a:rPr>
              <a:t>Version </a:t>
            </a:r>
            <a:r>
              <a:rPr sz="2000" dirty="0">
                <a:latin typeface="Arial"/>
                <a:cs typeface="Arial"/>
              </a:rPr>
              <a:t>(Community - </a:t>
            </a:r>
            <a:r>
              <a:rPr sz="2000" spc="-5" dirty="0">
                <a:latin typeface="Arial"/>
                <a:cs typeface="Arial"/>
              </a:rPr>
              <a:t>Free Open Source) und laden  für ihr Betriebssystem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herunter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Installieren </a:t>
            </a:r>
            <a:r>
              <a:rPr sz="2000" dirty="0">
                <a:latin typeface="Arial"/>
                <a:cs typeface="Arial"/>
              </a:rPr>
              <a:t>sie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PyCharm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2350">
              <a:latin typeface="Arial"/>
              <a:cs typeface="Arial"/>
            </a:endParaRPr>
          </a:p>
          <a:p>
            <a:pPr marL="451484" marR="79883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PyCharm findet die Python Installation und </a:t>
            </a:r>
            <a:r>
              <a:rPr sz="2000" dirty="0">
                <a:latin typeface="Arial"/>
                <a:cs typeface="Arial"/>
              </a:rPr>
              <a:t>macht </a:t>
            </a:r>
            <a:r>
              <a:rPr sz="2000" spc="-5" dirty="0">
                <a:latin typeface="Arial"/>
                <a:cs typeface="Arial"/>
              </a:rPr>
              <a:t>intern eine  </a:t>
            </a:r>
            <a:r>
              <a:rPr sz="2000" spc="-15" dirty="0">
                <a:latin typeface="Arial"/>
                <a:cs typeface="Arial"/>
              </a:rPr>
              <a:t>Verknüpfung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dieser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Als Abschluss </a:t>
            </a:r>
            <a:r>
              <a:rPr sz="2000" dirty="0">
                <a:latin typeface="Arial"/>
                <a:cs typeface="Arial"/>
              </a:rPr>
              <a:t>können sie </a:t>
            </a:r>
            <a:r>
              <a:rPr sz="2000" spc="-5" dirty="0">
                <a:latin typeface="Arial"/>
                <a:cs typeface="Arial"/>
              </a:rPr>
              <a:t>‘Python_lernen’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anlegen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634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Hallo </a:t>
            </a:r>
            <a:r>
              <a:rPr spc="-20" dirty="0"/>
              <a:t>Welt</a:t>
            </a:r>
            <a:r>
              <a:rPr spc="-95" dirty="0"/>
              <a:t> </a:t>
            </a:r>
            <a:r>
              <a:rPr spc="-5" dirty="0"/>
              <a:t>Programm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8173084" cy="486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0" dirty="0">
                <a:latin typeface="Arial"/>
                <a:cs typeface="Arial"/>
              </a:rPr>
              <a:t>Öffnen </a:t>
            </a:r>
            <a:r>
              <a:rPr sz="2000" spc="-5" dirty="0">
                <a:latin typeface="Arial"/>
                <a:cs typeface="Arial"/>
              </a:rPr>
              <a:t>Sie die IDE PyCharm auf ihrem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Computer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Legen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unter </a:t>
            </a:r>
            <a:r>
              <a:rPr sz="2000" spc="-5" dirty="0">
                <a:latin typeface="Courier New"/>
                <a:cs typeface="Courier New"/>
              </a:rPr>
              <a:t>File&gt;Neues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Projekt</a:t>
            </a:r>
            <a:r>
              <a:rPr sz="2000" spc="-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Arial"/>
                <a:cs typeface="Arial"/>
              </a:rPr>
              <a:t>das Projekt </a:t>
            </a:r>
            <a:r>
              <a:rPr sz="2000" spc="-5" dirty="0">
                <a:latin typeface="Courier New"/>
                <a:cs typeface="Courier New"/>
              </a:rPr>
              <a:t>‘Python_lernen’</a:t>
            </a:r>
            <a:r>
              <a:rPr sz="2000" spc="-6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Legen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unter </a:t>
            </a:r>
            <a:r>
              <a:rPr sz="2000" spc="-5" dirty="0">
                <a:latin typeface="Courier New"/>
                <a:cs typeface="Courier New"/>
              </a:rPr>
              <a:t>File&gt;Neu&gt;</a:t>
            </a:r>
            <a:r>
              <a:rPr sz="2000" spc="-6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ein neues Python File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Courier New"/>
                <a:cs typeface="Courier New"/>
              </a:rPr>
              <a:t>‘hello_world.py’</a:t>
            </a:r>
            <a:r>
              <a:rPr sz="2000" spc="-6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an und fügen folgende Code ein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tabLst>
                <a:tab pos="3382645" algn="l"/>
              </a:tabLst>
            </a:pP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'Hallo 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Welt'</a:t>
            </a:r>
            <a:r>
              <a:rPr sz="2000" dirty="0">
                <a:latin typeface="Consolas"/>
                <a:cs typeface="Consolas"/>
              </a:rPr>
              <a:t>)	</a:t>
            </a: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20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Zeilenkommentar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451484" marR="5080" indent="-439420">
              <a:lnSpc>
                <a:spcPct val="112500"/>
              </a:lnSpc>
              <a:spcBef>
                <a:spcPts val="1555"/>
              </a:spcBef>
              <a:buFont typeface="Arial Unicode MS"/>
              <a:buChar char="❑"/>
              <a:tabLst>
                <a:tab pos="451484" algn="l"/>
                <a:tab pos="452120" algn="l"/>
                <a:tab pos="2777490" algn="l"/>
              </a:tabLst>
            </a:pPr>
            <a:r>
              <a:rPr sz="2000" spc="-5" dirty="0">
                <a:latin typeface="Arial"/>
                <a:cs typeface="Arial"/>
              </a:rPr>
              <a:t>Starten </a:t>
            </a:r>
            <a:r>
              <a:rPr sz="2000" spc="-5" dirty="0">
                <a:latin typeface="Courier New"/>
                <a:cs typeface="Courier New"/>
              </a:rPr>
              <a:t>hello_world.py </a:t>
            </a:r>
            <a:r>
              <a:rPr sz="2000" spc="-5" dirty="0">
                <a:latin typeface="Arial"/>
                <a:cs typeface="Arial"/>
              </a:rPr>
              <a:t>indem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das File </a:t>
            </a:r>
            <a:r>
              <a:rPr sz="2000" dirty="0">
                <a:latin typeface="Arial"/>
                <a:cs typeface="Arial"/>
              </a:rPr>
              <a:t>markieren, </a:t>
            </a:r>
            <a:r>
              <a:rPr sz="2000" spc="-5" dirty="0">
                <a:latin typeface="Arial"/>
                <a:cs typeface="Arial"/>
              </a:rPr>
              <a:t>Rechts  </a:t>
            </a:r>
            <a:r>
              <a:rPr sz="2000" dirty="0">
                <a:latin typeface="Arial"/>
                <a:cs typeface="Arial"/>
              </a:rPr>
              <a:t>klicken</a:t>
            </a:r>
            <a:r>
              <a:rPr sz="2000" spc="-5" dirty="0">
                <a:latin typeface="Arial"/>
                <a:cs typeface="Arial"/>
              </a:rPr>
              <a:t> und danach	</a:t>
            </a:r>
            <a:r>
              <a:rPr sz="2000" spc="-5" dirty="0">
                <a:latin typeface="Courier New"/>
                <a:cs typeface="Courier New"/>
              </a:rPr>
              <a:t>‘Run’ hello_world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ausführen </a:t>
            </a:r>
            <a:r>
              <a:rPr sz="2000" dirty="0">
                <a:latin typeface="Arial"/>
                <a:cs typeface="Arial"/>
              </a:rPr>
              <a:t>(Grüner </a:t>
            </a:r>
            <a:r>
              <a:rPr sz="2000" spc="-5" dirty="0">
                <a:latin typeface="Arial"/>
                <a:cs typeface="Arial"/>
              </a:rPr>
              <a:t>Pfeil)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Das ist ihr 1.Programm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Python </a:t>
            </a:r>
            <a:r>
              <a:rPr sz="2000" dirty="0">
                <a:latin typeface="Arial"/>
                <a:cs typeface="Arial"/>
              </a:rPr>
              <a:t>(Ausgabe </a:t>
            </a:r>
            <a:r>
              <a:rPr sz="2000" spc="-5" dirty="0">
                <a:latin typeface="Arial"/>
                <a:cs typeface="Arial"/>
              </a:rPr>
              <a:t>auf der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Konsole)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84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Begleitbuch </a:t>
            </a:r>
            <a:r>
              <a:rPr dirty="0"/>
              <a:t>zum</a:t>
            </a:r>
            <a:r>
              <a:rPr spc="-95" dirty="0"/>
              <a:t> </a:t>
            </a:r>
            <a:r>
              <a:rPr spc="-5" dirty="0"/>
              <a:t>Kurs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163" y="2707336"/>
            <a:ext cx="8188325" cy="3606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</a:t>
            </a:r>
            <a:r>
              <a:rPr sz="2000" dirty="0">
                <a:latin typeface="Arial"/>
                <a:cs typeface="Arial"/>
              </a:rPr>
              <a:t>3 von </a:t>
            </a:r>
            <a:r>
              <a:rPr sz="2000" spc="-5" dirty="0">
                <a:latin typeface="Arial"/>
                <a:cs typeface="Arial"/>
              </a:rPr>
              <a:t>Heiko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Kalista</a:t>
            </a:r>
            <a:endParaRPr sz="2000">
              <a:latin typeface="Arial"/>
              <a:cs typeface="Arial"/>
            </a:endParaRPr>
          </a:p>
          <a:p>
            <a:pPr marL="451484" marR="5080">
              <a:lnSpc>
                <a:spcPct val="112500"/>
              </a:lnSpc>
            </a:pPr>
            <a:r>
              <a:rPr sz="2000" u="heavy" spc="-10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https://www.elantis.ch/python-3-von-kalista-heiko-hanser-fachbuch-is </a:t>
            </a:r>
            <a:r>
              <a:rPr sz="2000" spc="-10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bn-978-3-446-45469-9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Preis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35.10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Pflichtlektüre, lesen des jeweiligen Kapitel und Aufgaben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lösen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Nachschlagewerk </a:t>
            </a:r>
            <a:r>
              <a:rPr sz="2000" dirty="0">
                <a:latin typeface="Arial"/>
                <a:cs typeface="Arial"/>
              </a:rPr>
              <a:t>zum selbstständigen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Studium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Wird im nächsten Kurs auch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eingesetzt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3949" y="414949"/>
            <a:ext cx="1729524" cy="2560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4199"/>
            <a:ext cx="472440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Datentypen, </a:t>
            </a:r>
            <a:r>
              <a:rPr spc="-10" dirty="0"/>
              <a:t>Literals,  </a:t>
            </a:r>
            <a:r>
              <a:rPr spc="-25" dirty="0"/>
              <a:t>Bezeichner,</a:t>
            </a:r>
            <a:r>
              <a:rPr spc="-55" dirty="0"/>
              <a:t> </a:t>
            </a:r>
            <a:r>
              <a:rPr spc="-30" dirty="0"/>
              <a:t>Variablen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523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5" y="1245553"/>
            <a:ext cx="48723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Datentypen, Literals, </a:t>
            </a:r>
            <a:r>
              <a:rPr sz="2000" spc="-15" dirty="0">
                <a:latin typeface="Arial"/>
                <a:cs typeface="Arial"/>
              </a:rPr>
              <a:t>Bezeichner, </a:t>
            </a:r>
            <a:r>
              <a:rPr sz="2000" spc="-25" dirty="0">
                <a:latin typeface="Arial"/>
                <a:cs typeface="Arial"/>
              </a:rPr>
              <a:t>Variablen  </a:t>
            </a:r>
            <a:r>
              <a:rPr sz="2000" dirty="0">
                <a:latin typeface="Arial"/>
                <a:cs typeface="Arial"/>
              </a:rPr>
              <a:t>kennen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lernen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5" y="2312353"/>
            <a:ext cx="6953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Nutzen und anwenden der passenden Datentypen je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Aufgabe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9425" y="3341053"/>
            <a:ext cx="464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Grundelemente der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Programmiersprache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9425" y="4331653"/>
            <a:ext cx="532193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 Übungen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Datentypen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Variablen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313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Datentypen, </a:t>
            </a:r>
            <a:r>
              <a:rPr spc="-25" dirty="0"/>
              <a:t>Variablen,</a:t>
            </a:r>
            <a:r>
              <a:rPr spc="-80" dirty="0"/>
              <a:t> </a:t>
            </a:r>
            <a:r>
              <a:rPr spc="-20" dirty="0"/>
              <a:t>Werte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880984" cy="4292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5" dirty="0">
                <a:latin typeface="Arial"/>
                <a:cs typeface="Arial"/>
              </a:rPr>
              <a:t>Werte </a:t>
            </a:r>
            <a:r>
              <a:rPr sz="2000" spc="-5" dirty="0">
                <a:latin typeface="Arial"/>
                <a:cs typeface="Arial"/>
              </a:rPr>
              <a:t>in Python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5" dirty="0">
                <a:latin typeface="Arial"/>
                <a:cs typeface="Arial"/>
              </a:rPr>
              <a:t>Datentypen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Zahlen, Listen, Zeichenketten,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dirty="0">
                <a:latin typeface="Arial"/>
                <a:cs typeface="Arial"/>
              </a:rPr>
              <a:t>verweisen </a:t>
            </a:r>
            <a:r>
              <a:rPr sz="2000" spc="-5" dirty="0">
                <a:latin typeface="Arial"/>
                <a:cs typeface="Arial"/>
              </a:rPr>
              <a:t>auf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spc="-5" dirty="0">
                <a:latin typeface="Arial"/>
                <a:cs typeface="Arial"/>
              </a:rPr>
              <a:t>heissen auch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Dynamische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Typisierung: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spc="-5" dirty="0">
                <a:latin typeface="Arial"/>
                <a:cs typeface="Arial"/>
              </a:rPr>
              <a:t>haben </a:t>
            </a:r>
            <a:r>
              <a:rPr sz="2000" dirty="0">
                <a:latin typeface="Arial"/>
                <a:cs typeface="Arial"/>
              </a:rPr>
              <a:t>keinen </a:t>
            </a:r>
            <a:r>
              <a:rPr sz="2000" spc="-5" dirty="0">
                <a:latin typeface="Arial"/>
                <a:cs typeface="Arial"/>
              </a:rPr>
              <a:t>festen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Datentyp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Der Datentyp einer </a:t>
            </a: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spc="-5" dirty="0">
                <a:latin typeface="Arial"/>
                <a:cs typeface="Arial"/>
              </a:rPr>
              <a:t>ergibt </a:t>
            </a:r>
            <a:r>
              <a:rPr sz="2000" dirty="0">
                <a:latin typeface="Arial"/>
                <a:cs typeface="Arial"/>
              </a:rPr>
              <a:t>sich </a:t>
            </a:r>
            <a:r>
              <a:rPr sz="2000" spc="-5" dirty="0">
                <a:latin typeface="Arial"/>
                <a:cs typeface="Arial"/>
              </a:rPr>
              <a:t>aus dem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Typ</a:t>
            </a:r>
            <a:endParaRPr sz="2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Arial"/>
                <a:cs typeface="Arial"/>
              </a:rPr>
              <a:t>des </a:t>
            </a:r>
            <a:r>
              <a:rPr sz="2000" dirty="0">
                <a:latin typeface="Arial"/>
                <a:cs typeface="Arial"/>
              </a:rPr>
              <a:t>zugewiesenen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Wertes</a:t>
            </a:r>
            <a:endParaRPr sz="2000">
              <a:latin typeface="Arial"/>
              <a:cs typeface="Arial"/>
            </a:endParaRPr>
          </a:p>
          <a:p>
            <a:pPr marL="908685" marR="5080" lvl="1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Eine </a:t>
            </a:r>
            <a:r>
              <a:rPr sz="2000" spc="-2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kann </a:t>
            </a:r>
            <a:r>
              <a:rPr sz="2000" spc="-5" dirty="0">
                <a:latin typeface="Arial"/>
                <a:cs typeface="Arial"/>
              </a:rPr>
              <a:t>während der Laufzeit </a:t>
            </a:r>
            <a:r>
              <a:rPr sz="2000" spc="-15" dirty="0">
                <a:latin typeface="Arial"/>
                <a:cs typeface="Arial"/>
              </a:rPr>
              <a:t>Werte </a:t>
            </a:r>
            <a:r>
              <a:rPr sz="2000" dirty="0">
                <a:latin typeface="Arial"/>
                <a:cs typeface="Arial"/>
              </a:rPr>
              <a:t>verschiedener 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annehmen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19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Datentypen</a:t>
            </a:r>
            <a:r>
              <a:rPr spc="-9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7169784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Zahlen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'int'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dirty="0">
                <a:latin typeface="Consolas"/>
                <a:cs typeface="Consolas"/>
              </a:rPr>
              <a:t>i =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15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Ganzzahl</a:t>
            </a:r>
            <a:endParaRPr sz="1800">
              <a:latin typeface="Consolas"/>
              <a:cs typeface="Consolas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‘float’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spc="-5" dirty="0">
                <a:latin typeface="Consolas"/>
                <a:cs typeface="Consolas"/>
              </a:rPr>
              <a:t>temp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23.1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8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Gleitkommazahl</a:t>
            </a:r>
            <a:endParaRPr sz="1800">
              <a:latin typeface="Consolas"/>
              <a:cs typeface="Consolas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‘complex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spc="-5" dirty="0">
                <a:latin typeface="Consolas"/>
                <a:cs typeface="Consolas"/>
              </a:rPr>
              <a:t>matrix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+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3j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Komplexe</a:t>
            </a:r>
            <a:r>
              <a:rPr sz="1800" i="1" spc="-2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Zahl</a:t>
            </a:r>
            <a:endParaRPr sz="18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230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String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Zeichenketten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10" dirty="0">
                <a:latin typeface="Arial"/>
                <a:cs typeface="Arial"/>
              </a:rPr>
              <a:t>‘str’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dirty="0">
                <a:latin typeface="Consolas"/>
                <a:cs typeface="Consolas"/>
              </a:rPr>
              <a:t>s =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"Hallo"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10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Zeichenkette</a:t>
            </a:r>
            <a:endParaRPr sz="18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Unicode MS"/>
              <a:buChar char="❑"/>
            </a:pPr>
            <a:endParaRPr sz="355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Boolescher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‘bool’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spc="-5" dirty="0">
                <a:latin typeface="Consolas"/>
                <a:cs typeface="Consolas"/>
              </a:rPr>
              <a:t>bool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True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oder False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-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Boolescher</a:t>
            </a:r>
            <a:r>
              <a:rPr sz="1800" i="1" spc="-14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Wert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19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Datentypen</a:t>
            </a:r>
            <a:r>
              <a:rPr spc="-9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493203"/>
            <a:ext cx="7876540" cy="41109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Sammeldatentypen 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tuple, list, </a:t>
            </a:r>
            <a:r>
              <a:rPr sz="2000" dirty="0">
                <a:latin typeface="Arial"/>
                <a:cs typeface="Arial"/>
              </a:rPr>
              <a:t>set,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dict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‘tuple’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spc="-5" dirty="0">
                <a:latin typeface="Consolas"/>
                <a:cs typeface="Consolas"/>
              </a:rPr>
              <a:t>prod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"salat"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"karotten"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"fenchel"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)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8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tuple</a:t>
            </a:r>
            <a:endParaRPr sz="1800">
              <a:latin typeface="Consolas"/>
              <a:cs typeface="Consolas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‘list’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1800" spc="-5" dirty="0">
                <a:latin typeface="Consolas"/>
                <a:cs typeface="Consolas"/>
              </a:rPr>
              <a:t>prod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"salat"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"karotten"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"fenchel"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]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list</a:t>
            </a:r>
            <a:endParaRPr sz="1800">
              <a:latin typeface="Consolas"/>
              <a:cs typeface="Consolas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  <a:tab pos="1823085" algn="l"/>
              </a:tabLst>
            </a:pPr>
            <a:r>
              <a:rPr sz="2000" spc="-5" dirty="0">
                <a:latin typeface="Arial"/>
                <a:cs typeface="Arial"/>
              </a:rPr>
              <a:t>‘set’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1800" spc="-5" dirty="0">
                <a:latin typeface="Consolas"/>
                <a:cs typeface="Consolas"/>
              </a:rPr>
              <a:t>prod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{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"salat"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"karotten"</a:t>
            </a:r>
            <a:r>
              <a:rPr sz="1800" spc="-5" dirty="0">
                <a:latin typeface="Consolas"/>
                <a:cs typeface="Consolas"/>
              </a:rPr>
              <a:t>,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"fenchel"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}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 set</a:t>
            </a:r>
            <a:endParaRPr sz="1800"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Unicode MS"/>
              <a:buChar char="❑"/>
            </a:pPr>
            <a:endParaRPr sz="3300">
              <a:latin typeface="Consolas"/>
              <a:cs typeface="Consolas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‘dict’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endParaRPr sz="2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latin typeface="Consolas"/>
                <a:cs typeface="Consolas"/>
              </a:rPr>
              <a:t>cardict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34415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"marke"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70" dirty="0"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"Audi"</a:t>
            </a:r>
            <a:r>
              <a:rPr sz="1800" spc="-5" dirty="0"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1034415" marR="4319905">
              <a:lnSpc>
                <a:spcPct val="138900"/>
              </a:lnSpc>
            </a:pP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"modell"</a:t>
            </a:r>
            <a:r>
              <a:rPr sz="1800" spc="-5" dirty="0">
                <a:latin typeface="Consolas"/>
                <a:cs typeface="Consolas"/>
              </a:rPr>
              <a:t>: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"Quattro"</a:t>
            </a:r>
            <a:r>
              <a:rPr sz="1800" spc="-5" dirty="0">
                <a:latin typeface="Consolas"/>
                <a:cs typeface="Consolas"/>
              </a:rPr>
              <a:t>,  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"jahrgang"</a:t>
            </a:r>
            <a:r>
              <a:rPr sz="1800" spc="-5" dirty="0">
                <a:latin typeface="Consolas"/>
                <a:cs typeface="Consolas"/>
              </a:rPr>
              <a:t>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1980</a:t>
            </a:r>
            <a:endParaRPr sz="1800">
              <a:latin typeface="Consolas"/>
              <a:cs typeface="Consolas"/>
            </a:endParaRPr>
          </a:p>
          <a:p>
            <a:pPr marL="908685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latin typeface="Consolas"/>
                <a:cs typeface="Consolas"/>
              </a:rPr>
              <a:t>}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dictionary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19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Datentypen</a:t>
            </a:r>
            <a:r>
              <a:rPr spc="-90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487840"/>
            <a:ext cx="8096884" cy="364045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69900" indent="-439420">
              <a:lnSpc>
                <a:spcPct val="100000"/>
              </a:lnSpc>
              <a:spcBef>
                <a:spcPts val="44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Datentyp feststellen: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800" b="1" spc="-5" dirty="0">
                <a:latin typeface="Consolas"/>
                <a:cs typeface="Consolas"/>
              </a:rPr>
              <a:t>(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type</a:t>
            </a:r>
            <a:r>
              <a:rPr sz="1800" b="1" spc="-5" dirty="0">
                <a:latin typeface="Consolas"/>
                <a:cs typeface="Consolas"/>
              </a:rPr>
              <a:t>(x))</a:t>
            </a:r>
            <a:endParaRPr sz="1800">
              <a:latin typeface="Consolas"/>
              <a:cs typeface="Consolas"/>
            </a:endParaRPr>
          </a:p>
          <a:p>
            <a:pPr marL="469900" indent="-457200">
              <a:lnSpc>
                <a:spcPct val="100000"/>
              </a:lnSpc>
              <a:spcBef>
                <a:spcPts val="310"/>
              </a:spcBef>
              <a:buFont typeface="MS PGothic"/>
              <a:buChar char="❑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je nach Datentyp </a:t>
            </a:r>
            <a:r>
              <a:rPr sz="1800" dirty="0">
                <a:latin typeface="Arial"/>
                <a:cs typeface="Arial"/>
              </a:rPr>
              <a:t>kann </a:t>
            </a:r>
            <a:r>
              <a:rPr sz="1800" spc="-5" dirty="0">
                <a:latin typeface="Arial"/>
                <a:cs typeface="Arial"/>
              </a:rPr>
              <a:t>eine Konvertierung durchgeführt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 marL="469900" indent="-418465">
              <a:lnSpc>
                <a:spcPct val="100000"/>
              </a:lnSpc>
              <a:spcBef>
                <a:spcPts val="24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Achtung: je nach Richtung </a:t>
            </a:r>
            <a:r>
              <a:rPr sz="1800" dirty="0">
                <a:latin typeface="Arial"/>
                <a:cs typeface="Arial"/>
              </a:rPr>
              <a:t>(ergibt sich </a:t>
            </a:r>
            <a:r>
              <a:rPr sz="1800" spc="-5" dirty="0">
                <a:latin typeface="Arial"/>
                <a:cs typeface="Arial"/>
              </a:rPr>
              <a:t>ein unabsichtlicher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Datenverlust)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469900" indent="-409575">
              <a:lnSpc>
                <a:spcPct val="100000"/>
              </a:lnSpc>
              <a:buFont typeface="MS PGothic"/>
              <a:buChar char="❑"/>
              <a:tabLst>
                <a:tab pos="469265" algn="l"/>
                <a:tab pos="469900" algn="l"/>
              </a:tabLst>
            </a:pPr>
            <a:r>
              <a:rPr sz="1400" dirty="0">
                <a:latin typeface="Consolas"/>
                <a:cs typeface="Consolas"/>
              </a:rPr>
              <a:t>i 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float</a:t>
            </a:r>
            <a:r>
              <a:rPr sz="1400" spc="-5" dirty="0">
                <a:latin typeface="Consolas"/>
                <a:cs typeface="Consolas"/>
              </a:rPr>
              <a:t>(i)) </a:t>
            </a:r>
            <a:r>
              <a:rPr sz="1400" dirty="0">
                <a:latin typeface="Consolas"/>
                <a:cs typeface="Consolas"/>
              </a:rPr>
              <a:t># </a:t>
            </a:r>
            <a:r>
              <a:rPr sz="1400" dirty="0">
                <a:latin typeface="Arial"/>
                <a:cs typeface="Arial"/>
              </a:rPr>
              <a:t>→ </a:t>
            </a:r>
            <a:r>
              <a:rPr sz="1400" spc="-5" dirty="0">
                <a:latin typeface="Consolas"/>
                <a:cs typeface="Consolas"/>
              </a:rPr>
              <a:t>ergibt 3.0 </a:t>
            </a:r>
            <a:r>
              <a:rPr sz="1400" dirty="0">
                <a:latin typeface="Arial"/>
                <a:cs typeface="Arial"/>
              </a:rPr>
              <a:t>→ </a:t>
            </a:r>
            <a:r>
              <a:rPr sz="1400" spc="-5" dirty="0">
                <a:latin typeface="Consolas"/>
                <a:cs typeface="Consolas"/>
              </a:rPr>
              <a:t>alles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OK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onsolas"/>
              <a:cs typeface="Consolas"/>
            </a:endParaRPr>
          </a:p>
          <a:p>
            <a:pPr marL="469900" indent="-409575">
              <a:lnSpc>
                <a:spcPct val="100000"/>
              </a:lnSpc>
              <a:buFont typeface="MS PGothic"/>
              <a:buChar char="❑"/>
              <a:tabLst>
                <a:tab pos="469265" algn="l"/>
                <a:tab pos="469900" algn="l"/>
              </a:tabLst>
            </a:pPr>
            <a:r>
              <a:rPr sz="1400" dirty="0">
                <a:latin typeface="Consolas"/>
                <a:cs typeface="Consolas"/>
              </a:rPr>
              <a:t>i 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19342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int</a:t>
            </a:r>
            <a:r>
              <a:rPr sz="1400" spc="-5" dirty="0">
                <a:latin typeface="Consolas"/>
                <a:cs typeface="Consolas"/>
              </a:rPr>
              <a:t>(i))	</a:t>
            </a:r>
            <a:r>
              <a:rPr sz="1400" dirty="0">
                <a:latin typeface="Consolas"/>
                <a:cs typeface="Consolas"/>
              </a:rPr>
              <a:t># </a:t>
            </a:r>
            <a:r>
              <a:rPr sz="1400" dirty="0">
                <a:latin typeface="Arial"/>
                <a:cs typeface="Arial"/>
              </a:rPr>
              <a:t>→ </a:t>
            </a:r>
            <a:r>
              <a:rPr sz="1400" spc="-5" dirty="0">
                <a:latin typeface="Consolas"/>
                <a:cs typeface="Consolas"/>
              </a:rPr>
              <a:t>ergibt </a:t>
            </a:r>
            <a:r>
              <a:rPr sz="1400" dirty="0">
                <a:latin typeface="Consolas"/>
                <a:cs typeface="Consolas"/>
              </a:rPr>
              <a:t>3 </a:t>
            </a:r>
            <a:r>
              <a:rPr sz="1400" dirty="0">
                <a:latin typeface="Arial"/>
                <a:cs typeface="Arial"/>
              </a:rPr>
              <a:t>→ </a:t>
            </a:r>
            <a:r>
              <a:rPr sz="1400" spc="-5" dirty="0">
                <a:latin typeface="Consolas"/>
                <a:cs typeface="Consolas"/>
              </a:rPr>
              <a:t>NOK </a:t>
            </a:r>
            <a:r>
              <a:rPr sz="1400" dirty="0">
                <a:latin typeface="Consolas"/>
                <a:cs typeface="Consolas"/>
              </a:rPr>
              <a:t>-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Datenverlust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onsolas"/>
              <a:cs typeface="Consolas"/>
            </a:endParaRPr>
          </a:p>
          <a:p>
            <a:pPr marL="469900" marR="5080" indent="-418465">
              <a:lnSpc>
                <a:spcPct val="1111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1800" spc="-15" dirty="0">
                <a:latin typeface="Arial"/>
                <a:cs typeface="Arial"/>
              </a:rPr>
              <a:t>Vergewissern </a:t>
            </a:r>
            <a:r>
              <a:rPr sz="1800" dirty="0">
                <a:latin typeface="Arial"/>
                <a:cs typeface="Arial"/>
              </a:rPr>
              <a:t>sie sich </a:t>
            </a:r>
            <a:r>
              <a:rPr sz="1800" spc="-5" dirty="0">
                <a:latin typeface="Arial"/>
                <a:cs typeface="Arial"/>
              </a:rPr>
              <a:t>immer bei einer Konversion, ob Datenverlust </a:t>
            </a:r>
            <a:r>
              <a:rPr sz="1800" dirty="0">
                <a:latin typeface="Arial"/>
                <a:cs typeface="Arial"/>
              </a:rPr>
              <a:t>möglich  </a:t>
            </a:r>
            <a:r>
              <a:rPr sz="1800" spc="-5" dirty="0">
                <a:latin typeface="Arial"/>
                <a:cs typeface="Arial"/>
              </a:rPr>
              <a:t>ist und </a:t>
            </a:r>
            <a:r>
              <a:rPr sz="1800" dirty="0">
                <a:latin typeface="Arial"/>
                <a:cs typeface="Arial"/>
              </a:rPr>
              <a:t>sogar </a:t>
            </a:r>
            <a:r>
              <a:rPr sz="1800" spc="-5" dirty="0">
                <a:latin typeface="Arial"/>
                <a:cs typeface="Arial"/>
              </a:rPr>
              <a:t>erwünscht, allenfalls gibt es </a:t>
            </a:r>
            <a:r>
              <a:rPr sz="1800" dirty="0">
                <a:latin typeface="Arial"/>
                <a:cs typeface="Arial"/>
              </a:rPr>
              <a:t>schwer zu </a:t>
            </a:r>
            <a:r>
              <a:rPr sz="1800" spc="-5" dirty="0">
                <a:latin typeface="Arial"/>
                <a:cs typeface="Arial"/>
              </a:rPr>
              <a:t>findende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Fehler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569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Was </a:t>
            </a:r>
            <a:r>
              <a:rPr spc="-10" dirty="0"/>
              <a:t>ist</a:t>
            </a:r>
            <a:r>
              <a:rPr spc="-50" dirty="0"/>
              <a:t> </a:t>
            </a:r>
            <a:r>
              <a:rPr dirty="0"/>
              <a:t>“Programmieren”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8127365" cy="394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508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Systematische Anwendung </a:t>
            </a:r>
            <a:r>
              <a:rPr sz="2000" dirty="0">
                <a:latin typeface="Arial"/>
                <a:cs typeface="Arial"/>
              </a:rPr>
              <a:t>(Programm / </a:t>
            </a:r>
            <a:r>
              <a:rPr sz="2000" spc="-5" dirty="0">
                <a:latin typeface="Arial"/>
                <a:cs typeface="Arial"/>
              </a:rPr>
              <a:t>Ablauf) um ein </a:t>
            </a:r>
            <a:r>
              <a:rPr sz="2000" spc="-5" dirty="0">
                <a:solidFill>
                  <a:srgbClr val="1155CC"/>
                </a:solidFill>
                <a:latin typeface="Arial"/>
                <a:cs typeface="Arial"/>
              </a:rPr>
              <a:t>Problem</a:t>
            </a:r>
            <a:r>
              <a:rPr sz="2000" spc="-180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  gleichbleibende Art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lösen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2667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</a:t>
            </a:r>
            <a:r>
              <a:rPr sz="2000" spc="-5" dirty="0">
                <a:solidFill>
                  <a:srgbClr val="1155CC"/>
                </a:solidFill>
                <a:latin typeface="Arial"/>
                <a:cs typeface="Arial"/>
              </a:rPr>
              <a:t>Algorithmus </a:t>
            </a:r>
            <a:r>
              <a:rPr sz="2000" spc="-5" dirty="0">
                <a:latin typeface="Arial"/>
                <a:cs typeface="Arial"/>
              </a:rPr>
              <a:t>ist eine abstrakte, detaillierte Beschreibung, die das  Problem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löst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Unicode MS"/>
              <a:buChar char="❑"/>
            </a:pPr>
            <a:endParaRPr sz="1800">
              <a:latin typeface="Arial"/>
              <a:cs typeface="Arial"/>
            </a:endParaRPr>
          </a:p>
          <a:p>
            <a:pPr marL="451484" marR="1047115" indent="-439420">
              <a:lnSpc>
                <a:spcPct val="137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Programm ist eine Darstellung des Algorithmus in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einer  Programmiersprache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Unicode MS"/>
              <a:buChar char="❑"/>
            </a:pPr>
            <a:endParaRPr sz="2850">
              <a:latin typeface="Arial"/>
              <a:cs typeface="Arial"/>
            </a:endParaRPr>
          </a:p>
          <a:p>
            <a:pPr marL="451484" marR="58293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Programm </a:t>
            </a:r>
            <a:r>
              <a:rPr sz="2000" dirty="0">
                <a:latin typeface="Arial"/>
                <a:cs typeface="Arial"/>
              </a:rPr>
              <a:t>kann mit verschiedenen </a:t>
            </a:r>
            <a:r>
              <a:rPr sz="2000" spc="-5" dirty="0">
                <a:latin typeface="Arial"/>
                <a:cs typeface="Arial"/>
              </a:rPr>
              <a:t>Eingaben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1155CC"/>
                </a:solidFill>
                <a:latin typeface="Arial"/>
                <a:cs typeface="Arial"/>
              </a:rPr>
              <a:t>Parametern</a:t>
            </a:r>
            <a:r>
              <a:rPr sz="2000" dirty="0">
                <a:latin typeface="Arial"/>
                <a:cs typeface="Arial"/>
              </a:rPr>
              <a:t>)  </a:t>
            </a:r>
            <a:r>
              <a:rPr sz="2000" spc="-5" dirty="0">
                <a:latin typeface="Arial"/>
                <a:cs typeface="Arial"/>
              </a:rPr>
              <a:t>ausgeführt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05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Variablen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493203"/>
            <a:ext cx="8240395" cy="31115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nicht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Python Schlüsselwörtern identisch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unbeschränkt lang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aus Unicode-Buchstaben und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Zahlen</a:t>
            </a:r>
            <a:endParaRPr sz="2000">
              <a:latin typeface="Arial"/>
              <a:cs typeface="Arial"/>
            </a:endParaRPr>
          </a:p>
          <a:p>
            <a:pPr marL="451484" marR="16891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das 1. Zeichen eines Bezeichners </a:t>
            </a:r>
            <a:r>
              <a:rPr sz="2000" dirty="0">
                <a:latin typeface="Arial"/>
                <a:cs typeface="Arial"/>
              </a:rPr>
              <a:t>muss </a:t>
            </a:r>
            <a:r>
              <a:rPr sz="2000" spc="-5" dirty="0">
                <a:latin typeface="Arial"/>
                <a:cs typeface="Arial"/>
              </a:rPr>
              <a:t>ein Buchstabe </a:t>
            </a:r>
            <a:r>
              <a:rPr sz="2000" dirty="0">
                <a:latin typeface="Arial"/>
                <a:cs typeface="Arial"/>
              </a:rPr>
              <a:t>sein, </a:t>
            </a:r>
            <a:r>
              <a:rPr sz="2000" spc="-5" dirty="0">
                <a:latin typeface="Arial"/>
                <a:cs typeface="Arial"/>
              </a:rPr>
              <a:t>‘_’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wird  auch als Buchstabe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behandelt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alle folgenden Zeichen </a:t>
            </a:r>
            <a:r>
              <a:rPr sz="2000" dirty="0">
                <a:latin typeface="Arial"/>
                <a:cs typeface="Arial"/>
              </a:rPr>
              <a:t>müssen </a:t>
            </a:r>
            <a:r>
              <a:rPr sz="2000" spc="-5" dirty="0">
                <a:latin typeface="Arial"/>
                <a:cs typeface="Arial"/>
              </a:rPr>
              <a:t>dürfen auch Zahlen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Gross/Kleinschreibung wird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unterschieden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Sonderzeichen </a:t>
            </a:r>
            <a:r>
              <a:rPr sz="2000" dirty="0">
                <a:latin typeface="Arial"/>
                <a:cs typeface="Arial"/>
              </a:rPr>
              <a:t>(Umlaute </a:t>
            </a:r>
            <a:r>
              <a:rPr sz="2000" spc="-5" dirty="0">
                <a:latin typeface="Arial"/>
                <a:cs typeface="Arial"/>
              </a:rPr>
              <a:t>etc.)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erlaubt </a:t>
            </a:r>
            <a:r>
              <a:rPr sz="2000" dirty="0">
                <a:latin typeface="Arial"/>
                <a:cs typeface="Arial"/>
              </a:rPr>
              <a:t>(Python3)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nicht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empfohlen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630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Variablen</a:t>
            </a:r>
            <a:r>
              <a:rPr spc="-70" dirty="0"/>
              <a:t> </a:t>
            </a:r>
            <a:r>
              <a:rPr spc="-5" dirty="0"/>
              <a:t>Übung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417003"/>
            <a:ext cx="8212455" cy="4292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000"/>
              </a:spcBef>
            </a:pPr>
            <a:r>
              <a:rPr sz="2000" spc="-10" dirty="0">
                <a:latin typeface="Arial"/>
                <a:cs typeface="Arial"/>
              </a:rPr>
              <a:t>Welche </a:t>
            </a:r>
            <a:r>
              <a:rPr sz="2000" spc="-5" dirty="0">
                <a:latin typeface="Arial"/>
                <a:cs typeface="Arial"/>
              </a:rPr>
              <a:t>der folgenden </a:t>
            </a:r>
            <a:r>
              <a:rPr sz="2000" spc="-15" dirty="0">
                <a:latin typeface="Arial"/>
                <a:cs typeface="Arial"/>
              </a:rPr>
              <a:t>Variablennamen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ungültig </a:t>
            </a:r>
            <a:r>
              <a:rPr sz="2000" spc="-35" dirty="0">
                <a:latin typeface="Arial"/>
                <a:cs typeface="Arial"/>
              </a:rPr>
              <a:t>bzw.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ungünstig?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eine_zahl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Zähler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Rechnungs_Nr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Millionen$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20" dirty="0">
                <a:latin typeface="Arial"/>
                <a:cs typeface="Arial"/>
              </a:rPr>
              <a:t>Zahl_Nr.1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10erStelle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Egalité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ja/nein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0" dirty="0">
                <a:latin typeface="Arial"/>
                <a:cs typeface="Arial"/>
              </a:rPr>
              <a:t>ganz_ganz_langer_VariablenName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40" dirty="0">
                <a:latin typeface="Arial"/>
                <a:cs typeface="Arial"/>
              </a:rPr>
              <a:t>Typ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Asterix&amp;Obelix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097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Statement</a:t>
            </a:r>
            <a:r>
              <a:rPr spc="-95" dirty="0"/>
              <a:t> </a:t>
            </a:r>
            <a:r>
              <a:rPr dirty="0"/>
              <a:t>(Anweisung)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8045450" cy="341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Python-Programm besteht aus einer Abfolge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Statement entspricht einem Schritt im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Algorithmus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Statement werden durch Zeilen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getrennt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pro Zeile </a:t>
            </a:r>
            <a:r>
              <a:rPr sz="2000" dirty="0">
                <a:latin typeface="Arial"/>
                <a:cs typeface="Arial"/>
              </a:rPr>
              <a:t>steht (normalerweise) </a:t>
            </a:r>
            <a:r>
              <a:rPr sz="2000" spc="-5" dirty="0">
                <a:latin typeface="Arial"/>
                <a:cs typeface="Arial"/>
              </a:rPr>
              <a:t>genau ein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man kann </a:t>
            </a:r>
            <a:r>
              <a:rPr sz="2000" spc="-5" dirty="0">
                <a:latin typeface="Arial"/>
                <a:cs typeface="Arial"/>
              </a:rPr>
              <a:t>auch </a:t>
            </a:r>
            <a:r>
              <a:rPr sz="2000" dirty="0">
                <a:latin typeface="Arial"/>
                <a:cs typeface="Arial"/>
              </a:rPr>
              <a:t>mehrere (kurze) </a:t>
            </a:r>
            <a:r>
              <a:rPr sz="2000" spc="-5" dirty="0">
                <a:latin typeface="Arial"/>
                <a:cs typeface="Arial"/>
              </a:rPr>
              <a:t>Statements per Semikolon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trennen  und auf eine Zeile </a:t>
            </a:r>
            <a:r>
              <a:rPr sz="2000" dirty="0">
                <a:latin typeface="Arial"/>
                <a:cs typeface="Arial"/>
              </a:rPr>
              <a:t>schreiben (sehr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unüblich)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Zuweisungen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0763" y="1664653"/>
            <a:ext cx="7407275" cy="4368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768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var 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</a:t>
            </a:r>
            <a:endParaRPr sz="2000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der Ausdruck expr wird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ausgewertet</a:t>
            </a:r>
            <a:endParaRPr sz="2000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danach wird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der </a:t>
            </a: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dirty="0">
                <a:latin typeface="Arial"/>
                <a:cs typeface="Arial"/>
              </a:rPr>
              <a:t>var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zugewiesen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76884" indent="-439420">
              <a:lnSpc>
                <a:spcPct val="100000"/>
              </a:lnSpc>
              <a:buFont typeface="Arial Unicode MS"/>
              <a:buChar char="❑"/>
              <a:tabLst>
                <a:tab pos="476884" algn="l"/>
                <a:tab pos="477520" algn="l"/>
              </a:tabLst>
            </a:pPr>
            <a:r>
              <a:rPr sz="2000" dirty="0">
                <a:latin typeface="Arial"/>
                <a:cs typeface="Arial"/>
              </a:rPr>
              <a:t>var1 = var2 = </a:t>
            </a:r>
            <a:r>
              <a:rPr sz="2000" spc="-5" dirty="0">
                <a:latin typeface="Arial"/>
                <a:cs typeface="Arial"/>
              </a:rPr>
              <a:t>...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expr</a:t>
            </a:r>
            <a:endParaRPr sz="2000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allen </a:t>
            </a:r>
            <a:r>
              <a:rPr sz="2000" dirty="0">
                <a:latin typeface="Arial"/>
                <a:cs typeface="Arial"/>
              </a:rPr>
              <a:t>vari </a:t>
            </a:r>
            <a:r>
              <a:rPr sz="2000" spc="-5" dirty="0">
                <a:latin typeface="Arial"/>
                <a:cs typeface="Arial"/>
              </a:rPr>
              <a:t>wird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expr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zugewiesen</a:t>
            </a:r>
            <a:endParaRPr sz="2000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dirty="0">
                <a:latin typeface="Arial"/>
                <a:cs typeface="Arial"/>
              </a:rPr>
              <a:t>var</a:t>
            </a:r>
            <a:r>
              <a:rPr sz="1950" baseline="-32051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..., </a:t>
            </a:r>
            <a:r>
              <a:rPr sz="2000" spc="5" dirty="0">
                <a:latin typeface="Arial"/>
                <a:cs typeface="Arial"/>
              </a:rPr>
              <a:t>var</a:t>
            </a:r>
            <a:r>
              <a:rPr sz="1950" spc="7" baseline="-32051" dirty="0">
                <a:latin typeface="Arial"/>
                <a:cs typeface="Arial"/>
              </a:rPr>
              <a:t>n  </a:t>
            </a:r>
            <a:r>
              <a:rPr sz="2000" dirty="0">
                <a:latin typeface="Arial"/>
                <a:cs typeface="Arial"/>
              </a:rPr>
              <a:t>= expr</a:t>
            </a:r>
            <a:r>
              <a:rPr sz="1950" baseline="-32051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...,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n</a:t>
            </a:r>
            <a:endParaRPr sz="1950" baseline="-32051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Die expr</a:t>
            </a:r>
            <a:r>
              <a:rPr sz="1950" spc="-7" baseline="-32051" dirty="0">
                <a:latin typeface="Arial"/>
                <a:cs typeface="Arial"/>
              </a:rPr>
              <a:t>i  </a:t>
            </a:r>
            <a:r>
              <a:rPr sz="2000" spc="-5" dirty="0">
                <a:latin typeface="Arial"/>
                <a:cs typeface="Arial"/>
              </a:rPr>
              <a:t>werden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ausgewertet</a:t>
            </a:r>
            <a:endParaRPr sz="2000">
              <a:latin typeface="Arial"/>
              <a:cs typeface="Arial"/>
            </a:endParaRPr>
          </a:p>
          <a:p>
            <a:pPr marL="934085" marR="68580" lvl="1" indent="-439420">
              <a:lnSpc>
                <a:spcPct val="112500"/>
              </a:lnSpc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danach werden die entsprechenden </a:t>
            </a:r>
            <a:r>
              <a:rPr sz="2000" spc="-15" dirty="0">
                <a:latin typeface="Arial"/>
                <a:cs typeface="Arial"/>
              </a:rPr>
              <a:t>Werte </a:t>
            </a:r>
            <a:r>
              <a:rPr sz="2000" spc="-5" dirty="0">
                <a:latin typeface="Arial"/>
                <a:cs typeface="Arial"/>
              </a:rPr>
              <a:t>den </a:t>
            </a:r>
            <a:r>
              <a:rPr sz="2000" spc="-25" dirty="0">
                <a:latin typeface="Arial"/>
                <a:cs typeface="Arial"/>
              </a:rPr>
              <a:t>Variablen  </a:t>
            </a:r>
            <a:r>
              <a:rPr sz="2000" dirty="0">
                <a:latin typeface="Arial"/>
                <a:cs typeface="Arial"/>
              </a:rPr>
              <a:t>var</a:t>
            </a:r>
            <a:r>
              <a:rPr sz="1950" baseline="-32051" dirty="0">
                <a:latin typeface="Arial"/>
                <a:cs typeface="Arial"/>
              </a:rPr>
              <a:t>i</a:t>
            </a:r>
            <a:r>
              <a:rPr sz="1950" spc="277" baseline="-320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zugewiesen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Beispiel: </a:t>
            </a:r>
            <a:r>
              <a:rPr sz="1800" spc="-5" dirty="0">
                <a:latin typeface="Consolas"/>
                <a:cs typeface="Consolas"/>
              </a:rPr>
              <a:t>a, </a:t>
            </a:r>
            <a:r>
              <a:rPr sz="1800" dirty="0">
                <a:latin typeface="Consolas"/>
                <a:cs typeface="Consolas"/>
              </a:rPr>
              <a:t>b = </a:t>
            </a:r>
            <a:r>
              <a:rPr sz="1800" spc="-5" dirty="0">
                <a:latin typeface="Consolas"/>
                <a:cs typeface="Consolas"/>
              </a:rPr>
              <a:t>b, </a:t>
            </a:r>
            <a:r>
              <a:rPr sz="1800" dirty="0">
                <a:latin typeface="Consolas"/>
                <a:cs typeface="Consolas"/>
              </a:rPr>
              <a:t>a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Werte</a:t>
            </a:r>
            <a:r>
              <a:rPr sz="1800" i="1" spc="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tauschen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372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Mathematische</a:t>
            </a:r>
            <a:r>
              <a:rPr spc="-90" dirty="0"/>
              <a:t> </a:t>
            </a:r>
            <a:r>
              <a:rPr spc="-5" dirty="0"/>
              <a:t>Zuweisungen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1921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508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Zuweisungen der Form </a:t>
            </a:r>
            <a:r>
              <a:rPr sz="2000" dirty="0">
                <a:latin typeface="Arial"/>
                <a:cs typeface="Arial"/>
              </a:rPr>
              <a:t>x = x + </a:t>
            </a:r>
            <a:r>
              <a:rPr sz="2000" spc="-75" dirty="0">
                <a:latin typeface="Arial"/>
                <a:cs typeface="Arial"/>
              </a:rPr>
              <a:t>y, </a:t>
            </a:r>
            <a:r>
              <a:rPr sz="2000" spc="-5" dirty="0">
                <a:latin typeface="Arial"/>
                <a:cs typeface="Arial"/>
              </a:rPr>
              <a:t>in der eine </a:t>
            </a:r>
            <a:r>
              <a:rPr sz="2000" spc="-2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x </a:t>
            </a:r>
            <a:r>
              <a:rPr sz="2000" spc="-5" dirty="0">
                <a:latin typeface="Arial"/>
                <a:cs typeface="Arial"/>
              </a:rPr>
              <a:t>nur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einem  anderen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dirty="0">
                <a:latin typeface="Arial"/>
                <a:cs typeface="Arial"/>
              </a:rPr>
              <a:t>kombiniert </a:t>
            </a:r>
            <a:r>
              <a:rPr sz="2000" spc="-5" dirty="0">
                <a:latin typeface="Arial"/>
                <a:cs typeface="Arial"/>
              </a:rPr>
              <a:t>und gleich wieder </a:t>
            </a:r>
            <a:r>
              <a:rPr sz="2000" dirty="0">
                <a:latin typeface="Arial"/>
                <a:cs typeface="Arial"/>
              </a:rPr>
              <a:t>zugewiesen </a:t>
            </a:r>
            <a:r>
              <a:rPr sz="2000" spc="-5" dirty="0">
                <a:latin typeface="Arial"/>
                <a:cs typeface="Arial"/>
              </a:rPr>
              <a:t>wird, </a:t>
            </a:r>
            <a:r>
              <a:rPr sz="2000" dirty="0">
                <a:latin typeface="Arial"/>
                <a:cs typeface="Arial"/>
              </a:rPr>
              <a:t>sind  sehr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häufig.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Abkürzende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4313" y="3069565"/>
          <a:ext cx="3345179" cy="1717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1280795"/>
                <a:gridCol w="1707515"/>
              </a:tblGrid>
              <a:tr h="344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+=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expr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Addition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 -=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expr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Subtraktion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*=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expr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Multiplikation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/=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expr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Division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4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%=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expr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Modulo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8183" y="5240690"/>
            <a:ext cx="4633595" cy="6877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latin typeface="Arial"/>
                <a:cs typeface="Arial"/>
              </a:rPr>
              <a:t>Beispiel: </a:t>
            </a:r>
            <a:r>
              <a:rPr sz="1800" dirty="0">
                <a:latin typeface="Consolas"/>
                <a:cs typeface="Consolas"/>
              </a:rPr>
              <a:t>a =</a:t>
            </a:r>
            <a:r>
              <a:rPr sz="1800" spc="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</a:t>
            </a:r>
            <a:endParaRPr sz="1800">
              <a:latin typeface="Consolas"/>
              <a:cs typeface="Consolas"/>
            </a:endParaRPr>
          </a:p>
          <a:p>
            <a:pPr marL="11074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Consolas"/>
                <a:cs typeface="Consolas"/>
              </a:rPr>
              <a:t>a+= </a:t>
            </a:r>
            <a:r>
              <a:rPr sz="1800" dirty="0">
                <a:latin typeface="Consolas"/>
                <a:cs typeface="Consolas"/>
              </a:rPr>
              <a:t>1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a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hat nun den Wert</a:t>
            </a:r>
            <a:r>
              <a:rPr sz="18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415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Boolean</a:t>
            </a:r>
            <a:r>
              <a:rPr spc="-90" dirty="0"/>
              <a:t> </a:t>
            </a:r>
            <a:r>
              <a:rPr spc="-5" dirty="0"/>
              <a:t>Operatoren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6902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das Ergebnis des </a:t>
            </a:r>
            <a:r>
              <a:rPr sz="2000" spc="-20" dirty="0">
                <a:latin typeface="Arial"/>
                <a:cs typeface="Arial"/>
              </a:rPr>
              <a:t>Vergleichs </a:t>
            </a:r>
            <a:r>
              <a:rPr sz="2000" spc="-5" dirty="0">
                <a:latin typeface="Arial"/>
                <a:cs typeface="Arial"/>
              </a:rPr>
              <a:t>ist immer </a:t>
            </a:r>
            <a:r>
              <a:rPr sz="2000" spc="-15" dirty="0">
                <a:latin typeface="Arial"/>
                <a:cs typeface="Arial"/>
              </a:rPr>
              <a:t>‘True’ </a:t>
            </a:r>
            <a:r>
              <a:rPr sz="2000" spc="-5" dirty="0">
                <a:latin typeface="Arial"/>
                <a:cs typeface="Arial"/>
              </a:rPr>
              <a:t>oder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‘False’: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4313" y="2383765"/>
          <a:ext cx="3258820" cy="3089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554355"/>
                <a:gridCol w="340995"/>
                <a:gridCol w="2005964"/>
              </a:tblGrid>
              <a:tr h="344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ist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gleich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!=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ist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ungleich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ist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kleiner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ist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kleiner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gleich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ist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grösser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&gt;=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ist grösser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gleich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logisches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und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logisches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oder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  <a:tr h="344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→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logisches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nicht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8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3608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Operatoren</a:t>
            </a:r>
            <a:r>
              <a:rPr sz="3200" spc="-90" dirty="0"/>
              <a:t> </a:t>
            </a:r>
            <a:r>
              <a:rPr sz="3200" spc="-5" dirty="0"/>
              <a:t>Übung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483678"/>
            <a:ext cx="3770629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173355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Für die jede einzelne der  folgenden Rechnungen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  </a:t>
            </a:r>
            <a:r>
              <a:rPr sz="2000" spc="-5" dirty="0">
                <a:latin typeface="Arial"/>
                <a:cs typeface="Arial"/>
              </a:rPr>
              <a:t>dies die Ausgangswerte  Wie lauten die exakten  Resultate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430530" indent="-418465">
              <a:lnSpc>
                <a:spcPct val="100000"/>
              </a:lnSpc>
              <a:buSzPct val="90000"/>
              <a:buFont typeface="Arial Unicode MS"/>
              <a:buChar char="❑"/>
              <a:tabLst>
                <a:tab pos="430530" algn="l"/>
                <a:tab pos="431165" algn="l"/>
              </a:tabLst>
            </a:pPr>
            <a:r>
              <a:rPr sz="2000" dirty="0">
                <a:latin typeface="Arial"/>
                <a:cs typeface="Arial"/>
              </a:rPr>
              <a:t>a = </a:t>
            </a:r>
            <a:r>
              <a:rPr sz="2000" spc="-5" dirty="0">
                <a:latin typeface="Arial"/>
                <a:cs typeface="Arial"/>
              </a:rPr>
              <a:t>2, </a:t>
            </a:r>
            <a:r>
              <a:rPr sz="2000" dirty="0">
                <a:latin typeface="Arial"/>
                <a:cs typeface="Arial"/>
              </a:rPr>
              <a:t>b = </a:t>
            </a:r>
            <a:r>
              <a:rPr sz="2000" spc="-5" dirty="0">
                <a:latin typeface="Arial"/>
                <a:cs typeface="Arial"/>
              </a:rPr>
              <a:t>5, </a:t>
            </a:r>
            <a:r>
              <a:rPr sz="2000" dirty="0">
                <a:latin typeface="Arial"/>
                <a:cs typeface="Arial"/>
              </a:rPr>
              <a:t>c = </a:t>
            </a:r>
            <a:r>
              <a:rPr sz="2000" spc="-5" dirty="0">
                <a:latin typeface="Arial"/>
                <a:cs typeface="Arial"/>
              </a:rPr>
              <a:t>3.0, </a:t>
            </a:r>
            <a:r>
              <a:rPr sz="2000" dirty="0">
                <a:latin typeface="Arial"/>
                <a:cs typeface="Arial"/>
              </a:rPr>
              <a:t>d =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7.50,</a:t>
            </a:r>
            <a:endParaRPr sz="20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z =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7050" indent="-400050">
              <a:lnSpc>
                <a:spcPct val="100000"/>
              </a:lnSpc>
              <a:spcBef>
                <a:spcPts val="340"/>
              </a:spcBef>
              <a:buFont typeface="Times New Roman"/>
              <a:buAutoNum type="arabicPeriod"/>
              <a:tabLst>
                <a:tab pos="526415" algn="l"/>
                <a:tab pos="527050" algn="l"/>
              </a:tabLst>
            </a:pPr>
            <a:r>
              <a:rPr dirty="0"/>
              <a:t>x = a +</a:t>
            </a:r>
            <a:r>
              <a:rPr spc="-120" dirty="0"/>
              <a:t> </a:t>
            </a:r>
            <a:r>
              <a:rPr dirty="0"/>
              <a:t>b</a:t>
            </a:r>
          </a:p>
          <a:p>
            <a:pPr marL="527050" indent="-4000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  <a:tabLst>
                <a:tab pos="526415" algn="l"/>
                <a:tab pos="527050" algn="l"/>
              </a:tabLst>
            </a:pPr>
            <a:r>
              <a:rPr dirty="0"/>
              <a:t>x = b -</a:t>
            </a:r>
            <a:r>
              <a:rPr spc="-120" dirty="0"/>
              <a:t> </a:t>
            </a:r>
            <a:r>
              <a:rPr dirty="0"/>
              <a:t>a</a:t>
            </a:r>
          </a:p>
          <a:p>
            <a:pPr marL="127000">
              <a:lnSpc>
                <a:spcPct val="100000"/>
              </a:lnSpc>
              <a:spcBef>
                <a:spcPts val="240"/>
              </a:spcBef>
              <a:tabLst>
                <a:tab pos="526415" algn="l"/>
              </a:tabLst>
            </a:pPr>
            <a:r>
              <a:rPr dirty="0">
                <a:latin typeface="Times New Roman"/>
                <a:cs typeface="Times New Roman"/>
              </a:rPr>
              <a:t>3.	</a:t>
            </a:r>
            <a:r>
              <a:rPr dirty="0"/>
              <a:t>b </a:t>
            </a:r>
            <a:r>
              <a:rPr spc="-5" dirty="0"/>
              <a:t>+=</a:t>
            </a:r>
            <a:r>
              <a:rPr spc="-20" dirty="0"/>
              <a:t> </a:t>
            </a:r>
            <a:r>
              <a:rPr dirty="0">
                <a:solidFill>
                  <a:srgbClr val="0000FF"/>
                </a:solidFill>
              </a:rPr>
              <a:t>1</a:t>
            </a:r>
          </a:p>
          <a:p>
            <a:pPr marL="527050" indent="-4000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4"/>
              <a:tabLst>
                <a:tab pos="526415" algn="l"/>
                <a:tab pos="527050" algn="l"/>
              </a:tabLst>
            </a:pPr>
            <a:r>
              <a:rPr dirty="0"/>
              <a:t>d =</a:t>
            </a:r>
            <a:r>
              <a:rPr spc="-30" dirty="0"/>
              <a:t> </a:t>
            </a:r>
            <a:r>
              <a:rPr dirty="0"/>
              <a:t>a</a:t>
            </a:r>
          </a:p>
          <a:p>
            <a:pPr marL="527050" indent="-4000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4"/>
              <a:tabLst>
                <a:tab pos="526415" algn="l"/>
                <a:tab pos="527050" algn="l"/>
              </a:tabLst>
            </a:pPr>
            <a:r>
              <a:rPr dirty="0"/>
              <a:t>y = a *</a:t>
            </a:r>
            <a:r>
              <a:rPr spc="-120" dirty="0"/>
              <a:t> </a:t>
            </a:r>
            <a:r>
              <a:rPr dirty="0"/>
              <a:t>b</a:t>
            </a:r>
          </a:p>
          <a:p>
            <a:pPr marL="527050" indent="-4000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4"/>
              <a:tabLst>
                <a:tab pos="526415" algn="l"/>
                <a:tab pos="527050" algn="l"/>
              </a:tabLst>
            </a:pPr>
            <a:r>
              <a:rPr dirty="0"/>
              <a:t>x = b /</a:t>
            </a:r>
            <a:r>
              <a:rPr spc="-120" dirty="0"/>
              <a:t> </a:t>
            </a:r>
            <a:r>
              <a:rPr dirty="0"/>
              <a:t>a</a:t>
            </a:r>
          </a:p>
          <a:p>
            <a:pPr marL="527050" indent="-4000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4"/>
              <a:tabLst>
                <a:tab pos="526415" algn="l"/>
                <a:tab pos="527050" algn="l"/>
              </a:tabLst>
            </a:pPr>
            <a:r>
              <a:rPr dirty="0"/>
              <a:t>b </a:t>
            </a:r>
            <a:r>
              <a:rPr spc="-5" dirty="0"/>
              <a:t>+=</a:t>
            </a:r>
            <a:r>
              <a:rPr spc="-30" dirty="0"/>
              <a:t> </a:t>
            </a:r>
            <a:r>
              <a:rPr dirty="0"/>
              <a:t>a</a:t>
            </a:r>
          </a:p>
          <a:p>
            <a:pPr marL="527050" indent="-4000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4"/>
              <a:tabLst>
                <a:tab pos="526415" algn="l"/>
                <a:tab pos="527050" algn="l"/>
              </a:tabLst>
            </a:pPr>
            <a:r>
              <a:rPr dirty="0"/>
              <a:t>x = b %</a:t>
            </a:r>
            <a:r>
              <a:rPr spc="-60" dirty="0"/>
              <a:t> </a:t>
            </a:r>
            <a:r>
              <a:rPr dirty="0"/>
              <a:t>a</a:t>
            </a:r>
          </a:p>
          <a:p>
            <a:pPr marL="127000">
              <a:lnSpc>
                <a:spcPct val="100000"/>
              </a:lnSpc>
              <a:spcBef>
                <a:spcPts val="240"/>
              </a:spcBef>
              <a:tabLst>
                <a:tab pos="526415" algn="l"/>
              </a:tabLst>
            </a:pPr>
            <a:r>
              <a:rPr dirty="0">
                <a:latin typeface="Times New Roman"/>
                <a:cs typeface="Times New Roman"/>
              </a:rPr>
              <a:t>9.	</a:t>
            </a:r>
            <a:r>
              <a:rPr dirty="0"/>
              <a:t>x = </a:t>
            </a:r>
            <a:r>
              <a:rPr spc="-5" dirty="0">
                <a:solidFill>
                  <a:srgbClr val="0000FF"/>
                </a:solidFill>
              </a:rPr>
              <a:t>10 </a:t>
            </a:r>
            <a:r>
              <a:rPr dirty="0"/>
              <a:t>* </a:t>
            </a:r>
            <a:r>
              <a:rPr spc="-5" dirty="0"/>
              <a:t>(a </a:t>
            </a:r>
            <a:r>
              <a:rPr dirty="0"/>
              <a:t>+</a:t>
            </a:r>
            <a:r>
              <a:rPr spc="-85" dirty="0"/>
              <a:t> </a:t>
            </a:r>
            <a:r>
              <a:rPr dirty="0">
                <a:solidFill>
                  <a:srgbClr val="0000FF"/>
                </a:solidFill>
              </a:rPr>
              <a:t>8</a:t>
            </a:r>
            <a:r>
              <a:rPr dirty="0"/>
              <a:t>)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526415" algn="l"/>
              </a:tabLst>
            </a:pPr>
            <a:r>
              <a:rPr dirty="0">
                <a:latin typeface="Times New Roman"/>
                <a:cs typeface="Times New Roman"/>
              </a:rPr>
              <a:t>10.	</a:t>
            </a:r>
            <a:r>
              <a:rPr dirty="0"/>
              <a:t>x = </a:t>
            </a:r>
            <a:r>
              <a:rPr spc="-5" dirty="0">
                <a:solidFill>
                  <a:srgbClr val="0000FF"/>
                </a:solidFill>
              </a:rPr>
              <a:t>10 </a:t>
            </a:r>
            <a:r>
              <a:rPr dirty="0"/>
              <a:t>* a +</a:t>
            </a:r>
            <a:r>
              <a:rPr spc="-80" dirty="0"/>
              <a:t> </a:t>
            </a:r>
            <a:r>
              <a:rPr dirty="0">
                <a:solidFill>
                  <a:srgbClr val="0000FF"/>
                </a:solidFill>
              </a:rPr>
              <a:t>8</a:t>
            </a:r>
          </a:p>
          <a:p>
            <a:pPr marL="527050" indent="-506095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11"/>
              <a:tabLst>
                <a:tab pos="526415" algn="l"/>
                <a:tab pos="527050" algn="l"/>
              </a:tabLst>
            </a:pPr>
            <a:r>
              <a:rPr dirty="0"/>
              <a:t>y = d /</a:t>
            </a:r>
            <a:r>
              <a:rPr spc="-60" dirty="0"/>
              <a:t> </a:t>
            </a:r>
            <a:r>
              <a:rPr dirty="0"/>
              <a:t>c</a:t>
            </a:r>
          </a:p>
          <a:p>
            <a:pPr marL="527050" indent="-514350"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11"/>
              <a:tabLst>
                <a:tab pos="526415" algn="l"/>
                <a:tab pos="527050" algn="l"/>
              </a:tabLst>
            </a:pPr>
            <a:r>
              <a:rPr dirty="0"/>
              <a:t>z </a:t>
            </a:r>
            <a:r>
              <a:rPr spc="-5" dirty="0"/>
              <a:t>!=</a:t>
            </a:r>
            <a:r>
              <a:rPr spc="-30" dirty="0"/>
              <a:t> </a:t>
            </a:r>
            <a:r>
              <a:rPr dirty="0"/>
              <a:t>z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037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Kontrollstrukturen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8775" y="1320413"/>
          <a:ext cx="4820920" cy="131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050"/>
                <a:gridCol w="3061970"/>
                <a:gridCol w="596900"/>
              </a:tblGrid>
              <a:tr h="484782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Was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221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Kontrollstrukturen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276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Lernziel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653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if, if 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/ 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else, if</a:t>
                      </a:r>
                      <a:r>
                        <a:rPr sz="1800" b="1" spc="-8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elif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240665">
                        <a:lnSpc>
                          <a:spcPts val="2325"/>
                        </a:lnSpc>
                        <a:spcBef>
                          <a:spcPts val="34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anwenden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können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193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0193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3341053"/>
            <a:ext cx="3617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Steuerung des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4331653"/>
            <a:ext cx="650240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 Übungen für die Kontrollstrukturen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Anwendung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35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Entscheidung </a:t>
            </a:r>
            <a:r>
              <a:rPr dirty="0"/>
              <a:t>- </a:t>
            </a:r>
            <a:r>
              <a:rPr spc="-5" dirty="0"/>
              <a:t>if </a:t>
            </a:r>
            <a:r>
              <a:rPr spc="-10" dirty="0"/>
              <a:t>und </a:t>
            </a:r>
            <a:r>
              <a:rPr spc="-5" dirty="0"/>
              <a:t>if </a:t>
            </a:r>
            <a:r>
              <a:rPr dirty="0"/>
              <a:t>/</a:t>
            </a:r>
            <a:r>
              <a:rPr spc="-110" dirty="0"/>
              <a:t> </a:t>
            </a:r>
            <a:r>
              <a:rPr spc="-5"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663" y="1177988"/>
            <a:ext cx="6583680" cy="47034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89154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statement</a:t>
            </a:r>
            <a:r>
              <a:rPr sz="1800" b="1" spc="-7" baseline="-32407" dirty="0">
                <a:solidFill>
                  <a:srgbClr val="000080"/>
                </a:solidFill>
                <a:latin typeface="Consolas"/>
                <a:cs typeface="Consolas"/>
              </a:rPr>
              <a:t>1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1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3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300">
              <a:latin typeface="Consolas"/>
              <a:cs typeface="Consolas"/>
            </a:endParaRPr>
          </a:p>
          <a:p>
            <a:pPr marL="514984" indent="-439420">
              <a:lnSpc>
                <a:spcPct val="100000"/>
              </a:lnSpc>
              <a:spcBef>
                <a:spcPts val="1435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wenn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1 </a:t>
            </a:r>
            <a:r>
              <a:rPr sz="2000" spc="-20" dirty="0">
                <a:latin typeface="Arial"/>
                <a:cs typeface="Arial"/>
              </a:rPr>
              <a:t>True </a:t>
            </a:r>
            <a:r>
              <a:rPr sz="2000" spc="-5" dirty="0">
                <a:latin typeface="Arial"/>
                <a:cs typeface="Arial"/>
              </a:rPr>
              <a:t>ist, dann wird Statement</a:t>
            </a:r>
            <a:r>
              <a:rPr sz="1950" spc="-7" baseline="-32051" dirty="0">
                <a:latin typeface="Arial"/>
                <a:cs typeface="Arial"/>
              </a:rPr>
              <a:t>1</a:t>
            </a:r>
            <a:r>
              <a:rPr sz="1950" spc="-315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0092" dirty="0"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89154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statement</a:t>
            </a:r>
            <a:r>
              <a:rPr sz="1800" b="1" spc="-7" baseline="-32407" dirty="0">
                <a:solidFill>
                  <a:srgbClr val="000080"/>
                </a:solidFill>
                <a:latin typeface="Consolas"/>
                <a:cs typeface="Consolas"/>
              </a:rPr>
              <a:t>1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1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1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wird</a:t>
            </a:r>
            <a:r>
              <a:rPr sz="1800" i="1" spc="-40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ausgeführt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else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89154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statement</a:t>
            </a:r>
            <a:r>
              <a:rPr sz="1800" b="1" spc="-7" baseline="-32407" dirty="0">
                <a:solidFill>
                  <a:srgbClr val="000080"/>
                </a:solidFill>
                <a:latin typeface="Consolas"/>
                <a:cs typeface="Consolas"/>
              </a:rPr>
              <a:t>2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2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2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wird</a:t>
            </a:r>
            <a:r>
              <a:rPr sz="1800" i="1" spc="-40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ausgeführt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onsolas"/>
              <a:cs typeface="Consolas"/>
            </a:endParaRPr>
          </a:p>
          <a:p>
            <a:pPr marL="514984" indent="-439420">
              <a:lnSpc>
                <a:spcPct val="100000"/>
              </a:lnSpc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wenn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1 </a:t>
            </a:r>
            <a:r>
              <a:rPr sz="2000" spc="-20" dirty="0">
                <a:latin typeface="Arial"/>
                <a:cs typeface="Arial"/>
              </a:rPr>
              <a:t>True </a:t>
            </a:r>
            <a:r>
              <a:rPr sz="2000" spc="-5" dirty="0">
                <a:latin typeface="Arial"/>
                <a:cs typeface="Arial"/>
              </a:rPr>
              <a:t>ist, dann wird Statement</a:t>
            </a:r>
            <a:r>
              <a:rPr sz="1950" spc="-7" baseline="-32051" dirty="0">
                <a:latin typeface="Arial"/>
                <a:cs typeface="Arial"/>
              </a:rPr>
              <a:t>1</a:t>
            </a:r>
            <a:r>
              <a:rPr sz="1950" spc="-37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  <a:p>
            <a:pPr marL="5149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ansonsten wird Statement</a:t>
            </a:r>
            <a:r>
              <a:rPr sz="1950" spc="-7" baseline="-32051" dirty="0">
                <a:latin typeface="Arial"/>
                <a:cs typeface="Arial"/>
              </a:rPr>
              <a:t>2</a:t>
            </a:r>
            <a:r>
              <a:rPr sz="1950" spc="277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747" y="3661824"/>
            <a:ext cx="2053474" cy="200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814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Einrückungen,</a:t>
            </a:r>
            <a:r>
              <a:rPr spc="-95" dirty="0"/>
              <a:t> </a:t>
            </a:r>
            <a:r>
              <a:rPr spc="-5" dirty="0"/>
              <a:t>Blöcke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2663" y="1245553"/>
            <a:ext cx="8189595" cy="47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465455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Leerzeichen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wichtig: die Statements in einem if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Statement  </a:t>
            </a:r>
            <a:r>
              <a:rPr sz="2000" dirty="0">
                <a:latin typeface="Arial"/>
                <a:cs typeface="Arial"/>
              </a:rPr>
              <a:t>müssen </a:t>
            </a:r>
            <a:r>
              <a:rPr sz="2000" spc="-5" dirty="0">
                <a:latin typeface="Arial"/>
                <a:cs typeface="Arial"/>
              </a:rPr>
              <a:t>eingerückt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werden!</a:t>
            </a:r>
            <a:endParaRPr sz="20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905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if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89154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statement</a:t>
            </a:r>
            <a:r>
              <a:rPr sz="1800" b="1" spc="-7" baseline="-32407" dirty="0">
                <a:solidFill>
                  <a:srgbClr val="000080"/>
                </a:solidFill>
                <a:latin typeface="Consolas"/>
                <a:cs typeface="Consolas"/>
              </a:rPr>
              <a:t>1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1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eingerücktes Statement abhängig von</a:t>
            </a:r>
            <a:r>
              <a:rPr sz="1800" i="1" spc="-38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‘if’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Consolas"/>
              <a:cs typeface="Consolas"/>
            </a:endParaRPr>
          </a:p>
          <a:p>
            <a:pPr marL="514984" marR="405765" indent="-439420">
              <a:lnSpc>
                <a:spcPct val="112500"/>
              </a:lnSpc>
              <a:spcBef>
                <a:spcPts val="5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dirty="0">
                <a:latin typeface="Arial"/>
                <a:cs typeface="Arial"/>
              </a:rPr>
              <a:t>Mehrere </a:t>
            </a:r>
            <a:r>
              <a:rPr sz="2000" spc="-5" dirty="0">
                <a:latin typeface="Arial"/>
                <a:cs typeface="Arial"/>
              </a:rPr>
              <a:t>Anweisungen </a:t>
            </a:r>
            <a:r>
              <a:rPr sz="2000" dirty="0">
                <a:latin typeface="Arial"/>
                <a:cs typeface="Arial"/>
              </a:rPr>
              <a:t>können zu </a:t>
            </a:r>
            <a:r>
              <a:rPr sz="2000" spc="-5" dirty="0">
                <a:latin typeface="Arial"/>
                <a:cs typeface="Arial"/>
              </a:rPr>
              <a:t>einem Block gruppiert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werden,  indem die entsprechenden Statement gleich eingerückt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514984" indent="-439420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Anweisungen des gleichen Blocks </a:t>
            </a:r>
            <a:r>
              <a:rPr sz="2000" dirty="0">
                <a:latin typeface="Arial"/>
                <a:cs typeface="Arial"/>
              </a:rPr>
              <a:t>müssen mit </a:t>
            </a:r>
            <a:r>
              <a:rPr sz="2000" spc="-5" dirty="0">
                <a:latin typeface="Arial"/>
                <a:cs typeface="Arial"/>
              </a:rPr>
              <a:t>der </a:t>
            </a:r>
            <a:r>
              <a:rPr sz="2000" b="1" spc="-5" dirty="0">
                <a:latin typeface="Arial"/>
                <a:cs typeface="Arial"/>
              </a:rPr>
              <a:t>gleichen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Anzahl</a:t>
            </a:r>
            <a:endParaRPr sz="20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des </a:t>
            </a:r>
            <a:r>
              <a:rPr sz="2000" b="1" spc="-5" dirty="0">
                <a:latin typeface="Arial"/>
                <a:cs typeface="Arial"/>
              </a:rPr>
              <a:t>gleichen </a:t>
            </a:r>
            <a:r>
              <a:rPr sz="2000" b="1" spc="-40" dirty="0">
                <a:latin typeface="Arial"/>
                <a:cs typeface="Arial"/>
              </a:rPr>
              <a:t>Typs </a:t>
            </a:r>
            <a:r>
              <a:rPr sz="2000" spc="-5" dirty="0">
                <a:latin typeface="Arial"/>
                <a:cs typeface="Arial"/>
              </a:rPr>
              <a:t>Leerzeichen eingerückt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514984" indent="-439420">
              <a:lnSpc>
                <a:spcPct val="100000"/>
              </a:lnSpc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Leerzeichen: Leerschlag </a:t>
            </a:r>
            <a:r>
              <a:rPr sz="2000" dirty="0">
                <a:latin typeface="Arial"/>
                <a:cs typeface="Arial"/>
              </a:rPr>
              <a:t>(Space) </a:t>
            </a:r>
            <a:r>
              <a:rPr sz="2000" spc="-5" dirty="0">
                <a:latin typeface="Arial"/>
                <a:cs typeface="Arial"/>
              </a:rPr>
              <a:t>oder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Tabulator</a:t>
            </a:r>
            <a:endParaRPr sz="20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00"/>
              </a:spcBef>
            </a:pPr>
            <a:r>
              <a:rPr sz="2000" i="1" dirty="0">
                <a:latin typeface="Arial"/>
                <a:cs typeface="Arial"/>
              </a:rPr>
              <a:t>(IDE </a:t>
            </a:r>
            <a:r>
              <a:rPr sz="2000" i="1" spc="-5" dirty="0">
                <a:latin typeface="Arial"/>
                <a:cs typeface="Arial"/>
              </a:rPr>
              <a:t>hilft beim </a:t>
            </a:r>
            <a:r>
              <a:rPr sz="2000" i="1" dirty="0">
                <a:latin typeface="Arial"/>
                <a:cs typeface="Arial"/>
              </a:rPr>
              <a:t>korrekten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Formatieren)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08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Was </a:t>
            </a:r>
            <a:r>
              <a:rPr spc="-5" dirty="0"/>
              <a:t>sind </a:t>
            </a:r>
            <a:r>
              <a:rPr dirty="0"/>
              <a:t>“Probleme”</a:t>
            </a:r>
            <a:r>
              <a:rPr spc="-50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98703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492759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Summiere alle Zahlungen pro </a:t>
            </a:r>
            <a:r>
              <a:rPr sz="2000" dirty="0">
                <a:latin typeface="Arial"/>
                <a:cs typeface="Arial"/>
              </a:rPr>
              <a:t>Monat </a:t>
            </a:r>
            <a:r>
              <a:rPr sz="2000" spc="-5" dirty="0">
                <a:latin typeface="Arial"/>
                <a:cs typeface="Arial"/>
              </a:rPr>
              <a:t>und gruppiere diese nach  Kostenstellen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4572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Berechne die aktuelle Gewinnmarge und </a:t>
            </a:r>
            <a:r>
              <a:rPr sz="2000" dirty="0">
                <a:latin typeface="Arial"/>
                <a:cs typeface="Arial"/>
              </a:rPr>
              <a:t>stelle </a:t>
            </a:r>
            <a:r>
              <a:rPr sz="2000" spc="-5" dirty="0">
                <a:latin typeface="Arial"/>
                <a:cs typeface="Arial"/>
              </a:rPr>
              <a:t>Prognosen auf, wie  die Entwicklung </a:t>
            </a:r>
            <a:r>
              <a:rPr sz="2000" dirty="0">
                <a:latin typeface="Arial"/>
                <a:cs typeface="Arial"/>
              </a:rPr>
              <a:t>verläuft </a:t>
            </a:r>
            <a:r>
              <a:rPr sz="2000" spc="-5" dirty="0">
                <a:latin typeface="Arial"/>
                <a:cs typeface="Arial"/>
              </a:rPr>
              <a:t>bei 10%, 20% oder </a:t>
            </a:r>
            <a:r>
              <a:rPr sz="2000" dirty="0">
                <a:latin typeface="Arial"/>
                <a:cs typeface="Arial"/>
              </a:rPr>
              <a:t>x% </a:t>
            </a:r>
            <a:r>
              <a:rPr sz="2000" spc="-5" dirty="0">
                <a:latin typeface="Arial"/>
                <a:cs typeface="Arial"/>
              </a:rPr>
              <a:t>erhöhter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Umsätze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Kontrolliere die Haustechnik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Steuerung diese </a:t>
            </a:r>
            <a:r>
              <a:rPr sz="2000" dirty="0">
                <a:latin typeface="Arial"/>
                <a:cs typeface="Arial"/>
              </a:rPr>
              <a:t>reguliert </a:t>
            </a:r>
            <a:r>
              <a:rPr sz="2000" spc="-5" dirty="0">
                <a:latin typeface="Arial"/>
                <a:cs typeface="Arial"/>
              </a:rPr>
              <a:t>den Strom,  Heizung, Beschattung, Klimaanlage und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Lift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Erkenne Bilder und bewerte diese </a:t>
            </a:r>
            <a:r>
              <a:rPr sz="2000" dirty="0">
                <a:latin typeface="Arial"/>
                <a:cs typeface="Arial"/>
              </a:rPr>
              <a:t>(Künstliche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Intelligenz)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  <a:tab pos="845819" algn="l"/>
              </a:tabLst>
            </a:pPr>
            <a:r>
              <a:rPr sz="2000" dirty="0">
                <a:latin typeface="Arial"/>
                <a:cs typeface="Arial"/>
              </a:rPr>
              <a:t>…	</a:t>
            </a:r>
            <a:r>
              <a:rPr sz="2000" spc="-5" dirty="0">
                <a:latin typeface="Arial"/>
                <a:cs typeface="Arial"/>
              </a:rPr>
              <a:t>und </a:t>
            </a:r>
            <a:r>
              <a:rPr sz="2000" dirty="0">
                <a:latin typeface="Arial"/>
                <a:cs typeface="Arial"/>
              </a:rPr>
              <a:t>viele </a:t>
            </a:r>
            <a:r>
              <a:rPr sz="2000" spc="-5" dirty="0">
                <a:latin typeface="Arial"/>
                <a:cs typeface="Arial"/>
              </a:rPr>
              <a:t>Beispiele</a:t>
            </a:r>
            <a:r>
              <a:rPr sz="2000" spc="-20" dirty="0">
                <a:latin typeface="Arial"/>
                <a:cs typeface="Arial"/>
              </a:rPr>
              <a:t> mehr...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424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if </a:t>
            </a:r>
            <a:r>
              <a:rPr dirty="0"/>
              <a:t>/ </a:t>
            </a:r>
            <a:r>
              <a:rPr spc="-5" dirty="0"/>
              <a:t>else </a:t>
            </a:r>
            <a:r>
              <a:rPr dirty="0"/>
              <a:t>-</a:t>
            </a:r>
            <a:r>
              <a:rPr spc="-114" dirty="0"/>
              <a:t> </a:t>
            </a:r>
            <a:r>
              <a:rPr spc="-5" dirty="0"/>
              <a:t>Übung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5999" y="1493203"/>
            <a:ext cx="7730490" cy="4225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4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eine neue Datei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 Namen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«IfElseTest.py»</a:t>
            </a:r>
            <a:endParaRPr sz="2000">
              <a:latin typeface="Arial"/>
              <a:cs typeface="Arial"/>
            </a:endParaRPr>
          </a:p>
          <a:p>
            <a:pPr marL="431165" marR="5080" indent="-419100">
              <a:lnSpc>
                <a:spcPct val="112500"/>
              </a:lnSpc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 Programm, das eine ganze Zahl, die Sie beim  Programmaufruf </a:t>
            </a:r>
            <a:r>
              <a:rPr sz="2000" dirty="0">
                <a:latin typeface="Arial"/>
                <a:cs typeface="Arial"/>
              </a:rPr>
              <a:t>mitgeben, </a:t>
            </a:r>
            <a:r>
              <a:rPr sz="2000" spc="-5" dirty="0">
                <a:latin typeface="Arial"/>
                <a:cs typeface="Arial"/>
              </a:rPr>
              <a:t>auf ihre Grösse überprüft und je nach 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eine oder </a:t>
            </a:r>
            <a:r>
              <a:rPr sz="2000" dirty="0">
                <a:latin typeface="Arial"/>
                <a:cs typeface="Arial"/>
              </a:rPr>
              <a:t>mehrere </a:t>
            </a:r>
            <a:r>
              <a:rPr sz="2000" spc="-5" dirty="0">
                <a:latin typeface="Arial"/>
                <a:cs typeface="Arial"/>
              </a:rPr>
              <a:t>der folgenden </a:t>
            </a:r>
            <a:r>
              <a:rPr sz="2000" dirty="0">
                <a:latin typeface="Arial"/>
                <a:cs typeface="Arial"/>
              </a:rPr>
              <a:t>Meldungen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ausgibt: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kleiner </a:t>
            </a:r>
            <a:r>
              <a:rPr sz="2000" spc="-5" dirty="0">
                <a:latin typeface="Arial"/>
                <a:cs typeface="Arial"/>
              </a:rPr>
              <a:t>als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18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Arial"/>
                <a:cs typeface="Arial"/>
              </a:rPr>
              <a:t>gleich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18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Arial"/>
                <a:cs typeface="Arial"/>
              </a:rPr>
              <a:t>grösser als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1670"/>
              </a:spcBef>
              <a:buFont typeface="Times New Roman"/>
              <a:buAutoNum type="arabicPeriod" startAt="3"/>
              <a:tabLst>
                <a:tab pos="431165" algn="l"/>
                <a:tab pos="431800" algn="l"/>
              </a:tabLst>
            </a:pPr>
            <a:r>
              <a:rPr sz="2000" spc="-20" dirty="0">
                <a:latin typeface="Arial"/>
                <a:cs typeface="Arial"/>
              </a:rPr>
              <a:t>Verwenden </a:t>
            </a:r>
            <a:r>
              <a:rPr sz="2000" spc="-5" dirty="0">
                <a:latin typeface="Arial"/>
                <a:cs typeface="Arial"/>
              </a:rPr>
              <a:t>Sie </a:t>
            </a:r>
            <a:r>
              <a:rPr sz="2000" dirty="0">
                <a:latin typeface="Arial"/>
                <a:cs typeface="Arial"/>
              </a:rPr>
              <a:t>zur </a:t>
            </a:r>
            <a:r>
              <a:rPr sz="2000" spc="-5" dirty="0">
                <a:latin typeface="Arial"/>
                <a:cs typeface="Arial"/>
              </a:rPr>
              <a:t>Lösung dieser Aufgabe </a:t>
            </a:r>
            <a:r>
              <a:rPr sz="2000" dirty="0">
                <a:latin typeface="Arial"/>
                <a:cs typeface="Arial"/>
              </a:rPr>
              <a:t>verschachtelte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if-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 startAt="3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und if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else-Anweisungen</a:t>
            </a:r>
            <a:endParaRPr sz="20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latin typeface="Consolas"/>
                <a:cs typeface="Consolas"/>
              </a:rPr>
              <a:t>x = </a:t>
            </a:r>
            <a:r>
              <a:rPr sz="1800" spc="-5" dirty="0">
                <a:solidFill>
                  <a:srgbClr val="000080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800" spc="-5" dirty="0">
                <a:latin typeface="Consolas"/>
                <a:cs typeface="Consolas"/>
              </a:rPr>
              <a:t>())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liest und konvertiert die</a:t>
            </a:r>
            <a:r>
              <a:rPr sz="1800" i="1" spc="-4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Eingabe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29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Entscheidung </a:t>
            </a:r>
            <a:r>
              <a:rPr dirty="0"/>
              <a:t>- </a:t>
            </a:r>
            <a:r>
              <a:rPr spc="-5" dirty="0"/>
              <a:t>if </a:t>
            </a:r>
            <a:r>
              <a:rPr dirty="0"/>
              <a:t>/ </a:t>
            </a:r>
            <a:r>
              <a:rPr spc="-5" dirty="0"/>
              <a:t>elif </a:t>
            </a:r>
            <a:r>
              <a:rPr dirty="0"/>
              <a:t>/</a:t>
            </a:r>
            <a:r>
              <a:rPr spc="-120" dirty="0"/>
              <a:t> </a:t>
            </a:r>
            <a:r>
              <a:rPr spc="-5" dirty="0"/>
              <a:t>else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325" y="1284668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sz="1800" b="1" spc="-7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2540" y="1665669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1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1</a:t>
            </a:r>
            <a:r>
              <a:rPr sz="1800" i="1" spc="-1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2540" y="2427669"/>
            <a:ext cx="228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</a:tabLst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2	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2</a:t>
            </a:r>
            <a:r>
              <a:rPr sz="1800" i="1" spc="-10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625" y="1558989"/>
            <a:ext cx="166878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76555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</a:t>
            </a:r>
            <a:r>
              <a:rPr sz="1800" b="1" spc="1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800" b="1" baseline="-32407" dirty="0">
                <a:solidFill>
                  <a:srgbClr val="000080"/>
                </a:solidFill>
                <a:latin typeface="Consolas"/>
                <a:cs typeface="Consolas"/>
              </a:rPr>
              <a:t>1 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elif</a:t>
            </a:r>
            <a:r>
              <a:rPr sz="1800" b="1" spc="-2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38100" marR="30480" indent="376555">
              <a:lnSpc>
                <a:spcPct val="138900"/>
              </a:lnSpc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</a:t>
            </a:r>
            <a:r>
              <a:rPr sz="1800" b="1" spc="10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800" b="1" baseline="-32407" dirty="0">
                <a:solidFill>
                  <a:srgbClr val="000080"/>
                </a:solidFill>
                <a:latin typeface="Consolas"/>
                <a:cs typeface="Consolas"/>
              </a:rPr>
              <a:t>2 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else</a:t>
            </a:r>
            <a:r>
              <a:rPr sz="1800" spc="-5" dirty="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14655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statement</a:t>
            </a:r>
            <a:r>
              <a:rPr sz="1800" b="1" spc="-7" baseline="-32407" dirty="0">
                <a:solidFill>
                  <a:srgbClr val="000080"/>
                </a:solidFill>
                <a:latin typeface="Consolas"/>
                <a:cs typeface="Consolas"/>
              </a:rPr>
              <a:t>3</a:t>
            </a:r>
            <a:endParaRPr sz="1800" baseline="-32407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2540" y="3189669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3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3</a:t>
            </a:r>
            <a:r>
              <a:rPr sz="1800" i="1" spc="-1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363" y="4179253"/>
            <a:ext cx="7340600" cy="204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502284" algn="l"/>
                <a:tab pos="502920" algn="l"/>
              </a:tabLst>
            </a:pPr>
            <a:r>
              <a:rPr sz="2000" spc="-5" dirty="0">
                <a:latin typeface="Arial"/>
                <a:cs typeface="Arial"/>
              </a:rPr>
              <a:t>wenn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1  </a:t>
            </a:r>
            <a:r>
              <a:rPr sz="2000" spc="-20" dirty="0">
                <a:latin typeface="Arial"/>
                <a:cs typeface="Arial"/>
              </a:rPr>
              <a:t>True </a:t>
            </a:r>
            <a:r>
              <a:rPr sz="2000" spc="-5" dirty="0">
                <a:latin typeface="Arial"/>
                <a:cs typeface="Arial"/>
              </a:rPr>
              <a:t>ist, dann wird Statement</a:t>
            </a:r>
            <a:r>
              <a:rPr sz="1950" spc="-7" baseline="-32051" dirty="0">
                <a:latin typeface="Arial"/>
                <a:cs typeface="Arial"/>
              </a:rPr>
              <a:t>1</a:t>
            </a:r>
            <a:r>
              <a:rPr sz="1950" spc="-322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502284" indent="-439420">
              <a:lnSpc>
                <a:spcPct val="100000"/>
              </a:lnSpc>
              <a:buFont typeface="Arial Unicode MS"/>
              <a:buChar char="❑"/>
              <a:tabLst>
                <a:tab pos="502284" algn="l"/>
                <a:tab pos="502920" algn="l"/>
              </a:tabLst>
            </a:pPr>
            <a:r>
              <a:rPr sz="2000" spc="-5" dirty="0">
                <a:latin typeface="Arial"/>
                <a:cs typeface="Arial"/>
              </a:rPr>
              <a:t>wenn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2  </a:t>
            </a:r>
            <a:r>
              <a:rPr sz="2000" spc="-20" dirty="0">
                <a:latin typeface="Arial"/>
                <a:cs typeface="Arial"/>
              </a:rPr>
              <a:t>True </a:t>
            </a:r>
            <a:r>
              <a:rPr sz="2000" spc="-5" dirty="0">
                <a:latin typeface="Arial"/>
                <a:cs typeface="Arial"/>
              </a:rPr>
              <a:t>ist, dann wird Statement</a:t>
            </a:r>
            <a:r>
              <a:rPr sz="1950" spc="-7" baseline="-32051" dirty="0">
                <a:latin typeface="Arial"/>
                <a:cs typeface="Arial"/>
              </a:rPr>
              <a:t>2</a:t>
            </a:r>
            <a:r>
              <a:rPr sz="1950" spc="-44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  <a:p>
            <a:pPr marL="502284" marR="55880" indent="-439420">
              <a:lnSpc>
                <a:spcPct val="112500"/>
              </a:lnSpc>
              <a:spcBef>
                <a:spcPts val="2700"/>
              </a:spcBef>
              <a:buFont typeface="Arial Unicode MS"/>
              <a:buChar char="❑"/>
              <a:tabLst>
                <a:tab pos="502284" algn="l"/>
                <a:tab pos="502920" algn="l"/>
              </a:tabLst>
            </a:pPr>
            <a:r>
              <a:rPr sz="2000" spc="-5" dirty="0">
                <a:latin typeface="Arial"/>
                <a:cs typeface="Arial"/>
              </a:rPr>
              <a:t>wenn weder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noch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2 </a:t>
            </a:r>
            <a:r>
              <a:rPr sz="2000" spc="-20" dirty="0">
                <a:latin typeface="Arial"/>
                <a:cs typeface="Arial"/>
              </a:rPr>
              <a:t>True </a:t>
            </a:r>
            <a:r>
              <a:rPr sz="2000" spc="-5" dirty="0">
                <a:latin typeface="Arial"/>
                <a:cs typeface="Arial"/>
              </a:rPr>
              <a:t>ist, dann wird Statement</a:t>
            </a:r>
            <a:r>
              <a:rPr sz="1950" spc="-7" baseline="-32051" dirty="0">
                <a:latin typeface="Arial"/>
                <a:cs typeface="Arial"/>
              </a:rPr>
              <a:t>3 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2250" y="1010200"/>
            <a:ext cx="2933749" cy="2898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337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if, </a:t>
            </a:r>
            <a:r>
              <a:rPr spc="-5" dirty="0"/>
              <a:t>elif </a:t>
            </a:r>
            <a:r>
              <a:rPr dirty="0"/>
              <a:t>, </a:t>
            </a:r>
            <a:r>
              <a:rPr spc="-5" dirty="0"/>
              <a:t>else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Übung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5999" y="1493203"/>
            <a:ext cx="7386955" cy="32346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4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eine neue Datei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 Namen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«Elif.py»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 Programm, dem beim Aufruf eine ganze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Zahl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übergeben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wird.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Je </a:t>
            </a:r>
            <a:r>
              <a:rPr sz="2000" spc="-5" dirty="0">
                <a:latin typeface="Arial"/>
                <a:cs typeface="Arial"/>
              </a:rPr>
              <a:t>nach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der Zahl </a:t>
            </a:r>
            <a:r>
              <a:rPr sz="2000" dirty="0">
                <a:latin typeface="Arial"/>
                <a:cs typeface="Arial"/>
              </a:rPr>
              <a:t>soll </a:t>
            </a:r>
            <a:r>
              <a:rPr sz="2000" spc="-5" dirty="0">
                <a:latin typeface="Arial"/>
                <a:cs typeface="Arial"/>
              </a:rPr>
              <a:t>der Name des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entsprechenden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10" dirty="0">
                <a:latin typeface="Arial"/>
                <a:cs typeface="Arial"/>
              </a:rPr>
              <a:t>Wochentages </a:t>
            </a:r>
            <a:r>
              <a:rPr sz="2000" spc="-5" dirty="0">
                <a:latin typeface="Arial"/>
                <a:cs typeface="Arial"/>
              </a:rPr>
              <a:t>ausgegeben werden.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Entspricht die Zahl </a:t>
            </a:r>
            <a:r>
              <a:rPr sz="2000" dirty="0">
                <a:latin typeface="Arial"/>
                <a:cs typeface="Arial"/>
              </a:rPr>
              <a:t>keinem </a:t>
            </a:r>
            <a:r>
              <a:rPr sz="2000" spc="-5" dirty="0">
                <a:latin typeface="Arial"/>
                <a:cs typeface="Arial"/>
              </a:rPr>
              <a:t>gültigen </a:t>
            </a:r>
            <a:r>
              <a:rPr sz="2000" spc="-10" dirty="0">
                <a:latin typeface="Arial"/>
                <a:cs typeface="Arial"/>
              </a:rPr>
              <a:t>Wochentag, </a:t>
            </a:r>
            <a:r>
              <a:rPr sz="2000" dirty="0">
                <a:latin typeface="Arial"/>
                <a:cs typeface="Arial"/>
              </a:rPr>
              <a:t>so soll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Meldung </a:t>
            </a:r>
            <a:r>
              <a:rPr sz="2000" spc="-5" dirty="0">
                <a:latin typeface="Arial"/>
                <a:cs typeface="Arial"/>
              </a:rPr>
              <a:t>"ungültiger </a:t>
            </a:r>
            <a:r>
              <a:rPr sz="2000" spc="-10" dirty="0">
                <a:latin typeface="Arial"/>
                <a:cs typeface="Arial"/>
              </a:rPr>
              <a:t>Wochentag" </a:t>
            </a:r>
            <a:r>
              <a:rPr sz="2000" spc="-5" dirty="0">
                <a:latin typeface="Arial"/>
                <a:cs typeface="Arial"/>
              </a:rPr>
              <a:t>ausgegeben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675"/>
              </a:spcBef>
            </a:pPr>
            <a:r>
              <a:rPr sz="1800" dirty="0">
                <a:latin typeface="Consolas"/>
                <a:cs typeface="Consolas"/>
              </a:rPr>
              <a:t>x = </a:t>
            </a:r>
            <a:r>
              <a:rPr sz="1800" spc="-5" dirty="0">
                <a:solidFill>
                  <a:srgbClr val="000080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80"/>
                </a:solidFill>
                <a:latin typeface="Consolas"/>
                <a:cs typeface="Consolas"/>
              </a:rPr>
              <a:t>input</a:t>
            </a:r>
            <a:r>
              <a:rPr sz="1800" spc="-5" dirty="0">
                <a:latin typeface="Consolas"/>
                <a:cs typeface="Consolas"/>
              </a:rPr>
              <a:t>())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liest und konvertiert die</a:t>
            </a:r>
            <a:r>
              <a:rPr sz="1800" i="1" spc="-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Eingabe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358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Iterationen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Iterationen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19694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1955991"/>
            <a:ext cx="2101215" cy="6870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while,</a:t>
            </a:r>
            <a:r>
              <a:rPr sz="1800" b="1" spc="-2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for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Arial"/>
                <a:cs typeface="Arial"/>
              </a:rPr>
              <a:t>anwenden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41053"/>
            <a:ext cx="3617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Steuerung des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331653"/>
            <a:ext cx="571627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 Übungen für die Iterationen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Anwendung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901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Iterationen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325" y="1177988"/>
            <a:ext cx="394462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while</a:t>
            </a:r>
            <a:r>
              <a:rPr sz="1800" b="1" spc="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2705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sum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sum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+ i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1</a:t>
            </a:r>
            <a:r>
              <a:rPr sz="18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363" y="2807653"/>
            <a:ext cx="8451215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2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502284" algn="l"/>
                <a:tab pos="502920" algn="l"/>
              </a:tabLst>
            </a:pPr>
            <a:r>
              <a:rPr sz="2000" dirty="0">
                <a:latin typeface="Arial"/>
                <a:cs typeface="Arial"/>
              </a:rPr>
              <a:t>0 - n </a:t>
            </a:r>
            <a:r>
              <a:rPr sz="2000" spc="-5" dirty="0">
                <a:latin typeface="Arial"/>
                <a:cs typeface="Arial"/>
              </a:rPr>
              <a:t>Iteration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möglich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502284" indent="-439420">
              <a:lnSpc>
                <a:spcPct val="100000"/>
              </a:lnSpc>
              <a:buFont typeface="Arial Unicode MS"/>
              <a:buChar char="❑"/>
              <a:tabLst>
                <a:tab pos="502284" algn="l"/>
                <a:tab pos="502920" algn="l"/>
              </a:tabLst>
            </a:pPr>
            <a:r>
              <a:rPr sz="2000" spc="-5" dirty="0">
                <a:latin typeface="Arial"/>
                <a:cs typeface="Arial"/>
              </a:rPr>
              <a:t>wird </a:t>
            </a:r>
            <a:r>
              <a:rPr sz="2000" dirty="0">
                <a:latin typeface="Arial"/>
                <a:cs typeface="Arial"/>
              </a:rPr>
              <a:t>solange </a:t>
            </a:r>
            <a:r>
              <a:rPr sz="2000" spc="-5" dirty="0">
                <a:latin typeface="Arial"/>
                <a:cs typeface="Arial"/>
              </a:rPr>
              <a:t>ausgeführt als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1 </a:t>
            </a:r>
            <a:r>
              <a:rPr sz="2000" spc="-20" dirty="0">
                <a:latin typeface="Arial"/>
                <a:cs typeface="Arial"/>
              </a:rPr>
              <a:t>True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</a:t>
            </a:r>
            <a:endParaRPr sz="2000">
              <a:latin typeface="Arial"/>
              <a:cs typeface="Arial"/>
            </a:endParaRPr>
          </a:p>
          <a:p>
            <a:pPr marL="502284" marR="55880" indent="-439420">
              <a:lnSpc>
                <a:spcPct val="112500"/>
              </a:lnSpc>
              <a:spcBef>
                <a:spcPts val="2700"/>
              </a:spcBef>
              <a:buFont typeface="Arial Unicode MS"/>
              <a:buChar char="❑"/>
              <a:tabLst>
                <a:tab pos="502284" algn="l"/>
                <a:tab pos="502920" algn="l"/>
              </a:tabLst>
            </a:pPr>
            <a:r>
              <a:rPr sz="2000" spc="-5" dirty="0">
                <a:latin typeface="Arial"/>
                <a:cs typeface="Arial"/>
              </a:rPr>
              <a:t>innerhalb des Blocks </a:t>
            </a:r>
            <a:r>
              <a:rPr sz="2000" dirty="0">
                <a:latin typeface="Arial"/>
                <a:cs typeface="Arial"/>
              </a:rPr>
              <a:t>muss </a:t>
            </a:r>
            <a:r>
              <a:rPr sz="2000" spc="-5" dirty="0">
                <a:latin typeface="Arial"/>
                <a:cs typeface="Arial"/>
              </a:rPr>
              <a:t>eine Änderung geschehen, damit die </a:t>
            </a:r>
            <a:r>
              <a:rPr sz="2000" spc="10" dirty="0">
                <a:latin typeface="Arial"/>
                <a:cs typeface="Arial"/>
              </a:rPr>
              <a:t>expr</a:t>
            </a:r>
            <a:r>
              <a:rPr sz="1950" spc="15" baseline="-32051" dirty="0">
                <a:latin typeface="Arial"/>
                <a:cs typeface="Arial"/>
              </a:rPr>
              <a:t>1 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 False endet, ansonsten läuft diese Iteration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unendlich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60700" y="1585125"/>
            <a:ext cx="1698747" cy="243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017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while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Übung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5999" y="1493203"/>
            <a:ext cx="7910195" cy="1739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4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eine neue Datei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 Namen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«While.py»</a:t>
            </a:r>
            <a:endParaRPr sz="2000">
              <a:latin typeface="Arial"/>
              <a:cs typeface="Arial"/>
            </a:endParaRPr>
          </a:p>
          <a:p>
            <a:pPr marL="431165" marR="5080" indent="-419100">
              <a:lnSpc>
                <a:spcPct val="112500"/>
              </a:lnSpc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 Programm, dass die Zahlen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bis </a:t>
            </a:r>
            <a:r>
              <a:rPr sz="2000" dirty="0">
                <a:latin typeface="Arial"/>
                <a:cs typeface="Arial"/>
              </a:rPr>
              <a:t>9 </a:t>
            </a:r>
            <a:r>
              <a:rPr sz="2000" spc="-5" dirty="0">
                <a:latin typeface="Arial"/>
                <a:cs typeface="Arial"/>
              </a:rPr>
              <a:t>untereinander  ausgibt</a:t>
            </a:r>
            <a:endParaRPr sz="2000">
              <a:latin typeface="Arial"/>
              <a:cs typeface="Arial"/>
            </a:endParaRPr>
          </a:p>
          <a:p>
            <a:pPr marL="431165" marR="369570" indent="-419100">
              <a:lnSpc>
                <a:spcPct val="112500"/>
              </a:lnSpc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Summieren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alle ausgegebenen Zahlen, </a:t>
            </a:r>
            <a:r>
              <a:rPr sz="2000" dirty="0">
                <a:latin typeface="Arial"/>
                <a:cs typeface="Arial"/>
              </a:rPr>
              <a:t>sodass sie </a:t>
            </a:r>
            <a:r>
              <a:rPr sz="2000" spc="-5" dirty="0">
                <a:latin typeface="Arial"/>
                <a:cs typeface="Arial"/>
              </a:rPr>
              <a:t>ein </a:t>
            </a:r>
            <a:r>
              <a:rPr sz="2000" spc="-50" dirty="0">
                <a:latin typeface="Arial"/>
                <a:cs typeface="Arial"/>
              </a:rPr>
              <a:t>Total  </a:t>
            </a:r>
            <a:r>
              <a:rPr sz="2000" spc="-5" dirty="0">
                <a:latin typeface="Arial"/>
                <a:cs typeface="Arial"/>
              </a:rPr>
              <a:t>erhalten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234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break und</a:t>
            </a:r>
            <a:r>
              <a:rPr spc="-85" dirty="0"/>
              <a:t> </a:t>
            </a:r>
            <a:r>
              <a:rPr spc="-5" dirty="0"/>
              <a:t>continue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325" y="1284668"/>
            <a:ext cx="151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while</a:t>
            </a:r>
            <a:r>
              <a:rPr sz="1800" b="1" spc="-6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7980" y="1737193"/>
          <a:ext cx="549529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/>
                <a:gridCol w="270510"/>
                <a:gridCol w="1521460"/>
                <a:gridCol w="1976120"/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sum 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sum 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b="1" spc="-9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695"/>
                        </a:lnSpc>
                      </a:pPr>
                      <a:r>
                        <a:rPr sz="1800" i="1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695"/>
                        </a:lnSpc>
                      </a:pPr>
                      <a:r>
                        <a:rPr sz="1800" i="1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i="1" spc="-6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Statement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443865" marR="182880" indent="-412750">
                        <a:lnSpc>
                          <a:spcPts val="24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if sum ==</a:t>
                      </a:r>
                      <a:r>
                        <a:rPr sz="1800" b="1" spc="-9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3:  continue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i="1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9375">
                        <a:lnSpc>
                          <a:spcPct val="100000"/>
                        </a:lnSpc>
                      </a:pPr>
                      <a:r>
                        <a:rPr sz="1800" i="1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springt</a:t>
                      </a:r>
                      <a:r>
                        <a:rPr sz="1800" i="1" spc="-7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zum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i="1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sz="1800" i="1" spc="-80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Statement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63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1964" y="3342069"/>
            <a:ext cx="4915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verlässt die while Iteration</a:t>
            </a:r>
            <a:r>
              <a:rPr sz="1800" i="1" spc="-9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forciert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63" y="2701989"/>
            <a:ext cx="2710180" cy="135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3135" marR="118110">
              <a:lnSpc>
                <a:spcPct val="1111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sum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sum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-</a:t>
            </a:r>
            <a:r>
              <a:rPr sz="1800" b="1" spc="-10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1 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if sum ==</a:t>
            </a:r>
            <a:r>
              <a:rPr sz="1800" b="1" spc="-6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7</a:t>
            </a:r>
            <a:endParaRPr sz="1800">
              <a:latin typeface="Consolas"/>
              <a:cs typeface="Consolas"/>
            </a:endParaRPr>
          </a:p>
          <a:p>
            <a:pPr marL="136588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break</a:t>
            </a:r>
            <a:endParaRPr sz="180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830"/>
              </a:spcBef>
              <a:buClr>
                <a:srgbClr val="000000"/>
              </a:buClr>
              <a:buSzPct val="111111"/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break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-</a:t>
            </a:r>
            <a:r>
              <a:rPr sz="1800" b="1" spc="-7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Anweisung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763" y="4026853"/>
            <a:ext cx="6647180" cy="2082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34085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dirty="0">
                <a:latin typeface="Arial"/>
                <a:cs typeface="Arial"/>
              </a:rPr>
              <a:t>verlässt </a:t>
            </a:r>
            <a:r>
              <a:rPr sz="2000" spc="-5" dirty="0">
                <a:latin typeface="Arial"/>
                <a:cs typeface="Arial"/>
              </a:rPr>
              <a:t>die aktuelle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Iteration</a:t>
            </a:r>
            <a:endParaRPr sz="2000">
              <a:latin typeface="Arial"/>
              <a:cs typeface="Arial"/>
            </a:endParaRPr>
          </a:p>
          <a:p>
            <a:pPr marL="934085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es findet </a:t>
            </a:r>
            <a:r>
              <a:rPr sz="2000" dirty="0">
                <a:latin typeface="Arial"/>
                <a:cs typeface="Arial"/>
              </a:rPr>
              <a:t>keine </a:t>
            </a:r>
            <a:r>
              <a:rPr sz="2000" spc="-5" dirty="0">
                <a:latin typeface="Arial"/>
                <a:cs typeface="Arial"/>
              </a:rPr>
              <a:t>Auswertung der </a:t>
            </a:r>
            <a:r>
              <a:rPr sz="2000" spc="10" dirty="0">
                <a:latin typeface="Arial"/>
                <a:cs typeface="Arial"/>
              </a:rPr>
              <a:t>expr</a:t>
            </a:r>
            <a:r>
              <a:rPr sz="1950" spc="15" baseline="-32051" dirty="0">
                <a:latin typeface="Arial"/>
                <a:cs typeface="Arial"/>
              </a:rPr>
              <a:t>1</a:t>
            </a:r>
            <a:r>
              <a:rPr sz="1950" spc="75" baseline="-3205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476884" indent="-439420">
              <a:lnSpc>
                <a:spcPct val="100000"/>
              </a:lnSpc>
              <a:buClr>
                <a:srgbClr val="000000"/>
              </a:buClr>
              <a:buSzPct val="111111"/>
              <a:buFont typeface="Arial Unicode MS"/>
              <a:buChar char="❑"/>
              <a:tabLst>
                <a:tab pos="476884" algn="l"/>
                <a:tab pos="477520" algn="l"/>
              </a:tabLst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continue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-</a:t>
            </a:r>
            <a:r>
              <a:rPr sz="1800" b="1" spc="1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Anweisung</a:t>
            </a:r>
            <a:endParaRPr sz="2000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überspringt den Rest des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L="9340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34085" algn="l"/>
                <a:tab pos="934719" algn="l"/>
              </a:tabLst>
            </a:pPr>
            <a:r>
              <a:rPr sz="2000" spc="-5" dirty="0">
                <a:latin typeface="Arial"/>
                <a:cs typeface="Arial"/>
              </a:rPr>
              <a:t>wertet die </a:t>
            </a:r>
            <a:r>
              <a:rPr sz="2000" dirty="0">
                <a:latin typeface="Arial"/>
                <a:cs typeface="Arial"/>
              </a:rPr>
              <a:t>expr</a:t>
            </a:r>
            <a:r>
              <a:rPr sz="1950" baseline="-32051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neu aus, </a:t>
            </a:r>
            <a:r>
              <a:rPr sz="2000" dirty="0">
                <a:latin typeface="Arial"/>
                <a:cs typeface="Arial"/>
              </a:rPr>
              <a:t>setzt </a:t>
            </a:r>
            <a:r>
              <a:rPr sz="2000" spc="-5" dirty="0">
                <a:latin typeface="Arial"/>
                <a:cs typeface="Arial"/>
              </a:rPr>
              <a:t>die Schleife ggf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38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 while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else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325" y="1177988"/>
            <a:ext cx="3944620" cy="1168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while</a:t>
            </a:r>
            <a:r>
              <a:rPr sz="1800" b="1" spc="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expr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2705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sum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=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sum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+ 2 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 1</a:t>
            </a:r>
            <a:r>
              <a:rPr sz="18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</a:t>
            </a:r>
            <a:endParaRPr sz="1800">
              <a:latin typeface="Consolas"/>
              <a:cs typeface="Consolas"/>
            </a:endParaRPr>
          </a:p>
          <a:p>
            <a:pPr marL="254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else: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063" y="3036253"/>
            <a:ext cx="8279130" cy="20828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895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89584" algn="l"/>
                <a:tab pos="490220" algn="l"/>
              </a:tabLst>
            </a:pPr>
            <a:r>
              <a:rPr sz="2000" spc="-5" dirty="0">
                <a:latin typeface="Arial"/>
                <a:cs typeface="Arial"/>
              </a:rPr>
              <a:t>Iterationen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einen else Block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>
              <a:latin typeface="Arial"/>
              <a:cs typeface="Arial"/>
            </a:endParaRPr>
          </a:p>
          <a:p>
            <a:pPr marL="489584" marR="339090" indent="-439420">
              <a:lnSpc>
                <a:spcPct val="112500"/>
              </a:lnSpc>
              <a:buFont typeface="Arial Unicode MS"/>
              <a:buChar char="❑"/>
              <a:tabLst>
                <a:tab pos="489584" algn="l"/>
                <a:tab pos="490220" algn="l"/>
              </a:tabLst>
            </a:pPr>
            <a:r>
              <a:rPr sz="2000" spc="-5" dirty="0">
                <a:latin typeface="Arial"/>
                <a:cs typeface="Arial"/>
              </a:rPr>
              <a:t>Der else Block wird ausgeführt </a:t>
            </a:r>
            <a:r>
              <a:rPr sz="2000" dirty="0">
                <a:latin typeface="Arial"/>
                <a:cs typeface="Arial"/>
              </a:rPr>
              <a:t>sobald </a:t>
            </a:r>
            <a:r>
              <a:rPr sz="2000" spc="-5" dirty="0">
                <a:latin typeface="Arial"/>
                <a:cs typeface="Arial"/>
              </a:rPr>
              <a:t>die expr</a:t>
            </a:r>
            <a:r>
              <a:rPr sz="1950" spc="-7" baseline="-32051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der Iteration False  ergibt,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4895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89584" algn="l"/>
                <a:tab pos="490220" algn="l"/>
              </a:tabLst>
            </a:pPr>
            <a:r>
              <a:rPr sz="2000" spc="-5" dirty="0">
                <a:latin typeface="Arial"/>
                <a:cs typeface="Arial"/>
              </a:rPr>
              <a:t>Ausnahme:</a:t>
            </a:r>
            <a:endParaRPr sz="2000">
              <a:latin typeface="Arial"/>
              <a:cs typeface="Arial"/>
            </a:endParaRPr>
          </a:p>
          <a:p>
            <a:pPr marL="489584" marR="55880">
              <a:lnSpc>
                <a:spcPct val="112500"/>
              </a:lnSpc>
            </a:pPr>
            <a:r>
              <a:rPr sz="2000" spc="-5" dirty="0">
                <a:latin typeface="Arial"/>
                <a:cs typeface="Arial"/>
              </a:rPr>
              <a:t>else Block wird übersprungen, wenn die Schleife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break </a:t>
            </a:r>
            <a:r>
              <a:rPr sz="2000" dirty="0">
                <a:latin typeface="Arial"/>
                <a:cs typeface="Arial"/>
              </a:rPr>
              <a:t>verlassen  </a:t>
            </a:r>
            <a:r>
              <a:rPr sz="2000" spc="-5" dirty="0">
                <a:latin typeface="Arial"/>
                <a:cs typeface="Arial"/>
              </a:rPr>
              <a:t>wurde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262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Beispiel </a:t>
            </a:r>
            <a:r>
              <a:rPr spc="-10" dirty="0"/>
              <a:t>Iteration while </a:t>
            </a:r>
            <a:r>
              <a:rPr dirty="0"/>
              <a:t>-</a:t>
            </a:r>
            <a:r>
              <a:rPr spc="-80" dirty="0"/>
              <a:t> </a:t>
            </a:r>
            <a:r>
              <a:rPr spc="-5" dirty="0"/>
              <a:t>else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77988"/>
            <a:ext cx="5922645" cy="4978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urier New"/>
                <a:cs typeface="Courier New"/>
              </a:rPr>
              <a:t>Autor: Stefan</a:t>
            </a:r>
            <a:r>
              <a:rPr sz="1800" i="1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urier New"/>
                <a:cs typeface="Courier New"/>
              </a:rPr>
              <a:t>Berger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800" i="1" spc="-5" dirty="0">
                <a:solidFill>
                  <a:srgbClr val="808080"/>
                </a:solidFill>
                <a:latin typeface="Courier New"/>
                <a:cs typeface="Courier New"/>
              </a:rPr>
              <a:t>Primzahlen von </a:t>
            </a:r>
            <a:r>
              <a:rPr sz="1800" i="1" dirty="0">
                <a:solidFill>
                  <a:srgbClr val="808080"/>
                </a:solidFill>
                <a:latin typeface="Courier New"/>
                <a:cs typeface="Courier New"/>
              </a:rPr>
              <a:t>2 … </a:t>
            </a:r>
            <a:r>
              <a:rPr sz="1800" i="1" spc="-5" dirty="0">
                <a:solidFill>
                  <a:srgbClr val="808080"/>
                </a:solidFill>
                <a:latin typeface="Courier New"/>
                <a:cs typeface="Courier New"/>
              </a:rPr>
              <a:t>100 mit while und</a:t>
            </a:r>
            <a:r>
              <a:rPr sz="1800" i="1" spc="-9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800" dirty="0">
                <a:latin typeface="Courier New"/>
                <a:cs typeface="Courier New"/>
              </a:rPr>
              <a:t>n 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24180" marR="3981450" indent="-411480">
              <a:lnSpc>
                <a:spcPct val="138900"/>
              </a:lnSpc>
            </a:pP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n &lt;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100</a:t>
            </a:r>
            <a:r>
              <a:rPr sz="1800" spc="-5" dirty="0">
                <a:latin typeface="Courier New"/>
                <a:cs typeface="Courier New"/>
              </a:rPr>
              <a:t>:  </a:t>
            </a:r>
            <a:r>
              <a:rPr sz="1800" dirty="0">
                <a:latin typeface="Courier New"/>
                <a:cs typeface="Courier New"/>
              </a:rPr>
              <a:t>m 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while </a:t>
            </a:r>
            <a:r>
              <a:rPr sz="1800" dirty="0">
                <a:latin typeface="Courier New"/>
                <a:cs typeface="Courier New"/>
              </a:rPr>
              <a:t>m &lt;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n:</a:t>
            </a:r>
            <a:endParaRPr sz="18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800" dirty="0">
                <a:latin typeface="Courier New"/>
                <a:cs typeface="Courier New"/>
              </a:rPr>
              <a:t>n % m </a:t>
            </a:r>
            <a:r>
              <a:rPr sz="1800" spc="-5" dirty="0">
                <a:latin typeface="Courier New"/>
                <a:cs typeface="Courier New"/>
              </a:rPr>
              <a:t>==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52146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break</a:t>
            </a:r>
            <a:endParaRPr sz="180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Courier New"/>
                <a:cs typeface="Courier New"/>
              </a:rPr>
              <a:t>m </a:t>
            </a:r>
            <a:r>
              <a:rPr sz="1800" spc="-5" dirty="0">
                <a:latin typeface="Courier New"/>
                <a:cs typeface="Courier New"/>
              </a:rPr>
              <a:t>+=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42418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424180" marR="963294" indent="548640">
              <a:lnSpc>
                <a:spcPct val="138900"/>
              </a:lnSpc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800" spc="-5" dirty="0">
                <a:latin typeface="Courier New"/>
                <a:cs typeface="Courier New"/>
              </a:rPr>
              <a:t>(n, </a:t>
            </a:r>
            <a:r>
              <a:rPr sz="1800" b="1" spc="-5" dirty="0">
                <a:solidFill>
                  <a:srgbClr val="008080"/>
                </a:solidFill>
                <a:latin typeface="Courier New"/>
                <a:cs typeface="Courier New"/>
              </a:rPr>
              <a:t>'ist eine Primzahl'</a:t>
            </a:r>
            <a:r>
              <a:rPr sz="1800" spc="-5" dirty="0">
                <a:latin typeface="Courier New"/>
                <a:cs typeface="Courier New"/>
              </a:rPr>
              <a:t>)  </a:t>
            </a:r>
            <a:r>
              <a:rPr sz="1800" dirty="0">
                <a:latin typeface="Courier New"/>
                <a:cs typeface="Courier New"/>
              </a:rPr>
              <a:t>n </a:t>
            </a:r>
            <a:r>
              <a:rPr sz="1800" spc="-5" dirty="0">
                <a:latin typeface="Courier New"/>
                <a:cs typeface="Courier New"/>
              </a:rPr>
              <a:t>+=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055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Iterationen </a:t>
            </a:r>
            <a:r>
              <a:rPr dirty="0"/>
              <a:t>- </a:t>
            </a:r>
            <a:r>
              <a:rPr spc="-5" dirty="0"/>
              <a:t>for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325" y="1177988"/>
            <a:ext cx="3274060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1497330" algn="ctr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800" b="1" dirty="0">
                <a:solidFill>
                  <a:srgbClr val="000080"/>
                </a:solidFill>
                <a:latin typeface="Consolas"/>
                <a:cs typeface="Consolas"/>
              </a:rPr>
              <a:t>i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in</a:t>
            </a:r>
            <a:r>
              <a:rPr sz="1800" b="1" spc="-6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seq</a:t>
            </a:r>
            <a:r>
              <a:rPr sz="1800" spc="-7" baseline="-32407" dirty="0">
                <a:latin typeface="Consolas"/>
                <a:cs typeface="Consolas"/>
              </a:rPr>
              <a:t>1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01650" algn="ctr">
              <a:lnSpc>
                <a:spcPct val="100000"/>
              </a:lnSpc>
              <a:spcBef>
                <a:spcPts val="840"/>
              </a:spcBef>
              <a:tabLst>
                <a:tab pos="1466215" algn="l"/>
              </a:tabLst>
            </a:pP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block</a:t>
            </a:r>
            <a:r>
              <a:rPr sz="1800" b="1" spc="-7" baseline="-32407" dirty="0">
                <a:solidFill>
                  <a:srgbClr val="000080"/>
                </a:solidFill>
                <a:latin typeface="Consolas"/>
                <a:cs typeface="Consolas"/>
              </a:rPr>
              <a:t>1	</a:t>
            </a:r>
            <a:r>
              <a:rPr sz="18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800" i="1" spc="-9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onsolas"/>
                <a:cs typeface="Consolas"/>
              </a:rPr>
              <a:t>Statement(s)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663" y="2769553"/>
            <a:ext cx="7161530" cy="2768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149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In einer for-Iteration wird über alle Elemente in </a:t>
            </a:r>
            <a:r>
              <a:rPr sz="2000" spc="25" dirty="0">
                <a:latin typeface="Arial"/>
                <a:cs typeface="Arial"/>
              </a:rPr>
              <a:t>seq</a:t>
            </a:r>
            <a:r>
              <a:rPr sz="1950" spc="37" baseline="-32051" dirty="0">
                <a:latin typeface="Arial"/>
                <a:cs typeface="Arial"/>
              </a:rPr>
              <a:t>1</a:t>
            </a:r>
            <a:r>
              <a:rPr sz="1950" spc="202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iteriert</a:t>
            </a:r>
            <a:endParaRPr sz="2000">
              <a:latin typeface="Arial"/>
              <a:cs typeface="Arial"/>
            </a:endParaRPr>
          </a:p>
          <a:p>
            <a:pPr marL="9721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72185" algn="l"/>
                <a:tab pos="972819" algn="l"/>
              </a:tabLst>
            </a:pPr>
            <a:r>
              <a:rPr sz="2000" dirty="0">
                <a:latin typeface="Arial"/>
                <a:cs typeface="Arial"/>
              </a:rPr>
              <a:t>seq</a:t>
            </a:r>
            <a:r>
              <a:rPr sz="1950" baseline="-32051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ein beliebiger </a:t>
            </a:r>
            <a:r>
              <a:rPr sz="2000" spc="-10" dirty="0">
                <a:latin typeface="Arial"/>
                <a:cs typeface="Arial"/>
              </a:rPr>
              <a:t>Sammeltyp-Wert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(Collections)</a:t>
            </a:r>
            <a:endParaRPr sz="2000">
              <a:latin typeface="Arial"/>
              <a:cs typeface="Arial"/>
            </a:endParaRPr>
          </a:p>
          <a:p>
            <a:pPr marL="9721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72185" algn="l"/>
                <a:tab pos="972819" algn="l"/>
              </a:tabLst>
            </a:pPr>
            <a:r>
              <a:rPr sz="2000" dirty="0">
                <a:latin typeface="Arial"/>
                <a:cs typeface="Arial"/>
              </a:rPr>
              <a:t>zum </a:t>
            </a:r>
            <a:r>
              <a:rPr sz="2000" spc="-5" dirty="0">
                <a:latin typeface="Arial"/>
                <a:cs typeface="Arial"/>
              </a:rPr>
              <a:t>Beispiel: Liste, </a:t>
            </a:r>
            <a:r>
              <a:rPr sz="2000" spc="-20" dirty="0">
                <a:latin typeface="Arial"/>
                <a:cs typeface="Arial"/>
              </a:rPr>
              <a:t>Tupel, </a:t>
            </a:r>
            <a:r>
              <a:rPr sz="2000" spc="-5" dirty="0">
                <a:latin typeface="Arial"/>
                <a:cs typeface="Arial"/>
              </a:rPr>
              <a:t>Set,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String,...</a:t>
            </a:r>
            <a:endParaRPr sz="2000">
              <a:latin typeface="Arial"/>
              <a:cs typeface="Arial"/>
            </a:endParaRPr>
          </a:p>
          <a:p>
            <a:pPr marL="5149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In jedem Iterationsschritt wird </a:t>
            </a:r>
            <a:r>
              <a:rPr sz="2000" spc="10" dirty="0">
                <a:latin typeface="Arial"/>
                <a:cs typeface="Arial"/>
              </a:rPr>
              <a:t>block</a:t>
            </a:r>
            <a:r>
              <a:rPr sz="1950" spc="15" baseline="-32051" dirty="0">
                <a:latin typeface="Arial"/>
                <a:cs typeface="Arial"/>
              </a:rPr>
              <a:t>1</a:t>
            </a:r>
            <a:r>
              <a:rPr sz="1950" spc="262" baseline="-32051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  <a:p>
            <a:pPr marL="5149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ist das aktuell betrachtete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</a:t>
            </a:r>
            <a:endParaRPr sz="2000">
              <a:latin typeface="Arial"/>
              <a:cs typeface="Arial"/>
            </a:endParaRPr>
          </a:p>
          <a:p>
            <a:pPr marL="9721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72185" algn="l"/>
                <a:tab pos="972819" algn="l"/>
              </a:tabLst>
            </a:pPr>
            <a:r>
              <a:rPr sz="2000" spc="-5" dirty="0">
                <a:latin typeface="Arial"/>
                <a:cs typeface="Arial"/>
              </a:rPr>
              <a:t>Reihenfolge: </a:t>
            </a:r>
            <a:r>
              <a:rPr sz="2000" dirty="0">
                <a:latin typeface="Arial"/>
                <a:cs typeface="Arial"/>
              </a:rPr>
              <a:t>seq[0], seq[1],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9721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72185" algn="l"/>
                <a:tab pos="972819" algn="l"/>
              </a:tabLst>
            </a:pPr>
            <a:r>
              <a:rPr sz="2000" dirty="0">
                <a:latin typeface="Arial"/>
                <a:cs typeface="Arial"/>
              </a:rPr>
              <a:t>(keine </a:t>
            </a:r>
            <a:r>
              <a:rPr sz="2000" spc="-5" dirty="0">
                <a:latin typeface="Arial"/>
                <a:cs typeface="Arial"/>
              </a:rPr>
              <a:t>feste Reihenfolge bei </a:t>
            </a:r>
            <a:r>
              <a:rPr sz="2000" dirty="0">
                <a:latin typeface="Arial"/>
                <a:cs typeface="Arial"/>
              </a:rPr>
              <a:t>Mengen,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Wörterbüchern)</a:t>
            </a:r>
            <a:endParaRPr sz="2000">
              <a:latin typeface="Arial"/>
              <a:cs typeface="Arial"/>
            </a:endParaRPr>
          </a:p>
          <a:p>
            <a:pPr marL="5149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514984" algn="l"/>
                <a:tab pos="515620" algn="l"/>
              </a:tabLst>
            </a:pPr>
            <a:r>
              <a:rPr sz="2000" spc="-5" dirty="0">
                <a:latin typeface="Arial"/>
                <a:cs typeface="Arial"/>
              </a:rPr>
              <a:t>break, </a:t>
            </a:r>
            <a:r>
              <a:rPr sz="2000" dirty="0">
                <a:latin typeface="Arial"/>
                <a:cs typeface="Arial"/>
              </a:rPr>
              <a:t>continue </a:t>
            </a:r>
            <a:r>
              <a:rPr sz="2000" spc="-5" dirty="0">
                <a:latin typeface="Arial"/>
                <a:cs typeface="Arial"/>
              </a:rPr>
              <a:t>und else funktionieren wie bei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while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71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665720" cy="3454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0" dirty="0">
                <a:latin typeface="Arial"/>
                <a:cs typeface="Arial"/>
              </a:rPr>
              <a:t>Vorgehensbeschreibung </a:t>
            </a:r>
            <a:r>
              <a:rPr sz="2000" spc="-5" dirty="0">
                <a:latin typeface="Arial"/>
                <a:cs typeface="Arial"/>
              </a:rPr>
              <a:t>ähnlich wie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„Kochrezepte“,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die jeden Schritt beschreiben wie das Problem gelöst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wird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Unterschiedliche Eingaben werden gleich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behandeln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in n-Schritten wird das Problem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gelöst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Algorithmen bestehen aus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Einzelschritten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Algorithmen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wiederum aus </a:t>
            </a:r>
            <a:r>
              <a:rPr sz="2000" dirty="0">
                <a:latin typeface="Arial"/>
                <a:cs typeface="Arial"/>
              </a:rPr>
              <a:t>(Sub-) </a:t>
            </a:r>
            <a:r>
              <a:rPr sz="2000" spc="-5" dirty="0">
                <a:latin typeface="Arial"/>
                <a:cs typeface="Arial"/>
              </a:rPr>
              <a:t>Algorithmen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bestehen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055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Iterationen </a:t>
            </a:r>
            <a:r>
              <a:rPr dirty="0"/>
              <a:t>- </a:t>
            </a:r>
            <a:r>
              <a:rPr spc="-5" dirty="0"/>
              <a:t>for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463" y="1169353"/>
            <a:ext cx="8329930" cy="40640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(&lt;Start&gt;,&lt;Ende&gt;,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Schritte):</a:t>
            </a:r>
            <a:endParaRPr sz="2000">
              <a:latin typeface="Courier New"/>
              <a:cs typeface="Courier New"/>
            </a:endParaRPr>
          </a:p>
          <a:p>
            <a:pPr marL="1021715">
              <a:lnSpc>
                <a:spcPct val="100000"/>
              </a:lnSpc>
              <a:spcBef>
                <a:spcPts val="900"/>
              </a:spcBef>
              <a:tabLst>
                <a:tab pos="2092325" algn="l"/>
              </a:tabLst>
            </a:pPr>
            <a:r>
              <a:rPr sz="2000" b="1" dirty="0">
                <a:solidFill>
                  <a:srgbClr val="000080"/>
                </a:solidFill>
                <a:latin typeface="Consolas"/>
                <a:cs typeface="Consolas"/>
              </a:rPr>
              <a:t>block</a:t>
            </a:r>
            <a:r>
              <a:rPr sz="1950" b="1" baseline="-32051" dirty="0">
                <a:solidFill>
                  <a:srgbClr val="000080"/>
                </a:solidFill>
                <a:latin typeface="Consolas"/>
                <a:cs typeface="Consolas"/>
              </a:rPr>
              <a:t>1	</a:t>
            </a: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20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Statement(s)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onsolas"/>
              <a:cs typeface="Consolas"/>
            </a:endParaRPr>
          </a:p>
          <a:p>
            <a:pPr marL="464184" indent="-439420">
              <a:lnSpc>
                <a:spcPct val="100000"/>
              </a:lnSpc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enthält den aktuellen</a:t>
            </a:r>
            <a:r>
              <a:rPr sz="2000" spc="-15" dirty="0">
                <a:latin typeface="Arial"/>
                <a:cs typeface="Arial"/>
              </a:rPr>
              <a:t> Wert</a:t>
            </a:r>
            <a:endParaRPr sz="2000">
              <a:latin typeface="Arial"/>
              <a:cs typeface="Arial"/>
            </a:endParaRPr>
          </a:p>
          <a:p>
            <a:pPr marL="4641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dirty="0">
                <a:latin typeface="Arial"/>
                <a:cs typeface="Arial"/>
              </a:rPr>
              <a:t>range </a:t>
            </a:r>
            <a:r>
              <a:rPr sz="2000" spc="-5" dirty="0">
                <a:latin typeface="Arial"/>
                <a:cs typeface="Arial"/>
              </a:rPr>
              <a:t>ist eine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Funktion</a:t>
            </a:r>
            <a:endParaRPr sz="2000">
              <a:latin typeface="Arial"/>
              <a:cs typeface="Arial"/>
            </a:endParaRPr>
          </a:p>
          <a:p>
            <a:pPr marL="4641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spc="-5" dirty="0">
                <a:latin typeface="Courier New"/>
                <a:cs typeface="Courier New"/>
              </a:rPr>
              <a:t>&lt;optional&gt; Start</a:t>
            </a:r>
            <a:r>
              <a:rPr sz="2000" spc="-68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beginnt hier die for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Iteration</a:t>
            </a:r>
            <a:endParaRPr sz="2000">
              <a:latin typeface="Arial"/>
              <a:cs typeface="Arial"/>
            </a:endParaRPr>
          </a:p>
          <a:p>
            <a:pPr marL="464184" marR="191770" indent="-439420">
              <a:lnSpc>
                <a:spcPct val="112500"/>
              </a:lnSpc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spc="-5" dirty="0">
                <a:latin typeface="Courier New"/>
                <a:cs typeface="Courier New"/>
              </a:rPr>
              <a:t>&lt;optional&gt; Ende</a:t>
            </a:r>
            <a:r>
              <a:rPr sz="2000" spc="-73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Ende der for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Iteration </a:t>
            </a:r>
            <a:r>
              <a:rPr sz="2000" dirty="0">
                <a:latin typeface="Arial"/>
                <a:cs typeface="Arial"/>
              </a:rPr>
              <a:t>(diese </a:t>
            </a:r>
            <a:r>
              <a:rPr sz="2000" spc="-5" dirty="0">
                <a:latin typeface="Arial"/>
                <a:cs typeface="Arial"/>
              </a:rPr>
              <a:t>Zahl ist exklusiv  nicht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enthalten</a:t>
            </a:r>
            <a:endParaRPr sz="2000">
              <a:latin typeface="Arial"/>
              <a:cs typeface="Arial"/>
            </a:endParaRPr>
          </a:p>
          <a:p>
            <a:pPr marL="4641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spc="-5" dirty="0">
                <a:latin typeface="Courier New"/>
                <a:cs typeface="Courier New"/>
              </a:rPr>
              <a:t>&lt;optional&gt; Schritte</a:t>
            </a:r>
            <a:r>
              <a:rPr sz="2000" spc="-73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Inkrement oder Dekrement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Schrittgrösse</a:t>
            </a:r>
            <a:endParaRPr sz="2000">
              <a:latin typeface="Arial"/>
              <a:cs typeface="Arial"/>
            </a:endParaRPr>
          </a:p>
          <a:p>
            <a:pPr marL="4641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spc="-5" dirty="0">
                <a:latin typeface="Arial"/>
                <a:cs typeface="Arial"/>
              </a:rPr>
              <a:t>Default </a:t>
            </a:r>
            <a:r>
              <a:rPr sz="2000" dirty="0">
                <a:latin typeface="Arial"/>
                <a:cs typeface="Arial"/>
              </a:rPr>
              <a:t>range (0, </a:t>
            </a:r>
            <a:r>
              <a:rPr sz="2000" spc="-5" dirty="0">
                <a:latin typeface="Arial"/>
                <a:cs typeface="Arial"/>
              </a:rPr>
              <a:t>bis </a:t>
            </a:r>
            <a:r>
              <a:rPr sz="2000" dirty="0">
                <a:latin typeface="Arial"/>
                <a:cs typeface="Arial"/>
              </a:rPr>
              <a:t>Maximum,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+1)</a:t>
            </a:r>
            <a:endParaRPr sz="2000">
              <a:latin typeface="Arial"/>
              <a:cs typeface="Arial"/>
            </a:endParaRPr>
          </a:p>
          <a:p>
            <a:pPr marL="4641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4184" algn="l"/>
                <a:tab pos="464820" algn="l"/>
              </a:tabLst>
            </a:pPr>
            <a:r>
              <a:rPr sz="2000" spc="-5" dirty="0">
                <a:latin typeface="Arial"/>
                <a:cs typeface="Arial"/>
              </a:rPr>
              <a:t>Beispiele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055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Iterationen </a:t>
            </a:r>
            <a:r>
              <a:rPr dirty="0"/>
              <a:t>- </a:t>
            </a:r>
            <a:r>
              <a:rPr spc="-5" dirty="0"/>
              <a:t>for</a:t>
            </a:r>
            <a:r>
              <a:rPr spc="-95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69353"/>
            <a:ext cx="3987800" cy="46355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Ausgabe: 0, 1, 2, ...,</a:t>
            </a:r>
            <a:r>
              <a:rPr sz="2000" i="1" spc="-8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469265" marR="1071880" indent="-457200">
              <a:lnSpc>
                <a:spcPct val="137500"/>
              </a:lnSpc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x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sz="2000" b="1" spc="-1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sz="2000" spc="-5" dirty="0">
                <a:latin typeface="Courier New"/>
                <a:cs typeface="Courier New"/>
              </a:rPr>
              <a:t>): 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(x)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Ausgabe: 3, 4, 5, ...,</a:t>
            </a:r>
            <a:r>
              <a:rPr sz="2000" i="1" spc="-8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469265" marR="614680" indent="-457200">
              <a:lnSpc>
                <a:spcPct val="137500"/>
              </a:lnSpc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x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sz="2000" spc="-5" dirty="0">
                <a:latin typeface="Courier New"/>
                <a:cs typeface="Courier New"/>
              </a:rPr>
              <a:t>): 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(x)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Ausgabe: 3, 5, 7,</a:t>
            </a:r>
            <a:r>
              <a:rPr sz="2000" i="1" spc="-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9</a:t>
            </a:r>
            <a:endParaRPr sz="2000">
              <a:latin typeface="Courier New"/>
              <a:cs typeface="Courier New"/>
            </a:endParaRPr>
          </a:p>
          <a:p>
            <a:pPr marL="469265" marR="157480" indent="-457200">
              <a:lnSpc>
                <a:spcPct val="137500"/>
              </a:lnSpc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latin typeface="Courier New"/>
                <a:cs typeface="Courier New"/>
              </a:rPr>
              <a:t>x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in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range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10</a:t>
            </a:r>
            <a:r>
              <a:rPr sz="2000" spc="-5" dirty="0">
                <a:latin typeface="Courier New"/>
                <a:cs typeface="Courier New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latin typeface="Courier New"/>
                <a:cs typeface="Courier New"/>
              </a:rPr>
              <a:t>): 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(x)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48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Übung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5999" y="1493203"/>
            <a:ext cx="8070850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4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Erstellen Sie ein Programm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 Namen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«ForRaster.py».</a:t>
            </a:r>
            <a:endParaRPr sz="2000">
              <a:latin typeface="Arial"/>
              <a:cs typeface="Arial"/>
            </a:endParaRPr>
          </a:p>
          <a:p>
            <a:pPr marL="431165" marR="5080" indent="-419100">
              <a:lnSpc>
                <a:spcPct val="112500"/>
              </a:lnSpc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Es </a:t>
            </a:r>
            <a:r>
              <a:rPr sz="2000" dirty="0">
                <a:latin typeface="Arial"/>
                <a:cs typeface="Arial"/>
              </a:rPr>
              <a:t>soll </a:t>
            </a:r>
            <a:r>
              <a:rPr sz="2000" spc="-5" dirty="0">
                <a:latin typeface="Arial"/>
                <a:cs typeface="Arial"/>
              </a:rPr>
              <a:t>ein Raster </a:t>
            </a:r>
            <a:r>
              <a:rPr sz="2000" dirty="0">
                <a:latin typeface="Arial"/>
                <a:cs typeface="Arial"/>
              </a:rPr>
              <a:t>von 8 </a:t>
            </a:r>
            <a:r>
              <a:rPr sz="2000" spc="-5" dirty="0">
                <a:latin typeface="Arial"/>
                <a:cs typeface="Arial"/>
              </a:rPr>
              <a:t>Zeilen </a:t>
            </a:r>
            <a:r>
              <a:rPr sz="2000" dirty="0">
                <a:latin typeface="Arial"/>
                <a:cs typeface="Arial"/>
              </a:rPr>
              <a:t>mit 9 </a:t>
            </a:r>
            <a:r>
              <a:rPr sz="2000" spc="-5" dirty="0">
                <a:latin typeface="Arial"/>
                <a:cs typeface="Arial"/>
              </a:rPr>
              <a:t>Spalten ausgeben, welches die  Produkte </a:t>
            </a:r>
            <a:r>
              <a:rPr sz="2000" dirty="0">
                <a:latin typeface="Arial"/>
                <a:cs typeface="Arial"/>
              </a:rPr>
              <a:t>von (Zeile * </a:t>
            </a:r>
            <a:r>
              <a:rPr sz="2000" spc="-5" dirty="0">
                <a:latin typeface="Arial"/>
                <a:cs typeface="Arial"/>
              </a:rPr>
              <a:t>Spalte)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beinhaltet</a:t>
            </a:r>
            <a:endParaRPr sz="2000">
              <a:latin typeface="Arial"/>
              <a:cs typeface="Arial"/>
            </a:endParaRPr>
          </a:p>
          <a:p>
            <a:pPr marL="431165" indent="-419100">
              <a:lnSpc>
                <a:spcPct val="100000"/>
              </a:lnSpc>
              <a:spcBef>
                <a:spcPts val="3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Der Output </a:t>
            </a:r>
            <a:r>
              <a:rPr sz="2000" dirty="0">
                <a:latin typeface="Arial"/>
                <a:cs typeface="Arial"/>
              </a:rPr>
              <a:t>soll </a:t>
            </a:r>
            <a:r>
              <a:rPr sz="2000" spc="-5" dirty="0">
                <a:latin typeface="Arial"/>
                <a:cs typeface="Arial"/>
              </a:rPr>
              <a:t>wie folgt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aussehen: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5975" y="3364291"/>
          <a:ext cx="3903979" cy="210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70"/>
                <a:gridCol w="502920"/>
                <a:gridCol w="457200"/>
                <a:gridCol w="457199"/>
                <a:gridCol w="457200"/>
                <a:gridCol w="457200"/>
                <a:gridCol w="457200"/>
                <a:gridCol w="457200"/>
                <a:gridCol w="351789"/>
              </a:tblGrid>
              <a:tr h="224432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24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54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  <a:tr h="2762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35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  <a:tr h="224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16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24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32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48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64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72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6034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5999" y="5950903"/>
            <a:ext cx="6858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2000" dirty="0">
                <a:latin typeface="Times New Roman"/>
                <a:cs typeface="Times New Roman"/>
              </a:rPr>
              <a:t>4.	</a:t>
            </a:r>
            <a:r>
              <a:rPr sz="2000" spc="-25" dirty="0">
                <a:latin typeface="Arial"/>
                <a:cs typeface="Arial"/>
              </a:rPr>
              <a:t>Tipp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end=’\t’ wird </a:t>
            </a:r>
            <a:r>
              <a:rPr sz="2000" spc="-30" dirty="0">
                <a:latin typeface="Arial"/>
                <a:cs typeface="Arial"/>
              </a:rPr>
              <a:t>Tabulator </a:t>
            </a:r>
            <a:r>
              <a:rPr sz="2000" spc="-5" dirty="0">
                <a:latin typeface="Arial"/>
                <a:cs typeface="Arial"/>
              </a:rPr>
              <a:t>gesetzt 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0099"/>
                </a:solidFill>
                <a:latin typeface="Consolas"/>
                <a:cs typeface="Consolas"/>
              </a:rPr>
              <a:t>end</a:t>
            </a:r>
            <a:r>
              <a:rPr sz="1800" spc="-5" dirty="0">
                <a:latin typeface="Consolas"/>
                <a:cs typeface="Consolas"/>
              </a:rPr>
              <a:t>=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\t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48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Funktionen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643191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Funktion definieren und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Funktionen </a:t>
            </a:r>
            <a:r>
              <a:rPr sz="2000" dirty="0">
                <a:latin typeface="Arial"/>
                <a:cs typeface="Arial"/>
              </a:rPr>
              <a:t>spezifizieren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implementieren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960053"/>
            <a:ext cx="6314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Routinearbeiten in Funktionen auslagern und für andere  nutzbar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988753"/>
            <a:ext cx="452183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 definieren eigene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Funktionen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097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Funktionen </a:t>
            </a:r>
            <a:r>
              <a:rPr dirty="0"/>
              <a:t>–</a:t>
            </a:r>
            <a:r>
              <a:rPr spc="-90" dirty="0"/>
              <a:t> </a:t>
            </a:r>
            <a:r>
              <a:rPr spc="-5" dirty="0"/>
              <a:t>Übersicht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5476240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Funktionen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Namensräume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Rekursion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Syntaktische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Feinheiten: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25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Argumente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15" dirty="0">
                <a:latin typeface="Arial"/>
                <a:cs typeface="Arial"/>
              </a:rPr>
              <a:t>Vorgabewerte </a:t>
            </a:r>
            <a:r>
              <a:rPr sz="2000" spc="-5" dirty="0">
                <a:latin typeface="Arial"/>
                <a:cs typeface="Arial"/>
              </a:rPr>
              <a:t>und Argumente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benennen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Schlüsselworte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48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Funktionen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169353"/>
            <a:ext cx="7061200" cy="4406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Funktionen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wiederverwendbare Code-Blöcke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Arial"/>
                <a:cs typeface="Arial"/>
              </a:rPr>
              <a:t>„Unterprogramme“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implementieren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451484" marR="231775" indent="-439420">
              <a:lnSpc>
                <a:spcPct val="137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Funktionen </a:t>
            </a:r>
            <a:r>
              <a:rPr sz="2000" dirty="0">
                <a:latin typeface="Arial"/>
                <a:cs typeface="Arial"/>
              </a:rPr>
              <a:t>strukturieren </a:t>
            </a:r>
            <a:r>
              <a:rPr sz="2000" spc="-5" dirty="0">
                <a:latin typeface="Arial"/>
                <a:cs typeface="Arial"/>
              </a:rPr>
              <a:t>das Gesamtproblem in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mehrere  kleinere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Teilprobleme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2284" indent="-439420">
              <a:lnSpc>
                <a:spcPct val="137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Funktionsdefinition entspricht der Zuweisung einer  Funktion an eine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ct val="137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Wird eine Funktion aufgerufen, wird der Code der Funktion  ausgeführt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32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Funktionen </a:t>
            </a:r>
            <a:r>
              <a:rPr dirty="0"/>
              <a:t>- </a:t>
            </a:r>
            <a:r>
              <a:rPr spc="-5" dirty="0"/>
              <a:t>Beispiel</a:t>
            </a:r>
            <a:r>
              <a:rPr spc="-95" dirty="0"/>
              <a:t> </a:t>
            </a:r>
            <a:r>
              <a:rPr dirty="0"/>
              <a:t>(1)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69353"/>
            <a:ext cx="4749165" cy="863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sz="20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print_pi():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8080"/>
                </a:solidFill>
                <a:latin typeface="Courier New"/>
                <a:cs typeface="Courier New"/>
              </a:rPr>
              <a:t>'pi ist etwa</a:t>
            </a:r>
            <a:r>
              <a:rPr sz="2000" b="1" spc="-8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Courier New"/>
                <a:cs typeface="Courier New"/>
              </a:rPr>
              <a:t>3.14159'</a:t>
            </a:r>
            <a:r>
              <a:rPr sz="2000" spc="-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60053"/>
            <a:ext cx="712470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print_pi()# Aufruf der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Funktion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469900" indent="-439420">
              <a:lnSpc>
                <a:spcPct val="100000"/>
              </a:lnSpc>
              <a:spcBef>
                <a:spcPts val="1705"/>
              </a:spcBef>
              <a:buFont typeface="Arial Unicode MS"/>
              <a:buChar char="❑"/>
              <a:tabLst>
                <a:tab pos="469265" algn="l"/>
                <a:tab pos="469900" algn="l"/>
                <a:tab pos="3110230" algn="l"/>
              </a:tabLst>
            </a:pPr>
            <a:r>
              <a:rPr sz="2000" spc="-5" dirty="0">
                <a:latin typeface="Arial"/>
                <a:cs typeface="Arial"/>
              </a:rPr>
              <a:t>Schlüsselwort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def</a:t>
            </a:r>
            <a:r>
              <a:rPr sz="20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definiert eine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Funktion</a:t>
            </a:r>
            <a:endParaRPr sz="20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print_pi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Funktionsname</a:t>
            </a:r>
            <a:endParaRPr sz="20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-819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in der Klammer </a:t>
            </a:r>
            <a:r>
              <a:rPr sz="2000" dirty="0">
                <a:latin typeface="Arial"/>
                <a:cs typeface="Arial"/>
              </a:rPr>
              <a:t>stehen </a:t>
            </a:r>
            <a:r>
              <a:rPr sz="2000" spc="-5" dirty="0">
                <a:latin typeface="Arial"/>
                <a:cs typeface="Arial"/>
              </a:rPr>
              <a:t>Parameter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Argumente</a:t>
            </a:r>
            <a:endParaRPr sz="20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-5" dirty="0">
                <a:latin typeface="Arial"/>
                <a:cs typeface="Arial"/>
              </a:rPr>
              <a:t>→ unterhalb des Doppelpunkt </a:t>
            </a:r>
            <a:r>
              <a:rPr sz="2000" dirty="0">
                <a:latin typeface="Arial"/>
                <a:cs typeface="Arial"/>
              </a:rPr>
              <a:t>kommt </a:t>
            </a:r>
            <a:r>
              <a:rPr sz="2000" spc="-5" dirty="0">
                <a:latin typeface="Arial"/>
                <a:cs typeface="Arial"/>
              </a:rPr>
              <a:t>nun der Code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32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Funktionen </a:t>
            </a:r>
            <a:r>
              <a:rPr dirty="0"/>
              <a:t>- </a:t>
            </a:r>
            <a:r>
              <a:rPr spc="-5" dirty="0"/>
              <a:t>Beispiel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85735"/>
            <a:ext cx="3890010" cy="25400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4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urier New"/>
                <a:cs typeface="Courier New"/>
              </a:rPr>
              <a:t>Funktion mit</a:t>
            </a:r>
            <a:r>
              <a:rPr sz="1400" i="1" spc="-3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urier New"/>
                <a:cs typeface="Courier New"/>
              </a:rPr>
              <a:t>Argumenten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def </a:t>
            </a:r>
            <a:r>
              <a:rPr sz="1400" spc="-5" dirty="0">
                <a:latin typeface="Courier New"/>
                <a:cs typeface="Courier New"/>
              </a:rPr>
              <a:t>print_max(a,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b):</a:t>
            </a:r>
            <a:endParaRPr sz="14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  <a:spcBef>
                <a:spcPts val="795"/>
              </a:spcBef>
            </a:pP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400" dirty="0">
                <a:latin typeface="Courier New"/>
                <a:cs typeface="Courier New"/>
              </a:rPr>
              <a:t>a &lt;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b:</a:t>
            </a:r>
            <a:endParaRPr sz="1400">
              <a:latin typeface="Courier New"/>
              <a:cs typeface="Courier New"/>
            </a:endParaRPr>
          </a:p>
          <a:p>
            <a:pPr marL="338455" marR="431165" indent="434340">
              <a:lnSpc>
                <a:spcPct val="147300"/>
              </a:lnSpc>
            </a:pPr>
            <a:r>
              <a:rPr sz="1400" spc="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5" dirty="0">
                <a:latin typeface="Courier New"/>
                <a:cs typeface="Courier New"/>
              </a:rPr>
              <a:t>(</a:t>
            </a:r>
            <a:r>
              <a:rPr sz="1400" b="1" spc="5" dirty="0">
                <a:solidFill>
                  <a:srgbClr val="008080"/>
                </a:solidFill>
                <a:latin typeface="Courier New"/>
                <a:cs typeface="Courier New"/>
              </a:rPr>
              <a:t>'b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ist groesser a'</a:t>
            </a:r>
            <a:r>
              <a:rPr sz="1400" spc="-5" dirty="0"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elif </a:t>
            </a:r>
            <a:r>
              <a:rPr sz="1400" dirty="0">
                <a:latin typeface="Courier New"/>
                <a:cs typeface="Courier New"/>
              </a:rPr>
              <a:t>a </a:t>
            </a:r>
            <a:r>
              <a:rPr sz="1400" spc="-5" dirty="0">
                <a:latin typeface="Courier New"/>
                <a:cs typeface="Courier New"/>
              </a:rPr>
              <a:t>==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b:</a:t>
            </a:r>
            <a:endParaRPr sz="1400">
              <a:latin typeface="Courier New"/>
              <a:cs typeface="Courier New"/>
            </a:endParaRPr>
          </a:p>
          <a:p>
            <a:pPr marL="338455" marR="111125" indent="434340">
              <a:lnSpc>
                <a:spcPct val="147300"/>
              </a:lnSpc>
            </a:pPr>
            <a:r>
              <a:rPr sz="1400" spc="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5" dirty="0">
                <a:latin typeface="Courier New"/>
                <a:cs typeface="Courier New"/>
              </a:rPr>
              <a:t>(</a:t>
            </a:r>
            <a:r>
              <a:rPr sz="1400" b="1" spc="5" dirty="0">
                <a:solidFill>
                  <a:srgbClr val="008080"/>
                </a:solidFill>
                <a:latin typeface="Courier New"/>
                <a:cs typeface="Courier New"/>
              </a:rPr>
              <a:t>'a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und </a:t>
            </a:r>
            <a:r>
              <a:rPr sz="1400" b="1" dirty="0">
                <a:solidFill>
                  <a:srgbClr val="008080"/>
                </a:solidFill>
                <a:latin typeface="Courier New"/>
                <a:cs typeface="Courier New"/>
              </a:rPr>
              <a:t>b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sind gleich'</a:t>
            </a:r>
            <a:r>
              <a:rPr sz="1400" spc="-5" dirty="0">
                <a:latin typeface="Courier New"/>
                <a:cs typeface="Courier New"/>
              </a:rPr>
              <a:t>)  </a:t>
            </a:r>
            <a:r>
              <a:rPr sz="14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772795">
              <a:lnSpc>
                <a:spcPct val="100000"/>
              </a:lnSpc>
              <a:spcBef>
                <a:spcPts val="795"/>
              </a:spcBef>
            </a:pPr>
            <a:r>
              <a:rPr sz="1400" spc="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400" spc="5" dirty="0">
                <a:latin typeface="Courier New"/>
                <a:cs typeface="Courier New"/>
              </a:rPr>
              <a:t>(</a:t>
            </a:r>
            <a:r>
              <a:rPr sz="1400" b="1" spc="5" dirty="0">
                <a:solidFill>
                  <a:srgbClr val="008080"/>
                </a:solidFill>
                <a:latin typeface="Courier New"/>
                <a:cs typeface="Courier New"/>
              </a:rPr>
              <a:t>'a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ist groesser als</a:t>
            </a:r>
            <a:r>
              <a:rPr sz="1400" b="1" spc="-7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b'</a:t>
            </a:r>
            <a:r>
              <a:rPr sz="1400" spc="-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4429950"/>
            <a:ext cx="6233795" cy="174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ourier New"/>
                <a:cs typeface="Courier New"/>
              </a:rPr>
              <a:t>print_max(</a:t>
            </a:r>
            <a:r>
              <a:rPr sz="1400" spc="-670" dirty="0"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sz="1400" spc="5" dirty="0">
                <a:latin typeface="Courier New"/>
                <a:cs typeface="Courier New"/>
              </a:rPr>
              <a:t>, </a:t>
            </a:r>
            <a:r>
              <a:rPr sz="1400" spc="5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1400" spc="5" dirty="0"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ourier New"/>
              <a:cs typeface="Courier New"/>
            </a:endParaRPr>
          </a:p>
          <a:p>
            <a:pPr marL="469900" indent="-439420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-70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in der Klammer </a:t>
            </a:r>
            <a:r>
              <a:rPr sz="2000" dirty="0">
                <a:latin typeface="Arial"/>
                <a:cs typeface="Arial"/>
              </a:rPr>
              <a:t>stehen a </a:t>
            </a:r>
            <a:r>
              <a:rPr sz="2000" spc="-5" dirty="0">
                <a:latin typeface="Arial"/>
                <a:cs typeface="Arial"/>
              </a:rPr>
              <a:t>und </a:t>
            </a:r>
            <a:r>
              <a:rPr sz="2000" dirty="0">
                <a:latin typeface="Arial"/>
                <a:cs typeface="Arial"/>
              </a:rPr>
              <a:t>b </a:t>
            </a:r>
            <a:r>
              <a:rPr sz="2000" spc="-5" dirty="0">
                <a:latin typeface="Arial"/>
                <a:cs typeface="Arial"/>
              </a:rPr>
              <a:t>als</a:t>
            </a:r>
            <a:endParaRPr sz="20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eine Funktion </a:t>
            </a:r>
            <a:r>
              <a:rPr sz="2000" dirty="0">
                <a:latin typeface="Arial"/>
                <a:cs typeface="Arial"/>
              </a:rPr>
              <a:t>kann </a:t>
            </a:r>
            <a:r>
              <a:rPr sz="2000" spc="-5" dirty="0">
                <a:latin typeface="Arial"/>
                <a:cs typeface="Arial"/>
              </a:rPr>
              <a:t>beliebig </a:t>
            </a:r>
            <a:r>
              <a:rPr sz="2000" dirty="0">
                <a:latin typeface="Arial"/>
                <a:cs typeface="Arial"/>
              </a:rPr>
              <a:t>viele </a:t>
            </a:r>
            <a:r>
              <a:rPr sz="2000" spc="-5" dirty="0">
                <a:latin typeface="Arial"/>
                <a:cs typeface="Arial"/>
              </a:rPr>
              <a:t>Argumente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Argumente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spc="-5" dirty="0">
                <a:latin typeface="Arial"/>
                <a:cs typeface="Arial"/>
              </a:rPr>
              <a:t>der Funktion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324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Funktionen </a:t>
            </a:r>
            <a:r>
              <a:rPr dirty="0"/>
              <a:t>- </a:t>
            </a:r>
            <a:r>
              <a:rPr spc="-5" dirty="0"/>
              <a:t>Beispiel</a:t>
            </a:r>
            <a:r>
              <a:rPr spc="-95" dirty="0"/>
              <a:t> </a:t>
            </a:r>
            <a:r>
              <a:rPr dirty="0"/>
              <a:t>(3)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69353"/>
            <a:ext cx="6730365" cy="1701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Funktion mit Argumenten und Return </a:t>
            </a: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-</a:t>
            </a:r>
            <a:r>
              <a:rPr sz="2000" i="1" spc="-8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Value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def </a:t>
            </a:r>
            <a:r>
              <a:rPr sz="2000" spc="-5" dirty="0">
                <a:latin typeface="Courier New"/>
                <a:cs typeface="Courier New"/>
              </a:rPr>
              <a:t>add(a,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b):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8080"/>
                </a:solidFill>
                <a:latin typeface="Courier New"/>
                <a:cs typeface="Courier New"/>
              </a:rPr>
              <a:t>'Summiere {} </a:t>
            </a:r>
            <a:r>
              <a:rPr sz="2000" b="1" dirty="0">
                <a:solidFill>
                  <a:srgbClr val="008080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srgbClr val="008080"/>
                </a:solidFill>
                <a:latin typeface="Courier New"/>
                <a:cs typeface="Courier New"/>
              </a:rPr>
              <a:t>{}'</a:t>
            </a:r>
            <a:r>
              <a:rPr sz="2000" spc="-5" dirty="0">
                <a:latin typeface="Courier New"/>
                <a:cs typeface="Courier New"/>
              </a:rPr>
              <a:t>.format(a,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b))</a:t>
            </a:r>
            <a:endParaRPr sz="2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900"/>
              </a:spcBef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Courier New"/>
                <a:cs typeface="Courier New"/>
              </a:rPr>
              <a:t>a +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3798253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(add(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4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6</a:t>
            </a:r>
            <a:r>
              <a:rPr sz="2000" spc="-5" dirty="0">
                <a:latin typeface="Courier New"/>
                <a:cs typeface="Courier New"/>
              </a:rPr>
              <a:t>))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163" y="4912678"/>
            <a:ext cx="541337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b="1" spc="-5" dirty="0">
                <a:solidFill>
                  <a:srgbClr val="000080"/>
                </a:solidFill>
                <a:latin typeface="Courier New"/>
                <a:cs typeface="Courier New"/>
              </a:rPr>
              <a:t>return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beendet die Funktion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sofort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Funktion </a:t>
            </a:r>
            <a:r>
              <a:rPr sz="2000" i="1" dirty="0">
                <a:latin typeface="Arial"/>
                <a:cs typeface="Arial"/>
              </a:rPr>
              <a:t>kann </a:t>
            </a:r>
            <a:r>
              <a:rPr sz="2000" spc="-5" dirty="0">
                <a:latin typeface="Arial"/>
                <a:cs typeface="Arial"/>
              </a:rPr>
              <a:t>einen </a:t>
            </a:r>
            <a:r>
              <a:rPr sz="2000" spc="-15" dirty="0">
                <a:latin typeface="Arial"/>
                <a:cs typeface="Arial"/>
              </a:rPr>
              <a:t>Wert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zurückliefern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wird bei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spezifiziert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335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Funktion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Übungen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5999" y="1417003"/>
            <a:ext cx="8093075" cy="26543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31165" indent="-419100">
              <a:lnSpc>
                <a:spcPct val="100000"/>
              </a:lnSpc>
              <a:spcBef>
                <a:spcPts val="1000"/>
              </a:spcBef>
              <a:buFont typeface="Times New Roman"/>
              <a:buAutoNum type="arabicPeriod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Aufgabe:</a:t>
            </a:r>
            <a:endParaRPr sz="2000">
              <a:latin typeface="Arial"/>
              <a:cs typeface="Arial"/>
            </a:endParaRPr>
          </a:p>
          <a:p>
            <a:pPr marL="431165" marR="5080">
              <a:lnSpc>
                <a:spcPct val="112799"/>
              </a:lnSpc>
              <a:spcBef>
                <a:spcPts val="590"/>
              </a:spcBef>
              <a:tabLst>
                <a:tab pos="6428105" algn="l"/>
              </a:tabLst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rstellen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 Programm, dass einen </a:t>
            </a:r>
            <a:r>
              <a:rPr sz="1800" spc="-55" dirty="0">
                <a:latin typeface="Arial"/>
                <a:cs typeface="Arial"/>
              </a:rPr>
              <a:t>Text </a:t>
            </a:r>
            <a:r>
              <a:rPr sz="1800" spc="-5" dirty="0">
                <a:latin typeface="Arial"/>
                <a:cs typeface="Arial"/>
              </a:rPr>
              <a:t>in umgekehrter Reihenfolge  wieder ausgegeben wird. Einschränkung: nutzen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dafür	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800" spc="-5" dirty="0">
                <a:latin typeface="Arial"/>
                <a:cs typeface="Arial"/>
              </a:rPr>
              <a:t>oder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onsolas"/>
                <a:cs typeface="Consolas"/>
              </a:rPr>
              <a:t>while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00">
              <a:latin typeface="Consolas"/>
              <a:cs typeface="Consolas"/>
            </a:endParaRPr>
          </a:p>
          <a:p>
            <a:pPr marL="431165" indent="-419100">
              <a:lnSpc>
                <a:spcPct val="100000"/>
              </a:lnSpc>
              <a:spcBef>
                <a:spcPts val="1375"/>
              </a:spcBef>
              <a:buFont typeface="Times New Roman"/>
              <a:buAutoNum type="arabicPeriod" startAt="2"/>
              <a:tabLst>
                <a:tab pos="431165" algn="l"/>
                <a:tab pos="431800" algn="l"/>
              </a:tabLst>
            </a:pPr>
            <a:r>
              <a:rPr sz="2000" spc="-5" dirty="0">
                <a:latin typeface="Arial"/>
                <a:cs typeface="Arial"/>
              </a:rPr>
              <a:t>Aufgabe:</a:t>
            </a:r>
            <a:endParaRPr sz="2000">
              <a:latin typeface="Arial"/>
              <a:cs typeface="Arial"/>
            </a:endParaRPr>
          </a:p>
          <a:p>
            <a:pPr marL="431165" marR="187325">
              <a:lnSpc>
                <a:spcPct val="112500"/>
              </a:lnSpc>
            </a:pPr>
            <a:r>
              <a:rPr sz="2000" spc="-5" dirty="0">
                <a:latin typeface="Arial"/>
                <a:cs typeface="Arial"/>
              </a:rPr>
              <a:t>Erstellen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ein Programm, dass Fahrenheit in Celsius umwandelt  Formel: </a:t>
            </a:r>
            <a:r>
              <a:rPr sz="2000" dirty="0">
                <a:latin typeface="Arial"/>
                <a:cs typeface="Arial"/>
              </a:rPr>
              <a:t>(x </a:t>
            </a:r>
            <a:r>
              <a:rPr sz="2000" spc="-5" dirty="0">
                <a:latin typeface="Arial"/>
                <a:cs typeface="Arial"/>
              </a:rPr>
              <a:t>°F </a:t>
            </a:r>
            <a:r>
              <a:rPr sz="2000" dirty="0">
                <a:latin typeface="Arial"/>
                <a:cs typeface="Arial"/>
              </a:rPr>
              <a:t>− </a:t>
            </a:r>
            <a:r>
              <a:rPr sz="2000" spc="-5" dirty="0">
                <a:latin typeface="Arial"/>
                <a:cs typeface="Arial"/>
              </a:rPr>
              <a:t>32) </a:t>
            </a:r>
            <a:r>
              <a:rPr sz="2000" dirty="0">
                <a:latin typeface="Arial"/>
                <a:cs typeface="Arial"/>
              </a:rPr>
              <a:t>× </a:t>
            </a:r>
            <a:r>
              <a:rPr sz="2000" spc="-5" dirty="0">
                <a:latin typeface="Arial"/>
                <a:cs typeface="Arial"/>
              </a:rPr>
              <a:t>5/9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°C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11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Algorithmen</a:t>
            </a:r>
            <a:r>
              <a:rPr spc="-90" dirty="0"/>
              <a:t> </a:t>
            </a:r>
            <a:r>
              <a:rPr dirty="0"/>
              <a:t>“Zähneputzen”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832104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Ins Bad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gehen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Zahnpasta ergreifen und Deckel der Zahnpastatube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abschrauben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Zahnbürste in eine Hand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nehmen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69900" marR="114935" indent="-439420">
              <a:lnSpc>
                <a:spcPct val="1125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Die andere Hand nähert </a:t>
            </a:r>
            <a:r>
              <a:rPr sz="2000" dirty="0">
                <a:latin typeface="Arial"/>
                <a:cs typeface="Arial"/>
              </a:rPr>
              <a:t>sich </a:t>
            </a:r>
            <a:r>
              <a:rPr sz="2000" spc="-5" dirty="0">
                <a:latin typeface="Arial"/>
                <a:cs typeface="Arial"/>
              </a:rPr>
              <a:t>der Zahnbürste und drückt die </a:t>
            </a:r>
            <a:r>
              <a:rPr sz="2000" spc="-20" dirty="0">
                <a:latin typeface="Arial"/>
                <a:cs typeface="Arial"/>
              </a:rPr>
              <a:t>Tube, </a:t>
            </a:r>
            <a:r>
              <a:rPr sz="2000" dirty="0">
                <a:latin typeface="Arial"/>
                <a:cs typeface="Arial"/>
              </a:rPr>
              <a:t>so  </a:t>
            </a:r>
            <a:r>
              <a:rPr sz="2000" spc="-5" dirty="0">
                <a:latin typeface="Arial"/>
                <a:cs typeface="Arial"/>
              </a:rPr>
              <a:t>fest, das </a:t>
            </a:r>
            <a:r>
              <a:rPr sz="2000" dirty="0">
                <a:latin typeface="Arial"/>
                <a:cs typeface="Arial"/>
              </a:rPr>
              <a:t>ca. 1 cm </a:t>
            </a:r>
            <a:r>
              <a:rPr sz="2000" spc="-5" dirty="0">
                <a:latin typeface="Arial"/>
                <a:cs typeface="Arial"/>
              </a:rPr>
              <a:t>Zahnpasta auf den Borsten der Zahnpasta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liegt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69900" marR="229870" indent="-439420">
              <a:lnSpc>
                <a:spcPct val="1125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Zahnbürste in den </a:t>
            </a:r>
            <a:r>
              <a:rPr sz="2000" dirty="0">
                <a:latin typeface="Arial"/>
                <a:cs typeface="Arial"/>
              </a:rPr>
              <a:t>Mund </a:t>
            </a:r>
            <a:r>
              <a:rPr sz="2000" spc="-5" dirty="0">
                <a:latin typeface="Arial"/>
                <a:cs typeface="Arial"/>
              </a:rPr>
              <a:t>führen und alle Zähne </a:t>
            </a:r>
            <a:r>
              <a:rPr sz="2000" dirty="0">
                <a:latin typeface="Arial"/>
                <a:cs typeface="Arial"/>
              </a:rPr>
              <a:t>solange reinigen </a:t>
            </a:r>
            <a:r>
              <a:rPr sz="2000" spc="-5" dirty="0">
                <a:latin typeface="Arial"/>
                <a:cs typeface="Arial"/>
              </a:rPr>
              <a:t>bis  die Zähne </a:t>
            </a:r>
            <a:r>
              <a:rPr sz="2000" dirty="0">
                <a:latin typeface="Arial"/>
                <a:cs typeface="Arial"/>
              </a:rPr>
              <a:t>sauber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1155CC"/>
                </a:solidFill>
                <a:latin typeface="Arial"/>
                <a:cs typeface="Arial"/>
              </a:rPr>
              <a:t>Dieser Algorithmus ist nicht perfekt, aber </a:t>
            </a:r>
            <a:r>
              <a:rPr sz="2000" i="1" dirty="0">
                <a:solidFill>
                  <a:srgbClr val="1155CC"/>
                </a:solidFill>
                <a:latin typeface="Arial"/>
                <a:cs typeface="Arial"/>
              </a:rPr>
              <a:t>vielleicht schon </a:t>
            </a:r>
            <a:r>
              <a:rPr sz="2000" i="1" spc="-5" dirty="0">
                <a:solidFill>
                  <a:srgbClr val="1155CC"/>
                </a:solidFill>
                <a:latin typeface="Arial"/>
                <a:cs typeface="Arial"/>
              </a:rPr>
              <a:t>präzise genug</a:t>
            </a:r>
            <a:r>
              <a:rPr sz="2000" i="1" spc="-155" dirty="0">
                <a:solidFill>
                  <a:srgbClr val="1155CC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1155CC"/>
                </a:solidFill>
                <a:latin typeface="Arial"/>
                <a:cs typeface="Arial"/>
              </a:rPr>
              <a:t>?!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793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Parameter und lokale</a:t>
            </a:r>
            <a:r>
              <a:rPr spc="-60" dirty="0"/>
              <a:t> </a:t>
            </a:r>
            <a:r>
              <a:rPr spc="-30" dirty="0"/>
              <a:t>Variablen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677150" cy="39116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Funktionen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Argumente </a:t>
            </a:r>
            <a:r>
              <a:rPr sz="2000" dirty="0">
                <a:latin typeface="Arial"/>
                <a:cs typeface="Arial"/>
              </a:rPr>
              <a:t>(Parameter)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>
              <a:latin typeface="Arial"/>
              <a:cs typeface="Arial"/>
            </a:endParaRPr>
          </a:p>
          <a:p>
            <a:pPr marL="908685" marR="5080" lvl="1" indent="-439420">
              <a:lnSpc>
                <a:spcPct val="1125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Parameter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lokale </a:t>
            </a:r>
            <a:r>
              <a:rPr sz="2000" spc="-20" dirty="0">
                <a:latin typeface="Arial"/>
                <a:cs typeface="Arial"/>
              </a:rPr>
              <a:t>Variablen, </a:t>
            </a:r>
            <a:r>
              <a:rPr sz="2000" spc="-5" dirty="0">
                <a:latin typeface="Arial"/>
                <a:cs typeface="Arial"/>
              </a:rPr>
              <a:t>deren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beim Aufruf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  Funktion bestimmt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wird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 Unicode MS"/>
              <a:buChar char="❑"/>
            </a:pPr>
            <a:endParaRPr sz="22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167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spc="-5" dirty="0">
                <a:latin typeface="Arial"/>
                <a:cs typeface="Arial"/>
              </a:rPr>
              <a:t>innerhalb einer Funktion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b="1" spc="-5" dirty="0">
                <a:latin typeface="Arial"/>
                <a:cs typeface="Arial"/>
              </a:rPr>
              <a:t>lokale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Variablen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Unicode MS"/>
              <a:buChar char="❑"/>
            </a:pPr>
            <a:endParaRPr sz="3350">
              <a:latin typeface="Arial"/>
              <a:cs typeface="Arial"/>
            </a:endParaRPr>
          </a:p>
          <a:p>
            <a:pPr marL="451484" marR="474345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Lokale </a:t>
            </a: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nur innerhalb der Funktion </a:t>
            </a:r>
            <a:r>
              <a:rPr sz="2000" dirty="0">
                <a:latin typeface="Arial"/>
                <a:cs typeface="Arial"/>
              </a:rPr>
              <a:t>„sichtbar“ </a:t>
            </a:r>
            <a:r>
              <a:rPr sz="2000" spc="-5" dirty="0">
                <a:latin typeface="Arial"/>
                <a:cs typeface="Arial"/>
              </a:rPr>
              <a:t>und  existieren nur während 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Funktionsausführung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22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167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globale </a:t>
            </a: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aber </a:t>
            </a:r>
            <a:r>
              <a:rPr sz="2000" b="1" spc="-5" dirty="0">
                <a:latin typeface="Arial"/>
                <a:cs typeface="Arial"/>
              </a:rPr>
              <a:t>nur </a:t>
            </a:r>
            <a:r>
              <a:rPr sz="2000" spc="-5" dirty="0">
                <a:latin typeface="Arial"/>
                <a:cs typeface="Arial"/>
              </a:rPr>
              <a:t>gelesen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17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Namensräume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057515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3048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Namensraum </a:t>
            </a:r>
            <a:r>
              <a:rPr sz="2000" dirty="0">
                <a:latin typeface="Arial"/>
                <a:cs typeface="Arial"/>
              </a:rPr>
              <a:t>(Namespace) </a:t>
            </a:r>
            <a:r>
              <a:rPr sz="2000" spc="-5" dirty="0">
                <a:latin typeface="Arial"/>
                <a:cs typeface="Arial"/>
              </a:rPr>
              <a:t>ist eine Abbildung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Bezeichnern  </a:t>
            </a:r>
            <a:r>
              <a:rPr sz="2000" dirty="0">
                <a:latin typeface="Arial"/>
                <a:cs typeface="Arial"/>
              </a:rPr>
              <a:t>(Namen) </a:t>
            </a:r>
            <a:r>
              <a:rPr sz="2000" spc="-5" dirty="0">
                <a:latin typeface="Arial"/>
                <a:cs typeface="Arial"/>
              </a:rPr>
              <a:t>auf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Namen in </a:t>
            </a:r>
            <a:r>
              <a:rPr sz="2000" dirty="0">
                <a:latin typeface="Arial"/>
                <a:cs typeface="Arial"/>
              </a:rPr>
              <a:t>verschiedenen </a:t>
            </a:r>
            <a:r>
              <a:rPr sz="2000" spc="-5" dirty="0">
                <a:latin typeface="Arial"/>
                <a:cs typeface="Arial"/>
              </a:rPr>
              <a:t>Namensräumen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auf </a:t>
            </a:r>
            <a:r>
              <a:rPr sz="2000" dirty="0">
                <a:latin typeface="Arial"/>
                <a:cs typeface="Arial"/>
              </a:rPr>
              <a:t>verschiedene  </a:t>
            </a:r>
            <a:r>
              <a:rPr sz="2000" spc="-5" dirty="0">
                <a:latin typeface="Arial"/>
                <a:cs typeface="Arial"/>
              </a:rPr>
              <a:t>Objekte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referenzieren</a:t>
            </a:r>
            <a:endParaRPr sz="2000">
              <a:latin typeface="Arial"/>
              <a:cs typeface="Arial"/>
            </a:endParaRPr>
          </a:p>
          <a:p>
            <a:pPr marL="908685" marR="732790" lvl="1" indent="-439420">
              <a:lnSpc>
                <a:spcPct val="1125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Eine lokale </a:t>
            </a:r>
            <a:r>
              <a:rPr sz="2000" spc="-2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„x“ </a:t>
            </a:r>
            <a:r>
              <a:rPr sz="2000" spc="-5" dirty="0">
                <a:latin typeface="Arial"/>
                <a:cs typeface="Arial"/>
              </a:rPr>
              <a:t>und eine globale </a:t>
            </a:r>
            <a:r>
              <a:rPr sz="2000" spc="-25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„x“ sind  verschiedene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Variablen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Namensräume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geschachtelt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26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Rekursion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750887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Funktionen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andere Funktionen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aufrufen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Funktionen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auch </a:t>
            </a:r>
            <a:r>
              <a:rPr sz="2000" dirty="0">
                <a:latin typeface="Arial"/>
                <a:cs typeface="Arial"/>
              </a:rPr>
              <a:t>sich selbst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aufrufen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das nennt </a:t>
            </a:r>
            <a:r>
              <a:rPr sz="2000" dirty="0">
                <a:latin typeface="Arial"/>
                <a:cs typeface="Arial"/>
              </a:rPr>
              <a:t>man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“Rekursion”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Rekursion ist ein </a:t>
            </a:r>
            <a:r>
              <a:rPr sz="2000" spc="-10" dirty="0">
                <a:latin typeface="Arial"/>
                <a:cs typeface="Arial"/>
              </a:rPr>
              <a:t>effizientes </a:t>
            </a:r>
            <a:r>
              <a:rPr sz="2000" spc="-5" dirty="0">
                <a:latin typeface="Arial"/>
                <a:cs typeface="Arial"/>
              </a:rPr>
              <a:t>Konstrukt für </a:t>
            </a:r>
            <a:r>
              <a:rPr sz="2000" dirty="0">
                <a:latin typeface="Arial"/>
                <a:cs typeface="Arial"/>
              </a:rPr>
              <a:t>viele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Algorithmen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20" dirty="0">
                <a:latin typeface="Arial"/>
                <a:cs typeface="Arial"/>
              </a:rPr>
              <a:t>Vorsicht: </a:t>
            </a:r>
            <a:r>
              <a:rPr sz="2000" spc="-5" dirty="0">
                <a:latin typeface="Arial"/>
                <a:cs typeface="Arial"/>
              </a:rPr>
              <a:t>eine Rekursion </a:t>
            </a:r>
            <a:r>
              <a:rPr sz="2000" dirty="0">
                <a:latin typeface="Arial"/>
                <a:cs typeface="Arial"/>
              </a:rPr>
              <a:t>muss </a:t>
            </a:r>
            <a:r>
              <a:rPr sz="2000" spc="-5" dirty="0">
                <a:latin typeface="Arial"/>
                <a:cs typeface="Arial"/>
              </a:rPr>
              <a:t>terminieren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4199"/>
            <a:ext cx="524065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0" dirty="0"/>
              <a:t>Syntaktische</a:t>
            </a:r>
            <a:r>
              <a:rPr spc="-100" dirty="0"/>
              <a:t> </a:t>
            </a:r>
            <a:r>
              <a:rPr spc="-10" dirty="0"/>
              <a:t>Feinheiten  </a:t>
            </a:r>
            <a:r>
              <a:rPr spc="-30" dirty="0"/>
              <a:t>Variable</a:t>
            </a:r>
            <a:r>
              <a:rPr spc="-225" dirty="0"/>
              <a:t> </a:t>
            </a:r>
            <a:r>
              <a:rPr spc="-5" dirty="0"/>
              <a:t>Argumentlisten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8035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Courier New"/>
                <a:cs typeface="Courier New"/>
              </a:rPr>
              <a:t>*args</a:t>
            </a:r>
            <a:r>
              <a:rPr sz="2000" spc="-86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kann </a:t>
            </a:r>
            <a:r>
              <a:rPr sz="2000" spc="-5" dirty="0">
                <a:latin typeface="Arial"/>
                <a:cs typeface="Arial"/>
              </a:rPr>
              <a:t>eine </a:t>
            </a:r>
            <a:r>
              <a:rPr sz="2000" dirty="0">
                <a:latin typeface="Arial"/>
                <a:cs typeface="Arial"/>
              </a:rPr>
              <a:t>variable </a:t>
            </a:r>
            <a:r>
              <a:rPr sz="2000" spc="-5" dirty="0">
                <a:latin typeface="Arial"/>
                <a:cs typeface="Arial"/>
              </a:rPr>
              <a:t>Anzahl Parameter übergeben werden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2709735"/>
            <a:ext cx="7251700" cy="285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570855" indent="-293370">
              <a:lnSpc>
                <a:spcPct val="1473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400" b="1" spc="-90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summe(*args):  result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endParaRPr sz="1400">
              <a:latin typeface="Consolas"/>
              <a:cs typeface="Consolas"/>
            </a:endParaRPr>
          </a:p>
          <a:p>
            <a:pPr marL="695960" marR="5182235" indent="-390525">
              <a:lnSpc>
                <a:spcPct val="147300"/>
              </a:lnSpc>
            </a:pP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args:  result +=</a:t>
            </a:r>
            <a:r>
              <a:rPr sz="1400" spc="-9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item</a:t>
            </a:r>
            <a:endParaRPr sz="1400">
              <a:latin typeface="Consolas"/>
              <a:cs typeface="Consolas"/>
            </a:endParaRPr>
          </a:p>
          <a:p>
            <a:pPr marL="305435">
              <a:lnSpc>
                <a:spcPct val="100000"/>
              </a:lnSpc>
              <a:spcBef>
                <a:spcPts val="795"/>
              </a:spcBef>
            </a:pP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4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result</a:t>
            </a:r>
            <a:endParaRPr sz="1400">
              <a:latin typeface="Consolas"/>
              <a:cs typeface="Consolas"/>
            </a:endParaRPr>
          </a:p>
          <a:p>
            <a:pPr marL="12700" marR="5080">
              <a:lnSpc>
                <a:spcPct val="147300"/>
              </a:lnSpc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'Die Summe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=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{}'</a:t>
            </a:r>
            <a:r>
              <a:rPr sz="1400" spc="-5" dirty="0">
                <a:latin typeface="Consolas"/>
                <a:cs typeface="Consolas"/>
              </a:rPr>
              <a:t>.format(summe(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1400" spc="-5" dirty="0">
                <a:latin typeface="Consolas"/>
                <a:cs typeface="Consolas"/>
              </a:rPr>
              <a:t>))) </a:t>
            </a:r>
            <a:r>
              <a:rPr sz="1400" dirty="0">
                <a:latin typeface="Consolas"/>
                <a:cs typeface="Consolas"/>
              </a:rPr>
              <a:t># </a:t>
            </a:r>
            <a:r>
              <a:rPr sz="1400" spc="-5" dirty="0">
                <a:latin typeface="Consolas"/>
                <a:cs typeface="Consolas"/>
              </a:rPr>
              <a:t>einzelne Argumente  </a:t>
            </a: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'Die Summe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=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{}'</a:t>
            </a:r>
            <a:r>
              <a:rPr sz="1400" spc="-5" dirty="0">
                <a:latin typeface="Consolas"/>
                <a:cs typeface="Consolas"/>
              </a:rPr>
              <a:t>.format(summe(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7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67</a:t>
            </a:r>
            <a:r>
              <a:rPr sz="1400" spc="-5" dirty="0">
                <a:latin typeface="Consolas"/>
                <a:cs typeface="Consolas"/>
              </a:rPr>
              <a:t>))) </a:t>
            </a:r>
            <a:r>
              <a:rPr sz="1400" dirty="0">
                <a:latin typeface="Consolas"/>
                <a:cs typeface="Consolas"/>
              </a:rPr>
              <a:t># </a:t>
            </a:r>
            <a:r>
              <a:rPr sz="1400" spc="-5" dirty="0">
                <a:latin typeface="Consolas"/>
                <a:cs typeface="Consolas"/>
              </a:rPr>
              <a:t>einzelne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Argumente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1400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1400" spc="-5" dirty="0">
                <a:latin typeface="Consolas"/>
                <a:cs typeface="Consolas"/>
              </a:rPr>
              <a:t>,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1400" spc="-5" dirty="0">
                <a:latin typeface="Consolas"/>
                <a:cs typeface="Consolas"/>
              </a:rPr>
              <a:t>) </a:t>
            </a:r>
            <a:r>
              <a:rPr sz="1400" dirty="0">
                <a:latin typeface="Consolas"/>
                <a:cs typeface="Consolas"/>
              </a:rPr>
              <a:t># </a:t>
            </a:r>
            <a:r>
              <a:rPr sz="1400" spc="-5" dirty="0">
                <a:latin typeface="Consolas"/>
                <a:cs typeface="Consolas"/>
              </a:rPr>
              <a:t>Liste mit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Zahlen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'Die Summe </a:t>
            </a:r>
            <a:r>
              <a:rPr sz="1400" b="1" dirty="0">
                <a:solidFill>
                  <a:srgbClr val="008080"/>
                </a:solidFill>
                <a:latin typeface="Consolas"/>
                <a:cs typeface="Consolas"/>
              </a:rPr>
              <a:t>=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{}'</a:t>
            </a:r>
            <a:r>
              <a:rPr sz="1400" spc="-5" dirty="0">
                <a:latin typeface="Consolas"/>
                <a:cs typeface="Consolas"/>
              </a:rPr>
              <a:t>.format(summe(*liste))) </a:t>
            </a:r>
            <a:r>
              <a:rPr sz="1400" dirty="0">
                <a:latin typeface="Consolas"/>
                <a:cs typeface="Consolas"/>
              </a:rPr>
              <a:t># </a:t>
            </a:r>
            <a:r>
              <a:rPr sz="1400" spc="-5" dirty="0">
                <a:latin typeface="Consolas"/>
                <a:cs typeface="Consolas"/>
              </a:rPr>
              <a:t>Liste wird übergeben mit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*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4199"/>
            <a:ext cx="472059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35" dirty="0"/>
              <a:t>Vorgabewerte </a:t>
            </a:r>
            <a:r>
              <a:rPr spc="-5" dirty="0"/>
              <a:t>und  Argumente</a:t>
            </a:r>
            <a:r>
              <a:rPr spc="-95" dirty="0"/>
              <a:t> </a:t>
            </a:r>
            <a:r>
              <a:rPr spc="-5" dirty="0"/>
              <a:t>benennen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510780" cy="2235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Argumente </a:t>
            </a:r>
            <a:r>
              <a:rPr sz="2000" dirty="0">
                <a:latin typeface="Arial"/>
                <a:cs typeface="Arial"/>
              </a:rPr>
              <a:t>können mit </a:t>
            </a:r>
            <a:r>
              <a:rPr sz="2000" spc="-15" dirty="0">
                <a:latin typeface="Arial"/>
                <a:cs typeface="Arial"/>
              </a:rPr>
              <a:t>Vorgabewerte </a:t>
            </a:r>
            <a:r>
              <a:rPr sz="2000" spc="-5" dirty="0">
                <a:latin typeface="Arial"/>
                <a:cs typeface="Arial"/>
              </a:rPr>
              <a:t>belegt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diese </a:t>
            </a:r>
            <a:r>
              <a:rPr sz="2000" dirty="0">
                <a:latin typeface="Arial"/>
                <a:cs typeface="Arial"/>
              </a:rPr>
              <a:t>müssen </a:t>
            </a:r>
            <a:r>
              <a:rPr sz="2000" spc="-5" dirty="0">
                <a:latin typeface="Arial"/>
                <a:cs typeface="Arial"/>
              </a:rPr>
              <a:t>dann beim Aufruf nicht angegeben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Argumente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15" dirty="0">
                <a:latin typeface="Arial"/>
                <a:cs typeface="Arial"/>
              </a:rPr>
              <a:t>Vorgabewerte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am Ende der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Parameterliste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869950" marR="2585085" indent="-419100">
              <a:lnSpc>
                <a:spcPct val="137500"/>
              </a:lnSpc>
            </a:pPr>
            <a:r>
              <a:rPr sz="2000" b="1" spc="-5" dirty="0">
                <a:solidFill>
                  <a:srgbClr val="000080"/>
                </a:solidFill>
                <a:latin typeface="Consolas"/>
                <a:cs typeface="Consolas"/>
              </a:rPr>
              <a:t>def </a:t>
            </a:r>
            <a:r>
              <a:rPr sz="2000" spc="-5" dirty="0">
                <a:latin typeface="Consolas"/>
                <a:cs typeface="Consolas"/>
              </a:rPr>
              <a:t>mwst(nettopreis, </a:t>
            </a:r>
            <a:r>
              <a:rPr sz="2000" dirty="0">
                <a:latin typeface="Consolas"/>
                <a:cs typeface="Consolas"/>
              </a:rPr>
              <a:t>msg=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7.7</a:t>
            </a:r>
            <a:r>
              <a:rPr sz="2000" dirty="0">
                <a:latin typeface="Consolas"/>
                <a:cs typeface="Consolas"/>
              </a:rPr>
              <a:t>):  </a:t>
            </a: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(nettopreis </a:t>
            </a:r>
            <a:r>
              <a:rPr sz="2000" dirty="0">
                <a:latin typeface="Consolas"/>
                <a:cs typeface="Consolas"/>
              </a:rPr>
              <a:t>/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100 </a:t>
            </a:r>
            <a:r>
              <a:rPr sz="2000" dirty="0">
                <a:latin typeface="Consolas"/>
                <a:cs typeface="Consolas"/>
              </a:rPr>
              <a:t>*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msg)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4712653"/>
            <a:ext cx="56013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mwst(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200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dirty="0">
                <a:latin typeface="Consolas"/>
                <a:cs typeface="Consolas"/>
              </a:rPr>
              <a:t># </a:t>
            </a:r>
            <a:r>
              <a:rPr sz="2000" spc="-5" dirty="0">
                <a:latin typeface="Consolas"/>
                <a:cs typeface="Consolas"/>
              </a:rPr>
              <a:t>Vorgabewert CH 7.7%  mwst(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19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dirty="0">
                <a:latin typeface="Consolas"/>
                <a:cs typeface="Consolas"/>
              </a:rPr>
              <a:t># </a:t>
            </a:r>
            <a:r>
              <a:rPr sz="2000" spc="-5" dirty="0">
                <a:latin typeface="Consolas"/>
                <a:cs typeface="Consolas"/>
              </a:rPr>
              <a:t>Mwst für Deutschland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19%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Funktion </a:t>
            </a:r>
            <a:r>
              <a:rPr spc="-5" dirty="0"/>
              <a:t>mit </a:t>
            </a:r>
            <a:r>
              <a:rPr spc="-35" dirty="0"/>
              <a:t>Vorgabewerte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Übung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5999" y="1417003"/>
            <a:ext cx="8289290" cy="14820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31165" algn="l"/>
              </a:tabLst>
            </a:pPr>
            <a:r>
              <a:rPr sz="2000" dirty="0">
                <a:latin typeface="Times New Roman"/>
                <a:cs typeface="Times New Roman"/>
              </a:rPr>
              <a:t>1.	</a:t>
            </a:r>
            <a:r>
              <a:rPr sz="2000" spc="-5" dirty="0">
                <a:latin typeface="Arial"/>
                <a:cs typeface="Arial"/>
              </a:rPr>
              <a:t>Aufgabe:</a:t>
            </a:r>
            <a:endParaRPr sz="2000">
              <a:latin typeface="Arial"/>
              <a:cs typeface="Arial"/>
            </a:endParaRPr>
          </a:p>
          <a:p>
            <a:pPr marL="431165" marR="5080">
              <a:lnSpc>
                <a:spcPct val="112799"/>
              </a:lnSpc>
              <a:spcBef>
                <a:spcPts val="590"/>
              </a:spcBef>
            </a:pPr>
            <a:r>
              <a:rPr sz="2000" spc="-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rstellen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 Programm, dass einen Preis 100 CHF inkl. CH-Mwst 7.7% in  einen Euro Preis für Deutschland 19 </a:t>
            </a:r>
            <a:r>
              <a:rPr sz="1800" dirty="0">
                <a:latin typeface="Arial"/>
                <a:cs typeface="Arial"/>
              </a:rPr>
              <a:t>% </a:t>
            </a:r>
            <a:r>
              <a:rPr sz="1800" spc="-5" dirty="0">
                <a:latin typeface="Arial"/>
                <a:cs typeface="Arial"/>
              </a:rPr>
              <a:t>umwandelt. Nehmen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den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Kurs</a:t>
            </a:r>
            <a:endParaRPr sz="1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"/>
                <a:cs typeface="Arial"/>
              </a:rPr>
              <a:t>1.08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05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Container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Datentypen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5601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Übersicht der Container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Datentypen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312353"/>
            <a:ext cx="5317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Nutzung des geeigneten Container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Datentypen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6839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645853"/>
            <a:ext cx="52146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Je </a:t>
            </a:r>
            <a:r>
              <a:rPr sz="2000" spc="-5" dirty="0">
                <a:latin typeface="Arial"/>
                <a:cs typeface="Arial"/>
              </a:rPr>
              <a:t>nach Anwendung und Nutzung, lassen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sich  spezifische </a:t>
            </a:r>
            <a:r>
              <a:rPr sz="2000" spc="-5" dirty="0">
                <a:latin typeface="Arial"/>
                <a:cs typeface="Arial"/>
              </a:rPr>
              <a:t>Eigenheit </a:t>
            </a:r>
            <a:r>
              <a:rPr sz="2000" spc="-10" dirty="0">
                <a:latin typeface="Arial"/>
                <a:cs typeface="Arial"/>
              </a:rPr>
              <a:t>effizient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einsetzen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50555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5017453"/>
            <a:ext cx="481965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 Übungen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jedem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Datentypen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05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Container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Datentypen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79145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Container Datentypen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dienen als Sammlung für beliebige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Folgende Container </a:t>
            </a:r>
            <a:r>
              <a:rPr sz="2000" dirty="0">
                <a:latin typeface="Arial"/>
                <a:cs typeface="Arial"/>
              </a:rPr>
              <a:t>kennt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363" y="2350453"/>
            <a:ext cx="6691630" cy="1739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  <a:tab pos="1593850" algn="l"/>
              </a:tabLst>
            </a:pPr>
            <a:r>
              <a:rPr sz="2000" spc="-5" dirty="0">
                <a:latin typeface="Arial"/>
                <a:cs typeface="Arial"/>
              </a:rPr>
              <a:t>Listen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Sammlung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Elementen, feste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Reihenfolge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135" dirty="0">
                <a:latin typeface="Arial Unicode MS"/>
                <a:cs typeface="Arial Unicode MS"/>
              </a:rPr>
              <a:t>❏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135" dirty="0">
                <a:latin typeface="Arial Unicode MS"/>
                <a:cs typeface="Arial Unicode MS"/>
              </a:rPr>
              <a:t>❏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135" dirty="0">
                <a:latin typeface="Arial Unicode MS"/>
                <a:cs typeface="Arial Unicode MS"/>
              </a:rPr>
              <a:t>❏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135" dirty="0">
                <a:latin typeface="Arial Unicode MS"/>
                <a:cs typeface="Arial Unicode MS"/>
              </a:rPr>
              <a:t>❏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2225" y="2693353"/>
            <a:ext cx="6609715" cy="1397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173480" algn="l"/>
              </a:tabLst>
            </a:pPr>
            <a:r>
              <a:rPr sz="2000" spc="-20" dirty="0">
                <a:latin typeface="Arial"/>
                <a:cs typeface="Arial"/>
              </a:rPr>
              <a:t>Tupel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wie Listen, aber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unveränderlich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2500"/>
              </a:lnSpc>
              <a:tabLst>
                <a:tab pos="1395095" algn="l"/>
              </a:tabLst>
            </a:pPr>
            <a:r>
              <a:rPr sz="2000" dirty="0">
                <a:latin typeface="Arial"/>
                <a:cs typeface="Arial"/>
              </a:rPr>
              <a:t>Mengen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	(Set) </a:t>
            </a:r>
            <a:r>
              <a:rPr sz="2000" spc="-5" dirty="0">
                <a:latin typeface="Arial"/>
                <a:cs typeface="Arial"/>
              </a:rPr>
              <a:t>ungeordnete Sammlung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Elementen  Wörterbücher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Abbildungen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Schlüssel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15" dirty="0">
                <a:latin typeface="Arial"/>
                <a:cs typeface="Arial"/>
              </a:rPr>
              <a:t>Werte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Paare  Strings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Listen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Zeichen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unveränderlich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63" y="4407853"/>
            <a:ext cx="440753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Alle Container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unterstützen: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 Unicode MS"/>
              <a:buChar char="❑"/>
              <a:tabLst>
                <a:tab pos="908685" algn="l"/>
                <a:tab pos="909319" algn="l"/>
                <a:tab pos="2025014" algn="l"/>
              </a:tabLst>
            </a:pP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len</a:t>
            </a:r>
            <a:r>
              <a:rPr sz="2000" spc="-5" dirty="0">
                <a:latin typeface="Consolas"/>
                <a:cs typeface="Consolas"/>
              </a:rPr>
              <a:t>(x)	</a:t>
            </a: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Anzahl</a:t>
            </a:r>
            <a:r>
              <a:rPr sz="2000" i="1" spc="-10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Elemente</a:t>
            </a:r>
            <a:endParaRPr sz="2000">
              <a:latin typeface="Consolas"/>
              <a:cs typeface="Consolas"/>
            </a:endParaRPr>
          </a:p>
          <a:p>
            <a:pPr marL="978535" lvl="1" indent="-50927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78535" algn="l"/>
                <a:tab pos="979169" algn="l"/>
              </a:tabLst>
            </a:pPr>
            <a:r>
              <a:rPr sz="2000" spc="-5" dirty="0">
                <a:latin typeface="Arial"/>
                <a:cs typeface="Arial"/>
              </a:rPr>
              <a:t>gibt Anzahl der Elemente in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373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Container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80984" cy="45567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Liste ist eine geordnete 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verändert </a:t>
            </a:r>
            <a:r>
              <a:rPr sz="2000" spc="-5" dirty="0">
                <a:latin typeface="Arial"/>
                <a:cs typeface="Arial"/>
              </a:rPr>
              <a:t>und gelöscht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Index beginnt immer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25"/>
              </a:spcBef>
              <a:tabLst>
                <a:tab pos="162369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[]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leeren Liste mit eckigen Klammern</a:t>
            </a:r>
            <a:r>
              <a:rPr sz="1400" i="1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[]</a:t>
            </a:r>
            <a:endParaRPr sz="14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31870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[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'python'</a:t>
            </a:r>
            <a:r>
              <a:rPr sz="1400" spc="-5" dirty="0">
                <a:latin typeface="Consolas"/>
                <a:cs typeface="Consolas"/>
              </a:rPr>
              <a:t>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Listen mit beliebigen</a:t>
            </a:r>
            <a:r>
              <a:rPr sz="14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Datentypen</a:t>
            </a:r>
            <a:endParaRPr sz="14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0"/>
              </a:spcBef>
              <a:tabLst>
                <a:tab pos="2405380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hinzufügen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 marL="451484" marR="3716020">
              <a:lnSpc>
                <a:spcPct val="1473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""" Iteration über die ganze Liste """ 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liste:</a:t>
            </a:r>
            <a:endParaRPr sz="1400">
              <a:latin typeface="Consolas"/>
              <a:cs typeface="Consolas"/>
            </a:endParaRPr>
          </a:p>
          <a:p>
            <a:pPr marL="7442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(item)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1120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1.Element</a:t>
            </a:r>
            <a:endParaRPr sz="14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220980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letztes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94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Methoden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Operatoren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09915" cy="4140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liste.index(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Index, an welcher Stelle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gefunden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wurde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7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2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 am Ende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liste.extend(liste2)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Liste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einer weiteren Liste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erweitern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163570" algn="l"/>
              </a:tabLst>
            </a:pPr>
            <a:r>
              <a:rPr sz="1400" spc="-5" dirty="0">
                <a:latin typeface="Consolas"/>
                <a:cs typeface="Consolas"/>
              </a:rPr>
              <a:t>liste.insert(3,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einfügen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Position und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liste.remove(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löschen des 1. gefunden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Eintrags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liste.count(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zählt </a:t>
            </a:r>
            <a:r>
              <a:rPr sz="2000" spc="-5" dirty="0">
                <a:latin typeface="Arial"/>
                <a:cs typeface="Arial"/>
              </a:rPr>
              <a:t>die enthaltenen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liste.pop(3)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löscht den Eintrag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liste.reverse()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stellt </a:t>
            </a:r>
            <a:r>
              <a:rPr sz="2000" spc="-5" dirty="0">
                <a:latin typeface="Arial"/>
                <a:cs typeface="Arial"/>
              </a:rPr>
              <a:t>die Liste a-z auf </a:t>
            </a:r>
            <a:r>
              <a:rPr sz="2000" dirty="0">
                <a:latin typeface="Arial"/>
                <a:cs typeface="Arial"/>
              </a:rPr>
              <a:t>z-a </a:t>
            </a:r>
            <a:r>
              <a:rPr sz="2000" spc="-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(bei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Typengleichheit)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liste.sort()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sortiert </a:t>
            </a:r>
            <a:r>
              <a:rPr sz="2000" spc="-5" dirty="0">
                <a:latin typeface="Arial"/>
                <a:cs typeface="Arial"/>
              </a:rPr>
              <a:t>die Liste einem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Defaultkey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liste.copy()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legt eine unabhängige </a:t>
            </a:r>
            <a:r>
              <a:rPr sz="2000" dirty="0">
                <a:latin typeface="Arial"/>
                <a:cs typeface="Arial"/>
              </a:rPr>
              <a:t>kopierte </a:t>
            </a:r>
            <a:r>
              <a:rPr sz="2000" spc="-5" dirty="0">
                <a:latin typeface="Arial"/>
                <a:cs typeface="Arial"/>
              </a:rPr>
              <a:t>Liste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6305" algn="l"/>
              </a:tabLst>
            </a:pPr>
            <a:r>
              <a:rPr sz="1400" spc="-5" dirty="0">
                <a:latin typeface="Consolas"/>
                <a:cs typeface="Consolas"/>
              </a:rPr>
              <a:t>liste.clear()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leert die ganze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*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</a:t>
            </a:r>
            <a:r>
              <a:rPr sz="1400" spc="-19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die Liste wird </a:t>
            </a:r>
            <a:r>
              <a:rPr sz="2000" dirty="0">
                <a:latin typeface="Arial"/>
                <a:cs typeface="Arial"/>
              </a:rPr>
              <a:t>3 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kopiert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562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Programme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8112125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231394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Programme </a:t>
            </a:r>
            <a:r>
              <a:rPr sz="2000" dirty="0">
                <a:latin typeface="Arial"/>
                <a:cs typeface="Arial"/>
              </a:rPr>
              <a:t>sind konkrete </a:t>
            </a:r>
            <a:r>
              <a:rPr sz="2000" spc="-5" dirty="0">
                <a:latin typeface="Arial"/>
                <a:cs typeface="Arial"/>
              </a:rPr>
              <a:t>Implementierungen  eines Algorithmus in einer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Programmiersprache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Unicode MS"/>
              <a:buChar char="❑"/>
            </a:pPr>
            <a:endParaRPr sz="1800">
              <a:latin typeface="Arial"/>
              <a:cs typeface="Arial"/>
            </a:endParaRPr>
          </a:p>
          <a:p>
            <a:pPr marL="451484" marR="1289050" indent="-439420">
              <a:lnSpc>
                <a:spcPct val="137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verwenden </a:t>
            </a:r>
            <a:r>
              <a:rPr sz="2000" spc="-5" dirty="0">
                <a:latin typeface="Arial"/>
                <a:cs typeface="Arial"/>
              </a:rPr>
              <a:t>Konstruktionen der Programmiersprache,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um  intuitive </a:t>
            </a:r>
            <a:r>
              <a:rPr sz="2000" spc="-10" dirty="0">
                <a:latin typeface="Arial"/>
                <a:cs typeface="Arial"/>
              </a:rPr>
              <a:t>Begriffe </a:t>
            </a:r>
            <a:r>
              <a:rPr sz="2000" spc="-5" dirty="0">
                <a:latin typeface="Arial"/>
                <a:cs typeface="Arial"/>
              </a:rPr>
              <a:t>präzise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Unicode MS"/>
              <a:buChar char="❑"/>
            </a:pPr>
            <a:endParaRPr sz="31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Kontrollelemente, Iterationen, Bedingungen, </a:t>
            </a:r>
            <a:r>
              <a:rPr sz="2000" spc="-20" dirty="0">
                <a:latin typeface="Arial"/>
                <a:cs typeface="Arial"/>
              </a:rPr>
              <a:t>Variablen,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Einzelne Schritte hängen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Programmiersprache und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verfügbaren  </a:t>
            </a:r>
            <a:r>
              <a:rPr sz="2000" spc="-5" dirty="0">
                <a:latin typeface="Arial"/>
                <a:cs typeface="Arial"/>
              </a:rPr>
              <a:t>Funktionen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Zusammenhängend ergeben die einzelnen Schritte ein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slicing (Liste</a:t>
            </a:r>
            <a:r>
              <a:rPr spc="-90" dirty="0"/>
              <a:t> </a:t>
            </a:r>
            <a:r>
              <a:rPr dirty="0"/>
              <a:t>zuschneiden)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74634" cy="1892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1790700" algn="l"/>
              </a:tabLst>
            </a:pPr>
            <a:r>
              <a:rPr sz="1400" spc="-5" dirty="0">
                <a:latin typeface="Consolas"/>
                <a:cs typeface="Consolas"/>
              </a:rPr>
              <a:t>liste(i:)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30" dirty="0">
                <a:latin typeface="Arial"/>
                <a:cs typeface="Arial"/>
              </a:rPr>
              <a:t>Teilliste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Position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bis </a:t>
            </a:r>
            <a:r>
              <a:rPr sz="2000" dirty="0">
                <a:latin typeface="Arial"/>
                <a:cs typeface="Arial"/>
              </a:rPr>
              <a:t>zum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Ende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1888489" algn="l"/>
              </a:tabLst>
            </a:pPr>
            <a:r>
              <a:rPr sz="1400" spc="-5" dirty="0">
                <a:latin typeface="Consolas"/>
                <a:cs typeface="Consolas"/>
              </a:rPr>
              <a:t>liste(i:j)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30" dirty="0">
                <a:latin typeface="Arial"/>
                <a:cs typeface="Arial"/>
              </a:rPr>
              <a:t>Teilliste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Position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bis </a:t>
            </a:r>
            <a:r>
              <a:rPr sz="2000" dirty="0">
                <a:latin typeface="Arial"/>
                <a:cs typeface="Arial"/>
              </a:rPr>
              <a:t>j (exklusiv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j)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1860" algn="l"/>
              </a:tabLst>
            </a:pPr>
            <a:r>
              <a:rPr sz="1400" spc="-5" dirty="0">
                <a:latin typeface="Consolas"/>
                <a:cs typeface="Consolas"/>
              </a:rPr>
              <a:t>liste.(i:j:k)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30" dirty="0">
                <a:latin typeface="Arial"/>
                <a:cs typeface="Arial"/>
              </a:rPr>
              <a:t>Teilliste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Position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bis </a:t>
            </a:r>
            <a:r>
              <a:rPr sz="2000" dirty="0">
                <a:latin typeface="Arial"/>
                <a:cs typeface="Arial"/>
              </a:rPr>
              <a:t>j (exklusiv </a:t>
            </a:r>
            <a:r>
              <a:rPr sz="2000" spc="-5" dirty="0">
                <a:latin typeface="Arial"/>
                <a:cs typeface="Arial"/>
              </a:rPr>
              <a:t>j)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Schritten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zahlen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2000" spc="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7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8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9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4064953"/>
            <a:ext cx="15614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zahlen[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8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9771" y="4064953"/>
            <a:ext cx="5040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aktuelle Liste: [2, 3, 4, 5, 6,</a:t>
            </a:r>
            <a:r>
              <a:rPr sz="2000" i="1" spc="-7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7]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025" y="4903153"/>
            <a:ext cx="5880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6295" algn="l"/>
              </a:tabLst>
            </a:pPr>
            <a:r>
              <a:rPr sz="2000" spc="-5" dirty="0">
                <a:latin typeface="Consolas"/>
                <a:cs typeface="Consolas"/>
              </a:rPr>
              <a:t>zahlen[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8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]	</a:t>
            </a: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aktuelle Liste: [2, 4,</a:t>
            </a:r>
            <a:r>
              <a:rPr sz="2000" i="1" spc="-9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6]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5025" y="5741353"/>
            <a:ext cx="197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zahlen[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8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:-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8558" y="5741353"/>
            <a:ext cx="5040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aktuelle Liste: [8, 7, 6, 5, 4,</a:t>
            </a:r>
            <a:r>
              <a:rPr sz="2000" i="1" spc="-7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3]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slicing (Liste</a:t>
            </a:r>
            <a:r>
              <a:rPr spc="-90" dirty="0"/>
              <a:t> </a:t>
            </a:r>
            <a:r>
              <a:rPr dirty="0"/>
              <a:t>zuschneiden)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132445" cy="3568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284095" algn="l"/>
              </a:tabLst>
            </a:pPr>
            <a:r>
              <a:rPr sz="1400" spc="-5" dirty="0">
                <a:latin typeface="Consolas"/>
                <a:cs typeface="Consolas"/>
              </a:rPr>
              <a:t>del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liste(1:3)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löschen der Elemente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bis exklusiv Element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772410" algn="l"/>
              </a:tabLst>
            </a:pPr>
            <a:r>
              <a:rPr sz="1400" spc="-5" dirty="0">
                <a:latin typeface="Consolas"/>
                <a:cs typeface="Consolas"/>
              </a:rPr>
              <a:t>liste(0:4)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liste2</a:t>
            </a:r>
            <a:r>
              <a:rPr sz="1400" spc="-19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Position </a:t>
            </a:r>
            <a:r>
              <a:rPr sz="2000" dirty="0">
                <a:latin typeface="Arial"/>
                <a:cs typeface="Arial"/>
              </a:rPr>
              <a:t>0 </a:t>
            </a:r>
            <a:r>
              <a:rPr sz="2000" spc="-5" dirty="0">
                <a:latin typeface="Arial"/>
                <a:cs typeface="Arial"/>
              </a:rPr>
              <a:t>bis exklusiv </a:t>
            </a:r>
            <a:r>
              <a:rPr sz="2000" dirty="0">
                <a:latin typeface="Arial"/>
                <a:cs typeface="Arial"/>
              </a:rPr>
              <a:t>4 von </a:t>
            </a:r>
            <a:r>
              <a:rPr sz="2000" spc="-5" dirty="0">
                <a:latin typeface="Arial"/>
                <a:cs typeface="Arial"/>
              </a:rPr>
              <a:t>liste2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ersetzen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zahlen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2000" spc="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5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6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7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Consolas"/>
                <a:cs typeface="Consolas"/>
              </a:rPr>
              <a:t>liste </a:t>
            </a:r>
            <a:r>
              <a:rPr sz="2000" dirty="0">
                <a:latin typeface="Consolas"/>
                <a:cs typeface="Consolas"/>
              </a:rPr>
              <a:t>= [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20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21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22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23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24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824480" algn="l"/>
              </a:tabLst>
            </a:pPr>
            <a:r>
              <a:rPr sz="2000" b="1" spc="-5" dirty="0">
                <a:solidFill>
                  <a:srgbClr val="000080"/>
                </a:solidFill>
                <a:latin typeface="Consolas"/>
                <a:cs typeface="Consolas"/>
              </a:rPr>
              <a:t>del</a:t>
            </a:r>
            <a:r>
              <a:rPr sz="2000" b="1" spc="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zahlen[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]	</a:t>
            </a: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aktuelle Liste: [0, 3, 4, 5, 6,</a:t>
            </a:r>
            <a:r>
              <a:rPr sz="2000" i="1" spc="-6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7]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  <a:tabLst>
                <a:tab pos="3382645" algn="l"/>
              </a:tabLst>
            </a:pPr>
            <a:r>
              <a:rPr sz="2000" spc="-5" dirty="0">
                <a:latin typeface="Consolas"/>
                <a:cs typeface="Consolas"/>
              </a:rPr>
              <a:t>zahlen[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4</a:t>
            </a:r>
            <a:r>
              <a:rPr sz="2000" spc="-5" dirty="0">
                <a:latin typeface="Consolas"/>
                <a:cs typeface="Consolas"/>
              </a:rPr>
              <a:t>]</a:t>
            </a:r>
            <a:r>
              <a:rPr sz="2000" dirty="0">
                <a:latin typeface="Consolas"/>
                <a:cs typeface="Consolas"/>
              </a:rPr>
              <a:t> = </a:t>
            </a:r>
            <a:r>
              <a:rPr sz="2000" spc="-5" dirty="0">
                <a:latin typeface="Consolas"/>
                <a:cs typeface="Consolas"/>
              </a:rPr>
              <a:t>liste	</a:t>
            </a: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aktuelle Liste: [20, 22, 23,</a:t>
            </a:r>
            <a:r>
              <a:rPr sz="2000" i="1" spc="-8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24,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6,</a:t>
            </a:r>
            <a:r>
              <a:rPr sz="20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7]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745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Tupel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Container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783830" cy="4242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</a:t>
            </a:r>
            <a:r>
              <a:rPr sz="2000" spc="-20" dirty="0">
                <a:latin typeface="Arial"/>
                <a:cs typeface="Arial"/>
              </a:rPr>
              <a:t>Tupel </a:t>
            </a:r>
            <a:r>
              <a:rPr sz="2000" spc="-5" dirty="0">
                <a:latin typeface="Arial"/>
                <a:cs typeface="Arial"/>
              </a:rPr>
              <a:t>ist eine geordnete 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</a:t>
            </a:r>
            <a:r>
              <a:rPr sz="2000" spc="-20" dirty="0">
                <a:latin typeface="Arial"/>
                <a:cs typeface="Arial"/>
              </a:rPr>
              <a:t>Tupel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unveränderlich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Index beginnt immer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25"/>
              </a:spcBef>
              <a:tabLst>
                <a:tab pos="1623695" algn="l"/>
              </a:tabLst>
            </a:pPr>
            <a:r>
              <a:rPr sz="1400" spc="-5" dirty="0">
                <a:latin typeface="Consolas"/>
                <a:cs typeface="Consolas"/>
              </a:rPr>
              <a:t>tupel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()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eines leeren Tupel mit runden Klammern</a:t>
            </a:r>
            <a:r>
              <a:rPr sz="1400" i="1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()</a:t>
            </a:r>
            <a:endParaRPr sz="14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3187065" algn="l"/>
              </a:tabLst>
            </a:pPr>
            <a:r>
              <a:rPr sz="1400" spc="-5" dirty="0">
                <a:latin typeface="Consolas"/>
                <a:cs typeface="Consolas"/>
              </a:rPr>
              <a:t>tupel </a:t>
            </a:r>
            <a:r>
              <a:rPr sz="1400" dirty="0">
                <a:latin typeface="Consolas"/>
                <a:cs typeface="Consolas"/>
              </a:rPr>
              <a:t>= 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'python'</a:t>
            </a:r>
            <a:r>
              <a:rPr sz="1400" spc="-5" dirty="0"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eines Tupel mit beliebigen</a:t>
            </a:r>
            <a:r>
              <a:rPr sz="14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Datentypen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 marL="451484" marR="3618865">
              <a:lnSpc>
                <a:spcPct val="147300"/>
              </a:lnSpc>
              <a:spcBef>
                <a:spcPts val="835"/>
              </a:spcBef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""" Iteration über die ganze Liste """ 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tupel:</a:t>
            </a:r>
            <a:endParaRPr sz="1400">
              <a:latin typeface="Consolas"/>
              <a:cs typeface="Consolas"/>
            </a:endParaRPr>
          </a:p>
          <a:p>
            <a:pPr marL="7442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(item)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1120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(tupel[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1.Element</a:t>
            </a:r>
            <a:endParaRPr sz="14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220980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(tupel[-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letztes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4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Mengen </a:t>
            </a:r>
            <a:r>
              <a:rPr dirty="0"/>
              <a:t>- </a:t>
            </a:r>
            <a:r>
              <a:rPr spc="-5" dirty="0"/>
              <a:t>Container (set) </a:t>
            </a:r>
            <a:r>
              <a:rPr dirty="0"/>
              <a:t>-</a:t>
            </a:r>
            <a:r>
              <a:rPr spc="-9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51190" cy="3797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 </a:t>
            </a:r>
            <a:r>
              <a:rPr sz="2000" dirty="0">
                <a:latin typeface="Arial"/>
                <a:cs typeface="Arial"/>
              </a:rPr>
              <a:t>Menge (set) </a:t>
            </a:r>
            <a:r>
              <a:rPr sz="2000" spc="-5" dirty="0">
                <a:latin typeface="Arial"/>
                <a:cs typeface="Arial"/>
              </a:rPr>
              <a:t>eine </a:t>
            </a:r>
            <a:r>
              <a:rPr sz="2000" b="1" spc="-5" dirty="0">
                <a:latin typeface="Arial"/>
                <a:cs typeface="Arial"/>
              </a:rPr>
              <a:t>ungeordnete </a:t>
            </a:r>
            <a:r>
              <a:rPr sz="2000" spc="-5" dirty="0">
                <a:latin typeface="Arial"/>
                <a:cs typeface="Arial"/>
              </a:rPr>
              <a:t>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5" dirty="0">
                <a:latin typeface="Arial"/>
                <a:cs typeface="Arial"/>
              </a:rPr>
              <a:t> Werten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einer </a:t>
            </a:r>
            <a:r>
              <a:rPr sz="2000" dirty="0">
                <a:latin typeface="Arial"/>
                <a:cs typeface="Arial"/>
              </a:rPr>
              <a:t>Menge </a:t>
            </a:r>
            <a:r>
              <a:rPr sz="2000" spc="-5" dirty="0">
                <a:latin typeface="Arial"/>
                <a:cs typeface="Arial"/>
              </a:rPr>
              <a:t>dürfen nur unique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</a:t>
            </a:r>
            <a:r>
              <a:rPr sz="2000" dirty="0">
                <a:latin typeface="Arial"/>
                <a:cs typeface="Arial"/>
              </a:rPr>
              <a:t>Menge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veränderlich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als Literal: </a:t>
            </a:r>
            <a:r>
              <a:rPr sz="2000" spc="-5" dirty="0">
                <a:latin typeface="Consolas"/>
                <a:cs typeface="Consolas"/>
              </a:rPr>
              <a:t>warenkorb </a:t>
            </a:r>
            <a:r>
              <a:rPr sz="2000" dirty="0">
                <a:latin typeface="Consolas"/>
                <a:cs typeface="Consolas"/>
              </a:rPr>
              <a:t>= {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'Brot'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'Wein'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'Käse'</a:t>
            </a:r>
            <a:r>
              <a:rPr sz="2000" spc="-5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leere </a:t>
            </a:r>
            <a:r>
              <a:rPr sz="2000" dirty="0">
                <a:latin typeface="Arial"/>
                <a:cs typeface="Arial"/>
              </a:rPr>
              <a:t>Menge: </a:t>
            </a:r>
            <a:r>
              <a:rPr sz="2000" spc="-5" dirty="0">
                <a:latin typeface="Consolas"/>
                <a:cs typeface="Consolas"/>
              </a:rPr>
              <a:t>lottozahlen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set</a:t>
            </a:r>
            <a:r>
              <a:rPr sz="2000" spc="-5" dirty="0">
                <a:latin typeface="Consolas"/>
                <a:cs typeface="Consolas"/>
              </a:rPr>
              <a:t>()</a:t>
            </a:r>
            <a:endParaRPr sz="2000">
              <a:latin typeface="Consolas"/>
              <a:cs typeface="Consolas"/>
            </a:endParaRPr>
          </a:p>
          <a:p>
            <a:pPr marL="451484" marR="102235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Mengen </a:t>
            </a:r>
            <a:r>
              <a:rPr sz="2000" spc="-5" dirty="0">
                <a:latin typeface="Arial"/>
                <a:cs typeface="Arial"/>
              </a:rPr>
              <a:t>dürfen nur unveränderliche </a:t>
            </a:r>
            <a:r>
              <a:rPr sz="2000" spc="-25" dirty="0">
                <a:latin typeface="Arial"/>
                <a:cs typeface="Arial"/>
              </a:rPr>
              <a:t>Typen </a:t>
            </a:r>
            <a:r>
              <a:rPr sz="2000" spc="-5" dirty="0">
                <a:latin typeface="Arial"/>
                <a:cs typeface="Arial"/>
              </a:rPr>
              <a:t>enthalten </a:t>
            </a:r>
            <a:r>
              <a:rPr sz="2000" dirty="0">
                <a:latin typeface="Arial"/>
                <a:cs typeface="Arial"/>
              </a:rPr>
              <a:t>sein!  </a:t>
            </a:r>
            <a:r>
              <a:rPr sz="2000" spc="-5" dirty="0">
                <a:latin typeface="Arial"/>
                <a:cs typeface="Arial"/>
              </a:rPr>
              <a:t>Zahlen, Strings,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Booleans,...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261360" algn="l"/>
              </a:tabLst>
            </a:pPr>
            <a:r>
              <a:rPr sz="1400" spc="-5" dirty="0">
                <a:latin typeface="Consolas"/>
                <a:cs typeface="Consolas"/>
              </a:rPr>
              <a:t>warenkorb.add(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'Trauben'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261360" algn="l"/>
              </a:tabLst>
            </a:pPr>
            <a:r>
              <a:rPr sz="1400" spc="-5" dirty="0">
                <a:latin typeface="Consolas"/>
                <a:cs typeface="Consolas"/>
              </a:rPr>
              <a:t>warenkorb.remove(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'Wein'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existierendes Element löschen: </a:t>
            </a:r>
            <a:r>
              <a:rPr sz="2000" dirty="0">
                <a:latin typeface="Arial"/>
                <a:cs typeface="Arial"/>
              </a:rPr>
              <a:t>sonst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Fehler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358515" algn="l"/>
              </a:tabLst>
            </a:pPr>
            <a:r>
              <a:rPr sz="1400" spc="-5" dirty="0">
                <a:latin typeface="Consolas"/>
                <a:cs typeface="Consolas"/>
              </a:rPr>
              <a:t>warenkorb.discard(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'Mais'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löschen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1400" spc="-5" dirty="0">
                <a:latin typeface="Consolas"/>
                <a:cs typeface="Consolas"/>
              </a:rPr>
              <a:t>warenkorb.update(liste)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Alle Elemente aus Liste</a:t>
            </a:r>
            <a:r>
              <a:rPr sz="2000" spc="-3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42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Mengen </a:t>
            </a:r>
            <a:r>
              <a:rPr dirty="0"/>
              <a:t>- </a:t>
            </a:r>
            <a:r>
              <a:rPr spc="-5" dirty="0"/>
              <a:t>Container (set) </a:t>
            </a:r>
            <a:r>
              <a:rPr dirty="0"/>
              <a:t>-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152765" cy="30060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warenkorb.union(set2)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2 Mengen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vereinigen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1400" spc="-5" dirty="0">
                <a:latin typeface="Consolas"/>
                <a:cs typeface="Consolas"/>
              </a:rPr>
              <a:t>warenkorb.difference(set2)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Set das aus </a:t>
            </a:r>
            <a:r>
              <a:rPr sz="2000" spc="-15" dirty="0">
                <a:latin typeface="Arial"/>
                <a:cs typeface="Arial"/>
              </a:rPr>
              <a:t>Warenkorb </a:t>
            </a:r>
            <a:r>
              <a:rPr sz="2000" spc="-5" dirty="0">
                <a:latin typeface="Arial"/>
                <a:cs typeface="Arial"/>
              </a:rPr>
              <a:t>besteht,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</a:t>
            </a:r>
            <a:endParaRPr sz="2000">
              <a:latin typeface="Arial"/>
              <a:cs typeface="Arial"/>
            </a:endParaRPr>
          </a:p>
          <a:p>
            <a:pPr marL="347599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aber nicht in </a:t>
            </a:r>
            <a:r>
              <a:rPr sz="2000" dirty="0">
                <a:latin typeface="Arial"/>
                <a:cs typeface="Arial"/>
              </a:rPr>
              <a:t>set2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existieren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Mengen </a:t>
            </a:r>
            <a:r>
              <a:rPr sz="2000" spc="-5" dirty="0">
                <a:latin typeface="Arial"/>
                <a:cs typeface="Arial"/>
              </a:rPr>
              <a:t>unterstützten alle Funktionen 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Mengenlehre</a:t>
            </a:r>
            <a:endParaRPr sz="2000">
              <a:latin typeface="Arial"/>
              <a:cs typeface="Arial"/>
            </a:endParaRPr>
          </a:p>
          <a:p>
            <a:pPr marL="451484" indent="-419100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18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https://docs.python.org/3/tutorial/datastructures.html?highlight=set#sets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❑"/>
            </a:pPr>
            <a:endParaRPr sz="2250">
              <a:latin typeface="Arial"/>
              <a:cs typeface="Arial"/>
            </a:endParaRPr>
          </a:p>
          <a:p>
            <a:pPr marL="451484" indent="-41910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1800" spc="-5" dirty="0">
                <a:latin typeface="Arial"/>
                <a:cs typeface="Arial"/>
              </a:rPr>
              <a:t>frozenset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unveränderliche Set, alle </a:t>
            </a:r>
            <a:r>
              <a:rPr sz="1800" dirty="0">
                <a:latin typeface="Arial"/>
                <a:cs typeface="Arial"/>
              </a:rPr>
              <a:t>Methoden </a:t>
            </a:r>
            <a:r>
              <a:rPr sz="1800" spc="-5" dirty="0">
                <a:latin typeface="Arial"/>
                <a:cs typeface="Arial"/>
              </a:rPr>
              <a:t>und Operatoren </a:t>
            </a:r>
            <a:r>
              <a:rPr sz="1800" dirty="0">
                <a:latin typeface="Arial"/>
                <a:cs typeface="Arial"/>
              </a:rPr>
              <a:t>sind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gleich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71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Dictionaries- Container </a:t>
            </a:r>
            <a:r>
              <a:rPr dirty="0"/>
              <a:t>-</a:t>
            </a:r>
            <a:r>
              <a:rPr spc="-9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6467475" cy="326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Dictionaries bilden eindeutige Schlüssel auf </a:t>
            </a:r>
            <a:r>
              <a:rPr sz="2000" spc="-15" dirty="0">
                <a:latin typeface="Arial"/>
                <a:cs typeface="Arial"/>
              </a:rPr>
              <a:t>Werte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</a:t>
            </a:r>
            <a:endParaRPr sz="20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Schlüssel </a:t>
            </a:r>
            <a:r>
              <a:rPr sz="2000" dirty="0">
                <a:latin typeface="Arial"/>
                <a:cs typeface="Arial"/>
              </a:rPr>
              <a:t>müssen </a:t>
            </a:r>
            <a:r>
              <a:rPr sz="2000" spc="-5" dirty="0">
                <a:latin typeface="Arial"/>
                <a:cs typeface="Arial"/>
              </a:rPr>
              <a:t>einen unveränderlichen </a:t>
            </a:r>
            <a:r>
              <a:rPr sz="2000" spc="-40" dirty="0">
                <a:latin typeface="Arial"/>
                <a:cs typeface="Arial"/>
              </a:rPr>
              <a:t>Typ </a:t>
            </a:r>
            <a:r>
              <a:rPr sz="2000" spc="-5" dirty="0">
                <a:latin typeface="Arial"/>
                <a:cs typeface="Arial"/>
              </a:rPr>
              <a:t>haben  und unique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0" dirty="0">
                <a:latin typeface="Arial"/>
                <a:cs typeface="Arial"/>
              </a:rPr>
              <a:t>Zugriff </a:t>
            </a:r>
            <a:r>
              <a:rPr sz="2000" spc="-5" dirty="0">
                <a:latin typeface="Arial"/>
                <a:cs typeface="Arial"/>
              </a:rPr>
              <a:t>auf </a:t>
            </a:r>
            <a:r>
              <a:rPr sz="2000" spc="-15" dirty="0">
                <a:latin typeface="Arial"/>
                <a:cs typeface="Arial"/>
              </a:rPr>
              <a:t>Werte </a:t>
            </a:r>
            <a:r>
              <a:rPr sz="2000" spc="-5" dirty="0">
                <a:latin typeface="Arial"/>
                <a:cs typeface="Arial"/>
              </a:rPr>
              <a:t>über die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Schlüssel</a:t>
            </a:r>
            <a:endParaRPr sz="2000">
              <a:latin typeface="Arial"/>
              <a:cs typeface="Arial"/>
            </a:endParaRPr>
          </a:p>
          <a:p>
            <a:pPr marL="451484" marR="1210945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Dictionaries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unsortierte Container und  optimierte Daten </a:t>
            </a:r>
            <a:r>
              <a:rPr sz="2000" dirty="0">
                <a:latin typeface="Arial"/>
                <a:cs typeface="Arial"/>
              </a:rPr>
              <a:t>zur </a:t>
            </a:r>
            <a:r>
              <a:rPr sz="2000" spc="-20" dirty="0">
                <a:latin typeface="Arial"/>
                <a:cs typeface="Arial"/>
              </a:rPr>
              <a:t>Verfügung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stellen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Beispiel: </a:t>
            </a:r>
            <a:r>
              <a:rPr sz="2000" spc="-25" dirty="0">
                <a:latin typeface="Arial"/>
                <a:cs typeface="Arial"/>
              </a:rPr>
              <a:t>Telefonbuch,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Verzeichnis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leerer</a:t>
            </a:r>
            <a:r>
              <a:rPr sz="2000" i="1" spc="-2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dictionary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Consolas"/>
                <a:cs typeface="Consolas"/>
              </a:rPr>
              <a:t>kantone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{}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71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Dictionaries- Container </a:t>
            </a:r>
            <a:r>
              <a:rPr dirty="0"/>
              <a:t>-</a:t>
            </a:r>
            <a:r>
              <a:rPr spc="-90" dirty="0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588453"/>
            <a:ext cx="4483735" cy="863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Kantone Abkürzung und</a:t>
            </a:r>
            <a:r>
              <a:rPr sz="2000" i="1" spc="-9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Volltext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Consolas"/>
                <a:cs typeface="Consolas"/>
              </a:rPr>
              <a:t>kantone </a:t>
            </a:r>
            <a:r>
              <a:rPr sz="2000" dirty="0">
                <a:latin typeface="Consolas"/>
                <a:cs typeface="Consolas"/>
              </a:rPr>
              <a:t>= {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"AG"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"Aargau"</a:t>
            </a:r>
            <a:r>
              <a:rPr sz="2000" spc="-5" dirty="0"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7113" y="2619013"/>
          <a:ext cx="6210934" cy="1520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/>
                <a:gridCol w="2277745"/>
                <a:gridCol w="3575685"/>
              </a:tblGrid>
              <a:tr h="755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0030">
                        <a:lnSpc>
                          <a:spcPts val="1885"/>
                        </a:lnSpc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"BS"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151003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"LU"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5"/>
                        </a:lnSpc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"Basel</a:t>
                      </a:r>
                      <a:r>
                        <a:rPr sz="2000" b="1" spc="-1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Stadt"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"Luzern"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764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❏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15100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"SH"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kantone[</a:t>
                      </a: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"ZG"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"Schaffhausen"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b="1" spc="-5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"Zug"</a:t>
                      </a:r>
                      <a:r>
                        <a:rPr sz="2000" b="1" spc="-630" dirty="0">
                          <a:solidFill>
                            <a:srgbClr val="0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→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Elemente hinzufügen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6163" y="4103053"/>
            <a:ext cx="7170420" cy="1739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del </a:t>
            </a:r>
            <a:r>
              <a:rPr sz="2000" spc="-5" dirty="0">
                <a:latin typeface="Consolas"/>
                <a:cs typeface="Consolas"/>
              </a:rPr>
              <a:t>kantone[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"BS"</a:t>
            </a:r>
            <a:r>
              <a:rPr sz="2000" spc="-5" dirty="0">
                <a:latin typeface="Consolas"/>
                <a:cs typeface="Consolas"/>
              </a:rPr>
              <a:t>]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Element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löschen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kantone[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"ZG"</a:t>
            </a:r>
            <a:r>
              <a:rPr sz="2000" spc="-5" dirty="0">
                <a:latin typeface="Consolas"/>
                <a:cs typeface="Consolas"/>
              </a:rPr>
              <a:t>]</a:t>
            </a:r>
            <a:r>
              <a:rPr sz="2000" spc="-56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über Schlüssel abfragen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kantone.keys()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Ansicht aller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Keys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kantone.values()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Ansicht aller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kantone.items() </a:t>
            </a:r>
            <a:r>
              <a:rPr sz="2000" dirty="0">
                <a:latin typeface="Arial"/>
                <a:cs typeface="Arial"/>
              </a:rPr>
              <a:t>→ </a:t>
            </a:r>
            <a:r>
              <a:rPr sz="2000" spc="-5" dirty="0">
                <a:latin typeface="Arial"/>
                <a:cs typeface="Arial"/>
              </a:rPr>
              <a:t>Ansicht aller Schlüssel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15" dirty="0">
                <a:latin typeface="Arial"/>
                <a:cs typeface="Arial"/>
              </a:rPr>
              <a:t>Wert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Paaren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727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Listen </a:t>
            </a:r>
            <a:r>
              <a:rPr dirty="0"/>
              <a:t>- </a:t>
            </a:r>
            <a:r>
              <a:rPr spc="-60" dirty="0"/>
              <a:t>Tupel </a:t>
            </a:r>
            <a:r>
              <a:rPr dirty="0"/>
              <a:t>- </a:t>
            </a:r>
            <a:r>
              <a:rPr spc="-5" dirty="0"/>
              <a:t>Mengen </a:t>
            </a:r>
            <a:r>
              <a:rPr dirty="0"/>
              <a:t>-</a:t>
            </a:r>
            <a:r>
              <a:rPr spc="-50" dirty="0"/>
              <a:t> </a:t>
            </a:r>
            <a:r>
              <a:rPr spc="-5" dirty="0"/>
              <a:t>Dictionary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174355" cy="4483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feste Reihenfolge, alle </a:t>
            </a:r>
            <a:r>
              <a:rPr sz="2000" dirty="0">
                <a:latin typeface="Arial"/>
                <a:cs typeface="Arial"/>
              </a:rPr>
              <a:t>Methoden zum </a:t>
            </a:r>
            <a:r>
              <a:rPr sz="2000" spc="-20" dirty="0">
                <a:latin typeface="Arial"/>
                <a:cs typeface="Arial"/>
              </a:rPr>
              <a:t>Verändern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Elementen: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latin typeface="Consolas"/>
                <a:cs typeface="Consolas"/>
              </a:rPr>
              <a:t>list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nsolas"/>
              <a:cs typeface="Consolas"/>
            </a:endParaRPr>
          </a:p>
          <a:p>
            <a:pPr marL="451484" marR="1703705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feste Reihenfolge, </a:t>
            </a:r>
            <a:r>
              <a:rPr sz="2000" dirty="0">
                <a:latin typeface="Arial"/>
                <a:cs typeface="Arial"/>
              </a:rPr>
              <a:t>keine Methoden </a:t>
            </a:r>
            <a:r>
              <a:rPr sz="2000" spc="-5" dirty="0">
                <a:latin typeface="Arial"/>
                <a:cs typeface="Arial"/>
              </a:rPr>
              <a:t>oder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Manipulation  (unveränderlich):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tuple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Unicode MS"/>
              <a:buChar char="❑"/>
            </a:pPr>
            <a:endParaRPr sz="255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keine </a:t>
            </a:r>
            <a:r>
              <a:rPr sz="2000" spc="-5" dirty="0">
                <a:latin typeface="Arial"/>
                <a:cs typeface="Arial"/>
              </a:rPr>
              <a:t>feste Reihenfolge, </a:t>
            </a:r>
            <a:r>
              <a:rPr sz="2000" dirty="0">
                <a:latin typeface="Arial"/>
                <a:cs typeface="Arial"/>
              </a:rPr>
              <a:t>manipulierbar: </a:t>
            </a:r>
            <a:r>
              <a:rPr sz="2000" b="1" spc="-5" dirty="0">
                <a:latin typeface="Consolas"/>
                <a:cs typeface="Consolas"/>
              </a:rPr>
              <a:t>set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(viel </a:t>
            </a:r>
            <a:r>
              <a:rPr sz="2000" spc="-10" dirty="0">
                <a:latin typeface="Arial"/>
                <a:cs typeface="Arial"/>
              </a:rPr>
              <a:t>effizienter </a:t>
            </a:r>
            <a:r>
              <a:rPr sz="2000" spc="-5" dirty="0">
                <a:latin typeface="Arial"/>
                <a:cs typeface="Arial"/>
              </a:rPr>
              <a:t>für </a:t>
            </a:r>
            <a:r>
              <a:rPr sz="2000" spc="-20" dirty="0">
                <a:latin typeface="Arial"/>
                <a:cs typeface="Arial"/>
              </a:rPr>
              <a:t>Zugehörigkeits-Tests </a:t>
            </a:r>
            <a:r>
              <a:rPr sz="2000" spc="-5" dirty="0">
                <a:latin typeface="Arial"/>
                <a:cs typeface="Arial"/>
              </a:rPr>
              <a:t>als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unveränderliche </a:t>
            </a:r>
            <a:r>
              <a:rPr sz="2000" dirty="0">
                <a:latin typeface="Arial"/>
                <a:cs typeface="Arial"/>
              </a:rPr>
              <a:t>Mengen: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frozenset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2300">
              <a:latin typeface="Consolas"/>
              <a:cs typeface="Consolas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unveränderliche </a:t>
            </a:r>
            <a:r>
              <a:rPr sz="2000" spc="-25" dirty="0">
                <a:latin typeface="Arial"/>
                <a:cs typeface="Arial"/>
              </a:rPr>
              <a:t>Typen </a:t>
            </a:r>
            <a:r>
              <a:rPr sz="2000" spc="-5" dirty="0">
                <a:latin typeface="Arial"/>
                <a:cs typeface="Arial"/>
              </a:rPr>
              <a:t>als Schlüssel </a:t>
            </a:r>
            <a:r>
              <a:rPr sz="2000" dirty="0">
                <a:latin typeface="Arial"/>
                <a:cs typeface="Arial"/>
              </a:rPr>
              <a:t>(in </a:t>
            </a:r>
            <a:r>
              <a:rPr sz="2000" b="1" spc="-5" dirty="0">
                <a:latin typeface="Consolas"/>
                <a:cs typeface="Consolas"/>
              </a:rPr>
              <a:t>dict</a:t>
            </a:r>
            <a:r>
              <a:rPr sz="2000" spc="-5" dirty="0">
                <a:latin typeface="Arial"/>
                <a:cs typeface="Arial"/>
              </a:rPr>
              <a:t>) und </a:t>
            </a:r>
            <a:r>
              <a:rPr sz="2000" dirty="0">
                <a:latin typeface="Arial"/>
                <a:cs typeface="Arial"/>
              </a:rPr>
              <a:t>Mengenelemente  (in </a:t>
            </a:r>
            <a:r>
              <a:rPr sz="2000" b="1" spc="-5" dirty="0">
                <a:latin typeface="Consolas"/>
                <a:cs typeface="Consolas"/>
              </a:rPr>
              <a:t>set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frozenset</a:t>
            </a:r>
            <a:r>
              <a:rPr sz="2000" spc="-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02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</a:t>
            </a:r>
            <a:r>
              <a:rPr spc="-10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524" y="1588453"/>
            <a:ext cx="8324215" cy="3568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94665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94665" algn="l"/>
                <a:tab pos="495300" algn="l"/>
              </a:tabLst>
            </a:pPr>
            <a:r>
              <a:rPr sz="2000" spc="-5" dirty="0">
                <a:latin typeface="Arial"/>
                <a:cs typeface="Arial"/>
              </a:rPr>
              <a:t>String </a:t>
            </a:r>
            <a:r>
              <a:rPr sz="2000" dirty="0">
                <a:latin typeface="Arial"/>
                <a:cs typeface="Arial"/>
              </a:rPr>
              <a:t>sind zwischen </a:t>
            </a:r>
            <a:r>
              <a:rPr sz="2000" spc="-5" dirty="0">
                <a:latin typeface="Arial"/>
                <a:cs typeface="Arial"/>
              </a:rPr>
              <a:t>einfachen </a:t>
            </a:r>
            <a:r>
              <a:rPr sz="2000" b="1" dirty="0">
                <a:latin typeface="Arial"/>
                <a:cs typeface="Arial"/>
              </a:rPr>
              <a:t>‘ </a:t>
            </a:r>
            <a:r>
              <a:rPr sz="2000" spc="-5" dirty="0">
                <a:latin typeface="Arial"/>
                <a:cs typeface="Arial"/>
              </a:rPr>
              <a:t>oder doppelten </a:t>
            </a:r>
            <a:r>
              <a:rPr sz="2000" b="1" dirty="0">
                <a:latin typeface="Arial"/>
                <a:cs typeface="Arial"/>
              </a:rPr>
              <a:t>“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Anführungszeichen</a:t>
            </a:r>
            <a:endParaRPr sz="20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900"/>
              </a:spcBef>
              <a:tabLst>
                <a:tab pos="3430904" algn="l"/>
              </a:tabLst>
            </a:pPr>
            <a:r>
              <a:rPr sz="2000" spc="-5" dirty="0">
                <a:latin typeface="Consolas"/>
                <a:cs typeface="Consolas"/>
              </a:rPr>
              <a:t>text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'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Hallo</a:t>
            </a:r>
            <a:r>
              <a:rPr sz="2000" b="1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2000" b="1" spc="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und	</a:t>
            </a:r>
            <a:r>
              <a:rPr sz="2000" spc="-5" dirty="0">
                <a:latin typeface="Consolas"/>
                <a:cs typeface="Consolas"/>
              </a:rPr>
              <a:t>text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"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Hallo</a:t>
            </a:r>
            <a:r>
              <a:rPr sz="2000" b="1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"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onsolas"/>
              <a:cs typeface="Consolas"/>
            </a:endParaRPr>
          </a:p>
          <a:p>
            <a:pPr marL="494665" marR="2392680" indent="-439420">
              <a:lnSpc>
                <a:spcPct val="137500"/>
              </a:lnSpc>
              <a:buFont typeface="Arial Unicode MS"/>
              <a:buChar char="❑"/>
              <a:tabLst>
                <a:tab pos="494665" algn="l"/>
                <a:tab pos="495300" algn="l"/>
              </a:tabLst>
            </a:pPr>
            <a:r>
              <a:rPr sz="2000" spc="-5" dirty="0">
                <a:latin typeface="Arial"/>
                <a:cs typeface="Arial"/>
              </a:rPr>
              <a:t>Strings über </a:t>
            </a:r>
            <a:r>
              <a:rPr sz="2000" dirty="0">
                <a:latin typeface="Arial"/>
                <a:cs typeface="Arial"/>
              </a:rPr>
              <a:t>mehreren </a:t>
            </a:r>
            <a:r>
              <a:rPr sz="2000" spc="-5" dirty="0">
                <a:latin typeface="Arial"/>
                <a:cs typeface="Arial"/>
              </a:rPr>
              <a:t>Zeilen </a:t>
            </a:r>
            <a:r>
              <a:rPr sz="2000" dirty="0">
                <a:latin typeface="Arial"/>
                <a:cs typeface="Arial"/>
              </a:rPr>
              <a:t>sind zwischen </a:t>
            </a:r>
            <a:r>
              <a:rPr sz="2000" spc="-5" dirty="0">
                <a:latin typeface="Consolas"/>
                <a:cs typeface="Consolas"/>
              </a:rPr>
              <a:t>“””  text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"""</a:t>
            </a:r>
            <a:r>
              <a:rPr sz="2000" b="1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Hallo</a:t>
            </a:r>
            <a:endParaRPr sz="2000">
              <a:latin typeface="Consolas"/>
              <a:cs typeface="Consolas"/>
            </a:endParaRPr>
          </a:p>
          <a:p>
            <a:pPr marL="913130">
              <a:lnSpc>
                <a:spcPct val="100000"/>
              </a:lnSpc>
              <a:spcBef>
                <a:spcPts val="900"/>
              </a:spcBef>
            </a:pP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Welt</a:t>
            </a:r>
            <a:r>
              <a:rPr sz="2000" b="1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"""</a:t>
            </a:r>
            <a:endParaRPr sz="2000">
              <a:latin typeface="Consolas"/>
              <a:cs typeface="Consolas"/>
            </a:endParaRPr>
          </a:p>
          <a:p>
            <a:pPr marL="494665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94665" algn="l"/>
                <a:tab pos="495300" algn="l"/>
                <a:tab pos="4431030" algn="l"/>
                <a:tab pos="5268595" algn="l"/>
              </a:tabLst>
            </a:pPr>
            <a:r>
              <a:rPr sz="2000" spc="-5" dirty="0">
                <a:latin typeface="Arial"/>
                <a:cs typeface="Arial"/>
              </a:rPr>
              <a:t>Zeichenketten </a:t>
            </a:r>
            <a:r>
              <a:rPr sz="2000" dirty="0">
                <a:latin typeface="Arial"/>
                <a:cs typeface="Arial"/>
              </a:rPr>
              <a:t>sind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keine </a:t>
            </a:r>
            <a:r>
              <a:rPr sz="2000" spc="-5" dirty="0">
                <a:latin typeface="Arial"/>
                <a:cs typeface="Arial"/>
              </a:rPr>
              <a:t>Zahlen!	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"1"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≠	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494665" indent="-482600">
              <a:lnSpc>
                <a:spcPct val="100000"/>
              </a:lnSpc>
              <a:spcBef>
                <a:spcPts val="300"/>
              </a:spcBef>
              <a:buFont typeface="MS PGothic"/>
              <a:buChar char="❑"/>
              <a:tabLst>
                <a:tab pos="494665" algn="l"/>
                <a:tab pos="495300" algn="l"/>
              </a:tabLst>
            </a:pPr>
            <a:r>
              <a:rPr sz="2000" spc="-5" dirty="0">
                <a:latin typeface="Arial"/>
                <a:cs typeface="Arial"/>
              </a:rPr>
              <a:t>String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Zeichenketten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Charaktern</a:t>
            </a:r>
            <a:endParaRPr sz="2000">
              <a:latin typeface="Arial"/>
              <a:cs typeface="Arial"/>
            </a:endParaRPr>
          </a:p>
          <a:p>
            <a:pPr marL="494665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94665" algn="l"/>
                <a:tab pos="495300" algn="l"/>
              </a:tabLst>
            </a:pPr>
            <a:r>
              <a:rPr sz="2000" spc="-5" dirty="0">
                <a:latin typeface="Arial"/>
                <a:cs typeface="Arial"/>
              </a:rPr>
              <a:t>String haben </a:t>
            </a:r>
            <a:r>
              <a:rPr sz="2000" dirty="0">
                <a:latin typeface="Arial"/>
                <a:cs typeface="Arial"/>
              </a:rPr>
              <a:t>Methoden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Operatoren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02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</a:t>
            </a:r>
            <a:r>
              <a:rPr spc="-10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377430" cy="41783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text.upper()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Buchstaben werden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Grossbuchstaben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text.lower()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Buchstaben werden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Kleinbuchstaben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text.strip()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Leerzeichen löschen </a:t>
            </a:r>
            <a:r>
              <a:rPr sz="2000" dirty="0">
                <a:latin typeface="Arial"/>
                <a:cs typeface="Arial"/>
              </a:rPr>
              <a:t>vor </a:t>
            </a:r>
            <a:r>
              <a:rPr sz="2000" spc="-5" dirty="0">
                <a:latin typeface="Arial"/>
                <a:cs typeface="Arial"/>
              </a:rPr>
              <a:t>und nach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Buchstaben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text.replace(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"l"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"a"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Buchstaben werden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ersetzt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6305" algn="l"/>
              </a:tabLst>
            </a:pPr>
            <a:r>
              <a:rPr sz="1400" spc="-5" dirty="0">
                <a:latin typeface="Consolas"/>
                <a:cs typeface="Consolas"/>
              </a:rPr>
              <a:t>text.format()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Platzhalter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ersetzen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</a:pPr>
            <a:r>
              <a:rPr sz="2000" spc="-5" dirty="0">
                <a:latin typeface="Consolas"/>
                <a:cs typeface="Consolas"/>
              </a:rPr>
              <a:t>fh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"HWZ"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Consolas"/>
                <a:cs typeface="Consolas"/>
              </a:rPr>
              <a:t>txt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"Ich bin Student der</a:t>
            </a:r>
            <a:r>
              <a:rPr sz="2000" b="1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{}"</a:t>
            </a:r>
            <a:endParaRPr sz="200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(txt.format(fh))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126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1205230" algn="l"/>
                <a:tab pos="1600200" algn="l"/>
              </a:tabLst>
            </a:pPr>
            <a:r>
              <a:rPr sz="1400" spc="-5" dirty="0">
                <a:latin typeface="Consolas"/>
                <a:cs typeface="Consolas"/>
              </a:rPr>
              <a:t>txt[0]	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1. Zeichen im Satz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“I”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65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Einführung </a:t>
            </a:r>
            <a:r>
              <a:rPr spc="-5" dirty="0"/>
              <a:t>in</a:t>
            </a:r>
            <a:r>
              <a:rPr spc="-100" dirty="0"/>
              <a:t> </a:t>
            </a:r>
            <a:r>
              <a:rPr spc="-5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568452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Einführung 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Die </a:t>
            </a:r>
            <a:r>
              <a:rPr sz="2000" spc="-15" dirty="0">
                <a:latin typeface="Arial"/>
                <a:cs typeface="Arial"/>
              </a:rPr>
              <a:t>Vorgeschichte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998153"/>
            <a:ext cx="50457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Überblick erhalten und Bedeutung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verstehen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4026853"/>
            <a:ext cx="2320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162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5142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Programme, Funktionen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aufteilen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19694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1931353"/>
            <a:ext cx="679577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Code in Files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Funktionen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aufzuteilen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Fremder Code in eigenem Code importieren und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verwenden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41053"/>
            <a:ext cx="3701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Wiederverwendbarkeit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331653"/>
            <a:ext cx="637159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nutzen, importieren und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strukturieren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31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9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86750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387985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Module sind </a:t>
            </a:r>
            <a:r>
              <a:rPr sz="2000" spc="-5" dirty="0">
                <a:latin typeface="Arial"/>
                <a:cs typeface="Arial"/>
              </a:rPr>
              <a:t>Sammlungen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Klassen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Funktionen oder Code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  allgemeinen </a:t>
            </a:r>
            <a:r>
              <a:rPr sz="2000" dirty="0">
                <a:latin typeface="Arial"/>
                <a:cs typeface="Arial"/>
              </a:rPr>
              <a:t>(=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*.py-Dateien)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2200">
              <a:latin typeface="Arial"/>
              <a:cs typeface="Arial"/>
            </a:endParaRPr>
          </a:p>
          <a:p>
            <a:pPr marL="451484" marR="544830" indent="-439420">
              <a:lnSpc>
                <a:spcPct val="112500"/>
              </a:lnSpc>
              <a:spcBef>
                <a:spcPts val="137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Module sind </a:t>
            </a:r>
            <a:r>
              <a:rPr sz="2000" spc="-5" dirty="0">
                <a:latin typeface="Arial"/>
                <a:cs typeface="Arial"/>
              </a:rPr>
              <a:t>wiederverwendbar </a:t>
            </a:r>
            <a:r>
              <a:rPr sz="2000" dirty="0">
                <a:latin typeface="Arial"/>
                <a:cs typeface="Arial"/>
              </a:rPr>
              <a:t>man kann </a:t>
            </a:r>
            <a:r>
              <a:rPr sz="2000" spc="-5" dirty="0">
                <a:latin typeface="Arial"/>
                <a:cs typeface="Arial"/>
              </a:rPr>
              <a:t>auf Code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anderen  </a:t>
            </a:r>
            <a:r>
              <a:rPr sz="2000" dirty="0">
                <a:latin typeface="Arial"/>
                <a:cs typeface="Arial"/>
              </a:rPr>
              <a:t>Modulen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zugreifen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hat </a:t>
            </a:r>
            <a:r>
              <a:rPr sz="2000" dirty="0">
                <a:latin typeface="Arial"/>
                <a:cs typeface="Arial"/>
              </a:rPr>
              <a:t>(neben „builtins“) </a:t>
            </a:r>
            <a:r>
              <a:rPr sz="2000" spc="-5" dirty="0">
                <a:latin typeface="Arial"/>
                <a:cs typeface="Arial"/>
              </a:rPr>
              <a:t>einige Standard-Module, auf die </a:t>
            </a:r>
            <a:r>
              <a:rPr sz="2000" dirty="0">
                <a:latin typeface="Arial"/>
                <a:cs typeface="Arial"/>
              </a:rPr>
              <a:t>man </a:t>
            </a:r>
            <a:r>
              <a:rPr sz="2000" spc="-5" dirty="0">
                <a:latin typeface="Arial"/>
                <a:cs typeface="Arial"/>
              </a:rPr>
              <a:t>bei  Bedarf </a:t>
            </a:r>
            <a:r>
              <a:rPr sz="2000" dirty="0">
                <a:latin typeface="Arial"/>
                <a:cs typeface="Arial"/>
              </a:rPr>
              <a:t>zurückgreifen kann (wie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2200">
              <a:latin typeface="Arial"/>
              <a:cs typeface="Arial"/>
            </a:endParaRPr>
          </a:p>
          <a:p>
            <a:pPr marL="451484" marR="352425" indent="-439420">
              <a:lnSpc>
                <a:spcPct val="112500"/>
              </a:lnSpc>
              <a:spcBef>
                <a:spcPts val="137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Um die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35" dirty="0">
                <a:latin typeface="Arial"/>
                <a:cs typeface="Arial"/>
              </a:rPr>
              <a:t>bzw. </a:t>
            </a:r>
            <a:r>
              <a:rPr sz="2000" spc="-5" dirty="0">
                <a:latin typeface="Arial"/>
                <a:cs typeface="Arial"/>
              </a:rPr>
              <a:t>deren Elemente benutzen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erkennen, </a:t>
            </a:r>
            <a:r>
              <a:rPr sz="2000" dirty="0">
                <a:latin typeface="Arial"/>
                <a:cs typeface="Arial"/>
              </a:rPr>
              <a:t>muss  man sie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importieren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25" y="425794"/>
            <a:ext cx="3068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Module </a:t>
            </a:r>
            <a:r>
              <a:rPr sz="3200" dirty="0"/>
              <a:t>-</a:t>
            </a:r>
            <a:r>
              <a:rPr sz="3200" spc="-95" dirty="0"/>
              <a:t> </a:t>
            </a:r>
            <a:r>
              <a:rPr sz="3200" spc="-10" dirty="0"/>
              <a:t>import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5025" y="1288732"/>
            <a:ext cx="23939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Fibonacci-Zahlen-Modul 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-</a:t>
            </a:r>
            <a:r>
              <a:rPr sz="1000" i="1" spc="-9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fibo.py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1679257"/>
            <a:ext cx="3161665" cy="5016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919480" algn="l"/>
              </a:tabLst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fib(n):	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schreibe Fibonacci-Folge bis</a:t>
            </a:r>
            <a:r>
              <a:rPr sz="1000" i="1" spc="-8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endParaRPr sz="1000">
              <a:latin typeface="Consolas"/>
              <a:cs typeface="Consolas"/>
            </a:endParaRPr>
          </a:p>
          <a:p>
            <a:pPr marL="221615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latin typeface="Consolas"/>
                <a:cs typeface="Consolas"/>
              </a:rPr>
              <a:t>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latin typeface="Consolas"/>
                <a:cs typeface="Consolas"/>
              </a:rPr>
              <a:t>,</a:t>
            </a:r>
            <a:r>
              <a:rPr sz="1000" spc="-25" dirty="0"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418" y="2155507"/>
            <a:ext cx="1491615" cy="977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while </a:t>
            </a:r>
            <a:r>
              <a:rPr sz="1000" dirty="0">
                <a:latin typeface="Consolas"/>
                <a:cs typeface="Consolas"/>
              </a:rPr>
              <a:t>b &lt;</a:t>
            </a:r>
            <a:r>
              <a:rPr sz="1000" spc="-2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n:</a:t>
            </a:r>
            <a:endParaRPr sz="1000">
              <a:latin typeface="Consolas"/>
              <a:cs typeface="Consolas"/>
            </a:endParaRPr>
          </a:p>
          <a:p>
            <a:pPr marL="290830" marR="5080">
              <a:lnSpc>
                <a:spcPct val="156300"/>
              </a:lnSpc>
            </a:pPr>
            <a:r>
              <a:rPr sz="1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latin typeface="Consolas"/>
                <a:cs typeface="Consolas"/>
              </a:rPr>
              <a:t>(b, </a:t>
            </a:r>
            <a:r>
              <a:rPr sz="1000" spc="-5" dirty="0">
                <a:solidFill>
                  <a:srgbClr val="660099"/>
                </a:solidFill>
                <a:latin typeface="Consolas"/>
                <a:cs typeface="Consolas"/>
              </a:rPr>
              <a:t>end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1000" b="1" spc="-8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1000" dirty="0">
                <a:latin typeface="Consolas"/>
                <a:cs typeface="Consolas"/>
              </a:rPr>
              <a:t>)  </a:t>
            </a:r>
            <a:r>
              <a:rPr sz="1000" spc="-5" dirty="0">
                <a:latin typeface="Consolas"/>
                <a:cs typeface="Consolas"/>
              </a:rPr>
              <a:t>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latin typeface="Consolas"/>
                <a:cs typeface="Consolas"/>
              </a:rPr>
              <a:t>b, </a:t>
            </a:r>
            <a:r>
              <a:rPr sz="1000" dirty="0">
                <a:latin typeface="Consolas"/>
                <a:cs typeface="Consolas"/>
              </a:rPr>
              <a:t>a +</a:t>
            </a:r>
            <a:r>
              <a:rPr sz="1000" spc="-9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b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latin typeface="Consolas"/>
                <a:cs typeface="Consolas"/>
              </a:rPr>
              <a:t>()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025" y="3650933"/>
            <a:ext cx="3510279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989330" algn="l"/>
              </a:tabLst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fib2(n):	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gib die Fibonacci-Folge zurück bis  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endParaRPr sz="1000">
              <a:latin typeface="Consolas"/>
              <a:cs typeface="Consolas"/>
            </a:endParaRPr>
          </a:p>
          <a:p>
            <a:pPr marL="221615" marR="2512060">
              <a:lnSpc>
                <a:spcPct val="156300"/>
              </a:lnSpc>
            </a:pPr>
            <a:r>
              <a:rPr sz="1000" spc="-5" dirty="0">
                <a:latin typeface="Consolas"/>
                <a:cs typeface="Consolas"/>
              </a:rPr>
              <a:t>result </a:t>
            </a:r>
            <a:r>
              <a:rPr sz="1000" dirty="0">
                <a:latin typeface="Consolas"/>
                <a:cs typeface="Consolas"/>
              </a:rPr>
              <a:t>=</a:t>
            </a:r>
            <a:r>
              <a:rPr sz="1000" spc="-9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[]  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latin typeface="Consolas"/>
                <a:cs typeface="Consolas"/>
              </a:rPr>
              <a:t>,</a:t>
            </a:r>
            <a:r>
              <a:rPr sz="1000" spc="-95" dirty="0"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endParaRPr sz="1000">
              <a:latin typeface="Consolas"/>
              <a:cs typeface="Consolas"/>
            </a:endParaRPr>
          </a:p>
          <a:p>
            <a:pPr marL="221615">
              <a:lnSpc>
                <a:spcPct val="100000"/>
              </a:lnSpc>
              <a:spcBef>
                <a:spcPts val="675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while </a:t>
            </a:r>
            <a:r>
              <a:rPr sz="1000" dirty="0">
                <a:latin typeface="Consolas"/>
                <a:cs typeface="Consolas"/>
              </a:rPr>
              <a:t>b &lt;</a:t>
            </a:r>
            <a:r>
              <a:rPr sz="1000" spc="-1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n:</a:t>
            </a:r>
            <a:endParaRPr sz="1000">
              <a:latin typeface="Consolas"/>
              <a:cs typeface="Consolas"/>
            </a:endParaRPr>
          </a:p>
          <a:p>
            <a:pPr marL="500380" marR="1885314">
              <a:lnSpc>
                <a:spcPct val="156300"/>
              </a:lnSpc>
            </a:pPr>
            <a:r>
              <a:rPr sz="1000" spc="-5" dirty="0">
                <a:latin typeface="Consolas"/>
                <a:cs typeface="Consolas"/>
              </a:rPr>
              <a:t>result.append(b)  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latin typeface="Consolas"/>
                <a:cs typeface="Consolas"/>
              </a:rPr>
              <a:t>b, </a:t>
            </a:r>
            <a:r>
              <a:rPr sz="1000" dirty="0">
                <a:latin typeface="Consolas"/>
                <a:cs typeface="Consolas"/>
              </a:rPr>
              <a:t>a +</a:t>
            </a:r>
            <a:r>
              <a:rPr sz="1000" spc="-10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b</a:t>
            </a:r>
            <a:endParaRPr sz="1000">
              <a:latin typeface="Consolas"/>
              <a:cs typeface="Consolas"/>
            </a:endParaRPr>
          </a:p>
          <a:p>
            <a:pPr marL="221615">
              <a:lnSpc>
                <a:spcPct val="100000"/>
              </a:lnSpc>
              <a:spcBef>
                <a:spcPts val="670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result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034" y="1288732"/>
            <a:ext cx="7931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000" b="1" spc="-7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fibo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034" y="1679257"/>
            <a:ext cx="135191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spc="-5" dirty="0">
                <a:latin typeface="Consolas"/>
                <a:cs typeface="Consolas"/>
              </a:rPr>
              <a:t>fibn </a:t>
            </a:r>
            <a:r>
              <a:rPr sz="1000" dirty="0">
                <a:latin typeface="Consolas"/>
                <a:cs typeface="Consolas"/>
              </a:rPr>
              <a:t>=</a:t>
            </a:r>
            <a:r>
              <a:rPr sz="1000" spc="-7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fibo.fib(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20</a:t>
            </a:r>
            <a:r>
              <a:rPr sz="1000" spc="-5" dirty="0">
                <a:latin typeface="Consolas"/>
                <a:cs typeface="Consolas"/>
              </a:rPr>
              <a:t>)  </a:t>
            </a:r>
            <a:r>
              <a:rPr sz="1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latin typeface="Consolas"/>
                <a:cs typeface="Consolas"/>
              </a:rPr>
              <a:t>(fibn)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4818" y="1396124"/>
            <a:ext cx="1131570" cy="18415"/>
          </a:xfrm>
          <a:custGeom>
            <a:avLst/>
            <a:gdLst/>
            <a:ahLst/>
            <a:cxnLst/>
            <a:rect l="l" t="t" r="r" b="b"/>
            <a:pathLst>
              <a:path w="1131570" h="18415">
                <a:moveTo>
                  <a:pt x="1131456" y="0"/>
                </a:moveTo>
                <a:lnTo>
                  <a:pt x="0" y="17991"/>
                </a:lnTo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1597" y="139838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469" y="31461"/>
                </a:moveTo>
                <a:lnTo>
                  <a:pt x="0" y="16417"/>
                </a:lnTo>
                <a:lnTo>
                  <a:pt x="42969" y="0"/>
                </a:lnTo>
                <a:lnTo>
                  <a:pt x="43469" y="31461"/>
                </a:lnTo>
                <a:close/>
              </a:path>
            </a:pathLst>
          </a:custGeom>
          <a:solidFill>
            <a:srgbClr val="0321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1597" y="139838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2969" y="0"/>
                </a:moveTo>
                <a:lnTo>
                  <a:pt x="0" y="16417"/>
                </a:lnTo>
                <a:lnTo>
                  <a:pt x="43469" y="31461"/>
                </a:lnTo>
                <a:lnTo>
                  <a:pt x="42969" y="0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924" y="1065949"/>
            <a:ext cx="3538220" cy="4669790"/>
          </a:xfrm>
          <a:custGeom>
            <a:avLst/>
            <a:gdLst/>
            <a:ahLst/>
            <a:cxnLst/>
            <a:rect l="l" t="t" r="r" b="b"/>
            <a:pathLst>
              <a:path w="3538220" h="4669790">
                <a:moveTo>
                  <a:pt x="0" y="589611"/>
                </a:moveTo>
                <a:lnTo>
                  <a:pt x="1954" y="541254"/>
                </a:lnTo>
                <a:lnTo>
                  <a:pt x="7717" y="493973"/>
                </a:lnTo>
                <a:lnTo>
                  <a:pt x="17135" y="447921"/>
                </a:lnTo>
                <a:lnTo>
                  <a:pt x="30058" y="403248"/>
                </a:lnTo>
                <a:lnTo>
                  <a:pt x="46334" y="360108"/>
                </a:lnTo>
                <a:lnTo>
                  <a:pt x="65811" y="318651"/>
                </a:lnTo>
                <a:lnTo>
                  <a:pt x="88337" y="279029"/>
                </a:lnTo>
                <a:lnTo>
                  <a:pt x="113760" y="241394"/>
                </a:lnTo>
                <a:lnTo>
                  <a:pt x="141930" y="205898"/>
                </a:lnTo>
                <a:lnTo>
                  <a:pt x="172693" y="172693"/>
                </a:lnTo>
                <a:lnTo>
                  <a:pt x="205898" y="141930"/>
                </a:lnTo>
                <a:lnTo>
                  <a:pt x="241394" y="113760"/>
                </a:lnTo>
                <a:lnTo>
                  <a:pt x="279029" y="88337"/>
                </a:lnTo>
                <a:lnTo>
                  <a:pt x="318651" y="65811"/>
                </a:lnTo>
                <a:lnTo>
                  <a:pt x="360108" y="46334"/>
                </a:lnTo>
                <a:lnTo>
                  <a:pt x="403248" y="30058"/>
                </a:lnTo>
                <a:lnTo>
                  <a:pt x="447921" y="17135"/>
                </a:lnTo>
                <a:lnTo>
                  <a:pt x="493973" y="7717"/>
                </a:lnTo>
                <a:lnTo>
                  <a:pt x="541254" y="1954"/>
                </a:lnTo>
                <a:lnTo>
                  <a:pt x="589611" y="0"/>
                </a:lnTo>
                <a:lnTo>
                  <a:pt x="2947988" y="0"/>
                </a:lnTo>
                <a:lnTo>
                  <a:pt x="2999830" y="2281"/>
                </a:lnTo>
                <a:lnTo>
                  <a:pt x="3050927" y="9052"/>
                </a:lnTo>
                <a:lnTo>
                  <a:pt x="3101006" y="20200"/>
                </a:lnTo>
                <a:lnTo>
                  <a:pt x="3149796" y="35611"/>
                </a:lnTo>
                <a:lnTo>
                  <a:pt x="3197025" y="55174"/>
                </a:lnTo>
                <a:lnTo>
                  <a:pt x="3242422" y="78777"/>
                </a:lnTo>
                <a:lnTo>
                  <a:pt x="3285716" y="106305"/>
                </a:lnTo>
                <a:lnTo>
                  <a:pt x="3326635" y="137648"/>
                </a:lnTo>
                <a:lnTo>
                  <a:pt x="3364906" y="172693"/>
                </a:lnTo>
                <a:lnTo>
                  <a:pt x="3399951" y="210965"/>
                </a:lnTo>
                <a:lnTo>
                  <a:pt x="3431294" y="251883"/>
                </a:lnTo>
                <a:lnTo>
                  <a:pt x="3458822" y="295177"/>
                </a:lnTo>
                <a:lnTo>
                  <a:pt x="3482425" y="340574"/>
                </a:lnTo>
                <a:lnTo>
                  <a:pt x="3501988" y="387803"/>
                </a:lnTo>
                <a:lnTo>
                  <a:pt x="3517399" y="436593"/>
                </a:lnTo>
                <a:lnTo>
                  <a:pt x="3528547" y="486672"/>
                </a:lnTo>
                <a:lnTo>
                  <a:pt x="3535318" y="537769"/>
                </a:lnTo>
                <a:lnTo>
                  <a:pt x="3537599" y="589611"/>
                </a:lnTo>
                <a:lnTo>
                  <a:pt x="3537599" y="4079888"/>
                </a:lnTo>
                <a:lnTo>
                  <a:pt x="3535645" y="4128245"/>
                </a:lnTo>
                <a:lnTo>
                  <a:pt x="3529882" y="4175526"/>
                </a:lnTo>
                <a:lnTo>
                  <a:pt x="3520464" y="4221578"/>
                </a:lnTo>
                <a:lnTo>
                  <a:pt x="3507541" y="4266251"/>
                </a:lnTo>
                <a:lnTo>
                  <a:pt x="3491265" y="4309391"/>
                </a:lnTo>
                <a:lnTo>
                  <a:pt x="3471788" y="4350848"/>
                </a:lnTo>
                <a:lnTo>
                  <a:pt x="3449262" y="4390470"/>
                </a:lnTo>
                <a:lnTo>
                  <a:pt x="3423839" y="4428105"/>
                </a:lnTo>
                <a:lnTo>
                  <a:pt x="3395669" y="4463601"/>
                </a:lnTo>
                <a:lnTo>
                  <a:pt x="3364906" y="4496806"/>
                </a:lnTo>
                <a:lnTo>
                  <a:pt x="3331701" y="4527569"/>
                </a:lnTo>
                <a:lnTo>
                  <a:pt x="3296205" y="4555739"/>
                </a:lnTo>
                <a:lnTo>
                  <a:pt x="3258570" y="4581162"/>
                </a:lnTo>
                <a:lnTo>
                  <a:pt x="3218948" y="4603688"/>
                </a:lnTo>
                <a:lnTo>
                  <a:pt x="3177491" y="4623165"/>
                </a:lnTo>
                <a:lnTo>
                  <a:pt x="3134351" y="4639441"/>
                </a:lnTo>
                <a:lnTo>
                  <a:pt x="3089678" y="4652364"/>
                </a:lnTo>
                <a:lnTo>
                  <a:pt x="3043626" y="4661782"/>
                </a:lnTo>
                <a:lnTo>
                  <a:pt x="2996345" y="4667545"/>
                </a:lnTo>
                <a:lnTo>
                  <a:pt x="2947988" y="4669499"/>
                </a:lnTo>
                <a:lnTo>
                  <a:pt x="589611" y="4669499"/>
                </a:lnTo>
                <a:lnTo>
                  <a:pt x="541254" y="4667545"/>
                </a:lnTo>
                <a:lnTo>
                  <a:pt x="493973" y="4661782"/>
                </a:lnTo>
                <a:lnTo>
                  <a:pt x="447921" y="4652364"/>
                </a:lnTo>
                <a:lnTo>
                  <a:pt x="403248" y="4639441"/>
                </a:lnTo>
                <a:lnTo>
                  <a:pt x="360108" y="4623165"/>
                </a:lnTo>
                <a:lnTo>
                  <a:pt x="318651" y="4603688"/>
                </a:lnTo>
                <a:lnTo>
                  <a:pt x="279029" y="4581162"/>
                </a:lnTo>
                <a:lnTo>
                  <a:pt x="241394" y="4555739"/>
                </a:lnTo>
                <a:lnTo>
                  <a:pt x="205898" y="4527569"/>
                </a:lnTo>
                <a:lnTo>
                  <a:pt x="172693" y="4496806"/>
                </a:lnTo>
                <a:lnTo>
                  <a:pt x="141930" y="4463601"/>
                </a:lnTo>
                <a:lnTo>
                  <a:pt x="113760" y="4428105"/>
                </a:lnTo>
                <a:lnTo>
                  <a:pt x="88337" y="4390470"/>
                </a:lnTo>
                <a:lnTo>
                  <a:pt x="65811" y="4350848"/>
                </a:lnTo>
                <a:lnTo>
                  <a:pt x="46334" y="4309391"/>
                </a:lnTo>
                <a:lnTo>
                  <a:pt x="30058" y="4266251"/>
                </a:lnTo>
                <a:lnTo>
                  <a:pt x="17135" y="4221578"/>
                </a:lnTo>
                <a:lnTo>
                  <a:pt x="7717" y="4175526"/>
                </a:lnTo>
                <a:lnTo>
                  <a:pt x="1954" y="4128245"/>
                </a:lnTo>
                <a:lnTo>
                  <a:pt x="0" y="4079888"/>
                </a:lnTo>
                <a:lnTo>
                  <a:pt x="0" y="589611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7999" y="1065949"/>
            <a:ext cx="3646804" cy="4669790"/>
          </a:xfrm>
          <a:custGeom>
            <a:avLst/>
            <a:gdLst/>
            <a:ahLst/>
            <a:cxnLst/>
            <a:rect l="l" t="t" r="r" b="b"/>
            <a:pathLst>
              <a:path w="3646804" h="4669790">
                <a:moveTo>
                  <a:pt x="0" y="607812"/>
                </a:moveTo>
                <a:lnTo>
                  <a:pt x="1828" y="560311"/>
                </a:lnTo>
                <a:lnTo>
                  <a:pt x="7224" y="513811"/>
                </a:lnTo>
                <a:lnTo>
                  <a:pt x="16052" y="468446"/>
                </a:lnTo>
                <a:lnTo>
                  <a:pt x="28177" y="424351"/>
                </a:lnTo>
                <a:lnTo>
                  <a:pt x="43464" y="381661"/>
                </a:lnTo>
                <a:lnTo>
                  <a:pt x="61778" y="340511"/>
                </a:lnTo>
                <a:lnTo>
                  <a:pt x="82984" y="301037"/>
                </a:lnTo>
                <a:lnTo>
                  <a:pt x="106946" y="263374"/>
                </a:lnTo>
                <a:lnTo>
                  <a:pt x="133529" y="227656"/>
                </a:lnTo>
                <a:lnTo>
                  <a:pt x="162599" y="194019"/>
                </a:lnTo>
                <a:lnTo>
                  <a:pt x="194019" y="162599"/>
                </a:lnTo>
                <a:lnTo>
                  <a:pt x="227656" y="133529"/>
                </a:lnTo>
                <a:lnTo>
                  <a:pt x="263374" y="106946"/>
                </a:lnTo>
                <a:lnTo>
                  <a:pt x="301037" y="82984"/>
                </a:lnTo>
                <a:lnTo>
                  <a:pt x="340511" y="61778"/>
                </a:lnTo>
                <a:lnTo>
                  <a:pt x="381661" y="43464"/>
                </a:lnTo>
                <a:lnTo>
                  <a:pt x="424351" y="28177"/>
                </a:lnTo>
                <a:lnTo>
                  <a:pt x="468446" y="16052"/>
                </a:lnTo>
                <a:lnTo>
                  <a:pt x="513811" y="7224"/>
                </a:lnTo>
                <a:lnTo>
                  <a:pt x="560311" y="1828"/>
                </a:lnTo>
                <a:lnTo>
                  <a:pt x="607811" y="0"/>
                </a:lnTo>
                <a:lnTo>
                  <a:pt x="3038987" y="0"/>
                </a:lnTo>
                <a:lnTo>
                  <a:pt x="3087116" y="1907"/>
                </a:lnTo>
                <a:lnTo>
                  <a:pt x="3134644" y="7571"/>
                </a:lnTo>
                <a:lnTo>
                  <a:pt x="3181368" y="16909"/>
                </a:lnTo>
                <a:lnTo>
                  <a:pt x="3227084" y="29836"/>
                </a:lnTo>
                <a:lnTo>
                  <a:pt x="3271587" y="46266"/>
                </a:lnTo>
                <a:lnTo>
                  <a:pt x="3314674" y="66117"/>
                </a:lnTo>
                <a:lnTo>
                  <a:pt x="3356140" y="89302"/>
                </a:lnTo>
                <a:lnTo>
                  <a:pt x="3395782" y="115738"/>
                </a:lnTo>
                <a:lnTo>
                  <a:pt x="3433395" y="145340"/>
                </a:lnTo>
                <a:lnTo>
                  <a:pt x="3468775" y="178023"/>
                </a:lnTo>
                <a:lnTo>
                  <a:pt x="3501459" y="213404"/>
                </a:lnTo>
                <a:lnTo>
                  <a:pt x="3531061" y="251017"/>
                </a:lnTo>
                <a:lnTo>
                  <a:pt x="3557497" y="290659"/>
                </a:lnTo>
                <a:lnTo>
                  <a:pt x="3580682" y="332125"/>
                </a:lnTo>
                <a:lnTo>
                  <a:pt x="3600532" y="375212"/>
                </a:lnTo>
                <a:lnTo>
                  <a:pt x="3616963" y="419715"/>
                </a:lnTo>
                <a:lnTo>
                  <a:pt x="3629890" y="465431"/>
                </a:lnTo>
                <a:lnTo>
                  <a:pt x="3639228" y="512155"/>
                </a:lnTo>
                <a:lnTo>
                  <a:pt x="3644892" y="559683"/>
                </a:lnTo>
                <a:lnTo>
                  <a:pt x="3646799" y="607812"/>
                </a:lnTo>
                <a:lnTo>
                  <a:pt x="3646799" y="4061687"/>
                </a:lnTo>
                <a:lnTo>
                  <a:pt x="3644971" y="4109188"/>
                </a:lnTo>
                <a:lnTo>
                  <a:pt x="3639575" y="4155688"/>
                </a:lnTo>
                <a:lnTo>
                  <a:pt x="3630747" y="4201053"/>
                </a:lnTo>
                <a:lnTo>
                  <a:pt x="3618622" y="4245148"/>
                </a:lnTo>
                <a:lnTo>
                  <a:pt x="3603335" y="4287838"/>
                </a:lnTo>
                <a:lnTo>
                  <a:pt x="3585021" y="4328988"/>
                </a:lnTo>
                <a:lnTo>
                  <a:pt x="3563815" y="4368462"/>
                </a:lnTo>
                <a:lnTo>
                  <a:pt x="3539853" y="4406125"/>
                </a:lnTo>
                <a:lnTo>
                  <a:pt x="3513270" y="4441843"/>
                </a:lnTo>
                <a:lnTo>
                  <a:pt x="3484200" y="4475480"/>
                </a:lnTo>
                <a:lnTo>
                  <a:pt x="3452780" y="4506900"/>
                </a:lnTo>
                <a:lnTo>
                  <a:pt x="3419143" y="4535970"/>
                </a:lnTo>
                <a:lnTo>
                  <a:pt x="3383425" y="4562553"/>
                </a:lnTo>
                <a:lnTo>
                  <a:pt x="3345762" y="4586515"/>
                </a:lnTo>
                <a:lnTo>
                  <a:pt x="3306288" y="4607721"/>
                </a:lnTo>
                <a:lnTo>
                  <a:pt x="3265138" y="4626035"/>
                </a:lnTo>
                <a:lnTo>
                  <a:pt x="3222448" y="4641322"/>
                </a:lnTo>
                <a:lnTo>
                  <a:pt x="3178353" y="4653447"/>
                </a:lnTo>
                <a:lnTo>
                  <a:pt x="3132988" y="4662275"/>
                </a:lnTo>
                <a:lnTo>
                  <a:pt x="3086487" y="4667671"/>
                </a:lnTo>
                <a:lnTo>
                  <a:pt x="3038987" y="4669499"/>
                </a:lnTo>
                <a:lnTo>
                  <a:pt x="607811" y="4669499"/>
                </a:lnTo>
                <a:lnTo>
                  <a:pt x="560311" y="4667671"/>
                </a:lnTo>
                <a:lnTo>
                  <a:pt x="513811" y="4662275"/>
                </a:lnTo>
                <a:lnTo>
                  <a:pt x="468446" y="4653447"/>
                </a:lnTo>
                <a:lnTo>
                  <a:pt x="424351" y="4641322"/>
                </a:lnTo>
                <a:lnTo>
                  <a:pt x="381661" y="4626035"/>
                </a:lnTo>
                <a:lnTo>
                  <a:pt x="340511" y="4607721"/>
                </a:lnTo>
                <a:lnTo>
                  <a:pt x="301037" y="4586515"/>
                </a:lnTo>
                <a:lnTo>
                  <a:pt x="263374" y="4562553"/>
                </a:lnTo>
                <a:lnTo>
                  <a:pt x="227656" y="4535970"/>
                </a:lnTo>
                <a:lnTo>
                  <a:pt x="194019" y="4506900"/>
                </a:lnTo>
                <a:lnTo>
                  <a:pt x="162599" y="4475480"/>
                </a:lnTo>
                <a:lnTo>
                  <a:pt x="133529" y="4441843"/>
                </a:lnTo>
                <a:lnTo>
                  <a:pt x="106946" y="4406125"/>
                </a:lnTo>
                <a:lnTo>
                  <a:pt x="82984" y="4368462"/>
                </a:lnTo>
                <a:lnTo>
                  <a:pt x="61778" y="4328988"/>
                </a:lnTo>
                <a:lnTo>
                  <a:pt x="43464" y="4287838"/>
                </a:lnTo>
                <a:lnTo>
                  <a:pt x="28177" y="4245148"/>
                </a:lnTo>
                <a:lnTo>
                  <a:pt x="16052" y="4201053"/>
                </a:lnTo>
                <a:lnTo>
                  <a:pt x="7224" y="4155688"/>
                </a:lnTo>
                <a:lnTo>
                  <a:pt x="1828" y="4109188"/>
                </a:lnTo>
                <a:lnTo>
                  <a:pt x="0" y="4061687"/>
                </a:lnTo>
                <a:lnTo>
                  <a:pt x="0" y="607812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75808" y="1986300"/>
            <a:ext cx="1943100" cy="46355"/>
          </a:xfrm>
          <a:custGeom>
            <a:avLst/>
            <a:gdLst/>
            <a:ahLst/>
            <a:cxnLst/>
            <a:rect l="l" t="t" r="r" b="b"/>
            <a:pathLst>
              <a:path w="1943100" h="46355">
                <a:moveTo>
                  <a:pt x="1942665" y="0"/>
                </a:moveTo>
                <a:lnTo>
                  <a:pt x="0" y="45754"/>
                </a:lnTo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2595" y="201632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583" y="31456"/>
                </a:moveTo>
                <a:lnTo>
                  <a:pt x="0" y="16745"/>
                </a:lnTo>
                <a:lnTo>
                  <a:pt x="42842" y="0"/>
                </a:lnTo>
                <a:lnTo>
                  <a:pt x="43583" y="31456"/>
                </a:lnTo>
                <a:close/>
              </a:path>
            </a:pathLst>
          </a:custGeom>
          <a:solidFill>
            <a:srgbClr val="0321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2595" y="201632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2842" y="0"/>
                </a:moveTo>
                <a:lnTo>
                  <a:pt x="0" y="16745"/>
                </a:lnTo>
                <a:lnTo>
                  <a:pt x="43583" y="31456"/>
                </a:lnTo>
                <a:lnTo>
                  <a:pt x="42842" y="0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31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9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033384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43815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Um die Datei fibo.py als </a:t>
            </a:r>
            <a:r>
              <a:rPr sz="2000" dirty="0">
                <a:latin typeface="Arial"/>
                <a:cs typeface="Arial"/>
              </a:rPr>
              <a:t>Modul zu </a:t>
            </a:r>
            <a:r>
              <a:rPr sz="2000" spc="-5" dirty="0">
                <a:latin typeface="Arial"/>
                <a:cs typeface="Arial"/>
              </a:rPr>
              <a:t>benutzen, importiert </a:t>
            </a:r>
            <a:r>
              <a:rPr sz="2000" dirty="0">
                <a:latin typeface="Arial"/>
                <a:cs typeface="Arial"/>
              </a:rPr>
              <a:t>man </a:t>
            </a:r>
            <a:r>
              <a:rPr sz="2000" spc="-5" dirty="0">
                <a:latin typeface="Arial"/>
                <a:cs typeface="Arial"/>
              </a:rPr>
              <a:t>das  </a:t>
            </a:r>
            <a:r>
              <a:rPr sz="2000" dirty="0">
                <a:latin typeface="Arial"/>
                <a:cs typeface="Arial"/>
              </a:rPr>
              <a:t>Modul „fibo“ - siehe vorherige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Folie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383540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Man kann </a:t>
            </a:r>
            <a:r>
              <a:rPr sz="2000" spc="-5" dirty="0">
                <a:latin typeface="Arial"/>
                <a:cs typeface="Arial"/>
              </a:rPr>
              <a:t>auch einzelne Klassen oder Funktionen eines </a:t>
            </a:r>
            <a:r>
              <a:rPr sz="2000" dirty="0">
                <a:latin typeface="Arial"/>
                <a:cs typeface="Arial"/>
              </a:rPr>
              <a:t>Moduls  </a:t>
            </a:r>
            <a:r>
              <a:rPr sz="2000" spc="-5" dirty="0">
                <a:latin typeface="Arial"/>
                <a:cs typeface="Arial"/>
              </a:rPr>
              <a:t>importieren,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b="1" spc="-5" dirty="0">
                <a:latin typeface="Consolas"/>
                <a:cs typeface="Consolas"/>
              </a:rPr>
              <a:t>from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55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findet die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ohne </a:t>
            </a:r>
            <a:r>
              <a:rPr sz="2000" dirty="0">
                <a:latin typeface="Arial"/>
                <a:cs typeface="Arial"/>
              </a:rPr>
              <a:t>zusätzliche </a:t>
            </a:r>
            <a:r>
              <a:rPr sz="2000" spc="-5" dirty="0">
                <a:latin typeface="Arial"/>
                <a:cs typeface="Arial"/>
              </a:rPr>
              <a:t>Angaben </a:t>
            </a:r>
            <a:r>
              <a:rPr sz="2000" spc="-35" dirty="0">
                <a:latin typeface="Arial"/>
                <a:cs typeface="Arial"/>
              </a:rPr>
              <a:t>nur,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wenn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im gleichen Ordner liegen wie das aktuelle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im Python-Bibliotheksverzeichnis liegen </a:t>
            </a:r>
            <a:r>
              <a:rPr sz="2000" dirty="0">
                <a:latin typeface="Arial"/>
                <a:cs typeface="Arial"/>
              </a:rPr>
              <a:t>(unter </a:t>
            </a:r>
            <a:r>
              <a:rPr sz="2000" spc="-5" dirty="0">
                <a:latin typeface="Arial"/>
                <a:cs typeface="Arial"/>
              </a:rPr>
              <a:t>UNIX </a:t>
            </a:r>
            <a:r>
              <a:rPr sz="2000" dirty="0">
                <a:latin typeface="Arial"/>
                <a:cs typeface="Arial"/>
              </a:rPr>
              <a:t>z.B.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oft</a:t>
            </a:r>
            <a:endParaRPr sz="2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/usr/local/lib/python/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25" y="425794"/>
            <a:ext cx="8120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Module </a:t>
            </a:r>
            <a:r>
              <a:rPr sz="3200" dirty="0"/>
              <a:t>- </a:t>
            </a:r>
            <a:r>
              <a:rPr sz="3200" spc="-5" dirty="0"/>
              <a:t>from </a:t>
            </a:r>
            <a:r>
              <a:rPr sz="3200" dirty="0"/>
              <a:t>- </a:t>
            </a:r>
            <a:r>
              <a:rPr sz="3200" spc="-10" dirty="0"/>
              <a:t>import </a:t>
            </a:r>
            <a:r>
              <a:rPr sz="3200" dirty="0"/>
              <a:t>- </a:t>
            </a:r>
            <a:r>
              <a:rPr sz="3200" spc="-5" dirty="0"/>
              <a:t>einzelne</a:t>
            </a:r>
            <a:r>
              <a:rPr sz="3200" spc="-95" dirty="0"/>
              <a:t> </a:t>
            </a:r>
            <a:r>
              <a:rPr sz="3200" spc="-5" dirty="0"/>
              <a:t>Funktion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35025" y="1288732"/>
            <a:ext cx="23939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Fibonacci-Zahlen-Modul 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-</a:t>
            </a:r>
            <a:r>
              <a:rPr sz="1000" i="1" spc="-9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fibo.py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1679257"/>
            <a:ext cx="3161665" cy="5016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919480" algn="l"/>
              </a:tabLst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fib(n):	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schreibe Fibonacci-Folge bis</a:t>
            </a:r>
            <a:r>
              <a:rPr sz="1000" i="1" spc="-8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endParaRPr sz="1000">
              <a:latin typeface="Consolas"/>
              <a:cs typeface="Consolas"/>
            </a:endParaRPr>
          </a:p>
          <a:p>
            <a:pPr marL="221615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latin typeface="Consolas"/>
                <a:cs typeface="Consolas"/>
              </a:rPr>
              <a:t>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latin typeface="Consolas"/>
                <a:cs typeface="Consolas"/>
              </a:rPr>
              <a:t>,</a:t>
            </a:r>
            <a:r>
              <a:rPr sz="1000" spc="-25" dirty="0"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4418" y="2155507"/>
            <a:ext cx="1491615" cy="977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while </a:t>
            </a:r>
            <a:r>
              <a:rPr sz="1000" dirty="0">
                <a:latin typeface="Consolas"/>
                <a:cs typeface="Consolas"/>
              </a:rPr>
              <a:t>b &lt;</a:t>
            </a:r>
            <a:r>
              <a:rPr sz="1000" spc="-2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n:</a:t>
            </a:r>
            <a:endParaRPr sz="1000">
              <a:latin typeface="Consolas"/>
              <a:cs typeface="Consolas"/>
            </a:endParaRPr>
          </a:p>
          <a:p>
            <a:pPr marL="290830" marR="5080">
              <a:lnSpc>
                <a:spcPct val="156300"/>
              </a:lnSpc>
            </a:pPr>
            <a:r>
              <a:rPr sz="1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latin typeface="Consolas"/>
                <a:cs typeface="Consolas"/>
              </a:rPr>
              <a:t>(b, </a:t>
            </a:r>
            <a:r>
              <a:rPr sz="1000" spc="-5" dirty="0">
                <a:solidFill>
                  <a:srgbClr val="660099"/>
                </a:solidFill>
                <a:latin typeface="Consolas"/>
                <a:cs typeface="Consolas"/>
              </a:rPr>
              <a:t>end</a:t>
            </a:r>
            <a:r>
              <a:rPr sz="1000" spc="-5" dirty="0">
                <a:latin typeface="Consolas"/>
                <a:cs typeface="Consolas"/>
              </a:rPr>
              <a:t>=</a:t>
            </a:r>
            <a:r>
              <a:rPr sz="1000" b="1" spc="-5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1000" b="1" spc="-8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000" b="1" dirty="0">
                <a:solidFill>
                  <a:srgbClr val="008080"/>
                </a:solidFill>
                <a:latin typeface="Consolas"/>
                <a:cs typeface="Consolas"/>
              </a:rPr>
              <a:t>'</a:t>
            </a:r>
            <a:r>
              <a:rPr sz="1000" dirty="0">
                <a:latin typeface="Consolas"/>
                <a:cs typeface="Consolas"/>
              </a:rPr>
              <a:t>)  </a:t>
            </a:r>
            <a:r>
              <a:rPr sz="1000" spc="-5" dirty="0">
                <a:latin typeface="Consolas"/>
                <a:cs typeface="Consolas"/>
              </a:rPr>
              <a:t>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latin typeface="Consolas"/>
                <a:cs typeface="Consolas"/>
              </a:rPr>
              <a:t>b, </a:t>
            </a:r>
            <a:r>
              <a:rPr sz="1000" dirty="0">
                <a:latin typeface="Consolas"/>
                <a:cs typeface="Consolas"/>
              </a:rPr>
              <a:t>a +</a:t>
            </a:r>
            <a:r>
              <a:rPr sz="1000" spc="-9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b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latin typeface="Consolas"/>
                <a:cs typeface="Consolas"/>
              </a:rPr>
              <a:t>()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025" y="3650933"/>
            <a:ext cx="3510279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989330" algn="l"/>
              </a:tabLst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def</a:t>
            </a:r>
            <a:r>
              <a:rPr sz="1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fib2(n):	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000" i="1" spc="-5" dirty="0">
                <a:solidFill>
                  <a:srgbClr val="808080"/>
                </a:solidFill>
                <a:latin typeface="Consolas"/>
                <a:cs typeface="Consolas"/>
              </a:rPr>
              <a:t>gib die Fibonacci-Folge zurück bis  </a:t>
            </a:r>
            <a:r>
              <a:rPr sz="1000" i="1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endParaRPr sz="1000">
              <a:latin typeface="Consolas"/>
              <a:cs typeface="Consolas"/>
            </a:endParaRPr>
          </a:p>
          <a:p>
            <a:pPr marL="221615" marR="2512060">
              <a:lnSpc>
                <a:spcPct val="156300"/>
              </a:lnSpc>
            </a:pPr>
            <a:r>
              <a:rPr sz="1000" spc="-5" dirty="0">
                <a:latin typeface="Consolas"/>
                <a:cs typeface="Consolas"/>
              </a:rPr>
              <a:t>result </a:t>
            </a:r>
            <a:r>
              <a:rPr sz="1000" dirty="0">
                <a:latin typeface="Consolas"/>
                <a:cs typeface="Consolas"/>
              </a:rPr>
              <a:t>=</a:t>
            </a:r>
            <a:r>
              <a:rPr sz="1000" spc="-95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[]  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000" spc="-5" dirty="0">
                <a:latin typeface="Consolas"/>
                <a:cs typeface="Consolas"/>
              </a:rPr>
              <a:t>,</a:t>
            </a:r>
            <a:r>
              <a:rPr sz="1000" spc="-95" dirty="0"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endParaRPr sz="1000">
              <a:latin typeface="Consolas"/>
              <a:cs typeface="Consolas"/>
            </a:endParaRPr>
          </a:p>
          <a:p>
            <a:pPr marL="221615">
              <a:lnSpc>
                <a:spcPct val="100000"/>
              </a:lnSpc>
              <a:spcBef>
                <a:spcPts val="675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while </a:t>
            </a:r>
            <a:r>
              <a:rPr sz="1000" dirty="0">
                <a:latin typeface="Consolas"/>
                <a:cs typeface="Consolas"/>
              </a:rPr>
              <a:t>b &lt;</a:t>
            </a:r>
            <a:r>
              <a:rPr sz="1000" spc="-1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n:</a:t>
            </a:r>
            <a:endParaRPr sz="1000">
              <a:latin typeface="Consolas"/>
              <a:cs typeface="Consolas"/>
            </a:endParaRPr>
          </a:p>
          <a:p>
            <a:pPr marL="500380" marR="1885314">
              <a:lnSpc>
                <a:spcPct val="156300"/>
              </a:lnSpc>
            </a:pPr>
            <a:r>
              <a:rPr sz="1000" spc="-5" dirty="0">
                <a:latin typeface="Consolas"/>
                <a:cs typeface="Consolas"/>
              </a:rPr>
              <a:t>result.append(b)  a, </a:t>
            </a:r>
            <a:r>
              <a:rPr sz="1000" dirty="0">
                <a:latin typeface="Consolas"/>
                <a:cs typeface="Consolas"/>
              </a:rPr>
              <a:t>b = </a:t>
            </a:r>
            <a:r>
              <a:rPr sz="1000" spc="-5" dirty="0">
                <a:latin typeface="Consolas"/>
                <a:cs typeface="Consolas"/>
              </a:rPr>
              <a:t>b, </a:t>
            </a:r>
            <a:r>
              <a:rPr sz="1000" dirty="0">
                <a:latin typeface="Consolas"/>
                <a:cs typeface="Consolas"/>
              </a:rPr>
              <a:t>a +</a:t>
            </a:r>
            <a:r>
              <a:rPr sz="1000" spc="-10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b</a:t>
            </a:r>
            <a:endParaRPr sz="1000">
              <a:latin typeface="Consolas"/>
              <a:cs typeface="Consolas"/>
            </a:endParaRPr>
          </a:p>
          <a:p>
            <a:pPr marL="221615">
              <a:lnSpc>
                <a:spcPct val="100000"/>
              </a:lnSpc>
              <a:spcBef>
                <a:spcPts val="670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return</a:t>
            </a:r>
            <a:r>
              <a:rPr sz="1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result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034" y="1288732"/>
            <a:ext cx="1421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from </a:t>
            </a:r>
            <a:r>
              <a:rPr sz="1000" spc="-5" dirty="0">
                <a:latin typeface="Consolas"/>
                <a:cs typeface="Consolas"/>
              </a:rPr>
              <a:t>fibo </a:t>
            </a:r>
            <a:r>
              <a:rPr sz="1000" b="1" spc="-5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000" b="1" spc="-6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7034" y="1679257"/>
            <a:ext cx="1002665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spc="-5" dirty="0">
                <a:latin typeface="Consolas"/>
                <a:cs typeface="Consolas"/>
              </a:rPr>
              <a:t>fibn </a:t>
            </a:r>
            <a:r>
              <a:rPr sz="1000" dirty="0">
                <a:latin typeface="Consolas"/>
                <a:cs typeface="Consolas"/>
              </a:rPr>
              <a:t>=</a:t>
            </a:r>
            <a:r>
              <a:rPr sz="1000" spc="-80" dirty="0">
                <a:latin typeface="Consolas"/>
                <a:cs typeface="Consolas"/>
              </a:rPr>
              <a:t> </a:t>
            </a:r>
            <a:r>
              <a:rPr sz="1000" spc="-5" dirty="0">
                <a:latin typeface="Consolas"/>
                <a:cs typeface="Consolas"/>
              </a:rPr>
              <a:t>fib(</a:t>
            </a:r>
            <a:r>
              <a:rPr sz="1000" spc="-5" dirty="0">
                <a:solidFill>
                  <a:srgbClr val="0000FF"/>
                </a:solidFill>
                <a:latin typeface="Consolas"/>
                <a:cs typeface="Consolas"/>
              </a:rPr>
              <a:t>20</a:t>
            </a:r>
            <a:r>
              <a:rPr sz="1000" spc="-5" dirty="0">
                <a:latin typeface="Consolas"/>
                <a:cs typeface="Consolas"/>
              </a:rPr>
              <a:t>)  </a:t>
            </a:r>
            <a:r>
              <a:rPr sz="1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000" spc="-5" dirty="0">
                <a:latin typeface="Consolas"/>
                <a:cs typeface="Consolas"/>
              </a:rPr>
              <a:t>(fibn)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4818" y="1396124"/>
            <a:ext cx="1131570" cy="18415"/>
          </a:xfrm>
          <a:custGeom>
            <a:avLst/>
            <a:gdLst/>
            <a:ahLst/>
            <a:cxnLst/>
            <a:rect l="l" t="t" r="r" b="b"/>
            <a:pathLst>
              <a:path w="1131570" h="18415">
                <a:moveTo>
                  <a:pt x="1131456" y="0"/>
                </a:moveTo>
                <a:lnTo>
                  <a:pt x="0" y="17991"/>
                </a:lnTo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1597" y="139838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469" y="31461"/>
                </a:moveTo>
                <a:lnTo>
                  <a:pt x="0" y="16417"/>
                </a:lnTo>
                <a:lnTo>
                  <a:pt x="42969" y="0"/>
                </a:lnTo>
                <a:lnTo>
                  <a:pt x="43469" y="31461"/>
                </a:lnTo>
                <a:close/>
              </a:path>
            </a:pathLst>
          </a:custGeom>
          <a:solidFill>
            <a:srgbClr val="0321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1597" y="139838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2969" y="0"/>
                </a:moveTo>
                <a:lnTo>
                  <a:pt x="0" y="16417"/>
                </a:lnTo>
                <a:lnTo>
                  <a:pt x="43469" y="31461"/>
                </a:lnTo>
                <a:lnTo>
                  <a:pt x="42969" y="0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6924" y="1065949"/>
            <a:ext cx="3538220" cy="4669790"/>
          </a:xfrm>
          <a:custGeom>
            <a:avLst/>
            <a:gdLst/>
            <a:ahLst/>
            <a:cxnLst/>
            <a:rect l="l" t="t" r="r" b="b"/>
            <a:pathLst>
              <a:path w="3538220" h="4669790">
                <a:moveTo>
                  <a:pt x="0" y="589611"/>
                </a:moveTo>
                <a:lnTo>
                  <a:pt x="1954" y="541254"/>
                </a:lnTo>
                <a:lnTo>
                  <a:pt x="7717" y="493973"/>
                </a:lnTo>
                <a:lnTo>
                  <a:pt x="17135" y="447921"/>
                </a:lnTo>
                <a:lnTo>
                  <a:pt x="30058" y="403248"/>
                </a:lnTo>
                <a:lnTo>
                  <a:pt x="46334" y="360108"/>
                </a:lnTo>
                <a:lnTo>
                  <a:pt x="65811" y="318651"/>
                </a:lnTo>
                <a:lnTo>
                  <a:pt x="88337" y="279029"/>
                </a:lnTo>
                <a:lnTo>
                  <a:pt x="113760" y="241394"/>
                </a:lnTo>
                <a:lnTo>
                  <a:pt x="141930" y="205898"/>
                </a:lnTo>
                <a:lnTo>
                  <a:pt x="172693" y="172693"/>
                </a:lnTo>
                <a:lnTo>
                  <a:pt x="205898" y="141930"/>
                </a:lnTo>
                <a:lnTo>
                  <a:pt x="241394" y="113760"/>
                </a:lnTo>
                <a:lnTo>
                  <a:pt x="279029" y="88337"/>
                </a:lnTo>
                <a:lnTo>
                  <a:pt x="318651" y="65811"/>
                </a:lnTo>
                <a:lnTo>
                  <a:pt x="360108" y="46334"/>
                </a:lnTo>
                <a:lnTo>
                  <a:pt x="403248" y="30058"/>
                </a:lnTo>
                <a:lnTo>
                  <a:pt x="447921" y="17135"/>
                </a:lnTo>
                <a:lnTo>
                  <a:pt x="493973" y="7717"/>
                </a:lnTo>
                <a:lnTo>
                  <a:pt x="541254" y="1954"/>
                </a:lnTo>
                <a:lnTo>
                  <a:pt x="589611" y="0"/>
                </a:lnTo>
                <a:lnTo>
                  <a:pt x="2947988" y="0"/>
                </a:lnTo>
                <a:lnTo>
                  <a:pt x="2999830" y="2281"/>
                </a:lnTo>
                <a:lnTo>
                  <a:pt x="3050927" y="9052"/>
                </a:lnTo>
                <a:lnTo>
                  <a:pt x="3101006" y="20200"/>
                </a:lnTo>
                <a:lnTo>
                  <a:pt x="3149796" y="35611"/>
                </a:lnTo>
                <a:lnTo>
                  <a:pt x="3197025" y="55174"/>
                </a:lnTo>
                <a:lnTo>
                  <a:pt x="3242422" y="78777"/>
                </a:lnTo>
                <a:lnTo>
                  <a:pt x="3285716" y="106305"/>
                </a:lnTo>
                <a:lnTo>
                  <a:pt x="3326635" y="137648"/>
                </a:lnTo>
                <a:lnTo>
                  <a:pt x="3364906" y="172693"/>
                </a:lnTo>
                <a:lnTo>
                  <a:pt x="3399951" y="210965"/>
                </a:lnTo>
                <a:lnTo>
                  <a:pt x="3431294" y="251883"/>
                </a:lnTo>
                <a:lnTo>
                  <a:pt x="3458822" y="295177"/>
                </a:lnTo>
                <a:lnTo>
                  <a:pt x="3482425" y="340574"/>
                </a:lnTo>
                <a:lnTo>
                  <a:pt x="3501988" y="387803"/>
                </a:lnTo>
                <a:lnTo>
                  <a:pt x="3517399" y="436593"/>
                </a:lnTo>
                <a:lnTo>
                  <a:pt x="3528547" y="486672"/>
                </a:lnTo>
                <a:lnTo>
                  <a:pt x="3535318" y="537769"/>
                </a:lnTo>
                <a:lnTo>
                  <a:pt x="3537599" y="589611"/>
                </a:lnTo>
                <a:lnTo>
                  <a:pt x="3537599" y="4079888"/>
                </a:lnTo>
                <a:lnTo>
                  <a:pt x="3535645" y="4128245"/>
                </a:lnTo>
                <a:lnTo>
                  <a:pt x="3529882" y="4175526"/>
                </a:lnTo>
                <a:lnTo>
                  <a:pt x="3520464" y="4221578"/>
                </a:lnTo>
                <a:lnTo>
                  <a:pt x="3507541" y="4266251"/>
                </a:lnTo>
                <a:lnTo>
                  <a:pt x="3491265" y="4309391"/>
                </a:lnTo>
                <a:lnTo>
                  <a:pt x="3471788" y="4350848"/>
                </a:lnTo>
                <a:lnTo>
                  <a:pt x="3449262" y="4390470"/>
                </a:lnTo>
                <a:lnTo>
                  <a:pt x="3423839" y="4428105"/>
                </a:lnTo>
                <a:lnTo>
                  <a:pt x="3395669" y="4463601"/>
                </a:lnTo>
                <a:lnTo>
                  <a:pt x="3364906" y="4496806"/>
                </a:lnTo>
                <a:lnTo>
                  <a:pt x="3331701" y="4527569"/>
                </a:lnTo>
                <a:lnTo>
                  <a:pt x="3296205" y="4555739"/>
                </a:lnTo>
                <a:lnTo>
                  <a:pt x="3258570" y="4581162"/>
                </a:lnTo>
                <a:lnTo>
                  <a:pt x="3218948" y="4603688"/>
                </a:lnTo>
                <a:lnTo>
                  <a:pt x="3177491" y="4623165"/>
                </a:lnTo>
                <a:lnTo>
                  <a:pt x="3134351" y="4639441"/>
                </a:lnTo>
                <a:lnTo>
                  <a:pt x="3089678" y="4652364"/>
                </a:lnTo>
                <a:lnTo>
                  <a:pt x="3043626" y="4661782"/>
                </a:lnTo>
                <a:lnTo>
                  <a:pt x="2996345" y="4667545"/>
                </a:lnTo>
                <a:lnTo>
                  <a:pt x="2947988" y="4669499"/>
                </a:lnTo>
                <a:lnTo>
                  <a:pt x="589611" y="4669499"/>
                </a:lnTo>
                <a:lnTo>
                  <a:pt x="541254" y="4667545"/>
                </a:lnTo>
                <a:lnTo>
                  <a:pt x="493973" y="4661782"/>
                </a:lnTo>
                <a:lnTo>
                  <a:pt x="447921" y="4652364"/>
                </a:lnTo>
                <a:lnTo>
                  <a:pt x="403248" y="4639441"/>
                </a:lnTo>
                <a:lnTo>
                  <a:pt x="360108" y="4623165"/>
                </a:lnTo>
                <a:lnTo>
                  <a:pt x="318651" y="4603688"/>
                </a:lnTo>
                <a:lnTo>
                  <a:pt x="279029" y="4581162"/>
                </a:lnTo>
                <a:lnTo>
                  <a:pt x="241394" y="4555739"/>
                </a:lnTo>
                <a:lnTo>
                  <a:pt x="205898" y="4527569"/>
                </a:lnTo>
                <a:lnTo>
                  <a:pt x="172693" y="4496806"/>
                </a:lnTo>
                <a:lnTo>
                  <a:pt x="141930" y="4463601"/>
                </a:lnTo>
                <a:lnTo>
                  <a:pt x="113760" y="4428105"/>
                </a:lnTo>
                <a:lnTo>
                  <a:pt x="88337" y="4390470"/>
                </a:lnTo>
                <a:lnTo>
                  <a:pt x="65811" y="4350848"/>
                </a:lnTo>
                <a:lnTo>
                  <a:pt x="46334" y="4309391"/>
                </a:lnTo>
                <a:lnTo>
                  <a:pt x="30058" y="4266251"/>
                </a:lnTo>
                <a:lnTo>
                  <a:pt x="17135" y="4221578"/>
                </a:lnTo>
                <a:lnTo>
                  <a:pt x="7717" y="4175526"/>
                </a:lnTo>
                <a:lnTo>
                  <a:pt x="1954" y="4128245"/>
                </a:lnTo>
                <a:lnTo>
                  <a:pt x="0" y="4079888"/>
                </a:lnTo>
                <a:lnTo>
                  <a:pt x="0" y="589611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75808" y="1986300"/>
            <a:ext cx="1943100" cy="46355"/>
          </a:xfrm>
          <a:custGeom>
            <a:avLst/>
            <a:gdLst/>
            <a:ahLst/>
            <a:cxnLst/>
            <a:rect l="l" t="t" r="r" b="b"/>
            <a:pathLst>
              <a:path w="1943100" h="46355">
                <a:moveTo>
                  <a:pt x="1942665" y="0"/>
                </a:moveTo>
                <a:lnTo>
                  <a:pt x="0" y="45754"/>
                </a:lnTo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2595" y="201632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583" y="31456"/>
                </a:moveTo>
                <a:lnTo>
                  <a:pt x="0" y="16745"/>
                </a:lnTo>
                <a:lnTo>
                  <a:pt x="42842" y="0"/>
                </a:lnTo>
                <a:lnTo>
                  <a:pt x="43583" y="31456"/>
                </a:lnTo>
                <a:close/>
              </a:path>
            </a:pathLst>
          </a:custGeom>
          <a:solidFill>
            <a:srgbClr val="0321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32595" y="201632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2842" y="0"/>
                </a:moveTo>
                <a:lnTo>
                  <a:pt x="0" y="16745"/>
                </a:lnTo>
                <a:lnTo>
                  <a:pt x="43583" y="31456"/>
                </a:lnTo>
                <a:lnTo>
                  <a:pt x="42842" y="0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4524" y="1065949"/>
            <a:ext cx="3538220" cy="4669790"/>
          </a:xfrm>
          <a:custGeom>
            <a:avLst/>
            <a:gdLst/>
            <a:ahLst/>
            <a:cxnLst/>
            <a:rect l="l" t="t" r="r" b="b"/>
            <a:pathLst>
              <a:path w="3538220" h="4669790">
                <a:moveTo>
                  <a:pt x="0" y="589611"/>
                </a:moveTo>
                <a:lnTo>
                  <a:pt x="1954" y="541254"/>
                </a:lnTo>
                <a:lnTo>
                  <a:pt x="7717" y="493973"/>
                </a:lnTo>
                <a:lnTo>
                  <a:pt x="17135" y="447921"/>
                </a:lnTo>
                <a:lnTo>
                  <a:pt x="30058" y="403248"/>
                </a:lnTo>
                <a:lnTo>
                  <a:pt x="46334" y="360108"/>
                </a:lnTo>
                <a:lnTo>
                  <a:pt x="65811" y="318651"/>
                </a:lnTo>
                <a:lnTo>
                  <a:pt x="88337" y="279029"/>
                </a:lnTo>
                <a:lnTo>
                  <a:pt x="113760" y="241394"/>
                </a:lnTo>
                <a:lnTo>
                  <a:pt x="141930" y="205898"/>
                </a:lnTo>
                <a:lnTo>
                  <a:pt x="172693" y="172693"/>
                </a:lnTo>
                <a:lnTo>
                  <a:pt x="205898" y="141930"/>
                </a:lnTo>
                <a:lnTo>
                  <a:pt x="241394" y="113760"/>
                </a:lnTo>
                <a:lnTo>
                  <a:pt x="279029" y="88337"/>
                </a:lnTo>
                <a:lnTo>
                  <a:pt x="318651" y="65811"/>
                </a:lnTo>
                <a:lnTo>
                  <a:pt x="360108" y="46334"/>
                </a:lnTo>
                <a:lnTo>
                  <a:pt x="403248" y="30058"/>
                </a:lnTo>
                <a:lnTo>
                  <a:pt x="447921" y="17135"/>
                </a:lnTo>
                <a:lnTo>
                  <a:pt x="493973" y="7717"/>
                </a:lnTo>
                <a:lnTo>
                  <a:pt x="541254" y="1954"/>
                </a:lnTo>
                <a:lnTo>
                  <a:pt x="589611" y="0"/>
                </a:lnTo>
                <a:lnTo>
                  <a:pt x="2947988" y="0"/>
                </a:lnTo>
                <a:lnTo>
                  <a:pt x="2999830" y="2281"/>
                </a:lnTo>
                <a:lnTo>
                  <a:pt x="3050927" y="9052"/>
                </a:lnTo>
                <a:lnTo>
                  <a:pt x="3101006" y="20200"/>
                </a:lnTo>
                <a:lnTo>
                  <a:pt x="3149796" y="35611"/>
                </a:lnTo>
                <a:lnTo>
                  <a:pt x="3197025" y="55174"/>
                </a:lnTo>
                <a:lnTo>
                  <a:pt x="3242422" y="78777"/>
                </a:lnTo>
                <a:lnTo>
                  <a:pt x="3285716" y="106305"/>
                </a:lnTo>
                <a:lnTo>
                  <a:pt x="3326635" y="137648"/>
                </a:lnTo>
                <a:lnTo>
                  <a:pt x="3364906" y="172693"/>
                </a:lnTo>
                <a:lnTo>
                  <a:pt x="3399951" y="210965"/>
                </a:lnTo>
                <a:lnTo>
                  <a:pt x="3431294" y="251883"/>
                </a:lnTo>
                <a:lnTo>
                  <a:pt x="3458823" y="295177"/>
                </a:lnTo>
                <a:lnTo>
                  <a:pt x="3482425" y="340574"/>
                </a:lnTo>
                <a:lnTo>
                  <a:pt x="3501988" y="387803"/>
                </a:lnTo>
                <a:lnTo>
                  <a:pt x="3517399" y="436593"/>
                </a:lnTo>
                <a:lnTo>
                  <a:pt x="3528547" y="486672"/>
                </a:lnTo>
                <a:lnTo>
                  <a:pt x="3535318" y="537769"/>
                </a:lnTo>
                <a:lnTo>
                  <a:pt x="3537599" y="589611"/>
                </a:lnTo>
                <a:lnTo>
                  <a:pt x="3537599" y="4079888"/>
                </a:lnTo>
                <a:lnTo>
                  <a:pt x="3535645" y="4128245"/>
                </a:lnTo>
                <a:lnTo>
                  <a:pt x="3529882" y="4175526"/>
                </a:lnTo>
                <a:lnTo>
                  <a:pt x="3520464" y="4221578"/>
                </a:lnTo>
                <a:lnTo>
                  <a:pt x="3507541" y="4266251"/>
                </a:lnTo>
                <a:lnTo>
                  <a:pt x="3491265" y="4309391"/>
                </a:lnTo>
                <a:lnTo>
                  <a:pt x="3471788" y="4350848"/>
                </a:lnTo>
                <a:lnTo>
                  <a:pt x="3449262" y="4390470"/>
                </a:lnTo>
                <a:lnTo>
                  <a:pt x="3423839" y="4428105"/>
                </a:lnTo>
                <a:lnTo>
                  <a:pt x="3395669" y="4463601"/>
                </a:lnTo>
                <a:lnTo>
                  <a:pt x="3364906" y="4496806"/>
                </a:lnTo>
                <a:lnTo>
                  <a:pt x="3331701" y="4527569"/>
                </a:lnTo>
                <a:lnTo>
                  <a:pt x="3296205" y="4555739"/>
                </a:lnTo>
                <a:lnTo>
                  <a:pt x="3258570" y="4581162"/>
                </a:lnTo>
                <a:lnTo>
                  <a:pt x="3218948" y="4603688"/>
                </a:lnTo>
                <a:lnTo>
                  <a:pt x="3177491" y="4623165"/>
                </a:lnTo>
                <a:lnTo>
                  <a:pt x="3134351" y="4639441"/>
                </a:lnTo>
                <a:lnTo>
                  <a:pt x="3089678" y="4652364"/>
                </a:lnTo>
                <a:lnTo>
                  <a:pt x="3043626" y="4661782"/>
                </a:lnTo>
                <a:lnTo>
                  <a:pt x="2996345" y="4667545"/>
                </a:lnTo>
                <a:lnTo>
                  <a:pt x="2947988" y="4669499"/>
                </a:lnTo>
                <a:lnTo>
                  <a:pt x="589611" y="4669499"/>
                </a:lnTo>
                <a:lnTo>
                  <a:pt x="541254" y="4667545"/>
                </a:lnTo>
                <a:lnTo>
                  <a:pt x="493973" y="4661782"/>
                </a:lnTo>
                <a:lnTo>
                  <a:pt x="447921" y="4652364"/>
                </a:lnTo>
                <a:lnTo>
                  <a:pt x="403248" y="4639441"/>
                </a:lnTo>
                <a:lnTo>
                  <a:pt x="360108" y="4623165"/>
                </a:lnTo>
                <a:lnTo>
                  <a:pt x="318651" y="4603688"/>
                </a:lnTo>
                <a:lnTo>
                  <a:pt x="279029" y="4581162"/>
                </a:lnTo>
                <a:lnTo>
                  <a:pt x="241394" y="4555739"/>
                </a:lnTo>
                <a:lnTo>
                  <a:pt x="205898" y="4527569"/>
                </a:lnTo>
                <a:lnTo>
                  <a:pt x="172693" y="4496806"/>
                </a:lnTo>
                <a:lnTo>
                  <a:pt x="141930" y="4463601"/>
                </a:lnTo>
                <a:lnTo>
                  <a:pt x="113760" y="4428105"/>
                </a:lnTo>
                <a:lnTo>
                  <a:pt x="88337" y="4390470"/>
                </a:lnTo>
                <a:lnTo>
                  <a:pt x="65811" y="4350848"/>
                </a:lnTo>
                <a:lnTo>
                  <a:pt x="46334" y="4309391"/>
                </a:lnTo>
                <a:lnTo>
                  <a:pt x="30058" y="4266251"/>
                </a:lnTo>
                <a:lnTo>
                  <a:pt x="17135" y="4221578"/>
                </a:lnTo>
                <a:lnTo>
                  <a:pt x="7717" y="4175526"/>
                </a:lnTo>
                <a:lnTo>
                  <a:pt x="1954" y="4128245"/>
                </a:lnTo>
                <a:lnTo>
                  <a:pt x="0" y="4079888"/>
                </a:lnTo>
                <a:lnTo>
                  <a:pt x="0" y="589611"/>
                </a:lnTo>
                <a:close/>
              </a:path>
            </a:pathLst>
          </a:custGeom>
          <a:ln w="9524">
            <a:solidFill>
              <a:srgbClr val="0321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31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90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5690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8128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importieren, indem </a:t>
            </a:r>
            <a:r>
              <a:rPr sz="2000" dirty="0">
                <a:latin typeface="Arial"/>
                <a:cs typeface="Arial"/>
              </a:rPr>
              <a:t>man </a:t>
            </a:r>
            <a:r>
              <a:rPr sz="2000" spc="-5" dirty="0">
                <a:latin typeface="Arial"/>
                <a:cs typeface="Arial"/>
              </a:rPr>
              <a:t>den Pfad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einem Unterverzeichnis  explizit </a:t>
            </a:r>
            <a:r>
              <a:rPr sz="2000" b="1" spc="-5" dirty="0">
                <a:solidFill>
                  <a:srgbClr val="1155CC"/>
                </a:solidFill>
                <a:latin typeface="Consolas"/>
                <a:cs typeface="Consolas"/>
              </a:rPr>
              <a:t>import</a:t>
            </a:r>
            <a:r>
              <a:rPr sz="2000" b="1" spc="5" dirty="0">
                <a:solidFill>
                  <a:srgbClr val="1155CC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com.stock.util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Unicode MS"/>
              <a:buChar char="❑"/>
            </a:pPr>
            <a:endParaRPr sz="2800">
              <a:latin typeface="Consolas"/>
              <a:cs typeface="Consolas"/>
            </a:endParaRPr>
          </a:p>
          <a:p>
            <a:pPr marL="451484" marR="1348740">
              <a:lnSpc>
                <a:spcPct val="112500"/>
              </a:lnSpc>
            </a:pPr>
            <a:r>
              <a:rPr sz="2000" spc="-5" dirty="0">
                <a:latin typeface="Arial"/>
                <a:cs typeface="Arial"/>
              </a:rPr>
              <a:t>wenn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im Unterordner </a:t>
            </a:r>
            <a:r>
              <a:rPr sz="2000" dirty="0">
                <a:latin typeface="Arial"/>
                <a:cs typeface="Arial"/>
              </a:rPr>
              <a:t>com/stock/util </a:t>
            </a:r>
            <a:r>
              <a:rPr sz="2000" spc="-5" dirty="0">
                <a:latin typeface="Arial"/>
                <a:cs typeface="Arial"/>
              </a:rPr>
              <a:t>des aktuellen  </a:t>
            </a:r>
            <a:r>
              <a:rPr sz="2000" spc="-15" dirty="0">
                <a:latin typeface="Arial"/>
                <a:cs typeface="Arial"/>
              </a:rPr>
              <a:t>Verzeichnisses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liegt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 Schlüsselwort as darf </a:t>
            </a:r>
            <a:r>
              <a:rPr sz="2000" dirty="0">
                <a:latin typeface="Arial"/>
                <a:cs typeface="Arial"/>
              </a:rPr>
              <a:t>man Modulnamen </a:t>
            </a:r>
            <a:r>
              <a:rPr sz="2000" spc="-5" dirty="0">
                <a:latin typeface="Arial"/>
                <a:cs typeface="Arial"/>
              </a:rPr>
              <a:t>an </a:t>
            </a:r>
            <a:r>
              <a:rPr sz="2000" spc="-25" dirty="0">
                <a:latin typeface="Arial"/>
                <a:cs typeface="Arial"/>
              </a:rPr>
              <a:t>Variablen </a:t>
            </a:r>
            <a:r>
              <a:rPr sz="2000" spc="-5" dirty="0">
                <a:latin typeface="Arial"/>
                <a:cs typeface="Arial"/>
              </a:rPr>
              <a:t>binden  und </a:t>
            </a:r>
            <a:r>
              <a:rPr sz="2000" dirty="0">
                <a:latin typeface="Arial"/>
                <a:cs typeface="Arial"/>
              </a:rPr>
              <a:t>später </a:t>
            </a:r>
            <a:r>
              <a:rPr sz="2000" spc="-5" dirty="0">
                <a:latin typeface="Arial"/>
                <a:cs typeface="Arial"/>
              </a:rPr>
              <a:t>benutzen </a:t>
            </a:r>
            <a:r>
              <a:rPr sz="2000" dirty="0">
                <a:latin typeface="Arial"/>
                <a:cs typeface="Arial"/>
              </a:rPr>
              <a:t>(praktisch </a:t>
            </a:r>
            <a:r>
              <a:rPr sz="2000" spc="-5" dirty="0">
                <a:latin typeface="Arial"/>
                <a:cs typeface="Arial"/>
              </a:rPr>
              <a:t>für lange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Namen)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"/>
              <a:cs typeface="Arial"/>
            </a:endParaRPr>
          </a:p>
          <a:p>
            <a:pPr marL="451484" marR="4591050">
              <a:lnSpc>
                <a:spcPct val="137500"/>
              </a:lnSpc>
            </a:pPr>
            <a:r>
              <a:rPr sz="2000" spc="-5" dirty="0">
                <a:solidFill>
                  <a:srgbClr val="1155CC"/>
                </a:solidFill>
                <a:latin typeface="Consolas"/>
                <a:cs typeface="Consolas"/>
              </a:rPr>
              <a:t>import </a:t>
            </a:r>
            <a:r>
              <a:rPr sz="2000" spc="-5" dirty="0">
                <a:latin typeface="Consolas"/>
                <a:cs typeface="Consolas"/>
              </a:rPr>
              <a:t>com.stock. as</a:t>
            </a:r>
            <a:r>
              <a:rPr sz="2000" spc="-7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  </a:t>
            </a:r>
            <a:r>
              <a:rPr sz="2000" dirty="0">
                <a:latin typeface="Consolas"/>
                <a:cs typeface="Consolas"/>
              </a:rPr>
              <a:t>i 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st.funktion()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69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Verschiedene</a:t>
            </a:r>
            <a:r>
              <a:rPr spc="-55" dirty="0"/>
              <a:t> </a:t>
            </a:r>
            <a:r>
              <a:rPr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523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5" y="1245553"/>
            <a:ext cx="3142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Modul: </a:t>
            </a:r>
            <a:r>
              <a:rPr sz="2000" spc="-5" dirty="0">
                <a:latin typeface="Arial"/>
                <a:cs typeface="Arial"/>
              </a:rPr>
              <a:t>Datum und Zeit  </a:t>
            </a:r>
            <a:r>
              <a:rPr sz="2000" dirty="0">
                <a:latin typeface="Arial"/>
                <a:cs typeface="Arial"/>
              </a:rPr>
              <a:t>Modul: </a:t>
            </a:r>
            <a:r>
              <a:rPr sz="2000" spc="-5" dirty="0">
                <a:latin typeface="Arial"/>
                <a:cs typeface="Arial"/>
              </a:rPr>
              <a:t>Reguläre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Ausdrücke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5" y="2312353"/>
            <a:ext cx="615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Umgang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wichtigen </a:t>
            </a:r>
            <a:r>
              <a:rPr sz="2000" dirty="0">
                <a:latin typeface="Arial"/>
                <a:cs typeface="Arial"/>
              </a:rPr>
              <a:t>Modulen </a:t>
            </a:r>
            <a:r>
              <a:rPr sz="2000" spc="-5" dirty="0">
                <a:latin typeface="Arial"/>
                <a:cs typeface="Arial"/>
              </a:rPr>
              <a:t>lernen und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9425" y="3302953"/>
            <a:ext cx="650176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Arial"/>
                <a:cs typeface="Arial"/>
              </a:rPr>
              <a:t>Module müssen </a:t>
            </a:r>
            <a:r>
              <a:rPr sz="2000" spc="-5" dirty="0">
                <a:latin typeface="Arial"/>
                <a:cs typeface="Arial"/>
              </a:rPr>
              <a:t>eingesetzt werden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20" dirty="0">
                <a:latin typeface="Arial"/>
                <a:cs typeface="Arial"/>
              </a:rPr>
              <a:t>Verstehen </a:t>
            </a:r>
            <a:r>
              <a:rPr sz="2000" spc="-5" dirty="0">
                <a:latin typeface="Arial"/>
                <a:cs typeface="Arial"/>
              </a:rPr>
              <a:t>und anwenden </a:t>
            </a:r>
            <a:r>
              <a:rPr sz="2000" dirty="0">
                <a:latin typeface="Arial"/>
                <a:cs typeface="Arial"/>
              </a:rPr>
              <a:t>von Modulen </a:t>
            </a:r>
            <a:r>
              <a:rPr sz="2000" spc="-5" dirty="0">
                <a:latin typeface="Arial"/>
                <a:cs typeface="Arial"/>
              </a:rPr>
              <a:t>ist gängige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Praxis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825" y="47126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9425" y="4674553"/>
            <a:ext cx="624141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Dozent: Erklärungen 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Module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 Nutzen und wenden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in Aufgaben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97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Modul: Datum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Zeit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39643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dirty="0">
                <a:latin typeface="Arial"/>
                <a:cs typeface="Arial"/>
              </a:rPr>
              <a:t>Modul: </a:t>
            </a:r>
            <a:r>
              <a:rPr sz="2000" spc="-5" dirty="0">
                <a:latin typeface="Arial"/>
                <a:cs typeface="Arial"/>
              </a:rPr>
              <a:t>Datum und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274253"/>
            <a:ext cx="63125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Einfache Datum- und Zeitwerte ausgeben, </a:t>
            </a:r>
            <a:r>
              <a:rPr sz="2000" dirty="0">
                <a:latin typeface="Arial"/>
                <a:cs typeface="Arial"/>
              </a:rPr>
              <a:t>konvertieren,  </a:t>
            </a:r>
            <a:r>
              <a:rPr sz="2000" spc="-5" dirty="0">
                <a:latin typeface="Arial"/>
                <a:cs typeface="Arial"/>
              </a:rPr>
              <a:t>formatieren und </a:t>
            </a:r>
            <a:r>
              <a:rPr sz="2000" dirty="0">
                <a:latin typeface="Arial"/>
                <a:cs typeface="Arial"/>
              </a:rPr>
              <a:t>konfigurieren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6839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645853"/>
            <a:ext cx="659955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Datum und Zeit </a:t>
            </a:r>
            <a:r>
              <a:rPr sz="2000" dirty="0">
                <a:latin typeface="Arial"/>
                <a:cs typeface="Arial"/>
              </a:rPr>
              <a:t>müssen regelmässig </a:t>
            </a:r>
            <a:r>
              <a:rPr sz="2000" spc="-5" dirty="0">
                <a:latin typeface="Arial"/>
                <a:cs typeface="Arial"/>
              </a:rPr>
              <a:t>genutzt </a:t>
            </a:r>
            <a:r>
              <a:rPr sz="2000" spc="-35" dirty="0">
                <a:latin typeface="Arial"/>
                <a:cs typeface="Arial"/>
              </a:rPr>
              <a:t>bzw. </a:t>
            </a:r>
            <a:r>
              <a:rPr sz="2000" spc="-5" dirty="0">
                <a:latin typeface="Arial"/>
                <a:cs typeface="Arial"/>
              </a:rPr>
              <a:t>gelesen  werden. </a:t>
            </a:r>
            <a:r>
              <a:rPr sz="2000" dirty="0">
                <a:latin typeface="Arial"/>
                <a:cs typeface="Arial"/>
              </a:rPr>
              <a:t>Je </a:t>
            </a:r>
            <a:r>
              <a:rPr sz="2000" spc="-5" dirty="0">
                <a:latin typeface="Arial"/>
                <a:cs typeface="Arial"/>
              </a:rPr>
              <a:t>nach Region wird das Datum unterschiedlich  angezeigt.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53984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5360353"/>
            <a:ext cx="58915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Dozent: Kurze Übersicht des </a:t>
            </a:r>
            <a:r>
              <a:rPr sz="2000" dirty="0">
                <a:latin typeface="Arial"/>
                <a:cs typeface="Arial"/>
              </a:rPr>
              <a:t>Modul: </a:t>
            </a:r>
            <a:r>
              <a:rPr sz="2000" spc="-5" dirty="0">
                <a:latin typeface="Arial"/>
                <a:cs typeface="Arial"/>
              </a:rPr>
              <a:t>Datum und Zeit  Studenten: </a:t>
            </a:r>
            <a:r>
              <a:rPr sz="2000" dirty="0">
                <a:latin typeface="Arial"/>
                <a:cs typeface="Arial"/>
              </a:rPr>
              <a:t>kleinere </a:t>
            </a:r>
            <a:r>
              <a:rPr sz="2000" spc="-5" dirty="0">
                <a:latin typeface="Arial"/>
                <a:cs typeface="Arial"/>
              </a:rPr>
              <a:t>Anwendung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Datum und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80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75" dirty="0"/>
              <a:t> </a:t>
            </a:r>
            <a:r>
              <a:rPr spc="-15" dirty="0"/>
              <a:t>DateTime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588453"/>
            <a:ext cx="8282305" cy="42164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b="1" spc="-5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2000" b="1" spc="5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datetime</a:t>
            </a:r>
            <a:endParaRPr sz="200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Datum und Zeit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Objekte die in Python </a:t>
            </a:r>
            <a:r>
              <a:rPr sz="2000" dirty="0">
                <a:latin typeface="Arial"/>
                <a:cs typeface="Arial"/>
              </a:rPr>
              <a:t>verfügbar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endParaRPr sz="20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Es wird Unterschieden </a:t>
            </a:r>
            <a:r>
              <a:rPr sz="2000" dirty="0">
                <a:latin typeface="Arial"/>
                <a:cs typeface="Arial"/>
              </a:rPr>
              <a:t>zwischen </a:t>
            </a:r>
            <a:r>
              <a:rPr sz="2000" spc="-5" dirty="0">
                <a:latin typeface="Arial"/>
                <a:cs typeface="Arial"/>
              </a:rPr>
              <a:t>einem String </a:t>
            </a:r>
            <a:r>
              <a:rPr sz="2000" dirty="0">
                <a:latin typeface="Arial"/>
                <a:cs typeface="Arial"/>
              </a:rPr>
              <a:t>“30.März </a:t>
            </a:r>
            <a:r>
              <a:rPr sz="2000" spc="-5" dirty="0">
                <a:latin typeface="Arial"/>
                <a:cs typeface="Arial"/>
              </a:rPr>
              <a:t>2019” und  einem &lt;class 'datetime.date'&gt; Objekt, das </a:t>
            </a:r>
            <a:r>
              <a:rPr sz="2000" dirty="0">
                <a:latin typeface="Arial"/>
                <a:cs typeface="Arial"/>
              </a:rPr>
              <a:t>zb. so </a:t>
            </a:r>
            <a:r>
              <a:rPr sz="2000" spc="-5" dirty="0">
                <a:latin typeface="Arial"/>
                <a:cs typeface="Arial"/>
              </a:rPr>
              <a:t>aussieht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2019-03-30</a:t>
            </a:r>
            <a:endParaRPr sz="2000">
              <a:latin typeface="Arial"/>
              <a:cs typeface="Arial"/>
            </a:endParaRPr>
          </a:p>
          <a:p>
            <a:pPr marL="451484" marR="616585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datetime bietet </a:t>
            </a:r>
            <a:r>
              <a:rPr sz="2000" dirty="0">
                <a:latin typeface="Arial"/>
                <a:cs typeface="Arial"/>
              </a:rPr>
              <a:t>Methoden </a:t>
            </a:r>
            <a:r>
              <a:rPr sz="2000" spc="-5" dirty="0">
                <a:latin typeface="Arial"/>
                <a:cs typeface="Arial"/>
              </a:rPr>
              <a:t>an Datum, Zeit Objekt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genieren, </a:t>
            </a:r>
            <a:r>
              <a:rPr sz="2000" dirty="0">
                <a:latin typeface="Arial"/>
                <a:cs typeface="Arial"/>
              </a:rPr>
              <a:t>zu  konvertieren, </a:t>
            </a:r>
            <a:r>
              <a:rPr sz="2000" spc="-5" dirty="0">
                <a:latin typeface="Arial"/>
                <a:cs typeface="Arial"/>
              </a:rPr>
              <a:t>einzulesen und entsprechend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formatieren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Dokumentation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5"/>
              </a:spcBef>
            </a:pPr>
            <a:r>
              <a:rPr sz="18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datetime </a:t>
            </a:r>
            <a:r>
              <a:rPr sz="1800" u="heavy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— </a:t>
            </a:r>
            <a:r>
              <a:rPr sz="18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Basic date and time types </a:t>
            </a:r>
            <a:r>
              <a:rPr sz="1800" u="heavy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— </a:t>
            </a:r>
            <a:r>
              <a:rPr sz="18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Python 3.8.2</a:t>
            </a:r>
            <a:r>
              <a:rPr sz="1800" u="heavy" spc="-5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5" dirty="0">
                <a:solidFill>
                  <a:srgbClr val="00529F"/>
                </a:solidFill>
                <a:uFill>
                  <a:solidFill>
                    <a:srgbClr val="00529F"/>
                  </a:solidFill>
                </a:uFill>
                <a:latin typeface="Arial"/>
                <a:cs typeface="Arial"/>
                <a:hlinkClick r:id="rId2"/>
              </a:rPr>
              <a:t>documentation</a:t>
            </a:r>
            <a:endParaRPr sz="1800">
              <a:latin typeface="Arial"/>
              <a:cs typeface="Arial"/>
            </a:endParaRPr>
          </a:p>
          <a:p>
            <a:pPr marL="451484" marR="474980" indent="-439420">
              <a:lnSpc>
                <a:spcPct val="112500"/>
              </a:lnSpc>
              <a:spcBef>
                <a:spcPts val="53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Beachten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immer auch die Locale </a:t>
            </a:r>
            <a:r>
              <a:rPr sz="2000" dirty="0">
                <a:latin typeface="Arial"/>
                <a:cs typeface="Arial"/>
              </a:rPr>
              <a:t>( </a:t>
            </a:r>
            <a:r>
              <a:rPr sz="2000" spc="-5" dirty="0">
                <a:latin typeface="Arial"/>
                <a:cs typeface="Arial"/>
              </a:rPr>
              <a:t>Standard wird immer US  amerikanische Darstellung angezeigt), nach Bedarf lässt </a:t>
            </a:r>
            <a:r>
              <a:rPr sz="2000" dirty="0">
                <a:latin typeface="Arial"/>
                <a:cs typeface="Arial"/>
              </a:rPr>
              <a:t>sich </a:t>
            </a:r>
            <a:r>
              <a:rPr sz="2000" spc="-5" dirty="0">
                <a:latin typeface="Arial"/>
                <a:cs typeface="Arial"/>
              </a:rPr>
              <a:t>das  anpassen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7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Modul: Reguläre</a:t>
            </a:r>
            <a:r>
              <a:rPr spc="-225" dirty="0"/>
              <a:t> </a:t>
            </a:r>
            <a:r>
              <a:rPr spc="-5" dirty="0"/>
              <a:t>Ausdrücke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5753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dirty="0">
                <a:latin typeface="Arial"/>
                <a:cs typeface="Arial"/>
              </a:rPr>
              <a:t>Modul: </a:t>
            </a:r>
            <a:r>
              <a:rPr sz="2000" spc="-5" dirty="0">
                <a:latin typeface="Arial"/>
                <a:cs typeface="Arial"/>
              </a:rPr>
              <a:t>Reguläre Ausdrücke </a:t>
            </a:r>
            <a:r>
              <a:rPr sz="2000" dirty="0">
                <a:latin typeface="Arial"/>
                <a:cs typeface="Arial"/>
              </a:rPr>
              <a:t>(import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312353"/>
            <a:ext cx="6159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Regex einsetzen um einfach Suchmuster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anzuwenden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02953"/>
            <a:ext cx="66617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Hocheffizientes </a:t>
            </a:r>
            <a:r>
              <a:rPr sz="2000" dirty="0">
                <a:latin typeface="Arial"/>
                <a:cs typeface="Arial"/>
              </a:rPr>
              <a:t>regelbasiertes </a:t>
            </a:r>
            <a:r>
              <a:rPr sz="2000" spc="-5" dirty="0">
                <a:latin typeface="Arial"/>
                <a:cs typeface="Arial"/>
              </a:rPr>
              <a:t>Suchen, </a:t>
            </a:r>
            <a:r>
              <a:rPr sz="2000" dirty="0">
                <a:latin typeface="Arial"/>
                <a:cs typeface="Arial"/>
              </a:rPr>
              <a:t>vereinfachte </a:t>
            </a:r>
            <a:r>
              <a:rPr sz="2000" spc="-5" dirty="0">
                <a:latin typeface="Arial"/>
                <a:cs typeface="Arial"/>
              </a:rPr>
              <a:t>Suche  durch </a:t>
            </a:r>
            <a:r>
              <a:rPr sz="2000" dirty="0">
                <a:latin typeface="Arial"/>
                <a:cs typeface="Arial"/>
              </a:rPr>
              <a:t>Muster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vorgaben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7126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674553"/>
            <a:ext cx="5972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Dozent: Kurze Übersicht der Regex: Pattern Schema  Studenten: einfache Pattern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nutzen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09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Geschichte </a:t>
            </a:r>
            <a:r>
              <a:rPr spc="-5" dirty="0"/>
              <a:t>von</a:t>
            </a:r>
            <a:r>
              <a:rPr spc="-8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8047355" cy="410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wurde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Guido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Rossum in Amsterdam 1991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erfunden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1.0 wurde 1994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veröffentlicht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2.0 wurde 2000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veröffentlicht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Python 3.0 wurde 2008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veröffentlicht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Unicode MS"/>
              <a:buChar char="❑"/>
            </a:pPr>
            <a:endParaRPr sz="2300">
              <a:latin typeface="Arial"/>
              <a:cs typeface="Arial"/>
            </a:endParaRPr>
          </a:p>
          <a:p>
            <a:pPr marL="451484" marR="10795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</a:t>
            </a:r>
            <a:r>
              <a:rPr sz="2000" spc="-20" dirty="0">
                <a:latin typeface="Arial"/>
                <a:cs typeface="Arial"/>
              </a:rPr>
              <a:t>Versionen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und </a:t>
            </a:r>
            <a:r>
              <a:rPr sz="2000" dirty="0">
                <a:latin typeface="Arial"/>
                <a:cs typeface="Arial"/>
              </a:rPr>
              <a:t>2 sind </a:t>
            </a:r>
            <a:r>
              <a:rPr sz="2000" spc="-5" dirty="0">
                <a:latin typeface="Arial"/>
                <a:cs typeface="Arial"/>
              </a:rPr>
              <a:t>am Ende ihrer Entwicklungszyklen,  </a:t>
            </a:r>
            <a:r>
              <a:rPr sz="2000" spc="-20" dirty="0">
                <a:latin typeface="Arial"/>
                <a:cs typeface="Arial"/>
              </a:rPr>
              <a:t>Version </a:t>
            </a:r>
            <a:r>
              <a:rPr sz="2000" dirty="0">
                <a:latin typeface="Arial"/>
                <a:cs typeface="Arial"/>
              </a:rPr>
              <a:t>3 </a:t>
            </a:r>
            <a:r>
              <a:rPr sz="2000" spc="-5" dirty="0">
                <a:latin typeface="Arial"/>
                <a:cs typeface="Arial"/>
              </a:rPr>
              <a:t>ist nicht </a:t>
            </a:r>
            <a:r>
              <a:rPr sz="2000" dirty="0">
                <a:latin typeface="Arial"/>
                <a:cs typeface="Arial"/>
              </a:rPr>
              <a:t>vollständig kompatibel mit </a:t>
            </a:r>
            <a:r>
              <a:rPr sz="2000" spc="-5" dirty="0">
                <a:latin typeface="Arial"/>
                <a:cs typeface="Arial"/>
              </a:rPr>
              <a:t>den </a:t>
            </a:r>
            <a:r>
              <a:rPr sz="2000" spc="-20" dirty="0">
                <a:latin typeface="Arial"/>
                <a:cs typeface="Arial"/>
              </a:rPr>
              <a:t>Versionen </a:t>
            </a: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Aktuelle </a:t>
            </a:r>
            <a:r>
              <a:rPr sz="2000" spc="-20" dirty="0">
                <a:latin typeface="Arial"/>
                <a:cs typeface="Arial"/>
              </a:rPr>
              <a:t>Version </a:t>
            </a:r>
            <a:r>
              <a:rPr sz="2000" spc="-5" dirty="0">
                <a:latin typeface="Arial"/>
                <a:cs typeface="Arial"/>
              </a:rPr>
              <a:t>ist Python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3.8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45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Reguläre</a:t>
            </a:r>
            <a:r>
              <a:rPr spc="-220" dirty="0"/>
              <a:t> </a:t>
            </a:r>
            <a:r>
              <a:rPr spc="-5" dirty="0"/>
              <a:t>Ausdrücke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588453"/>
            <a:ext cx="7790180" cy="33020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Reguläre Ausdrücke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Suchmuster </a:t>
            </a:r>
            <a:r>
              <a:rPr sz="2000" dirty="0">
                <a:latin typeface="Arial"/>
                <a:cs typeface="Arial"/>
              </a:rPr>
              <a:t>(Pattern) </a:t>
            </a:r>
            <a:r>
              <a:rPr sz="2000" spc="-5" dirty="0">
                <a:latin typeface="Arial"/>
                <a:cs typeface="Arial"/>
              </a:rPr>
              <a:t>für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Zeichenketten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“Match“ </a:t>
            </a:r>
            <a:r>
              <a:rPr sz="2000" spc="-5" dirty="0">
                <a:latin typeface="Arial"/>
                <a:cs typeface="Arial"/>
              </a:rPr>
              <a:t>eines </a:t>
            </a:r>
            <a:r>
              <a:rPr sz="2000" dirty="0">
                <a:latin typeface="Arial"/>
                <a:cs typeface="Arial"/>
              </a:rPr>
              <a:t>regulären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Ausdrucks:</a:t>
            </a:r>
            <a:endParaRPr sz="2000">
              <a:latin typeface="Arial"/>
              <a:cs typeface="Arial"/>
            </a:endParaRPr>
          </a:p>
          <a:p>
            <a:pPr marL="90868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Passt das </a:t>
            </a:r>
            <a:r>
              <a:rPr sz="2000" dirty="0">
                <a:latin typeface="Arial"/>
                <a:cs typeface="Arial"/>
              </a:rPr>
              <a:t>Muster </a:t>
            </a:r>
            <a:r>
              <a:rPr sz="2000" spc="-5" dirty="0">
                <a:latin typeface="Arial"/>
                <a:cs typeface="Arial"/>
              </a:rPr>
              <a:t>auf einen </a:t>
            </a:r>
            <a:r>
              <a:rPr sz="2000" spc="-35" dirty="0">
                <a:latin typeface="Arial"/>
                <a:cs typeface="Arial"/>
              </a:rPr>
              <a:t>(Teil-)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167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0" dirty="0">
                <a:latin typeface="Arial"/>
                <a:cs typeface="Arial"/>
              </a:rPr>
              <a:t>Weitere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Anwendungen: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Ersetzen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25" dirty="0">
                <a:latin typeface="Arial"/>
                <a:cs typeface="Arial"/>
              </a:rPr>
              <a:t>Teilstrings </a:t>
            </a:r>
            <a:r>
              <a:rPr sz="2000" spc="-5" dirty="0">
                <a:latin typeface="Arial"/>
                <a:cs typeface="Arial"/>
              </a:rPr>
              <a:t>in einem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Zerlegen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Extraktion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Teilstrings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45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Reguläre</a:t>
            </a:r>
            <a:r>
              <a:rPr spc="-220" dirty="0"/>
              <a:t> </a:t>
            </a:r>
            <a:r>
              <a:rPr spc="-5" dirty="0"/>
              <a:t>Ausdrücke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574623"/>
            <a:ext cx="7484745" cy="40779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10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Reguläre Ausdrücke wird </a:t>
            </a:r>
            <a:r>
              <a:rPr sz="2000" dirty="0">
                <a:latin typeface="Arial"/>
                <a:cs typeface="Arial"/>
              </a:rPr>
              <a:t>mit Modul “re”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importiert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10"/>
              </a:spcBef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import</a:t>
            </a:r>
            <a:r>
              <a:rPr sz="1800" b="1" spc="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153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Reguläre Ausdrücke werden als String Literale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aufgeschrieben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Unicode MS"/>
              <a:buChar char="❑"/>
            </a:pPr>
            <a:endParaRPr sz="3350">
              <a:latin typeface="Arial"/>
              <a:cs typeface="Arial"/>
            </a:endParaRPr>
          </a:p>
          <a:p>
            <a:pPr marL="451484" marR="1331595" indent="-439420">
              <a:lnSpc>
                <a:spcPct val="1125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einfachsten </a:t>
            </a:r>
            <a:r>
              <a:rPr sz="2000" dirty="0">
                <a:latin typeface="Arial"/>
                <a:cs typeface="Arial"/>
              </a:rPr>
              <a:t>regulären </a:t>
            </a:r>
            <a:r>
              <a:rPr sz="2000" spc="-5" dirty="0">
                <a:latin typeface="Arial"/>
                <a:cs typeface="Arial"/>
              </a:rPr>
              <a:t>Ausdrücke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5" dirty="0">
                <a:latin typeface="Arial"/>
                <a:cs typeface="Arial"/>
              </a:rPr>
              <a:t>Strings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  sie stimmen </a:t>
            </a:r>
            <a:r>
              <a:rPr sz="2000" spc="-5" dirty="0">
                <a:latin typeface="Arial"/>
                <a:cs typeface="Arial"/>
              </a:rPr>
              <a:t>überein </a:t>
            </a:r>
            <a:r>
              <a:rPr sz="2000" dirty="0">
                <a:latin typeface="Arial"/>
                <a:cs typeface="Arial"/>
              </a:rPr>
              <a:t>(engl: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22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167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‘K’ </a:t>
            </a:r>
            <a:r>
              <a:rPr sz="2000" dirty="0">
                <a:latin typeface="Arial"/>
                <a:cs typeface="Arial"/>
              </a:rPr>
              <a:t>match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‘K’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‘ung’ </a:t>
            </a:r>
            <a:r>
              <a:rPr sz="2000" dirty="0">
                <a:latin typeface="Arial"/>
                <a:cs typeface="Arial"/>
              </a:rPr>
              <a:t>match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‘ung’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203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Reguläre Ausdrücke </a:t>
            </a:r>
            <a:r>
              <a:rPr dirty="0"/>
              <a:t>-</a:t>
            </a:r>
            <a:r>
              <a:rPr spc="-225" dirty="0"/>
              <a:t> </a:t>
            </a:r>
            <a:r>
              <a:rPr spc="-5" dirty="0"/>
              <a:t>match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574623"/>
            <a:ext cx="8059420" cy="35153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10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Matchen von regulären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Ausdrücken: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latin typeface="Consolas"/>
                <a:cs typeface="Consolas"/>
              </a:rPr>
              <a:t>match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re.match(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 12ai</a:t>
            </a:r>
            <a:r>
              <a:rPr sz="1800" b="1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8080"/>
                </a:solidFill>
                <a:latin typeface="Consolas"/>
                <a:cs typeface="Consolas"/>
              </a:rPr>
              <a:t>ai"</a:t>
            </a:r>
            <a:r>
              <a:rPr sz="180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451484" marR="5080" indent="-439420">
              <a:lnSpc>
                <a:spcPct val="112500"/>
              </a:lnSpc>
              <a:spcBef>
                <a:spcPts val="53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re.match(pattern, string)</a:t>
            </a:r>
            <a:r>
              <a:rPr sz="2000" spc="-560" dirty="0"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ist erfolgreich, wenn pattern auf den  Anfang </a:t>
            </a:r>
            <a:r>
              <a:rPr sz="2000" dirty="0">
                <a:latin typeface="Arial"/>
                <a:cs typeface="Arial"/>
              </a:rPr>
              <a:t>von 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übereinstimmt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Beispiele: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1100"/>
              </a:spcBef>
              <a:buSzPct val="111111"/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1800" spc="-5" dirty="0">
                <a:latin typeface="Consolas"/>
                <a:cs typeface="Consolas"/>
              </a:rPr>
              <a:t>re.match(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 12ai </a:t>
            </a:r>
            <a:r>
              <a:rPr sz="1800" b="1" dirty="0">
                <a:solidFill>
                  <a:srgbClr val="008080"/>
                </a:solidFill>
                <a:latin typeface="Consolas"/>
                <a:cs typeface="Consolas"/>
              </a:rPr>
              <a:t>ai"</a:t>
            </a:r>
            <a:r>
              <a:rPr sz="1800" dirty="0">
                <a:latin typeface="Consolas"/>
                <a:cs typeface="Consolas"/>
              </a:rPr>
              <a:t>) </a:t>
            </a:r>
            <a:r>
              <a:rPr sz="1800" dirty="0">
                <a:latin typeface="Arial"/>
                <a:cs typeface="Arial"/>
              </a:rPr>
              <a:t>→ stimmt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überein</a:t>
            </a:r>
            <a:endParaRPr sz="1800">
              <a:latin typeface="Arial"/>
              <a:cs typeface="Arial"/>
            </a:endParaRPr>
          </a:p>
          <a:p>
            <a:pPr marL="908685" indent="-457834">
              <a:lnSpc>
                <a:spcPct val="100000"/>
              </a:lnSpc>
              <a:spcBef>
                <a:spcPts val="950"/>
              </a:spcBef>
              <a:buFont typeface="MS PGothic"/>
              <a:buChar char="❑"/>
              <a:tabLst>
                <a:tab pos="908685" algn="l"/>
                <a:tab pos="909319" algn="l"/>
              </a:tabLst>
            </a:pPr>
            <a:r>
              <a:rPr sz="1800" spc="-5" dirty="0">
                <a:latin typeface="Consolas"/>
                <a:cs typeface="Consolas"/>
              </a:rPr>
              <a:t>re.match(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"12ai </a:t>
            </a:r>
            <a:r>
              <a:rPr sz="1800" b="1" dirty="0">
                <a:solidFill>
                  <a:srgbClr val="008080"/>
                </a:solidFill>
                <a:latin typeface="Consolas"/>
                <a:cs typeface="Consolas"/>
              </a:rPr>
              <a:t>ai"</a:t>
            </a:r>
            <a:r>
              <a:rPr sz="1800" dirty="0">
                <a:latin typeface="Consolas"/>
                <a:cs typeface="Consolas"/>
              </a:rPr>
              <a:t>)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None </a:t>
            </a:r>
            <a:r>
              <a:rPr sz="1800" dirty="0">
                <a:latin typeface="Arial"/>
                <a:cs typeface="Arial"/>
              </a:rPr>
              <a:t>(ai </a:t>
            </a:r>
            <a:r>
              <a:rPr sz="1800" spc="-5" dirty="0">
                <a:latin typeface="Arial"/>
                <a:cs typeface="Arial"/>
              </a:rPr>
              <a:t>ist nicht am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Anfang)</a:t>
            </a:r>
            <a:endParaRPr sz="1800">
              <a:latin typeface="Arial"/>
              <a:cs typeface="Arial"/>
            </a:endParaRPr>
          </a:p>
          <a:p>
            <a:pPr marL="908685" marR="25400" indent="-457200">
              <a:lnSpc>
                <a:spcPct val="111100"/>
              </a:lnSpc>
              <a:spcBef>
                <a:spcPts val="600"/>
              </a:spcBef>
              <a:buFont typeface="MS PGothic"/>
              <a:buChar char="❑"/>
              <a:tabLst>
                <a:tab pos="908685" algn="l"/>
                <a:tab pos="909319" algn="l"/>
              </a:tabLst>
            </a:pPr>
            <a:r>
              <a:rPr sz="1800" spc="-5" dirty="0">
                <a:latin typeface="Consolas"/>
                <a:cs typeface="Consolas"/>
              </a:rPr>
              <a:t>re.match(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"ai12"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dirty="0">
                <a:latin typeface="Arial"/>
                <a:cs typeface="Arial"/>
              </a:rPr>
              <a:t>→ stimmt </a:t>
            </a:r>
            <a:r>
              <a:rPr sz="1800" spc="-5" dirty="0">
                <a:latin typeface="Arial"/>
                <a:cs typeface="Arial"/>
              </a:rPr>
              <a:t>überein, weil am Anfang, Rest ist  egal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331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Reguläre Ausdrücke </a:t>
            </a:r>
            <a:r>
              <a:rPr dirty="0"/>
              <a:t>-</a:t>
            </a:r>
            <a:r>
              <a:rPr spc="-225" dirty="0"/>
              <a:t> </a:t>
            </a:r>
            <a:r>
              <a:rPr spc="-5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574623"/>
            <a:ext cx="8302625" cy="35915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10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Matchen von regulären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Ausdrücken: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latin typeface="Consolas"/>
                <a:cs typeface="Consolas"/>
              </a:rPr>
              <a:t>match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re.search(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"Zauberberg"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451484" marR="5080" indent="-439420">
              <a:lnSpc>
                <a:spcPct val="112500"/>
              </a:lnSpc>
              <a:spcBef>
                <a:spcPts val="53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re.search(pattern, string)</a:t>
            </a:r>
            <a:r>
              <a:rPr sz="2000" spc="-630" dirty="0">
                <a:latin typeface="Consolas"/>
                <a:cs typeface="Consolas"/>
              </a:rPr>
              <a:t> </a:t>
            </a:r>
            <a:r>
              <a:rPr sz="2000" spc="-5" dirty="0">
                <a:latin typeface="Arial"/>
                <a:cs typeface="Arial"/>
              </a:rPr>
              <a:t>ist erfolgreich, wenn ‘pattern’ auf den  auf einen beliebigen </a:t>
            </a:r>
            <a:r>
              <a:rPr sz="2000" spc="-60" dirty="0">
                <a:latin typeface="Arial"/>
                <a:cs typeface="Arial"/>
              </a:rPr>
              <a:t>Teil </a:t>
            </a:r>
            <a:r>
              <a:rPr sz="2000" spc="-5" dirty="0">
                <a:latin typeface="Arial"/>
                <a:cs typeface="Arial"/>
              </a:rPr>
              <a:t>des ‘string’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übereinstimmt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Beispiele: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1100"/>
              </a:spcBef>
              <a:buSzPct val="111111"/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1800" spc="-5" dirty="0">
                <a:latin typeface="Consolas"/>
                <a:cs typeface="Consolas"/>
              </a:rPr>
              <a:t>re.search(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"Zauberberg"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dirty="0">
                <a:latin typeface="Arial"/>
                <a:cs typeface="Arial"/>
              </a:rPr>
              <a:t>→ stimmt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überein</a:t>
            </a:r>
            <a:endParaRPr sz="1800">
              <a:latin typeface="Arial"/>
              <a:cs typeface="Arial"/>
            </a:endParaRPr>
          </a:p>
          <a:p>
            <a:pPr marL="908685" indent="-457834">
              <a:lnSpc>
                <a:spcPct val="100000"/>
              </a:lnSpc>
              <a:spcBef>
                <a:spcPts val="950"/>
              </a:spcBef>
              <a:buFont typeface="MS PGothic"/>
              <a:buChar char="❑"/>
              <a:tabLst>
                <a:tab pos="908685" algn="l"/>
                <a:tab pos="909319" algn="l"/>
              </a:tabLst>
            </a:pPr>
            <a:r>
              <a:rPr sz="1800" spc="-5" dirty="0">
                <a:latin typeface="Consolas"/>
                <a:cs typeface="Consolas"/>
              </a:rPr>
              <a:t>re.search(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"Berg"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None. </a:t>
            </a:r>
            <a:r>
              <a:rPr sz="1800" dirty="0">
                <a:latin typeface="Arial"/>
                <a:cs typeface="Arial"/>
              </a:rPr>
              <a:t>(b </a:t>
            </a:r>
            <a:r>
              <a:rPr sz="1800" spc="-5" dirty="0">
                <a:latin typeface="Arial"/>
                <a:cs typeface="Arial"/>
              </a:rPr>
              <a:t>!=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  <a:p>
            <a:pPr marL="908685" marR="1007110" indent="-457200">
              <a:lnSpc>
                <a:spcPct val="138900"/>
              </a:lnSpc>
              <a:buFont typeface="MS PGothic"/>
              <a:buChar char="❑"/>
              <a:tabLst>
                <a:tab pos="908685" algn="l"/>
                <a:tab pos="909319" algn="l"/>
              </a:tabLst>
            </a:pPr>
            <a:r>
              <a:rPr sz="1800" spc="-5" dirty="0">
                <a:latin typeface="Consolas"/>
                <a:cs typeface="Consolas"/>
              </a:rPr>
              <a:t>re.search(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 Zauberberg"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dirty="0">
                <a:latin typeface="Arial"/>
                <a:cs typeface="Arial"/>
              </a:rPr>
              <a:t>→ stimmt </a:t>
            </a:r>
            <a:r>
              <a:rPr sz="1800" spc="-5" dirty="0">
                <a:latin typeface="Arial"/>
                <a:cs typeface="Arial"/>
              </a:rPr>
              <a:t>überein,  gibt die erste Übereinstimmung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576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Reguläre Ausdrücke </a:t>
            </a:r>
            <a:r>
              <a:rPr dirty="0"/>
              <a:t>-</a:t>
            </a:r>
            <a:r>
              <a:rPr spc="-229" dirty="0"/>
              <a:t> </a:t>
            </a:r>
            <a:r>
              <a:rPr dirty="0"/>
              <a:t>Metazeichen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138237"/>
          <a:ext cx="7253605" cy="4718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/>
                <a:gridCol w="3887470"/>
                <a:gridCol w="2412365"/>
              </a:tblGrid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Zeichen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Beschreibung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Beispiele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]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In Klammern Zeichen die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übereinstimmen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“[abc]”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Beliebiges Zeichen ausser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“new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line”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“y.”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^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Startet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“^P”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Endet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“ss$”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0 - 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vorhanden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“mu*”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1 - 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vorhanden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“ma+”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0 - 1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vorhanden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“mx?”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{}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exakte Anzahl {n,m}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 = min., m =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max.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"m{2}"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Gruppierung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“(a|b|c)xz”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\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spezielle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Zeichen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→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Details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später.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239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Entweder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"Python|Java"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52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Regex </a:t>
            </a:r>
            <a:r>
              <a:rPr dirty="0"/>
              <a:t>- </a:t>
            </a:r>
            <a:r>
              <a:rPr spc="-10" dirty="0"/>
              <a:t>Spezielle </a:t>
            </a:r>
            <a:r>
              <a:rPr spc="-5" dirty="0"/>
              <a:t>Abfolgen</a:t>
            </a:r>
            <a:r>
              <a:rPr spc="-225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2487" y="1372600"/>
          <a:ext cx="7468234" cy="494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825"/>
                <a:gridCol w="6186805"/>
              </a:tblGrid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Beschreibung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Zahlen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von 0 - 9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Keine Zahlen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0-9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Startet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Endet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14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 am Anfang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nicht am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14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 nicht Anfang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 Mitte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und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14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Leerzeichen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Zeichenkette darf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kein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Leerzeichen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haben.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A-z und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0 - 9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alle anderen Zeichen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keine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A-z und 0-9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(alle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anderen Zeichen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52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Regex </a:t>
            </a:r>
            <a:r>
              <a:rPr dirty="0"/>
              <a:t>- </a:t>
            </a:r>
            <a:r>
              <a:rPr spc="-10" dirty="0"/>
              <a:t>Spezielle </a:t>
            </a:r>
            <a:r>
              <a:rPr spc="-5" dirty="0"/>
              <a:t>Abfolgen</a:t>
            </a:r>
            <a:r>
              <a:rPr spc="-225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2487" y="1372600"/>
          <a:ext cx="7468234" cy="494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825"/>
                <a:gridCol w="6186805"/>
              </a:tblGrid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Beschreibung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Zahlen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von 0 - 9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Keine Zahlen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von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0-9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Startet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Endet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14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 am Anfang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nicht am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14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 nicht Anfang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 Mitte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und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Ende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51449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Leerzeichen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Zeichenkette darf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kein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Leerzeichen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haben.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A-z und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0 - 9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alle anderen Zeichen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471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keine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A-z und 0-9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(alle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anderen Zeichen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erlaubt)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011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Regex </a:t>
            </a:r>
            <a:r>
              <a:rPr dirty="0"/>
              <a:t>-</a:t>
            </a:r>
            <a:r>
              <a:rPr spc="-85" dirty="0"/>
              <a:t> </a:t>
            </a:r>
            <a:r>
              <a:rPr spc="-20" dirty="0"/>
              <a:t>Tipps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06132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164465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15" dirty="0">
                <a:latin typeface="Arial"/>
                <a:cs typeface="Arial"/>
              </a:rPr>
              <a:t>Wenn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Backslash gearbeitet wird, empfiehlt </a:t>
            </a:r>
            <a:r>
              <a:rPr sz="2000" dirty="0">
                <a:latin typeface="Arial"/>
                <a:cs typeface="Arial"/>
              </a:rPr>
              <a:t>sich </a:t>
            </a:r>
            <a:r>
              <a:rPr sz="2000" spc="-5" dirty="0">
                <a:latin typeface="Arial"/>
                <a:cs typeface="Arial"/>
              </a:rPr>
              <a:t>die Raw String  Notation: </a:t>
            </a:r>
            <a:r>
              <a:rPr sz="2000" dirty="0">
                <a:latin typeface="Arial"/>
                <a:cs typeface="Arial"/>
              </a:rPr>
              <a:t>vor </a:t>
            </a:r>
            <a:r>
              <a:rPr sz="2000" spc="-5" dirty="0">
                <a:latin typeface="Arial"/>
                <a:cs typeface="Arial"/>
              </a:rPr>
              <a:t>das Pattern wird ein </a:t>
            </a:r>
            <a:r>
              <a:rPr sz="2000" dirty="0">
                <a:latin typeface="Arial"/>
                <a:cs typeface="Arial"/>
              </a:rPr>
              <a:t>r </a:t>
            </a:r>
            <a:r>
              <a:rPr sz="2000" spc="-5" dirty="0">
                <a:latin typeface="Arial"/>
                <a:cs typeface="Arial"/>
              </a:rPr>
              <a:t>gesetzt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5"/>
              </a:spcBef>
            </a:pPr>
            <a:r>
              <a:rPr sz="1800" spc="-5" dirty="0">
                <a:latin typeface="Consolas"/>
                <a:cs typeface="Consolas"/>
              </a:rPr>
              <a:t>match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re.search(</a:t>
            </a:r>
            <a:r>
              <a:rPr sz="1800" b="1" spc="-5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"berg"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b="1" spc="-5" dirty="0">
                <a:solidFill>
                  <a:srgbClr val="008080"/>
                </a:solidFill>
                <a:latin typeface="Consolas"/>
                <a:cs typeface="Consolas"/>
              </a:rPr>
              <a:t>"Zauberberg"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  <a:p>
            <a:pPr marL="451484" marR="582295" indent="-439420">
              <a:lnSpc>
                <a:spcPct val="112500"/>
              </a:lnSpc>
              <a:spcBef>
                <a:spcPts val="53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Reihenfolge eines Regex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Ausdrucks: Zuerst was </a:t>
            </a:r>
            <a:r>
              <a:rPr sz="2000" dirty="0">
                <a:latin typeface="Arial"/>
                <a:cs typeface="Arial"/>
              </a:rPr>
              <a:t>soll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gesucht  werden, danach folgt die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Mengenangabe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22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1675"/>
              </a:spcBef>
            </a:pPr>
            <a:r>
              <a:rPr sz="1800" i="1" dirty="0">
                <a:solidFill>
                  <a:srgbClr val="808080"/>
                </a:solidFill>
                <a:latin typeface="Arial"/>
                <a:cs typeface="Arial"/>
              </a:rPr>
              <a:t># match </a:t>
            </a:r>
            <a:r>
              <a:rPr sz="1800" i="1" spc="-5" dirty="0">
                <a:solidFill>
                  <a:srgbClr val="808080"/>
                </a:solidFill>
                <a:latin typeface="Arial"/>
                <a:cs typeface="Arial"/>
              </a:rPr>
              <a:t>Zahlen </a:t>
            </a:r>
            <a:r>
              <a:rPr sz="1800" i="1" dirty="0">
                <a:solidFill>
                  <a:srgbClr val="808080"/>
                </a:solidFill>
                <a:latin typeface="Arial"/>
                <a:cs typeface="Arial"/>
              </a:rPr>
              <a:t>3 - 4 </a:t>
            </a:r>
            <a:r>
              <a:rPr sz="1800" i="1" spc="-5" dirty="0">
                <a:solidFill>
                  <a:srgbClr val="808080"/>
                </a:solidFill>
                <a:latin typeface="Arial"/>
                <a:cs typeface="Arial"/>
              </a:rPr>
              <a:t>Stellen lang ^= Begin \d=Zahlen {3}=Stellen, </a:t>
            </a:r>
            <a:r>
              <a:rPr sz="1800" i="1" dirty="0">
                <a:solidFill>
                  <a:srgbClr val="808080"/>
                </a:solidFill>
                <a:latin typeface="Arial"/>
                <a:cs typeface="Arial"/>
              </a:rPr>
              <a:t>$ =</a:t>
            </a:r>
            <a:r>
              <a:rPr sz="1800" i="1" spc="-11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Arial"/>
                <a:cs typeface="Arial"/>
              </a:rPr>
              <a:t>Ende</a:t>
            </a:r>
            <a:endParaRPr sz="18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latin typeface="Arial"/>
                <a:cs typeface="Arial"/>
              </a:rPr>
              <a:t>match = </a:t>
            </a:r>
            <a:r>
              <a:rPr sz="1800" spc="-5" dirty="0">
                <a:latin typeface="Arial"/>
                <a:cs typeface="Arial"/>
              </a:rPr>
              <a:t>re.match(</a:t>
            </a:r>
            <a:r>
              <a:rPr sz="1800" b="1" spc="-5" dirty="0">
                <a:solidFill>
                  <a:srgbClr val="008080"/>
                </a:solidFill>
                <a:latin typeface="Arial"/>
                <a:cs typeface="Arial"/>
              </a:rPr>
              <a:t>r"(^\d{3}$|^\d{4}$)"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80"/>
                </a:solidFill>
                <a:latin typeface="Arial"/>
                <a:cs typeface="Arial"/>
              </a:rPr>
              <a:t>"1234"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51484" marR="845819" indent="-439420">
              <a:lnSpc>
                <a:spcPct val="112500"/>
              </a:lnSpc>
              <a:spcBef>
                <a:spcPts val="1235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Regeln </a:t>
            </a:r>
            <a:r>
              <a:rPr sz="2000" dirty="0">
                <a:latin typeface="Arial"/>
                <a:cs typeface="Arial"/>
              </a:rPr>
              <a:t>schrittweise </a:t>
            </a:r>
            <a:r>
              <a:rPr sz="2000" spc="-5" dirty="0">
                <a:latin typeface="Arial"/>
                <a:cs typeface="Arial"/>
              </a:rPr>
              <a:t>etappenweise aufbauen, </a:t>
            </a:r>
            <a:r>
              <a:rPr sz="2000" dirty="0">
                <a:latin typeface="Arial"/>
                <a:cs typeface="Arial"/>
              </a:rPr>
              <a:t>zuerst kleine  </a:t>
            </a:r>
            <a:r>
              <a:rPr sz="2000" spc="-5" dirty="0">
                <a:latin typeface="Arial"/>
                <a:cs typeface="Arial"/>
              </a:rPr>
              <a:t>Datenmengen überprüfen, danach auf Zielobjekt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anwenden.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24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Behandlung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4973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Exceptions,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Exception-Handling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274253"/>
            <a:ext cx="3898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Exceptions </a:t>
            </a:r>
            <a:r>
              <a:rPr sz="2000" dirty="0">
                <a:latin typeface="Arial"/>
                <a:cs typeface="Arial"/>
              </a:rPr>
              <a:t>kennen </a:t>
            </a:r>
            <a:r>
              <a:rPr sz="2000" spc="-5" dirty="0">
                <a:latin typeface="Arial"/>
                <a:cs typeface="Arial"/>
              </a:rPr>
              <a:t>lernen  Exception-Handling </a:t>
            </a:r>
            <a:r>
              <a:rPr sz="2000" dirty="0">
                <a:latin typeface="Arial"/>
                <a:cs typeface="Arial"/>
              </a:rPr>
              <a:t>kennen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lernen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6839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645853"/>
            <a:ext cx="65824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Ausnahmebehandlung </a:t>
            </a:r>
            <a:r>
              <a:rPr sz="2000" dirty="0">
                <a:latin typeface="Arial"/>
                <a:cs typeface="Arial"/>
              </a:rPr>
              <a:t>/ </a:t>
            </a:r>
            <a:r>
              <a:rPr sz="2000" spc="-5" dirty="0">
                <a:latin typeface="Arial"/>
                <a:cs typeface="Arial"/>
              </a:rPr>
              <a:t>Fehlerbehandlung ist nötig  Exceptions </a:t>
            </a:r>
            <a:r>
              <a:rPr sz="2000" dirty="0">
                <a:latin typeface="Arial"/>
                <a:cs typeface="Arial"/>
              </a:rPr>
              <a:t>machen </a:t>
            </a:r>
            <a:r>
              <a:rPr sz="2000" spc="-5" dirty="0">
                <a:latin typeface="Arial"/>
                <a:cs typeface="Arial"/>
              </a:rPr>
              <a:t>den Code übersichtlicher und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sicherer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50555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5017453"/>
            <a:ext cx="624141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Dozent: Erklärungen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Exceptions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 Nutzen und wenden </a:t>
            </a:r>
            <a:r>
              <a:rPr sz="2000" dirty="0">
                <a:latin typeface="Arial"/>
                <a:cs typeface="Arial"/>
              </a:rPr>
              <a:t>Module </a:t>
            </a:r>
            <a:r>
              <a:rPr sz="2000" spc="-5" dirty="0">
                <a:latin typeface="Arial"/>
                <a:cs typeface="Arial"/>
              </a:rPr>
              <a:t>in Aufgaben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737" y="411062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20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588453"/>
            <a:ext cx="8156575" cy="3225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Exceptions </a:t>
            </a:r>
            <a:r>
              <a:rPr sz="2000" dirty="0">
                <a:latin typeface="Arial"/>
                <a:cs typeface="Arial"/>
              </a:rPr>
              <a:t>sind </a:t>
            </a:r>
            <a:r>
              <a:rPr sz="2000" spc="-20" dirty="0">
                <a:latin typeface="Arial"/>
                <a:cs typeface="Arial"/>
              </a:rPr>
              <a:t>Fehler, </a:t>
            </a:r>
            <a:r>
              <a:rPr sz="2000" spc="-5" dirty="0">
                <a:latin typeface="Arial"/>
                <a:cs typeface="Arial"/>
              </a:rPr>
              <a:t>die während des Programmablaufs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auftreten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liste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[1,2,3]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liste[4] </a:t>
            </a:r>
            <a:r>
              <a:rPr sz="2000" dirty="0">
                <a:latin typeface="MS PGothic"/>
                <a:cs typeface="MS PGothic"/>
              </a:rPr>
              <a:t>⇒ </a:t>
            </a:r>
            <a:r>
              <a:rPr sz="2000" spc="-5" dirty="0">
                <a:latin typeface="Arial"/>
                <a:cs typeface="Arial"/>
              </a:rPr>
              <a:t>IndexError: list index out 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451484" marR="273685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Wird eine Exception </a:t>
            </a:r>
            <a:r>
              <a:rPr sz="2000" dirty="0">
                <a:latin typeface="Arial"/>
                <a:cs typeface="Arial"/>
              </a:rPr>
              <a:t>„geworfen“ </a:t>
            </a:r>
            <a:r>
              <a:rPr sz="2000" spc="-5" dirty="0">
                <a:latin typeface="Arial"/>
                <a:cs typeface="Arial"/>
              </a:rPr>
              <a:t>wird, bricht Python das Programm  üblicherweise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ab,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…. </a:t>
            </a:r>
            <a:r>
              <a:rPr sz="2000" spc="-5" dirty="0">
                <a:latin typeface="Arial"/>
                <a:cs typeface="Arial"/>
              </a:rPr>
              <a:t>ausser die Exception wird explizit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behandelt</a:t>
            </a:r>
            <a:endParaRPr sz="2000">
              <a:latin typeface="Arial"/>
              <a:cs typeface="Arial"/>
            </a:endParaRPr>
          </a:p>
          <a:p>
            <a:pPr marL="451484" marR="206375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Ausnahmen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auch dazu </a:t>
            </a:r>
            <a:r>
              <a:rPr sz="2000" dirty="0">
                <a:latin typeface="Arial"/>
                <a:cs typeface="Arial"/>
              </a:rPr>
              <a:t>verwendet </a:t>
            </a:r>
            <a:r>
              <a:rPr sz="2000" spc="-5" dirty="0">
                <a:latin typeface="Arial"/>
                <a:cs typeface="Arial"/>
              </a:rPr>
              <a:t>werden, um </a:t>
            </a:r>
            <a:r>
              <a:rPr sz="2000" dirty="0">
                <a:latin typeface="Arial"/>
                <a:cs typeface="Arial"/>
              </a:rPr>
              <a:t>„nichtlokale  </a:t>
            </a:r>
            <a:r>
              <a:rPr sz="2000" spc="-5" dirty="0">
                <a:latin typeface="Arial"/>
                <a:cs typeface="Arial"/>
              </a:rPr>
              <a:t>Sprünge“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implementieren.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676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Ziele </a:t>
            </a:r>
            <a:r>
              <a:rPr spc="-5" dirty="0"/>
              <a:t>von</a:t>
            </a:r>
            <a:r>
              <a:rPr spc="-85" dirty="0"/>
              <a:t> </a:t>
            </a:r>
            <a:r>
              <a:rPr spc="-5" dirty="0"/>
              <a:t>Python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6327775" cy="474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einfach und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übersichtlich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schnell zu </a:t>
            </a:r>
            <a:r>
              <a:rPr sz="2000" spc="-5" dirty="0">
                <a:latin typeface="Arial"/>
                <a:cs typeface="Arial"/>
              </a:rPr>
              <a:t>erlernende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Programmiersprache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objektorientierte und </a:t>
            </a:r>
            <a:r>
              <a:rPr sz="2000" dirty="0">
                <a:latin typeface="Arial"/>
                <a:cs typeface="Arial"/>
              </a:rPr>
              <a:t>strukturierte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Programmierung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viele </a:t>
            </a:r>
            <a:r>
              <a:rPr sz="2000" spc="-5" dirty="0">
                <a:latin typeface="Arial"/>
                <a:cs typeface="Arial"/>
              </a:rPr>
              <a:t>Standardfunktionen </a:t>
            </a:r>
            <a:r>
              <a:rPr sz="2000" dirty="0">
                <a:latin typeface="Arial"/>
                <a:cs typeface="Arial"/>
              </a:rPr>
              <a:t>(“Batterien sind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enthalten”)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breite Auswahl an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Bibliotheken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freie Software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aktiver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Gemeinde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portabel, gibt es fast für jedes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Betriebssystem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76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Exception:</a:t>
            </a:r>
            <a:r>
              <a:rPr spc="-95" dirty="0"/>
              <a:t> </a:t>
            </a:r>
            <a:r>
              <a:rPr spc="-5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86700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127000" indent="-439420">
              <a:lnSpc>
                <a:spcPct val="1125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Exceptions </a:t>
            </a:r>
            <a:r>
              <a:rPr sz="2000" dirty="0">
                <a:latin typeface="Arial"/>
                <a:cs typeface="Arial"/>
              </a:rPr>
              <a:t>zeigen mögliche </a:t>
            </a:r>
            <a:r>
              <a:rPr sz="2000" spc="-5" dirty="0">
                <a:latin typeface="Arial"/>
                <a:cs typeface="Arial"/>
              </a:rPr>
              <a:t>Fehler in Funktionen </a:t>
            </a:r>
            <a:r>
              <a:rPr sz="2000" spc="-35" dirty="0">
                <a:latin typeface="Arial"/>
                <a:cs typeface="Arial"/>
              </a:rPr>
              <a:t>bzw. </a:t>
            </a:r>
            <a:r>
              <a:rPr sz="2000" dirty="0">
                <a:latin typeface="Arial"/>
                <a:cs typeface="Arial"/>
              </a:rPr>
              <a:t>Methoden  </a:t>
            </a:r>
            <a:r>
              <a:rPr sz="2000" spc="-5" dirty="0">
                <a:latin typeface="Arial"/>
                <a:cs typeface="Arial"/>
              </a:rPr>
              <a:t>durch definierte Rückgabewerte anzeigen an </a:t>
            </a:r>
            <a:r>
              <a:rPr sz="2000" dirty="0">
                <a:latin typeface="Arial"/>
                <a:cs typeface="Arial"/>
              </a:rPr>
              <a:t>(z.B.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None).</a:t>
            </a:r>
            <a:endParaRPr sz="2000">
              <a:latin typeface="Arial"/>
              <a:cs typeface="Arial"/>
            </a:endParaRPr>
          </a:p>
          <a:p>
            <a:pPr marL="451484" marR="513715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Arial"/>
                <a:cs typeface="Arial"/>
              </a:rPr>
              <a:t>Manchmal </a:t>
            </a:r>
            <a:r>
              <a:rPr sz="2000" spc="-5" dirty="0">
                <a:latin typeface="Arial"/>
                <a:cs typeface="Arial"/>
              </a:rPr>
              <a:t>ist es aber furchtbar umständlich, auf </a:t>
            </a:r>
            <a:r>
              <a:rPr sz="2000" dirty="0">
                <a:latin typeface="Arial"/>
                <a:cs typeface="Arial"/>
              </a:rPr>
              <a:t>mögliche  </a:t>
            </a:r>
            <a:r>
              <a:rPr sz="2000" spc="-5" dirty="0">
                <a:latin typeface="Arial"/>
                <a:cs typeface="Arial"/>
              </a:rPr>
              <a:t>Fehlerwerte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testen, dies führt wiederum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fehleranfälligen  Programmen</a:t>
            </a:r>
            <a:endParaRPr sz="20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Programmfluss wird </a:t>
            </a:r>
            <a:r>
              <a:rPr sz="2000" dirty="0">
                <a:latin typeface="Arial"/>
                <a:cs typeface="Arial"/>
              </a:rPr>
              <a:t>zusätzlich </a:t>
            </a:r>
            <a:r>
              <a:rPr sz="2000" spc="-5" dirty="0">
                <a:latin typeface="Arial"/>
                <a:cs typeface="Arial"/>
              </a:rPr>
              <a:t>überwacht,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Ausnahmesituation  werden </a:t>
            </a:r>
            <a:r>
              <a:rPr sz="2000" dirty="0">
                <a:latin typeface="Arial"/>
                <a:cs typeface="Arial"/>
              </a:rPr>
              <a:t>kontrolliert </a:t>
            </a:r>
            <a:r>
              <a:rPr sz="2000" spc="-5" dirty="0">
                <a:latin typeface="Arial"/>
                <a:cs typeface="Arial"/>
              </a:rPr>
              <a:t>und explizit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behandelt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20" dirty="0">
                <a:latin typeface="Arial"/>
                <a:cs typeface="Arial"/>
              </a:rPr>
              <a:t>Verhindert </a:t>
            </a:r>
            <a:r>
              <a:rPr sz="2000" spc="-5" dirty="0">
                <a:latin typeface="Arial"/>
                <a:cs typeface="Arial"/>
              </a:rPr>
              <a:t>eher unmögliche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Zustände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449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Exception: </a:t>
            </a:r>
            <a:r>
              <a:rPr spc="-70" dirty="0"/>
              <a:t>try, </a:t>
            </a:r>
            <a:r>
              <a:rPr spc="-5" dirty="0"/>
              <a:t>except, else,</a:t>
            </a:r>
            <a:r>
              <a:rPr spc="-20" dirty="0"/>
              <a:t> </a:t>
            </a:r>
            <a:r>
              <a:rPr dirty="0"/>
              <a:t>finally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94372"/>
            <a:ext cx="3377565" cy="25114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latin typeface="Consolas"/>
                <a:cs typeface="Consolas"/>
              </a:rPr>
              <a:t>resulat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0080"/>
                </a:solidFill>
                <a:latin typeface="Consolas"/>
                <a:cs typeface="Consolas"/>
              </a:rPr>
              <a:t>try</a:t>
            </a:r>
            <a:r>
              <a:rPr sz="1200" spc="-5" dirty="0"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latin typeface="Consolas"/>
                <a:cs typeface="Consolas"/>
              </a:rPr>
              <a:t>resulat </a:t>
            </a:r>
            <a:r>
              <a:rPr sz="1200" dirty="0">
                <a:latin typeface="Consolas"/>
                <a:cs typeface="Consolas"/>
              </a:rPr>
              <a:t>=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3 </a:t>
            </a:r>
            <a:r>
              <a:rPr sz="1200" dirty="0">
                <a:latin typeface="Consolas"/>
                <a:cs typeface="Consolas"/>
              </a:rPr>
              <a:t>/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 marL="263525" marR="340995" indent="-251460">
              <a:lnSpc>
                <a:spcPct val="151000"/>
              </a:lnSpc>
            </a:pPr>
            <a:r>
              <a:rPr sz="1200" b="1" spc="-5" dirty="0">
                <a:solidFill>
                  <a:srgbClr val="000080"/>
                </a:solidFill>
                <a:latin typeface="Consolas"/>
                <a:cs typeface="Consolas"/>
              </a:rPr>
              <a:t>except </a:t>
            </a:r>
            <a:r>
              <a:rPr sz="1200" spc="-5" dirty="0">
                <a:solidFill>
                  <a:srgbClr val="000080"/>
                </a:solidFill>
                <a:latin typeface="Consolas"/>
                <a:cs typeface="Consolas"/>
              </a:rPr>
              <a:t>ArithmeticError</a:t>
            </a:r>
            <a:r>
              <a:rPr sz="1200" spc="-5" dirty="0">
                <a:latin typeface="Consolas"/>
                <a:cs typeface="Consolas"/>
              </a:rPr>
              <a:t>:  </a:t>
            </a:r>
            <a:r>
              <a:rPr sz="12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200" spc="-5" dirty="0">
                <a:latin typeface="Consolas"/>
                <a:cs typeface="Consolas"/>
              </a:rPr>
              <a:t>(</a:t>
            </a: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"ArithmeticError"</a:t>
            </a:r>
            <a:r>
              <a:rPr sz="1200" spc="-5" dirty="0">
                <a:latin typeface="Consolas"/>
                <a:cs typeface="Consolas"/>
              </a:rPr>
              <a:t>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resulat)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0080"/>
                </a:solidFill>
                <a:latin typeface="Consolas"/>
                <a:cs typeface="Consolas"/>
              </a:rPr>
              <a:t>else</a:t>
            </a:r>
            <a:r>
              <a:rPr sz="1200" spc="-5" dirty="0"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12700" marR="5080" indent="250825">
              <a:lnSpc>
                <a:spcPct val="151000"/>
              </a:lnSpc>
            </a:pPr>
            <a:r>
              <a:rPr sz="12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200" spc="-5" dirty="0">
                <a:latin typeface="Consolas"/>
                <a:cs typeface="Consolas"/>
              </a:rPr>
              <a:t>(</a:t>
            </a: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"Die Division war erfolgreich"</a:t>
            </a:r>
            <a:r>
              <a:rPr sz="1200" spc="-5" dirty="0">
                <a:latin typeface="Consolas"/>
                <a:cs typeface="Consolas"/>
              </a:rPr>
              <a:t>)  </a:t>
            </a:r>
            <a:r>
              <a:rPr sz="1200" b="1" spc="-5" dirty="0">
                <a:solidFill>
                  <a:srgbClr val="000080"/>
                </a:solidFill>
                <a:latin typeface="Consolas"/>
                <a:cs typeface="Consolas"/>
              </a:rPr>
              <a:t>finally</a:t>
            </a:r>
            <a:r>
              <a:rPr sz="1200" spc="-5" dirty="0">
                <a:latin typeface="Consolas"/>
                <a:cs typeface="Consolas"/>
              </a:rPr>
              <a:t>:</a:t>
            </a:r>
            <a:endParaRPr sz="12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735"/>
              </a:spcBef>
            </a:pPr>
            <a:r>
              <a:rPr sz="12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200" spc="-5" dirty="0">
                <a:latin typeface="Consolas"/>
                <a:cs typeface="Consolas"/>
              </a:rPr>
              <a:t>(</a:t>
            </a:r>
            <a:r>
              <a:rPr sz="1200" b="1" spc="-5" dirty="0">
                <a:solidFill>
                  <a:srgbClr val="008080"/>
                </a:solidFill>
                <a:latin typeface="Consolas"/>
                <a:cs typeface="Consolas"/>
              </a:rPr>
              <a:t>"Abschluss Arbeiten"</a:t>
            </a:r>
            <a:r>
              <a:rPr sz="1200" spc="-5" dirty="0">
                <a:latin typeface="Consolas"/>
                <a:cs typeface="Consolas"/>
              </a:rPr>
              <a:t>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5" dirty="0">
                <a:latin typeface="Consolas"/>
                <a:cs typeface="Consolas"/>
              </a:rPr>
              <a:t>resulat)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163" y="4150678"/>
            <a:ext cx="8085455" cy="2044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try: dieser Block wird immer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except: </a:t>
            </a:r>
            <a:r>
              <a:rPr sz="2000" spc="-15" dirty="0">
                <a:latin typeface="Arial"/>
                <a:cs typeface="Arial"/>
              </a:rPr>
              <a:t>Wenn </a:t>
            </a:r>
            <a:r>
              <a:rPr sz="2000" spc="-5" dirty="0">
                <a:latin typeface="Arial"/>
                <a:cs typeface="Arial"/>
              </a:rPr>
              <a:t>eine Exception geworfen wird, dann wird dieser Block  ausgeführt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else: dieser Block, wenn try-Block ohne Exception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war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finally: dieser Block wird immer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ausgeführt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449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Exception: </a:t>
            </a:r>
            <a:r>
              <a:rPr spc="-70" dirty="0"/>
              <a:t>try, </a:t>
            </a:r>
            <a:r>
              <a:rPr spc="-5" dirty="0"/>
              <a:t>except, else,</a:t>
            </a:r>
            <a:r>
              <a:rPr spc="-20" dirty="0"/>
              <a:t> </a:t>
            </a:r>
            <a:r>
              <a:rPr dirty="0"/>
              <a:t>finally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169353"/>
            <a:ext cx="8267700" cy="48260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try und except: </a:t>
            </a:r>
            <a:r>
              <a:rPr sz="2000" dirty="0">
                <a:latin typeface="Arial"/>
                <a:cs typeface="Arial"/>
              </a:rPr>
              <a:t>Muss-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Blöcke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else und finally: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Optional-Blöcke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except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Block:</a:t>
            </a:r>
            <a:endParaRPr sz="2000">
              <a:latin typeface="Arial"/>
              <a:cs typeface="Arial"/>
            </a:endParaRPr>
          </a:p>
          <a:p>
            <a:pPr marL="908685" marR="890905" lvl="1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es </a:t>
            </a:r>
            <a:r>
              <a:rPr sz="2000" dirty="0">
                <a:latin typeface="Arial"/>
                <a:cs typeface="Arial"/>
              </a:rPr>
              <a:t>kann mehrere </a:t>
            </a:r>
            <a:r>
              <a:rPr sz="2000" spc="-5" dirty="0">
                <a:latin typeface="Arial"/>
                <a:cs typeface="Arial"/>
              </a:rPr>
              <a:t>except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Blöcke geben, unterschiedliche  Exceptions werden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abgefangen</a:t>
            </a:r>
            <a:endParaRPr sz="2000">
              <a:latin typeface="Arial"/>
              <a:cs typeface="Arial"/>
            </a:endParaRPr>
          </a:p>
          <a:p>
            <a:pPr marL="908685" marR="5080" lvl="1" indent="-439420">
              <a:lnSpc>
                <a:spcPct val="112500"/>
              </a:lnSpc>
              <a:spcBef>
                <a:spcPts val="6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zuerst </a:t>
            </a:r>
            <a:r>
              <a:rPr sz="2000" spc="-5" dirty="0">
                <a:latin typeface="Arial"/>
                <a:cs typeface="Arial"/>
              </a:rPr>
              <a:t>werden die Fehler abgefangen, die </a:t>
            </a:r>
            <a:r>
              <a:rPr sz="2000" dirty="0">
                <a:latin typeface="Arial"/>
                <a:cs typeface="Arial"/>
              </a:rPr>
              <a:t>sich </a:t>
            </a:r>
            <a:r>
              <a:rPr sz="2000" spc="-5" dirty="0">
                <a:latin typeface="Arial"/>
                <a:cs typeface="Arial"/>
              </a:rPr>
              <a:t>in der Hierarchie  auf der tiefster Ebene bewegen, nachfolgend immer allgemeinere  Exceptions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bsp: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Höchster Level: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BaseException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2ter Level: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3ter Level: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ArithmeticError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4ter Level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ZeroDivisionError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449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Exception: </a:t>
            </a:r>
            <a:r>
              <a:rPr spc="-70" dirty="0"/>
              <a:t>try, </a:t>
            </a:r>
            <a:r>
              <a:rPr spc="-5" dirty="0"/>
              <a:t>except, else,</a:t>
            </a:r>
            <a:r>
              <a:rPr spc="-20" dirty="0"/>
              <a:t> </a:t>
            </a:r>
            <a:r>
              <a:rPr dirty="0"/>
              <a:t>finally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169353"/>
            <a:ext cx="6111875" cy="12827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Exception gehören </a:t>
            </a:r>
            <a:r>
              <a:rPr sz="2000" dirty="0">
                <a:latin typeface="Arial"/>
                <a:cs typeface="Arial"/>
              </a:rPr>
              <a:t>zu </a:t>
            </a:r>
            <a:r>
              <a:rPr sz="2000" spc="-5" dirty="0">
                <a:latin typeface="Arial"/>
                <a:cs typeface="Arial"/>
              </a:rPr>
              <a:t>den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Es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eigene Klassen gebildet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9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Dazu </a:t>
            </a:r>
            <a:r>
              <a:rPr sz="2000" dirty="0">
                <a:latin typeface="Arial"/>
                <a:cs typeface="Arial"/>
              </a:rPr>
              <a:t>mehr </a:t>
            </a:r>
            <a:r>
              <a:rPr sz="2000" spc="-5" dirty="0">
                <a:latin typeface="Arial"/>
                <a:cs typeface="Arial"/>
              </a:rPr>
              <a:t>in nächsten Kurs </a:t>
            </a:r>
            <a:r>
              <a:rPr sz="2000" dirty="0">
                <a:latin typeface="Arial"/>
                <a:cs typeface="Arial"/>
              </a:rPr>
              <a:t>(Python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OO)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Dateien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7041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Umgang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Dateien, lesen, </a:t>
            </a:r>
            <a:r>
              <a:rPr sz="2000" dirty="0">
                <a:latin typeface="Arial"/>
                <a:cs typeface="Arial"/>
              </a:rPr>
              <a:t>schreiben,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bearbeiten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19694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1931353"/>
            <a:ext cx="57816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Sie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Dateien erstellen, lesen und bearbeiten  </a:t>
            </a:r>
            <a:r>
              <a:rPr sz="2000" spc="-15" dirty="0">
                <a:latin typeface="Arial"/>
                <a:cs typeface="Arial"/>
              </a:rPr>
              <a:t>Verschiedene </a:t>
            </a:r>
            <a:r>
              <a:rPr sz="2000" spc="-5" dirty="0">
                <a:latin typeface="Arial"/>
                <a:cs typeface="Arial"/>
              </a:rPr>
              <a:t>Formate anwenden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41053"/>
            <a:ext cx="630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Daten </a:t>
            </a:r>
            <a:r>
              <a:rPr sz="2000" dirty="0">
                <a:latin typeface="Arial"/>
                <a:cs typeface="Arial"/>
              </a:rPr>
              <a:t>müssen </a:t>
            </a:r>
            <a:r>
              <a:rPr sz="2000" spc="-5" dirty="0">
                <a:latin typeface="Arial"/>
                <a:cs typeface="Arial"/>
              </a:rPr>
              <a:t>gespeichert und gelesen werden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331653"/>
            <a:ext cx="578929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Dozent: Präsentation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Dateien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 Aufgaben lösen im Umgang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Dateien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18212" y="73750"/>
            <a:ext cx="1219199" cy="124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Dateien</a:t>
            </a:r>
            <a:r>
              <a:rPr spc="-90" dirty="0"/>
              <a:t> </a:t>
            </a:r>
            <a:r>
              <a:rPr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702753"/>
            <a:ext cx="685419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Wofür </a:t>
            </a:r>
            <a:r>
              <a:rPr sz="2000" spc="-5" dirty="0">
                <a:latin typeface="Arial"/>
                <a:cs typeface="Arial"/>
              </a:rPr>
              <a:t>braucht </a:t>
            </a:r>
            <a:r>
              <a:rPr sz="2000" dirty="0">
                <a:latin typeface="Arial"/>
                <a:cs typeface="Arial"/>
              </a:rPr>
              <a:t>man </a:t>
            </a:r>
            <a:r>
              <a:rPr sz="2000" spc="-5" dirty="0">
                <a:latin typeface="Arial"/>
                <a:cs typeface="Arial"/>
              </a:rPr>
              <a:t>Ein- und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Ausgaben?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spcBef>
                <a:spcPts val="1670"/>
              </a:spcBef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Datenaustausch </a:t>
            </a:r>
            <a:r>
              <a:rPr sz="2000" dirty="0">
                <a:latin typeface="Arial"/>
                <a:cs typeface="Arial"/>
              </a:rPr>
              <a:t>zwischen Mensch ↔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buFont typeface="Arial Unicode MS"/>
              <a:buChar char="❑"/>
              <a:tabLst>
                <a:tab pos="469265" algn="l"/>
                <a:tab pos="469900" algn="l"/>
                <a:tab pos="4117975" algn="l"/>
              </a:tabLst>
            </a:pPr>
            <a:r>
              <a:rPr sz="2000" spc="-5" dirty="0">
                <a:latin typeface="Arial"/>
                <a:cs typeface="Arial"/>
              </a:rPr>
              <a:t>Kommunikation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Mensch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↔	Maschine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Unicode MS"/>
              <a:buChar char="❑"/>
            </a:pPr>
            <a:endParaRPr sz="260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Kommunikation untereinander </a:t>
            </a:r>
            <a:r>
              <a:rPr sz="2000" dirty="0">
                <a:latin typeface="Arial"/>
                <a:cs typeface="Arial"/>
              </a:rPr>
              <a:t>(z.B. </a:t>
            </a:r>
            <a:r>
              <a:rPr sz="2000" spc="-5" dirty="0">
                <a:latin typeface="Arial"/>
                <a:cs typeface="Arial"/>
              </a:rPr>
              <a:t>Rechner </a:t>
            </a:r>
            <a:r>
              <a:rPr sz="2000" dirty="0">
                <a:latin typeface="Arial"/>
                <a:cs typeface="Arial"/>
              </a:rPr>
              <a:t>↔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Drucker)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69900" indent="-439420">
              <a:lnSpc>
                <a:spcPct val="100000"/>
              </a:lnSpc>
              <a:buFont typeface="Arial Unicode MS"/>
              <a:buChar char="❑"/>
              <a:tabLst>
                <a:tab pos="469265" algn="l"/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Persistenz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Daten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ermöglichen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30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Persistenz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7884795" cy="303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4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Persistenz eines Objektes </a:t>
            </a:r>
            <a:r>
              <a:rPr sz="2000" dirty="0">
                <a:latin typeface="Arial"/>
                <a:cs typeface="Arial"/>
              </a:rPr>
              <a:t>spricht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das Daten und Objekte nach dem Programmende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„überleben“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Andere Programme die Daten nutzen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Persistent werden Daten und Objekte, indem </a:t>
            </a:r>
            <a:r>
              <a:rPr sz="2000" dirty="0">
                <a:latin typeface="Arial"/>
                <a:cs typeface="Arial"/>
              </a:rPr>
              <a:t>man sie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speichert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Speicherort </a:t>
            </a:r>
            <a:r>
              <a:rPr sz="2000" dirty="0">
                <a:latin typeface="Arial"/>
                <a:cs typeface="Arial"/>
              </a:rPr>
              <a:t>kann </a:t>
            </a:r>
            <a:r>
              <a:rPr sz="2000" spc="-5" dirty="0">
                <a:latin typeface="Arial"/>
                <a:cs typeface="Arial"/>
              </a:rPr>
              <a:t>das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Dateisystem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oder eine Datenbank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621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Dateien </a:t>
            </a:r>
            <a:r>
              <a:rPr spc="-10" dirty="0"/>
              <a:t>öffnen und</a:t>
            </a:r>
            <a:r>
              <a:rPr spc="-85" dirty="0"/>
              <a:t> </a:t>
            </a:r>
            <a:r>
              <a:rPr spc="-5" dirty="0"/>
              <a:t>schliessen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8258809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dirty="0">
                <a:latin typeface="Courier New"/>
                <a:cs typeface="Courier New"/>
              </a:rPr>
              <a:t>f =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open</a:t>
            </a:r>
            <a:r>
              <a:rPr sz="2000" spc="-5" dirty="0">
                <a:latin typeface="Courier New"/>
                <a:cs typeface="Courier New"/>
              </a:rPr>
              <a:t>(filename,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mode)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3700">
              <a:latin typeface="Courier New"/>
              <a:cs typeface="Courier New"/>
            </a:endParaRPr>
          </a:p>
          <a:p>
            <a:pPr marL="908685" lvl="1" indent="-439420">
              <a:lnSpc>
                <a:spcPct val="1000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mode </a:t>
            </a:r>
            <a:r>
              <a:rPr sz="2000" spc="-5" dirty="0">
                <a:latin typeface="Arial"/>
                <a:cs typeface="Arial"/>
              </a:rPr>
              <a:t>'r' </a:t>
            </a:r>
            <a:r>
              <a:rPr sz="2000" spc="-10" dirty="0">
                <a:latin typeface="Arial"/>
                <a:cs typeface="Arial"/>
              </a:rPr>
              <a:t>öffnet </a:t>
            </a:r>
            <a:r>
              <a:rPr sz="2000" spc="-5" dirty="0">
                <a:latin typeface="Arial"/>
                <a:cs typeface="Arial"/>
              </a:rPr>
              <a:t>die Datei 'filename' </a:t>
            </a:r>
            <a:r>
              <a:rPr sz="2000" dirty="0">
                <a:latin typeface="Arial"/>
                <a:cs typeface="Arial"/>
              </a:rPr>
              <a:t>zum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Lesen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mode </a:t>
            </a:r>
            <a:r>
              <a:rPr sz="2000" spc="-5" dirty="0">
                <a:latin typeface="Arial"/>
                <a:cs typeface="Arial"/>
              </a:rPr>
              <a:t>'w' </a:t>
            </a:r>
            <a:r>
              <a:rPr sz="2000" spc="-10" dirty="0">
                <a:latin typeface="Arial"/>
                <a:cs typeface="Arial"/>
              </a:rPr>
              <a:t>öffnet </a:t>
            </a:r>
            <a:r>
              <a:rPr sz="2000" spc="-5" dirty="0">
                <a:latin typeface="Arial"/>
                <a:cs typeface="Arial"/>
              </a:rPr>
              <a:t>die Datei 'filename' </a:t>
            </a:r>
            <a:r>
              <a:rPr sz="2000" dirty="0">
                <a:latin typeface="Arial"/>
                <a:cs typeface="Arial"/>
              </a:rPr>
              <a:t>zum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Schreiben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mode </a:t>
            </a:r>
            <a:r>
              <a:rPr sz="2000" spc="-5" dirty="0">
                <a:latin typeface="Arial"/>
                <a:cs typeface="Arial"/>
              </a:rPr>
              <a:t>'a' </a:t>
            </a:r>
            <a:r>
              <a:rPr sz="2000" spc="-10" dirty="0">
                <a:latin typeface="Arial"/>
                <a:cs typeface="Arial"/>
              </a:rPr>
              <a:t>öffnet </a:t>
            </a:r>
            <a:r>
              <a:rPr sz="2000" spc="-5" dirty="0">
                <a:latin typeface="Arial"/>
                <a:cs typeface="Arial"/>
              </a:rPr>
              <a:t>die Datei 'filename' </a:t>
            </a:r>
            <a:r>
              <a:rPr sz="2000" dirty="0">
                <a:latin typeface="Arial"/>
                <a:cs typeface="Arial"/>
              </a:rPr>
              <a:t>zum </a:t>
            </a:r>
            <a:r>
              <a:rPr sz="2000" spc="-5" dirty="0">
                <a:latin typeface="Arial"/>
                <a:cs typeface="Arial"/>
              </a:rPr>
              <a:t>Schreiben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anfügen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mode </a:t>
            </a:r>
            <a:r>
              <a:rPr sz="2000" spc="-5" dirty="0">
                <a:latin typeface="Arial"/>
                <a:cs typeface="Arial"/>
              </a:rPr>
              <a:t>'x' erstellt die Datei 'filename' </a:t>
            </a:r>
            <a:r>
              <a:rPr sz="2000" dirty="0">
                <a:latin typeface="Arial"/>
                <a:cs typeface="Arial"/>
              </a:rPr>
              <a:t>zum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Schreiben</a:t>
            </a:r>
            <a:endParaRPr sz="2000">
              <a:latin typeface="Arial"/>
              <a:cs typeface="Arial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normalerweise werde Dateien im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“Textmodus”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Unicode MS"/>
              <a:buChar char="❑"/>
            </a:pPr>
            <a:endParaRPr sz="365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urier New"/>
                <a:cs typeface="Courier New"/>
              </a:rPr>
              <a:t>f.close()</a:t>
            </a:r>
            <a:endParaRPr sz="2000">
              <a:latin typeface="Courier New"/>
              <a:cs typeface="Courier New"/>
            </a:endParaRPr>
          </a:p>
          <a:p>
            <a:pPr marL="908685" lvl="1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dirty="0">
                <a:latin typeface="Arial"/>
                <a:cs typeface="Arial"/>
              </a:rPr>
              <a:t>schliesst </a:t>
            </a:r>
            <a:r>
              <a:rPr sz="2000" spc="-5" dirty="0">
                <a:latin typeface="Arial"/>
                <a:cs typeface="Arial"/>
              </a:rPr>
              <a:t>die Datei </a:t>
            </a:r>
            <a:r>
              <a:rPr sz="2000" dirty="0">
                <a:latin typeface="Arial"/>
                <a:cs typeface="Arial"/>
              </a:rPr>
              <a:t># </a:t>
            </a:r>
            <a:r>
              <a:rPr sz="2000" spc="-5" dirty="0">
                <a:latin typeface="Arial"/>
                <a:cs typeface="Arial"/>
              </a:rPr>
              <a:t>Dateien immer im Abschluss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schliessen</a:t>
            </a:r>
            <a:endParaRPr sz="2000">
              <a:latin typeface="Arial"/>
              <a:cs typeface="Arial"/>
            </a:endParaRPr>
          </a:p>
          <a:p>
            <a:pPr marL="908685" marR="5080" lvl="1" indent="-439420">
              <a:lnSpc>
                <a:spcPct val="112500"/>
              </a:lnSpc>
              <a:buFont typeface="Arial Unicode MS"/>
              <a:buChar char="❑"/>
              <a:tabLst>
                <a:tab pos="908685" algn="l"/>
                <a:tab pos="909319" algn="l"/>
              </a:tabLst>
            </a:pPr>
            <a:r>
              <a:rPr sz="2000" spc="-5" dirty="0">
                <a:latin typeface="Arial"/>
                <a:cs typeface="Arial"/>
              </a:rPr>
              <a:t>Im </a:t>
            </a:r>
            <a:r>
              <a:rPr sz="2000" spc="-30" dirty="0">
                <a:latin typeface="Arial"/>
                <a:cs typeface="Arial"/>
              </a:rPr>
              <a:t>Textmodus </a:t>
            </a:r>
            <a:r>
              <a:rPr sz="2000" spc="-5" dirty="0">
                <a:latin typeface="Arial"/>
                <a:cs typeface="Arial"/>
              </a:rPr>
              <a:t>werden bestimmte Zeichen in der Eingabedatei als  Zeilenendzeichen interpretiert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(„newline“)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21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Dateien schreiben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lesen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702753"/>
            <a:ext cx="7992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nsolas"/>
                <a:cs typeface="Consolas"/>
              </a:rPr>
              <a:t>f.write(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'Hallo </a:t>
            </a:r>
            <a:r>
              <a:rPr sz="2000" b="1" dirty="0">
                <a:solidFill>
                  <a:srgbClr val="008080"/>
                </a:solidFill>
                <a:latin typeface="Consolas"/>
                <a:cs typeface="Consolas"/>
              </a:rPr>
              <a:t>Welt'</a:t>
            </a:r>
            <a:r>
              <a:rPr sz="2000" dirty="0">
                <a:latin typeface="Consolas"/>
                <a:cs typeface="Consolas"/>
              </a:rPr>
              <a:t>) # </a:t>
            </a:r>
            <a:r>
              <a:rPr sz="2000" spc="-5" dirty="0">
                <a:latin typeface="Consolas"/>
                <a:cs typeface="Consolas"/>
              </a:rPr>
              <a:t>schreibt ‘Hallo Welt’ in</a:t>
            </a:r>
            <a:r>
              <a:rPr sz="2000" spc="-8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Datei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163" y="2540953"/>
            <a:ext cx="1683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urier New"/>
                <a:cs typeface="Courier New"/>
              </a:rPr>
              <a:t>f.read()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8677" y="2540953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liest die gesamte</a:t>
            </a:r>
            <a:r>
              <a:rPr sz="2000" i="1" spc="-9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Datei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163" y="3379153"/>
            <a:ext cx="6711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  <a:tab pos="2584450" algn="l"/>
              </a:tabLst>
            </a:pPr>
            <a:r>
              <a:rPr sz="2000" spc="-5" dirty="0">
                <a:latin typeface="Courier New"/>
                <a:cs typeface="Courier New"/>
              </a:rPr>
              <a:t>f.readline()	</a:t>
            </a: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liest eine einzelne</a:t>
            </a:r>
            <a:r>
              <a:rPr sz="2000" i="1" spc="-9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Zeile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163" y="4217353"/>
            <a:ext cx="2445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Courier New"/>
                <a:cs typeface="Courier New"/>
              </a:rPr>
              <a:t>f.readlines()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504" y="4217353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liest alle</a:t>
            </a:r>
            <a:r>
              <a:rPr sz="2000" i="1" spc="-10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Zeilen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163" y="5055553"/>
            <a:ext cx="4273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008080"/>
                </a:solidFill>
                <a:latin typeface="Courier New"/>
                <a:cs typeface="Courier New"/>
              </a:rPr>
              <a:t>'whatever'</a:t>
            </a:r>
            <a:r>
              <a:rPr sz="2000" spc="-5" dirty="0">
                <a:latin typeface="Courier New"/>
                <a:cs typeface="Courier New"/>
              </a:rPr>
              <a:t>,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60099"/>
                </a:solidFill>
                <a:latin typeface="Courier New"/>
                <a:cs typeface="Courier New"/>
              </a:rPr>
              <a:t>file</a:t>
            </a:r>
            <a:r>
              <a:rPr sz="2000" spc="-5" dirty="0">
                <a:latin typeface="Courier New"/>
                <a:cs typeface="Courier New"/>
              </a:rPr>
              <a:t>=f)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8887" y="5055553"/>
            <a:ext cx="3225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808080"/>
                </a:solidFill>
                <a:latin typeface="Courier New"/>
                <a:cs typeface="Courier New"/>
              </a:rPr>
              <a:t># f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enthält</a:t>
            </a:r>
            <a:r>
              <a:rPr sz="2000" i="1" spc="-1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urier New"/>
                <a:cs typeface="Courier New"/>
              </a:rPr>
              <a:t>Dateiname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023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Das </a:t>
            </a:r>
            <a:r>
              <a:rPr spc="-10" dirty="0"/>
              <a:t>with </a:t>
            </a:r>
            <a:r>
              <a:rPr dirty="0"/>
              <a:t>- </a:t>
            </a:r>
            <a:r>
              <a:rPr spc="-10" dirty="0"/>
              <a:t>Statement </a:t>
            </a:r>
            <a:r>
              <a:rPr spc="-5" dirty="0"/>
              <a:t>für</a:t>
            </a:r>
            <a:r>
              <a:rPr spc="-85" dirty="0"/>
              <a:t> </a:t>
            </a:r>
            <a:r>
              <a:rPr spc="-5" dirty="0"/>
              <a:t>Dateien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524" y="1664653"/>
            <a:ext cx="8060690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8255" indent="-482600">
              <a:lnSpc>
                <a:spcPct val="112500"/>
              </a:lnSpc>
              <a:spcBef>
                <a:spcPts val="100"/>
              </a:spcBef>
              <a:buFont typeface="MS PGothic"/>
              <a:buChar char="❑"/>
              <a:tabLst>
                <a:tab pos="494665" algn="l"/>
                <a:tab pos="495300" algn="l"/>
              </a:tabLst>
            </a:pPr>
            <a:r>
              <a:rPr sz="2000" spc="-5" dirty="0">
                <a:latin typeface="Arial"/>
                <a:cs typeface="Arial"/>
              </a:rPr>
              <a:t>Dateien </a:t>
            </a:r>
            <a:r>
              <a:rPr sz="2000" dirty="0">
                <a:latin typeface="Arial"/>
                <a:cs typeface="Arial"/>
              </a:rPr>
              <a:t>sollten </a:t>
            </a:r>
            <a:r>
              <a:rPr sz="2000" spc="-5" dirty="0">
                <a:latin typeface="Arial"/>
                <a:cs typeface="Arial"/>
              </a:rPr>
              <a:t>immer geschlossen werden, </a:t>
            </a:r>
            <a:r>
              <a:rPr sz="2000" dirty="0">
                <a:latin typeface="Arial"/>
                <a:cs typeface="Arial"/>
              </a:rPr>
              <a:t>sobald man </a:t>
            </a:r>
            <a:r>
              <a:rPr sz="2000" spc="-5" dirty="0">
                <a:latin typeface="Arial"/>
                <a:cs typeface="Arial"/>
              </a:rPr>
              <a:t>nicht </a:t>
            </a:r>
            <a:r>
              <a:rPr sz="2000" dirty="0">
                <a:latin typeface="Arial"/>
                <a:cs typeface="Arial"/>
              </a:rPr>
              <a:t>mehr  </a:t>
            </a:r>
            <a:r>
              <a:rPr sz="2000" spc="-5" dirty="0">
                <a:latin typeface="Arial"/>
                <a:cs typeface="Arial"/>
              </a:rPr>
              <a:t>auf </a:t>
            </a:r>
            <a:r>
              <a:rPr sz="2000" dirty="0">
                <a:latin typeface="Arial"/>
                <a:cs typeface="Arial"/>
              </a:rPr>
              <a:t>sie zugreifen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möchte.</a:t>
            </a:r>
            <a:endParaRPr sz="2000">
              <a:latin typeface="Arial"/>
              <a:cs typeface="Arial"/>
            </a:endParaRPr>
          </a:p>
          <a:p>
            <a:pPr marL="494665" marR="5080" indent="-482600">
              <a:lnSpc>
                <a:spcPct val="112500"/>
              </a:lnSpc>
              <a:buFont typeface="MS PGothic"/>
              <a:buChar char="❑"/>
              <a:tabLst>
                <a:tab pos="494665" algn="l"/>
                <a:tab pos="495300" algn="l"/>
              </a:tabLst>
            </a:pP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der </a:t>
            </a:r>
            <a:r>
              <a:rPr sz="2000" spc="-5" dirty="0">
                <a:latin typeface="Consolas"/>
                <a:cs typeface="Consolas"/>
              </a:rPr>
              <a:t>with </a:t>
            </a:r>
            <a:r>
              <a:rPr sz="2000" spc="-5" dirty="0">
                <a:latin typeface="Arial"/>
                <a:cs typeface="Arial"/>
              </a:rPr>
              <a:t>Anweisung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Dateien automatisch geschlossen  werden, </a:t>
            </a:r>
            <a:r>
              <a:rPr sz="2000" dirty="0">
                <a:latin typeface="Arial"/>
                <a:cs typeface="Arial"/>
              </a:rPr>
              <a:t>sobald </a:t>
            </a:r>
            <a:r>
              <a:rPr sz="2000" spc="-5" dirty="0">
                <a:latin typeface="Arial"/>
                <a:cs typeface="Arial"/>
              </a:rPr>
              <a:t>der with-block </a:t>
            </a:r>
            <a:r>
              <a:rPr sz="2000" dirty="0">
                <a:latin typeface="Arial"/>
                <a:cs typeface="Arial"/>
              </a:rPr>
              <a:t>verlassen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wird.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94665" indent="-439420">
              <a:lnSpc>
                <a:spcPct val="100000"/>
              </a:lnSpc>
              <a:spcBef>
                <a:spcPts val="1670"/>
              </a:spcBef>
              <a:buClr>
                <a:srgbClr val="000000"/>
              </a:buClr>
              <a:buFont typeface="Arial Unicode MS"/>
              <a:buChar char="❑"/>
              <a:tabLst>
                <a:tab pos="494665" algn="l"/>
                <a:tab pos="495300" algn="l"/>
              </a:tabLst>
            </a:pPr>
            <a:r>
              <a:rPr sz="2000" b="1" spc="-5" dirty="0">
                <a:solidFill>
                  <a:srgbClr val="000080"/>
                </a:solidFill>
                <a:latin typeface="Consolas"/>
                <a:cs typeface="Consolas"/>
              </a:rPr>
              <a:t>with </a:t>
            </a: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open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b="1" spc="-5" dirty="0">
                <a:solidFill>
                  <a:srgbClr val="008080"/>
                </a:solidFill>
                <a:latin typeface="Consolas"/>
                <a:cs typeface="Consolas"/>
              </a:rPr>
              <a:t>"demo.txt"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b="1" spc="-5" dirty="0">
                <a:solidFill>
                  <a:srgbClr val="000080"/>
                </a:solidFill>
                <a:latin typeface="Consolas"/>
                <a:cs typeface="Consolas"/>
              </a:rPr>
              <a:t>as</a:t>
            </a:r>
            <a:r>
              <a:rPr sz="2000" b="1" dirty="0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f:</a:t>
            </a:r>
            <a:endParaRPr sz="2000">
              <a:latin typeface="Consolas"/>
              <a:cs typeface="Consolas"/>
            </a:endParaRPr>
          </a:p>
          <a:p>
            <a:pPr marL="494665" marR="1844675">
              <a:lnSpc>
                <a:spcPct val="112500"/>
              </a:lnSpc>
            </a:pPr>
            <a:r>
              <a:rPr sz="20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im Abschluss wird die Datei geschlossen  implizit</a:t>
            </a:r>
            <a:r>
              <a:rPr sz="20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onsolas"/>
                <a:cs typeface="Consolas"/>
              </a:rPr>
              <a:t>f.close()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onsolas"/>
              <a:cs typeface="Consolas"/>
            </a:endParaRPr>
          </a:p>
          <a:p>
            <a:pPr marL="913765" marR="5047615">
              <a:lnSpc>
                <a:spcPct val="137500"/>
              </a:lnSpc>
            </a:pPr>
            <a:r>
              <a:rPr sz="2000" spc="-5" dirty="0">
                <a:latin typeface="Consolas"/>
                <a:cs typeface="Consolas"/>
              </a:rPr>
              <a:t>data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f.read()  </a:t>
            </a:r>
            <a:r>
              <a:rPr sz="20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(data)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5227</Words>
  <Application>Microsoft Office PowerPoint</Application>
  <PresentationFormat>Bildschirmpräsentation (4:3)</PresentationFormat>
  <Paragraphs>1291</Paragraphs>
  <Slides>102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102</vt:i4>
      </vt:variant>
    </vt:vector>
  </HeadingPairs>
  <TitlesOfParts>
    <vt:vector size="110" baseType="lpstr">
      <vt:lpstr>Arial Unicode MS</vt:lpstr>
      <vt:lpstr>MS PGothic</vt:lpstr>
      <vt:lpstr>Arial</vt:lpstr>
      <vt:lpstr>Calibri</vt:lpstr>
      <vt:lpstr>Consolas</vt:lpstr>
      <vt:lpstr>Courier New</vt:lpstr>
      <vt:lpstr>Times New Roman</vt:lpstr>
      <vt:lpstr>Office Theme</vt:lpstr>
      <vt:lpstr>Python Grundlagen</vt:lpstr>
      <vt:lpstr>Was ist “Programmieren”</vt:lpstr>
      <vt:lpstr>Was sind “Probleme” ?</vt:lpstr>
      <vt:lpstr>Algorithmen</vt:lpstr>
      <vt:lpstr>Algorithmen “Zähneputzen”</vt:lpstr>
      <vt:lpstr>Programme</vt:lpstr>
      <vt:lpstr>Einführung in Python</vt:lpstr>
      <vt:lpstr>Geschichte von Python</vt:lpstr>
      <vt:lpstr>Ziele von Python</vt:lpstr>
      <vt:lpstr>Erste Schritte</vt:lpstr>
      <vt:lpstr>Python installieren</vt:lpstr>
      <vt:lpstr>Entwicklungsumgebung PyCharm</vt:lpstr>
      <vt:lpstr>Hallo Welt Programm</vt:lpstr>
      <vt:lpstr>Begleitbuch zum Kurs</vt:lpstr>
      <vt:lpstr>Datentypen, Literals,  Bezeichner, Variablen</vt:lpstr>
      <vt:lpstr>Datentypen, Variablen, Werte</vt:lpstr>
      <vt:lpstr>Datentypen (1)</vt:lpstr>
      <vt:lpstr>Datentypen (2)</vt:lpstr>
      <vt:lpstr>Datentypen (3)</vt:lpstr>
      <vt:lpstr>Variablen</vt:lpstr>
      <vt:lpstr>Variablen Übung</vt:lpstr>
      <vt:lpstr>Statement (Anweisung)</vt:lpstr>
      <vt:lpstr>Zuweisungen</vt:lpstr>
      <vt:lpstr>Mathematische Zuweisungen</vt:lpstr>
      <vt:lpstr>Boolean Operatoren</vt:lpstr>
      <vt:lpstr>Operatoren Übung</vt:lpstr>
      <vt:lpstr>Kontrollstrukturen</vt:lpstr>
      <vt:lpstr>Entscheidung - if und if / else</vt:lpstr>
      <vt:lpstr>Einrückungen, Blöcke</vt:lpstr>
      <vt:lpstr>if / else - Übung</vt:lpstr>
      <vt:lpstr>Entscheidung - if / elif / else</vt:lpstr>
      <vt:lpstr>if, elif , else - Übung</vt:lpstr>
      <vt:lpstr>Iterationen</vt:lpstr>
      <vt:lpstr>Iterationen - while</vt:lpstr>
      <vt:lpstr>while - Übung</vt:lpstr>
      <vt:lpstr>break und continue</vt:lpstr>
      <vt:lpstr>Iteration while - else</vt:lpstr>
      <vt:lpstr>Beispiel Iteration while - else</vt:lpstr>
      <vt:lpstr>Iterationen - for (1)</vt:lpstr>
      <vt:lpstr>Iterationen - for (2)</vt:lpstr>
      <vt:lpstr>Iterationen - for (3)</vt:lpstr>
      <vt:lpstr>for - Übung</vt:lpstr>
      <vt:lpstr>Funktionen</vt:lpstr>
      <vt:lpstr>Funktionen – Übersicht</vt:lpstr>
      <vt:lpstr>Funktionen</vt:lpstr>
      <vt:lpstr>Funktionen - Beispiel (1)</vt:lpstr>
      <vt:lpstr>Funktionen - Beispiel (2)</vt:lpstr>
      <vt:lpstr>Funktionen - Beispiel (3)</vt:lpstr>
      <vt:lpstr>Funktion - Übungen</vt:lpstr>
      <vt:lpstr>Parameter und lokale Variablen</vt:lpstr>
      <vt:lpstr>Namensräume</vt:lpstr>
      <vt:lpstr>Rekursion</vt:lpstr>
      <vt:lpstr>Syntaktische Feinheiten  Variable Argumentlisten</vt:lpstr>
      <vt:lpstr>Vorgabewerte und  Argumente benennen</vt:lpstr>
      <vt:lpstr>Funktion mit Vorgabewerte - Übung</vt:lpstr>
      <vt:lpstr>Container - Datentypen</vt:lpstr>
      <vt:lpstr>Container - Datentypen</vt:lpstr>
      <vt:lpstr>List - Container</vt:lpstr>
      <vt:lpstr>List - Methoden und Operatoren</vt:lpstr>
      <vt:lpstr>List - slicing (Liste zuschneiden)</vt:lpstr>
      <vt:lpstr>List - slicing (Liste zuschneiden)</vt:lpstr>
      <vt:lpstr>Tupel - Container</vt:lpstr>
      <vt:lpstr>Mengen - Container (set) - 1</vt:lpstr>
      <vt:lpstr>Mengen - Container (set) - 2</vt:lpstr>
      <vt:lpstr>Dictionaries- Container - 1</vt:lpstr>
      <vt:lpstr>Dictionaries- Container - 2</vt:lpstr>
      <vt:lpstr>Listen - Tupel - Mengen - Dictionary</vt:lpstr>
      <vt:lpstr>String (1)</vt:lpstr>
      <vt:lpstr>String (2)</vt:lpstr>
      <vt:lpstr>Module</vt:lpstr>
      <vt:lpstr>Module (1)</vt:lpstr>
      <vt:lpstr>Module - import</vt:lpstr>
      <vt:lpstr>Module (2)</vt:lpstr>
      <vt:lpstr>Module - from - import - einzelne Funktion</vt:lpstr>
      <vt:lpstr>Module (3)</vt:lpstr>
      <vt:lpstr>Verschiedene Module</vt:lpstr>
      <vt:lpstr>Modul: Datum und Zeit</vt:lpstr>
      <vt:lpstr>Module DateTime</vt:lpstr>
      <vt:lpstr>Modul: Reguläre Ausdrücke</vt:lpstr>
      <vt:lpstr>Reguläre Ausdrücke</vt:lpstr>
      <vt:lpstr>Reguläre Ausdrücke</vt:lpstr>
      <vt:lpstr>Reguläre Ausdrücke - match</vt:lpstr>
      <vt:lpstr>Reguläre Ausdrücke - search</vt:lpstr>
      <vt:lpstr>Reguläre Ausdrücke - Metazeichen</vt:lpstr>
      <vt:lpstr>Regex - Spezielle Abfolgen (1)</vt:lpstr>
      <vt:lpstr>Regex - Spezielle Abfolgen (2)</vt:lpstr>
      <vt:lpstr>Regex - Tipps</vt:lpstr>
      <vt:lpstr>Exception - Behandlung</vt:lpstr>
      <vt:lpstr>Exception</vt:lpstr>
      <vt:lpstr>Exception: Motivation</vt:lpstr>
      <vt:lpstr>Exception: try, except, else, finally</vt:lpstr>
      <vt:lpstr>Exception: try, except, else, finally</vt:lpstr>
      <vt:lpstr>Exception: try, except, else, finally</vt:lpstr>
      <vt:lpstr>Dateien</vt:lpstr>
      <vt:lpstr>Dateien Motivation</vt:lpstr>
      <vt:lpstr>Persistenz</vt:lpstr>
      <vt:lpstr>Dateien öffnen und schliessen</vt:lpstr>
      <vt:lpstr>Dateien schreiben und lesen</vt:lpstr>
      <vt:lpstr>Das with - Statement für Dateien</vt:lpstr>
      <vt:lpstr>Ausblick</vt:lpstr>
      <vt:lpstr>Weitere Arbeiten</vt:lpstr>
      <vt:lpstr>Viel Dank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Grundlagen</dc:title>
  <cp:lastModifiedBy>admin</cp:lastModifiedBy>
  <cp:revision>1</cp:revision>
  <dcterms:created xsi:type="dcterms:W3CDTF">2020-07-14T10:10:26Z</dcterms:created>
  <dcterms:modified xsi:type="dcterms:W3CDTF">2020-07-14T10:11:27Z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