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66" autoAdjust="0"/>
    <p:restoredTop sz="94660"/>
  </p:normalViewPr>
  <p:slideViewPr>
    <p:cSldViewPr snapToGrid="0">
      <p:cViewPr varScale="1">
        <p:scale>
          <a:sx n="81" d="100"/>
          <a:sy n="81" d="100"/>
        </p:scale>
        <p:origin x="96" y="3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05.07.2018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154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05.07.2018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3336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05.07.2018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88717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05.07.2018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194592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05.07.2018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78704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05.07.2018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477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05.07.2018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00723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05.07.2018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35673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05.07.2018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08315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05.07.2018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05082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FA848-287C-43E2-8230-27C02307E1B7}" type="datetimeFigureOut">
              <a:rPr lang="de-CH" smtClean="0"/>
              <a:t>05.07.2018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6598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FA848-287C-43E2-8230-27C02307E1B7}" type="datetimeFigureOut">
              <a:rPr lang="de-CH" smtClean="0"/>
              <a:t>05.07.2018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ED9C47-972E-4453-876C-223F2FC245FA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8250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wz.brunnenhoefli.ch/examples/Adressliste.txt" TargetMode="External"/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tm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hwz.brunnenhoefli.ch/examples/Adressliste.txt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 dirty="0" err="1" smtClean="0"/>
              <a:t>Step-by-Step</a:t>
            </a:r>
            <a:r>
              <a:rPr lang="de-CH" dirty="0" smtClean="0"/>
              <a:t/>
            </a:r>
            <a:br>
              <a:rPr lang="de-CH" dirty="0" smtClean="0"/>
            </a:br>
            <a:r>
              <a:rPr lang="de-CH" sz="1400" dirty="0" smtClean="0"/>
              <a:t>5.7.18</a:t>
            </a:r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03988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08" y="397280"/>
            <a:ext cx="10401058" cy="6211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6336254" y="5260489"/>
            <a:ext cx="613186" cy="236669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5" name="Rectangle 24"/>
          <p:cNvSpPr/>
          <p:nvPr/>
        </p:nvSpPr>
        <p:spPr>
          <a:xfrm>
            <a:off x="3173505" y="5690795"/>
            <a:ext cx="7842325" cy="462579"/>
          </a:xfrm>
          <a:prstGeom prst="rect">
            <a:avLst/>
          </a:prstGeom>
          <a:solidFill>
            <a:srgbClr val="FF0000">
              <a:alpha val="27000"/>
            </a:srgb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3881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HTML / CSS / Formulare</a:t>
            </a:r>
            <a:endParaRPr lang="de-CH" sz="2000" dirty="0"/>
          </a:p>
        </p:txBody>
      </p:sp>
      <p:sp>
        <p:nvSpPr>
          <p:cNvPr id="4" name="Flowchart: Document 3"/>
          <p:cNvSpPr/>
          <p:nvPr/>
        </p:nvSpPr>
        <p:spPr>
          <a:xfrm>
            <a:off x="1275396" y="1817371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192529" y="136810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</a:t>
            </a:r>
            <a:endParaRPr lang="de-CH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849" y="3657601"/>
            <a:ext cx="2198371" cy="2099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el 1"/>
          <p:cNvSpPr txBox="1">
            <a:spLocks/>
          </p:cNvSpPr>
          <p:nvPr/>
        </p:nvSpPr>
        <p:spPr>
          <a:xfrm>
            <a:off x="7399019" y="136810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8" name="Flowchart: Document 7"/>
          <p:cNvSpPr/>
          <p:nvPr/>
        </p:nvSpPr>
        <p:spPr>
          <a:xfrm>
            <a:off x="7481886" y="1817371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>
          <a:xfrm>
            <a:off x="2248852" y="2346009"/>
            <a:ext cx="52330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044289" y="1973106"/>
            <a:ext cx="266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Publishing: Transfer via ftp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1026" idx="0"/>
          </p:cNvCxnSpPr>
          <p:nvPr/>
        </p:nvCxnSpPr>
        <p:spPr>
          <a:xfrm>
            <a:off x="1762124" y="2804748"/>
            <a:ext cx="41911" cy="85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8" idx="2"/>
            <a:endCxn id="1026" idx="0"/>
          </p:cNvCxnSpPr>
          <p:nvPr/>
        </p:nvCxnSpPr>
        <p:spPr>
          <a:xfrm flipH="1">
            <a:off x="1804035" y="2804748"/>
            <a:ext cx="6164579" cy="852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783196" y="2904654"/>
            <a:ext cx="16419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Local</a:t>
            </a:r>
            <a:r>
              <a:rPr lang="de-CH" dirty="0"/>
              <a:t> </a:t>
            </a:r>
            <a:r>
              <a:rPr lang="de-CH" dirty="0" smtClean="0"/>
              <a:t>Open</a:t>
            </a:r>
            <a:br>
              <a:rPr lang="de-CH" dirty="0" smtClean="0"/>
            </a:br>
            <a:r>
              <a:rPr lang="de-CH" sz="1200" i="1" dirty="0" smtClean="0"/>
              <a:t>file::c:\HWZ\index.html</a:t>
            </a:r>
            <a:endParaRPr lang="en-US" i="1" dirty="0"/>
          </a:p>
        </p:txBody>
      </p:sp>
      <p:sp>
        <p:nvSpPr>
          <p:cNvPr id="25" name="TextBox 24"/>
          <p:cNvSpPr txBox="1"/>
          <p:nvPr/>
        </p:nvSpPr>
        <p:spPr>
          <a:xfrm>
            <a:off x="4202130" y="2954175"/>
            <a:ext cx="2673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  <a:p>
            <a:pPr algn="ctr"/>
            <a:r>
              <a:rPr lang="de-CH" sz="1200" i="1" dirty="0"/>
              <a:t>http://</a:t>
            </a:r>
            <a:r>
              <a:rPr lang="de-CH" sz="1200" i="1" dirty="0" smtClean="0"/>
              <a:t>www.hwz.ch/berichte/index.html</a:t>
            </a:r>
            <a:endParaRPr lang="en-US" sz="1200" i="1" dirty="0"/>
          </a:p>
        </p:txBody>
      </p:sp>
      <p:pic>
        <p:nvPicPr>
          <p:cNvPr id="14" name="Picture 14" descr="Mozilla Firefox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3" y="3660716"/>
            <a:ext cx="4840241" cy="2755137"/>
          </a:xfrm>
          <a:prstGeom prst="rect">
            <a:avLst/>
          </a:prstGeom>
        </p:spPr>
      </p:pic>
      <p:sp>
        <p:nvSpPr>
          <p:cNvPr id="15" name="Rechteck 14"/>
          <p:cNvSpPr/>
          <p:nvPr/>
        </p:nvSpPr>
        <p:spPr>
          <a:xfrm>
            <a:off x="198182" y="4193274"/>
            <a:ext cx="4568290" cy="950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44371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7" grpId="0"/>
      <p:bldP spid="8" grpId="0" animBg="1"/>
      <p:bldP spid="11" grpId="0"/>
      <p:bldP spid="24" grpId="0"/>
      <p:bldP spid="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Entkoppeln von Content und View</a:t>
            </a:r>
            <a:endParaRPr lang="de-CH" sz="2000" dirty="0"/>
          </a:p>
        </p:txBody>
      </p:sp>
      <p:grpSp>
        <p:nvGrpSpPr>
          <p:cNvPr id="6" name="Gruppieren 5"/>
          <p:cNvGrpSpPr/>
          <p:nvPr/>
        </p:nvGrpSpPr>
        <p:grpSpPr>
          <a:xfrm>
            <a:off x="6458" y="1250331"/>
            <a:ext cx="3853381" cy="2051855"/>
            <a:chOff x="23913" y="1176259"/>
            <a:chExt cx="3853381" cy="2051855"/>
          </a:xfrm>
        </p:grpSpPr>
        <p:sp>
          <p:nvSpPr>
            <p:cNvPr id="3" name="Rechteck 2"/>
            <p:cNvSpPr/>
            <p:nvPr/>
          </p:nvSpPr>
          <p:spPr>
            <a:xfrm>
              <a:off x="23913" y="1672779"/>
              <a:ext cx="3853381" cy="155533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CH"/>
            </a:p>
          </p:txBody>
        </p:sp>
        <p:sp>
          <p:nvSpPr>
            <p:cNvPr id="5" name="Titel 1"/>
            <p:cNvSpPr txBox="1">
              <a:spLocks/>
            </p:cNvSpPr>
            <p:nvPr/>
          </p:nvSpPr>
          <p:spPr>
            <a:xfrm>
              <a:off x="1380482" y="1176259"/>
              <a:ext cx="1139190" cy="449262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r>
                <a:rPr lang="de-CH" sz="2000" dirty="0" smtClean="0"/>
                <a:t>Client-Side</a:t>
              </a:r>
              <a:endParaRPr lang="de-CH" sz="2000" dirty="0"/>
            </a:p>
          </p:txBody>
        </p:sp>
      </p:grpSp>
      <p:sp>
        <p:nvSpPr>
          <p:cNvPr id="7" name="Titel 1"/>
          <p:cNvSpPr txBox="1">
            <a:spLocks/>
          </p:cNvSpPr>
          <p:nvPr/>
        </p:nvSpPr>
        <p:spPr>
          <a:xfrm>
            <a:off x="7399019" y="136810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8" name="Flowchart: Document 7"/>
          <p:cNvSpPr/>
          <p:nvPr/>
        </p:nvSpPr>
        <p:spPr>
          <a:xfrm>
            <a:off x="7481886" y="1817371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endCxn id="8" idx="1"/>
          </p:cNvCxnSpPr>
          <p:nvPr/>
        </p:nvCxnSpPr>
        <p:spPr>
          <a:xfrm>
            <a:off x="3600506" y="2341727"/>
            <a:ext cx="3881380" cy="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ocument 16"/>
          <p:cNvSpPr/>
          <p:nvPr/>
        </p:nvSpPr>
        <p:spPr>
          <a:xfrm>
            <a:off x="85724" y="1931611"/>
            <a:ext cx="1154432" cy="828794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Name;Vorname</a:t>
            </a:r>
            <a:r>
              <a:rPr lang="de-CH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Rothlin;Walti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Meier;Heinz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Muster;Felix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374456" y="1869522"/>
            <a:ext cx="1111119" cy="9529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CSV-Parser.java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9" idx="2"/>
          </p:cNvCxnSpPr>
          <p:nvPr/>
        </p:nvCxnSpPr>
        <p:spPr>
          <a:xfrm>
            <a:off x="1240156" y="2346008"/>
            <a:ext cx="134300" cy="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6"/>
          </p:cNvCxnSpPr>
          <p:nvPr/>
        </p:nvCxnSpPr>
        <p:spPr>
          <a:xfrm flipV="1">
            <a:off x="2485575" y="2341727"/>
            <a:ext cx="141475" cy="42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24"/>
          <p:cNvSpPr txBox="1"/>
          <p:nvPr/>
        </p:nvSpPr>
        <p:spPr>
          <a:xfrm>
            <a:off x="4976480" y="2783670"/>
            <a:ext cx="2673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  <a:p>
            <a:pPr algn="ctr"/>
            <a:r>
              <a:rPr lang="de-CH" sz="1200" i="1" dirty="0"/>
              <a:t>http://</a:t>
            </a:r>
            <a:r>
              <a:rPr lang="de-CH" sz="1200" i="1" dirty="0" smtClean="0"/>
              <a:t>www.hwz.ch/berichte/index.html</a:t>
            </a:r>
            <a:endParaRPr lang="en-US" sz="1200" i="1" dirty="0"/>
          </a:p>
        </p:txBody>
      </p:sp>
      <p:sp>
        <p:nvSpPr>
          <p:cNvPr id="15" name="TextBox 24"/>
          <p:cNvSpPr txBox="1"/>
          <p:nvPr/>
        </p:nvSpPr>
        <p:spPr>
          <a:xfrm>
            <a:off x="6458" y="2846257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Local</a:t>
            </a:r>
            <a:r>
              <a:rPr lang="de-CH" dirty="0" smtClean="0"/>
              <a:t> File</a:t>
            </a:r>
          </a:p>
        </p:txBody>
      </p:sp>
      <p:sp>
        <p:nvSpPr>
          <p:cNvPr id="16" name="TextBox 24"/>
          <p:cNvSpPr txBox="1"/>
          <p:nvPr/>
        </p:nvSpPr>
        <p:spPr>
          <a:xfrm>
            <a:off x="2556312" y="2876003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Local</a:t>
            </a:r>
            <a:r>
              <a:rPr lang="de-CH" dirty="0" smtClean="0"/>
              <a:t> File</a:t>
            </a:r>
          </a:p>
        </p:txBody>
      </p:sp>
      <p:sp>
        <p:nvSpPr>
          <p:cNvPr id="20" name="TextBox 10"/>
          <p:cNvSpPr txBox="1"/>
          <p:nvPr/>
        </p:nvSpPr>
        <p:spPr>
          <a:xfrm>
            <a:off x="4044289" y="1973106"/>
            <a:ext cx="266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Publishing: Transfer via ftp</a:t>
            </a:r>
            <a:endParaRPr lang="en-US" dirty="0"/>
          </a:p>
        </p:txBody>
      </p:sp>
      <p:pic>
        <p:nvPicPr>
          <p:cNvPr id="21" name="Picture 14" descr="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39" y="3608682"/>
            <a:ext cx="4840241" cy="2755137"/>
          </a:xfrm>
          <a:prstGeom prst="rect">
            <a:avLst/>
          </a:prstGeom>
        </p:spPr>
      </p:pic>
      <p:sp>
        <p:nvSpPr>
          <p:cNvPr id="22" name="Rechteck 21"/>
          <p:cNvSpPr/>
          <p:nvPr/>
        </p:nvSpPr>
        <p:spPr>
          <a:xfrm>
            <a:off x="159613" y="4144512"/>
            <a:ext cx="4568290" cy="950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18" name="Straight Arrow Connector 17"/>
          <p:cNvCxnSpPr>
            <a:stCxn id="8" idx="2"/>
          </p:cNvCxnSpPr>
          <p:nvPr/>
        </p:nvCxnSpPr>
        <p:spPr>
          <a:xfrm flipH="1">
            <a:off x="2519672" y="2804748"/>
            <a:ext cx="5448942" cy="791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lowchart: Document 7"/>
          <p:cNvSpPr/>
          <p:nvPr/>
        </p:nvSpPr>
        <p:spPr>
          <a:xfrm>
            <a:off x="2623932" y="1860347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5541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7" grpId="0" animBg="1"/>
      <p:bldP spid="19" grpId="0" animBg="1"/>
      <p:bldP spid="14" grpId="0"/>
      <p:bldP spid="15" grpId="0"/>
      <p:bldP spid="16" grpId="0"/>
      <p:bldP spid="20" grpId="0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21"/>
          <p:cNvSpPr/>
          <p:nvPr/>
        </p:nvSpPr>
        <p:spPr>
          <a:xfrm>
            <a:off x="1736802" y="1718878"/>
            <a:ext cx="2945311" cy="15553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Globale </a:t>
            </a:r>
            <a:r>
              <a:rPr lang="de-CH" sz="2000" dirty="0" err="1" smtClean="0"/>
              <a:t>Resource</a:t>
            </a:r>
            <a:endParaRPr lang="de-CH" sz="2000" dirty="0"/>
          </a:p>
        </p:txBody>
      </p:sp>
      <p:sp>
        <p:nvSpPr>
          <p:cNvPr id="4" name="Flowchart: Document 3"/>
          <p:cNvSpPr/>
          <p:nvPr/>
        </p:nvSpPr>
        <p:spPr>
          <a:xfrm>
            <a:off x="3461440" y="1813089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773230" y="1305244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</a:t>
            </a:r>
            <a:endParaRPr lang="de-CH" sz="20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89559" y="67087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8" name="Flowchart: Document 7"/>
          <p:cNvSpPr/>
          <p:nvPr/>
        </p:nvSpPr>
        <p:spPr>
          <a:xfrm>
            <a:off x="7481886" y="1817371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9" name="Straight Arrow Connector 8"/>
          <p:cNvCxnSpPr>
            <a:stCxn id="4" idx="3"/>
            <a:endCxn id="8" idx="1"/>
          </p:cNvCxnSpPr>
          <p:nvPr/>
        </p:nvCxnSpPr>
        <p:spPr>
          <a:xfrm>
            <a:off x="4434896" y="2341727"/>
            <a:ext cx="3046990" cy="42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ocument 16"/>
          <p:cNvSpPr/>
          <p:nvPr/>
        </p:nvSpPr>
        <p:spPr>
          <a:xfrm>
            <a:off x="281938" y="1159334"/>
            <a:ext cx="1154432" cy="828794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Name;Vorname</a:t>
            </a:r>
            <a:r>
              <a:rPr lang="de-CH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Rothlin;Walti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Meier;Heinz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Muster;Felix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1822608" y="1754506"/>
            <a:ext cx="1111119" cy="95297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CSV-Parser.java</a:t>
            </a:r>
            <a:endParaRPr lang="en-US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9" idx="1"/>
          </p:cNvCxnSpPr>
          <p:nvPr/>
        </p:nvCxnSpPr>
        <p:spPr>
          <a:xfrm>
            <a:off x="1436370" y="1573731"/>
            <a:ext cx="548958" cy="3203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>
            <a:stCxn id="19" idx="6"/>
            <a:endCxn id="4" idx="1"/>
          </p:cNvCxnSpPr>
          <p:nvPr/>
        </p:nvCxnSpPr>
        <p:spPr>
          <a:xfrm>
            <a:off x="2933727" y="2230993"/>
            <a:ext cx="527713" cy="1107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el 1"/>
          <p:cNvSpPr txBox="1">
            <a:spLocks/>
          </p:cNvSpPr>
          <p:nvPr/>
        </p:nvSpPr>
        <p:spPr>
          <a:xfrm>
            <a:off x="7399019" y="1305244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15" name="TextBox 10"/>
          <p:cNvSpPr txBox="1"/>
          <p:nvPr/>
        </p:nvSpPr>
        <p:spPr>
          <a:xfrm>
            <a:off x="4628379" y="1999014"/>
            <a:ext cx="266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Publishing: Transfer via ftp</a:t>
            </a:r>
            <a:endParaRPr lang="en-US" dirty="0"/>
          </a:p>
        </p:txBody>
      </p:sp>
      <p:sp>
        <p:nvSpPr>
          <p:cNvPr id="16" name="TextBox 24"/>
          <p:cNvSpPr txBox="1"/>
          <p:nvPr/>
        </p:nvSpPr>
        <p:spPr>
          <a:xfrm>
            <a:off x="3390642" y="2894761"/>
            <a:ext cx="10435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err="1" smtClean="0"/>
              <a:t>Local</a:t>
            </a:r>
            <a:r>
              <a:rPr lang="de-CH" dirty="0" smtClean="0"/>
              <a:t> File</a:t>
            </a:r>
          </a:p>
        </p:txBody>
      </p:sp>
      <p:sp>
        <p:nvSpPr>
          <p:cNvPr id="21" name="TextBox 24"/>
          <p:cNvSpPr txBox="1"/>
          <p:nvPr/>
        </p:nvSpPr>
        <p:spPr>
          <a:xfrm>
            <a:off x="4808654" y="3053319"/>
            <a:ext cx="267323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  <a:p>
            <a:pPr algn="ctr"/>
            <a:r>
              <a:rPr lang="de-CH" sz="1200" i="1" dirty="0"/>
              <a:t>http://</a:t>
            </a:r>
            <a:r>
              <a:rPr lang="de-CH" sz="1200" i="1" dirty="0" smtClean="0"/>
              <a:t>www.hwz.ch/berichte/index.html</a:t>
            </a:r>
            <a:endParaRPr lang="en-US" sz="1200" i="1" dirty="0"/>
          </a:p>
        </p:txBody>
      </p:sp>
      <p:sp>
        <p:nvSpPr>
          <p:cNvPr id="24" name="TextBox 24"/>
          <p:cNvSpPr txBox="1"/>
          <p:nvPr/>
        </p:nvSpPr>
        <p:spPr>
          <a:xfrm>
            <a:off x="417821" y="1925621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</p:txBody>
      </p:sp>
      <p:pic>
        <p:nvPicPr>
          <p:cNvPr id="25" name="Picture 14" descr="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1587" y="4021834"/>
            <a:ext cx="4840241" cy="2755137"/>
          </a:xfrm>
          <a:prstGeom prst="rect">
            <a:avLst/>
          </a:prstGeom>
        </p:spPr>
      </p:pic>
      <p:cxnSp>
        <p:nvCxnSpPr>
          <p:cNvPr id="18" name="Straight Arrow Connector 17"/>
          <p:cNvCxnSpPr>
            <a:stCxn id="8" idx="2"/>
            <a:endCxn id="25" idx="0"/>
          </p:cNvCxnSpPr>
          <p:nvPr/>
        </p:nvCxnSpPr>
        <p:spPr>
          <a:xfrm flipH="1">
            <a:off x="4261708" y="2804748"/>
            <a:ext cx="3706906" cy="1217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hteck 25"/>
          <p:cNvSpPr/>
          <p:nvPr/>
        </p:nvSpPr>
        <p:spPr>
          <a:xfrm>
            <a:off x="1931179" y="4549273"/>
            <a:ext cx="4568290" cy="95062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00258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4" grpId="0" animBg="1"/>
      <p:bldP spid="5" grpId="0"/>
      <p:bldP spid="7" grpId="0"/>
      <p:bldP spid="8" grpId="0" animBg="1"/>
      <p:bldP spid="17" grpId="0" animBg="1"/>
      <p:bldP spid="19" grpId="0" animBg="1"/>
      <p:bldP spid="20" grpId="0"/>
      <p:bldP spid="15" grpId="0"/>
      <p:bldP spid="16" grpId="0"/>
      <p:bldP spid="21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llipse 24"/>
          <p:cNvSpPr/>
          <p:nvPr/>
        </p:nvSpPr>
        <p:spPr>
          <a:xfrm>
            <a:off x="8379422" y="912654"/>
            <a:ext cx="1577435" cy="12193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1000" dirty="0" err="1" smtClean="0"/>
              <a:t>Application</a:t>
            </a:r>
            <a:r>
              <a:rPr lang="de-CH" sz="1000" dirty="0" smtClean="0"/>
              <a:t>-Server</a:t>
            </a:r>
            <a:endParaRPr lang="de-CH" sz="1000" dirty="0"/>
          </a:p>
        </p:txBody>
      </p:sp>
      <p:pic>
        <p:nvPicPr>
          <p:cNvPr id="15" name="Picture 14" descr="Mozilla Firefox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8621" y="3973102"/>
            <a:ext cx="4840241" cy="2755137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Servlet</a:t>
            </a:r>
            <a:endParaRPr lang="de-CH" sz="2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1853441" y="2922907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</a:t>
            </a:r>
            <a:endParaRPr lang="de-CH" sz="20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89559" y="67087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8" name="Flowchart: Document 7"/>
          <p:cNvSpPr/>
          <p:nvPr/>
        </p:nvSpPr>
        <p:spPr>
          <a:xfrm>
            <a:off x="9315787" y="2473718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8" idx="2"/>
            <a:endCxn id="15" idx="0"/>
          </p:cNvCxnSpPr>
          <p:nvPr/>
        </p:nvCxnSpPr>
        <p:spPr>
          <a:xfrm flipH="1">
            <a:off x="4178742" y="3461095"/>
            <a:ext cx="5623773" cy="5120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ocument 16">
            <a:hlinkClick r:id="rId3"/>
          </p:cNvPr>
          <p:cNvSpPr/>
          <p:nvPr/>
        </p:nvSpPr>
        <p:spPr>
          <a:xfrm>
            <a:off x="281938" y="1159334"/>
            <a:ext cx="1154432" cy="828794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Name;Vorname</a:t>
            </a:r>
            <a:r>
              <a:rPr lang="de-CH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Rothlin;Walti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Meier;Heinz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Muster;Felix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541989" y="1294971"/>
            <a:ext cx="1567816" cy="11566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Servlet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GetAdressliste.java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9" idx="2"/>
          </p:cNvCxnSpPr>
          <p:nvPr/>
        </p:nvCxnSpPr>
        <p:spPr>
          <a:xfrm>
            <a:off x="1436370" y="1573731"/>
            <a:ext cx="6105619" cy="2995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el 1"/>
          <p:cNvSpPr txBox="1">
            <a:spLocks/>
          </p:cNvSpPr>
          <p:nvPr/>
        </p:nvSpPr>
        <p:spPr>
          <a:xfrm>
            <a:off x="8379422" y="44437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cxnSp>
        <p:nvCxnSpPr>
          <p:cNvPr id="35" name="Straight Arrow Connector 34"/>
          <p:cNvCxnSpPr>
            <a:stCxn id="19" idx="6"/>
            <a:endCxn id="8" idx="0"/>
          </p:cNvCxnSpPr>
          <p:nvPr/>
        </p:nvCxnSpPr>
        <p:spPr>
          <a:xfrm>
            <a:off x="9109805" y="1873310"/>
            <a:ext cx="692710" cy="6004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4" idx="0"/>
            <a:endCxn id="19" idx="4"/>
          </p:cNvCxnSpPr>
          <p:nvPr/>
        </p:nvCxnSpPr>
        <p:spPr>
          <a:xfrm flipV="1">
            <a:off x="2178070" y="2451649"/>
            <a:ext cx="6147827" cy="1041655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Insert title here - Mozilla Firefox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811" y="3493304"/>
            <a:ext cx="3634517" cy="1857367"/>
          </a:xfrm>
          <a:prstGeom prst="rect">
            <a:avLst/>
          </a:prstGeom>
        </p:spPr>
      </p:pic>
      <p:sp>
        <p:nvSpPr>
          <p:cNvPr id="21" name="TextBox 24"/>
          <p:cNvSpPr txBox="1"/>
          <p:nvPr/>
        </p:nvSpPr>
        <p:spPr>
          <a:xfrm>
            <a:off x="4069483" y="1407869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</p:txBody>
      </p:sp>
      <p:sp>
        <p:nvSpPr>
          <p:cNvPr id="22" name="TextBox 24"/>
          <p:cNvSpPr txBox="1"/>
          <p:nvPr/>
        </p:nvSpPr>
        <p:spPr>
          <a:xfrm>
            <a:off x="4368941" y="2537299"/>
            <a:ext cx="1289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</a:t>
            </a:r>
            <a:r>
              <a:rPr lang="de-CH" dirty="0" err="1" smtClean="0"/>
              <a:t>Submit</a:t>
            </a:r>
            <a:endParaRPr lang="de-CH" dirty="0" smtClean="0"/>
          </a:p>
        </p:txBody>
      </p:sp>
      <p:sp>
        <p:nvSpPr>
          <p:cNvPr id="24" name="TextBox 24"/>
          <p:cNvSpPr txBox="1"/>
          <p:nvPr/>
        </p:nvSpPr>
        <p:spPr>
          <a:xfrm>
            <a:off x="7034387" y="3223440"/>
            <a:ext cx="15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URL-Response</a:t>
            </a:r>
          </a:p>
        </p:txBody>
      </p:sp>
      <p:sp>
        <p:nvSpPr>
          <p:cNvPr id="3" name="Ellipse 2"/>
          <p:cNvSpPr/>
          <p:nvPr/>
        </p:nvSpPr>
        <p:spPr>
          <a:xfrm>
            <a:off x="6413827" y="836331"/>
            <a:ext cx="1153601" cy="9740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dirty="0" smtClean="0"/>
              <a:t>Web-Server</a:t>
            </a:r>
            <a:endParaRPr lang="de-CH" dirty="0"/>
          </a:p>
        </p:txBody>
      </p:sp>
      <p:sp>
        <p:nvSpPr>
          <p:cNvPr id="26" name="TextBox 24"/>
          <p:cNvSpPr txBox="1"/>
          <p:nvPr/>
        </p:nvSpPr>
        <p:spPr>
          <a:xfrm>
            <a:off x="2845698" y="2038950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  <a:endParaRPr lang="de-CH" dirty="0" smtClean="0"/>
          </a:p>
        </p:txBody>
      </p:sp>
      <p:cxnSp>
        <p:nvCxnSpPr>
          <p:cNvPr id="27" name="Straight Arrow Connector 37"/>
          <p:cNvCxnSpPr>
            <a:stCxn id="4" idx="0"/>
            <a:endCxn id="3" idx="3"/>
          </p:cNvCxnSpPr>
          <p:nvPr/>
        </p:nvCxnSpPr>
        <p:spPr>
          <a:xfrm flipV="1">
            <a:off x="2178070" y="1667722"/>
            <a:ext cx="4404698" cy="1825582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279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5" grpId="0"/>
      <p:bldP spid="7" grpId="0"/>
      <p:bldP spid="8" grpId="0" animBg="1"/>
      <p:bldP spid="17" grpId="0" animBg="1"/>
      <p:bldP spid="19" grpId="0" animBg="1"/>
      <p:bldP spid="20" grpId="0"/>
      <p:bldP spid="21" grpId="0"/>
      <p:bldP spid="22" grpId="0"/>
      <p:bldP spid="24" grpId="0"/>
      <p:bldP spid="3" grpId="0" animBg="1"/>
      <p:bldP spid="2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Servlet</a:t>
            </a:r>
            <a:endParaRPr lang="de-CH" sz="2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2092807" y="3027574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</a:t>
            </a:r>
            <a:endParaRPr lang="de-CH" sz="20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89559" y="67087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8" name="Flowchart: Document 7"/>
          <p:cNvSpPr/>
          <p:nvPr/>
        </p:nvSpPr>
        <p:spPr>
          <a:xfrm>
            <a:off x="9315787" y="2473718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8" idx="2"/>
            <a:endCxn id="1026" idx="3"/>
          </p:cNvCxnSpPr>
          <p:nvPr/>
        </p:nvCxnSpPr>
        <p:spPr>
          <a:xfrm flipH="1">
            <a:off x="5617655" y="3461095"/>
            <a:ext cx="4184860" cy="15441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ocument 16">
            <a:hlinkClick r:id="rId2"/>
          </p:cNvPr>
          <p:cNvSpPr/>
          <p:nvPr/>
        </p:nvSpPr>
        <p:spPr>
          <a:xfrm>
            <a:off x="281938" y="1159334"/>
            <a:ext cx="1154432" cy="828794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Name;Vorname</a:t>
            </a:r>
            <a:r>
              <a:rPr lang="de-CH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Rothlin;Walti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Meier;Heinz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Muster;Felix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7469505" y="1294749"/>
            <a:ext cx="1567816" cy="11566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Servlet</a:t>
            </a:r>
            <a:endParaRPr lang="en-US" sz="9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GetAdressliste.java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9" idx="2"/>
          </p:cNvCxnSpPr>
          <p:nvPr/>
        </p:nvCxnSpPr>
        <p:spPr>
          <a:xfrm>
            <a:off x="1436370" y="1573731"/>
            <a:ext cx="6033135" cy="2993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el 1"/>
          <p:cNvSpPr txBox="1">
            <a:spLocks/>
          </p:cNvSpPr>
          <p:nvPr/>
        </p:nvSpPr>
        <p:spPr>
          <a:xfrm>
            <a:off x="8354376" y="71027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cxnSp>
        <p:nvCxnSpPr>
          <p:cNvPr id="35" name="Straight Arrow Connector 34"/>
          <p:cNvCxnSpPr>
            <a:stCxn id="19" idx="6"/>
            <a:endCxn id="8" idx="0"/>
          </p:cNvCxnSpPr>
          <p:nvPr/>
        </p:nvCxnSpPr>
        <p:spPr>
          <a:xfrm>
            <a:off x="9037321" y="1873088"/>
            <a:ext cx="765194" cy="6006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1026" idx="0"/>
            <a:endCxn id="19" idx="3"/>
          </p:cNvCxnSpPr>
          <p:nvPr/>
        </p:nvCxnSpPr>
        <p:spPr>
          <a:xfrm flipV="1">
            <a:off x="3027602" y="2282035"/>
            <a:ext cx="4671504" cy="124895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49" y="3530993"/>
            <a:ext cx="5180106" cy="294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TextBox 24"/>
          <p:cNvSpPr txBox="1"/>
          <p:nvPr/>
        </p:nvSpPr>
        <p:spPr>
          <a:xfrm>
            <a:off x="4069483" y="1407869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</p:txBody>
      </p:sp>
      <p:sp>
        <p:nvSpPr>
          <p:cNvPr id="15" name="TextBox 24"/>
          <p:cNvSpPr txBox="1"/>
          <p:nvPr/>
        </p:nvSpPr>
        <p:spPr>
          <a:xfrm>
            <a:off x="4648012" y="2604971"/>
            <a:ext cx="1385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  <a:p>
            <a:pPr algn="ctr"/>
            <a:r>
              <a:rPr lang="de-CH" dirty="0" smtClean="0"/>
              <a:t>URL-</a:t>
            </a:r>
            <a:r>
              <a:rPr lang="de-CH" dirty="0" err="1" smtClean="0"/>
              <a:t>Submit</a:t>
            </a:r>
            <a:endParaRPr lang="de-CH" dirty="0" smtClean="0"/>
          </a:p>
        </p:txBody>
      </p:sp>
      <p:sp>
        <p:nvSpPr>
          <p:cNvPr id="16" name="TextBox 24"/>
          <p:cNvSpPr txBox="1"/>
          <p:nvPr/>
        </p:nvSpPr>
        <p:spPr>
          <a:xfrm>
            <a:off x="7242142" y="3880126"/>
            <a:ext cx="15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URL-Response</a:t>
            </a:r>
          </a:p>
        </p:txBody>
      </p:sp>
    </p:spTree>
    <p:extLst>
      <p:ext uri="{BB962C8B-B14F-4D97-AF65-F5344CB8AC3E}">
        <p14:creationId xmlns:p14="http://schemas.microsoft.com/office/powerpoint/2010/main" val="31213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7" grpId="0" animBg="1"/>
      <p:bldP spid="19" grpId="0" animBg="1"/>
      <p:bldP spid="20" grpId="0"/>
      <p:bldP spid="14" grpId="0"/>
      <p:bldP spid="15" grpId="0"/>
      <p:bldP spid="1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Servlet </a:t>
            </a:r>
            <a:r>
              <a:rPr lang="de-CH" sz="2000" dirty="0" err="1" smtClean="0"/>
              <a:t>calls</a:t>
            </a:r>
            <a:r>
              <a:rPr lang="de-CH" sz="2000" dirty="0" smtClean="0"/>
              <a:t> Bean</a:t>
            </a:r>
            <a:endParaRPr lang="de-CH" sz="2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59844" y="3230162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</a:t>
            </a:r>
            <a:endParaRPr lang="de-CH" sz="20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89559" y="67087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8" name="Flowchart: Document 7"/>
          <p:cNvSpPr/>
          <p:nvPr/>
        </p:nvSpPr>
        <p:spPr>
          <a:xfrm>
            <a:off x="7602853" y="3561985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8" idx="1"/>
            <a:endCxn id="22" idx="3"/>
          </p:cNvCxnSpPr>
          <p:nvPr/>
        </p:nvCxnSpPr>
        <p:spPr>
          <a:xfrm flipH="1">
            <a:off x="5462044" y="4090623"/>
            <a:ext cx="2140809" cy="1154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ocument 16"/>
          <p:cNvSpPr/>
          <p:nvPr/>
        </p:nvSpPr>
        <p:spPr>
          <a:xfrm>
            <a:off x="281938" y="1159334"/>
            <a:ext cx="1154432" cy="828794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Name;Vorname</a:t>
            </a:r>
            <a:r>
              <a:rPr lang="de-CH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Rothlin;Walti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Meier;Heinz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Muster;Felix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4469968" y="1741662"/>
            <a:ext cx="1691640" cy="11566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EJB</a:t>
            </a:r>
            <a:endParaRPr lang="en-US" sz="9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CsvFileManager.java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9" idx="2"/>
          </p:cNvCxnSpPr>
          <p:nvPr/>
        </p:nvCxnSpPr>
        <p:spPr>
          <a:xfrm>
            <a:off x="1436370" y="1573731"/>
            <a:ext cx="3033598" cy="7462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el 1"/>
          <p:cNvSpPr txBox="1">
            <a:spLocks/>
          </p:cNvSpPr>
          <p:nvPr/>
        </p:nvSpPr>
        <p:spPr>
          <a:xfrm>
            <a:off x="6342696" y="1248094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cxnSp>
        <p:nvCxnSpPr>
          <p:cNvPr id="35" name="Straight Arrow Connector 34"/>
          <p:cNvCxnSpPr>
            <a:stCxn id="21" idx="4"/>
            <a:endCxn id="8" idx="0"/>
          </p:cNvCxnSpPr>
          <p:nvPr/>
        </p:nvCxnSpPr>
        <p:spPr>
          <a:xfrm flipH="1">
            <a:off x="8089581" y="2898340"/>
            <a:ext cx="1099186" cy="663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0"/>
            <a:endCxn id="21" idx="3"/>
          </p:cNvCxnSpPr>
          <p:nvPr/>
        </p:nvCxnSpPr>
        <p:spPr>
          <a:xfrm flipV="1">
            <a:off x="2871991" y="2728948"/>
            <a:ext cx="5374521" cy="104166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856218" y="1741662"/>
            <a:ext cx="2665097" cy="11566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Servlet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CsvFileManagerApplication.java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19" idx="6"/>
            <a:endCxn id="21" idx="2"/>
          </p:cNvCxnSpPr>
          <p:nvPr/>
        </p:nvCxnSpPr>
        <p:spPr>
          <a:xfrm>
            <a:off x="6161608" y="2320001"/>
            <a:ext cx="169461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>
            <a:off x="6463663" y="2095370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Methode-Invocation</a:t>
            </a:r>
            <a:endParaRPr lang="de-CH" sz="2000" dirty="0"/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8" y="3770609"/>
            <a:ext cx="5180106" cy="294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4"/>
          <p:cNvSpPr txBox="1"/>
          <p:nvPr/>
        </p:nvSpPr>
        <p:spPr>
          <a:xfrm>
            <a:off x="2550626" y="1573731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147325" y="2926612"/>
            <a:ext cx="1385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  <a:p>
            <a:pPr algn="ctr"/>
            <a:r>
              <a:rPr lang="de-CH" dirty="0" smtClean="0"/>
              <a:t>URL-</a:t>
            </a:r>
            <a:r>
              <a:rPr lang="de-CH" dirty="0" err="1" smtClean="0"/>
              <a:t>Submit</a:t>
            </a:r>
            <a:endParaRPr lang="de-CH" dirty="0" smtClean="0"/>
          </a:p>
        </p:txBody>
      </p:sp>
      <p:sp>
        <p:nvSpPr>
          <p:cNvPr id="26" name="TextBox 24"/>
          <p:cNvSpPr txBox="1"/>
          <p:nvPr/>
        </p:nvSpPr>
        <p:spPr>
          <a:xfrm>
            <a:off x="5959545" y="4323091"/>
            <a:ext cx="15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URL-Response</a:t>
            </a:r>
          </a:p>
        </p:txBody>
      </p:sp>
    </p:spTree>
    <p:extLst>
      <p:ext uri="{BB962C8B-B14F-4D97-AF65-F5344CB8AC3E}">
        <p14:creationId xmlns:p14="http://schemas.microsoft.com/office/powerpoint/2010/main" val="95945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7" grpId="0" animBg="1"/>
      <p:bldP spid="19" grpId="0" animBg="1"/>
      <p:bldP spid="20" grpId="0"/>
      <p:bldP spid="21" grpId="0" animBg="1"/>
      <p:bldP spid="16" grpId="0"/>
      <p:bldP spid="24" grpId="0"/>
      <p:bldP spid="25" grpId="0"/>
      <p:bldP spid="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Servlet </a:t>
            </a:r>
            <a:r>
              <a:rPr lang="de-CH" sz="2000" dirty="0" err="1" smtClean="0"/>
              <a:t>calls</a:t>
            </a:r>
            <a:r>
              <a:rPr lang="de-CH" sz="2000" dirty="0" smtClean="0"/>
              <a:t> </a:t>
            </a:r>
            <a:r>
              <a:rPr lang="de-CH" sz="2000" dirty="0"/>
              <a:t>E</a:t>
            </a:r>
            <a:r>
              <a:rPr lang="de-CH" sz="2000" dirty="0" smtClean="0"/>
              <a:t>nterprise Java Bean (EJB)</a:t>
            </a:r>
            <a:endParaRPr lang="de-CH" sz="2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59844" y="3230162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</a:t>
            </a:r>
            <a:endParaRPr lang="de-CH" sz="20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89559" y="67087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8" name="Flowchart: Document 7"/>
          <p:cNvSpPr/>
          <p:nvPr/>
        </p:nvSpPr>
        <p:spPr>
          <a:xfrm>
            <a:off x="7602853" y="3561985"/>
            <a:ext cx="973456" cy="1057275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&lt;HTML&gt;</a:t>
            </a:r>
          </a:p>
          <a:p>
            <a:endParaRPr lang="de-CH" sz="1050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lang="de-CH" sz="105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&lt;/HTML&gt;</a:t>
            </a:r>
            <a:endParaRPr 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8" name="Straight Arrow Connector 17"/>
          <p:cNvCxnSpPr>
            <a:stCxn id="8" idx="1"/>
            <a:endCxn id="22" idx="3"/>
          </p:cNvCxnSpPr>
          <p:nvPr/>
        </p:nvCxnSpPr>
        <p:spPr>
          <a:xfrm flipH="1">
            <a:off x="5462044" y="4090623"/>
            <a:ext cx="2140809" cy="11542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lowchart: Document 16"/>
          <p:cNvSpPr/>
          <p:nvPr/>
        </p:nvSpPr>
        <p:spPr>
          <a:xfrm>
            <a:off x="281938" y="1159334"/>
            <a:ext cx="1154432" cy="828794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Name;Vorname</a:t>
            </a:r>
            <a:r>
              <a:rPr lang="de-CH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Rothlin;Walti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Meier;Heinz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Muster;Felix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54654" y="1697356"/>
            <a:ext cx="1691640" cy="11566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EJB</a:t>
            </a:r>
            <a:endParaRPr lang="en-US" sz="9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CsvFileManager.java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9" idx="2"/>
          </p:cNvCxnSpPr>
          <p:nvPr/>
        </p:nvCxnSpPr>
        <p:spPr>
          <a:xfrm>
            <a:off x="1436370" y="1573731"/>
            <a:ext cx="1518284" cy="701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el 1"/>
          <p:cNvSpPr txBox="1">
            <a:spLocks/>
          </p:cNvSpPr>
          <p:nvPr/>
        </p:nvSpPr>
        <p:spPr>
          <a:xfrm>
            <a:off x="8639174" y="1245251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cxnSp>
        <p:nvCxnSpPr>
          <p:cNvPr id="35" name="Straight Arrow Connector 34"/>
          <p:cNvCxnSpPr>
            <a:stCxn id="21" idx="4"/>
            <a:endCxn id="8" idx="0"/>
          </p:cNvCxnSpPr>
          <p:nvPr/>
        </p:nvCxnSpPr>
        <p:spPr>
          <a:xfrm flipH="1">
            <a:off x="8089581" y="2898340"/>
            <a:ext cx="1099186" cy="6636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2" idx="0"/>
            <a:endCxn id="21" idx="3"/>
          </p:cNvCxnSpPr>
          <p:nvPr/>
        </p:nvCxnSpPr>
        <p:spPr>
          <a:xfrm flipV="1">
            <a:off x="2871991" y="2728948"/>
            <a:ext cx="5374521" cy="10416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/>
          <p:cNvSpPr/>
          <p:nvPr/>
        </p:nvSpPr>
        <p:spPr>
          <a:xfrm>
            <a:off x="7856218" y="1741662"/>
            <a:ext cx="2665097" cy="1156678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Servlet</a:t>
            </a:r>
            <a:endParaRPr lang="en-US" sz="900" u="sng" dirty="0" smtClean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CsvFileManagerApplication.java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32" name="Straight Arrow Connector 31"/>
          <p:cNvCxnSpPr>
            <a:stCxn id="19" idx="6"/>
            <a:endCxn id="21" idx="2"/>
          </p:cNvCxnSpPr>
          <p:nvPr/>
        </p:nvCxnSpPr>
        <p:spPr>
          <a:xfrm>
            <a:off x="4646294" y="2275695"/>
            <a:ext cx="3209924" cy="443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>
            <a:off x="5081286" y="1754313"/>
            <a:ext cx="2521567" cy="8829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Methode-</a:t>
            </a:r>
            <a:r>
              <a:rPr lang="de-CH" sz="2000" dirty="0" err="1" smtClean="0"/>
              <a:t>Invocation</a:t>
            </a:r>
            <a:endParaRPr lang="de-CH" sz="2000" dirty="0" smtClean="0"/>
          </a:p>
          <a:p>
            <a:r>
              <a:rPr lang="de-CH" sz="2400" dirty="0" smtClean="0">
                <a:solidFill>
                  <a:srgbClr val="FF0000"/>
                </a:solidFill>
              </a:rPr>
              <a:t>Über Server-Grenzen hinaus!</a:t>
            </a:r>
            <a:endParaRPr lang="de-CH" sz="2400" dirty="0">
              <a:solidFill>
                <a:srgbClr val="FF0000"/>
              </a:solidFill>
            </a:endParaRP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38" y="3770609"/>
            <a:ext cx="5180106" cy="29485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itel 1"/>
          <p:cNvSpPr txBox="1">
            <a:spLocks/>
          </p:cNvSpPr>
          <p:nvPr/>
        </p:nvSpPr>
        <p:spPr>
          <a:xfrm>
            <a:off x="3230879" y="1181614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25" name="TextBox 24"/>
          <p:cNvSpPr txBox="1"/>
          <p:nvPr/>
        </p:nvSpPr>
        <p:spPr>
          <a:xfrm>
            <a:off x="5946742" y="4388563"/>
            <a:ext cx="1522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URL-Response</a:t>
            </a:r>
          </a:p>
        </p:txBody>
      </p:sp>
      <p:sp>
        <p:nvSpPr>
          <p:cNvPr id="26" name="TextBox 24"/>
          <p:cNvSpPr txBox="1"/>
          <p:nvPr/>
        </p:nvSpPr>
        <p:spPr>
          <a:xfrm>
            <a:off x="1528199" y="1685670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</p:txBody>
      </p:sp>
      <p:sp>
        <p:nvSpPr>
          <p:cNvPr id="27" name="TextBox 24"/>
          <p:cNvSpPr txBox="1"/>
          <p:nvPr/>
        </p:nvSpPr>
        <p:spPr>
          <a:xfrm>
            <a:off x="5147325" y="2926612"/>
            <a:ext cx="13851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  <a:p>
            <a:pPr algn="ctr"/>
            <a:r>
              <a:rPr lang="de-CH" dirty="0" smtClean="0"/>
              <a:t>URL-</a:t>
            </a:r>
            <a:r>
              <a:rPr lang="de-CH" dirty="0" err="1" smtClean="0"/>
              <a:t>Submit</a:t>
            </a:r>
            <a:endParaRPr lang="de-CH" dirty="0" smtClean="0"/>
          </a:p>
        </p:txBody>
      </p:sp>
    </p:spTree>
    <p:extLst>
      <p:ext uri="{BB962C8B-B14F-4D97-AF65-F5344CB8AC3E}">
        <p14:creationId xmlns:p14="http://schemas.microsoft.com/office/powerpoint/2010/main" val="696571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 animBg="1"/>
      <p:bldP spid="17" grpId="0" animBg="1"/>
      <p:bldP spid="19" grpId="0" animBg="1"/>
      <p:bldP spid="20" grpId="0"/>
      <p:bldP spid="21" grpId="0" animBg="1"/>
      <p:bldP spid="16" grpId="0"/>
      <p:bldP spid="24" grpId="0"/>
      <p:bldP spid="25" grpId="0"/>
      <p:bldP spid="26" grpId="0"/>
      <p:bldP spid="2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461135" y="259398"/>
            <a:ext cx="9144000" cy="569277"/>
          </a:xfrm>
        </p:spPr>
        <p:txBody>
          <a:bodyPr>
            <a:normAutofit/>
          </a:bodyPr>
          <a:lstStyle/>
          <a:p>
            <a:r>
              <a:rPr lang="de-CH" sz="2000" dirty="0" smtClean="0"/>
              <a:t>Java-Client calls </a:t>
            </a:r>
            <a:r>
              <a:rPr lang="de-CH" sz="2000" dirty="0"/>
              <a:t>E</a:t>
            </a:r>
            <a:r>
              <a:rPr lang="de-CH" sz="2000" dirty="0" smtClean="0"/>
              <a:t>nterprise Java Bean (EJB)</a:t>
            </a:r>
            <a:endParaRPr lang="de-CH" sz="2000" dirty="0"/>
          </a:p>
        </p:txBody>
      </p:sp>
      <p:sp>
        <p:nvSpPr>
          <p:cNvPr id="5" name="Titel 1"/>
          <p:cNvSpPr txBox="1">
            <a:spLocks/>
          </p:cNvSpPr>
          <p:nvPr/>
        </p:nvSpPr>
        <p:spPr>
          <a:xfrm>
            <a:off x="5530050" y="4587014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Client-Side</a:t>
            </a:r>
            <a:endParaRPr lang="de-CH" sz="2000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289559" y="670879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81938" y="1159334"/>
            <a:ext cx="1154432" cy="828794"/>
          </a:xfrm>
          <a:prstGeom prst="flowChartDocumen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Name;Vorname</a:t>
            </a:r>
            <a:r>
              <a:rPr lang="de-CH" sz="9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Rothlin;Walti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Meier;Heinz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900" dirty="0" err="1" smtClean="0">
                <a:solidFill>
                  <a:schemeClr val="tx1">
                    <a:lumMod val="95000"/>
                    <a:lumOff val="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Muster;Felix</a:t>
            </a:r>
            <a:endParaRPr lang="de-CH" sz="900" dirty="0" smtClean="0">
              <a:solidFill>
                <a:schemeClr val="tx1">
                  <a:lumMod val="95000"/>
                  <a:lumOff val="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endParaRPr lang="de-CH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2954654" y="1697356"/>
            <a:ext cx="1691640" cy="1156678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EJB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CsvFileManager.java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3" name="Straight Arrow Connector 22"/>
          <p:cNvCxnSpPr>
            <a:stCxn id="17" idx="3"/>
            <a:endCxn id="19" idx="2"/>
          </p:cNvCxnSpPr>
          <p:nvPr/>
        </p:nvCxnSpPr>
        <p:spPr>
          <a:xfrm>
            <a:off x="1436370" y="1573731"/>
            <a:ext cx="1518284" cy="7019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stCxn id="19" idx="6"/>
            <a:endCxn id="25" idx="0"/>
          </p:cNvCxnSpPr>
          <p:nvPr/>
        </p:nvCxnSpPr>
        <p:spPr>
          <a:xfrm>
            <a:off x="4646294" y="2275695"/>
            <a:ext cx="3072756" cy="2311319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el 1"/>
          <p:cNvSpPr txBox="1">
            <a:spLocks/>
          </p:cNvSpPr>
          <p:nvPr/>
        </p:nvSpPr>
        <p:spPr>
          <a:xfrm rot="2217991">
            <a:off x="4921888" y="2853288"/>
            <a:ext cx="2521567" cy="88292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Methode-</a:t>
            </a:r>
            <a:r>
              <a:rPr lang="de-CH" sz="2000" dirty="0" err="1" smtClean="0"/>
              <a:t>Invocation</a:t>
            </a:r>
            <a:endParaRPr lang="de-CH" sz="2000" dirty="0" smtClean="0"/>
          </a:p>
          <a:p>
            <a:r>
              <a:rPr lang="de-CH" sz="2400" dirty="0" smtClean="0">
                <a:solidFill>
                  <a:srgbClr val="FF0000"/>
                </a:solidFill>
              </a:rPr>
              <a:t>Über Server-Grenzen hinaus!</a:t>
            </a:r>
            <a:endParaRPr lang="de-CH" sz="2400" dirty="0">
              <a:solidFill>
                <a:srgbClr val="FF0000"/>
              </a:solidFill>
            </a:endParaRPr>
          </a:p>
        </p:txBody>
      </p:sp>
      <p:sp>
        <p:nvSpPr>
          <p:cNvPr id="24" name="Titel 1"/>
          <p:cNvSpPr txBox="1">
            <a:spLocks/>
          </p:cNvSpPr>
          <p:nvPr/>
        </p:nvSpPr>
        <p:spPr>
          <a:xfrm>
            <a:off x="3230879" y="1181614"/>
            <a:ext cx="1139190" cy="4492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2000" dirty="0" smtClean="0"/>
              <a:t>Server-Side</a:t>
            </a:r>
            <a:endParaRPr lang="de-CH" sz="2000" dirty="0"/>
          </a:p>
        </p:txBody>
      </p:sp>
      <p:sp>
        <p:nvSpPr>
          <p:cNvPr id="25" name="Oval 24"/>
          <p:cNvSpPr/>
          <p:nvPr/>
        </p:nvSpPr>
        <p:spPr>
          <a:xfrm>
            <a:off x="6669240" y="4587014"/>
            <a:ext cx="2099619" cy="151779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u="sng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POJO</a:t>
            </a:r>
          </a:p>
          <a:p>
            <a:pPr algn="ctr"/>
            <a:r>
              <a:rPr lang="en-US" sz="900" dirty="0" smtClean="0">
                <a:solidFill>
                  <a:schemeClr val="tx1">
                    <a:lumMod val="95000"/>
                    <a:lumOff val="5000"/>
                  </a:schemeClr>
                </a:solidFill>
              </a:rPr>
              <a:t>CsvFileManagerClient.java</a:t>
            </a:r>
            <a:endParaRPr lang="en-US" sz="9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24"/>
          <p:cNvSpPr txBox="1"/>
          <p:nvPr/>
        </p:nvSpPr>
        <p:spPr>
          <a:xfrm>
            <a:off x="1569531" y="1740047"/>
            <a:ext cx="1385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dirty="0" smtClean="0"/>
              <a:t>URL-Request</a:t>
            </a:r>
          </a:p>
        </p:txBody>
      </p:sp>
    </p:spTree>
    <p:extLst>
      <p:ext uri="{BB962C8B-B14F-4D97-AF65-F5344CB8AC3E}">
        <p14:creationId xmlns:p14="http://schemas.microsoft.com/office/powerpoint/2010/main" val="3637489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17" grpId="0" animBg="1"/>
      <p:bldP spid="19" grpId="0" animBg="1"/>
      <p:bldP spid="16" grpId="0"/>
      <p:bldP spid="24" grpId="0"/>
      <p:bldP spid="25" grpId="0" animBg="1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236</Words>
  <Application>Microsoft Office PowerPoint</Application>
  <PresentationFormat>Breitbild</PresentationFormat>
  <Paragraphs>166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Office Theme</vt:lpstr>
      <vt:lpstr>Step-by-Step 5.7.18</vt:lpstr>
      <vt:lpstr>HTML / CSS / Formulare</vt:lpstr>
      <vt:lpstr>Entkoppeln von Content und View</vt:lpstr>
      <vt:lpstr>Globale Resource</vt:lpstr>
      <vt:lpstr>Servlet</vt:lpstr>
      <vt:lpstr>Servlet</vt:lpstr>
      <vt:lpstr>Servlet calls Bean</vt:lpstr>
      <vt:lpstr>Servlet calls Enterprise Java Bean (EJB)</vt:lpstr>
      <vt:lpstr>Java-Client calls Enterprise Java Bean (EJB)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Step-by-Step</dc:title>
  <dc:creator>LEGO12</dc:creator>
  <cp:lastModifiedBy>admin</cp:lastModifiedBy>
  <cp:revision>33</cp:revision>
  <dcterms:created xsi:type="dcterms:W3CDTF">2016-06-23T13:35:38Z</dcterms:created>
  <dcterms:modified xsi:type="dcterms:W3CDTF">2018-07-05T15:48:28Z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AdHocReviewCycleID">
    <vt:i4>-821454640</vt:i4>
  </property>
  <property fmtid="{D5CDD505-2E9C-101B-9397-08002B2CF9AE}" pid="3" name="_NewReviewCycle">
    <vt:lpwstr/>
  </property>
  <property fmtid="{D5CDD505-2E9C-101B-9397-08002B2CF9AE}" pid="4" name="_EmailSubject">
    <vt:lpwstr>StepByStep</vt:lpwstr>
  </property>
  <property fmtid="{D5CDD505-2E9C-101B-9397-08002B2CF9AE}" pid="5" name="_AuthorEmail">
    <vt:lpwstr>walter.rothlin@credit-suisse.com</vt:lpwstr>
  </property>
  <property fmtid="{D5CDD505-2E9C-101B-9397-08002B2CF9AE}" pid="6" name="_AuthorEmailDisplayName">
    <vt:lpwstr>Rothlin, Walter (SKEE 23)</vt:lpwstr>
  </property>
</Properties>
</file>