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15" r:id="rId3"/>
    <p:sldId id="316" r:id="rId4"/>
    <p:sldId id="318" r:id="rId5"/>
    <p:sldId id="324" r:id="rId6"/>
    <p:sldId id="320" r:id="rId7"/>
    <p:sldId id="319" r:id="rId8"/>
    <p:sldId id="321" r:id="rId9"/>
    <p:sldId id="322" r:id="rId10"/>
    <p:sldId id="317" r:id="rId11"/>
    <p:sldId id="323" r:id="rId12"/>
    <p:sldId id="313" r:id="rId13"/>
    <p:sldId id="314" r:id="rId14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1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D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D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59884" y="1254188"/>
            <a:ext cx="2550795" cy="368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D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43362" y="6498618"/>
            <a:ext cx="412214" cy="1504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390424"/>
            <a:ext cx="838834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3D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7737" y="1138237"/>
            <a:ext cx="7253605" cy="4718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56345" y="6510503"/>
            <a:ext cx="28829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07904" y="6093296"/>
            <a:ext cx="1367795" cy="592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6632"/>
            <a:ext cx="9143999" cy="666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8074" y="4313000"/>
            <a:ext cx="2496820" cy="876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29F"/>
                </a:solidFill>
                <a:latin typeface="Arial"/>
                <a:cs typeface="Arial"/>
              </a:rPr>
              <a:t>Autor: </a:t>
            </a:r>
            <a:r>
              <a:rPr lang="de-CH" sz="1800" spc="-5" dirty="0" smtClean="0">
                <a:solidFill>
                  <a:srgbClr val="00529F"/>
                </a:solidFill>
                <a:latin typeface="Arial"/>
                <a:cs typeface="Arial"/>
              </a:rPr>
              <a:t>Walter Rothlin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e-CH" sz="1800" spc="-5" dirty="0" smtClean="0">
                <a:solidFill>
                  <a:srgbClr val="00529F"/>
                </a:solidFill>
                <a:latin typeface="Arial"/>
                <a:cs typeface="Arial"/>
              </a:rPr>
              <a:t>Stand</a:t>
            </a:r>
            <a:r>
              <a:rPr lang="de-CH" sz="1800" spc="-5" smtClean="0">
                <a:solidFill>
                  <a:srgbClr val="00529F"/>
                </a:solidFill>
                <a:latin typeface="Arial"/>
                <a:cs typeface="Arial"/>
              </a:rPr>
              <a:t>: 27.9.2020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8074" y="2656816"/>
            <a:ext cx="4899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CH" sz="1800" b="1" spc="-5" dirty="0" err="1" smtClean="0">
                <a:solidFill>
                  <a:srgbClr val="00529F"/>
                </a:solidFill>
                <a:latin typeface="Arial"/>
                <a:cs typeface="Arial"/>
              </a:rPr>
              <a:t>Advanced</a:t>
            </a:r>
            <a:r>
              <a:rPr lang="de-CH" sz="1800" b="1" spc="-5" dirty="0" smtClean="0">
                <a:solidFill>
                  <a:srgbClr val="00529F"/>
                </a:solidFill>
                <a:latin typeface="Arial"/>
                <a:cs typeface="Arial"/>
              </a:rPr>
              <a:t> </a:t>
            </a:r>
            <a:r>
              <a:rPr lang="de-CH" sz="1800" b="1" spc="-5" dirty="0" err="1" smtClean="0">
                <a:solidFill>
                  <a:srgbClr val="00529F"/>
                </a:solidFill>
                <a:latin typeface="Arial"/>
                <a:cs typeface="Arial"/>
              </a:rPr>
              <a:t>programming</a:t>
            </a:r>
            <a:r>
              <a:rPr lang="de-CH" sz="1800" b="1" spc="-5" dirty="0" smtClean="0">
                <a:solidFill>
                  <a:srgbClr val="00529F"/>
                </a:solidFill>
                <a:latin typeface="Arial"/>
                <a:cs typeface="Arial"/>
              </a:rPr>
              <a:t> </a:t>
            </a:r>
            <a:r>
              <a:rPr sz="1800" b="1" spc="-5" dirty="0" smtClean="0">
                <a:solidFill>
                  <a:srgbClr val="00529F"/>
                </a:solidFill>
                <a:latin typeface="Arial"/>
                <a:cs typeface="Arial"/>
              </a:rPr>
              <a:t>Python</a:t>
            </a:r>
            <a:r>
              <a:rPr sz="1800" b="1" spc="-90" dirty="0" smtClean="0">
                <a:solidFill>
                  <a:srgbClr val="00529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529F"/>
                </a:solidFill>
                <a:latin typeface="Arial"/>
                <a:cs typeface="Arial"/>
              </a:rPr>
              <a:t>3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9024" y="1424700"/>
            <a:ext cx="57169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CH" spc="-5" dirty="0" err="1" smtClean="0"/>
              <a:t>Programming</a:t>
            </a:r>
            <a:r>
              <a:rPr lang="de-CH" spc="-5" dirty="0" smtClean="0"/>
              <a:t> Tools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80785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CH" spc="-10" dirty="0" smtClean="0"/>
              <a:t>Operator-</a:t>
            </a:r>
            <a:r>
              <a:rPr lang="de-CH" spc="-10" dirty="0" err="1" smtClean="0"/>
              <a:t>Overloading</a:t>
            </a:r>
            <a:r>
              <a:rPr lang="de-CH" spc="-10" dirty="0" smtClean="0"/>
              <a:t> (</a:t>
            </a:r>
            <a:r>
              <a:rPr lang="de-CH" spc="-10" dirty="0" err="1"/>
              <a:t>L</a:t>
            </a:r>
            <a:r>
              <a:rPr lang="de-CH" spc="-10" dirty="0" err="1" smtClean="0"/>
              <a:t>ogic</a:t>
            </a:r>
            <a:r>
              <a:rPr lang="de-CH" spc="-10" dirty="0" smtClean="0"/>
              <a:t>) 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640735"/>
              </p:ext>
            </p:extLst>
          </p:nvPr>
        </p:nvGraphicFramePr>
        <p:xfrm>
          <a:off x="377825" y="1676400"/>
          <a:ext cx="8366811" cy="240331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788937"/>
                <a:gridCol w="2788937"/>
                <a:gridCol w="2788937"/>
              </a:tblGrid>
              <a:tr h="114730">
                <a:tc>
                  <a:txBody>
                    <a:bodyPr/>
                    <a:lstStyle/>
                    <a:p>
                      <a:r>
                        <a:rPr lang="de-CH" sz="1700" dirty="0"/>
                        <a:t>Operator</a:t>
                      </a:r>
                      <a:endParaRPr lang="de-CH" sz="17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84251" marR="84251" marT="42125" marB="421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Expression</a:t>
                      </a:r>
                      <a:endParaRPr lang="de-CH" sz="17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84251" marR="84251" marT="42125" marB="421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700" dirty="0" err="1"/>
                        <a:t>Internally</a:t>
                      </a:r>
                      <a:endParaRPr lang="de-CH" sz="17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84251" marR="84251" marT="42125" marB="421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 dirty="0" err="1" smtClean="0"/>
                        <a:t>less</a:t>
                      </a:r>
                      <a:r>
                        <a:rPr lang="de-CH" sz="1700" baseline="0" dirty="0" smtClean="0"/>
                        <a:t> </a:t>
                      </a:r>
                      <a:r>
                        <a:rPr lang="de-CH" sz="1700" baseline="0" dirty="0" err="1" smtClean="0"/>
                        <a:t>than</a:t>
                      </a:r>
                      <a:endParaRPr lang="de-CH" sz="1700" dirty="0"/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 </a:t>
                      </a:r>
                      <a:r>
                        <a:rPr lang="de-CH" sz="1700" dirty="0" smtClean="0"/>
                        <a:t>&lt; </a:t>
                      </a:r>
                      <a:r>
                        <a:rPr lang="de-CH" sz="1700" dirty="0"/>
                        <a:t>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</a:t>
                      </a:r>
                      <a:r>
                        <a:rPr lang="de-CH" sz="1700" dirty="0" smtClean="0"/>
                        <a:t>.__lt__(</a:t>
                      </a:r>
                      <a:r>
                        <a:rPr lang="de-CH" sz="1700" dirty="0"/>
                        <a:t>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 dirty="0" err="1" smtClean="0"/>
                        <a:t>Greater</a:t>
                      </a:r>
                      <a:r>
                        <a:rPr lang="de-CH" sz="1700" dirty="0" smtClean="0"/>
                        <a:t> </a:t>
                      </a:r>
                      <a:r>
                        <a:rPr lang="de-CH" sz="1700" dirty="0" err="1" smtClean="0"/>
                        <a:t>than</a:t>
                      </a:r>
                      <a:endParaRPr lang="de-CH" sz="1700" dirty="0"/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 </a:t>
                      </a:r>
                      <a:r>
                        <a:rPr lang="de-CH" sz="1700" dirty="0" smtClean="0"/>
                        <a:t>&gt; </a:t>
                      </a:r>
                      <a:r>
                        <a:rPr lang="de-CH" sz="1700" dirty="0"/>
                        <a:t>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</a:t>
                      </a:r>
                      <a:r>
                        <a:rPr lang="de-CH" sz="1700" dirty="0" smtClean="0"/>
                        <a:t>.__gt__(</a:t>
                      </a:r>
                      <a:r>
                        <a:rPr lang="de-CH" sz="1700" dirty="0"/>
                        <a:t>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 dirty="0" err="1" smtClean="0"/>
                        <a:t>Less</a:t>
                      </a:r>
                      <a:r>
                        <a:rPr lang="de-CH" sz="1700" dirty="0" smtClean="0"/>
                        <a:t> </a:t>
                      </a:r>
                      <a:r>
                        <a:rPr lang="de-CH" sz="1700" dirty="0" err="1" smtClean="0"/>
                        <a:t>than</a:t>
                      </a:r>
                      <a:r>
                        <a:rPr lang="de-CH" sz="1700" dirty="0" smtClean="0"/>
                        <a:t> </a:t>
                      </a:r>
                      <a:r>
                        <a:rPr lang="de-CH" sz="1700" dirty="0" err="1" smtClean="0"/>
                        <a:t>or</a:t>
                      </a:r>
                      <a:r>
                        <a:rPr lang="de-CH" sz="1700" dirty="0" smtClean="0"/>
                        <a:t> </a:t>
                      </a:r>
                      <a:r>
                        <a:rPr lang="de-CH" sz="1700" dirty="0" err="1" smtClean="0"/>
                        <a:t>equal</a:t>
                      </a:r>
                      <a:endParaRPr lang="de-CH" sz="1700" dirty="0"/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 </a:t>
                      </a:r>
                      <a:r>
                        <a:rPr lang="de-CH" sz="1700" dirty="0" smtClean="0"/>
                        <a:t>&lt;= </a:t>
                      </a:r>
                      <a:r>
                        <a:rPr lang="de-CH" sz="1700" dirty="0"/>
                        <a:t>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</a:t>
                      </a:r>
                      <a:r>
                        <a:rPr lang="de-CH" sz="1700" dirty="0" smtClean="0"/>
                        <a:t>.__le__(</a:t>
                      </a:r>
                      <a:r>
                        <a:rPr lang="de-CH" sz="1700" dirty="0"/>
                        <a:t>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 dirty="0" err="1" smtClean="0"/>
                        <a:t>Greater</a:t>
                      </a:r>
                      <a:r>
                        <a:rPr lang="de-CH" sz="1700" dirty="0" smtClean="0"/>
                        <a:t> </a:t>
                      </a:r>
                      <a:r>
                        <a:rPr lang="de-CH" sz="1700" dirty="0" err="1" smtClean="0"/>
                        <a:t>than</a:t>
                      </a:r>
                      <a:r>
                        <a:rPr lang="de-CH" sz="1700" dirty="0" smtClean="0"/>
                        <a:t> </a:t>
                      </a:r>
                      <a:r>
                        <a:rPr lang="de-CH" sz="1700" dirty="0" err="1" smtClean="0"/>
                        <a:t>or</a:t>
                      </a:r>
                      <a:r>
                        <a:rPr lang="de-CH" sz="1700" dirty="0" smtClean="0"/>
                        <a:t> </a:t>
                      </a:r>
                      <a:r>
                        <a:rPr lang="de-CH" sz="1700" dirty="0" err="1" smtClean="0"/>
                        <a:t>equal</a:t>
                      </a:r>
                      <a:endParaRPr lang="de-CH" sz="1700" dirty="0"/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 </a:t>
                      </a:r>
                      <a:r>
                        <a:rPr lang="de-CH" sz="1700" dirty="0" smtClean="0"/>
                        <a:t>&gt;= </a:t>
                      </a:r>
                      <a:r>
                        <a:rPr lang="de-CH" sz="1700" dirty="0"/>
                        <a:t>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</a:t>
                      </a:r>
                      <a:r>
                        <a:rPr lang="de-CH" sz="1700" dirty="0" smtClean="0"/>
                        <a:t>.__ge__(</a:t>
                      </a:r>
                      <a:r>
                        <a:rPr lang="de-CH" sz="1700" dirty="0"/>
                        <a:t>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 dirty="0" err="1" smtClean="0"/>
                        <a:t>Equal</a:t>
                      </a:r>
                      <a:endParaRPr lang="de-CH" sz="1700" dirty="0"/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 </a:t>
                      </a:r>
                      <a:r>
                        <a:rPr lang="de-CH" sz="1700" dirty="0" smtClean="0"/>
                        <a:t>== </a:t>
                      </a:r>
                      <a:r>
                        <a:rPr lang="de-CH" sz="1700" dirty="0"/>
                        <a:t>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</a:t>
                      </a:r>
                      <a:r>
                        <a:rPr lang="de-CH" sz="1700" dirty="0" smtClean="0"/>
                        <a:t>.__eq__(</a:t>
                      </a:r>
                      <a:r>
                        <a:rPr lang="de-CH" sz="1700" dirty="0"/>
                        <a:t>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 dirty="0" smtClean="0"/>
                        <a:t>Not </a:t>
                      </a:r>
                      <a:r>
                        <a:rPr lang="de-CH" sz="1700" dirty="0" err="1" smtClean="0"/>
                        <a:t>Equal</a:t>
                      </a:r>
                      <a:endParaRPr lang="de-CH" sz="1700" dirty="0"/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 </a:t>
                      </a:r>
                      <a:r>
                        <a:rPr lang="de-CH" sz="1700" dirty="0" smtClean="0"/>
                        <a:t>!= </a:t>
                      </a:r>
                      <a:r>
                        <a:rPr lang="de-CH" sz="1700" dirty="0"/>
                        <a:t>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</a:t>
                      </a:r>
                      <a:r>
                        <a:rPr lang="de-CH" sz="1700" dirty="0" smtClean="0"/>
                        <a:t>.__ne__(</a:t>
                      </a:r>
                      <a:r>
                        <a:rPr lang="de-CH" sz="1700" dirty="0"/>
                        <a:t>p2)</a:t>
                      </a:r>
                    </a:p>
                  </a:txBody>
                  <a:tcPr marL="84251" marR="84251" marT="42125" marB="421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76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80785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CH" spc="-10" dirty="0" smtClean="0"/>
              <a:t>Operator-</a:t>
            </a:r>
            <a:r>
              <a:rPr lang="de-CH" spc="-10" dirty="0" err="1" smtClean="0"/>
              <a:t>Overloading</a:t>
            </a:r>
            <a:r>
              <a:rPr lang="de-CH" spc="-10" dirty="0" smtClean="0"/>
              <a:t> (</a:t>
            </a:r>
            <a:r>
              <a:rPr lang="de-CH" spc="-10" dirty="0" err="1" smtClean="0"/>
              <a:t>Bitwise</a:t>
            </a:r>
            <a:r>
              <a:rPr lang="de-CH" spc="-10" dirty="0" smtClean="0"/>
              <a:t>) 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679287"/>
              </p:ext>
            </p:extLst>
          </p:nvPr>
        </p:nvGraphicFramePr>
        <p:xfrm>
          <a:off x="401986" y="1600200"/>
          <a:ext cx="8366811" cy="240331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788937"/>
                <a:gridCol w="2788937"/>
                <a:gridCol w="2788937"/>
              </a:tblGrid>
              <a:tr h="337004">
                <a:tc>
                  <a:txBody>
                    <a:bodyPr/>
                    <a:lstStyle/>
                    <a:p>
                      <a:r>
                        <a:rPr lang="de-CH" sz="1700" dirty="0"/>
                        <a:t>Operator</a:t>
                      </a:r>
                      <a:endParaRPr lang="de-CH" sz="17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84251" marR="84251" marT="42125" marB="421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Expression</a:t>
                      </a:r>
                      <a:endParaRPr lang="de-CH" sz="17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84251" marR="84251" marT="42125" marB="421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700" dirty="0" err="1"/>
                        <a:t>Internally</a:t>
                      </a:r>
                      <a:endParaRPr lang="de-CH" sz="17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84251" marR="84251" marT="42125" marB="421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 dirty="0" err="1"/>
                        <a:t>Bitwise</a:t>
                      </a:r>
                      <a:r>
                        <a:rPr lang="de-CH" sz="1700" dirty="0"/>
                        <a:t> </a:t>
                      </a:r>
                      <a:r>
                        <a:rPr lang="de-CH" sz="1700" dirty="0" err="1"/>
                        <a:t>Left</a:t>
                      </a:r>
                      <a:r>
                        <a:rPr lang="de-CH" sz="1700" dirty="0"/>
                        <a:t> </a:t>
                      </a:r>
                      <a:r>
                        <a:rPr lang="de-CH" sz="1700" dirty="0" err="1"/>
                        <a:t>Shift</a:t>
                      </a:r>
                      <a:endParaRPr lang="de-CH" sz="1700" dirty="0"/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 &lt;&lt; 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p1.__lshift__(p2)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/>
                        <a:t>Bitwise Right Shift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 &gt;&gt; 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p1.__rshift__(p2)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/>
                        <a:t>Bitwise AND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 &amp; 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p1.__and__(p2)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/>
                        <a:t>Bitwise OR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 | 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p1.__or__(p2)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 dirty="0" err="1"/>
                        <a:t>Bitwise</a:t>
                      </a:r>
                      <a:r>
                        <a:rPr lang="de-CH" sz="1700" dirty="0"/>
                        <a:t> XOR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 ^ 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p1.__xor__(p2)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/>
                        <a:t>Bitwise NOT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~p1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p1.__invert__()</a:t>
                      </a:r>
                    </a:p>
                  </a:txBody>
                  <a:tcPr marL="84251" marR="84251" marT="42125" marB="421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42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33737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List </a:t>
            </a:r>
            <a:r>
              <a:rPr dirty="0"/>
              <a:t>-</a:t>
            </a:r>
            <a:r>
              <a:rPr spc="-90" dirty="0"/>
              <a:t> </a:t>
            </a:r>
            <a:r>
              <a:rPr spc="-5" dirty="0"/>
              <a:t>Container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664653"/>
            <a:ext cx="7880984" cy="45567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Eine Liste ist eine geordnete Sammlung </a:t>
            </a:r>
            <a:r>
              <a:rPr sz="2000" dirty="0">
                <a:latin typeface="Arial"/>
                <a:cs typeface="Arial"/>
              </a:rPr>
              <a:t>von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Werten</a:t>
            </a:r>
            <a:endParaRPr sz="2000" dirty="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Die Elemente </a:t>
            </a:r>
            <a:r>
              <a:rPr sz="2000" dirty="0">
                <a:latin typeface="Arial"/>
                <a:cs typeface="Arial"/>
              </a:rPr>
              <a:t>können verschiedene </a:t>
            </a:r>
            <a:r>
              <a:rPr sz="2000" spc="-25" dirty="0">
                <a:latin typeface="Arial"/>
                <a:cs typeface="Arial"/>
              </a:rPr>
              <a:t>Typen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haben</a:t>
            </a:r>
            <a:endParaRPr sz="2000" dirty="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Die Elemente </a:t>
            </a:r>
            <a:r>
              <a:rPr sz="2000" dirty="0">
                <a:latin typeface="Arial"/>
                <a:cs typeface="Arial"/>
              </a:rPr>
              <a:t>können verändert </a:t>
            </a:r>
            <a:r>
              <a:rPr sz="2000" spc="-5" dirty="0">
                <a:latin typeface="Arial"/>
                <a:cs typeface="Arial"/>
              </a:rPr>
              <a:t>und gelöscht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werden</a:t>
            </a:r>
            <a:endParaRPr sz="2000" dirty="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Der Index beginnt immer </a:t>
            </a:r>
            <a:r>
              <a:rPr sz="2000" dirty="0">
                <a:latin typeface="Arial"/>
                <a:cs typeface="Arial"/>
              </a:rPr>
              <a:t>mit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</a:t>
            </a:r>
          </a:p>
          <a:p>
            <a:pPr marL="451484">
              <a:lnSpc>
                <a:spcPct val="100000"/>
              </a:lnSpc>
              <a:spcBef>
                <a:spcPts val="925"/>
              </a:spcBef>
              <a:tabLst>
                <a:tab pos="1623695" algn="l"/>
              </a:tabLst>
            </a:pPr>
            <a:r>
              <a:rPr sz="1400" spc="-5" dirty="0">
                <a:latin typeface="Consolas"/>
                <a:cs typeface="Consolas"/>
              </a:rPr>
              <a:t>liste </a:t>
            </a:r>
            <a:r>
              <a:rPr sz="1400" dirty="0">
                <a:latin typeface="Consolas"/>
                <a:cs typeface="Consolas"/>
              </a:rPr>
              <a:t>= </a:t>
            </a:r>
            <a:r>
              <a:rPr sz="1400" spc="-5" dirty="0">
                <a:latin typeface="Consolas"/>
                <a:cs typeface="Consolas"/>
              </a:rPr>
              <a:t>[]	</a:t>
            </a:r>
            <a:r>
              <a:rPr sz="1400" i="1" dirty="0">
                <a:solidFill>
                  <a:srgbClr val="808080"/>
                </a:solidFill>
                <a:latin typeface="Consolas"/>
                <a:cs typeface="Consolas"/>
              </a:rPr>
              <a:t># </a:t>
            </a:r>
            <a:r>
              <a:rPr sz="1400" i="1" spc="-5" dirty="0">
                <a:solidFill>
                  <a:srgbClr val="808080"/>
                </a:solidFill>
                <a:latin typeface="Consolas"/>
                <a:cs typeface="Consolas"/>
              </a:rPr>
              <a:t>anlegen einer leeren Liste mit eckigen Klammern</a:t>
            </a:r>
            <a:r>
              <a:rPr sz="1400" i="1" spc="-3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400" i="1" spc="-5" dirty="0">
                <a:solidFill>
                  <a:srgbClr val="808080"/>
                </a:solidFill>
                <a:latin typeface="Consolas"/>
                <a:cs typeface="Consolas"/>
              </a:rPr>
              <a:t>[]</a:t>
            </a:r>
            <a:endParaRPr sz="1400" dirty="0">
              <a:latin typeface="Consolas"/>
              <a:cs typeface="Consolas"/>
            </a:endParaRPr>
          </a:p>
          <a:p>
            <a:pPr marL="451484">
              <a:lnSpc>
                <a:spcPct val="100000"/>
              </a:lnSpc>
              <a:spcBef>
                <a:spcPts val="795"/>
              </a:spcBef>
              <a:tabLst>
                <a:tab pos="3187065" algn="l"/>
              </a:tabLst>
            </a:pPr>
            <a:r>
              <a:rPr sz="1400" spc="-5" dirty="0">
                <a:latin typeface="Consolas"/>
                <a:cs typeface="Consolas"/>
              </a:rPr>
              <a:t>liste </a:t>
            </a:r>
            <a:r>
              <a:rPr sz="1400" dirty="0">
                <a:latin typeface="Consolas"/>
                <a:cs typeface="Consolas"/>
              </a:rPr>
              <a:t>= [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1400" dirty="0">
                <a:latin typeface="Consolas"/>
                <a:cs typeface="Consolas"/>
              </a:rPr>
              <a:t>,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3.8</a:t>
            </a:r>
            <a:r>
              <a:rPr sz="1400" spc="-5" dirty="0">
                <a:latin typeface="Consolas"/>
                <a:cs typeface="Consolas"/>
              </a:rPr>
              <a:t>,</a:t>
            </a:r>
            <a:r>
              <a:rPr sz="1400" dirty="0">
                <a:latin typeface="Consolas"/>
                <a:cs typeface="Consolas"/>
              </a:rPr>
              <a:t> </a:t>
            </a:r>
            <a:r>
              <a:rPr sz="1400" b="1" spc="-5" dirty="0">
                <a:solidFill>
                  <a:srgbClr val="008080"/>
                </a:solidFill>
                <a:latin typeface="Consolas"/>
                <a:cs typeface="Consolas"/>
              </a:rPr>
              <a:t>'python'</a:t>
            </a:r>
            <a:r>
              <a:rPr sz="1400" spc="-5" dirty="0">
                <a:latin typeface="Consolas"/>
                <a:cs typeface="Consolas"/>
              </a:rPr>
              <a:t>]	</a:t>
            </a:r>
            <a:r>
              <a:rPr sz="1400" i="1" dirty="0">
                <a:solidFill>
                  <a:srgbClr val="808080"/>
                </a:solidFill>
                <a:latin typeface="Consolas"/>
                <a:cs typeface="Consolas"/>
              </a:rPr>
              <a:t># </a:t>
            </a:r>
            <a:r>
              <a:rPr sz="1400" i="1" spc="-5" dirty="0">
                <a:solidFill>
                  <a:srgbClr val="808080"/>
                </a:solidFill>
                <a:latin typeface="Consolas"/>
                <a:cs typeface="Consolas"/>
              </a:rPr>
              <a:t>anlegen einer Listen mit beliebigen</a:t>
            </a:r>
            <a:r>
              <a:rPr sz="1400" i="1" spc="-8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400" i="1" spc="-5" dirty="0">
                <a:solidFill>
                  <a:srgbClr val="808080"/>
                </a:solidFill>
                <a:latin typeface="Consolas"/>
                <a:cs typeface="Consolas"/>
              </a:rPr>
              <a:t>Datentypen</a:t>
            </a:r>
            <a:endParaRPr sz="1400" dirty="0">
              <a:latin typeface="Consolas"/>
              <a:cs typeface="Consolas"/>
            </a:endParaRPr>
          </a:p>
          <a:p>
            <a:pPr marL="451484">
              <a:lnSpc>
                <a:spcPct val="100000"/>
              </a:lnSpc>
              <a:spcBef>
                <a:spcPts val="790"/>
              </a:spcBef>
              <a:tabLst>
                <a:tab pos="2405380" algn="l"/>
              </a:tabLst>
            </a:pPr>
            <a:r>
              <a:rPr sz="1400" spc="-5" dirty="0">
                <a:latin typeface="Consolas"/>
                <a:cs typeface="Consolas"/>
              </a:rPr>
              <a:t>liste.append(</a:t>
            </a:r>
            <a:r>
              <a:rPr sz="1400" b="1" spc="-5" dirty="0">
                <a:solidFill>
                  <a:srgbClr val="008080"/>
                </a:solidFill>
                <a:latin typeface="Consolas"/>
                <a:cs typeface="Consolas"/>
              </a:rPr>
              <a:t>'18'</a:t>
            </a:r>
            <a:r>
              <a:rPr sz="1400" spc="-5" dirty="0">
                <a:latin typeface="Consolas"/>
                <a:cs typeface="Consolas"/>
              </a:rPr>
              <a:t>)	</a:t>
            </a:r>
            <a:r>
              <a:rPr sz="1400" i="1" dirty="0">
                <a:solidFill>
                  <a:srgbClr val="808080"/>
                </a:solidFill>
                <a:latin typeface="Consolas"/>
                <a:cs typeface="Consolas"/>
              </a:rPr>
              <a:t># </a:t>
            </a:r>
            <a:r>
              <a:rPr sz="1400" i="1" spc="-5" dirty="0">
                <a:solidFill>
                  <a:srgbClr val="808080"/>
                </a:solidFill>
                <a:latin typeface="Consolas"/>
                <a:cs typeface="Consolas"/>
              </a:rPr>
              <a:t>Element</a:t>
            </a:r>
            <a:r>
              <a:rPr sz="1400" i="1" spc="-1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400" i="1" spc="-5" dirty="0">
                <a:solidFill>
                  <a:srgbClr val="808080"/>
                </a:solidFill>
                <a:latin typeface="Consolas"/>
                <a:cs typeface="Consolas"/>
              </a:rPr>
              <a:t>hinzufügen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 dirty="0">
              <a:latin typeface="Consolas"/>
              <a:cs typeface="Consolas"/>
            </a:endParaRPr>
          </a:p>
          <a:p>
            <a:pPr marL="451484" marR="3716020">
              <a:lnSpc>
                <a:spcPct val="147300"/>
              </a:lnSpc>
              <a:spcBef>
                <a:spcPts val="840"/>
              </a:spcBef>
            </a:pPr>
            <a:r>
              <a:rPr sz="1400" b="1" spc="-5" dirty="0">
                <a:solidFill>
                  <a:srgbClr val="008080"/>
                </a:solidFill>
                <a:latin typeface="Consolas"/>
                <a:cs typeface="Consolas"/>
              </a:rPr>
              <a:t>""" Iteration über die ganze Liste """  </a:t>
            </a:r>
            <a:r>
              <a:rPr sz="1400" b="1" spc="-5" dirty="0">
                <a:solidFill>
                  <a:srgbClr val="000080"/>
                </a:solidFill>
                <a:latin typeface="Consolas"/>
                <a:cs typeface="Consolas"/>
              </a:rPr>
              <a:t>for </a:t>
            </a:r>
            <a:r>
              <a:rPr sz="1400" spc="-5" dirty="0">
                <a:latin typeface="Consolas"/>
                <a:cs typeface="Consolas"/>
              </a:rPr>
              <a:t>item </a:t>
            </a:r>
            <a:r>
              <a:rPr sz="1400" b="1" spc="-5" dirty="0">
                <a:solidFill>
                  <a:srgbClr val="000080"/>
                </a:solidFill>
                <a:latin typeface="Consolas"/>
                <a:cs typeface="Consolas"/>
              </a:rPr>
              <a:t>in </a:t>
            </a:r>
            <a:r>
              <a:rPr sz="1400" spc="-5" dirty="0">
                <a:latin typeface="Consolas"/>
                <a:cs typeface="Consolas"/>
              </a:rPr>
              <a:t>liste:</a:t>
            </a:r>
            <a:endParaRPr sz="1400" dirty="0">
              <a:latin typeface="Consolas"/>
              <a:cs typeface="Consolas"/>
            </a:endParaRPr>
          </a:p>
          <a:p>
            <a:pPr marL="744220">
              <a:lnSpc>
                <a:spcPct val="100000"/>
              </a:lnSpc>
              <a:spcBef>
                <a:spcPts val="795"/>
              </a:spcBef>
            </a:pPr>
            <a:r>
              <a:rPr sz="1400" spc="-5" dirty="0">
                <a:solidFill>
                  <a:srgbClr val="000080"/>
                </a:solidFill>
                <a:latin typeface="Consolas"/>
                <a:cs typeface="Consolas"/>
              </a:rPr>
              <a:t>print</a:t>
            </a:r>
            <a:r>
              <a:rPr sz="1400" spc="-5" dirty="0">
                <a:latin typeface="Consolas"/>
                <a:cs typeface="Consolas"/>
              </a:rPr>
              <a:t>(item)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 dirty="0">
              <a:latin typeface="Consolas"/>
              <a:cs typeface="Consolas"/>
            </a:endParaRPr>
          </a:p>
          <a:p>
            <a:pPr marL="451484">
              <a:lnSpc>
                <a:spcPct val="100000"/>
              </a:lnSpc>
              <a:tabLst>
                <a:tab pos="2112010" algn="l"/>
              </a:tabLst>
            </a:pPr>
            <a:r>
              <a:rPr sz="1400" spc="-5" dirty="0">
                <a:solidFill>
                  <a:srgbClr val="000080"/>
                </a:solidFill>
                <a:latin typeface="Consolas"/>
                <a:cs typeface="Consolas"/>
              </a:rPr>
              <a:t>print</a:t>
            </a:r>
            <a:r>
              <a:rPr sz="1400" spc="-5" dirty="0">
                <a:latin typeface="Consolas"/>
                <a:cs typeface="Consolas"/>
              </a:rPr>
              <a:t>(liste[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z="1400" spc="-5" dirty="0">
                <a:latin typeface="Consolas"/>
                <a:cs typeface="Consolas"/>
              </a:rPr>
              <a:t>])	</a:t>
            </a:r>
            <a:r>
              <a:rPr sz="1400" i="1" dirty="0">
                <a:solidFill>
                  <a:srgbClr val="808080"/>
                </a:solidFill>
                <a:latin typeface="Consolas"/>
                <a:cs typeface="Consolas"/>
              </a:rPr>
              <a:t>#</a:t>
            </a:r>
            <a:r>
              <a:rPr sz="1400" i="1" spc="-1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400" i="1" spc="-5" dirty="0">
                <a:solidFill>
                  <a:srgbClr val="808080"/>
                </a:solidFill>
                <a:latin typeface="Consolas"/>
                <a:cs typeface="Consolas"/>
              </a:rPr>
              <a:t>1.Element</a:t>
            </a:r>
            <a:endParaRPr sz="1400" dirty="0">
              <a:latin typeface="Consolas"/>
              <a:cs typeface="Consolas"/>
            </a:endParaRPr>
          </a:p>
          <a:p>
            <a:pPr marL="451484">
              <a:lnSpc>
                <a:spcPct val="100000"/>
              </a:lnSpc>
              <a:spcBef>
                <a:spcPts val="795"/>
              </a:spcBef>
              <a:tabLst>
                <a:tab pos="2209800" algn="l"/>
              </a:tabLst>
            </a:pPr>
            <a:r>
              <a:rPr sz="1400" spc="-5" dirty="0">
                <a:solidFill>
                  <a:srgbClr val="000080"/>
                </a:solidFill>
                <a:latin typeface="Consolas"/>
                <a:cs typeface="Consolas"/>
              </a:rPr>
              <a:t>print</a:t>
            </a:r>
            <a:r>
              <a:rPr sz="1400" spc="-5" dirty="0">
                <a:latin typeface="Consolas"/>
                <a:cs typeface="Consolas"/>
              </a:rPr>
              <a:t>(liste[-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1400" spc="-5" dirty="0">
                <a:latin typeface="Consolas"/>
                <a:cs typeface="Consolas"/>
              </a:rPr>
              <a:t>])	</a:t>
            </a:r>
            <a:r>
              <a:rPr sz="1400" i="1" dirty="0">
                <a:solidFill>
                  <a:srgbClr val="808080"/>
                </a:solidFill>
                <a:latin typeface="Consolas"/>
                <a:cs typeface="Consolas"/>
              </a:rPr>
              <a:t># </a:t>
            </a:r>
            <a:r>
              <a:rPr sz="1400" i="1" spc="-5" dirty="0">
                <a:solidFill>
                  <a:srgbClr val="808080"/>
                </a:solidFill>
                <a:latin typeface="Consolas"/>
                <a:cs typeface="Consolas"/>
              </a:rPr>
              <a:t>letztes</a:t>
            </a:r>
            <a:r>
              <a:rPr sz="1400" i="1" spc="-1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400" i="1" spc="-5" dirty="0">
                <a:solidFill>
                  <a:srgbClr val="808080"/>
                </a:solidFill>
                <a:latin typeface="Consolas"/>
                <a:cs typeface="Consolas"/>
              </a:rPr>
              <a:t>Element</a:t>
            </a:r>
            <a:endParaRPr sz="1400" dirty="0">
              <a:latin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6948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List </a:t>
            </a:r>
            <a:r>
              <a:rPr dirty="0"/>
              <a:t>- </a:t>
            </a:r>
            <a:r>
              <a:rPr spc="-5" dirty="0"/>
              <a:t>Methoden </a:t>
            </a:r>
            <a:r>
              <a:rPr spc="-10" dirty="0"/>
              <a:t>und</a:t>
            </a:r>
            <a:r>
              <a:rPr spc="-90" dirty="0"/>
              <a:t> </a:t>
            </a:r>
            <a:r>
              <a:rPr spc="-5" dirty="0"/>
              <a:t>Operatoren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664653"/>
            <a:ext cx="8209915" cy="41402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4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577465" algn="l"/>
              </a:tabLst>
            </a:pPr>
            <a:r>
              <a:rPr sz="1400" spc="-5" dirty="0">
                <a:latin typeface="Consolas"/>
                <a:cs typeface="Consolas"/>
              </a:rPr>
              <a:t>liste.index(</a:t>
            </a:r>
            <a:r>
              <a:rPr sz="1400" b="1" spc="-5" dirty="0">
                <a:solidFill>
                  <a:srgbClr val="008080"/>
                </a:solidFill>
                <a:latin typeface="Consolas"/>
                <a:cs typeface="Consolas"/>
              </a:rPr>
              <a:t>'18'</a:t>
            </a:r>
            <a:r>
              <a:rPr sz="1400" spc="-5" dirty="0">
                <a:latin typeface="Consolas"/>
                <a:cs typeface="Consolas"/>
              </a:rPr>
              <a:t>)</a:t>
            </a:r>
            <a:r>
              <a:rPr sz="1400" spc="-215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5" dirty="0">
                <a:latin typeface="Arial"/>
                <a:cs typeface="Arial"/>
              </a:rPr>
              <a:t>Index, an welcher Stelle der </a:t>
            </a:r>
            <a:r>
              <a:rPr sz="2000" spc="-15" dirty="0">
                <a:latin typeface="Arial"/>
                <a:cs typeface="Arial"/>
              </a:rPr>
              <a:t>Wert </a:t>
            </a:r>
            <a:r>
              <a:rPr sz="2000" spc="-5" dirty="0">
                <a:latin typeface="Arial"/>
                <a:cs typeface="Arial"/>
              </a:rPr>
              <a:t>gefunden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wurde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381885" algn="l"/>
              </a:tabLst>
            </a:pPr>
            <a:r>
              <a:rPr sz="1400" spc="-5" dirty="0">
                <a:latin typeface="Consolas"/>
                <a:cs typeface="Consolas"/>
              </a:rPr>
              <a:t>liste.append(</a:t>
            </a:r>
            <a:r>
              <a:rPr sz="1400" b="1" spc="-5" dirty="0">
                <a:solidFill>
                  <a:srgbClr val="008080"/>
                </a:solidFill>
                <a:latin typeface="Consolas"/>
                <a:cs typeface="Consolas"/>
              </a:rPr>
              <a:t>7</a:t>
            </a:r>
            <a:r>
              <a:rPr sz="1400" spc="-5" dirty="0">
                <a:latin typeface="Consolas"/>
                <a:cs typeface="Consolas"/>
              </a:rPr>
              <a:t>)</a:t>
            </a:r>
            <a:r>
              <a:rPr sz="1400" spc="-220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5" dirty="0">
                <a:latin typeface="Arial"/>
                <a:cs typeface="Arial"/>
              </a:rPr>
              <a:t>Element am Ende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hinzufügen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870200" algn="l"/>
              </a:tabLst>
            </a:pPr>
            <a:r>
              <a:rPr sz="1400" spc="-5" dirty="0">
                <a:latin typeface="Consolas"/>
                <a:cs typeface="Consolas"/>
              </a:rPr>
              <a:t>liste.extend(liste2)</a:t>
            </a:r>
            <a:r>
              <a:rPr sz="1400" spc="-204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5" dirty="0">
                <a:latin typeface="Arial"/>
                <a:cs typeface="Arial"/>
              </a:rPr>
              <a:t>Liste </a:t>
            </a:r>
            <a:r>
              <a:rPr sz="2000" dirty="0">
                <a:latin typeface="Arial"/>
                <a:cs typeface="Arial"/>
              </a:rPr>
              <a:t>mit </a:t>
            </a:r>
            <a:r>
              <a:rPr sz="2000" spc="-5" dirty="0">
                <a:latin typeface="Arial"/>
                <a:cs typeface="Arial"/>
              </a:rPr>
              <a:t>einer weiteren Liste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erweitern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3163570" algn="l"/>
              </a:tabLst>
            </a:pPr>
            <a:r>
              <a:rPr sz="1400" spc="-5" dirty="0">
                <a:latin typeface="Consolas"/>
                <a:cs typeface="Consolas"/>
              </a:rPr>
              <a:t>liste.insert(3,</a:t>
            </a:r>
            <a:r>
              <a:rPr sz="1400" b="1" spc="-5" dirty="0">
                <a:solidFill>
                  <a:srgbClr val="008080"/>
                </a:solidFill>
                <a:latin typeface="Consolas"/>
                <a:cs typeface="Consolas"/>
              </a:rPr>
              <a:t>'Apfel'</a:t>
            </a:r>
            <a:r>
              <a:rPr sz="1400" spc="-5" dirty="0">
                <a:latin typeface="Consolas"/>
                <a:cs typeface="Consolas"/>
              </a:rPr>
              <a:t>)</a:t>
            </a:r>
            <a:r>
              <a:rPr sz="1400" spc="-215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5" dirty="0">
                <a:latin typeface="Arial"/>
                <a:cs typeface="Arial"/>
              </a:rPr>
              <a:t>einfügen </a:t>
            </a:r>
            <a:r>
              <a:rPr sz="2000" dirty="0">
                <a:latin typeface="Arial"/>
                <a:cs typeface="Arial"/>
              </a:rPr>
              <a:t>mit </a:t>
            </a:r>
            <a:r>
              <a:rPr sz="2000" spc="-5" dirty="0">
                <a:latin typeface="Arial"/>
                <a:cs typeface="Arial"/>
              </a:rPr>
              <a:t>Position und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Wert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967990" algn="l"/>
              </a:tabLst>
            </a:pPr>
            <a:r>
              <a:rPr sz="1400" spc="-5" dirty="0">
                <a:latin typeface="Consolas"/>
                <a:cs typeface="Consolas"/>
              </a:rPr>
              <a:t>liste.remove(</a:t>
            </a:r>
            <a:r>
              <a:rPr sz="1400" b="1" spc="-5" dirty="0">
                <a:solidFill>
                  <a:srgbClr val="008080"/>
                </a:solidFill>
                <a:latin typeface="Consolas"/>
                <a:cs typeface="Consolas"/>
              </a:rPr>
              <a:t>'Apfel'</a:t>
            </a:r>
            <a:r>
              <a:rPr sz="1400" spc="-5" dirty="0">
                <a:latin typeface="Consolas"/>
                <a:cs typeface="Consolas"/>
              </a:rPr>
              <a:t>)</a:t>
            </a:r>
            <a:r>
              <a:rPr sz="1400" spc="-215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5" dirty="0">
                <a:latin typeface="Arial"/>
                <a:cs typeface="Arial"/>
              </a:rPr>
              <a:t>löschen des 1. gefunden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Eintrags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870200" algn="l"/>
              </a:tabLst>
            </a:pPr>
            <a:r>
              <a:rPr sz="1400" spc="-5" dirty="0">
                <a:latin typeface="Consolas"/>
                <a:cs typeface="Consolas"/>
              </a:rPr>
              <a:t>liste.count(</a:t>
            </a:r>
            <a:r>
              <a:rPr sz="1400" b="1" spc="-5" dirty="0">
                <a:solidFill>
                  <a:srgbClr val="008080"/>
                </a:solidFill>
                <a:latin typeface="Consolas"/>
                <a:cs typeface="Consolas"/>
              </a:rPr>
              <a:t>'Apfel'</a:t>
            </a:r>
            <a:r>
              <a:rPr sz="1400" spc="-5" dirty="0">
                <a:latin typeface="Consolas"/>
                <a:cs typeface="Consolas"/>
              </a:rPr>
              <a:t>)</a:t>
            </a:r>
            <a:r>
              <a:rPr sz="1400" spc="-215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zählt </a:t>
            </a:r>
            <a:r>
              <a:rPr sz="2000" spc="-5" dirty="0">
                <a:latin typeface="Arial"/>
                <a:cs typeface="Arial"/>
              </a:rPr>
              <a:t>die enthaltenen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Elemente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088514" algn="l"/>
              </a:tabLst>
            </a:pPr>
            <a:r>
              <a:rPr sz="1400" spc="-5" dirty="0">
                <a:latin typeface="Consolas"/>
                <a:cs typeface="Consolas"/>
              </a:rPr>
              <a:t>liste.pop(3)</a:t>
            </a:r>
            <a:r>
              <a:rPr sz="1400" spc="-210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5" dirty="0">
                <a:latin typeface="Arial"/>
                <a:cs typeface="Arial"/>
              </a:rPr>
              <a:t>löscht den Eintrag </a:t>
            </a:r>
            <a:r>
              <a:rPr sz="2000" dirty="0">
                <a:latin typeface="Arial"/>
                <a:cs typeface="Arial"/>
              </a:rPr>
              <a:t>mit </a:t>
            </a:r>
            <a:r>
              <a:rPr sz="2000" spc="-5" dirty="0">
                <a:latin typeface="Arial"/>
                <a:cs typeface="Arial"/>
              </a:rPr>
              <a:t>dem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Index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381885" algn="l"/>
              </a:tabLst>
            </a:pPr>
            <a:r>
              <a:rPr sz="1400" spc="-5" dirty="0">
                <a:latin typeface="Consolas"/>
                <a:cs typeface="Consolas"/>
              </a:rPr>
              <a:t>liste.reverse()</a:t>
            </a:r>
            <a:r>
              <a:rPr sz="1400" spc="-210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stellt </a:t>
            </a:r>
            <a:r>
              <a:rPr sz="2000" spc="-5" dirty="0">
                <a:latin typeface="Arial"/>
                <a:cs typeface="Arial"/>
              </a:rPr>
              <a:t>die Liste a-z auf </a:t>
            </a:r>
            <a:r>
              <a:rPr sz="2000" dirty="0">
                <a:latin typeface="Arial"/>
                <a:cs typeface="Arial"/>
              </a:rPr>
              <a:t>z-a </a:t>
            </a:r>
            <a:r>
              <a:rPr sz="2000" spc="-5" dirty="0">
                <a:latin typeface="Arial"/>
                <a:cs typeface="Arial"/>
              </a:rPr>
              <a:t>um </a:t>
            </a:r>
            <a:r>
              <a:rPr sz="2000" dirty="0">
                <a:latin typeface="Arial"/>
                <a:cs typeface="Arial"/>
              </a:rPr>
              <a:t>(bei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Typengleichheit)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088514" algn="l"/>
              </a:tabLst>
            </a:pPr>
            <a:r>
              <a:rPr sz="1400" spc="-5" dirty="0">
                <a:latin typeface="Consolas"/>
                <a:cs typeface="Consolas"/>
              </a:rPr>
              <a:t>liste.sort()</a:t>
            </a:r>
            <a:r>
              <a:rPr sz="1400" spc="-210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sortiert </a:t>
            </a:r>
            <a:r>
              <a:rPr sz="2000" spc="-5" dirty="0">
                <a:latin typeface="Arial"/>
                <a:cs typeface="Arial"/>
              </a:rPr>
              <a:t>die Liste einem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Defaultkey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088514" algn="l"/>
              </a:tabLst>
            </a:pPr>
            <a:r>
              <a:rPr sz="1400" spc="-5" dirty="0">
                <a:latin typeface="Consolas"/>
                <a:cs typeface="Consolas"/>
              </a:rPr>
              <a:t>liste.copy()</a:t>
            </a:r>
            <a:r>
              <a:rPr sz="1400" spc="-210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5" dirty="0">
                <a:latin typeface="Arial"/>
                <a:cs typeface="Arial"/>
              </a:rPr>
              <a:t>legt eine unabhängige </a:t>
            </a:r>
            <a:r>
              <a:rPr sz="2000" dirty="0">
                <a:latin typeface="Arial"/>
                <a:cs typeface="Arial"/>
              </a:rPr>
              <a:t>kopierte </a:t>
            </a:r>
            <a:r>
              <a:rPr sz="2000" spc="-5" dirty="0">
                <a:latin typeface="Arial"/>
                <a:cs typeface="Arial"/>
              </a:rPr>
              <a:t>Liste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186305" algn="l"/>
              </a:tabLst>
            </a:pPr>
            <a:r>
              <a:rPr sz="1400" spc="-5" dirty="0">
                <a:latin typeface="Consolas"/>
                <a:cs typeface="Consolas"/>
              </a:rPr>
              <a:t>liste.clear()</a:t>
            </a:r>
            <a:r>
              <a:rPr sz="1400" spc="-210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5" dirty="0">
                <a:latin typeface="Arial"/>
                <a:cs typeface="Arial"/>
              </a:rPr>
              <a:t>leert die ganze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Liste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577465" algn="l"/>
              </a:tabLst>
            </a:pPr>
            <a:r>
              <a:rPr sz="1400" spc="-5" dirty="0">
                <a:latin typeface="Consolas"/>
                <a:cs typeface="Consolas"/>
              </a:rPr>
              <a:t>liste </a:t>
            </a:r>
            <a:r>
              <a:rPr sz="1400" dirty="0">
                <a:latin typeface="Consolas"/>
                <a:cs typeface="Consolas"/>
              </a:rPr>
              <a:t>= </a:t>
            </a:r>
            <a:r>
              <a:rPr sz="1400" spc="-5" dirty="0">
                <a:latin typeface="Consolas"/>
                <a:cs typeface="Consolas"/>
              </a:rPr>
              <a:t>liste </a:t>
            </a:r>
            <a:r>
              <a:rPr sz="1400" dirty="0">
                <a:latin typeface="Consolas"/>
                <a:cs typeface="Consolas"/>
              </a:rPr>
              <a:t>*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3</a:t>
            </a:r>
            <a:r>
              <a:rPr sz="1400" spc="-195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5" dirty="0">
                <a:latin typeface="Arial"/>
                <a:cs typeface="Arial"/>
              </a:rPr>
              <a:t>die Liste wird </a:t>
            </a:r>
            <a:r>
              <a:rPr sz="2000" dirty="0">
                <a:latin typeface="Arial"/>
                <a:cs typeface="Arial"/>
              </a:rPr>
              <a:t>3 mal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kopiert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4" y="390424"/>
            <a:ext cx="823277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CH" spc="-10" dirty="0" smtClean="0"/>
              <a:t>Klassen – Objekte Instance-Variablen und Methoden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735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4" y="390424"/>
            <a:ext cx="861377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CH" spc="-10" dirty="0" smtClean="0"/>
              <a:t>Abgeleitete Klassen und </a:t>
            </a:r>
            <a:br>
              <a:rPr lang="de-CH" spc="-10" dirty="0" smtClean="0"/>
            </a:br>
            <a:r>
              <a:rPr lang="de-CH" spc="-10" dirty="0" err="1" smtClean="0"/>
              <a:t>Method-Overloading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058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807852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CH" spc="-10" dirty="0" smtClean="0"/>
              <a:t>Sichtschutz / </a:t>
            </a:r>
            <a:r>
              <a:rPr lang="de-CH" spc="-10" dirty="0" err="1" smtClean="0"/>
              <a:t>Scope</a:t>
            </a:r>
            <a:r>
              <a:rPr lang="de-CH" spc="-10" dirty="0" smtClean="0"/>
              <a:t> von Variablen &amp; Methoden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40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1" y="390424"/>
            <a:ext cx="86899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CH" spc="-10" dirty="0" err="1" smtClean="0"/>
              <a:t>Functions</a:t>
            </a:r>
            <a:r>
              <a:rPr lang="de-CH" spc="-10" dirty="0" smtClean="0"/>
              <a:t> &amp; Methoden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6" name="object 3"/>
          <p:cNvSpPr txBox="1"/>
          <p:nvPr/>
        </p:nvSpPr>
        <p:spPr>
          <a:xfrm>
            <a:off x="228601" y="1219200"/>
            <a:ext cx="8537577" cy="5355312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lang="de-CH" sz="2000" spc="-5" dirty="0">
                <a:latin typeface="Arial"/>
                <a:cs typeface="Arial"/>
              </a:rPr>
              <a:t>Funktionen sind «selbständig»</a:t>
            </a:r>
          </a:p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lang="de-CH" sz="2000" spc="-5" dirty="0">
                <a:latin typeface="Arial"/>
                <a:cs typeface="Arial"/>
              </a:rPr>
              <a:t>Funktionen «berechnen» anhand der </a:t>
            </a:r>
            <a:r>
              <a:rPr lang="de-CH" sz="2000" spc="-5" dirty="0" err="1">
                <a:latin typeface="Arial"/>
                <a:cs typeface="Arial"/>
              </a:rPr>
              <a:t>Fct</a:t>
            </a:r>
            <a:r>
              <a:rPr lang="de-CH" sz="2000" spc="-5" dirty="0">
                <a:latin typeface="Arial"/>
                <a:cs typeface="Arial"/>
              </a:rPr>
              <a:t>-Argumente (Parameter</a:t>
            </a:r>
            <a:r>
              <a:rPr lang="de-CH" sz="2000" spc="-5" dirty="0" smtClean="0">
                <a:latin typeface="Arial"/>
                <a:cs typeface="Arial"/>
              </a:rPr>
              <a:t>) einen </a:t>
            </a:r>
            <a:r>
              <a:rPr lang="de-CH" sz="2000" spc="-5" dirty="0">
                <a:latin typeface="Arial"/>
                <a:cs typeface="Arial"/>
              </a:rPr>
              <a:t>Funktions-Wert (Return-Value) und haben keine Seiteneffekte (verändern von globalen Variablen)</a:t>
            </a:r>
          </a:p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lang="de-CH" sz="2000" spc="-5" dirty="0" smtClean="0">
                <a:latin typeface="Arial"/>
                <a:cs typeface="Arial"/>
              </a:rPr>
              <a:t>Zusammengefasste </a:t>
            </a:r>
            <a:r>
              <a:rPr lang="de-CH" sz="2000" spc="-5" dirty="0">
                <a:latin typeface="Arial"/>
                <a:cs typeface="Arial"/>
              </a:rPr>
              <a:t>Funktionen in einem </a:t>
            </a:r>
            <a:r>
              <a:rPr lang="de-CH" sz="2000" spc="-5" dirty="0" smtClean="0">
                <a:latin typeface="Arial"/>
                <a:cs typeface="Arial"/>
              </a:rPr>
              <a:t>separaten File:</a:t>
            </a:r>
            <a:br>
              <a:rPr lang="de-CH" sz="2000" spc="-5" dirty="0" smtClean="0">
                <a:latin typeface="Arial"/>
                <a:cs typeface="Arial"/>
              </a:rPr>
            </a:br>
            <a:r>
              <a:rPr lang="de-CH" sz="2000" spc="-5" dirty="0" smtClean="0">
                <a:latin typeface="Arial"/>
                <a:cs typeface="Arial"/>
              </a:rPr>
              <a:t>nennt man Module oder Libraries</a:t>
            </a:r>
            <a:endParaRPr lang="de-CH" sz="2000" spc="-5" dirty="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lang="de-CH" sz="2000" spc="-5" dirty="0">
                <a:latin typeface="Arial"/>
                <a:cs typeface="Arial"/>
              </a:rPr>
              <a:t>Call: </a:t>
            </a:r>
            <a:r>
              <a:rPr lang="de-CH" sz="1400" spc="-5" dirty="0" err="1">
                <a:latin typeface="Consolas"/>
                <a:cs typeface="Consolas"/>
              </a:rPr>
              <a:t>print</a:t>
            </a:r>
            <a:r>
              <a:rPr lang="de-CH" sz="1400" spc="-5" dirty="0">
                <a:latin typeface="Consolas"/>
                <a:cs typeface="Consolas"/>
              </a:rPr>
              <a:t>(‘Hallo’ + </a:t>
            </a:r>
            <a:r>
              <a:rPr lang="de-CH" sz="1400" spc="-5" dirty="0" err="1">
                <a:latin typeface="Consolas"/>
                <a:cs typeface="Consolas"/>
              </a:rPr>
              <a:t>str</a:t>
            </a:r>
            <a:r>
              <a:rPr lang="de-CH" sz="1400" spc="-5" dirty="0">
                <a:latin typeface="Consolas"/>
                <a:cs typeface="Consolas"/>
              </a:rPr>
              <a:t>(3.14) + ‘BZU!’, </a:t>
            </a:r>
            <a:r>
              <a:rPr lang="de-CH" sz="1400" spc="-5" dirty="0" smtClean="0">
                <a:latin typeface="Consolas"/>
                <a:cs typeface="Consolas"/>
              </a:rPr>
              <a:t>3.14, </a:t>
            </a:r>
            <a:r>
              <a:rPr lang="de-CH" sz="1400" spc="-5" dirty="0" err="1" smtClean="0">
                <a:latin typeface="Consolas"/>
                <a:cs typeface="Consolas"/>
              </a:rPr>
              <a:t>sep</a:t>
            </a:r>
            <a:r>
              <a:rPr lang="de-CH" sz="1400" spc="-5" dirty="0" smtClean="0">
                <a:latin typeface="Consolas"/>
                <a:cs typeface="Consolas"/>
              </a:rPr>
              <a:t>=‘—’, end=‘\n\n’, </a:t>
            </a:r>
            <a:r>
              <a:rPr lang="de-CH" sz="1400" spc="-5" dirty="0" err="1" smtClean="0">
                <a:latin typeface="Consolas"/>
                <a:cs typeface="Consolas"/>
              </a:rPr>
              <a:t>flush</a:t>
            </a:r>
            <a:r>
              <a:rPr lang="de-CH" sz="1400" spc="-5" dirty="0" smtClean="0">
                <a:latin typeface="Consolas"/>
                <a:cs typeface="Consolas"/>
              </a:rPr>
              <a:t>=True)</a:t>
            </a:r>
            <a:endParaRPr lang="de-CH" sz="1400" spc="-5" dirty="0">
              <a:latin typeface="Consolas"/>
              <a:cs typeface="Consolas"/>
            </a:endParaRPr>
          </a:p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endParaRPr lang="de-CH" sz="2000" spc="-5" dirty="0" smtClean="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endParaRPr lang="de-CH" sz="2000" spc="-5" dirty="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lang="de-CH" sz="2000" spc="-5" dirty="0" smtClean="0">
                <a:latin typeface="Arial"/>
                <a:cs typeface="Arial"/>
              </a:rPr>
              <a:t>Methoden gehören zu einer Klasse </a:t>
            </a:r>
          </a:p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lang="de-CH" sz="2000" spc="-5" dirty="0" smtClean="0">
                <a:latin typeface="Arial"/>
                <a:cs typeface="Arial"/>
              </a:rPr>
              <a:t>Methoden «verändern» oder «lesen» den Zustand (Instance-Variablen) eines Objektes</a:t>
            </a:r>
          </a:p>
          <a:p>
            <a:pPr marL="451484" indent="-439420"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lang="de-CH" sz="2000" spc="-5" dirty="0" smtClean="0">
                <a:latin typeface="Arial"/>
                <a:cs typeface="Arial"/>
              </a:rPr>
              <a:t>Call: </a:t>
            </a:r>
            <a:r>
              <a:rPr lang="de-CH" sz="1400" spc="-5" dirty="0">
                <a:latin typeface="Consolas"/>
                <a:cs typeface="Consolas"/>
              </a:rPr>
              <a:t>‘Dies {</a:t>
            </a:r>
            <a:r>
              <a:rPr lang="de-CH" sz="1400" spc="-5" dirty="0" smtClean="0">
                <a:latin typeface="Consolas"/>
                <a:cs typeface="Consolas"/>
              </a:rPr>
              <a:t>p1:12.2f</a:t>
            </a:r>
            <a:r>
              <a:rPr lang="de-CH" sz="1400" spc="-5" dirty="0">
                <a:latin typeface="Consolas"/>
                <a:cs typeface="Consolas"/>
              </a:rPr>
              <a:t>} </a:t>
            </a:r>
            <a:r>
              <a:rPr lang="de-CH" sz="1400" spc="-5" dirty="0" smtClean="0">
                <a:latin typeface="Consolas"/>
                <a:cs typeface="Consolas"/>
              </a:rPr>
              <a:t>ist {place:20s}’.</a:t>
            </a:r>
            <a:r>
              <a:rPr lang="de-CH" sz="1400" spc="-5" dirty="0" err="1" smtClean="0">
                <a:latin typeface="Consolas"/>
                <a:cs typeface="Consolas"/>
              </a:rPr>
              <a:t>format</a:t>
            </a:r>
            <a:r>
              <a:rPr lang="de-CH" sz="1400" spc="-5" dirty="0" smtClean="0">
                <a:latin typeface="Consolas"/>
                <a:cs typeface="Consolas"/>
              </a:rPr>
              <a:t>(p1=3.1415, </a:t>
            </a:r>
            <a:r>
              <a:rPr lang="de-CH" sz="1400" spc="-5" dirty="0" err="1" smtClean="0">
                <a:latin typeface="Consolas"/>
                <a:cs typeface="Consolas"/>
              </a:rPr>
              <a:t>place</a:t>
            </a:r>
            <a:r>
              <a:rPr lang="de-CH" sz="1400" spc="-5" dirty="0" smtClean="0">
                <a:latin typeface="Consolas"/>
                <a:cs typeface="Consolas"/>
              </a:rPr>
              <a:t>=‘</a:t>
            </a:r>
            <a:r>
              <a:rPr lang="de-CH" sz="1400" spc="-5" dirty="0" err="1" smtClean="0">
                <a:latin typeface="Consolas"/>
                <a:cs typeface="Consolas"/>
              </a:rPr>
              <a:t>pi</a:t>
            </a:r>
            <a:r>
              <a:rPr lang="de-CH" sz="1400" spc="-5" dirty="0" smtClean="0">
                <a:latin typeface="Consolas"/>
                <a:cs typeface="Consolas"/>
              </a:rPr>
              <a:t>’)</a:t>
            </a:r>
          </a:p>
          <a:p>
            <a:pPr marL="451484" indent="-439420"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endParaRPr lang="de-CH" sz="1400" spc="-5" dirty="0">
              <a:latin typeface="Consolas"/>
              <a:cs typeface="Consolas"/>
            </a:endParaRPr>
          </a:p>
          <a:p>
            <a:pPr marL="12064">
              <a:spcBef>
                <a:spcPts val="400"/>
              </a:spcBef>
              <a:tabLst>
                <a:tab pos="451484" algn="l"/>
                <a:tab pos="452120" algn="l"/>
              </a:tabLst>
            </a:pPr>
            <a:endParaRPr lang="de-CH" sz="1400" spc="-5" dirty="0">
              <a:latin typeface="Consolas"/>
              <a:cs typeface="Consolas"/>
            </a:endParaRPr>
          </a:p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endParaRPr lang="de-CH" sz="2000" spc="-5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421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1" y="390424"/>
            <a:ext cx="8689976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CH" spc="-10" dirty="0" err="1" smtClean="0"/>
              <a:t>Positional</a:t>
            </a:r>
            <a:r>
              <a:rPr lang="de-CH" spc="-10" dirty="0" smtClean="0"/>
              <a:t>-Parameter &amp;</a:t>
            </a:r>
            <a:br>
              <a:rPr lang="de-CH" spc="-10" dirty="0" smtClean="0"/>
            </a:br>
            <a:r>
              <a:rPr lang="de-CH" spc="-10" dirty="0" smtClean="0"/>
              <a:t>Optional-Parameter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65771" y="1846502"/>
            <a:ext cx="8689976" cy="132343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CF40"/>
                </a:solidFill>
                <a:effectLst/>
                <a:latin typeface="Consolas" panose="020B0609020204030204" pitchFamily="49" charset="0"/>
              </a:rPr>
              <a:t>sayHelloTo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Unknown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hellostr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"Guten Morgen"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not None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"1:"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hellostr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 "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 "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"1:"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'Hey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!'</a:t>
            </a:r>
            <a:endParaRPr kumimoji="0" lang="de-DE" altLang="de-DE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65771" y="3505200"/>
            <a:ext cx="8689976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de-CH" sz="1600" u="sng" dirty="0" smtClean="0">
                <a:latin typeface="Consolas" panose="020B0609020204030204" pitchFamily="49" charset="0"/>
              </a:rPr>
              <a:t>Calls </a:t>
            </a:r>
            <a:r>
              <a:rPr lang="de-CH" sz="1600" u="sng" dirty="0" err="1" smtClean="0">
                <a:latin typeface="Consolas" panose="020B0609020204030204" pitchFamily="49" charset="0"/>
              </a:rPr>
              <a:t>by</a:t>
            </a:r>
            <a:r>
              <a:rPr lang="de-CH" sz="1600" u="sng" dirty="0" smtClean="0">
                <a:latin typeface="Consolas" panose="020B0609020204030204" pitchFamily="49" charset="0"/>
              </a:rPr>
              <a:t> Position</a:t>
            </a:r>
          </a:p>
          <a:p>
            <a:r>
              <a:rPr lang="de-CH" sz="1600" dirty="0" err="1" smtClean="0">
                <a:latin typeface="Consolas" panose="020B0609020204030204" pitchFamily="49" charset="0"/>
              </a:rPr>
              <a:t>sayHelloTo</a:t>
            </a:r>
            <a:r>
              <a:rPr lang="de-CH" sz="1600" dirty="0" smtClean="0">
                <a:latin typeface="Consolas" panose="020B0609020204030204" pitchFamily="49" charset="0"/>
              </a:rPr>
              <a:t>() 				     </a:t>
            </a:r>
            <a:r>
              <a:rPr lang="de-CH" sz="16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1:Hey </a:t>
            </a:r>
            <a:r>
              <a:rPr lang="de-CH" sz="1600" i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you</a:t>
            </a:r>
            <a:r>
              <a:rPr lang="de-CH" sz="16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de-CH" sz="1600" dirty="0" err="1" smtClean="0">
                <a:latin typeface="Consolas" panose="020B0609020204030204" pitchFamily="49" charset="0"/>
              </a:rPr>
              <a:t>sayHelloTo</a:t>
            </a:r>
            <a:r>
              <a:rPr lang="de-CH" sz="1600" dirty="0" smtClean="0">
                <a:latin typeface="Consolas" panose="020B0609020204030204" pitchFamily="49" charset="0"/>
              </a:rPr>
              <a:t>("")                                </a:t>
            </a:r>
            <a:r>
              <a:rPr lang="de-CH" sz="16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1:Guten Morgen  </a:t>
            </a:r>
            <a:r>
              <a:rPr lang="de-CH" sz="1600" i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Unknown</a:t>
            </a:r>
            <a:endParaRPr lang="de-CH" sz="1600" i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de-CH" sz="1600" dirty="0" err="1" smtClean="0">
                <a:latin typeface="Consolas" panose="020B0609020204030204" pitchFamily="49" charset="0"/>
              </a:rPr>
              <a:t>sayHelloTo</a:t>
            </a:r>
            <a:r>
              <a:rPr lang="de-CH" sz="1600" dirty="0" smtClean="0">
                <a:latin typeface="Consolas" panose="020B0609020204030204" pitchFamily="49" charset="0"/>
              </a:rPr>
              <a:t>("Walti")                           </a:t>
            </a:r>
            <a:r>
              <a:rPr lang="de-CH" sz="16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1:Guten Morgen Walti </a:t>
            </a:r>
            <a:r>
              <a:rPr lang="de-CH" sz="1600" i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Unknown</a:t>
            </a:r>
            <a:endParaRPr lang="de-CH" sz="1600" i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de-CH" sz="1600" dirty="0" err="1" smtClean="0">
                <a:latin typeface="Consolas" panose="020B0609020204030204" pitchFamily="49" charset="0"/>
              </a:rPr>
              <a:t>sayHelloTo</a:t>
            </a:r>
            <a:r>
              <a:rPr lang="de-CH" sz="1600" dirty="0" smtClean="0">
                <a:latin typeface="Consolas" panose="020B0609020204030204" pitchFamily="49" charset="0"/>
              </a:rPr>
              <a:t>("</a:t>
            </a:r>
            <a:r>
              <a:rPr lang="de-CH" sz="1600" dirty="0" err="1" smtClean="0">
                <a:latin typeface="Consolas" panose="020B0609020204030204" pitchFamily="49" charset="0"/>
              </a:rPr>
              <a:t>Walti","Rothlin</a:t>
            </a:r>
            <a:r>
              <a:rPr lang="de-CH" sz="1600" dirty="0" smtClean="0">
                <a:latin typeface="Consolas" panose="020B0609020204030204" pitchFamily="49" charset="0"/>
              </a:rPr>
              <a:t>")                 </a:t>
            </a:r>
            <a:r>
              <a:rPr lang="de-CH" sz="16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1:Guten Morgen Walti Rothlin</a:t>
            </a:r>
          </a:p>
          <a:p>
            <a:r>
              <a:rPr lang="de-CH" sz="1600" dirty="0" err="1" smtClean="0">
                <a:latin typeface="Consolas" panose="020B0609020204030204" pitchFamily="49" charset="0"/>
              </a:rPr>
              <a:t>sayHelloTo</a:t>
            </a:r>
            <a:r>
              <a:rPr lang="de-CH" sz="1600" dirty="0" smtClean="0">
                <a:latin typeface="Consolas" panose="020B0609020204030204" pitchFamily="49" charset="0"/>
              </a:rPr>
              <a:t>("</a:t>
            </a:r>
            <a:r>
              <a:rPr lang="de-CH" sz="1600" dirty="0" err="1" smtClean="0">
                <a:latin typeface="Consolas" panose="020B0609020204030204" pitchFamily="49" charset="0"/>
              </a:rPr>
              <a:t>Walti","Rothlin</a:t>
            </a:r>
            <a:r>
              <a:rPr lang="de-CH" sz="1600" dirty="0" smtClean="0">
                <a:latin typeface="Consolas" panose="020B0609020204030204" pitchFamily="49" charset="0"/>
              </a:rPr>
              <a:t>", "Guten Abend")  </a:t>
            </a:r>
            <a:r>
              <a:rPr lang="de-CH" sz="16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1:Guten Abend Walti Rothlin</a:t>
            </a:r>
          </a:p>
        </p:txBody>
      </p:sp>
      <p:sp>
        <p:nvSpPr>
          <p:cNvPr id="6" name="object 3"/>
          <p:cNvSpPr txBox="1"/>
          <p:nvPr/>
        </p:nvSpPr>
        <p:spPr>
          <a:xfrm>
            <a:off x="304800" y="5257800"/>
            <a:ext cx="8537577" cy="1064394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lang="de-CH" sz="2000" spc="-5" dirty="0" err="1" smtClean="0">
                <a:latin typeface="Arial"/>
                <a:cs typeface="Arial"/>
              </a:rPr>
              <a:t>Method-Overloading</a:t>
            </a:r>
            <a:r>
              <a:rPr lang="de-CH" sz="2000" spc="-5" dirty="0" smtClean="0">
                <a:latin typeface="Arial"/>
                <a:cs typeface="Arial"/>
              </a:rPr>
              <a:t> in Python</a:t>
            </a:r>
          </a:p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lang="de-CH" sz="2000" spc="-5" dirty="0" smtClean="0">
                <a:latin typeface="Arial"/>
                <a:cs typeface="Arial"/>
              </a:rPr>
              <a:t>Nach einem Optionalen Parameter nur noch Optionale Parameter</a:t>
            </a:r>
            <a:endParaRPr sz="2000" dirty="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lang="de-CH" sz="2000" spc="-5" dirty="0" smtClean="0">
                <a:latin typeface="Arial"/>
                <a:cs typeface="Arial"/>
              </a:rPr>
              <a:t>Abwärtskompatibilität bei Erweiterungen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223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80785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CH" spc="-10" dirty="0" err="1" smtClean="0"/>
              <a:t>Named</a:t>
            </a:r>
            <a:r>
              <a:rPr lang="de-CH" spc="-10" dirty="0" smtClean="0"/>
              <a:t>-Parameter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28600" y="1339144"/>
            <a:ext cx="8689976" cy="132343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CF40"/>
                </a:solidFill>
                <a:effectLst/>
                <a:latin typeface="Consolas" panose="020B0609020204030204" pitchFamily="49" charset="0"/>
              </a:rPr>
              <a:t>sayHelloTo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Unknown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hellostr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"Guten Morgen"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not None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"1:"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hellostr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 "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 "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"1:"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'Hey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!'</a:t>
            </a:r>
            <a:endParaRPr kumimoji="0" lang="de-DE" altLang="de-DE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34176" y="2895600"/>
            <a:ext cx="868440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de-CH" sz="1400" u="sng" dirty="0" smtClean="0">
                <a:latin typeface="Consolas" panose="020B0609020204030204" pitchFamily="49" charset="0"/>
              </a:rPr>
              <a:t>Calls </a:t>
            </a:r>
            <a:r>
              <a:rPr lang="de-CH" sz="1400" u="sng" dirty="0" err="1" smtClean="0">
                <a:latin typeface="Consolas" panose="020B0609020204030204" pitchFamily="49" charset="0"/>
              </a:rPr>
              <a:t>by</a:t>
            </a:r>
            <a:r>
              <a:rPr lang="de-CH" sz="1400" u="sng" dirty="0" smtClean="0">
                <a:latin typeface="Consolas" panose="020B0609020204030204" pitchFamily="49" charset="0"/>
              </a:rPr>
              <a:t> Name</a:t>
            </a:r>
          </a:p>
          <a:p>
            <a:r>
              <a:rPr lang="de-CH" sz="1400" dirty="0" err="1" smtClean="0">
                <a:latin typeface="Consolas" panose="020B0609020204030204" pitchFamily="49" charset="0"/>
              </a:rPr>
              <a:t>sayHelloTo</a:t>
            </a:r>
            <a:r>
              <a:rPr lang="de-CH" sz="1400" dirty="0" smtClean="0">
                <a:latin typeface="Consolas" panose="020B0609020204030204" pitchFamily="49" charset="0"/>
              </a:rPr>
              <a:t>(</a:t>
            </a:r>
            <a:r>
              <a:rPr lang="de-CH" sz="1400" dirty="0" err="1" smtClean="0">
                <a:latin typeface="Consolas" panose="020B0609020204030204" pitchFamily="49" charset="0"/>
              </a:rPr>
              <a:t>firstname</a:t>
            </a:r>
            <a:r>
              <a:rPr lang="de-CH" sz="1400" dirty="0" smtClean="0">
                <a:latin typeface="Consolas" panose="020B0609020204030204" pitchFamily="49" charset="0"/>
              </a:rPr>
              <a:t>="Max", </a:t>
            </a:r>
            <a:r>
              <a:rPr lang="de-CH" sz="1400" dirty="0" err="1" smtClean="0">
                <a:latin typeface="Consolas" panose="020B0609020204030204" pitchFamily="49" charset="0"/>
              </a:rPr>
              <a:t>lastname</a:t>
            </a:r>
            <a:r>
              <a:rPr lang="de-CH" sz="1400" dirty="0" smtClean="0">
                <a:latin typeface="Consolas" panose="020B0609020204030204" pitchFamily="49" charset="0"/>
              </a:rPr>
              <a:t>="Bi", </a:t>
            </a:r>
            <a:r>
              <a:rPr lang="de-CH" sz="1400" dirty="0" err="1" smtClean="0">
                <a:latin typeface="Consolas" panose="020B0609020204030204" pitchFamily="49" charset="0"/>
              </a:rPr>
              <a:t>hellostr</a:t>
            </a:r>
            <a:r>
              <a:rPr lang="de-CH" sz="1400" dirty="0" smtClean="0">
                <a:latin typeface="Consolas" panose="020B0609020204030204" pitchFamily="49" charset="0"/>
              </a:rPr>
              <a:t>="Gute Tag")  </a:t>
            </a:r>
            <a:r>
              <a:rPr lang="de-CH" sz="14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1:Gute Nacht Max Bi</a:t>
            </a:r>
          </a:p>
          <a:p>
            <a:r>
              <a:rPr lang="de-CH" sz="1400" dirty="0" err="1" smtClean="0">
                <a:latin typeface="Consolas" panose="020B0609020204030204" pitchFamily="49" charset="0"/>
              </a:rPr>
              <a:t>sayHelloTo</a:t>
            </a:r>
            <a:r>
              <a:rPr lang="de-CH" sz="1400" dirty="0" smtClean="0">
                <a:latin typeface="Consolas" panose="020B0609020204030204" pitchFamily="49" charset="0"/>
              </a:rPr>
              <a:t>(</a:t>
            </a:r>
            <a:r>
              <a:rPr lang="de-CH" sz="1400" dirty="0" err="1" smtClean="0">
                <a:latin typeface="Consolas" panose="020B0609020204030204" pitchFamily="49" charset="0"/>
              </a:rPr>
              <a:t>hellostr</a:t>
            </a:r>
            <a:r>
              <a:rPr lang="de-CH" sz="1400" dirty="0" smtClean="0">
                <a:latin typeface="Consolas" panose="020B0609020204030204" pitchFamily="49" charset="0"/>
              </a:rPr>
              <a:t>="Hi", </a:t>
            </a:r>
            <a:r>
              <a:rPr lang="de-CH" sz="1400" dirty="0" err="1" smtClean="0">
                <a:latin typeface="Consolas" panose="020B0609020204030204" pitchFamily="49" charset="0"/>
              </a:rPr>
              <a:t>lastname</a:t>
            </a:r>
            <a:r>
              <a:rPr lang="de-CH" sz="1400" dirty="0" smtClean="0">
                <a:latin typeface="Consolas" panose="020B0609020204030204" pitchFamily="49" charset="0"/>
              </a:rPr>
              <a:t>="Roth", </a:t>
            </a:r>
            <a:r>
              <a:rPr lang="de-CH" sz="1400" dirty="0" err="1" smtClean="0">
                <a:latin typeface="Consolas" panose="020B0609020204030204" pitchFamily="49" charset="0"/>
              </a:rPr>
              <a:t>firstname</a:t>
            </a:r>
            <a:r>
              <a:rPr lang="de-CH" sz="1400" dirty="0" smtClean="0">
                <a:latin typeface="Consolas" panose="020B0609020204030204" pitchFamily="49" charset="0"/>
              </a:rPr>
              <a:t>="Walti")    </a:t>
            </a:r>
            <a:r>
              <a:rPr lang="de-CH" sz="14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1:Hi Walti Roth</a:t>
            </a:r>
          </a:p>
          <a:p>
            <a:r>
              <a:rPr lang="de-CH" sz="1400" dirty="0" err="1" smtClean="0">
                <a:latin typeface="Consolas" panose="020B0609020204030204" pitchFamily="49" charset="0"/>
              </a:rPr>
              <a:t>sayHelloTo</a:t>
            </a:r>
            <a:r>
              <a:rPr lang="de-CH" sz="1400" dirty="0" smtClean="0">
                <a:latin typeface="Consolas" panose="020B0609020204030204" pitchFamily="49" charset="0"/>
              </a:rPr>
              <a:t>(</a:t>
            </a:r>
            <a:r>
              <a:rPr lang="de-CH" sz="1400" dirty="0" err="1" smtClean="0">
                <a:latin typeface="Consolas" panose="020B0609020204030204" pitchFamily="49" charset="0"/>
              </a:rPr>
              <a:t>firstname</a:t>
            </a:r>
            <a:r>
              <a:rPr lang="de-CH" sz="1400" dirty="0" smtClean="0">
                <a:latin typeface="Consolas" panose="020B0609020204030204" pitchFamily="49" charset="0"/>
              </a:rPr>
              <a:t>="XY") 			         </a:t>
            </a:r>
            <a:r>
              <a:rPr lang="de-CH" sz="14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1:Guten Morgen XY </a:t>
            </a:r>
            <a:r>
              <a:rPr lang="de-CH" sz="1400" i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Unknown</a:t>
            </a:r>
            <a:endParaRPr lang="de-CH" sz="1400" i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de-CH" sz="1400" dirty="0" err="1" smtClean="0">
                <a:latin typeface="Consolas" panose="020B0609020204030204" pitchFamily="49" charset="0"/>
              </a:rPr>
              <a:t>sayHelloTo</a:t>
            </a:r>
            <a:r>
              <a:rPr lang="de-CH" sz="1400" dirty="0" smtClean="0">
                <a:latin typeface="Consolas" panose="020B0609020204030204" pitchFamily="49" charset="0"/>
              </a:rPr>
              <a:t>(</a:t>
            </a:r>
            <a:r>
              <a:rPr lang="de-CH" sz="1400" dirty="0" err="1" smtClean="0">
                <a:latin typeface="Consolas" panose="020B0609020204030204" pitchFamily="49" charset="0"/>
              </a:rPr>
              <a:t>lastname</a:t>
            </a:r>
            <a:r>
              <a:rPr lang="de-CH" sz="1400" dirty="0" smtClean="0">
                <a:latin typeface="Consolas" panose="020B0609020204030204" pitchFamily="49" charset="0"/>
              </a:rPr>
              <a:t>="R.", </a:t>
            </a:r>
            <a:r>
              <a:rPr lang="de-CH" sz="1400" dirty="0" err="1" smtClean="0">
                <a:latin typeface="Consolas" panose="020B0609020204030204" pitchFamily="49" charset="0"/>
              </a:rPr>
              <a:t>firstname</a:t>
            </a:r>
            <a:r>
              <a:rPr lang="de-CH" sz="1400" dirty="0" smtClean="0">
                <a:latin typeface="Consolas" panose="020B0609020204030204" pitchFamily="49" charset="0"/>
              </a:rPr>
              <a:t>="W.")              </a:t>
            </a:r>
            <a:r>
              <a:rPr lang="de-CH" sz="14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1:Guten Morgen W. R.</a:t>
            </a:r>
          </a:p>
          <a:p>
            <a:endParaRPr lang="de-CH" sz="1400" dirty="0" smtClean="0">
              <a:latin typeface="Consolas" panose="020B0609020204030204" pitchFamily="49" charset="0"/>
            </a:endParaRPr>
          </a:p>
          <a:p>
            <a:r>
              <a:rPr lang="de-CH" sz="1400" u="sng" dirty="0" smtClean="0">
                <a:latin typeface="Consolas" panose="020B0609020204030204" pitchFamily="49" charset="0"/>
              </a:rPr>
              <a:t>Calls </a:t>
            </a:r>
            <a:r>
              <a:rPr lang="de-CH" sz="1400" u="sng" dirty="0" err="1" smtClean="0">
                <a:latin typeface="Consolas" panose="020B0609020204030204" pitchFamily="49" charset="0"/>
              </a:rPr>
              <a:t>by</a:t>
            </a:r>
            <a:r>
              <a:rPr lang="de-CH" sz="1400" u="sng" dirty="0" smtClean="0">
                <a:latin typeface="Consolas" panose="020B0609020204030204" pitchFamily="49" charset="0"/>
              </a:rPr>
              <a:t> Position </a:t>
            </a:r>
            <a:r>
              <a:rPr lang="de-CH" sz="1400" u="sng" dirty="0" err="1" smtClean="0">
                <a:latin typeface="Consolas" panose="020B0609020204030204" pitchFamily="49" charset="0"/>
              </a:rPr>
              <a:t>and</a:t>
            </a:r>
            <a:r>
              <a:rPr lang="de-CH" sz="1400" u="sng" dirty="0" smtClean="0">
                <a:latin typeface="Consolas" panose="020B0609020204030204" pitchFamily="49" charset="0"/>
              </a:rPr>
              <a:t> Name</a:t>
            </a:r>
          </a:p>
          <a:p>
            <a:r>
              <a:rPr lang="de-CH" sz="1400" dirty="0" err="1" smtClean="0">
                <a:latin typeface="Consolas" panose="020B0609020204030204" pitchFamily="49" charset="0"/>
              </a:rPr>
              <a:t>sayHelloTo</a:t>
            </a:r>
            <a:r>
              <a:rPr lang="de-CH" sz="1400" dirty="0" smtClean="0">
                <a:latin typeface="Consolas" panose="020B0609020204030204" pitchFamily="49" charset="0"/>
              </a:rPr>
              <a:t>("Walti",</a:t>
            </a:r>
            <a:r>
              <a:rPr lang="de-CH" sz="1400" dirty="0" err="1" smtClean="0">
                <a:latin typeface="Consolas" panose="020B0609020204030204" pitchFamily="49" charset="0"/>
              </a:rPr>
              <a:t>lastname</a:t>
            </a:r>
            <a:r>
              <a:rPr lang="de-CH" sz="1400" dirty="0" smtClean="0">
                <a:latin typeface="Consolas" panose="020B0609020204030204" pitchFamily="49" charset="0"/>
              </a:rPr>
              <a:t>="Rothlin", </a:t>
            </a:r>
            <a:r>
              <a:rPr lang="de-CH" sz="1400" dirty="0" err="1" smtClean="0">
                <a:latin typeface="Consolas" panose="020B0609020204030204" pitchFamily="49" charset="0"/>
              </a:rPr>
              <a:t>hellostr</a:t>
            </a:r>
            <a:r>
              <a:rPr lang="de-CH" sz="1400" dirty="0" smtClean="0">
                <a:latin typeface="Consolas" panose="020B0609020204030204" pitchFamily="49" charset="0"/>
              </a:rPr>
              <a:t>="Tag") </a:t>
            </a:r>
            <a:r>
              <a:rPr lang="de-CH" sz="14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1:Tag Walti Rothlin</a:t>
            </a:r>
          </a:p>
          <a:p>
            <a:r>
              <a:rPr lang="de-CH" sz="1400" dirty="0" err="1" smtClean="0">
                <a:latin typeface="Consolas" panose="020B0609020204030204" pitchFamily="49" charset="0"/>
              </a:rPr>
              <a:t>sayHelloTo</a:t>
            </a:r>
            <a:r>
              <a:rPr lang="de-CH" sz="1400" dirty="0" smtClean="0">
                <a:latin typeface="Consolas" panose="020B0609020204030204" pitchFamily="49" charset="0"/>
              </a:rPr>
              <a:t>("Walti", "Rothlin", </a:t>
            </a:r>
            <a:r>
              <a:rPr lang="de-CH" sz="1400" dirty="0" err="1" smtClean="0">
                <a:latin typeface="Consolas" panose="020B0609020204030204" pitchFamily="49" charset="0"/>
              </a:rPr>
              <a:t>hellostr</a:t>
            </a:r>
            <a:r>
              <a:rPr lang="de-CH" sz="1400" dirty="0" smtClean="0">
                <a:latin typeface="Consolas" panose="020B0609020204030204" pitchFamily="49" charset="0"/>
              </a:rPr>
              <a:t>="Morgen,")     </a:t>
            </a:r>
            <a:r>
              <a:rPr lang="de-CH" sz="14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1:Morgen Walti Rothlin</a:t>
            </a:r>
            <a:endParaRPr lang="de-CH" sz="1400" i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304800" y="5257800"/>
            <a:ext cx="8537577" cy="705321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lang="de-CH" sz="2000" spc="-5" dirty="0" smtClean="0">
                <a:latin typeface="Arial"/>
                <a:cs typeface="Arial"/>
              </a:rPr>
              <a:t>Zuerst </a:t>
            </a:r>
            <a:r>
              <a:rPr lang="de-CH" sz="2000" spc="-5" dirty="0" err="1" smtClean="0">
                <a:latin typeface="Arial"/>
                <a:cs typeface="Arial"/>
              </a:rPr>
              <a:t>Positional</a:t>
            </a:r>
            <a:r>
              <a:rPr lang="de-CH" sz="2000" spc="-5" dirty="0">
                <a:latin typeface="Arial"/>
                <a:cs typeface="Arial"/>
              </a:rPr>
              <a:t>-</a:t>
            </a:r>
            <a:r>
              <a:rPr lang="de-CH" sz="2000" spc="-5" dirty="0" smtClean="0">
                <a:latin typeface="Arial"/>
                <a:cs typeface="Arial"/>
              </a:rPr>
              <a:t>Parameter </a:t>
            </a:r>
            <a:r>
              <a:rPr lang="de-CH" sz="2000" spc="-5" dirty="0" smtClean="0">
                <a:latin typeface="Arial"/>
                <a:cs typeface="Arial"/>
              </a:rPr>
              <a:t>anschliessend nur </a:t>
            </a:r>
            <a:r>
              <a:rPr lang="de-CH" sz="2000" spc="-5" dirty="0" err="1" smtClean="0">
                <a:latin typeface="Arial"/>
                <a:cs typeface="Arial"/>
              </a:rPr>
              <a:t>Named</a:t>
            </a:r>
            <a:r>
              <a:rPr lang="de-CH" sz="2000" spc="-5" dirty="0" smtClean="0">
                <a:latin typeface="Arial"/>
                <a:cs typeface="Arial"/>
              </a:rPr>
              <a:t>-Parameter</a:t>
            </a:r>
            <a:endParaRPr sz="2000" dirty="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lang="de-CH" sz="2000" spc="-5" dirty="0" smtClean="0">
                <a:latin typeface="Arial"/>
                <a:cs typeface="Arial"/>
              </a:rPr>
              <a:t>Abwärtskompatibilität bei Erweiterungen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326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80785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CH" spc="-10" dirty="0" smtClean="0"/>
              <a:t>Operator-</a:t>
            </a:r>
            <a:r>
              <a:rPr lang="de-CH" spc="-10" dirty="0" err="1" smtClean="0"/>
              <a:t>Overloading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9686" y="1121040"/>
            <a:ext cx="8682326" cy="1077218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xCoord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yCoord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Ctr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overloaded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 () (2) (2,3)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.__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xCoord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xCoord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.__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yCoord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yCoord</a:t>
            </a:r>
            <a:endParaRPr kumimoji="0" lang="de-DE" alt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9686" y="2198258"/>
            <a:ext cx="8682326" cy="1077218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"("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.__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xCoord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"/"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.__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yCoord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")"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</a:br>
            <a:endParaRPr kumimoji="0" lang="de-DE" alt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19686" y="3275476"/>
            <a:ext cx="8682326" cy="1077218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    #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overload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 +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point_ov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Point(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.__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xCoord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point_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ov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.__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xCoord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b="1" dirty="0">
                <a:solidFill>
                  <a:srgbClr val="ED864A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600" b="1" dirty="0" smtClean="0">
                <a:solidFill>
                  <a:srgbClr val="ED864A"/>
                </a:solidFill>
                <a:latin typeface="Consolas" panose="020B0609020204030204" pitchFamily="49" charset="0"/>
              </a:rPr>
              <a:t>                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.__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yCoord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point_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ov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.__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yCoord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de-DE" alt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19686" y="4352694"/>
            <a:ext cx="8682326" cy="1569660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point1 = Point(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point2 = Point(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point3 = Point(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point4 = Point(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yCoord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(point1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 + "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point2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 = "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point1 + point2) 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# (2/4)  +  (12/8)  =  (14/12)</a:t>
            </a:r>
            <a:endParaRPr kumimoji="0" lang="de-DE" alt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10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80785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CH" spc="-10" dirty="0" smtClean="0"/>
              <a:t>Operator-</a:t>
            </a:r>
            <a:r>
              <a:rPr lang="de-CH" spc="-10" dirty="0" err="1" smtClean="0"/>
              <a:t>Overloading</a:t>
            </a:r>
            <a:r>
              <a:rPr lang="de-CH" spc="-10" dirty="0" smtClean="0"/>
              <a:t> (</a:t>
            </a:r>
            <a:r>
              <a:rPr lang="de-CH" spc="-10" dirty="0" err="1" smtClean="0"/>
              <a:t>Math</a:t>
            </a:r>
            <a:r>
              <a:rPr lang="de-CH" spc="-10" dirty="0" smtClean="0"/>
              <a:t>) 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720501"/>
              </p:ext>
            </p:extLst>
          </p:nvPr>
        </p:nvGraphicFramePr>
        <p:xfrm>
          <a:off x="377825" y="1828800"/>
          <a:ext cx="8366811" cy="27466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788937"/>
                <a:gridCol w="2788937"/>
                <a:gridCol w="2788937"/>
              </a:tblGrid>
              <a:tr h="337004">
                <a:tc>
                  <a:txBody>
                    <a:bodyPr/>
                    <a:lstStyle/>
                    <a:p>
                      <a:r>
                        <a:rPr lang="de-CH" sz="1700" dirty="0"/>
                        <a:t>Operator</a:t>
                      </a:r>
                      <a:endParaRPr lang="de-CH" sz="17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84251" marR="84251" marT="42125" marB="421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Expression</a:t>
                      </a:r>
                      <a:endParaRPr lang="de-CH" sz="17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84251" marR="84251" marT="42125" marB="421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700" dirty="0" err="1"/>
                        <a:t>Internally</a:t>
                      </a:r>
                      <a:endParaRPr lang="de-CH" sz="17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84251" marR="84251" marT="42125" marB="421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/>
                        <a:t>Addition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 + 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p1.__add__(p2)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/>
                        <a:t>Subtraction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p1 - 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p1.__sub__(p2)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/>
                        <a:t>Multiplication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 * 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p1.__mul__(p2)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/>
                        <a:t>Power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 ** 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p1.__pow__(p2)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/>
                        <a:t>Division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 / 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p1.__truediv__(p2)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/>
                        <a:t>Floor Division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 // 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p1.__floordiv__(p2)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/>
                        <a:t>Remainder (modulo)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p1 % 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p1.__mod__(p2</a:t>
                      </a:r>
                      <a:r>
                        <a:rPr lang="de-CH" sz="1700" dirty="0" smtClean="0"/>
                        <a:t>)</a:t>
                      </a:r>
                    </a:p>
                  </a:txBody>
                  <a:tcPr marL="84251" marR="84251" marT="42125" marB="421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05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529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465</Words>
  <Application>Microsoft Office PowerPoint</Application>
  <PresentationFormat>Bildschirmpräsentation (4:3)</PresentationFormat>
  <Paragraphs>158</Paragraphs>
  <Slides>13</Slides>
  <Notes>0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 Unicode MS</vt:lpstr>
      <vt:lpstr>Arial</vt:lpstr>
      <vt:lpstr>Calibri</vt:lpstr>
      <vt:lpstr>Consolas</vt:lpstr>
      <vt:lpstr>Office Theme</vt:lpstr>
      <vt:lpstr>Programming Tools</vt:lpstr>
      <vt:lpstr>Klassen – Objekte Instance-Variablen und Methoden</vt:lpstr>
      <vt:lpstr>Abgeleitete Klassen und  Method-Overloading</vt:lpstr>
      <vt:lpstr>Sichtschutz / Scope von Variablen &amp; Methoden</vt:lpstr>
      <vt:lpstr>Functions &amp; Methoden</vt:lpstr>
      <vt:lpstr>Positional-Parameter &amp; Optional-Parameter</vt:lpstr>
      <vt:lpstr>Named-Parameter</vt:lpstr>
      <vt:lpstr>Operator-Overloading</vt:lpstr>
      <vt:lpstr>Operator-Overloading (Math) </vt:lpstr>
      <vt:lpstr>Operator-Overloading (Logic) </vt:lpstr>
      <vt:lpstr>Operator-Overloading (Bitwise) </vt:lpstr>
      <vt:lpstr>List - Container</vt:lpstr>
      <vt:lpstr>List - Methoden und Operatoren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Tools</dc:title>
  <dc:creator>admin</dc:creator>
  <cp:lastModifiedBy>Microsoft-Konto</cp:lastModifiedBy>
  <cp:revision>24</cp:revision>
  <dcterms:created xsi:type="dcterms:W3CDTF">2020-09-26T18:57:19Z</dcterms:created>
  <dcterms:modified xsi:type="dcterms:W3CDTF">2021-10-19T14:44:21Z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