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4388" y="605082"/>
            <a:ext cx="18035322" cy="804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2364191"/>
            <a:ext cx="17888730" cy="309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4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w="0"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 h="0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w="0"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250" spc="-114"/>
              <a:t>Modul</a:t>
            </a:r>
            <a:r>
              <a:rPr dirty="0" sz="5250" spc="-400"/>
              <a:t> </a:t>
            </a:r>
            <a:r>
              <a:rPr dirty="0" sz="5250" spc="-155"/>
              <a:t>114</a:t>
            </a:r>
            <a:endParaRPr sz="525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2224405"/>
          </a:xfrm>
          <a:prstGeom prst="rect">
            <a:avLst/>
          </a:prstGeom>
        </p:spPr>
        <p:txBody>
          <a:bodyPr wrap="square" lIns="0" tIns="311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dirty="0" sz="5250" spc="-50">
                <a:latin typeface="Arial Black"/>
                <a:cs typeface="Arial Black"/>
              </a:rPr>
              <a:t>Codierungs-, </a:t>
            </a:r>
            <a:r>
              <a:rPr dirty="0" sz="5250" spc="-70">
                <a:latin typeface="Arial Black"/>
                <a:cs typeface="Arial Black"/>
              </a:rPr>
              <a:t>Kompressions-</a:t>
            </a:r>
            <a:r>
              <a:rPr dirty="0" sz="5250" spc="-28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und</a:t>
            </a:r>
            <a:endParaRPr sz="5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dirty="0" sz="5250" spc="-80">
                <a:latin typeface="Arial Black"/>
                <a:cs typeface="Arial Black"/>
              </a:rPr>
              <a:t>Verschlüsselungsverfahren</a:t>
            </a:r>
            <a:r>
              <a:rPr dirty="0" sz="5250" spc="-19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einsetzen</a:t>
            </a:r>
            <a:endParaRPr sz="525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998537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Assymetrische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-15" b="1">
                <a:solidFill>
                  <a:srgbClr val="797979"/>
                </a:solidFill>
                <a:latin typeface="Arial"/>
                <a:cs typeface="Arial"/>
              </a:rPr>
              <a:t>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885" y="2366420"/>
            <a:ext cx="15706328" cy="6711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471360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Anforderungen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446" y="2343249"/>
            <a:ext cx="5274945" cy="2258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Kryptoanalyse</a:t>
            </a:r>
            <a:endParaRPr sz="5100">
              <a:latin typeface="Arial"/>
              <a:cs typeface="Arial"/>
            </a:endParaRPr>
          </a:p>
          <a:p>
            <a:pPr marL="305435" marR="5080">
              <a:lnSpc>
                <a:spcPct val="102499"/>
              </a:lnSpc>
              <a:spcBef>
                <a:spcPts val="4185"/>
              </a:spcBef>
            </a:pPr>
            <a:r>
              <a:rPr dirty="0" sz="2950" spc="-5">
                <a:latin typeface="Calibri"/>
                <a:cs typeface="Calibri"/>
              </a:rPr>
              <a:t>Häufigkeits </a:t>
            </a:r>
            <a:r>
              <a:rPr dirty="0" sz="2950">
                <a:latin typeface="Calibri"/>
                <a:cs typeface="Calibri"/>
              </a:rPr>
              <a:t>Analyse </a:t>
            </a:r>
            <a:r>
              <a:rPr dirty="0" sz="2950" spc="-5">
                <a:latin typeface="Calibri"/>
                <a:cs typeface="Calibri"/>
              </a:rPr>
              <a:t>durchführen  Brute </a:t>
            </a:r>
            <a:r>
              <a:rPr dirty="0" sz="2950" spc="-15">
                <a:latin typeface="Calibri"/>
                <a:cs typeface="Calibri"/>
              </a:rPr>
              <a:t>Force</a:t>
            </a:r>
            <a:r>
              <a:rPr dirty="0" sz="2950">
                <a:latin typeface="Calibri"/>
                <a:cs typeface="Calibri"/>
              </a:rPr>
              <a:t> </a:t>
            </a:r>
            <a:r>
              <a:rPr dirty="0" sz="2950" spc="-25">
                <a:latin typeface="Calibri"/>
                <a:cs typeface="Calibri"/>
              </a:rPr>
              <a:t>Attack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5223" y="5536869"/>
            <a:ext cx="4138295" cy="13785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45">
                <a:latin typeface="Arial"/>
                <a:cs typeface="Arial"/>
              </a:rPr>
              <a:t>Vigenère</a:t>
            </a:r>
            <a:endParaRPr sz="29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u="heavy" sz="2950" spc="-5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Vernam </a:t>
            </a:r>
            <a:r>
              <a:rPr dirty="0" u="heavy" sz="2950" spc="-15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Verschlüsselung </a:t>
            </a:r>
            <a:r>
              <a:rPr dirty="0" sz="2950" spc="-15">
                <a:latin typeface="Arial"/>
                <a:cs typeface="Arial"/>
              </a:rPr>
              <a:t> </a:t>
            </a:r>
            <a:r>
              <a:rPr dirty="0" u="heavy" sz="2950" spc="-5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Datei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1294" y="7798580"/>
            <a:ext cx="9410700" cy="28968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56080">
              <a:lnSpc>
                <a:spcPct val="100000"/>
              </a:lnSpc>
              <a:spcBef>
                <a:spcPts val="114"/>
              </a:spcBef>
            </a:pPr>
            <a:r>
              <a:rPr dirty="0" sz="2950" b="1">
                <a:latin typeface="Arial"/>
                <a:cs typeface="Arial"/>
              </a:rPr>
              <a:t>Asymmetrische</a:t>
            </a:r>
            <a:r>
              <a:rPr dirty="0" sz="2950" spc="-10" b="1">
                <a:latin typeface="Arial"/>
                <a:cs typeface="Arial"/>
              </a:rPr>
              <a:t> </a:t>
            </a:r>
            <a:r>
              <a:rPr dirty="0" sz="2950" spc="-25" b="1">
                <a:latin typeface="Arial"/>
                <a:cs typeface="Arial"/>
              </a:rPr>
              <a:t>Verschlüsselungsverfahren</a:t>
            </a:r>
            <a:endParaRPr sz="2950">
              <a:latin typeface="Arial"/>
              <a:cs typeface="Arial"/>
            </a:endParaRPr>
          </a:p>
          <a:p>
            <a:pPr marL="1656080" marR="5203190">
              <a:lnSpc>
                <a:spcPct val="100000"/>
              </a:lnSpc>
              <a:spcBef>
                <a:spcPts val="5"/>
              </a:spcBef>
            </a:pPr>
            <a:r>
              <a:rPr dirty="0" sz="2950" spc="15">
                <a:latin typeface="Arial"/>
                <a:cs typeface="Arial"/>
              </a:rPr>
              <a:t>Diﬃe</a:t>
            </a:r>
            <a:r>
              <a:rPr dirty="0" sz="2950" spc="-7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Hellmann  </a:t>
            </a:r>
            <a:r>
              <a:rPr dirty="0" sz="2950" spc="-65">
                <a:latin typeface="Arial"/>
                <a:cs typeface="Arial"/>
              </a:rPr>
              <a:t>RSA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56991" y="4083645"/>
            <a:ext cx="3665535" cy="3141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83461" y="7423722"/>
            <a:ext cx="199580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solidFill>
                  <a:srgbClr val="575D60"/>
                </a:solidFill>
                <a:latin typeface="Arial"/>
                <a:cs typeface="Arial"/>
              </a:rPr>
              <a:t>Die</a:t>
            </a:r>
            <a:r>
              <a:rPr dirty="0" sz="1600" spc="-30" b="1">
                <a:solidFill>
                  <a:srgbClr val="575D60"/>
                </a:solidFill>
                <a:latin typeface="Arial"/>
                <a:cs typeface="Arial"/>
              </a:rPr>
              <a:t> </a:t>
            </a:r>
            <a:r>
              <a:rPr dirty="0" sz="1600" spc="10" b="1">
                <a:solidFill>
                  <a:srgbClr val="575D60"/>
                </a:solidFill>
                <a:latin typeface="Arial"/>
                <a:cs typeface="Arial"/>
              </a:rPr>
              <a:t>Rotationschiffre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Oelen| Modul 146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b="1">
                <a:latin typeface="Arial"/>
                <a:cs typeface="Arial"/>
              </a:rPr>
              <a:t>Uster,</a:t>
            </a:r>
            <a:r>
              <a:rPr dirty="0" sz="1450" spc="-5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4165" y="783087"/>
            <a:ext cx="283972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006FC0"/>
                </a:solidFill>
                <a:latin typeface="Arial"/>
                <a:cs typeface="Arial"/>
              </a:rPr>
              <a:t>Lernziele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4165" y="2195903"/>
            <a:ext cx="7983855" cy="39103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19760" marR="456565" indent="-607060">
              <a:lnSpc>
                <a:spcPct val="139300"/>
              </a:lnSpc>
              <a:spcBef>
                <a:spcPts val="90"/>
              </a:spcBef>
              <a:buFont typeface="Arial Unicode MS"/>
              <a:buChar char="➢"/>
              <a:tabLst>
                <a:tab pos="620395" algn="l"/>
              </a:tabLst>
            </a:pPr>
            <a:r>
              <a:rPr dirty="0" sz="3650" spc="10" b="1">
                <a:latin typeface="Arial"/>
                <a:cs typeface="Arial"/>
              </a:rPr>
              <a:t>L</a:t>
            </a:r>
            <a:r>
              <a:rPr dirty="0" sz="3650" spc="20" b="1">
                <a:latin typeface="Arial"/>
                <a:cs typeface="Arial"/>
              </a:rPr>
              <a:t>em</a:t>
            </a:r>
            <a:r>
              <a:rPr dirty="0" sz="3650" spc="10" b="1">
                <a:latin typeface="Arial"/>
                <a:cs typeface="Arial"/>
              </a:rPr>
              <a:t>p</a:t>
            </a:r>
            <a:r>
              <a:rPr dirty="0" sz="3650" spc="15" b="1">
                <a:latin typeface="Arial"/>
                <a:cs typeface="Arial"/>
              </a:rPr>
              <a:t>e</a:t>
            </a:r>
            <a:r>
              <a:rPr dirty="0" sz="3650" b="1">
                <a:latin typeface="Arial"/>
                <a:cs typeface="Arial"/>
              </a:rPr>
              <a:t>l</a:t>
            </a:r>
            <a:r>
              <a:rPr dirty="0" sz="3650" spc="10" b="1">
                <a:latin typeface="Arial"/>
                <a:cs typeface="Arial"/>
              </a:rPr>
              <a:t>-</a:t>
            </a:r>
            <a:r>
              <a:rPr dirty="0" sz="3650" spc="5" b="1">
                <a:latin typeface="Arial"/>
                <a:cs typeface="Arial"/>
              </a:rPr>
              <a:t>Zi</a:t>
            </a:r>
            <a:r>
              <a:rPr dirty="0" sz="3650" spc="10" b="1">
                <a:latin typeface="Arial"/>
                <a:cs typeface="Arial"/>
              </a:rPr>
              <a:t>v-</a:t>
            </a:r>
            <a:r>
              <a:rPr dirty="0" sz="3650" spc="-45" b="1">
                <a:latin typeface="Arial"/>
                <a:cs typeface="Arial"/>
              </a:rPr>
              <a:t>W</a:t>
            </a:r>
            <a:r>
              <a:rPr dirty="0" sz="3650" spc="15" b="1">
                <a:latin typeface="Arial"/>
                <a:cs typeface="Arial"/>
              </a:rPr>
              <a:t>e</a:t>
            </a:r>
            <a:r>
              <a:rPr dirty="0" sz="3650" b="1">
                <a:latin typeface="Arial"/>
                <a:cs typeface="Arial"/>
              </a:rPr>
              <a:t>l</a:t>
            </a:r>
            <a:r>
              <a:rPr dirty="0" sz="3650" spc="15" b="1">
                <a:latin typeface="Arial"/>
                <a:cs typeface="Arial"/>
              </a:rPr>
              <a:t>c</a:t>
            </a:r>
            <a:r>
              <a:rPr dirty="0" sz="3650" spc="10" b="1">
                <a:latin typeface="Arial"/>
                <a:cs typeface="Arial"/>
              </a:rPr>
              <a:t>h</a:t>
            </a:r>
            <a:r>
              <a:rPr dirty="0" sz="3650" spc="15" b="1">
                <a:latin typeface="Arial"/>
                <a:cs typeface="Arial"/>
              </a:rPr>
              <a:t>-A</a:t>
            </a:r>
            <a:r>
              <a:rPr dirty="0" sz="3650" spc="10" b="1">
                <a:latin typeface="Arial"/>
                <a:cs typeface="Arial"/>
              </a:rPr>
              <a:t>lgo</a:t>
            </a:r>
            <a:r>
              <a:rPr dirty="0" sz="3650" spc="10" b="1">
                <a:latin typeface="Arial"/>
                <a:cs typeface="Arial"/>
              </a:rPr>
              <a:t>r</a:t>
            </a:r>
            <a:r>
              <a:rPr dirty="0" sz="3650" b="1">
                <a:latin typeface="Arial"/>
                <a:cs typeface="Arial"/>
              </a:rPr>
              <a:t>i</a:t>
            </a:r>
            <a:r>
              <a:rPr dirty="0" sz="3650" spc="10" b="1">
                <a:latin typeface="Arial"/>
                <a:cs typeface="Arial"/>
              </a:rPr>
              <a:t>t</a:t>
            </a:r>
            <a:r>
              <a:rPr dirty="0" sz="3650" spc="10" b="1">
                <a:latin typeface="Arial"/>
                <a:cs typeface="Arial"/>
              </a:rPr>
              <a:t>h</a:t>
            </a:r>
            <a:r>
              <a:rPr dirty="0" sz="3650" spc="25" b="1">
                <a:latin typeface="Arial"/>
                <a:cs typeface="Arial"/>
              </a:rPr>
              <a:t>m</a:t>
            </a:r>
            <a:r>
              <a:rPr dirty="0" sz="3650" spc="10" b="1">
                <a:latin typeface="Arial"/>
                <a:cs typeface="Arial"/>
              </a:rPr>
              <a:t>u</a:t>
            </a:r>
            <a:r>
              <a:rPr dirty="0" sz="3650" spc="10" b="1">
                <a:latin typeface="Arial"/>
                <a:cs typeface="Arial"/>
              </a:rPr>
              <a:t>s  </a:t>
            </a:r>
            <a:r>
              <a:rPr dirty="0" sz="3650" spc="10" b="1">
                <a:latin typeface="Arial"/>
                <a:cs typeface="Arial"/>
              </a:rPr>
              <a:t>(LZW)</a:t>
            </a:r>
            <a:endParaRPr sz="3650">
              <a:latin typeface="Arial"/>
              <a:cs typeface="Arial"/>
            </a:endParaRPr>
          </a:p>
          <a:p>
            <a:pPr marL="619760" indent="-607060">
              <a:lnSpc>
                <a:spcPct val="100000"/>
              </a:lnSpc>
              <a:spcBef>
                <a:spcPts val="1725"/>
              </a:spcBef>
              <a:buFont typeface="Arial Unicode MS"/>
              <a:buChar char="➢"/>
              <a:tabLst>
                <a:tab pos="620395" algn="l"/>
              </a:tabLst>
            </a:pPr>
            <a:r>
              <a:rPr dirty="0" sz="3650" spc="15" b="1">
                <a:latin typeface="Arial"/>
                <a:cs typeface="Arial"/>
              </a:rPr>
              <a:t>Run </a:t>
            </a:r>
            <a:r>
              <a:rPr dirty="0" sz="3650" spc="10" b="1">
                <a:latin typeface="Arial"/>
                <a:cs typeface="Arial"/>
              </a:rPr>
              <a:t>Length</a:t>
            </a:r>
            <a:r>
              <a:rPr dirty="0" sz="3650" spc="-10" b="1">
                <a:latin typeface="Arial"/>
                <a:cs typeface="Arial"/>
              </a:rPr>
              <a:t> </a:t>
            </a:r>
            <a:r>
              <a:rPr dirty="0" sz="3650" spc="10" b="1">
                <a:latin typeface="Arial"/>
                <a:cs typeface="Arial"/>
              </a:rPr>
              <a:t>Encoding</a:t>
            </a:r>
            <a:endParaRPr sz="3650">
              <a:latin typeface="Arial"/>
              <a:cs typeface="Arial"/>
            </a:endParaRPr>
          </a:p>
          <a:p>
            <a:pPr marL="619760" indent="-607060">
              <a:lnSpc>
                <a:spcPct val="100000"/>
              </a:lnSpc>
              <a:spcBef>
                <a:spcPts val="1720"/>
              </a:spcBef>
              <a:buFont typeface="Arial Unicode MS"/>
              <a:buChar char="➢"/>
              <a:tabLst>
                <a:tab pos="620395" algn="l"/>
              </a:tabLst>
            </a:pPr>
            <a:r>
              <a:rPr dirty="0" sz="3650" spc="15" b="1">
                <a:latin typeface="Arial"/>
                <a:cs typeface="Arial"/>
              </a:rPr>
              <a:t>Barrows </a:t>
            </a:r>
            <a:r>
              <a:rPr dirty="0" sz="3650" spc="10" b="1">
                <a:latin typeface="Arial"/>
                <a:cs typeface="Arial"/>
              </a:rPr>
              <a:t>Wheeler</a:t>
            </a:r>
            <a:r>
              <a:rPr dirty="0" sz="3650" b="1">
                <a:latin typeface="Arial"/>
                <a:cs typeface="Arial"/>
              </a:rPr>
              <a:t> </a:t>
            </a:r>
            <a:r>
              <a:rPr dirty="0" sz="3650" spc="-5" b="1">
                <a:latin typeface="Arial"/>
                <a:cs typeface="Arial"/>
              </a:rPr>
              <a:t>Transformation</a:t>
            </a:r>
            <a:endParaRPr sz="3650">
              <a:latin typeface="Arial"/>
              <a:cs typeface="Arial"/>
            </a:endParaRPr>
          </a:p>
          <a:p>
            <a:pPr marL="619760" indent="-607060">
              <a:lnSpc>
                <a:spcPct val="100000"/>
              </a:lnSpc>
              <a:spcBef>
                <a:spcPts val="1805"/>
              </a:spcBef>
              <a:buFont typeface="Arial Unicode MS"/>
              <a:buChar char="➢"/>
              <a:tabLst>
                <a:tab pos="620395" algn="l"/>
              </a:tabLst>
            </a:pPr>
            <a:r>
              <a:rPr dirty="0" sz="3650" spc="10" b="1">
                <a:latin typeface="Arial"/>
                <a:cs typeface="Arial"/>
              </a:rPr>
              <a:t>Huffmancodierung</a:t>
            </a:r>
            <a:endParaRPr sz="3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28879" y="2161055"/>
            <a:ext cx="8331200" cy="3449954"/>
          </a:xfrm>
          <a:prstGeom prst="rect">
            <a:avLst/>
          </a:prstGeom>
        </p:spPr>
        <p:txBody>
          <a:bodyPr wrap="square" lIns="0" tIns="269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dirty="0" sz="3950" b="1">
                <a:latin typeface="Arial"/>
                <a:cs typeface="Arial"/>
              </a:rPr>
              <a:t>Selbständig</a:t>
            </a:r>
            <a:r>
              <a:rPr dirty="0" sz="3950" spc="-150" b="1">
                <a:latin typeface="Arial"/>
                <a:cs typeface="Arial"/>
              </a:rPr>
              <a:t> </a:t>
            </a:r>
            <a:r>
              <a:rPr dirty="0" sz="3950" b="1">
                <a:latin typeface="Arial"/>
                <a:cs typeface="Arial"/>
              </a:rPr>
              <a:t>Arbeiten</a:t>
            </a:r>
            <a:endParaRPr sz="3950">
              <a:latin typeface="Arial"/>
              <a:cs typeface="Arial"/>
            </a:endParaRPr>
          </a:p>
          <a:p>
            <a:pPr marL="692785" indent="-648970">
              <a:lnSpc>
                <a:spcPct val="100000"/>
              </a:lnSpc>
              <a:spcBef>
                <a:spcPts val="2020"/>
              </a:spcBef>
              <a:buFont typeface="Arial Unicode MS"/>
              <a:buChar char="➢"/>
              <a:tabLst>
                <a:tab pos="693420" algn="l"/>
              </a:tabLst>
            </a:pPr>
            <a:r>
              <a:rPr dirty="0" sz="3950" spc="-10" b="1">
                <a:latin typeface="Arial"/>
                <a:cs typeface="Arial"/>
              </a:rPr>
              <a:t>Wiki</a:t>
            </a:r>
            <a:r>
              <a:rPr dirty="0" sz="3950" spc="-5" b="1">
                <a:latin typeface="Arial"/>
                <a:cs typeface="Arial"/>
              </a:rPr>
              <a:t> </a:t>
            </a:r>
            <a:r>
              <a:rPr dirty="0" sz="3950" b="1">
                <a:latin typeface="Arial"/>
                <a:cs typeface="Arial"/>
              </a:rPr>
              <a:t>Bildkompression</a:t>
            </a:r>
            <a:endParaRPr sz="3950">
              <a:latin typeface="Arial"/>
              <a:cs typeface="Arial"/>
            </a:endParaRPr>
          </a:p>
          <a:p>
            <a:pPr marL="692785" indent="-648970">
              <a:lnSpc>
                <a:spcPct val="100000"/>
              </a:lnSpc>
              <a:spcBef>
                <a:spcPts val="1935"/>
              </a:spcBef>
              <a:buFont typeface="Arial Unicode MS"/>
              <a:buChar char="➢"/>
              <a:tabLst>
                <a:tab pos="693420" algn="l"/>
              </a:tabLst>
            </a:pPr>
            <a:r>
              <a:rPr dirty="0" sz="3950" spc="5" b="1">
                <a:latin typeface="Arial"/>
                <a:cs typeface="Arial"/>
              </a:rPr>
              <a:t>PDF </a:t>
            </a:r>
            <a:r>
              <a:rPr dirty="0" sz="3950" b="1">
                <a:latin typeface="Arial"/>
                <a:cs typeface="Arial"/>
              </a:rPr>
              <a:t>Komprimierte</a:t>
            </a:r>
            <a:r>
              <a:rPr dirty="0" sz="3950" spc="-40" b="1">
                <a:latin typeface="Arial"/>
                <a:cs typeface="Arial"/>
              </a:rPr>
              <a:t> </a:t>
            </a:r>
            <a:r>
              <a:rPr dirty="0" sz="3950" b="1">
                <a:latin typeface="Arial"/>
                <a:cs typeface="Arial"/>
              </a:rPr>
              <a:t>Dateiformate</a:t>
            </a:r>
            <a:endParaRPr sz="3950">
              <a:latin typeface="Arial"/>
              <a:cs typeface="Arial"/>
            </a:endParaRPr>
          </a:p>
          <a:p>
            <a:pPr marL="692785" indent="-648970">
              <a:lnSpc>
                <a:spcPct val="100000"/>
              </a:lnSpc>
              <a:spcBef>
                <a:spcPts val="2020"/>
              </a:spcBef>
              <a:buFont typeface="Arial Unicode MS"/>
              <a:buChar char="➢"/>
              <a:tabLst>
                <a:tab pos="693420" algn="l"/>
              </a:tabLst>
            </a:pPr>
            <a:r>
              <a:rPr dirty="0" sz="3950" b="1">
                <a:latin typeface="Arial"/>
                <a:cs typeface="Arial"/>
              </a:rPr>
              <a:t>Aufgaben </a:t>
            </a:r>
            <a:r>
              <a:rPr dirty="0" sz="3950" spc="5" b="1">
                <a:latin typeface="Arial"/>
                <a:cs typeface="Arial"/>
              </a:rPr>
              <a:t>&amp;</a:t>
            </a:r>
            <a:r>
              <a:rPr dirty="0" sz="3950" spc="-10" b="1">
                <a:latin typeface="Arial"/>
                <a:cs typeface="Arial"/>
              </a:rPr>
              <a:t> </a:t>
            </a:r>
            <a:r>
              <a:rPr dirty="0" sz="3950" b="1">
                <a:latin typeface="Arial"/>
                <a:cs typeface="Arial"/>
              </a:rPr>
              <a:t>Lösungen</a:t>
            </a:r>
            <a:endParaRPr sz="3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28879" y="7547278"/>
            <a:ext cx="843089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b="1">
                <a:latin typeface="Arial"/>
                <a:cs typeface="Arial"/>
              </a:rPr>
              <a:t>Kollegen unterstützen bei den</a:t>
            </a:r>
            <a:r>
              <a:rPr dirty="0" sz="3950" spc="-35" b="1">
                <a:latin typeface="Arial"/>
                <a:cs typeface="Arial"/>
              </a:rPr>
              <a:t> </a:t>
            </a:r>
            <a:r>
              <a:rPr dirty="0" sz="3950" b="1">
                <a:latin typeface="Arial"/>
                <a:cs typeface="Arial"/>
              </a:rPr>
              <a:t>Lern</a:t>
            </a:r>
            <a:endParaRPr sz="3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1593" y="1843836"/>
            <a:ext cx="1214622" cy="12146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85360" y="189619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523544" y="0"/>
                </a:moveTo>
                <a:lnTo>
                  <a:pt x="478925" y="1893"/>
                </a:lnTo>
                <a:lnTo>
                  <a:pt x="434568" y="7572"/>
                </a:lnTo>
                <a:lnTo>
                  <a:pt x="390733" y="17038"/>
                </a:lnTo>
                <a:lnTo>
                  <a:pt x="347683" y="30289"/>
                </a:lnTo>
                <a:lnTo>
                  <a:pt x="305678" y="47327"/>
                </a:lnTo>
                <a:lnTo>
                  <a:pt x="264980" y="68152"/>
                </a:lnTo>
                <a:lnTo>
                  <a:pt x="225851" y="92762"/>
                </a:lnTo>
                <a:lnTo>
                  <a:pt x="188551" y="121159"/>
                </a:lnTo>
                <a:lnTo>
                  <a:pt x="153342" y="153342"/>
                </a:lnTo>
                <a:lnTo>
                  <a:pt x="121159" y="188551"/>
                </a:lnTo>
                <a:lnTo>
                  <a:pt x="92762" y="225851"/>
                </a:lnTo>
                <a:lnTo>
                  <a:pt x="68152" y="264980"/>
                </a:lnTo>
                <a:lnTo>
                  <a:pt x="47328" y="305678"/>
                </a:lnTo>
                <a:lnTo>
                  <a:pt x="30289" y="347683"/>
                </a:lnTo>
                <a:lnTo>
                  <a:pt x="17038" y="390733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3"/>
                </a:lnTo>
                <a:lnTo>
                  <a:pt x="1893" y="568162"/>
                </a:lnTo>
                <a:lnTo>
                  <a:pt x="7572" y="612519"/>
                </a:lnTo>
                <a:lnTo>
                  <a:pt x="17038" y="656354"/>
                </a:lnTo>
                <a:lnTo>
                  <a:pt x="30289" y="699404"/>
                </a:lnTo>
                <a:lnTo>
                  <a:pt x="47328" y="741409"/>
                </a:lnTo>
                <a:lnTo>
                  <a:pt x="68152" y="782106"/>
                </a:lnTo>
                <a:lnTo>
                  <a:pt x="92762" y="821236"/>
                </a:lnTo>
                <a:lnTo>
                  <a:pt x="121159" y="858536"/>
                </a:lnTo>
                <a:lnTo>
                  <a:pt x="153342" y="893745"/>
                </a:lnTo>
                <a:lnTo>
                  <a:pt x="188551" y="925928"/>
                </a:lnTo>
                <a:lnTo>
                  <a:pt x="225851" y="954325"/>
                </a:lnTo>
                <a:lnTo>
                  <a:pt x="264980" y="978935"/>
                </a:lnTo>
                <a:lnTo>
                  <a:pt x="305678" y="999760"/>
                </a:lnTo>
                <a:lnTo>
                  <a:pt x="347683" y="1016798"/>
                </a:lnTo>
                <a:lnTo>
                  <a:pt x="390733" y="1030050"/>
                </a:lnTo>
                <a:lnTo>
                  <a:pt x="434568" y="1039515"/>
                </a:lnTo>
                <a:lnTo>
                  <a:pt x="478925" y="1045195"/>
                </a:lnTo>
                <a:lnTo>
                  <a:pt x="523544" y="1047088"/>
                </a:lnTo>
                <a:lnTo>
                  <a:pt x="568162" y="1045195"/>
                </a:lnTo>
                <a:lnTo>
                  <a:pt x="612519" y="1039515"/>
                </a:lnTo>
                <a:lnTo>
                  <a:pt x="656354" y="1030050"/>
                </a:lnTo>
                <a:lnTo>
                  <a:pt x="699404" y="1016798"/>
                </a:lnTo>
                <a:lnTo>
                  <a:pt x="741409" y="999760"/>
                </a:lnTo>
                <a:lnTo>
                  <a:pt x="782107" y="978935"/>
                </a:lnTo>
                <a:lnTo>
                  <a:pt x="821236" y="954325"/>
                </a:lnTo>
                <a:lnTo>
                  <a:pt x="858536" y="925928"/>
                </a:lnTo>
                <a:lnTo>
                  <a:pt x="893745" y="893745"/>
                </a:lnTo>
                <a:lnTo>
                  <a:pt x="925928" y="858536"/>
                </a:lnTo>
                <a:lnTo>
                  <a:pt x="954325" y="821236"/>
                </a:lnTo>
                <a:lnTo>
                  <a:pt x="978936" y="782106"/>
                </a:lnTo>
                <a:lnTo>
                  <a:pt x="999760" y="741409"/>
                </a:lnTo>
                <a:lnTo>
                  <a:pt x="1016798" y="699404"/>
                </a:lnTo>
                <a:lnTo>
                  <a:pt x="1030050" y="656354"/>
                </a:lnTo>
                <a:lnTo>
                  <a:pt x="1039516" y="612519"/>
                </a:lnTo>
                <a:lnTo>
                  <a:pt x="1045195" y="568162"/>
                </a:lnTo>
                <a:lnTo>
                  <a:pt x="1047088" y="523543"/>
                </a:lnTo>
                <a:lnTo>
                  <a:pt x="1045195" y="478925"/>
                </a:lnTo>
                <a:lnTo>
                  <a:pt x="1039516" y="434567"/>
                </a:lnTo>
                <a:lnTo>
                  <a:pt x="1030050" y="390733"/>
                </a:lnTo>
                <a:lnTo>
                  <a:pt x="1016798" y="347683"/>
                </a:lnTo>
                <a:lnTo>
                  <a:pt x="999760" y="305678"/>
                </a:lnTo>
                <a:lnTo>
                  <a:pt x="978936" y="264980"/>
                </a:lnTo>
                <a:lnTo>
                  <a:pt x="954325" y="225851"/>
                </a:lnTo>
                <a:lnTo>
                  <a:pt x="925928" y="188551"/>
                </a:lnTo>
                <a:lnTo>
                  <a:pt x="893745" y="153342"/>
                </a:lnTo>
                <a:lnTo>
                  <a:pt x="858536" y="121159"/>
                </a:lnTo>
                <a:lnTo>
                  <a:pt x="821236" y="92762"/>
                </a:lnTo>
                <a:lnTo>
                  <a:pt x="782107" y="68152"/>
                </a:lnTo>
                <a:lnTo>
                  <a:pt x="741409" y="47327"/>
                </a:lnTo>
                <a:lnTo>
                  <a:pt x="699404" y="30289"/>
                </a:lnTo>
                <a:lnTo>
                  <a:pt x="656354" y="17038"/>
                </a:lnTo>
                <a:lnTo>
                  <a:pt x="612519" y="7572"/>
                </a:lnTo>
                <a:lnTo>
                  <a:pt x="568162" y="1893"/>
                </a:lnTo>
                <a:lnTo>
                  <a:pt x="523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85360" y="18961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4">
                <a:moveTo>
                  <a:pt x="893745" y="153342"/>
                </a:moveTo>
                <a:lnTo>
                  <a:pt x="925929" y="188551"/>
                </a:lnTo>
                <a:lnTo>
                  <a:pt x="954325" y="225851"/>
                </a:lnTo>
                <a:lnTo>
                  <a:pt x="978936" y="264980"/>
                </a:lnTo>
                <a:lnTo>
                  <a:pt x="999760" y="305678"/>
                </a:lnTo>
                <a:lnTo>
                  <a:pt x="1016798" y="347683"/>
                </a:lnTo>
                <a:lnTo>
                  <a:pt x="1030050" y="390733"/>
                </a:lnTo>
                <a:lnTo>
                  <a:pt x="1039516" y="434568"/>
                </a:lnTo>
                <a:lnTo>
                  <a:pt x="1045195" y="478925"/>
                </a:lnTo>
                <a:lnTo>
                  <a:pt x="1047088" y="523544"/>
                </a:lnTo>
                <a:lnTo>
                  <a:pt x="1045195" y="568162"/>
                </a:lnTo>
                <a:lnTo>
                  <a:pt x="1039516" y="612520"/>
                </a:lnTo>
                <a:lnTo>
                  <a:pt x="1030050" y="656354"/>
                </a:lnTo>
                <a:lnTo>
                  <a:pt x="1016798" y="699405"/>
                </a:lnTo>
                <a:lnTo>
                  <a:pt x="999760" y="741409"/>
                </a:lnTo>
                <a:lnTo>
                  <a:pt x="978936" y="782107"/>
                </a:lnTo>
                <a:lnTo>
                  <a:pt x="954325" y="821237"/>
                </a:lnTo>
                <a:lnTo>
                  <a:pt x="925929" y="858537"/>
                </a:lnTo>
                <a:lnTo>
                  <a:pt x="893745" y="893745"/>
                </a:lnTo>
                <a:lnTo>
                  <a:pt x="858537" y="925929"/>
                </a:lnTo>
                <a:lnTo>
                  <a:pt x="821237" y="954325"/>
                </a:lnTo>
                <a:lnTo>
                  <a:pt x="782107" y="978936"/>
                </a:lnTo>
                <a:lnTo>
                  <a:pt x="741409" y="999760"/>
                </a:lnTo>
                <a:lnTo>
                  <a:pt x="699405" y="1016798"/>
                </a:lnTo>
                <a:lnTo>
                  <a:pt x="656354" y="1030050"/>
                </a:lnTo>
                <a:lnTo>
                  <a:pt x="612520" y="1039516"/>
                </a:lnTo>
                <a:lnTo>
                  <a:pt x="568162" y="1045195"/>
                </a:lnTo>
                <a:lnTo>
                  <a:pt x="523544" y="1047088"/>
                </a:lnTo>
                <a:lnTo>
                  <a:pt x="478925" y="1045195"/>
                </a:lnTo>
                <a:lnTo>
                  <a:pt x="434568" y="1039516"/>
                </a:lnTo>
                <a:lnTo>
                  <a:pt x="390733" y="1030050"/>
                </a:lnTo>
                <a:lnTo>
                  <a:pt x="347683" y="1016798"/>
                </a:lnTo>
                <a:lnTo>
                  <a:pt x="305678" y="999760"/>
                </a:lnTo>
                <a:lnTo>
                  <a:pt x="264980" y="978936"/>
                </a:lnTo>
                <a:lnTo>
                  <a:pt x="225851" y="954325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7"/>
                </a:lnTo>
                <a:lnTo>
                  <a:pt x="92762" y="821237"/>
                </a:lnTo>
                <a:lnTo>
                  <a:pt x="68152" y="782107"/>
                </a:lnTo>
                <a:lnTo>
                  <a:pt x="47327" y="741409"/>
                </a:lnTo>
                <a:lnTo>
                  <a:pt x="30289" y="699405"/>
                </a:lnTo>
                <a:lnTo>
                  <a:pt x="17038" y="656354"/>
                </a:lnTo>
                <a:lnTo>
                  <a:pt x="7572" y="612520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7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7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20" y="7572"/>
                </a:lnTo>
                <a:lnTo>
                  <a:pt x="656354" y="17038"/>
                </a:lnTo>
                <a:lnTo>
                  <a:pt x="699405" y="30289"/>
                </a:lnTo>
                <a:lnTo>
                  <a:pt x="741409" y="47327"/>
                </a:lnTo>
                <a:lnTo>
                  <a:pt x="782107" y="68152"/>
                </a:lnTo>
                <a:lnTo>
                  <a:pt x="821237" y="92762"/>
                </a:lnTo>
                <a:lnTo>
                  <a:pt x="858537" y="121159"/>
                </a:lnTo>
                <a:lnTo>
                  <a:pt x="893745" y="153342"/>
                </a:lnTo>
                <a:close/>
              </a:path>
            </a:pathLst>
          </a:custGeom>
          <a:ln w="41883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79927" y="2186186"/>
            <a:ext cx="26543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Verdana"/>
                <a:cs typeface="Verdana"/>
              </a:rPr>
              <a:t>1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454340" y="1843836"/>
            <a:ext cx="1214622" cy="12146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38106" y="1896191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523544" y="0"/>
                </a:moveTo>
                <a:lnTo>
                  <a:pt x="478925" y="1893"/>
                </a:lnTo>
                <a:lnTo>
                  <a:pt x="434568" y="7572"/>
                </a:lnTo>
                <a:lnTo>
                  <a:pt x="390734" y="17038"/>
                </a:lnTo>
                <a:lnTo>
                  <a:pt x="347683" y="30289"/>
                </a:lnTo>
                <a:lnTo>
                  <a:pt x="305679" y="47327"/>
                </a:lnTo>
                <a:lnTo>
                  <a:pt x="264981" y="68152"/>
                </a:lnTo>
                <a:lnTo>
                  <a:pt x="225851" y="92762"/>
                </a:lnTo>
                <a:lnTo>
                  <a:pt x="188552" y="121159"/>
                </a:lnTo>
                <a:lnTo>
                  <a:pt x="153343" y="153342"/>
                </a:lnTo>
                <a:lnTo>
                  <a:pt x="121160" y="188551"/>
                </a:lnTo>
                <a:lnTo>
                  <a:pt x="92763" y="225851"/>
                </a:lnTo>
                <a:lnTo>
                  <a:pt x="68152" y="264980"/>
                </a:lnTo>
                <a:lnTo>
                  <a:pt x="47328" y="305678"/>
                </a:lnTo>
                <a:lnTo>
                  <a:pt x="30290" y="347683"/>
                </a:lnTo>
                <a:lnTo>
                  <a:pt x="17038" y="390733"/>
                </a:lnTo>
                <a:lnTo>
                  <a:pt x="7572" y="434567"/>
                </a:lnTo>
                <a:lnTo>
                  <a:pt x="1893" y="478925"/>
                </a:lnTo>
                <a:lnTo>
                  <a:pt x="0" y="523543"/>
                </a:lnTo>
                <a:lnTo>
                  <a:pt x="1893" y="568162"/>
                </a:lnTo>
                <a:lnTo>
                  <a:pt x="7572" y="612519"/>
                </a:lnTo>
                <a:lnTo>
                  <a:pt x="17038" y="656354"/>
                </a:lnTo>
                <a:lnTo>
                  <a:pt x="30290" y="699404"/>
                </a:lnTo>
                <a:lnTo>
                  <a:pt x="47328" y="741409"/>
                </a:lnTo>
                <a:lnTo>
                  <a:pt x="68152" y="782106"/>
                </a:lnTo>
                <a:lnTo>
                  <a:pt x="92763" y="821236"/>
                </a:lnTo>
                <a:lnTo>
                  <a:pt x="121160" y="858536"/>
                </a:lnTo>
                <a:lnTo>
                  <a:pt x="153343" y="893745"/>
                </a:lnTo>
                <a:lnTo>
                  <a:pt x="188552" y="925928"/>
                </a:lnTo>
                <a:lnTo>
                  <a:pt x="225851" y="954325"/>
                </a:lnTo>
                <a:lnTo>
                  <a:pt x="264981" y="978935"/>
                </a:lnTo>
                <a:lnTo>
                  <a:pt x="305679" y="999760"/>
                </a:lnTo>
                <a:lnTo>
                  <a:pt x="347683" y="1016798"/>
                </a:lnTo>
                <a:lnTo>
                  <a:pt x="390734" y="1030050"/>
                </a:lnTo>
                <a:lnTo>
                  <a:pt x="434568" y="1039515"/>
                </a:lnTo>
                <a:lnTo>
                  <a:pt x="478925" y="1045195"/>
                </a:lnTo>
                <a:lnTo>
                  <a:pt x="523544" y="1047088"/>
                </a:lnTo>
                <a:lnTo>
                  <a:pt x="568163" y="1045195"/>
                </a:lnTo>
                <a:lnTo>
                  <a:pt x="612520" y="1039515"/>
                </a:lnTo>
                <a:lnTo>
                  <a:pt x="656354" y="1030050"/>
                </a:lnTo>
                <a:lnTo>
                  <a:pt x="699405" y="1016798"/>
                </a:lnTo>
                <a:lnTo>
                  <a:pt x="741409" y="999760"/>
                </a:lnTo>
                <a:lnTo>
                  <a:pt x="782107" y="978935"/>
                </a:lnTo>
                <a:lnTo>
                  <a:pt x="821237" y="954325"/>
                </a:lnTo>
                <a:lnTo>
                  <a:pt x="858537" y="925928"/>
                </a:lnTo>
                <a:lnTo>
                  <a:pt x="893745" y="893745"/>
                </a:lnTo>
                <a:lnTo>
                  <a:pt x="925929" y="858536"/>
                </a:lnTo>
                <a:lnTo>
                  <a:pt x="954327" y="821236"/>
                </a:lnTo>
                <a:lnTo>
                  <a:pt x="978938" y="782106"/>
                </a:lnTo>
                <a:lnTo>
                  <a:pt x="999763" y="741409"/>
                </a:lnTo>
                <a:lnTo>
                  <a:pt x="1016801" y="699404"/>
                </a:lnTo>
                <a:lnTo>
                  <a:pt x="1030053" y="656354"/>
                </a:lnTo>
                <a:lnTo>
                  <a:pt x="1039519" y="612519"/>
                </a:lnTo>
                <a:lnTo>
                  <a:pt x="1045199" y="568162"/>
                </a:lnTo>
                <a:lnTo>
                  <a:pt x="1047092" y="523543"/>
                </a:lnTo>
                <a:lnTo>
                  <a:pt x="1045199" y="478925"/>
                </a:lnTo>
                <a:lnTo>
                  <a:pt x="1039519" y="434567"/>
                </a:lnTo>
                <a:lnTo>
                  <a:pt x="1030053" y="390733"/>
                </a:lnTo>
                <a:lnTo>
                  <a:pt x="1016801" y="347683"/>
                </a:lnTo>
                <a:lnTo>
                  <a:pt x="999763" y="305678"/>
                </a:lnTo>
                <a:lnTo>
                  <a:pt x="978938" y="264980"/>
                </a:lnTo>
                <a:lnTo>
                  <a:pt x="954327" y="225851"/>
                </a:lnTo>
                <a:lnTo>
                  <a:pt x="925929" y="188551"/>
                </a:lnTo>
                <a:lnTo>
                  <a:pt x="893745" y="153342"/>
                </a:lnTo>
                <a:lnTo>
                  <a:pt x="858537" y="121159"/>
                </a:lnTo>
                <a:lnTo>
                  <a:pt x="821237" y="92762"/>
                </a:lnTo>
                <a:lnTo>
                  <a:pt x="782107" y="68152"/>
                </a:lnTo>
                <a:lnTo>
                  <a:pt x="741409" y="47327"/>
                </a:lnTo>
                <a:lnTo>
                  <a:pt x="699405" y="30289"/>
                </a:lnTo>
                <a:lnTo>
                  <a:pt x="656354" y="17038"/>
                </a:lnTo>
                <a:lnTo>
                  <a:pt x="612520" y="7572"/>
                </a:lnTo>
                <a:lnTo>
                  <a:pt x="568163" y="1893"/>
                </a:lnTo>
                <a:lnTo>
                  <a:pt x="523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38107" y="18961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893745" y="153342"/>
                </a:moveTo>
                <a:lnTo>
                  <a:pt x="925929" y="188551"/>
                </a:lnTo>
                <a:lnTo>
                  <a:pt x="954325" y="225851"/>
                </a:lnTo>
                <a:lnTo>
                  <a:pt x="978936" y="264980"/>
                </a:lnTo>
                <a:lnTo>
                  <a:pt x="999760" y="305678"/>
                </a:lnTo>
                <a:lnTo>
                  <a:pt x="1016798" y="347683"/>
                </a:lnTo>
                <a:lnTo>
                  <a:pt x="1030050" y="390733"/>
                </a:lnTo>
                <a:lnTo>
                  <a:pt x="1039516" y="434568"/>
                </a:lnTo>
                <a:lnTo>
                  <a:pt x="1045195" y="478925"/>
                </a:lnTo>
                <a:lnTo>
                  <a:pt x="1047088" y="523544"/>
                </a:lnTo>
                <a:lnTo>
                  <a:pt x="1045195" y="568162"/>
                </a:lnTo>
                <a:lnTo>
                  <a:pt x="1039516" y="612520"/>
                </a:lnTo>
                <a:lnTo>
                  <a:pt x="1030050" y="656354"/>
                </a:lnTo>
                <a:lnTo>
                  <a:pt x="1016798" y="699405"/>
                </a:lnTo>
                <a:lnTo>
                  <a:pt x="999760" y="741409"/>
                </a:lnTo>
                <a:lnTo>
                  <a:pt x="978936" y="782107"/>
                </a:lnTo>
                <a:lnTo>
                  <a:pt x="954325" y="821237"/>
                </a:lnTo>
                <a:lnTo>
                  <a:pt x="925929" y="858537"/>
                </a:lnTo>
                <a:lnTo>
                  <a:pt x="893745" y="893745"/>
                </a:lnTo>
                <a:lnTo>
                  <a:pt x="858537" y="925929"/>
                </a:lnTo>
                <a:lnTo>
                  <a:pt x="821237" y="954325"/>
                </a:lnTo>
                <a:lnTo>
                  <a:pt x="782107" y="978936"/>
                </a:lnTo>
                <a:lnTo>
                  <a:pt x="741409" y="999760"/>
                </a:lnTo>
                <a:lnTo>
                  <a:pt x="699405" y="1016798"/>
                </a:lnTo>
                <a:lnTo>
                  <a:pt x="656354" y="1030050"/>
                </a:lnTo>
                <a:lnTo>
                  <a:pt x="612520" y="1039516"/>
                </a:lnTo>
                <a:lnTo>
                  <a:pt x="568162" y="1045195"/>
                </a:lnTo>
                <a:lnTo>
                  <a:pt x="523544" y="1047088"/>
                </a:lnTo>
                <a:lnTo>
                  <a:pt x="478925" y="1045195"/>
                </a:lnTo>
                <a:lnTo>
                  <a:pt x="434568" y="1039516"/>
                </a:lnTo>
                <a:lnTo>
                  <a:pt x="390733" y="1030050"/>
                </a:lnTo>
                <a:lnTo>
                  <a:pt x="347683" y="1016798"/>
                </a:lnTo>
                <a:lnTo>
                  <a:pt x="305678" y="999760"/>
                </a:lnTo>
                <a:lnTo>
                  <a:pt x="264980" y="978936"/>
                </a:lnTo>
                <a:lnTo>
                  <a:pt x="225851" y="954325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7"/>
                </a:lnTo>
                <a:lnTo>
                  <a:pt x="92762" y="821237"/>
                </a:lnTo>
                <a:lnTo>
                  <a:pt x="68152" y="782107"/>
                </a:lnTo>
                <a:lnTo>
                  <a:pt x="47327" y="741409"/>
                </a:lnTo>
                <a:lnTo>
                  <a:pt x="30289" y="699405"/>
                </a:lnTo>
                <a:lnTo>
                  <a:pt x="17038" y="656354"/>
                </a:lnTo>
                <a:lnTo>
                  <a:pt x="7572" y="612520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7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7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20" y="7572"/>
                </a:lnTo>
                <a:lnTo>
                  <a:pt x="656354" y="17038"/>
                </a:lnTo>
                <a:lnTo>
                  <a:pt x="699405" y="30289"/>
                </a:lnTo>
                <a:lnTo>
                  <a:pt x="741409" y="47327"/>
                </a:lnTo>
                <a:lnTo>
                  <a:pt x="782107" y="68152"/>
                </a:lnTo>
                <a:lnTo>
                  <a:pt x="821237" y="92762"/>
                </a:lnTo>
                <a:lnTo>
                  <a:pt x="858537" y="121159"/>
                </a:lnTo>
                <a:lnTo>
                  <a:pt x="893745" y="153342"/>
                </a:lnTo>
                <a:close/>
              </a:path>
            </a:pathLst>
          </a:custGeom>
          <a:ln w="41883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924170" y="2186186"/>
            <a:ext cx="26543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Verdana"/>
                <a:cs typeface="Verdana"/>
              </a:rPr>
              <a:t>3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01593" y="6269499"/>
            <a:ext cx="1214622" cy="12146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85360" y="63218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523544" y="0"/>
                </a:moveTo>
                <a:lnTo>
                  <a:pt x="478925" y="1893"/>
                </a:lnTo>
                <a:lnTo>
                  <a:pt x="434568" y="7572"/>
                </a:lnTo>
                <a:lnTo>
                  <a:pt x="390733" y="17038"/>
                </a:lnTo>
                <a:lnTo>
                  <a:pt x="347683" y="30289"/>
                </a:lnTo>
                <a:lnTo>
                  <a:pt x="305678" y="47327"/>
                </a:lnTo>
                <a:lnTo>
                  <a:pt x="264980" y="68152"/>
                </a:lnTo>
                <a:lnTo>
                  <a:pt x="225851" y="92762"/>
                </a:lnTo>
                <a:lnTo>
                  <a:pt x="188551" y="121159"/>
                </a:lnTo>
                <a:lnTo>
                  <a:pt x="153342" y="153342"/>
                </a:lnTo>
                <a:lnTo>
                  <a:pt x="121159" y="188551"/>
                </a:lnTo>
                <a:lnTo>
                  <a:pt x="92762" y="225851"/>
                </a:lnTo>
                <a:lnTo>
                  <a:pt x="68152" y="264980"/>
                </a:lnTo>
                <a:lnTo>
                  <a:pt x="47328" y="305678"/>
                </a:lnTo>
                <a:lnTo>
                  <a:pt x="30289" y="347683"/>
                </a:lnTo>
                <a:lnTo>
                  <a:pt x="17038" y="390733"/>
                </a:lnTo>
                <a:lnTo>
                  <a:pt x="7572" y="434568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2"/>
                </a:lnTo>
                <a:lnTo>
                  <a:pt x="7572" y="612520"/>
                </a:lnTo>
                <a:lnTo>
                  <a:pt x="17038" y="656354"/>
                </a:lnTo>
                <a:lnTo>
                  <a:pt x="30289" y="699405"/>
                </a:lnTo>
                <a:lnTo>
                  <a:pt x="47328" y="741409"/>
                </a:lnTo>
                <a:lnTo>
                  <a:pt x="68152" y="782107"/>
                </a:lnTo>
                <a:lnTo>
                  <a:pt x="92762" y="821237"/>
                </a:lnTo>
                <a:lnTo>
                  <a:pt x="121159" y="858537"/>
                </a:lnTo>
                <a:lnTo>
                  <a:pt x="153342" y="893746"/>
                </a:lnTo>
                <a:lnTo>
                  <a:pt x="188551" y="925929"/>
                </a:lnTo>
                <a:lnTo>
                  <a:pt x="225851" y="954325"/>
                </a:lnTo>
                <a:lnTo>
                  <a:pt x="264980" y="978936"/>
                </a:lnTo>
                <a:lnTo>
                  <a:pt x="305678" y="999760"/>
                </a:lnTo>
                <a:lnTo>
                  <a:pt x="347683" y="1016798"/>
                </a:lnTo>
                <a:lnTo>
                  <a:pt x="390733" y="1030050"/>
                </a:lnTo>
                <a:lnTo>
                  <a:pt x="434568" y="1039516"/>
                </a:lnTo>
                <a:lnTo>
                  <a:pt x="478925" y="1045195"/>
                </a:lnTo>
                <a:lnTo>
                  <a:pt x="523544" y="1047088"/>
                </a:lnTo>
                <a:lnTo>
                  <a:pt x="568162" y="1045195"/>
                </a:lnTo>
                <a:lnTo>
                  <a:pt x="612519" y="1039516"/>
                </a:lnTo>
                <a:lnTo>
                  <a:pt x="656354" y="1030050"/>
                </a:lnTo>
                <a:lnTo>
                  <a:pt x="699404" y="1016798"/>
                </a:lnTo>
                <a:lnTo>
                  <a:pt x="741409" y="999760"/>
                </a:lnTo>
                <a:lnTo>
                  <a:pt x="782107" y="978936"/>
                </a:lnTo>
                <a:lnTo>
                  <a:pt x="821236" y="954325"/>
                </a:lnTo>
                <a:lnTo>
                  <a:pt x="858536" y="925929"/>
                </a:lnTo>
                <a:lnTo>
                  <a:pt x="893745" y="893746"/>
                </a:lnTo>
                <a:lnTo>
                  <a:pt x="925928" y="858537"/>
                </a:lnTo>
                <a:lnTo>
                  <a:pt x="954325" y="821237"/>
                </a:lnTo>
                <a:lnTo>
                  <a:pt x="978936" y="782107"/>
                </a:lnTo>
                <a:lnTo>
                  <a:pt x="999760" y="741409"/>
                </a:lnTo>
                <a:lnTo>
                  <a:pt x="1016798" y="699405"/>
                </a:lnTo>
                <a:lnTo>
                  <a:pt x="1030050" y="656354"/>
                </a:lnTo>
                <a:lnTo>
                  <a:pt x="1039516" y="612520"/>
                </a:lnTo>
                <a:lnTo>
                  <a:pt x="1045195" y="568162"/>
                </a:lnTo>
                <a:lnTo>
                  <a:pt x="1047088" y="523544"/>
                </a:lnTo>
                <a:lnTo>
                  <a:pt x="1045195" y="478925"/>
                </a:lnTo>
                <a:lnTo>
                  <a:pt x="1039516" y="434568"/>
                </a:lnTo>
                <a:lnTo>
                  <a:pt x="1030050" y="390733"/>
                </a:lnTo>
                <a:lnTo>
                  <a:pt x="1016798" y="347683"/>
                </a:lnTo>
                <a:lnTo>
                  <a:pt x="999760" y="305678"/>
                </a:lnTo>
                <a:lnTo>
                  <a:pt x="978936" y="264980"/>
                </a:lnTo>
                <a:lnTo>
                  <a:pt x="954325" y="225851"/>
                </a:lnTo>
                <a:lnTo>
                  <a:pt x="925928" y="188551"/>
                </a:lnTo>
                <a:lnTo>
                  <a:pt x="893745" y="153342"/>
                </a:lnTo>
                <a:lnTo>
                  <a:pt x="858536" y="121159"/>
                </a:lnTo>
                <a:lnTo>
                  <a:pt x="821236" y="92762"/>
                </a:lnTo>
                <a:lnTo>
                  <a:pt x="782107" y="68152"/>
                </a:lnTo>
                <a:lnTo>
                  <a:pt x="741409" y="47327"/>
                </a:lnTo>
                <a:lnTo>
                  <a:pt x="699404" y="30289"/>
                </a:lnTo>
                <a:lnTo>
                  <a:pt x="656354" y="17038"/>
                </a:lnTo>
                <a:lnTo>
                  <a:pt x="612519" y="7572"/>
                </a:lnTo>
                <a:lnTo>
                  <a:pt x="568162" y="1893"/>
                </a:lnTo>
                <a:lnTo>
                  <a:pt x="523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85360" y="632185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93745" y="153342"/>
                </a:moveTo>
                <a:lnTo>
                  <a:pt x="925929" y="188551"/>
                </a:lnTo>
                <a:lnTo>
                  <a:pt x="954325" y="225851"/>
                </a:lnTo>
                <a:lnTo>
                  <a:pt x="978936" y="264980"/>
                </a:lnTo>
                <a:lnTo>
                  <a:pt x="999760" y="305678"/>
                </a:lnTo>
                <a:lnTo>
                  <a:pt x="1016798" y="347683"/>
                </a:lnTo>
                <a:lnTo>
                  <a:pt x="1030050" y="390733"/>
                </a:lnTo>
                <a:lnTo>
                  <a:pt x="1039516" y="434568"/>
                </a:lnTo>
                <a:lnTo>
                  <a:pt x="1045195" y="478925"/>
                </a:lnTo>
                <a:lnTo>
                  <a:pt x="1047088" y="523544"/>
                </a:lnTo>
                <a:lnTo>
                  <a:pt x="1045195" y="568162"/>
                </a:lnTo>
                <a:lnTo>
                  <a:pt x="1039516" y="612520"/>
                </a:lnTo>
                <a:lnTo>
                  <a:pt x="1030050" y="656354"/>
                </a:lnTo>
                <a:lnTo>
                  <a:pt x="1016798" y="699405"/>
                </a:lnTo>
                <a:lnTo>
                  <a:pt x="999760" y="741409"/>
                </a:lnTo>
                <a:lnTo>
                  <a:pt x="978936" y="782107"/>
                </a:lnTo>
                <a:lnTo>
                  <a:pt x="954325" y="821237"/>
                </a:lnTo>
                <a:lnTo>
                  <a:pt x="925929" y="858537"/>
                </a:lnTo>
                <a:lnTo>
                  <a:pt x="893745" y="893745"/>
                </a:lnTo>
                <a:lnTo>
                  <a:pt x="858537" y="925929"/>
                </a:lnTo>
                <a:lnTo>
                  <a:pt x="821237" y="954325"/>
                </a:lnTo>
                <a:lnTo>
                  <a:pt x="782107" y="978936"/>
                </a:lnTo>
                <a:lnTo>
                  <a:pt x="741409" y="999760"/>
                </a:lnTo>
                <a:lnTo>
                  <a:pt x="699405" y="1016798"/>
                </a:lnTo>
                <a:lnTo>
                  <a:pt x="656354" y="1030050"/>
                </a:lnTo>
                <a:lnTo>
                  <a:pt x="612520" y="1039516"/>
                </a:lnTo>
                <a:lnTo>
                  <a:pt x="568162" y="1045195"/>
                </a:lnTo>
                <a:lnTo>
                  <a:pt x="523544" y="1047088"/>
                </a:lnTo>
                <a:lnTo>
                  <a:pt x="478925" y="1045195"/>
                </a:lnTo>
                <a:lnTo>
                  <a:pt x="434568" y="1039516"/>
                </a:lnTo>
                <a:lnTo>
                  <a:pt x="390733" y="1030050"/>
                </a:lnTo>
                <a:lnTo>
                  <a:pt x="347683" y="1016798"/>
                </a:lnTo>
                <a:lnTo>
                  <a:pt x="305678" y="999760"/>
                </a:lnTo>
                <a:lnTo>
                  <a:pt x="264980" y="978936"/>
                </a:lnTo>
                <a:lnTo>
                  <a:pt x="225851" y="954325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7"/>
                </a:lnTo>
                <a:lnTo>
                  <a:pt x="92762" y="821237"/>
                </a:lnTo>
                <a:lnTo>
                  <a:pt x="68152" y="782107"/>
                </a:lnTo>
                <a:lnTo>
                  <a:pt x="47327" y="741409"/>
                </a:lnTo>
                <a:lnTo>
                  <a:pt x="30289" y="699405"/>
                </a:lnTo>
                <a:lnTo>
                  <a:pt x="17038" y="656354"/>
                </a:lnTo>
                <a:lnTo>
                  <a:pt x="7572" y="612520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7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7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20" y="7572"/>
                </a:lnTo>
                <a:lnTo>
                  <a:pt x="656354" y="17038"/>
                </a:lnTo>
                <a:lnTo>
                  <a:pt x="699405" y="30289"/>
                </a:lnTo>
                <a:lnTo>
                  <a:pt x="741409" y="47327"/>
                </a:lnTo>
                <a:lnTo>
                  <a:pt x="782107" y="68152"/>
                </a:lnTo>
                <a:lnTo>
                  <a:pt x="821237" y="92762"/>
                </a:lnTo>
                <a:lnTo>
                  <a:pt x="858537" y="121159"/>
                </a:lnTo>
                <a:lnTo>
                  <a:pt x="893745" y="153342"/>
                </a:lnTo>
                <a:close/>
              </a:path>
            </a:pathLst>
          </a:custGeom>
          <a:ln w="41883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79927" y="6615370"/>
            <a:ext cx="7841615" cy="1826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Verdana"/>
                <a:cs typeface="Verdana"/>
              </a:rPr>
              <a:t>2</a:t>
            </a:r>
            <a:endParaRPr sz="2950">
              <a:latin typeface="Verdana"/>
              <a:cs typeface="Verdana"/>
            </a:endParaRPr>
          </a:p>
          <a:p>
            <a:pPr marL="713740" indent="-607060">
              <a:lnSpc>
                <a:spcPct val="100000"/>
              </a:lnSpc>
              <a:spcBef>
                <a:spcPts val="50"/>
              </a:spcBef>
              <a:buFont typeface="Arial Unicode MS"/>
              <a:buChar char="➢"/>
              <a:tabLst>
                <a:tab pos="714375" algn="l"/>
              </a:tabLst>
            </a:pPr>
            <a:r>
              <a:rPr dirty="0" sz="3650" spc="15" b="1">
                <a:latin typeface="Arial"/>
                <a:cs typeface="Arial"/>
              </a:rPr>
              <a:t>Aufgaben und Lösungen zu</a:t>
            </a:r>
            <a:r>
              <a:rPr dirty="0" sz="3650" spc="-110" b="1">
                <a:latin typeface="Arial"/>
                <a:cs typeface="Arial"/>
              </a:rPr>
              <a:t> </a:t>
            </a:r>
            <a:r>
              <a:rPr dirty="0" sz="3650" spc="15" b="1">
                <a:latin typeface="Arial"/>
                <a:cs typeface="Arial"/>
              </a:rPr>
              <a:t>den</a:t>
            </a:r>
            <a:endParaRPr sz="3650">
              <a:latin typeface="Arial"/>
              <a:cs typeface="Arial"/>
            </a:endParaRPr>
          </a:p>
          <a:p>
            <a:pPr marL="713740">
              <a:lnSpc>
                <a:spcPct val="100000"/>
              </a:lnSpc>
              <a:spcBef>
                <a:spcPts val="1805"/>
              </a:spcBef>
            </a:pPr>
            <a:r>
              <a:rPr dirty="0" sz="3650" spc="10" b="1">
                <a:latin typeface="Arial"/>
                <a:cs typeface="Arial"/>
              </a:rPr>
              <a:t>Themen</a:t>
            </a:r>
            <a:endParaRPr sz="3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44739" y="6269499"/>
            <a:ext cx="1214622" cy="12146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528505" y="632185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523544" y="0"/>
                </a:moveTo>
                <a:lnTo>
                  <a:pt x="478925" y="1893"/>
                </a:lnTo>
                <a:lnTo>
                  <a:pt x="434568" y="7572"/>
                </a:lnTo>
                <a:lnTo>
                  <a:pt x="390734" y="17038"/>
                </a:lnTo>
                <a:lnTo>
                  <a:pt x="347683" y="30289"/>
                </a:lnTo>
                <a:lnTo>
                  <a:pt x="305679" y="47327"/>
                </a:lnTo>
                <a:lnTo>
                  <a:pt x="264981" y="68152"/>
                </a:lnTo>
                <a:lnTo>
                  <a:pt x="225851" y="92762"/>
                </a:lnTo>
                <a:lnTo>
                  <a:pt x="188552" y="121159"/>
                </a:lnTo>
                <a:lnTo>
                  <a:pt x="153343" y="153342"/>
                </a:lnTo>
                <a:lnTo>
                  <a:pt x="121160" y="188551"/>
                </a:lnTo>
                <a:lnTo>
                  <a:pt x="92763" y="225851"/>
                </a:lnTo>
                <a:lnTo>
                  <a:pt x="68152" y="264980"/>
                </a:lnTo>
                <a:lnTo>
                  <a:pt x="47328" y="305678"/>
                </a:lnTo>
                <a:lnTo>
                  <a:pt x="30290" y="347683"/>
                </a:lnTo>
                <a:lnTo>
                  <a:pt x="17038" y="390733"/>
                </a:lnTo>
                <a:lnTo>
                  <a:pt x="7572" y="434568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2"/>
                </a:lnTo>
                <a:lnTo>
                  <a:pt x="7572" y="612520"/>
                </a:lnTo>
                <a:lnTo>
                  <a:pt x="17038" y="656354"/>
                </a:lnTo>
                <a:lnTo>
                  <a:pt x="30290" y="699405"/>
                </a:lnTo>
                <a:lnTo>
                  <a:pt x="47328" y="741409"/>
                </a:lnTo>
                <a:lnTo>
                  <a:pt x="68152" y="782107"/>
                </a:lnTo>
                <a:lnTo>
                  <a:pt x="92763" y="821237"/>
                </a:lnTo>
                <a:lnTo>
                  <a:pt x="121160" y="858537"/>
                </a:lnTo>
                <a:lnTo>
                  <a:pt x="153343" y="893746"/>
                </a:lnTo>
                <a:lnTo>
                  <a:pt x="188552" y="925929"/>
                </a:lnTo>
                <a:lnTo>
                  <a:pt x="225851" y="954325"/>
                </a:lnTo>
                <a:lnTo>
                  <a:pt x="264981" y="978936"/>
                </a:lnTo>
                <a:lnTo>
                  <a:pt x="305679" y="999760"/>
                </a:lnTo>
                <a:lnTo>
                  <a:pt x="347683" y="1016798"/>
                </a:lnTo>
                <a:lnTo>
                  <a:pt x="390734" y="1030050"/>
                </a:lnTo>
                <a:lnTo>
                  <a:pt x="434568" y="1039516"/>
                </a:lnTo>
                <a:lnTo>
                  <a:pt x="478925" y="1045195"/>
                </a:lnTo>
                <a:lnTo>
                  <a:pt x="523544" y="1047088"/>
                </a:lnTo>
                <a:lnTo>
                  <a:pt x="568163" y="1045195"/>
                </a:lnTo>
                <a:lnTo>
                  <a:pt x="612520" y="1039516"/>
                </a:lnTo>
                <a:lnTo>
                  <a:pt x="656354" y="1030050"/>
                </a:lnTo>
                <a:lnTo>
                  <a:pt x="699405" y="1016798"/>
                </a:lnTo>
                <a:lnTo>
                  <a:pt x="741409" y="999760"/>
                </a:lnTo>
                <a:lnTo>
                  <a:pt x="782107" y="978936"/>
                </a:lnTo>
                <a:lnTo>
                  <a:pt x="821237" y="954325"/>
                </a:lnTo>
                <a:lnTo>
                  <a:pt x="858537" y="925929"/>
                </a:lnTo>
                <a:lnTo>
                  <a:pt x="893745" y="893746"/>
                </a:lnTo>
                <a:lnTo>
                  <a:pt x="925929" y="858537"/>
                </a:lnTo>
                <a:lnTo>
                  <a:pt x="954327" y="821237"/>
                </a:lnTo>
                <a:lnTo>
                  <a:pt x="978938" y="782107"/>
                </a:lnTo>
                <a:lnTo>
                  <a:pt x="999763" y="741409"/>
                </a:lnTo>
                <a:lnTo>
                  <a:pt x="1016801" y="699405"/>
                </a:lnTo>
                <a:lnTo>
                  <a:pt x="1030053" y="656354"/>
                </a:lnTo>
                <a:lnTo>
                  <a:pt x="1039519" y="612520"/>
                </a:lnTo>
                <a:lnTo>
                  <a:pt x="1045199" y="568162"/>
                </a:lnTo>
                <a:lnTo>
                  <a:pt x="1047092" y="523544"/>
                </a:lnTo>
                <a:lnTo>
                  <a:pt x="1045199" y="478925"/>
                </a:lnTo>
                <a:lnTo>
                  <a:pt x="1039519" y="434568"/>
                </a:lnTo>
                <a:lnTo>
                  <a:pt x="1030053" y="390733"/>
                </a:lnTo>
                <a:lnTo>
                  <a:pt x="1016801" y="347683"/>
                </a:lnTo>
                <a:lnTo>
                  <a:pt x="999763" y="305678"/>
                </a:lnTo>
                <a:lnTo>
                  <a:pt x="978938" y="264980"/>
                </a:lnTo>
                <a:lnTo>
                  <a:pt x="954327" y="225851"/>
                </a:lnTo>
                <a:lnTo>
                  <a:pt x="925929" y="188551"/>
                </a:lnTo>
                <a:lnTo>
                  <a:pt x="893745" y="153342"/>
                </a:lnTo>
                <a:lnTo>
                  <a:pt x="858537" y="121159"/>
                </a:lnTo>
                <a:lnTo>
                  <a:pt x="821237" y="92762"/>
                </a:lnTo>
                <a:lnTo>
                  <a:pt x="782107" y="68152"/>
                </a:lnTo>
                <a:lnTo>
                  <a:pt x="741409" y="47327"/>
                </a:lnTo>
                <a:lnTo>
                  <a:pt x="699405" y="30289"/>
                </a:lnTo>
                <a:lnTo>
                  <a:pt x="656354" y="17038"/>
                </a:lnTo>
                <a:lnTo>
                  <a:pt x="612520" y="7572"/>
                </a:lnTo>
                <a:lnTo>
                  <a:pt x="568163" y="1893"/>
                </a:lnTo>
                <a:lnTo>
                  <a:pt x="523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528505" y="632185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93745" y="153342"/>
                </a:moveTo>
                <a:lnTo>
                  <a:pt x="925929" y="188551"/>
                </a:lnTo>
                <a:lnTo>
                  <a:pt x="954325" y="225851"/>
                </a:lnTo>
                <a:lnTo>
                  <a:pt x="978936" y="264980"/>
                </a:lnTo>
                <a:lnTo>
                  <a:pt x="999760" y="305678"/>
                </a:lnTo>
                <a:lnTo>
                  <a:pt x="1016798" y="347683"/>
                </a:lnTo>
                <a:lnTo>
                  <a:pt x="1030050" y="390733"/>
                </a:lnTo>
                <a:lnTo>
                  <a:pt x="1039516" y="434568"/>
                </a:lnTo>
                <a:lnTo>
                  <a:pt x="1045195" y="478925"/>
                </a:lnTo>
                <a:lnTo>
                  <a:pt x="1047088" y="523544"/>
                </a:lnTo>
                <a:lnTo>
                  <a:pt x="1045195" y="568162"/>
                </a:lnTo>
                <a:lnTo>
                  <a:pt x="1039516" y="612520"/>
                </a:lnTo>
                <a:lnTo>
                  <a:pt x="1030050" y="656354"/>
                </a:lnTo>
                <a:lnTo>
                  <a:pt x="1016798" y="699405"/>
                </a:lnTo>
                <a:lnTo>
                  <a:pt x="999760" y="741409"/>
                </a:lnTo>
                <a:lnTo>
                  <a:pt x="978936" y="782107"/>
                </a:lnTo>
                <a:lnTo>
                  <a:pt x="954325" y="821237"/>
                </a:lnTo>
                <a:lnTo>
                  <a:pt x="925929" y="858537"/>
                </a:lnTo>
                <a:lnTo>
                  <a:pt x="893745" y="893745"/>
                </a:lnTo>
                <a:lnTo>
                  <a:pt x="858537" y="925929"/>
                </a:lnTo>
                <a:lnTo>
                  <a:pt x="821237" y="954325"/>
                </a:lnTo>
                <a:lnTo>
                  <a:pt x="782107" y="978936"/>
                </a:lnTo>
                <a:lnTo>
                  <a:pt x="741409" y="999760"/>
                </a:lnTo>
                <a:lnTo>
                  <a:pt x="699405" y="1016798"/>
                </a:lnTo>
                <a:lnTo>
                  <a:pt x="656354" y="1030050"/>
                </a:lnTo>
                <a:lnTo>
                  <a:pt x="612520" y="1039516"/>
                </a:lnTo>
                <a:lnTo>
                  <a:pt x="568162" y="1045195"/>
                </a:lnTo>
                <a:lnTo>
                  <a:pt x="523544" y="1047088"/>
                </a:lnTo>
                <a:lnTo>
                  <a:pt x="478925" y="1045195"/>
                </a:lnTo>
                <a:lnTo>
                  <a:pt x="434568" y="1039516"/>
                </a:lnTo>
                <a:lnTo>
                  <a:pt x="390733" y="1030050"/>
                </a:lnTo>
                <a:lnTo>
                  <a:pt x="347683" y="1016798"/>
                </a:lnTo>
                <a:lnTo>
                  <a:pt x="305678" y="999760"/>
                </a:lnTo>
                <a:lnTo>
                  <a:pt x="264980" y="978936"/>
                </a:lnTo>
                <a:lnTo>
                  <a:pt x="225851" y="954325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7"/>
                </a:lnTo>
                <a:lnTo>
                  <a:pt x="92762" y="821237"/>
                </a:lnTo>
                <a:lnTo>
                  <a:pt x="68152" y="782107"/>
                </a:lnTo>
                <a:lnTo>
                  <a:pt x="47327" y="741409"/>
                </a:lnTo>
                <a:lnTo>
                  <a:pt x="30289" y="699405"/>
                </a:lnTo>
                <a:lnTo>
                  <a:pt x="17038" y="656354"/>
                </a:lnTo>
                <a:lnTo>
                  <a:pt x="7572" y="612520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7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7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20" y="7572"/>
                </a:lnTo>
                <a:lnTo>
                  <a:pt x="656354" y="17038"/>
                </a:lnTo>
                <a:lnTo>
                  <a:pt x="699405" y="30289"/>
                </a:lnTo>
                <a:lnTo>
                  <a:pt x="741409" y="47327"/>
                </a:lnTo>
                <a:lnTo>
                  <a:pt x="782107" y="68152"/>
                </a:lnTo>
                <a:lnTo>
                  <a:pt x="821237" y="92762"/>
                </a:lnTo>
                <a:lnTo>
                  <a:pt x="858537" y="121159"/>
                </a:lnTo>
                <a:lnTo>
                  <a:pt x="893745" y="153342"/>
                </a:lnTo>
                <a:close/>
              </a:path>
            </a:pathLst>
          </a:custGeom>
          <a:ln w="41883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924170" y="6615370"/>
            <a:ext cx="26543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0">
                <a:latin typeface="Verdana"/>
                <a:cs typeface="Verdana"/>
              </a:rPr>
              <a:t>4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94472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3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Lempel-Ziv-Welch-Algorithmus</a:t>
            </a:r>
            <a:r>
              <a:rPr dirty="0" sz="5100" spc="-4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(LZW)</a:t>
            </a:r>
            <a:endParaRPr sz="5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374661"/>
            <a:ext cx="1136142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Arial"/>
                <a:cs typeface="Arial"/>
              </a:rPr>
              <a:t>Die Zeichenkette: lassdashassdas ist nach LZW78 zu</a:t>
            </a:r>
            <a:r>
              <a:rPr dirty="0" sz="2950" spc="9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komprimieren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4470" y="4039144"/>
          <a:ext cx="16410305" cy="100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3870"/>
                <a:gridCol w="3981450"/>
                <a:gridCol w="4497705"/>
                <a:gridCol w="4899659"/>
              </a:tblGrid>
              <a:tr h="996052">
                <a:tc>
                  <a:txBody>
                    <a:bodyPr/>
                    <a:lstStyle/>
                    <a:p>
                      <a:pPr marL="52069">
                        <a:lnSpc>
                          <a:spcPts val="3825"/>
                        </a:lnSpc>
                      </a:pPr>
                      <a:r>
                        <a:rPr dirty="0" sz="3450" b="1">
                          <a:latin typeface="Arial"/>
                          <a:cs typeface="Arial"/>
                        </a:rPr>
                        <a:t>Zeichenkette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3729"/>
                        </a:lnSpc>
                      </a:pPr>
                      <a:r>
                        <a:rPr dirty="0" sz="3450" b="1">
                          <a:latin typeface="Arial"/>
                          <a:cs typeface="Arial"/>
                        </a:rPr>
                        <a:t>Codierter</a:t>
                      </a:r>
                      <a:endParaRPr sz="34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4010"/>
                        </a:lnSpc>
                      </a:pPr>
                      <a:r>
                        <a:rPr dirty="0" sz="3450" b="1">
                          <a:latin typeface="Arial"/>
                          <a:cs typeface="Arial"/>
                        </a:rPr>
                        <a:t>String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3729"/>
                        </a:lnSpc>
                      </a:pPr>
                      <a:r>
                        <a:rPr dirty="0" sz="3450" spc="5" b="1">
                          <a:latin typeface="Arial"/>
                          <a:cs typeface="Arial"/>
                        </a:rPr>
                        <a:t>Index</a:t>
                      </a:r>
                      <a:r>
                        <a:rPr dirty="0" sz="34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b="1">
                          <a:latin typeface="Arial"/>
                          <a:cs typeface="Arial"/>
                        </a:rPr>
                        <a:t>im</a:t>
                      </a:r>
                      <a:endParaRPr sz="345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ts val="4010"/>
                        </a:lnSpc>
                      </a:pPr>
                      <a:r>
                        <a:rPr dirty="0" sz="3450" spc="5" b="1">
                          <a:latin typeface="Arial"/>
                          <a:cs typeface="Arial"/>
                        </a:rPr>
                        <a:t>Wörterbuch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3729"/>
                        </a:lnSpc>
                      </a:pPr>
                      <a:r>
                        <a:rPr dirty="0" sz="3450" b="1">
                          <a:latin typeface="Arial"/>
                          <a:cs typeface="Arial"/>
                        </a:rPr>
                        <a:t>Eintrag</a:t>
                      </a:r>
                      <a:r>
                        <a:rPr dirty="0" sz="34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 b="1">
                          <a:latin typeface="Arial"/>
                          <a:cs typeface="Arial"/>
                        </a:rPr>
                        <a:t>im</a:t>
                      </a:r>
                      <a:endParaRPr sz="3450">
                        <a:latin typeface="Arial"/>
                        <a:cs typeface="Arial"/>
                      </a:endParaRPr>
                    </a:p>
                    <a:p>
                      <a:pPr algn="ctr" marL="6985">
                        <a:lnSpc>
                          <a:spcPts val="4010"/>
                        </a:lnSpc>
                      </a:pPr>
                      <a:r>
                        <a:rPr dirty="0" sz="3450" spc="5" b="1">
                          <a:latin typeface="Arial"/>
                          <a:cs typeface="Arial"/>
                        </a:rPr>
                        <a:t>Wörterbuch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684" y="2374661"/>
            <a:ext cx="1136142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Arial"/>
                <a:cs typeface="Arial"/>
              </a:rPr>
              <a:t>Die Zeichenkette: lassdashassdas ist nach LZW78 zu</a:t>
            </a:r>
            <a:r>
              <a:rPr dirty="0" sz="2950" spc="9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komprimieren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4470" y="3588896"/>
          <a:ext cx="12015470" cy="553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1645"/>
                <a:gridCol w="3001645"/>
                <a:gridCol w="3001644"/>
                <a:gridCol w="3001645"/>
              </a:tblGrid>
              <a:tr h="872457">
                <a:tc>
                  <a:txBody>
                    <a:bodyPr/>
                    <a:lstStyle/>
                    <a:p>
                      <a:pPr marL="52069">
                        <a:lnSpc>
                          <a:spcPts val="3310"/>
                        </a:lnSpc>
                      </a:pPr>
                      <a:r>
                        <a:rPr dirty="0" sz="2950" spc="5" b="1">
                          <a:latin typeface="Arial"/>
                          <a:cs typeface="Arial"/>
                        </a:rPr>
                        <a:t>Zeichenkette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0"/>
                        </a:lnSpc>
                      </a:pPr>
                      <a:r>
                        <a:rPr dirty="0" sz="2950" spc="5" b="1">
                          <a:latin typeface="Arial"/>
                          <a:cs typeface="Arial"/>
                        </a:rPr>
                        <a:t>Codierter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500"/>
                        </a:lnSpc>
                      </a:pPr>
                      <a:r>
                        <a:rPr dirty="0" sz="2950" spc="5" b="1">
                          <a:latin typeface="Arial"/>
                          <a:cs typeface="Arial"/>
                        </a:rPr>
                        <a:t>String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270"/>
                        </a:lnSpc>
                      </a:pPr>
                      <a:r>
                        <a:rPr dirty="0" sz="2950" spc="5" b="1">
                          <a:latin typeface="Arial"/>
                          <a:cs typeface="Arial"/>
                        </a:rPr>
                        <a:t>Index</a:t>
                      </a:r>
                      <a:r>
                        <a:rPr dirty="0" sz="29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 b="1">
                          <a:latin typeface="Arial"/>
                          <a:cs typeface="Arial"/>
                        </a:rPr>
                        <a:t>im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algn="ctr" marL="5715">
                        <a:lnSpc>
                          <a:spcPts val="3500"/>
                        </a:lnSpc>
                      </a:pPr>
                      <a:r>
                        <a:rPr dirty="0" sz="2950" spc="5" b="1">
                          <a:latin typeface="Arial"/>
                          <a:cs typeface="Arial"/>
                        </a:rPr>
                        <a:t>Wörterbuch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0"/>
                        </a:lnSpc>
                      </a:pPr>
                      <a:r>
                        <a:rPr dirty="0" sz="2950" spc="5" b="1">
                          <a:latin typeface="Arial"/>
                          <a:cs typeface="Arial"/>
                        </a:rPr>
                        <a:t>Eintrag</a:t>
                      </a:r>
                      <a:r>
                        <a:rPr dirty="0" sz="2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 b="1">
                          <a:latin typeface="Arial"/>
                          <a:cs typeface="Arial"/>
                        </a:rPr>
                        <a:t>im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algn="ctr" marR="635">
                        <a:lnSpc>
                          <a:spcPts val="3500"/>
                        </a:lnSpc>
                      </a:pPr>
                      <a:r>
                        <a:rPr dirty="0" sz="2950" spc="5" b="1">
                          <a:latin typeface="Arial"/>
                          <a:cs typeface="Arial"/>
                        </a:rPr>
                        <a:t>Wörterbuch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3365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lassdashassdas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6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l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365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&lt;0&gt;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65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la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3329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assdashassdas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29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a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329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&lt;1&gt;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29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3375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ssdashassdas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375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&lt;2&gt;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3375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ss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334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sdashassdas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40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340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&lt;3&gt;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4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sd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3385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dashassdas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8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d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385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&lt;4&gt;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85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da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335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ashassdas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0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&lt;1&gt;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350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&lt;5&gt;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ash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465382">
                <a:tc>
                  <a:txBody>
                    <a:bodyPr/>
                    <a:lstStyle/>
                    <a:p>
                      <a:pPr marL="52069">
                        <a:lnSpc>
                          <a:spcPts val="331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hassdas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h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310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&lt;6&gt;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ha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3354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assdas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4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&lt;1&gt;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354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&lt;7&gt;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4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ass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332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sdas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20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&lt;3&gt;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320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&lt;8&gt;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2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sda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465954">
                <a:tc>
                  <a:txBody>
                    <a:bodyPr/>
                    <a:lstStyle/>
                    <a:p>
                      <a:pPr marL="52069">
                        <a:lnSpc>
                          <a:spcPts val="3365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as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65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&lt;1&gt;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365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&lt;9&gt;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730307" y="3547401"/>
            <a:ext cx="4330700" cy="105600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395"/>
              </a:spcBef>
            </a:pPr>
            <a:r>
              <a:rPr dirty="0" sz="3450" spc="5">
                <a:latin typeface="Arial"/>
                <a:cs typeface="Arial"/>
              </a:rPr>
              <a:t>Lösung:  </a:t>
            </a:r>
            <a:r>
              <a:rPr dirty="0" sz="3450" spc="5">
                <a:latin typeface="Arial"/>
                <a:cs typeface="Arial"/>
              </a:rPr>
              <a:t>lassd&lt;1&gt;h&lt;1&gt;&lt;3&gt;&lt;1&gt;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174688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3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Lempel-Ziv-Welch-Algorithmus (LZW)</a:t>
            </a:r>
            <a:r>
              <a:rPr dirty="0" sz="5100" spc="-2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Lösung</a:t>
            </a:r>
            <a:endParaRPr sz="5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008697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6 Run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Length</a:t>
            </a:r>
            <a:r>
              <a:rPr dirty="0" sz="5100" spc="-2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Encoding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374661"/>
            <a:ext cx="16544290" cy="17976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3500"/>
              </a:lnSpc>
              <a:spcBef>
                <a:spcPts val="114"/>
              </a:spcBef>
            </a:pPr>
            <a:r>
              <a:rPr dirty="0" sz="2950" spc="10">
                <a:latin typeface="Arial"/>
                <a:cs typeface="Arial"/>
              </a:rPr>
              <a:t>SSSSSWWWSSSSSSWWWSSSSSWWWWWWWWS.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465"/>
              </a:lnSpc>
            </a:pPr>
            <a:r>
              <a:rPr dirty="0" sz="2950" spc="5">
                <a:latin typeface="Arial"/>
                <a:cs typeface="Arial"/>
              </a:rPr>
              <a:t>Diese Information sei nach der RLE-Methode zu komprimieren.</a:t>
            </a:r>
            <a:endParaRPr sz="2950">
              <a:latin typeface="Arial"/>
              <a:cs typeface="Arial"/>
            </a:endParaRPr>
          </a:p>
          <a:p>
            <a:pPr marL="12700" marR="5080">
              <a:lnSpc>
                <a:spcPts val="3460"/>
              </a:lnSpc>
              <a:spcBef>
                <a:spcPts val="145"/>
              </a:spcBef>
            </a:pPr>
            <a:r>
              <a:rPr dirty="0" sz="2950" spc="-10">
                <a:latin typeface="Arial"/>
                <a:cs typeface="Arial"/>
              </a:rPr>
              <a:t>Verwenden </a:t>
            </a:r>
            <a:r>
              <a:rPr dirty="0" sz="2950" spc="5">
                <a:latin typeface="Arial"/>
                <a:cs typeface="Arial"/>
              </a:rPr>
              <a:t>Sie hexadezimale Schreibweise, einen </a:t>
            </a:r>
            <a:r>
              <a:rPr dirty="0" sz="2950" spc="-5">
                <a:latin typeface="Arial"/>
                <a:cs typeface="Arial"/>
              </a:rPr>
              <a:t>Offset </a:t>
            </a:r>
            <a:r>
              <a:rPr dirty="0" sz="2950" spc="5">
                <a:latin typeface="Arial"/>
                <a:cs typeface="Arial"/>
              </a:rPr>
              <a:t>von </a:t>
            </a:r>
            <a:r>
              <a:rPr dirty="0" sz="2950" spc="10">
                <a:latin typeface="Arial"/>
                <a:cs typeface="Arial"/>
              </a:rPr>
              <a:t>4 und </a:t>
            </a:r>
            <a:r>
              <a:rPr dirty="0" sz="2950" spc="5">
                <a:latin typeface="Arial"/>
                <a:cs typeface="Arial"/>
              </a:rPr>
              <a:t>das </a:t>
            </a:r>
            <a:r>
              <a:rPr dirty="0" sz="2950" spc="10">
                <a:latin typeface="Arial"/>
                <a:cs typeface="Arial"/>
              </a:rPr>
              <a:t>AA </a:t>
            </a:r>
            <a:r>
              <a:rPr dirty="0" sz="2950" spc="5">
                <a:latin typeface="Arial"/>
                <a:cs typeface="Arial"/>
              </a:rPr>
              <a:t>Markerbyte. </a:t>
            </a:r>
            <a:r>
              <a:rPr dirty="0" sz="2950" spc="-5">
                <a:latin typeface="Arial"/>
                <a:cs typeface="Arial"/>
              </a:rPr>
              <a:t>Weiss</a:t>
            </a:r>
            <a:r>
              <a:rPr dirty="0" sz="2950" spc="-18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(W)  werde mit </a:t>
            </a:r>
            <a:r>
              <a:rPr dirty="0" sz="2950" spc="10">
                <a:latin typeface="Arial"/>
                <a:cs typeface="Arial"/>
              </a:rPr>
              <a:t>00 und </a:t>
            </a:r>
            <a:r>
              <a:rPr dirty="0" sz="2950" spc="5">
                <a:latin typeface="Arial"/>
                <a:cs typeface="Arial"/>
              </a:rPr>
              <a:t>Schwarz (S) mit FF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codiert.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398" y="6992322"/>
            <a:ext cx="11565890" cy="1558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4050"/>
              </a:lnSpc>
              <a:spcBef>
                <a:spcPts val="110"/>
              </a:spcBef>
            </a:pPr>
            <a:r>
              <a:rPr dirty="0" sz="3450" spc="5">
                <a:latin typeface="Arial"/>
                <a:cs typeface="Arial"/>
              </a:rPr>
              <a:t>Dekomprimieren Sie folgende</a:t>
            </a:r>
            <a:r>
              <a:rPr dirty="0" sz="3450" spc="-15">
                <a:latin typeface="Arial"/>
                <a:cs typeface="Arial"/>
              </a:rPr>
              <a:t> </a:t>
            </a:r>
            <a:r>
              <a:rPr dirty="0" sz="3450">
                <a:latin typeface="Arial"/>
                <a:cs typeface="Arial"/>
              </a:rPr>
              <a:t>Bytefolge:</a:t>
            </a:r>
            <a:endParaRPr sz="3450">
              <a:latin typeface="Arial"/>
              <a:cs typeface="Arial"/>
            </a:endParaRPr>
          </a:p>
          <a:p>
            <a:pPr marL="12700" marR="5080">
              <a:lnSpc>
                <a:spcPts val="3960"/>
              </a:lnSpc>
              <a:spcBef>
                <a:spcPts val="190"/>
              </a:spcBef>
            </a:pPr>
            <a:r>
              <a:rPr dirty="0" sz="3450" spc="5">
                <a:latin typeface="Arial"/>
                <a:cs typeface="Arial"/>
              </a:rPr>
              <a:t>(es gelten dieselben Regeln wie in der vorherigen</a:t>
            </a:r>
            <a:r>
              <a:rPr dirty="0" sz="3450" spc="-280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Aufgabe)  00‘00’00’AA‘01’FF’AA‘0F‘00‘FF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61110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6 Run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Length Encoding Lösung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40150" y="2374661"/>
            <a:ext cx="16711930" cy="669988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79705">
              <a:lnSpc>
                <a:spcPts val="3500"/>
              </a:lnSpc>
              <a:spcBef>
                <a:spcPts val="114"/>
              </a:spcBef>
            </a:pPr>
            <a:r>
              <a:rPr dirty="0" sz="2950" spc="10">
                <a:latin typeface="Arial"/>
                <a:cs typeface="Arial"/>
              </a:rPr>
              <a:t>SSSSSWWWSSSSSSWWWSSSSSWWWWWWWWS.</a:t>
            </a:r>
            <a:endParaRPr sz="2950">
              <a:latin typeface="Arial"/>
              <a:cs typeface="Arial"/>
            </a:endParaRPr>
          </a:p>
          <a:p>
            <a:pPr marL="179705">
              <a:lnSpc>
                <a:spcPts val="3465"/>
              </a:lnSpc>
            </a:pPr>
            <a:r>
              <a:rPr dirty="0" sz="2950" spc="5">
                <a:latin typeface="Arial"/>
                <a:cs typeface="Arial"/>
              </a:rPr>
              <a:t>Diese Information sei nach der RLE-Methode zu komprimieren.</a:t>
            </a:r>
            <a:endParaRPr sz="2950">
              <a:latin typeface="Arial"/>
              <a:cs typeface="Arial"/>
            </a:endParaRPr>
          </a:p>
          <a:p>
            <a:pPr marL="179705" marR="5080">
              <a:lnSpc>
                <a:spcPts val="3460"/>
              </a:lnSpc>
              <a:spcBef>
                <a:spcPts val="145"/>
              </a:spcBef>
            </a:pPr>
            <a:r>
              <a:rPr dirty="0" sz="2950" spc="-10">
                <a:latin typeface="Arial"/>
                <a:cs typeface="Arial"/>
              </a:rPr>
              <a:t>Verwenden </a:t>
            </a:r>
            <a:r>
              <a:rPr dirty="0" sz="2950" spc="5">
                <a:latin typeface="Arial"/>
                <a:cs typeface="Arial"/>
              </a:rPr>
              <a:t>Sie hexadezimale Schreibweise, einen </a:t>
            </a:r>
            <a:r>
              <a:rPr dirty="0" sz="2950" spc="-5">
                <a:latin typeface="Arial"/>
                <a:cs typeface="Arial"/>
              </a:rPr>
              <a:t>Offset </a:t>
            </a:r>
            <a:r>
              <a:rPr dirty="0" sz="2950" spc="5">
                <a:latin typeface="Arial"/>
                <a:cs typeface="Arial"/>
              </a:rPr>
              <a:t>von </a:t>
            </a:r>
            <a:r>
              <a:rPr dirty="0" sz="2950" spc="10">
                <a:latin typeface="Arial"/>
                <a:cs typeface="Arial"/>
              </a:rPr>
              <a:t>4 und </a:t>
            </a:r>
            <a:r>
              <a:rPr dirty="0" sz="2950" spc="5">
                <a:latin typeface="Arial"/>
                <a:cs typeface="Arial"/>
              </a:rPr>
              <a:t>das </a:t>
            </a:r>
            <a:r>
              <a:rPr dirty="0" sz="2950" spc="10">
                <a:latin typeface="Arial"/>
                <a:cs typeface="Arial"/>
              </a:rPr>
              <a:t>AA </a:t>
            </a:r>
            <a:r>
              <a:rPr dirty="0" sz="2950" spc="5">
                <a:latin typeface="Arial"/>
                <a:cs typeface="Arial"/>
              </a:rPr>
              <a:t>Markerbyte. </a:t>
            </a:r>
            <a:r>
              <a:rPr dirty="0" sz="2950" spc="-5">
                <a:latin typeface="Arial"/>
                <a:cs typeface="Arial"/>
              </a:rPr>
              <a:t>Weiss</a:t>
            </a:r>
            <a:r>
              <a:rPr dirty="0" sz="2950" spc="-18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(W)  werde mit </a:t>
            </a:r>
            <a:r>
              <a:rPr dirty="0" sz="2950" spc="10">
                <a:latin typeface="Arial"/>
                <a:cs typeface="Arial"/>
              </a:rPr>
              <a:t>00 und </a:t>
            </a:r>
            <a:r>
              <a:rPr dirty="0" sz="2950" spc="5">
                <a:latin typeface="Arial"/>
                <a:cs typeface="Arial"/>
              </a:rPr>
              <a:t>Schwarz (S) mit FF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codiert.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dirty="0" sz="3450">
                <a:latin typeface="Arial"/>
                <a:cs typeface="Arial"/>
              </a:rPr>
              <a:t>Resultat:</a:t>
            </a:r>
            <a:r>
              <a:rPr dirty="0" sz="3450" spc="-19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AA‘01’FF‘00‘00‘00’AA‘02’FF‘00‘00’00’AA‘01’FF’AA‘04‘00‘FF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ts val="4050"/>
              </a:lnSpc>
            </a:pPr>
            <a:r>
              <a:rPr dirty="0" sz="3450" spc="5">
                <a:latin typeface="Arial"/>
                <a:cs typeface="Arial"/>
              </a:rPr>
              <a:t>Dekomprimieren Sie folgende</a:t>
            </a:r>
            <a:r>
              <a:rPr dirty="0" sz="3450" spc="-15">
                <a:latin typeface="Arial"/>
                <a:cs typeface="Arial"/>
              </a:rPr>
              <a:t> </a:t>
            </a:r>
            <a:r>
              <a:rPr dirty="0" sz="3450">
                <a:latin typeface="Arial"/>
                <a:cs typeface="Arial"/>
              </a:rPr>
              <a:t>Bytefolge:</a:t>
            </a:r>
            <a:endParaRPr sz="3450">
              <a:latin typeface="Arial"/>
              <a:cs typeface="Arial"/>
            </a:endParaRPr>
          </a:p>
          <a:p>
            <a:pPr marL="12700" marR="5150485">
              <a:lnSpc>
                <a:spcPts val="3960"/>
              </a:lnSpc>
              <a:spcBef>
                <a:spcPts val="190"/>
              </a:spcBef>
            </a:pPr>
            <a:r>
              <a:rPr dirty="0" sz="3450" spc="5">
                <a:latin typeface="Arial"/>
                <a:cs typeface="Arial"/>
              </a:rPr>
              <a:t>(es gelten dieselben Regeln wie in der vorherigen</a:t>
            </a:r>
            <a:r>
              <a:rPr dirty="0" sz="3450" spc="-280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Aufgabe)  00‘00’00’AA‘01’FF’AA‘0F‘00‘FF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9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</a:pPr>
            <a:r>
              <a:rPr dirty="0" sz="3450">
                <a:latin typeface="Arial"/>
                <a:cs typeface="Arial"/>
              </a:rPr>
              <a:t>Resultat: </a:t>
            </a:r>
            <a:r>
              <a:rPr dirty="0" sz="3450" spc="5">
                <a:latin typeface="Arial"/>
                <a:cs typeface="Arial"/>
              </a:rPr>
              <a:t>WWWSSSSSWWWWWWWWWWWWWWWWWWWS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388" y="605082"/>
            <a:ext cx="13553440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5 Barrows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Wheeler</a:t>
            </a:r>
            <a:r>
              <a:rPr dirty="0" sz="5100" spc="1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-20" b="1">
                <a:solidFill>
                  <a:srgbClr val="797979"/>
                </a:solidFill>
                <a:latin typeface="Arial"/>
                <a:cs typeface="Arial"/>
              </a:rPr>
              <a:t>Transformation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364191"/>
            <a:ext cx="12116435" cy="105600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395"/>
              </a:spcBef>
            </a:pPr>
            <a:r>
              <a:rPr dirty="0" sz="3450" spc="5">
                <a:latin typeface="Arial"/>
                <a:cs typeface="Arial"/>
              </a:rPr>
              <a:t>Wie </a:t>
            </a:r>
            <a:r>
              <a:rPr dirty="0" sz="3450">
                <a:latin typeface="Arial"/>
                <a:cs typeface="Arial"/>
              </a:rPr>
              <a:t>lautet </a:t>
            </a:r>
            <a:r>
              <a:rPr dirty="0" sz="3450" spc="5">
                <a:latin typeface="Arial"/>
                <a:cs typeface="Arial"/>
              </a:rPr>
              <a:t>das nach Burrow Wheeler </a:t>
            </a:r>
            <a:r>
              <a:rPr dirty="0" sz="3450">
                <a:latin typeface="Arial"/>
                <a:cs typeface="Arial"/>
              </a:rPr>
              <a:t>rücktransformierte </a:t>
            </a:r>
            <a:r>
              <a:rPr dirty="0" sz="3450" spc="-10">
                <a:latin typeface="Arial"/>
                <a:cs typeface="Arial"/>
              </a:rPr>
              <a:t>Wort?  </a:t>
            </a:r>
            <a:r>
              <a:rPr dirty="0" sz="3450" spc="5">
                <a:latin typeface="Arial"/>
                <a:cs typeface="Arial"/>
              </a:rPr>
              <a:t>soopHsusukk</a:t>
            </a:r>
            <a:r>
              <a:rPr dirty="0" sz="3450" spc="-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(0)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0775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5 Barrows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Wheeler </a:t>
            </a:r>
            <a:r>
              <a:rPr dirty="0" sz="5100" spc="-20" b="1">
                <a:solidFill>
                  <a:srgbClr val="797979"/>
                </a:solidFill>
                <a:latin typeface="Arial"/>
                <a:cs typeface="Arial"/>
              </a:rPr>
              <a:t>Transformation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Lösung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364191"/>
            <a:ext cx="12116435" cy="105600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395"/>
              </a:spcBef>
            </a:pPr>
            <a:r>
              <a:rPr dirty="0" sz="3450" spc="5">
                <a:latin typeface="Arial"/>
                <a:cs typeface="Arial"/>
              </a:rPr>
              <a:t>Wie </a:t>
            </a:r>
            <a:r>
              <a:rPr dirty="0" sz="3450">
                <a:latin typeface="Arial"/>
                <a:cs typeface="Arial"/>
              </a:rPr>
              <a:t>lautet </a:t>
            </a:r>
            <a:r>
              <a:rPr dirty="0" sz="3450" spc="5">
                <a:latin typeface="Arial"/>
                <a:cs typeface="Arial"/>
              </a:rPr>
              <a:t>das nach Burrow Wheeler </a:t>
            </a:r>
            <a:r>
              <a:rPr dirty="0" sz="3450">
                <a:latin typeface="Arial"/>
                <a:cs typeface="Arial"/>
              </a:rPr>
              <a:t>rücktransformierte </a:t>
            </a:r>
            <a:r>
              <a:rPr dirty="0" sz="3450" spc="-10">
                <a:latin typeface="Arial"/>
                <a:cs typeface="Arial"/>
              </a:rPr>
              <a:t>Wort?  </a:t>
            </a:r>
            <a:r>
              <a:rPr dirty="0" sz="3450" spc="5">
                <a:latin typeface="Arial"/>
                <a:cs typeface="Arial"/>
              </a:rPr>
              <a:t>soopHsusukk</a:t>
            </a:r>
            <a:r>
              <a:rPr dirty="0" sz="3450" spc="-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(0)</a:t>
            </a:r>
            <a:endParaRPr sz="34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36298" y="3714546"/>
          <a:ext cx="8190230" cy="5885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9115"/>
                <a:gridCol w="3833494"/>
              </a:tblGrid>
              <a:tr h="535528">
                <a:tc>
                  <a:txBody>
                    <a:bodyPr/>
                    <a:lstStyle/>
                    <a:p>
                      <a:pPr marL="52069">
                        <a:lnSpc>
                          <a:spcPts val="3990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Hokusspokus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90"/>
                        </a:lnSpc>
                      </a:pPr>
                      <a:r>
                        <a:rPr dirty="0" sz="3450" spc="-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Hokusspoku</a:t>
                      </a:r>
                      <a:r>
                        <a:rPr dirty="0" sz="3450" spc="-10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</a:tcPr>
                </a:tc>
              </a:tr>
              <a:tr h="534015">
                <a:tc>
                  <a:txBody>
                    <a:bodyPr/>
                    <a:lstStyle/>
                    <a:p>
                      <a:pPr marL="52069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okusspokusH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kusHokussp</a:t>
                      </a:r>
                      <a:r>
                        <a:rPr dirty="0" sz="34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534015">
                <a:tc>
                  <a:txBody>
                    <a:bodyPr/>
                    <a:lstStyle/>
                    <a:p>
                      <a:pPr marL="52069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kusspokusHo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kusspokusH</a:t>
                      </a:r>
                      <a:r>
                        <a:rPr dirty="0" sz="34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534015">
                <a:tc>
                  <a:txBody>
                    <a:bodyPr/>
                    <a:lstStyle/>
                    <a:p>
                      <a:pPr marL="52069">
                        <a:lnSpc>
                          <a:spcPts val="3975"/>
                        </a:lnSpc>
                      </a:pPr>
                      <a:r>
                        <a:rPr dirty="0" sz="3450">
                          <a:latin typeface="Calibri"/>
                          <a:cs typeface="Calibri"/>
                        </a:rPr>
                        <a:t>usspokusHok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okusHokuss</a:t>
                      </a:r>
                      <a:r>
                        <a:rPr dirty="0" sz="34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534015">
                <a:tc>
                  <a:txBody>
                    <a:bodyPr/>
                    <a:lstStyle/>
                    <a:p>
                      <a:pPr marL="52069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sspokusHoku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75"/>
                        </a:lnSpc>
                      </a:pPr>
                      <a:r>
                        <a:rPr dirty="0" sz="3450" spc="-10">
                          <a:latin typeface="Calibri"/>
                          <a:cs typeface="Calibri"/>
                        </a:rPr>
                        <a:t>okusspokus</a:t>
                      </a:r>
                      <a:r>
                        <a:rPr dirty="0" sz="34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534015">
                <a:tc>
                  <a:txBody>
                    <a:bodyPr/>
                    <a:lstStyle/>
                    <a:p>
                      <a:pPr marL="52069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spokusHokus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pokusHokus</a:t>
                      </a:r>
                      <a:r>
                        <a:rPr dirty="0" sz="34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534015">
                <a:tc>
                  <a:txBody>
                    <a:bodyPr/>
                    <a:lstStyle/>
                    <a:p>
                      <a:pPr marL="52069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pokusHokuss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75"/>
                        </a:lnSpc>
                      </a:pPr>
                      <a:r>
                        <a:rPr dirty="0" sz="3450">
                          <a:latin typeface="Calibri"/>
                          <a:cs typeface="Calibri"/>
                        </a:rPr>
                        <a:t>sHokusspok</a:t>
                      </a:r>
                      <a:r>
                        <a:rPr dirty="0" sz="34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534015">
                <a:tc>
                  <a:txBody>
                    <a:bodyPr/>
                    <a:lstStyle/>
                    <a:p>
                      <a:pPr marL="52069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okusHokussp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spokusHoku</a:t>
                      </a:r>
                      <a:r>
                        <a:rPr dirty="0" sz="34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534015">
                <a:tc>
                  <a:txBody>
                    <a:bodyPr/>
                    <a:lstStyle/>
                    <a:p>
                      <a:pPr marL="52069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kusHokusspo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75"/>
                        </a:lnSpc>
                      </a:pPr>
                      <a:r>
                        <a:rPr dirty="0" sz="3450">
                          <a:latin typeface="Calibri"/>
                          <a:cs typeface="Calibri"/>
                        </a:rPr>
                        <a:t>sspokusHok</a:t>
                      </a:r>
                      <a:r>
                        <a:rPr dirty="0" sz="34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534015">
                <a:tc>
                  <a:txBody>
                    <a:bodyPr/>
                    <a:lstStyle/>
                    <a:p>
                      <a:pPr marL="52069">
                        <a:lnSpc>
                          <a:spcPts val="3975"/>
                        </a:lnSpc>
                      </a:pPr>
                      <a:r>
                        <a:rPr dirty="0" sz="3450">
                          <a:latin typeface="Calibri"/>
                          <a:cs typeface="Calibri"/>
                        </a:rPr>
                        <a:t>usHokusspok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75"/>
                        </a:lnSpc>
                      </a:pPr>
                      <a:r>
                        <a:rPr dirty="0" sz="3450">
                          <a:latin typeface="Calibri"/>
                          <a:cs typeface="Calibri"/>
                        </a:rPr>
                        <a:t>usHokusspo</a:t>
                      </a:r>
                      <a:r>
                        <a:rPr dirty="0" sz="34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k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537737">
                <a:tc>
                  <a:txBody>
                    <a:bodyPr/>
                    <a:lstStyle/>
                    <a:p>
                      <a:pPr marL="52069">
                        <a:lnSpc>
                          <a:spcPts val="3975"/>
                        </a:lnSpc>
                      </a:pPr>
                      <a:r>
                        <a:rPr dirty="0" sz="3450" spc="-5">
                          <a:latin typeface="Calibri"/>
                          <a:cs typeface="Calibri"/>
                        </a:rPr>
                        <a:t>sHokusspoku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975"/>
                        </a:lnSpc>
                      </a:pPr>
                      <a:r>
                        <a:rPr dirty="0" sz="3450">
                          <a:latin typeface="Calibri"/>
                          <a:cs typeface="Calibri"/>
                        </a:rPr>
                        <a:t>usspokusHo</a:t>
                      </a:r>
                      <a:r>
                        <a:rPr dirty="0" sz="34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450" spc="5">
                          <a:solidFill>
                            <a:srgbClr val="FF2600"/>
                          </a:solidFill>
                          <a:latin typeface="Calibri"/>
                          <a:cs typeface="Calibri"/>
                        </a:rPr>
                        <a:t>k</a:t>
                      </a:r>
                      <a:endParaRPr sz="3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99044" y="3643643"/>
          <a:ext cx="2361565" cy="602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860"/>
                <a:gridCol w="647065"/>
                <a:gridCol w="802005"/>
              </a:tblGrid>
              <a:tr h="496958">
                <a:tc>
                  <a:txBody>
                    <a:bodyPr/>
                    <a:lstStyle/>
                    <a:p>
                      <a:pPr marL="31750">
                        <a:lnSpc>
                          <a:spcPts val="3815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L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2602">
                <a:tc>
                  <a:txBody>
                    <a:bodyPr/>
                    <a:lstStyle/>
                    <a:p>
                      <a:pPr marL="31750">
                        <a:lnSpc>
                          <a:spcPts val="3854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3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0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H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4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2602">
                <a:tc>
                  <a:txBody>
                    <a:bodyPr/>
                    <a:lstStyle/>
                    <a:p>
                      <a:pPr marL="31750">
                        <a:lnSpc>
                          <a:spcPts val="3860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3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1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860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k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3860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9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2602">
                <a:tc>
                  <a:txBody>
                    <a:bodyPr/>
                    <a:lstStyle/>
                    <a:p>
                      <a:pPr marL="31750">
                        <a:lnSpc>
                          <a:spcPts val="3854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3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2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k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3854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10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2602">
                <a:tc>
                  <a:txBody>
                    <a:bodyPr/>
                    <a:lstStyle/>
                    <a:p>
                      <a:pPr marL="31750">
                        <a:lnSpc>
                          <a:spcPts val="3854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3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3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o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1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2602">
                <a:tc>
                  <a:txBody>
                    <a:bodyPr/>
                    <a:lstStyle/>
                    <a:p>
                      <a:pPr marL="31750">
                        <a:lnSpc>
                          <a:spcPts val="3860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3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4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3860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o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ts val="3860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2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2602">
                <a:tc>
                  <a:txBody>
                    <a:bodyPr/>
                    <a:lstStyle/>
                    <a:p>
                      <a:pPr marL="31750">
                        <a:lnSpc>
                          <a:spcPts val="3854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3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5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p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3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2602">
                <a:tc>
                  <a:txBody>
                    <a:bodyPr/>
                    <a:lstStyle/>
                    <a:p>
                      <a:pPr marL="31750">
                        <a:lnSpc>
                          <a:spcPts val="3860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3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6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860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s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3860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0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2602">
                <a:tc>
                  <a:txBody>
                    <a:bodyPr/>
                    <a:lstStyle/>
                    <a:p>
                      <a:pPr marL="31750">
                        <a:lnSpc>
                          <a:spcPts val="3854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3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7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s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5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2602">
                <a:tc>
                  <a:txBody>
                    <a:bodyPr/>
                    <a:lstStyle/>
                    <a:p>
                      <a:pPr marL="31750">
                        <a:lnSpc>
                          <a:spcPts val="3854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3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8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s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3854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7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2602">
                <a:tc>
                  <a:txBody>
                    <a:bodyPr/>
                    <a:lstStyle/>
                    <a:p>
                      <a:pPr marL="31750">
                        <a:lnSpc>
                          <a:spcPts val="3860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3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9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860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u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3860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6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96958">
                <a:tc>
                  <a:txBody>
                    <a:bodyPr/>
                    <a:lstStyle/>
                    <a:p>
                      <a:pPr marL="31750">
                        <a:lnSpc>
                          <a:spcPts val="3815"/>
                        </a:lnSpc>
                      </a:pPr>
                      <a:r>
                        <a:rPr dirty="0" sz="3450" spc="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34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450" spc="5">
                          <a:latin typeface="Arial"/>
                          <a:cs typeface="Arial"/>
                        </a:rPr>
                        <a:t>10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815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u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3815"/>
                        </a:lnSpc>
                      </a:pPr>
                      <a:r>
                        <a:rPr dirty="0" sz="3450">
                          <a:latin typeface="Arial"/>
                          <a:cs typeface="Arial"/>
                        </a:rPr>
                        <a:t>8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Oelen| Modul 146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b="1">
                <a:latin typeface="Arial"/>
                <a:cs typeface="Arial"/>
              </a:rPr>
              <a:t>Uster,</a:t>
            </a:r>
            <a:r>
              <a:rPr dirty="0" sz="1450" spc="-5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4165" y="783087"/>
            <a:ext cx="283972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006FC0"/>
                </a:solidFill>
                <a:latin typeface="Arial"/>
                <a:cs typeface="Arial"/>
              </a:rPr>
              <a:t>Lernziele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2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1505578" y="2422827"/>
            <a:ext cx="13171169" cy="3449954"/>
          </a:xfrm>
          <a:prstGeom prst="rect">
            <a:avLst/>
          </a:prstGeom>
        </p:spPr>
        <p:txBody>
          <a:bodyPr wrap="square" lIns="0" tIns="269240" rIns="0" bIns="0" rtlCol="0" vert="horz">
            <a:spAutoFit/>
          </a:bodyPr>
          <a:lstStyle/>
          <a:p>
            <a:pPr marL="661670" indent="-648970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dirty="0" sz="3950" b="1">
                <a:latin typeface="Arial"/>
                <a:cs typeface="Arial"/>
              </a:rPr>
              <a:t>Grundlagen</a:t>
            </a:r>
            <a:r>
              <a:rPr dirty="0" sz="3950" spc="-5" b="1">
                <a:latin typeface="Arial"/>
                <a:cs typeface="Arial"/>
              </a:rPr>
              <a:t> </a:t>
            </a:r>
            <a:r>
              <a:rPr dirty="0" sz="3950" spc="-20" b="1">
                <a:latin typeface="Arial"/>
                <a:cs typeface="Arial"/>
              </a:rPr>
              <a:t>Verschlüsseln</a:t>
            </a:r>
            <a:endParaRPr sz="3950">
              <a:latin typeface="Arial"/>
              <a:cs typeface="Arial"/>
            </a:endParaRPr>
          </a:p>
          <a:p>
            <a:pPr marL="661670" indent="-648970">
              <a:lnSpc>
                <a:spcPct val="100000"/>
              </a:lnSpc>
              <a:spcBef>
                <a:spcPts val="20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dirty="0" sz="3950" b="1">
                <a:latin typeface="Arial"/>
                <a:cs typeface="Arial"/>
              </a:rPr>
              <a:t>Symmetrische und Asymmetrische</a:t>
            </a:r>
            <a:r>
              <a:rPr dirty="0" sz="3950" spc="-125" b="1">
                <a:latin typeface="Arial"/>
                <a:cs typeface="Arial"/>
              </a:rPr>
              <a:t> </a:t>
            </a:r>
            <a:r>
              <a:rPr dirty="0" sz="3950" spc="-15" b="1">
                <a:latin typeface="Arial"/>
                <a:cs typeface="Arial"/>
              </a:rPr>
              <a:t>Verschlüsselung</a:t>
            </a:r>
            <a:endParaRPr sz="3950">
              <a:latin typeface="Arial"/>
              <a:cs typeface="Arial"/>
            </a:endParaRPr>
          </a:p>
          <a:p>
            <a:pPr marL="661670" indent="-648970">
              <a:lnSpc>
                <a:spcPct val="100000"/>
              </a:lnSpc>
              <a:spcBef>
                <a:spcPts val="1935"/>
              </a:spcBef>
              <a:buFont typeface="Arial Unicode MS"/>
              <a:buChar char="➢"/>
              <a:tabLst>
                <a:tab pos="662305" algn="l"/>
              </a:tabLst>
            </a:pPr>
            <a:r>
              <a:rPr dirty="0" sz="3950" b="1">
                <a:latin typeface="Arial"/>
                <a:cs typeface="Arial"/>
              </a:rPr>
              <a:t>Aufgaben</a:t>
            </a:r>
            <a:endParaRPr sz="3950">
              <a:latin typeface="Arial"/>
              <a:cs typeface="Arial"/>
            </a:endParaRPr>
          </a:p>
          <a:p>
            <a:pPr marL="661670" indent="-648970">
              <a:lnSpc>
                <a:spcPct val="100000"/>
              </a:lnSpc>
              <a:spcBef>
                <a:spcPts val="20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dirty="0" sz="3950" b="1">
                <a:latin typeface="Arial"/>
                <a:cs typeface="Arial"/>
              </a:rPr>
              <a:t>Prüfung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911479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2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 Huffmancodierung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684" y="2364191"/>
            <a:ext cx="13976350" cy="105600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395"/>
              </a:spcBef>
            </a:pPr>
            <a:r>
              <a:rPr dirty="0" sz="3450" spc="5">
                <a:latin typeface="Arial"/>
                <a:cs typeface="Arial"/>
              </a:rPr>
              <a:t>Erstellen Sie </a:t>
            </a:r>
            <a:r>
              <a:rPr dirty="0" sz="3450">
                <a:latin typeface="Arial"/>
                <a:cs typeface="Arial"/>
              </a:rPr>
              <a:t>schrittweise, d.h. </a:t>
            </a:r>
            <a:r>
              <a:rPr dirty="0" sz="3450" spc="5">
                <a:latin typeface="Arial"/>
                <a:cs typeface="Arial"/>
              </a:rPr>
              <a:t>mit Mengengerüst und </a:t>
            </a:r>
            <a:r>
              <a:rPr dirty="0" sz="3450">
                <a:latin typeface="Arial"/>
                <a:cs typeface="Arial"/>
              </a:rPr>
              <a:t>Huffmanbaum </a:t>
            </a:r>
            <a:r>
              <a:rPr dirty="0" sz="3450" spc="5">
                <a:latin typeface="Arial"/>
                <a:cs typeface="Arial"/>
              </a:rPr>
              <a:t>die  </a:t>
            </a:r>
            <a:r>
              <a:rPr dirty="0" sz="3450">
                <a:latin typeface="Arial"/>
                <a:cs typeface="Arial"/>
              </a:rPr>
              <a:t>Huffmancodierung für: </a:t>
            </a:r>
            <a:r>
              <a:rPr dirty="0" sz="3450" spc="5">
                <a:latin typeface="Arial"/>
                <a:cs typeface="Arial"/>
              </a:rPr>
              <a:t>Sehr geehrte</a:t>
            </a:r>
            <a:r>
              <a:rPr dirty="0" sz="3450" spc="-10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Herren,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7573" y="4332717"/>
            <a:ext cx="254063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Arial"/>
                <a:cs typeface="Arial"/>
              </a:rPr>
              <a:t>Mengengerüst: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7573" y="4772494"/>
            <a:ext cx="1743710" cy="2677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3500"/>
              </a:lnSpc>
              <a:spcBef>
                <a:spcPts val="114"/>
              </a:spcBef>
              <a:tabLst>
                <a:tab pos="682625" algn="l"/>
                <a:tab pos="1143000" algn="l"/>
                <a:tab pos="1520190" algn="l"/>
              </a:tabLst>
            </a:pPr>
            <a:r>
              <a:rPr dirty="0" sz="2950" spc="10">
                <a:latin typeface="Arial"/>
                <a:cs typeface="Arial"/>
              </a:rPr>
              <a:t>S</a:t>
            </a:r>
            <a:r>
              <a:rPr dirty="0" sz="2950" spc="10">
                <a:latin typeface="Arial"/>
                <a:cs typeface="Arial"/>
              </a:rPr>
              <a:t>	</a:t>
            </a:r>
            <a:r>
              <a:rPr dirty="0" sz="2950" spc="10">
                <a:latin typeface="Arial"/>
                <a:cs typeface="Arial"/>
              </a:rPr>
              <a:t>1</a:t>
            </a:r>
            <a:r>
              <a:rPr dirty="0" sz="2950" spc="10">
                <a:latin typeface="Arial"/>
                <a:cs typeface="Arial"/>
              </a:rPr>
              <a:t>	</a:t>
            </a:r>
            <a:r>
              <a:rPr dirty="0" sz="2950" spc="5">
                <a:latin typeface="Arial"/>
                <a:cs typeface="Arial"/>
              </a:rPr>
              <a:t>t</a:t>
            </a:r>
            <a:r>
              <a:rPr dirty="0" sz="2950" spc="5">
                <a:latin typeface="Arial"/>
                <a:cs typeface="Arial"/>
              </a:rPr>
              <a:t>	</a:t>
            </a:r>
            <a:r>
              <a:rPr dirty="0" sz="2950" spc="10"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465"/>
              </a:lnSpc>
              <a:tabLst>
                <a:tab pos="641350" algn="l"/>
                <a:tab pos="1143635" algn="l"/>
              </a:tabLst>
            </a:pPr>
            <a:r>
              <a:rPr dirty="0" sz="2950" spc="10">
                <a:latin typeface="Arial"/>
                <a:cs typeface="Arial"/>
              </a:rPr>
              <a:t>e	6	H</a:t>
            </a:r>
            <a:r>
              <a:rPr dirty="0" sz="2950" spc="-95">
                <a:latin typeface="Arial"/>
                <a:cs typeface="Arial"/>
              </a:rPr>
              <a:t> </a:t>
            </a:r>
            <a:r>
              <a:rPr dirty="0" sz="2950" spc="10"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465"/>
              </a:lnSpc>
              <a:tabLst>
                <a:tab pos="641350" algn="l"/>
                <a:tab pos="1143635" algn="l"/>
                <a:tab pos="1520825" algn="l"/>
              </a:tabLst>
            </a:pPr>
            <a:r>
              <a:rPr dirty="0" sz="2950" spc="10">
                <a:latin typeface="Arial"/>
                <a:cs typeface="Arial"/>
              </a:rPr>
              <a:t>h</a:t>
            </a:r>
            <a:r>
              <a:rPr dirty="0" sz="2950" spc="10">
                <a:latin typeface="Arial"/>
                <a:cs typeface="Arial"/>
              </a:rPr>
              <a:t>	</a:t>
            </a:r>
            <a:r>
              <a:rPr dirty="0" sz="2950" spc="10">
                <a:latin typeface="Arial"/>
                <a:cs typeface="Arial"/>
              </a:rPr>
              <a:t>2</a:t>
            </a:r>
            <a:r>
              <a:rPr dirty="0" sz="2950" spc="10">
                <a:latin typeface="Arial"/>
                <a:cs typeface="Arial"/>
              </a:rPr>
              <a:t>	</a:t>
            </a:r>
            <a:r>
              <a:rPr dirty="0" sz="2950" spc="10">
                <a:latin typeface="Arial"/>
                <a:cs typeface="Arial"/>
              </a:rPr>
              <a:t>n</a:t>
            </a:r>
            <a:r>
              <a:rPr dirty="0" sz="2950" spc="10">
                <a:latin typeface="Arial"/>
                <a:cs typeface="Arial"/>
              </a:rPr>
              <a:t>	</a:t>
            </a:r>
            <a:r>
              <a:rPr dirty="0" sz="2950" spc="10"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465"/>
              </a:lnSpc>
              <a:tabLst>
                <a:tab pos="661670" algn="l"/>
                <a:tab pos="1143000" algn="l"/>
                <a:tab pos="1520190" algn="l"/>
              </a:tabLst>
            </a:pPr>
            <a:r>
              <a:rPr dirty="0" sz="2950" spc="5">
                <a:latin typeface="Arial"/>
                <a:cs typeface="Arial"/>
              </a:rPr>
              <a:t>r</a:t>
            </a:r>
            <a:r>
              <a:rPr dirty="0" sz="2950" spc="5">
                <a:latin typeface="Arial"/>
                <a:cs typeface="Arial"/>
              </a:rPr>
              <a:t>	</a:t>
            </a:r>
            <a:r>
              <a:rPr dirty="0" sz="2950" spc="10">
                <a:latin typeface="Arial"/>
                <a:cs typeface="Arial"/>
              </a:rPr>
              <a:t>4</a:t>
            </a:r>
            <a:r>
              <a:rPr dirty="0" sz="2950" spc="10">
                <a:latin typeface="Arial"/>
                <a:cs typeface="Arial"/>
              </a:rPr>
              <a:t>	</a:t>
            </a:r>
            <a:r>
              <a:rPr dirty="0" sz="2950" spc="5">
                <a:latin typeface="Arial"/>
                <a:cs typeface="Arial"/>
              </a:rPr>
              <a:t>,</a:t>
            </a:r>
            <a:r>
              <a:rPr dirty="0" sz="2950" spc="5">
                <a:latin typeface="Arial"/>
                <a:cs typeface="Arial"/>
              </a:rPr>
              <a:t>	</a:t>
            </a:r>
            <a:r>
              <a:rPr dirty="0" sz="2950" spc="10"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465"/>
              </a:lnSpc>
              <a:tabLst>
                <a:tab pos="641350" algn="l"/>
              </a:tabLst>
            </a:pPr>
            <a:r>
              <a:rPr dirty="0" sz="2950" spc="10">
                <a:latin typeface="Arial"/>
                <a:cs typeface="Arial"/>
              </a:rPr>
              <a:t>_	2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500"/>
              </a:lnSpc>
              <a:tabLst>
                <a:tab pos="641350" algn="l"/>
              </a:tabLst>
            </a:pPr>
            <a:r>
              <a:rPr dirty="0" sz="2950" spc="10">
                <a:latin typeface="Arial"/>
                <a:cs typeface="Arial"/>
              </a:rPr>
              <a:t>g	1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7597" y="5293161"/>
            <a:ext cx="4481320" cy="3425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94367" y="4332717"/>
            <a:ext cx="238633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latin typeface="Arial"/>
                <a:cs typeface="Arial"/>
              </a:rPr>
              <a:t>Huffmanbaum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911479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2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 Huffmancodierung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364191"/>
            <a:ext cx="13976350" cy="173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395"/>
              </a:spcBef>
            </a:pPr>
            <a:r>
              <a:rPr dirty="0" sz="3450" spc="5">
                <a:latin typeface="Arial"/>
                <a:cs typeface="Arial"/>
              </a:rPr>
              <a:t>Erstellen Sie </a:t>
            </a:r>
            <a:r>
              <a:rPr dirty="0" sz="3450">
                <a:latin typeface="Arial"/>
                <a:cs typeface="Arial"/>
              </a:rPr>
              <a:t>schrittweise, d.h. </a:t>
            </a:r>
            <a:r>
              <a:rPr dirty="0" sz="3450" spc="5">
                <a:latin typeface="Arial"/>
                <a:cs typeface="Arial"/>
              </a:rPr>
              <a:t>mit Mengengerüst und </a:t>
            </a:r>
            <a:r>
              <a:rPr dirty="0" sz="3450">
                <a:latin typeface="Arial"/>
                <a:cs typeface="Arial"/>
              </a:rPr>
              <a:t>Huffmanbaum </a:t>
            </a:r>
            <a:r>
              <a:rPr dirty="0" sz="3450" spc="5">
                <a:latin typeface="Arial"/>
                <a:cs typeface="Arial"/>
              </a:rPr>
              <a:t>die  </a:t>
            </a:r>
            <a:r>
              <a:rPr dirty="0" sz="3450">
                <a:latin typeface="Arial"/>
                <a:cs typeface="Arial"/>
              </a:rPr>
              <a:t>Huffmancodierung für: </a:t>
            </a:r>
            <a:r>
              <a:rPr dirty="0" sz="3450" spc="5">
                <a:latin typeface="Arial"/>
                <a:cs typeface="Arial"/>
              </a:rPr>
              <a:t>Sehr geehrte</a:t>
            </a:r>
            <a:r>
              <a:rPr dirty="0" sz="3450" spc="-10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Herren,</a:t>
            </a:r>
            <a:endParaRPr sz="345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695"/>
              </a:spcBef>
            </a:pPr>
            <a:r>
              <a:rPr dirty="0" sz="2950" spc="5">
                <a:latin typeface="Arial"/>
                <a:cs typeface="Arial"/>
              </a:rPr>
              <a:t>Codierte</a:t>
            </a:r>
            <a:r>
              <a:rPr dirty="0" sz="295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Buchstaben: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93343" y="4108881"/>
          <a:ext cx="2952750" cy="174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520"/>
                <a:gridCol w="556894"/>
                <a:gridCol w="901700"/>
              </a:tblGrid>
              <a:tr h="430451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  <a:tabLst>
                          <a:tab pos="402590" algn="l"/>
                        </a:tabLst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h	000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327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S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275"/>
                        </a:lnSpc>
                      </a:pPr>
                      <a:r>
                        <a:rPr dirty="0" sz="2950" spc="-50">
                          <a:latin typeface="Arial"/>
                          <a:cs typeface="Arial"/>
                        </a:rPr>
                        <a:t>1101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39777">
                <a:tc>
                  <a:txBody>
                    <a:bodyPr/>
                    <a:lstStyle/>
                    <a:p>
                      <a:pPr marL="31750">
                        <a:lnSpc>
                          <a:spcPts val="3350"/>
                        </a:lnSpc>
                        <a:tabLst>
                          <a:tab pos="402590" algn="l"/>
                        </a:tabLst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_	001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3350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r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3350"/>
                        </a:lnSpc>
                      </a:pPr>
                      <a:r>
                        <a:rPr dirty="0" sz="2950" spc="-140">
                          <a:latin typeface="Arial"/>
                          <a:cs typeface="Arial"/>
                        </a:rPr>
                        <a:t>111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39777">
                <a:tc>
                  <a:txBody>
                    <a:bodyPr/>
                    <a:lstStyle/>
                    <a:p>
                      <a:pPr marL="31750">
                        <a:lnSpc>
                          <a:spcPts val="3350"/>
                        </a:lnSpc>
                        <a:tabLst>
                          <a:tab pos="408305" algn="l"/>
                        </a:tabLst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g	0100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0451">
                <a:tc>
                  <a:txBody>
                    <a:bodyPr/>
                    <a:lstStyle/>
                    <a:p>
                      <a:pPr marL="31750">
                        <a:lnSpc>
                          <a:spcPts val="3290"/>
                        </a:lnSpc>
                        <a:tabLst>
                          <a:tab pos="408305" algn="l"/>
                        </a:tabLst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t	0101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12393" y="5819583"/>
            <a:ext cx="12918440" cy="3556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3500"/>
              </a:lnSpc>
              <a:spcBef>
                <a:spcPts val="114"/>
              </a:spcBef>
            </a:pPr>
            <a:r>
              <a:rPr dirty="0" sz="2950" spc="10">
                <a:latin typeface="Arial"/>
                <a:cs typeface="Arial"/>
              </a:rPr>
              <a:t>H</a:t>
            </a:r>
            <a:r>
              <a:rPr dirty="0" sz="2950">
                <a:latin typeface="Arial"/>
                <a:cs typeface="Arial"/>
              </a:rPr>
              <a:t> </a:t>
            </a:r>
            <a:r>
              <a:rPr dirty="0" sz="2950" spc="-45">
                <a:latin typeface="Arial"/>
                <a:cs typeface="Arial"/>
              </a:rPr>
              <a:t>0110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465"/>
              </a:lnSpc>
              <a:tabLst>
                <a:tab pos="389255" algn="l"/>
              </a:tabLst>
            </a:pPr>
            <a:r>
              <a:rPr dirty="0" sz="2950" spc="10">
                <a:latin typeface="Arial"/>
                <a:cs typeface="Arial"/>
              </a:rPr>
              <a:t>n	</a:t>
            </a:r>
            <a:r>
              <a:rPr dirty="0" sz="2950" spc="-100">
                <a:latin typeface="Arial"/>
                <a:cs typeface="Arial"/>
              </a:rPr>
              <a:t>0111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465"/>
              </a:lnSpc>
              <a:tabLst>
                <a:tab pos="389255" algn="l"/>
              </a:tabLst>
            </a:pPr>
            <a:r>
              <a:rPr dirty="0" sz="2950" spc="10">
                <a:latin typeface="Arial"/>
                <a:cs typeface="Arial"/>
              </a:rPr>
              <a:t>e	</a:t>
            </a:r>
            <a:r>
              <a:rPr dirty="0" sz="2950" spc="5">
                <a:latin typeface="Arial"/>
                <a:cs typeface="Arial"/>
              </a:rPr>
              <a:t>10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500"/>
              </a:lnSpc>
              <a:tabLst>
                <a:tab pos="389255" algn="l"/>
              </a:tabLst>
            </a:pPr>
            <a:r>
              <a:rPr dirty="0" sz="2950" spc="5">
                <a:latin typeface="Arial"/>
                <a:cs typeface="Arial"/>
              </a:rPr>
              <a:t>,	</a:t>
            </a:r>
            <a:r>
              <a:rPr dirty="0" sz="2950" spc="-50">
                <a:latin typeface="Arial"/>
                <a:cs typeface="Arial"/>
              </a:rPr>
              <a:t>1100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3500"/>
              </a:lnSpc>
              <a:spcBef>
                <a:spcPts val="5"/>
              </a:spcBef>
            </a:pPr>
            <a:r>
              <a:rPr dirty="0" sz="2950" spc="5">
                <a:latin typeface="Arial"/>
                <a:cs typeface="Arial"/>
              </a:rPr>
              <a:t>Codierter</a:t>
            </a:r>
            <a:r>
              <a:rPr dirty="0" sz="2950" spc="-55">
                <a:latin typeface="Arial"/>
                <a:cs typeface="Arial"/>
              </a:rPr>
              <a:t> </a:t>
            </a:r>
            <a:r>
              <a:rPr dirty="0" sz="2950" spc="-60">
                <a:latin typeface="Arial"/>
                <a:cs typeface="Arial"/>
              </a:rPr>
              <a:t>Text: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465"/>
              </a:lnSpc>
            </a:pPr>
            <a:r>
              <a:rPr dirty="0" sz="2950" spc="5">
                <a:latin typeface="Arial"/>
                <a:cs typeface="Arial"/>
              </a:rPr>
              <a:t>Lösung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3500"/>
              </a:lnSpc>
            </a:pPr>
            <a:r>
              <a:rPr dirty="0" sz="2950" spc="-35">
                <a:latin typeface="Arial"/>
                <a:cs typeface="Arial"/>
              </a:rPr>
              <a:t>1101‘10‘000‘111‘001‘0100‘10‘10‘000‘111‘0101‘10‘001‘0110‘10‘111‘111‘10‘0111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9993" y="5369335"/>
            <a:ext cx="4425315" cy="2895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990"/>
              </a:lnSpc>
              <a:spcBef>
                <a:spcPts val="215"/>
              </a:spcBef>
            </a:pPr>
            <a:r>
              <a:rPr dirty="0" sz="900">
                <a:latin typeface="Arial"/>
                <a:cs typeface="Arial"/>
              </a:rPr>
              <a:t>Berechnen Sie die Speicherplatzeinsparung in Prozenten gegenüber dem ASCII-Code  für Ihre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Lösung: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9993" y="5746286"/>
            <a:ext cx="212661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latin typeface="Arial"/>
                <a:cs typeface="Arial"/>
              </a:rPr>
              <a:t>Ascii-Code: 160Bit, Huffman: 56 -&gt;</a:t>
            </a:r>
            <a:r>
              <a:rPr dirty="0" sz="900" spc="2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65%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911479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2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 Huffmancodierung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364191"/>
            <a:ext cx="14486255" cy="309562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14984">
              <a:lnSpc>
                <a:spcPts val="3960"/>
              </a:lnSpc>
              <a:spcBef>
                <a:spcPts val="395"/>
              </a:spcBef>
            </a:pPr>
            <a:r>
              <a:rPr dirty="0" sz="3450" spc="5">
                <a:latin typeface="Arial"/>
                <a:cs typeface="Arial"/>
              </a:rPr>
              <a:t>Erstellen Sie </a:t>
            </a:r>
            <a:r>
              <a:rPr dirty="0" sz="3450">
                <a:latin typeface="Arial"/>
                <a:cs typeface="Arial"/>
              </a:rPr>
              <a:t>schrittweise, d.h. </a:t>
            </a:r>
            <a:r>
              <a:rPr dirty="0" sz="3450" spc="5">
                <a:latin typeface="Arial"/>
                <a:cs typeface="Arial"/>
              </a:rPr>
              <a:t>mit Mengengerüst und </a:t>
            </a:r>
            <a:r>
              <a:rPr dirty="0" sz="3450">
                <a:latin typeface="Arial"/>
                <a:cs typeface="Arial"/>
              </a:rPr>
              <a:t>Huffmanbaum </a:t>
            </a:r>
            <a:r>
              <a:rPr dirty="0" sz="3450" spc="5">
                <a:latin typeface="Arial"/>
                <a:cs typeface="Arial"/>
              </a:rPr>
              <a:t>die  </a:t>
            </a:r>
            <a:r>
              <a:rPr dirty="0" sz="3450">
                <a:latin typeface="Arial"/>
                <a:cs typeface="Arial"/>
              </a:rPr>
              <a:t>Huffmancodierung für: </a:t>
            </a:r>
            <a:r>
              <a:rPr dirty="0" sz="3450" spc="5">
                <a:latin typeface="Arial"/>
                <a:cs typeface="Arial"/>
              </a:rPr>
              <a:t>Sehr geehrte</a:t>
            </a:r>
            <a:r>
              <a:rPr dirty="0" sz="3450" spc="-10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Herren,</a:t>
            </a:r>
            <a:endParaRPr sz="3450">
              <a:latin typeface="Arial"/>
              <a:cs typeface="Arial"/>
            </a:endParaRPr>
          </a:p>
          <a:p>
            <a:pPr marL="74930" marR="5080">
              <a:lnSpc>
                <a:spcPts val="3460"/>
              </a:lnSpc>
              <a:spcBef>
                <a:spcPts val="2205"/>
              </a:spcBef>
            </a:pPr>
            <a:r>
              <a:rPr dirty="0" sz="2950" spc="5">
                <a:latin typeface="Arial"/>
                <a:cs typeface="Arial"/>
              </a:rPr>
              <a:t>Berechnen Sie die Speicherplatzeinsparung in Prozenten gegenüber </a:t>
            </a:r>
            <a:r>
              <a:rPr dirty="0" sz="2950" spc="10">
                <a:latin typeface="Arial"/>
                <a:cs typeface="Arial"/>
              </a:rPr>
              <a:t>dem </a:t>
            </a:r>
            <a:r>
              <a:rPr dirty="0" sz="2950" spc="5">
                <a:latin typeface="Arial"/>
                <a:cs typeface="Arial"/>
              </a:rPr>
              <a:t>ASCII-Code  für Ihre</a:t>
            </a:r>
            <a:r>
              <a:rPr dirty="0" sz="2950" spc="-5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Lösung: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tabLst>
                <a:tab pos="5641975" algn="l"/>
                <a:tab pos="6196965" algn="l"/>
              </a:tabLst>
            </a:pPr>
            <a:r>
              <a:rPr dirty="0" sz="2950" spc="5">
                <a:latin typeface="Arial"/>
                <a:cs typeface="Arial"/>
              </a:rPr>
              <a:t>Ascii-Code: 160Bit,</a:t>
            </a:r>
            <a:r>
              <a:rPr dirty="0" sz="2950" spc="2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Huffman:</a:t>
            </a:r>
            <a:r>
              <a:rPr dirty="0" sz="2950" spc="15">
                <a:latin typeface="Arial"/>
                <a:cs typeface="Arial"/>
              </a:rPr>
              <a:t> </a:t>
            </a:r>
            <a:r>
              <a:rPr dirty="0" sz="2950" spc="10">
                <a:latin typeface="Arial"/>
                <a:cs typeface="Arial"/>
              </a:rPr>
              <a:t>56	</a:t>
            </a:r>
            <a:r>
              <a:rPr dirty="0" sz="2950" spc="5">
                <a:latin typeface="Arial"/>
                <a:cs typeface="Arial"/>
              </a:rPr>
              <a:t>-&gt;	</a:t>
            </a:r>
            <a:r>
              <a:rPr dirty="0" sz="2950" spc="10">
                <a:latin typeface="Arial"/>
                <a:cs typeface="Arial"/>
              </a:rPr>
              <a:t>65%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2860" y="6143792"/>
          <a:ext cx="14960600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6870"/>
                <a:gridCol w="1813559"/>
                <a:gridCol w="1743075"/>
                <a:gridCol w="2939414"/>
                <a:gridCol w="3736975"/>
                <a:gridCol w="1821815"/>
              </a:tblGrid>
              <a:tr h="1387392">
                <a:tc>
                  <a:txBody>
                    <a:bodyPr/>
                    <a:lstStyle/>
                    <a:p>
                      <a:pPr marL="52069">
                        <a:lnSpc>
                          <a:spcPts val="347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Buchstaben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475"/>
                        </a:lnSpc>
                      </a:pPr>
                      <a:r>
                        <a:rPr dirty="0" sz="2950" spc="-5">
                          <a:latin typeface="Calibri"/>
                          <a:cs typeface="Calibri"/>
                        </a:rPr>
                        <a:t>Anzahl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3175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Huffman-</a:t>
                      </a:r>
                      <a:endParaRPr sz="2950">
                        <a:latin typeface="Calibri"/>
                        <a:cs typeface="Calibri"/>
                      </a:endParaRPr>
                    </a:p>
                    <a:p>
                      <a:pPr marL="53340" marR="31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3475"/>
                        </a:lnSpc>
                      </a:pPr>
                      <a:r>
                        <a:rPr dirty="0" sz="2950" spc="-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Anzahl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dirty="0" sz="2950" spc="-1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 pro</a:t>
                      </a:r>
                      <a:endParaRPr sz="2950">
                        <a:latin typeface="Calibri"/>
                        <a:cs typeface="Calibri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950" spc="-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einzelnes</a:t>
                      </a:r>
                      <a:r>
                        <a:rPr dirty="0" sz="2950" spc="-1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Zeichen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475"/>
                        </a:lnSpc>
                      </a:pPr>
                      <a:r>
                        <a:rPr dirty="0" sz="2950" spc="-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Anzahl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Bits </a:t>
                      </a:r>
                      <a:r>
                        <a:rPr dirty="0" sz="2950" spc="-1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dirty="0" sz="2950" spc="-3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Zeichen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475"/>
                        </a:lnSpc>
                      </a:pPr>
                      <a:r>
                        <a:rPr dirty="0" sz="2950" spc="-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Unkompri-</a:t>
                      </a:r>
                      <a:endParaRPr sz="2950">
                        <a:latin typeface="Calibri"/>
                        <a:cs typeface="Calibri"/>
                      </a:endParaRPr>
                    </a:p>
                    <a:p>
                      <a:pPr marL="50800" marR="79375">
                        <a:lnSpc>
                          <a:spcPct val="102499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mierter  </a:t>
                      </a: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ASCII-C</a:t>
                      </a:r>
                      <a:r>
                        <a:rPr dirty="0" sz="2950" spc="-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de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954">
                <a:tc>
                  <a:txBody>
                    <a:bodyPr/>
                    <a:lstStyle/>
                    <a:p>
                      <a:pPr marL="52069">
                        <a:lnSpc>
                          <a:spcPts val="343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I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43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4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3175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954">
                <a:tc>
                  <a:txBody>
                    <a:bodyPr/>
                    <a:lstStyle/>
                    <a:p>
                      <a:pPr marL="52069">
                        <a:lnSpc>
                          <a:spcPts val="347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C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47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2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3175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954">
                <a:tc>
                  <a:txBody>
                    <a:bodyPr/>
                    <a:lstStyle/>
                    <a:p>
                      <a:pPr marL="52069">
                        <a:lnSpc>
                          <a:spcPts val="343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G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43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2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3175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954">
                <a:tc>
                  <a:txBody>
                    <a:bodyPr/>
                    <a:lstStyle/>
                    <a:p>
                      <a:pPr marL="52069">
                        <a:lnSpc>
                          <a:spcPts val="347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H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47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2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3175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954">
                <a:tc>
                  <a:txBody>
                    <a:bodyPr/>
                    <a:lstStyle/>
                    <a:p>
                      <a:pPr marL="52069">
                        <a:lnSpc>
                          <a:spcPts val="343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t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43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2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3175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954">
                <a:tc>
                  <a:txBody>
                    <a:bodyPr/>
                    <a:lstStyle/>
                    <a:p>
                      <a:pPr marL="52069">
                        <a:lnSpc>
                          <a:spcPts val="347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R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47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1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3175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954">
                <a:tc>
                  <a:txBody>
                    <a:bodyPr/>
                    <a:lstStyle/>
                    <a:p>
                      <a:pPr marL="52069">
                        <a:lnSpc>
                          <a:spcPts val="343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w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43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1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775"/>
                        </a:lnSpc>
                        <a:tabLst>
                          <a:tab pos="1037590" algn="l"/>
                        </a:tabLst>
                      </a:pPr>
                      <a:r>
                        <a:rPr dirty="0" baseline="-12241" sz="4425" spc="-7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dirty="0" baseline="-12241" sz="442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12241" sz="4425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950" spc="-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Jo</a:t>
                      </a:r>
                      <a:r>
                        <a:rPr dirty="0" sz="295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ha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775"/>
                        </a:lnSpc>
                      </a:pPr>
                      <a:r>
                        <a:rPr dirty="0" sz="2950" spc="-55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baseline="-12241" sz="4425" spc="-832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3 </a:t>
                      </a:r>
                      <a:r>
                        <a:rPr dirty="0" sz="2950" spc="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Oelen | Modul</a:t>
                      </a:r>
                      <a:r>
                        <a:rPr dirty="0" sz="2950" spc="-9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950" spc="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75"/>
                        </a:lnSpc>
                      </a:pPr>
                      <a:r>
                        <a:rPr dirty="0" sz="2950" spc="-54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12241" sz="4425" spc="-817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2950" spc="-545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43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954">
                <a:tc>
                  <a:txBody>
                    <a:bodyPr/>
                    <a:lstStyle/>
                    <a:p>
                      <a:pPr marL="52069">
                        <a:lnSpc>
                          <a:spcPts val="3475"/>
                        </a:lnSpc>
                      </a:pPr>
                      <a:r>
                        <a:rPr dirty="0" sz="2950" spc="5">
                          <a:latin typeface="Calibri"/>
                          <a:cs typeface="Calibri"/>
                        </a:rPr>
                        <a:t>Summe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475"/>
                        </a:lnSpc>
                      </a:pPr>
                      <a:r>
                        <a:rPr dirty="0" sz="2950">
                          <a:latin typeface="Calibri"/>
                          <a:cs typeface="Calibri"/>
                        </a:rPr>
                        <a:t>14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34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112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327152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Prüfungen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406074"/>
            <a:ext cx="13832840" cy="21551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5" b="1">
                <a:latin typeface="Verdana"/>
                <a:cs typeface="Verdana"/>
              </a:rPr>
              <a:t>Nächste Woche Kurztest für die, die Ungenügend</a:t>
            </a:r>
            <a:r>
              <a:rPr dirty="0" sz="3450" spc="-15" b="1">
                <a:latin typeface="Verdana"/>
                <a:cs typeface="Verdana"/>
              </a:rPr>
              <a:t> </a:t>
            </a:r>
            <a:r>
              <a:rPr dirty="0" sz="3450" spc="5" b="1">
                <a:latin typeface="Verdana"/>
                <a:cs typeface="Verdana"/>
              </a:rPr>
              <a:t>haben</a:t>
            </a:r>
            <a:endParaRPr sz="3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80585" algn="l"/>
              </a:tabLst>
            </a:pPr>
            <a:r>
              <a:rPr dirty="0" sz="3450" spc="5" b="1">
                <a:latin typeface="Verdana"/>
                <a:cs typeface="Verdana"/>
              </a:rPr>
              <a:t>6.Dezember</a:t>
            </a:r>
            <a:r>
              <a:rPr dirty="0" sz="3450" spc="15" b="1">
                <a:latin typeface="Verdana"/>
                <a:cs typeface="Verdana"/>
              </a:rPr>
              <a:t> </a:t>
            </a:r>
            <a:r>
              <a:rPr dirty="0" sz="3450" spc="5" b="1">
                <a:latin typeface="Verdana"/>
                <a:cs typeface="Verdana"/>
              </a:rPr>
              <a:t>2018	2.</a:t>
            </a:r>
            <a:r>
              <a:rPr dirty="0" sz="3450" b="1">
                <a:latin typeface="Verdana"/>
                <a:cs typeface="Verdana"/>
              </a:rPr>
              <a:t> </a:t>
            </a:r>
            <a:r>
              <a:rPr dirty="0" sz="3450" spc="5" b="1">
                <a:latin typeface="Verdana"/>
                <a:cs typeface="Verdana"/>
              </a:rPr>
              <a:t>Prüfung</a:t>
            </a: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3450" b="1">
                <a:latin typeface="Verdana"/>
                <a:cs typeface="Verdana"/>
              </a:rPr>
              <a:t>17. </a:t>
            </a:r>
            <a:r>
              <a:rPr dirty="0" sz="3450" spc="5" b="1">
                <a:latin typeface="Verdana"/>
                <a:cs typeface="Verdana"/>
              </a:rPr>
              <a:t>Jan 2019 </a:t>
            </a:r>
            <a:r>
              <a:rPr dirty="0" sz="3450" b="1">
                <a:latin typeface="Verdana"/>
                <a:cs typeface="Verdana"/>
              </a:rPr>
              <a:t>3.</a:t>
            </a:r>
            <a:r>
              <a:rPr dirty="0" sz="3450" spc="-10" b="1">
                <a:latin typeface="Verdana"/>
                <a:cs typeface="Verdana"/>
              </a:rPr>
              <a:t> </a:t>
            </a:r>
            <a:r>
              <a:rPr dirty="0" sz="3450" spc="5" b="1">
                <a:latin typeface="Verdana"/>
                <a:cs typeface="Verdana"/>
              </a:rPr>
              <a:t>Prüfung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327152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Prüfungen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406074"/>
            <a:ext cx="13832840" cy="21551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5" b="1">
                <a:latin typeface="Verdana"/>
                <a:cs typeface="Verdana"/>
              </a:rPr>
              <a:t>Nächste Woche Kurztest für die, die Ungenügend</a:t>
            </a:r>
            <a:r>
              <a:rPr dirty="0" sz="3450" spc="-15" b="1">
                <a:latin typeface="Verdana"/>
                <a:cs typeface="Verdana"/>
              </a:rPr>
              <a:t> </a:t>
            </a:r>
            <a:r>
              <a:rPr dirty="0" sz="3450" spc="5" b="1">
                <a:latin typeface="Verdana"/>
                <a:cs typeface="Verdana"/>
              </a:rPr>
              <a:t>haben</a:t>
            </a:r>
            <a:endParaRPr sz="3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80585" algn="l"/>
              </a:tabLst>
            </a:pPr>
            <a:r>
              <a:rPr dirty="0" sz="3450" spc="5" b="1">
                <a:latin typeface="Verdana"/>
                <a:cs typeface="Verdana"/>
              </a:rPr>
              <a:t>6.Dezember</a:t>
            </a:r>
            <a:r>
              <a:rPr dirty="0" sz="3450" spc="15" b="1">
                <a:latin typeface="Verdana"/>
                <a:cs typeface="Verdana"/>
              </a:rPr>
              <a:t> </a:t>
            </a:r>
            <a:r>
              <a:rPr dirty="0" sz="3450" spc="5" b="1">
                <a:latin typeface="Verdana"/>
                <a:cs typeface="Verdana"/>
              </a:rPr>
              <a:t>2018	2.</a:t>
            </a:r>
            <a:r>
              <a:rPr dirty="0" sz="3450" b="1">
                <a:latin typeface="Verdana"/>
                <a:cs typeface="Verdana"/>
              </a:rPr>
              <a:t> </a:t>
            </a:r>
            <a:r>
              <a:rPr dirty="0" sz="3450" spc="5" b="1">
                <a:latin typeface="Verdana"/>
                <a:cs typeface="Verdana"/>
              </a:rPr>
              <a:t>Prüfung</a:t>
            </a: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3450" b="1">
                <a:latin typeface="Verdana"/>
                <a:cs typeface="Verdana"/>
              </a:rPr>
              <a:t>17. </a:t>
            </a:r>
            <a:r>
              <a:rPr dirty="0" sz="3450" spc="5" b="1">
                <a:latin typeface="Verdana"/>
                <a:cs typeface="Verdana"/>
              </a:rPr>
              <a:t>Jan 2019 </a:t>
            </a:r>
            <a:r>
              <a:rPr dirty="0" sz="3450" b="1">
                <a:latin typeface="Verdana"/>
                <a:cs typeface="Verdana"/>
              </a:rPr>
              <a:t>3.</a:t>
            </a:r>
            <a:r>
              <a:rPr dirty="0" sz="3450" spc="-10" b="1">
                <a:latin typeface="Verdana"/>
                <a:cs typeface="Verdana"/>
              </a:rPr>
              <a:t> </a:t>
            </a:r>
            <a:r>
              <a:rPr dirty="0" sz="3450" spc="5" b="1">
                <a:latin typeface="Verdana"/>
                <a:cs typeface="Verdana"/>
              </a:rPr>
              <a:t>Prüfung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spc="15" b="1">
                <a:latin typeface="Arial"/>
                <a:cs typeface="Arial"/>
              </a:rPr>
              <a:t>Modul 306 </a:t>
            </a:r>
            <a:r>
              <a:rPr dirty="0" sz="1450" spc="5" b="1">
                <a:latin typeface="Arial"/>
                <a:cs typeface="Arial"/>
              </a:rPr>
              <a:t>|</a:t>
            </a:r>
            <a:r>
              <a:rPr dirty="0" sz="1450" spc="-35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Uster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04771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5731" y="9724875"/>
            <a:ext cx="186307" cy="144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2919" y="9724875"/>
            <a:ext cx="3250893" cy="874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70299" y="9724875"/>
            <a:ext cx="129539" cy="148590"/>
          </a:xfrm>
          <a:custGeom>
            <a:avLst/>
            <a:gdLst/>
            <a:ahLst/>
            <a:cxnLst/>
            <a:rect l="l" t="t" r="r" b="b"/>
            <a:pathLst>
              <a:path w="129539" h="148590">
                <a:moveTo>
                  <a:pt x="43587" y="0"/>
                </a:moveTo>
                <a:lnTo>
                  <a:pt x="0" y="0"/>
                </a:lnTo>
                <a:lnTo>
                  <a:pt x="0" y="88737"/>
                </a:lnTo>
                <a:lnTo>
                  <a:pt x="3976" y="114924"/>
                </a:lnTo>
                <a:lnTo>
                  <a:pt x="15994" y="133463"/>
                </a:lnTo>
                <a:lnTo>
                  <a:pt x="36184" y="144488"/>
                </a:lnTo>
                <a:lnTo>
                  <a:pt x="64680" y="148133"/>
                </a:lnTo>
                <a:lnTo>
                  <a:pt x="92879" y="144488"/>
                </a:lnTo>
                <a:lnTo>
                  <a:pt x="113103" y="133463"/>
                </a:lnTo>
                <a:lnTo>
                  <a:pt x="125285" y="114924"/>
                </a:lnTo>
                <a:lnTo>
                  <a:pt x="125797" y="111637"/>
                </a:lnTo>
                <a:lnTo>
                  <a:pt x="64680" y="111637"/>
                </a:lnTo>
                <a:lnTo>
                  <a:pt x="52486" y="108607"/>
                </a:lnTo>
                <a:lnTo>
                  <a:pt x="46223" y="100813"/>
                </a:lnTo>
                <a:lnTo>
                  <a:pt x="43916" y="90202"/>
                </a:lnTo>
                <a:lnTo>
                  <a:pt x="43587" y="78719"/>
                </a:lnTo>
                <a:lnTo>
                  <a:pt x="43587" y="0"/>
                </a:lnTo>
                <a:close/>
              </a:path>
              <a:path w="129539" h="148590">
                <a:moveTo>
                  <a:pt x="129361" y="0"/>
                </a:moveTo>
                <a:lnTo>
                  <a:pt x="85771" y="0"/>
                </a:lnTo>
                <a:lnTo>
                  <a:pt x="85771" y="78719"/>
                </a:lnTo>
                <a:lnTo>
                  <a:pt x="85441" y="90202"/>
                </a:lnTo>
                <a:lnTo>
                  <a:pt x="83134" y="100813"/>
                </a:lnTo>
                <a:lnTo>
                  <a:pt x="76873" y="108607"/>
                </a:lnTo>
                <a:lnTo>
                  <a:pt x="64680" y="111637"/>
                </a:lnTo>
                <a:lnTo>
                  <a:pt x="125797" y="111637"/>
                </a:lnTo>
                <a:lnTo>
                  <a:pt x="129361" y="88737"/>
                </a:lnTo>
                <a:lnTo>
                  <a:pt x="129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5126" y="9762087"/>
            <a:ext cx="104139" cy="110489"/>
          </a:xfrm>
          <a:custGeom>
            <a:avLst/>
            <a:gdLst/>
            <a:ahLst/>
            <a:cxnLst/>
            <a:rect l="l" t="t" r="r" b="b"/>
            <a:pathLst>
              <a:path w="104139" h="110490">
                <a:moveTo>
                  <a:pt x="37261" y="72993"/>
                </a:moveTo>
                <a:lnTo>
                  <a:pt x="0" y="72993"/>
                </a:lnTo>
                <a:lnTo>
                  <a:pt x="4955" y="90280"/>
                </a:lnTo>
                <a:lnTo>
                  <a:pt x="16962" y="101797"/>
                </a:lnTo>
                <a:lnTo>
                  <a:pt x="33318" y="108215"/>
                </a:lnTo>
                <a:lnTo>
                  <a:pt x="51321" y="110206"/>
                </a:lnTo>
                <a:lnTo>
                  <a:pt x="70238" y="108517"/>
                </a:lnTo>
                <a:lnTo>
                  <a:pt x="87177" y="102602"/>
                </a:lnTo>
                <a:lnTo>
                  <a:pt x="99371" y="91186"/>
                </a:lnTo>
                <a:lnTo>
                  <a:pt x="100922" y="85158"/>
                </a:lnTo>
                <a:lnTo>
                  <a:pt x="47806" y="85158"/>
                </a:lnTo>
                <a:lnTo>
                  <a:pt x="44291" y="83728"/>
                </a:lnTo>
                <a:lnTo>
                  <a:pt x="42181" y="82296"/>
                </a:lnTo>
                <a:lnTo>
                  <a:pt x="39371" y="79434"/>
                </a:lnTo>
                <a:lnTo>
                  <a:pt x="37965" y="76571"/>
                </a:lnTo>
                <a:lnTo>
                  <a:pt x="37261" y="72993"/>
                </a:lnTo>
                <a:close/>
              </a:path>
              <a:path w="104139" h="110490">
                <a:moveTo>
                  <a:pt x="51321" y="0"/>
                </a:moveTo>
                <a:lnTo>
                  <a:pt x="34735" y="1420"/>
                </a:lnTo>
                <a:lnTo>
                  <a:pt x="18807" y="6530"/>
                </a:lnTo>
                <a:lnTo>
                  <a:pt x="6833" y="16604"/>
                </a:lnTo>
                <a:lnTo>
                  <a:pt x="2109" y="32918"/>
                </a:lnTo>
                <a:lnTo>
                  <a:pt x="4548" y="44905"/>
                </a:lnTo>
                <a:lnTo>
                  <a:pt x="12128" y="54208"/>
                </a:lnTo>
                <a:lnTo>
                  <a:pt x="25244" y="61096"/>
                </a:lnTo>
                <a:lnTo>
                  <a:pt x="44291" y="65837"/>
                </a:lnTo>
                <a:lnTo>
                  <a:pt x="62571" y="69415"/>
                </a:lnTo>
                <a:lnTo>
                  <a:pt x="66086" y="70847"/>
                </a:lnTo>
                <a:lnTo>
                  <a:pt x="66086" y="83012"/>
                </a:lnTo>
                <a:lnTo>
                  <a:pt x="57650" y="85158"/>
                </a:lnTo>
                <a:lnTo>
                  <a:pt x="100922" y="85158"/>
                </a:lnTo>
                <a:lnTo>
                  <a:pt x="104051" y="72993"/>
                </a:lnTo>
                <a:lnTo>
                  <a:pt x="101985" y="61767"/>
                </a:lnTo>
                <a:lnTo>
                  <a:pt x="96493" y="53492"/>
                </a:lnTo>
                <a:lnTo>
                  <a:pt x="88628" y="47633"/>
                </a:lnTo>
                <a:lnTo>
                  <a:pt x="79445" y="43653"/>
                </a:lnTo>
                <a:lnTo>
                  <a:pt x="69316" y="41014"/>
                </a:lnTo>
                <a:lnTo>
                  <a:pt x="51168" y="37614"/>
                </a:lnTo>
                <a:lnTo>
                  <a:pt x="44995" y="35781"/>
                </a:lnTo>
                <a:lnTo>
                  <a:pt x="42181" y="34349"/>
                </a:lnTo>
                <a:lnTo>
                  <a:pt x="40075" y="32918"/>
                </a:lnTo>
                <a:lnTo>
                  <a:pt x="40075" y="23616"/>
                </a:lnTo>
                <a:lnTo>
                  <a:pt x="46401" y="22184"/>
                </a:lnTo>
                <a:lnTo>
                  <a:pt x="97732" y="22184"/>
                </a:lnTo>
                <a:lnTo>
                  <a:pt x="95910" y="16604"/>
                </a:lnTo>
                <a:lnTo>
                  <a:pt x="83926" y="6530"/>
                </a:lnTo>
                <a:lnTo>
                  <a:pt x="68118" y="1420"/>
                </a:lnTo>
                <a:lnTo>
                  <a:pt x="51321" y="0"/>
                </a:lnTo>
                <a:close/>
              </a:path>
              <a:path w="104139" h="110490">
                <a:moveTo>
                  <a:pt x="97732" y="22184"/>
                </a:moveTo>
                <a:lnTo>
                  <a:pt x="54837" y="22184"/>
                </a:lnTo>
                <a:lnTo>
                  <a:pt x="58352" y="22899"/>
                </a:lnTo>
                <a:lnTo>
                  <a:pt x="60462" y="25047"/>
                </a:lnTo>
                <a:lnTo>
                  <a:pt x="63275" y="27193"/>
                </a:lnTo>
                <a:lnTo>
                  <a:pt x="65382" y="29340"/>
                </a:lnTo>
                <a:lnTo>
                  <a:pt x="65382" y="32918"/>
                </a:lnTo>
                <a:lnTo>
                  <a:pt x="101237" y="32918"/>
                </a:lnTo>
                <a:lnTo>
                  <a:pt x="97732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5504" y="9732747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70" h="138429">
                <a:moveTo>
                  <a:pt x="56245" y="56534"/>
                </a:moveTo>
                <a:lnTo>
                  <a:pt x="17576" y="56534"/>
                </a:lnTo>
                <a:lnTo>
                  <a:pt x="17576" y="106628"/>
                </a:lnTo>
                <a:lnTo>
                  <a:pt x="20685" y="123623"/>
                </a:lnTo>
                <a:lnTo>
                  <a:pt x="28737" y="133105"/>
                </a:lnTo>
                <a:lnTo>
                  <a:pt x="39821" y="137220"/>
                </a:lnTo>
                <a:lnTo>
                  <a:pt x="52025" y="138115"/>
                </a:lnTo>
                <a:lnTo>
                  <a:pt x="60464" y="138115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8"/>
                </a:lnTo>
                <a:lnTo>
                  <a:pt x="58354" y="106628"/>
                </a:lnTo>
                <a:lnTo>
                  <a:pt x="56245" y="103049"/>
                </a:lnTo>
                <a:lnTo>
                  <a:pt x="56245" y="56534"/>
                </a:lnTo>
                <a:close/>
              </a:path>
              <a:path w="77470" h="138429">
                <a:moveTo>
                  <a:pt x="77335" y="31488"/>
                </a:moveTo>
                <a:lnTo>
                  <a:pt x="0" y="31488"/>
                </a:lnTo>
                <a:lnTo>
                  <a:pt x="0" y="56534"/>
                </a:lnTo>
                <a:lnTo>
                  <a:pt x="77335" y="56534"/>
                </a:lnTo>
                <a:lnTo>
                  <a:pt x="77335" y="31488"/>
                </a:lnTo>
                <a:close/>
              </a:path>
              <a:path w="77470" h="138429">
                <a:moveTo>
                  <a:pt x="56245" y="0"/>
                </a:moveTo>
                <a:lnTo>
                  <a:pt x="17576" y="0"/>
                </a:lnTo>
                <a:lnTo>
                  <a:pt x="17576" y="31488"/>
                </a:lnTo>
                <a:lnTo>
                  <a:pt x="56245" y="31488"/>
                </a:lnTo>
                <a:lnTo>
                  <a:pt x="56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11276" y="9762087"/>
            <a:ext cx="113030" cy="110489"/>
          </a:xfrm>
          <a:custGeom>
            <a:avLst/>
            <a:gdLst/>
            <a:ahLst/>
            <a:cxnLst/>
            <a:rect l="l" t="t" r="r" b="b"/>
            <a:pathLst>
              <a:path w="113029" h="110490">
                <a:moveTo>
                  <a:pt x="54134" y="0"/>
                </a:moveTo>
                <a:lnTo>
                  <a:pt x="32032" y="4383"/>
                </a:lnTo>
                <a:lnTo>
                  <a:pt x="14939" y="16280"/>
                </a:lnTo>
                <a:lnTo>
                  <a:pt x="3910" y="33813"/>
                </a:lnTo>
                <a:lnTo>
                  <a:pt x="0" y="55103"/>
                </a:lnTo>
                <a:lnTo>
                  <a:pt x="4361" y="78505"/>
                </a:lnTo>
                <a:lnTo>
                  <a:pt x="16434" y="95803"/>
                </a:lnTo>
                <a:lnTo>
                  <a:pt x="34702" y="106527"/>
                </a:lnTo>
                <a:lnTo>
                  <a:pt x="57649" y="110206"/>
                </a:lnTo>
                <a:lnTo>
                  <a:pt x="74589" y="108170"/>
                </a:lnTo>
                <a:lnTo>
                  <a:pt x="89814" y="101976"/>
                </a:lnTo>
                <a:lnTo>
                  <a:pt x="102140" y="91487"/>
                </a:lnTo>
                <a:lnTo>
                  <a:pt x="106031" y="84443"/>
                </a:lnTo>
                <a:lnTo>
                  <a:pt x="57649" y="84443"/>
                </a:lnTo>
                <a:lnTo>
                  <a:pt x="49323" y="82911"/>
                </a:lnTo>
                <a:lnTo>
                  <a:pt x="43238" y="78629"/>
                </a:lnTo>
                <a:lnTo>
                  <a:pt x="39261" y="72065"/>
                </a:lnTo>
                <a:lnTo>
                  <a:pt x="37262" y="63690"/>
                </a:lnTo>
                <a:lnTo>
                  <a:pt x="112489" y="63690"/>
                </a:lnTo>
                <a:lnTo>
                  <a:pt x="109904" y="42937"/>
                </a:lnTo>
                <a:lnTo>
                  <a:pt x="37964" y="42937"/>
                </a:lnTo>
                <a:lnTo>
                  <a:pt x="40051" y="35423"/>
                </a:lnTo>
                <a:lnTo>
                  <a:pt x="44115" y="30056"/>
                </a:lnTo>
                <a:lnTo>
                  <a:pt x="50025" y="26836"/>
                </a:lnTo>
                <a:lnTo>
                  <a:pt x="57649" y="25762"/>
                </a:lnTo>
                <a:lnTo>
                  <a:pt x="103446" y="25762"/>
                </a:lnTo>
                <a:lnTo>
                  <a:pt x="98603" y="16548"/>
                </a:lnTo>
                <a:lnTo>
                  <a:pt x="80455" y="4215"/>
                </a:lnTo>
                <a:lnTo>
                  <a:pt x="54134" y="0"/>
                </a:lnTo>
                <a:close/>
              </a:path>
              <a:path w="113029" h="110490">
                <a:moveTo>
                  <a:pt x="110379" y="76571"/>
                </a:moveTo>
                <a:lnTo>
                  <a:pt x="73819" y="76571"/>
                </a:lnTo>
                <a:lnTo>
                  <a:pt x="71009" y="81580"/>
                </a:lnTo>
                <a:lnTo>
                  <a:pt x="63979" y="84443"/>
                </a:lnTo>
                <a:lnTo>
                  <a:pt x="106031" y="84443"/>
                </a:lnTo>
                <a:lnTo>
                  <a:pt x="110379" y="76571"/>
                </a:lnTo>
                <a:close/>
              </a:path>
              <a:path w="113029" h="110490">
                <a:moveTo>
                  <a:pt x="103446" y="25762"/>
                </a:moveTo>
                <a:lnTo>
                  <a:pt x="68195" y="25762"/>
                </a:lnTo>
                <a:lnTo>
                  <a:pt x="75225" y="33634"/>
                </a:lnTo>
                <a:lnTo>
                  <a:pt x="75225" y="42937"/>
                </a:lnTo>
                <a:lnTo>
                  <a:pt x="109904" y="42937"/>
                </a:lnTo>
                <a:lnTo>
                  <a:pt x="109105" y="36530"/>
                </a:lnTo>
                <a:lnTo>
                  <a:pt x="103446" y="25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40638" y="9762087"/>
            <a:ext cx="78740" cy="107950"/>
          </a:xfrm>
          <a:custGeom>
            <a:avLst/>
            <a:gdLst/>
            <a:ahLst/>
            <a:cxnLst/>
            <a:rect l="l" t="t" r="r" b="b"/>
            <a:pathLst>
              <a:path w="78739" h="107950">
                <a:moveTo>
                  <a:pt x="37964" y="2147"/>
                </a:moveTo>
                <a:lnTo>
                  <a:pt x="0" y="2147"/>
                </a:lnTo>
                <a:lnTo>
                  <a:pt x="0" y="107343"/>
                </a:lnTo>
                <a:lnTo>
                  <a:pt x="39370" y="107343"/>
                </a:lnTo>
                <a:lnTo>
                  <a:pt x="39370" y="65837"/>
                </a:lnTo>
                <a:lnTo>
                  <a:pt x="40930" y="51558"/>
                </a:lnTo>
                <a:lnTo>
                  <a:pt x="45521" y="41774"/>
                </a:lnTo>
                <a:lnTo>
                  <a:pt x="53013" y="36150"/>
                </a:lnTo>
                <a:lnTo>
                  <a:pt x="63274" y="34349"/>
                </a:lnTo>
                <a:lnTo>
                  <a:pt x="78741" y="34349"/>
                </a:lnTo>
                <a:lnTo>
                  <a:pt x="78741" y="19321"/>
                </a:lnTo>
                <a:lnTo>
                  <a:pt x="37964" y="19321"/>
                </a:lnTo>
                <a:lnTo>
                  <a:pt x="37964" y="2147"/>
                </a:lnTo>
                <a:close/>
              </a:path>
              <a:path w="78739" h="107950">
                <a:moveTo>
                  <a:pt x="78741" y="34349"/>
                </a:moveTo>
                <a:lnTo>
                  <a:pt x="71009" y="34349"/>
                </a:lnTo>
                <a:lnTo>
                  <a:pt x="74524" y="35065"/>
                </a:lnTo>
                <a:lnTo>
                  <a:pt x="78741" y="36497"/>
                </a:lnTo>
                <a:lnTo>
                  <a:pt x="78741" y="34349"/>
                </a:lnTo>
                <a:close/>
              </a:path>
              <a:path w="78739" h="107950">
                <a:moveTo>
                  <a:pt x="71009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6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741" y="19321"/>
                </a:lnTo>
                <a:lnTo>
                  <a:pt x="78741" y="1431"/>
                </a:lnTo>
                <a:lnTo>
                  <a:pt x="74524" y="716"/>
                </a:lnTo>
                <a:lnTo>
                  <a:pt x="7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3076" y="10663053"/>
            <a:ext cx="243254" cy="1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8829" y="10699549"/>
            <a:ext cx="78105" cy="107950"/>
          </a:xfrm>
          <a:custGeom>
            <a:avLst/>
            <a:gdLst/>
            <a:ahLst/>
            <a:cxnLst/>
            <a:rect l="l" t="t" r="r" b="b"/>
            <a:pathLst>
              <a:path w="78105" h="107950">
                <a:moveTo>
                  <a:pt x="37261" y="2862"/>
                </a:moveTo>
                <a:lnTo>
                  <a:pt x="0" y="2862"/>
                </a:lnTo>
                <a:lnTo>
                  <a:pt x="0" y="107342"/>
                </a:lnTo>
                <a:lnTo>
                  <a:pt x="39370" y="107342"/>
                </a:lnTo>
                <a:lnTo>
                  <a:pt x="39370" y="65836"/>
                </a:lnTo>
                <a:lnTo>
                  <a:pt x="40820" y="51558"/>
                </a:lnTo>
                <a:lnTo>
                  <a:pt x="45170" y="41774"/>
                </a:lnTo>
                <a:lnTo>
                  <a:pt x="52421" y="36149"/>
                </a:lnTo>
                <a:lnTo>
                  <a:pt x="62571" y="34349"/>
                </a:lnTo>
                <a:lnTo>
                  <a:pt x="78038" y="34349"/>
                </a:lnTo>
                <a:lnTo>
                  <a:pt x="78038" y="19321"/>
                </a:lnTo>
                <a:lnTo>
                  <a:pt x="37261" y="19321"/>
                </a:lnTo>
                <a:lnTo>
                  <a:pt x="37261" y="2862"/>
                </a:lnTo>
                <a:close/>
              </a:path>
              <a:path w="78105" h="107950">
                <a:moveTo>
                  <a:pt x="78038" y="34349"/>
                </a:moveTo>
                <a:lnTo>
                  <a:pt x="71008" y="34349"/>
                </a:lnTo>
                <a:lnTo>
                  <a:pt x="74523" y="35065"/>
                </a:lnTo>
                <a:lnTo>
                  <a:pt x="78038" y="36496"/>
                </a:lnTo>
                <a:lnTo>
                  <a:pt x="78038" y="34349"/>
                </a:lnTo>
                <a:close/>
              </a:path>
              <a:path w="78105" h="107950">
                <a:moveTo>
                  <a:pt x="71008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7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038" y="19321"/>
                </a:lnTo>
                <a:lnTo>
                  <a:pt x="78038" y="1431"/>
                </a:lnTo>
                <a:lnTo>
                  <a:pt x="71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93897" y="10670209"/>
            <a:ext cx="78105" cy="138430"/>
          </a:xfrm>
          <a:custGeom>
            <a:avLst/>
            <a:gdLst/>
            <a:ahLst/>
            <a:cxnLst/>
            <a:rect l="l" t="t" r="r" b="b"/>
            <a:pathLst>
              <a:path w="78105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795" y="123623"/>
                </a:lnTo>
                <a:lnTo>
                  <a:pt x="29089" y="133105"/>
                </a:lnTo>
                <a:lnTo>
                  <a:pt x="40414" y="137220"/>
                </a:lnTo>
                <a:lnTo>
                  <a:pt x="52729" y="138114"/>
                </a:lnTo>
                <a:lnTo>
                  <a:pt x="61165" y="138114"/>
                </a:lnTo>
                <a:lnTo>
                  <a:pt x="70305" y="136683"/>
                </a:lnTo>
                <a:lnTo>
                  <a:pt x="78038" y="136683"/>
                </a:lnTo>
                <a:lnTo>
                  <a:pt x="78038" y="106627"/>
                </a:lnTo>
                <a:lnTo>
                  <a:pt x="59056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8105" h="138429">
                <a:moveTo>
                  <a:pt x="78038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8038" y="56533"/>
                </a:lnTo>
                <a:lnTo>
                  <a:pt x="78038" y="32202"/>
                </a:lnTo>
                <a:close/>
              </a:path>
              <a:path w="78105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78966" y="10699549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5" h="110490">
                <a:moveTo>
                  <a:pt x="37261" y="72993"/>
                </a:moveTo>
                <a:lnTo>
                  <a:pt x="0" y="72993"/>
                </a:lnTo>
                <a:lnTo>
                  <a:pt x="4855" y="90279"/>
                </a:lnTo>
                <a:lnTo>
                  <a:pt x="16697" y="101796"/>
                </a:lnTo>
                <a:lnTo>
                  <a:pt x="33021" y="108215"/>
                </a:lnTo>
                <a:lnTo>
                  <a:pt x="51323" y="110205"/>
                </a:lnTo>
                <a:lnTo>
                  <a:pt x="69832" y="108516"/>
                </a:lnTo>
                <a:lnTo>
                  <a:pt x="86563" y="102601"/>
                </a:lnTo>
                <a:lnTo>
                  <a:pt x="98679" y="91185"/>
                </a:lnTo>
                <a:lnTo>
                  <a:pt x="100226" y="85158"/>
                </a:lnTo>
                <a:lnTo>
                  <a:pt x="47807" y="85158"/>
                </a:lnTo>
                <a:lnTo>
                  <a:pt x="44292" y="83727"/>
                </a:lnTo>
                <a:lnTo>
                  <a:pt x="42183" y="82296"/>
                </a:lnTo>
                <a:lnTo>
                  <a:pt x="39371" y="79433"/>
                </a:lnTo>
                <a:lnTo>
                  <a:pt x="37261" y="76571"/>
                </a:lnTo>
                <a:lnTo>
                  <a:pt x="37261" y="72993"/>
                </a:lnTo>
                <a:close/>
              </a:path>
              <a:path w="103505" h="110490">
                <a:moveTo>
                  <a:pt x="50620" y="0"/>
                </a:moveTo>
                <a:lnTo>
                  <a:pt x="34439" y="1420"/>
                </a:lnTo>
                <a:lnTo>
                  <a:pt x="18719" y="6530"/>
                </a:lnTo>
                <a:lnTo>
                  <a:pt x="6822" y="16604"/>
                </a:lnTo>
                <a:lnTo>
                  <a:pt x="2109" y="32918"/>
                </a:lnTo>
                <a:lnTo>
                  <a:pt x="4449" y="44905"/>
                </a:lnTo>
                <a:lnTo>
                  <a:pt x="11864" y="54208"/>
                </a:lnTo>
                <a:lnTo>
                  <a:pt x="24947" y="61095"/>
                </a:lnTo>
                <a:lnTo>
                  <a:pt x="44292" y="65836"/>
                </a:lnTo>
                <a:lnTo>
                  <a:pt x="62571" y="69414"/>
                </a:lnTo>
                <a:lnTo>
                  <a:pt x="66086" y="70846"/>
                </a:lnTo>
                <a:lnTo>
                  <a:pt x="66086" y="83011"/>
                </a:lnTo>
                <a:lnTo>
                  <a:pt x="57650" y="85158"/>
                </a:lnTo>
                <a:lnTo>
                  <a:pt x="100226" y="85158"/>
                </a:lnTo>
                <a:lnTo>
                  <a:pt x="103348" y="72993"/>
                </a:lnTo>
                <a:lnTo>
                  <a:pt x="101382" y="61766"/>
                </a:lnTo>
                <a:lnTo>
                  <a:pt x="96054" y="53492"/>
                </a:lnTo>
                <a:lnTo>
                  <a:pt x="88222" y="47633"/>
                </a:lnTo>
                <a:lnTo>
                  <a:pt x="78742" y="43652"/>
                </a:lnTo>
                <a:lnTo>
                  <a:pt x="68910" y="41013"/>
                </a:lnTo>
                <a:lnTo>
                  <a:pt x="50565" y="37614"/>
                </a:lnTo>
                <a:lnTo>
                  <a:pt x="44292" y="35780"/>
                </a:lnTo>
                <a:lnTo>
                  <a:pt x="40074" y="32918"/>
                </a:lnTo>
                <a:lnTo>
                  <a:pt x="40074" y="23615"/>
                </a:lnTo>
                <a:lnTo>
                  <a:pt x="46401" y="22184"/>
                </a:lnTo>
                <a:lnTo>
                  <a:pt x="97290" y="22184"/>
                </a:lnTo>
                <a:lnTo>
                  <a:pt x="95604" y="16604"/>
                </a:lnTo>
                <a:lnTo>
                  <a:pt x="83751" y="6530"/>
                </a:lnTo>
                <a:lnTo>
                  <a:pt x="67811" y="1420"/>
                </a:lnTo>
                <a:lnTo>
                  <a:pt x="50620" y="0"/>
                </a:lnTo>
                <a:close/>
              </a:path>
              <a:path w="103505" h="110490">
                <a:moveTo>
                  <a:pt x="97290" y="22184"/>
                </a:moveTo>
                <a:lnTo>
                  <a:pt x="54838" y="22184"/>
                </a:lnTo>
                <a:lnTo>
                  <a:pt x="58353" y="22899"/>
                </a:lnTo>
                <a:lnTo>
                  <a:pt x="60463" y="25046"/>
                </a:lnTo>
                <a:lnTo>
                  <a:pt x="63274" y="27193"/>
                </a:lnTo>
                <a:lnTo>
                  <a:pt x="64680" y="29340"/>
                </a:lnTo>
                <a:lnTo>
                  <a:pt x="64680" y="32918"/>
                </a:lnTo>
                <a:lnTo>
                  <a:pt x="100536" y="32918"/>
                </a:lnTo>
                <a:lnTo>
                  <a:pt x="97290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94266" y="1069954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90">
                <a:moveTo>
                  <a:pt x="55540" y="0"/>
                </a:moveTo>
                <a:lnTo>
                  <a:pt x="33812" y="3980"/>
                </a:lnTo>
                <a:lnTo>
                  <a:pt x="16170" y="15206"/>
                </a:lnTo>
                <a:lnTo>
                  <a:pt x="4328" y="32605"/>
                </a:lnTo>
                <a:lnTo>
                  <a:pt x="0" y="55102"/>
                </a:lnTo>
                <a:lnTo>
                  <a:pt x="4328" y="77599"/>
                </a:lnTo>
                <a:lnTo>
                  <a:pt x="16170" y="94998"/>
                </a:lnTo>
                <a:lnTo>
                  <a:pt x="33812" y="106224"/>
                </a:lnTo>
                <a:lnTo>
                  <a:pt x="55540" y="110205"/>
                </a:lnTo>
                <a:lnTo>
                  <a:pt x="74962" y="107197"/>
                </a:lnTo>
                <a:lnTo>
                  <a:pt x="91220" y="98487"/>
                </a:lnTo>
                <a:lnTo>
                  <a:pt x="102996" y="84543"/>
                </a:lnTo>
                <a:lnTo>
                  <a:pt x="104171" y="80864"/>
                </a:lnTo>
                <a:lnTo>
                  <a:pt x="56244" y="80864"/>
                </a:lnTo>
                <a:lnTo>
                  <a:pt x="47269" y="78651"/>
                </a:lnTo>
                <a:lnTo>
                  <a:pt x="41919" y="72814"/>
                </a:lnTo>
                <a:lnTo>
                  <a:pt x="39338" y="64562"/>
                </a:lnTo>
                <a:lnTo>
                  <a:pt x="38667" y="55102"/>
                </a:lnTo>
                <a:lnTo>
                  <a:pt x="39338" y="45531"/>
                </a:lnTo>
                <a:lnTo>
                  <a:pt x="41919" y="37033"/>
                </a:lnTo>
                <a:lnTo>
                  <a:pt x="47269" y="30950"/>
                </a:lnTo>
                <a:lnTo>
                  <a:pt x="56244" y="28624"/>
                </a:lnTo>
                <a:lnTo>
                  <a:pt x="103735" y="28624"/>
                </a:lnTo>
                <a:lnTo>
                  <a:pt x="102304" y="23548"/>
                </a:lnTo>
                <a:lnTo>
                  <a:pt x="90781" y="10376"/>
                </a:lnTo>
                <a:lnTo>
                  <a:pt x="74644" y="2571"/>
                </a:lnTo>
                <a:lnTo>
                  <a:pt x="55540" y="0"/>
                </a:lnTo>
                <a:close/>
              </a:path>
              <a:path w="109219" h="110490">
                <a:moveTo>
                  <a:pt x="108972" y="65836"/>
                </a:moveTo>
                <a:lnTo>
                  <a:pt x="71710" y="65836"/>
                </a:lnTo>
                <a:lnTo>
                  <a:pt x="71008" y="73708"/>
                </a:lnTo>
                <a:lnTo>
                  <a:pt x="64680" y="80864"/>
                </a:lnTo>
                <a:lnTo>
                  <a:pt x="104171" y="80864"/>
                </a:lnTo>
                <a:lnTo>
                  <a:pt x="108972" y="65836"/>
                </a:lnTo>
                <a:close/>
              </a:path>
              <a:path w="109219" h="110490">
                <a:moveTo>
                  <a:pt x="103735" y="28624"/>
                </a:moveTo>
                <a:lnTo>
                  <a:pt x="60462" y="28624"/>
                </a:lnTo>
                <a:lnTo>
                  <a:pt x="63977" y="30055"/>
                </a:lnTo>
                <a:lnTo>
                  <a:pt x="66086" y="32202"/>
                </a:lnTo>
                <a:lnTo>
                  <a:pt x="68899" y="34349"/>
                </a:lnTo>
                <a:lnTo>
                  <a:pt x="70304" y="37927"/>
                </a:lnTo>
                <a:lnTo>
                  <a:pt x="70304" y="42221"/>
                </a:lnTo>
                <a:lnTo>
                  <a:pt x="107566" y="42221"/>
                </a:lnTo>
                <a:lnTo>
                  <a:pt x="103735" y="2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9409" y="10663053"/>
            <a:ext cx="107950" cy="144145"/>
          </a:xfrm>
          <a:custGeom>
            <a:avLst/>
            <a:gdLst/>
            <a:ahLst/>
            <a:cxnLst/>
            <a:rect l="l" t="t" r="r" b="b"/>
            <a:pathLst>
              <a:path w="107950" h="144145">
                <a:moveTo>
                  <a:pt x="39370" y="0"/>
                </a:moveTo>
                <a:lnTo>
                  <a:pt x="0" y="0"/>
                </a:lnTo>
                <a:lnTo>
                  <a:pt x="0" y="143839"/>
                </a:lnTo>
                <a:lnTo>
                  <a:pt x="39370" y="143839"/>
                </a:lnTo>
                <a:lnTo>
                  <a:pt x="39370" y="88736"/>
                </a:lnTo>
                <a:lnTo>
                  <a:pt x="40897" y="78248"/>
                </a:lnTo>
                <a:lnTo>
                  <a:pt x="44731" y="71919"/>
                </a:lnTo>
                <a:lnTo>
                  <a:pt x="49751" y="68811"/>
                </a:lnTo>
                <a:lnTo>
                  <a:pt x="54838" y="67983"/>
                </a:lnTo>
                <a:lnTo>
                  <a:pt x="106886" y="67983"/>
                </a:lnTo>
                <a:lnTo>
                  <a:pt x="104633" y="56120"/>
                </a:lnTo>
                <a:lnTo>
                  <a:pt x="100297" y="50093"/>
                </a:lnTo>
                <a:lnTo>
                  <a:pt x="39370" y="50093"/>
                </a:lnTo>
                <a:lnTo>
                  <a:pt x="39370" y="0"/>
                </a:lnTo>
                <a:close/>
              </a:path>
              <a:path w="107950" h="144145">
                <a:moveTo>
                  <a:pt x="106886" y="67983"/>
                </a:moveTo>
                <a:lnTo>
                  <a:pt x="66789" y="67983"/>
                </a:lnTo>
                <a:lnTo>
                  <a:pt x="68195" y="76571"/>
                </a:lnTo>
                <a:lnTo>
                  <a:pt x="68195" y="143839"/>
                </a:lnTo>
                <a:lnTo>
                  <a:pt x="107566" y="143839"/>
                </a:lnTo>
                <a:lnTo>
                  <a:pt x="107566" y="71561"/>
                </a:lnTo>
                <a:lnTo>
                  <a:pt x="106886" y="67983"/>
                </a:lnTo>
                <a:close/>
              </a:path>
              <a:path w="107950" h="144145">
                <a:moveTo>
                  <a:pt x="71710" y="36496"/>
                </a:moveTo>
                <a:lnTo>
                  <a:pt x="60835" y="37514"/>
                </a:lnTo>
                <a:lnTo>
                  <a:pt x="52201" y="40343"/>
                </a:lnTo>
                <a:lnTo>
                  <a:pt x="45412" y="44647"/>
                </a:lnTo>
                <a:lnTo>
                  <a:pt x="40074" y="50093"/>
                </a:lnTo>
                <a:lnTo>
                  <a:pt x="100297" y="50093"/>
                </a:lnTo>
                <a:lnTo>
                  <a:pt x="96757" y="45173"/>
                </a:lnTo>
                <a:lnTo>
                  <a:pt x="85321" y="38654"/>
                </a:lnTo>
                <a:lnTo>
                  <a:pt x="71710" y="3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41739" y="10699549"/>
            <a:ext cx="112395" cy="110489"/>
          </a:xfrm>
          <a:custGeom>
            <a:avLst/>
            <a:gdLst/>
            <a:ahLst/>
            <a:cxnLst/>
            <a:rect l="l" t="t" r="r" b="b"/>
            <a:pathLst>
              <a:path w="112394" h="110490">
                <a:moveTo>
                  <a:pt x="105153" y="23615"/>
                </a:moveTo>
                <a:lnTo>
                  <a:pt x="62571" y="23615"/>
                </a:lnTo>
                <a:lnTo>
                  <a:pt x="68898" y="26477"/>
                </a:lnTo>
                <a:lnTo>
                  <a:pt x="68898" y="40074"/>
                </a:lnTo>
                <a:lnTo>
                  <a:pt x="63977" y="41505"/>
                </a:lnTo>
                <a:lnTo>
                  <a:pt x="58353" y="42221"/>
                </a:lnTo>
                <a:lnTo>
                  <a:pt x="40930" y="44994"/>
                </a:lnTo>
                <a:lnTo>
                  <a:pt x="21794" y="49377"/>
                </a:lnTo>
                <a:lnTo>
                  <a:pt x="6349" y="59127"/>
                </a:lnTo>
                <a:lnTo>
                  <a:pt x="0" y="78002"/>
                </a:lnTo>
                <a:lnTo>
                  <a:pt x="2944" y="92393"/>
                </a:lnTo>
                <a:lnTo>
                  <a:pt x="10897" y="102422"/>
                </a:lnTo>
                <a:lnTo>
                  <a:pt x="22542" y="108293"/>
                </a:lnTo>
                <a:lnTo>
                  <a:pt x="36559" y="110205"/>
                </a:lnTo>
                <a:lnTo>
                  <a:pt x="45874" y="109601"/>
                </a:lnTo>
                <a:lnTo>
                  <a:pt x="54662" y="107521"/>
                </a:lnTo>
                <a:lnTo>
                  <a:pt x="62659" y="103563"/>
                </a:lnTo>
                <a:lnTo>
                  <a:pt x="69602" y="97324"/>
                </a:lnTo>
                <a:lnTo>
                  <a:pt x="106863" y="97324"/>
                </a:lnTo>
                <a:lnTo>
                  <a:pt x="106863" y="86589"/>
                </a:lnTo>
                <a:lnTo>
                  <a:pt x="45698" y="86589"/>
                </a:lnTo>
                <a:lnTo>
                  <a:pt x="40074" y="81580"/>
                </a:lnTo>
                <a:lnTo>
                  <a:pt x="40074" y="69414"/>
                </a:lnTo>
                <a:lnTo>
                  <a:pt x="44995" y="67268"/>
                </a:lnTo>
                <a:lnTo>
                  <a:pt x="53431" y="65121"/>
                </a:lnTo>
                <a:lnTo>
                  <a:pt x="59055" y="64405"/>
                </a:lnTo>
                <a:lnTo>
                  <a:pt x="64680" y="62974"/>
                </a:lnTo>
                <a:lnTo>
                  <a:pt x="68898" y="60111"/>
                </a:lnTo>
                <a:lnTo>
                  <a:pt x="106863" y="60111"/>
                </a:lnTo>
                <a:lnTo>
                  <a:pt x="106827" y="40074"/>
                </a:lnTo>
                <a:lnTo>
                  <a:pt x="106105" y="25963"/>
                </a:lnTo>
                <a:lnTo>
                  <a:pt x="105153" y="23615"/>
                </a:lnTo>
                <a:close/>
              </a:path>
              <a:path w="112394" h="110490">
                <a:moveTo>
                  <a:pt x="106863" y="97324"/>
                </a:moveTo>
                <a:lnTo>
                  <a:pt x="70304" y="97324"/>
                </a:lnTo>
                <a:lnTo>
                  <a:pt x="69602" y="100186"/>
                </a:lnTo>
                <a:lnTo>
                  <a:pt x="70304" y="104480"/>
                </a:lnTo>
                <a:lnTo>
                  <a:pt x="71710" y="107342"/>
                </a:lnTo>
                <a:lnTo>
                  <a:pt x="111785" y="107342"/>
                </a:lnTo>
                <a:lnTo>
                  <a:pt x="106863" y="100902"/>
                </a:lnTo>
                <a:lnTo>
                  <a:pt x="106863" y="97324"/>
                </a:lnTo>
                <a:close/>
              </a:path>
              <a:path w="112394" h="110490">
                <a:moveTo>
                  <a:pt x="106863" y="60111"/>
                </a:moveTo>
                <a:lnTo>
                  <a:pt x="68898" y="60111"/>
                </a:lnTo>
                <a:lnTo>
                  <a:pt x="68898" y="70130"/>
                </a:lnTo>
                <a:lnTo>
                  <a:pt x="68195" y="80864"/>
                </a:lnTo>
                <a:lnTo>
                  <a:pt x="61868" y="86589"/>
                </a:lnTo>
                <a:lnTo>
                  <a:pt x="106863" y="86589"/>
                </a:lnTo>
                <a:lnTo>
                  <a:pt x="106863" y="60111"/>
                </a:lnTo>
                <a:close/>
              </a:path>
              <a:path w="112394" h="110490">
                <a:moveTo>
                  <a:pt x="58353" y="0"/>
                </a:moveTo>
                <a:lnTo>
                  <a:pt x="39821" y="1241"/>
                </a:lnTo>
                <a:lnTo>
                  <a:pt x="22937" y="6172"/>
                </a:lnTo>
                <a:lnTo>
                  <a:pt x="10403" y="16604"/>
                </a:lnTo>
                <a:lnTo>
                  <a:pt x="4921" y="34349"/>
                </a:lnTo>
                <a:lnTo>
                  <a:pt x="41480" y="34349"/>
                </a:lnTo>
                <a:lnTo>
                  <a:pt x="41480" y="30055"/>
                </a:lnTo>
                <a:lnTo>
                  <a:pt x="44291" y="23615"/>
                </a:lnTo>
                <a:lnTo>
                  <a:pt x="105153" y="23615"/>
                </a:lnTo>
                <a:lnTo>
                  <a:pt x="100799" y="12881"/>
                </a:lnTo>
                <a:lnTo>
                  <a:pt x="86398" y="3555"/>
                </a:lnTo>
                <a:lnTo>
                  <a:pt x="5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59852" y="10663053"/>
            <a:ext cx="76200" cy="144145"/>
          </a:xfrm>
          <a:custGeom>
            <a:avLst/>
            <a:gdLst/>
            <a:ahLst/>
            <a:cxnLst/>
            <a:rect l="l" t="t" r="r" b="b"/>
            <a:pathLst>
              <a:path w="76200" h="144145">
                <a:moveTo>
                  <a:pt x="55540" y="63690"/>
                </a:moveTo>
                <a:lnTo>
                  <a:pt x="16169" y="63690"/>
                </a:lnTo>
                <a:lnTo>
                  <a:pt x="16169" y="143839"/>
                </a:lnTo>
                <a:lnTo>
                  <a:pt x="55540" y="143839"/>
                </a:lnTo>
                <a:lnTo>
                  <a:pt x="55540" y="63690"/>
                </a:lnTo>
                <a:close/>
              </a:path>
              <a:path w="76200" h="144145">
                <a:moveTo>
                  <a:pt x="75225" y="39359"/>
                </a:moveTo>
                <a:lnTo>
                  <a:pt x="0" y="39359"/>
                </a:lnTo>
                <a:lnTo>
                  <a:pt x="0" y="63690"/>
                </a:lnTo>
                <a:lnTo>
                  <a:pt x="75225" y="63690"/>
                </a:lnTo>
                <a:lnTo>
                  <a:pt x="75225" y="39359"/>
                </a:lnTo>
                <a:close/>
              </a:path>
              <a:path w="76200" h="144145">
                <a:moveTo>
                  <a:pt x="70304" y="0"/>
                </a:moveTo>
                <a:lnTo>
                  <a:pt x="58352" y="0"/>
                </a:lnTo>
                <a:lnTo>
                  <a:pt x="47729" y="245"/>
                </a:lnTo>
                <a:lnTo>
                  <a:pt x="17136" y="23257"/>
                </a:lnTo>
                <a:lnTo>
                  <a:pt x="16092" y="31241"/>
                </a:lnTo>
                <a:lnTo>
                  <a:pt x="16169" y="39359"/>
                </a:lnTo>
                <a:lnTo>
                  <a:pt x="54837" y="39359"/>
                </a:lnTo>
                <a:lnTo>
                  <a:pt x="54134" y="29340"/>
                </a:lnTo>
                <a:lnTo>
                  <a:pt x="56946" y="26477"/>
                </a:lnTo>
                <a:lnTo>
                  <a:pt x="75928" y="26477"/>
                </a:lnTo>
                <a:lnTo>
                  <a:pt x="75928" y="715"/>
                </a:lnTo>
                <a:lnTo>
                  <a:pt x="70304" y="0"/>
                </a:lnTo>
                <a:close/>
              </a:path>
              <a:path w="76200" h="144145">
                <a:moveTo>
                  <a:pt x="75928" y="26477"/>
                </a:moveTo>
                <a:lnTo>
                  <a:pt x="69601" y="26477"/>
                </a:lnTo>
                <a:lnTo>
                  <a:pt x="73116" y="27193"/>
                </a:lnTo>
                <a:lnTo>
                  <a:pt x="75928" y="27909"/>
                </a:lnTo>
                <a:lnTo>
                  <a:pt x="75928" y="2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7186" y="10670209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69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696" y="123623"/>
                </a:lnTo>
                <a:lnTo>
                  <a:pt x="28825" y="133105"/>
                </a:lnTo>
                <a:lnTo>
                  <a:pt x="40117" y="137220"/>
                </a:lnTo>
                <a:lnTo>
                  <a:pt x="52728" y="138114"/>
                </a:lnTo>
                <a:lnTo>
                  <a:pt x="60462" y="138114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7"/>
                </a:lnTo>
                <a:lnTo>
                  <a:pt x="59055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7469" h="138429">
                <a:moveTo>
                  <a:pt x="77335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7335" y="56533"/>
                </a:lnTo>
                <a:lnTo>
                  <a:pt x="77335" y="32202"/>
                </a:lnTo>
                <a:close/>
              </a:path>
              <a:path w="77469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3263" y="10702411"/>
            <a:ext cx="107567" cy="107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21921" y="10663053"/>
            <a:ext cx="236224" cy="146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7746" y="10663053"/>
            <a:ext cx="471745" cy="146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21287" y="10699549"/>
            <a:ext cx="106862" cy="107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70332" y="10663053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383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13218" y="10663053"/>
            <a:ext cx="113894" cy="1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80094" y="9930258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284"/>
                </a:lnTo>
              </a:path>
            </a:pathLst>
          </a:custGeom>
          <a:ln w="83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235" y="10008261"/>
            <a:ext cx="239741" cy="23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3140" y="9693252"/>
            <a:ext cx="845063" cy="11544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1709" y="10124192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0" y="277659"/>
                </a:lnTo>
                <a:lnTo>
                  <a:pt x="272783" y="27765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75383" y="1040050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79601" y="10126186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09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8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5383" y="1012237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52735" y="10126338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88"/>
                </a:lnTo>
              </a:path>
            </a:pathLst>
          </a:custGeom>
          <a:ln w="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14499" y="1809234"/>
            <a:ext cx="18336260" cy="1181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95"/>
              <a:t>Vielen </a:t>
            </a:r>
            <a:r>
              <a:rPr dirty="0" spc="-185"/>
              <a:t>Dank </a:t>
            </a:r>
            <a:r>
              <a:rPr dirty="0" spc="-170"/>
              <a:t>für </a:t>
            </a:r>
            <a:r>
              <a:rPr dirty="0" spc="-160"/>
              <a:t>Ihre</a:t>
            </a:r>
            <a:r>
              <a:rPr dirty="0" spc="-1664"/>
              <a:t> </a:t>
            </a:r>
            <a:r>
              <a:rPr dirty="0" spc="-245"/>
              <a:t>Aufmerksamkeit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088980" y="10601452"/>
            <a:ext cx="2355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b="1">
                <a:latin typeface="Arial"/>
                <a:cs typeface="Arial"/>
              </a:rPr>
              <a:t>26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2641" y="7402780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6377" y="2636434"/>
            <a:ext cx="4281805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Kryptography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5754" y="2636434"/>
            <a:ext cx="4174490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Steganografy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0726" y="3945294"/>
            <a:ext cx="6618605" cy="1076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Symmetrische</a:t>
            </a:r>
            <a:r>
              <a:rPr dirty="0" sz="3450" spc="-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Verschlüsselung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Asymmetrische</a:t>
            </a:r>
            <a:r>
              <a:rPr dirty="0" sz="3450" spc="-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Verschlüsselung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4388" y="395664"/>
            <a:ext cx="835850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Kommunikationssicherheit</a:t>
            </a:r>
            <a:endParaRPr sz="5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82" y="3096634"/>
            <a:ext cx="5580084" cy="580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24231" y="3945294"/>
            <a:ext cx="3245485" cy="1076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Geheimtinte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Digitale</a:t>
            </a:r>
            <a:r>
              <a:rPr dirty="0" sz="3450" spc="-5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Bildern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0366" y="2906394"/>
            <a:ext cx="3101606" cy="296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684" y="783087"/>
            <a:ext cx="3561079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Schutzziele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864" y="3379867"/>
            <a:ext cx="3123565" cy="2124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Vertraulichkeit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Integrität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Authentizität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Verbindlichkeit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969" y="3201179"/>
            <a:ext cx="2663091" cy="288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686" y="5618353"/>
            <a:ext cx="3101606" cy="296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6" y="856383"/>
            <a:ext cx="1680591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Klassische,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symmetrische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-10" b="1">
                <a:solidFill>
                  <a:srgbClr val="797979"/>
                </a:solidFill>
                <a:latin typeface="Arial"/>
                <a:cs typeface="Arial"/>
              </a:rPr>
              <a:t>Verschlüsselungsverfahren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4393" y="2929618"/>
            <a:ext cx="428879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Stabschiffre</a:t>
            </a:r>
            <a:r>
              <a:rPr dirty="0" sz="3450" spc="-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/Skytale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72465" y="5764946"/>
            <a:ext cx="2663085" cy="288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1482" y="2389686"/>
            <a:ext cx="3853381" cy="2192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89102" y="6761962"/>
            <a:ext cx="6725284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Die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Rotationschiffre</a:t>
            </a:r>
            <a:r>
              <a:rPr dirty="0" sz="3450" spc="-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/Cäsarchiffre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4817" y="4667786"/>
            <a:ext cx="287337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>
                <a:latin typeface="Calibri"/>
                <a:cs typeface="Calibri"/>
              </a:rPr>
              <a:t>Häufigkeitsanalyse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684" y="772616"/>
            <a:ext cx="449961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Kryptoanalyse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2739" y="2027261"/>
            <a:ext cx="14665783" cy="7198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2524" y="4741081"/>
            <a:ext cx="284226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>
                <a:latin typeface="Calibri"/>
                <a:cs typeface="Calibri"/>
              </a:rPr>
              <a:t>Brute </a:t>
            </a:r>
            <a:r>
              <a:rPr dirty="0" sz="2950" spc="-15">
                <a:latin typeface="Calibri"/>
                <a:cs typeface="Calibri"/>
              </a:rPr>
              <a:t>Force</a:t>
            </a:r>
            <a:r>
              <a:rPr dirty="0" sz="2950" spc="-25">
                <a:latin typeface="Calibri"/>
                <a:cs typeface="Calibri"/>
              </a:rPr>
              <a:t> Attack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684" y="783087"/>
            <a:ext cx="449961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Kryptoanalyse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088" y="2617721"/>
            <a:ext cx="11815640" cy="6547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312481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Symmetrische</a:t>
            </a:r>
            <a:r>
              <a:rPr dirty="0" sz="5100" spc="-10" b="1">
                <a:solidFill>
                  <a:srgbClr val="797979"/>
                </a:solidFill>
                <a:latin typeface="Arial"/>
                <a:cs typeface="Arial"/>
              </a:rPr>
              <a:t> Verschlüsselungsverfahren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2287" y="2134199"/>
            <a:ext cx="8083938" cy="3528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06081" y="7890760"/>
            <a:ext cx="5410466" cy="2972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51117" y="1631228"/>
            <a:ext cx="1450213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530715" algn="l"/>
              </a:tabLst>
            </a:pPr>
            <a:r>
              <a:rPr dirty="0" sz="2950" spc="-45">
                <a:latin typeface="Arial"/>
                <a:cs typeface="Arial"/>
              </a:rPr>
              <a:t>Vigenère	</a:t>
            </a:r>
            <a:r>
              <a:rPr dirty="0" sz="2950" spc="-40">
                <a:latin typeface="Arial"/>
                <a:cs typeface="Arial"/>
              </a:rPr>
              <a:t>Vernam, </a:t>
            </a:r>
            <a:r>
              <a:rPr dirty="0" sz="2950" spc="15">
                <a:latin typeface="Arial"/>
                <a:cs typeface="Arial"/>
              </a:rPr>
              <a:t>One-Time-Pad, </a:t>
            </a:r>
            <a:r>
              <a:rPr dirty="0" sz="2950" spc="-100">
                <a:latin typeface="Arial"/>
                <a:cs typeface="Arial"/>
              </a:rPr>
              <a:t>XOR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583" y="6144180"/>
            <a:ext cx="13521690" cy="12528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6115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Asymmetrische</a:t>
            </a:r>
            <a:r>
              <a:rPr dirty="0" sz="5100" spc="-10" b="1">
                <a:solidFill>
                  <a:srgbClr val="797979"/>
                </a:solidFill>
                <a:latin typeface="Arial"/>
                <a:cs typeface="Arial"/>
              </a:rPr>
              <a:t> Verschlüsselungsverfahren</a:t>
            </a:r>
            <a:endParaRPr sz="5100">
              <a:latin typeface="Arial"/>
              <a:cs typeface="Arial"/>
            </a:endParaRPr>
          </a:p>
          <a:p>
            <a:pPr algn="r" marR="483870">
              <a:lnSpc>
                <a:spcPts val="3535"/>
              </a:lnSpc>
            </a:pPr>
            <a:r>
              <a:rPr dirty="0" sz="2950" spc="15">
                <a:latin typeface="Arial"/>
                <a:cs typeface="Arial"/>
              </a:rPr>
              <a:t>Diﬃe </a:t>
            </a:r>
            <a:r>
              <a:rPr dirty="0" sz="2950">
                <a:latin typeface="Arial"/>
                <a:cs typeface="Arial"/>
              </a:rPr>
              <a:t>Hellmann,</a:t>
            </a:r>
            <a:r>
              <a:rPr dirty="0" sz="2950" spc="-65">
                <a:latin typeface="Arial"/>
                <a:cs typeface="Arial"/>
              </a:rPr>
              <a:t> RSA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00575" y="2647334"/>
            <a:ext cx="6482463" cy="2428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47507" y="10248093"/>
            <a:ext cx="94297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ul</a:t>
            </a:r>
            <a:r>
              <a:rPr dirty="0" sz="295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1294" y="10235393"/>
            <a:ext cx="297942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</a:t>
            </a:r>
            <a:r>
              <a:rPr dirty="0" sz="295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10">
                <a:solidFill>
                  <a:srgbClr val="404040"/>
                </a:solidFill>
                <a:latin typeface="Calibri"/>
                <a:cs typeface="Calibri"/>
              </a:rPr>
              <a:t>Mod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980440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Symmetrische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-15" b="1">
                <a:solidFill>
                  <a:srgbClr val="797979"/>
                </a:solidFill>
                <a:latin typeface="Arial"/>
                <a:cs typeface="Arial"/>
              </a:rPr>
              <a:t>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088" y="1664870"/>
            <a:ext cx="12565062" cy="7978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976402" y="2332778"/>
            <a:ext cx="5347970" cy="22809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74320" marR="5080" indent="-261620">
              <a:lnSpc>
                <a:spcPts val="4120"/>
              </a:lnSpc>
              <a:spcBef>
                <a:spcPts val="265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Schlüsselaustausch</a:t>
            </a:r>
            <a:r>
              <a:rPr dirty="0" sz="3450" spc="-7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muss  über einen anderen  vertauenswürdigen Kanal  abgewickelt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werden.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1105"/>
              </a:lnSpc>
            </a:pPr>
            <a:r>
              <a:rPr dirty="0" sz="950" spc="10">
                <a:solidFill>
                  <a:srgbClr val="7E8487"/>
                </a:solidFill>
                <a:latin typeface="Arial"/>
                <a:cs typeface="Arial"/>
              </a:rPr>
              <a:t>•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2019-09-14T18:30:40Z</dcterms:created>
  <dcterms:modified xsi:type="dcterms:W3CDTF">2019-09-14T18:30:40Z</dcterms:modified>
</cp:coreProperties>
</file>