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4388" y="605082"/>
            <a:ext cx="18035322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470" y="2950172"/>
            <a:ext cx="18015158" cy="485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hyperlink" Target="http://www.youtube.com/watch?v=4y4nCG8631g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114"/>
              <a:t>Modul</a:t>
            </a:r>
            <a:r>
              <a:rPr dirty="0" sz="5250" spc="-400"/>
              <a:t> </a:t>
            </a:r>
            <a:r>
              <a:rPr dirty="0" sz="5250" spc="-155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5250" spc="-50">
                <a:latin typeface="Arial Black"/>
                <a:cs typeface="Arial Black"/>
              </a:rPr>
              <a:t>Codierungs-, </a:t>
            </a:r>
            <a:r>
              <a:rPr dirty="0" sz="5250" spc="-70">
                <a:latin typeface="Arial Black"/>
                <a:cs typeface="Arial Black"/>
              </a:rPr>
              <a:t>Kompressions-</a:t>
            </a:r>
            <a:r>
              <a:rPr dirty="0" sz="5250" spc="-28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5250" spc="-80">
                <a:latin typeface="Arial Black"/>
                <a:cs typeface="Arial Black"/>
              </a:rPr>
              <a:t>Verschlüsselungsverfahren</a:t>
            </a:r>
            <a:r>
              <a:rPr dirty="0" sz="5250" spc="-19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80440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1664870"/>
            <a:ext cx="12565062" cy="7978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976402" y="2332778"/>
            <a:ext cx="5347970" cy="22809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74320" marR="5080" indent="-261620">
              <a:lnSpc>
                <a:spcPts val="4120"/>
              </a:lnSpc>
              <a:spcBef>
                <a:spcPts val="265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Schlüsselaustausch</a:t>
            </a:r>
            <a:r>
              <a:rPr dirty="0" sz="3450" spc="-7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muss  über einen anderen  vertauenswürdigen Kanal  abgewickelt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werden.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dirty="0" sz="950" spc="10">
                <a:solidFill>
                  <a:srgbClr val="7E8487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9853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Assymetrische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885" y="2366420"/>
            <a:ext cx="15706328" cy="671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47136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Anforderungen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446" y="2343249"/>
            <a:ext cx="5274945" cy="2258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  <a:p>
            <a:pPr marL="305435" marR="5080">
              <a:lnSpc>
                <a:spcPct val="102499"/>
              </a:lnSpc>
              <a:spcBef>
                <a:spcPts val="4185"/>
              </a:spcBef>
            </a:pPr>
            <a:r>
              <a:rPr dirty="0" sz="2950" spc="-5">
                <a:latin typeface="Calibri"/>
                <a:cs typeface="Calibri"/>
              </a:rPr>
              <a:t>Häufigkeits </a:t>
            </a:r>
            <a:r>
              <a:rPr dirty="0" sz="2950">
                <a:latin typeface="Calibri"/>
                <a:cs typeface="Calibri"/>
              </a:rPr>
              <a:t>Analyse </a:t>
            </a:r>
            <a:r>
              <a:rPr dirty="0" sz="2950" spc="-5">
                <a:latin typeface="Calibri"/>
                <a:cs typeface="Calibri"/>
              </a:rPr>
              <a:t>durchführen  Brute </a:t>
            </a:r>
            <a:r>
              <a:rPr dirty="0" sz="2950" spc="-15">
                <a:latin typeface="Calibri"/>
                <a:cs typeface="Calibri"/>
              </a:rPr>
              <a:t>Force</a:t>
            </a:r>
            <a:r>
              <a:rPr dirty="0" sz="2950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Attack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5223" y="5536869"/>
            <a:ext cx="4138295" cy="1378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45">
                <a:latin typeface="Arial"/>
                <a:cs typeface="Arial"/>
              </a:rPr>
              <a:t>Vigenère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heavy" sz="2950" spc="-5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Vernam </a:t>
            </a:r>
            <a:r>
              <a:rPr dirty="0" u="heavy" sz="2950" spc="-15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Verschlüsselung </a:t>
            </a:r>
            <a:r>
              <a:rPr dirty="0" sz="2950" spc="-15">
                <a:latin typeface="Arial"/>
                <a:cs typeface="Arial"/>
              </a:rPr>
              <a:t> </a:t>
            </a:r>
            <a:r>
              <a:rPr dirty="0" u="heavy" sz="2950" spc="-5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Datei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5223" y="7798580"/>
            <a:ext cx="7766684" cy="1378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b="1">
                <a:latin typeface="Arial"/>
                <a:cs typeface="Arial"/>
              </a:rPr>
              <a:t>Asymmetrische</a:t>
            </a:r>
            <a:r>
              <a:rPr dirty="0" sz="2950" spc="-10" b="1">
                <a:latin typeface="Arial"/>
                <a:cs typeface="Arial"/>
              </a:rPr>
              <a:t> </a:t>
            </a:r>
            <a:r>
              <a:rPr dirty="0" sz="2950" spc="-25" b="1">
                <a:latin typeface="Arial"/>
                <a:cs typeface="Arial"/>
              </a:rPr>
              <a:t>Verschlüsselungsverfahren</a:t>
            </a:r>
            <a:endParaRPr sz="2950">
              <a:latin typeface="Arial"/>
              <a:cs typeface="Arial"/>
            </a:endParaRPr>
          </a:p>
          <a:p>
            <a:pPr marL="12700" marR="5203190">
              <a:lnSpc>
                <a:spcPct val="100000"/>
              </a:lnSpc>
              <a:spcBef>
                <a:spcPts val="5"/>
              </a:spcBef>
            </a:pPr>
            <a:r>
              <a:rPr dirty="0" sz="2950" spc="15">
                <a:latin typeface="Arial"/>
                <a:cs typeface="Arial"/>
              </a:rPr>
              <a:t>Diﬃe</a:t>
            </a:r>
            <a:r>
              <a:rPr dirty="0" sz="2950" spc="-7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Hellmann  </a:t>
            </a:r>
            <a:r>
              <a:rPr dirty="0" sz="2950" spc="-65">
                <a:latin typeface="Arial"/>
                <a:cs typeface="Arial"/>
              </a:rPr>
              <a:t>RSA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6991" y="4083645"/>
            <a:ext cx="3665535" cy="3141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83461" y="7423722"/>
            <a:ext cx="199580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solidFill>
                  <a:srgbClr val="575D60"/>
                </a:solidFill>
                <a:latin typeface="Arial"/>
                <a:cs typeface="Arial"/>
              </a:rPr>
              <a:t>Die</a:t>
            </a:r>
            <a:r>
              <a:rPr dirty="0" sz="1600" spc="-30" b="1">
                <a:solidFill>
                  <a:srgbClr val="575D60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575D60"/>
                </a:solidFill>
                <a:latin typeface="Arial"/>
                <a:cs typeface="Arial"/>
              </a:rPr>
              <a:t>Rotationschiffre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489902"/>
            <a:ext cx="787780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Vigenèreverschlüsselung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3231586"/>
            <a:ext cx="17789510" cy="152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5801" y="1936979"/>
            <a:ext cx="2967990" cy="107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  <a:tabLst>
                <a:tab pos="1677035" algn="l"/>
                <a:tab pos="2022475" algn="l"/>
              </a:tabLst>
            </a:pPr>
            <a:r>
              <a:rPr dirty="0" sz="2950" spc="10">
                <a:latin typeface="Calibri"/>
                <a:cs typeface="Calibri"/>
              </a:rPr>
              <a:t>Na</a:t>
            </a:r>
            <a:r>
              <a:rPr dirty="0" sz="2950">
                <a:latin typeface="Calibri"/>
                <a:cs typeface="Calibri"/>
              </a:rPr>
              <a:t>c</a:t>
            </a:r>
            <a:r>
              <a:rPr dirty="0" sz="2950" spc="5">
                <a:latin typeface="Calibri"/>
                <a:cs typeface="Calibri"/>
              </a:rPr>
              <a:t>h</a:t>
            </a:r>
            <a:r>
              <a:rPr dirty="0" sz="2950">
                <a:latin typeface="Calibri"/>
                <a:cs typeface="Calibri"/>
              </a:rPr>
              <a:t>r</a:t>
            </a:r>
            <a:r>
              <a:rPr dirty="0" sz="2950" spc="5">
                <a:latin typeface="Calibri"/>
                <a:cs typeface="Calibri"/>
              </a:rPr>
              <a:t>ic</a:t>
            </a:r>
            <a:r>
              <a:rPr dirty="0" sz="2950" spc="-25">
                <a:latin typeface="Calibri"/>
                <a:cs typeface="Calibri"/>
              </a:rPr>
              <a:t>h</a:t>
            </a:r>
            <a:r>
              <a:rPr dirty="0" sz="2950" spc="5">
                <a:latin typeface="Calibri"/>
                <a:cs typeface="Calibri"/>
              </a:rPr>
              <a:t>t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 spc="5">
                <a:latin typeface="Calibri"/>
                <a:cs typeface="Calibri"/>
              </a:rPr>
              <a:t>=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>
                <a:latin typeface="Calibri"/>
                <a:cs typeface="Calibri"/>
              </a:rPr>
              <a:t>B</a:t>
            </a:r>
            <a:r>
              <a:rPr dirty="0" sz="2950" spc="5">
                <a:latin typeface="Calibri"/>
                <a:cs typeface="Calibri"/>
              </a:rPr>
              <a:t>IR</a:t>
            </a:r>
            <a:r>
              <a:rPr dirty="0" sz="2950" spc="5">
                <a:latin typeface="Calibri"/>
                <a:cs typeface="Calibri"/>
              </a:rPr>
              <a:t>N</a:t>
            </a:r>
            <a:r>
              <a:rPr dirty="0" sz="2950" spc="5">
                <a:latin typeface="Calibri"/>
                <a:cs typeface="Calibri"/>
              </a:rPr>
              <a:t>E  </a:t>
            </a:r>
            <a:r>
              <a:rPr dirty="0" sz="2950" spc="5">
                <a:latin typeface="Calibri"/>
                <a:cs typeface="Calibri"/>
              </a:rPr>
              <a:t>Schlüssel	=	Ort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4470" y="6468389"/>
          <a:ext cx="11527790" cy="17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030"/>
                <a:gridCol w="1363980"/>
                <a:gridCol w="1731644"/>
                <a:gridCol w="1880870"/>
                <a:gridCol w="1880870"/>
                <a:gridCol w="1880870"/>
              </a:tblGrid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10"/>
                        </a:lnSpc>
                      </a:pPr>
                      <a:r>
                        <a:rPr dirty="0" sz="2600" spc="1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91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910"/>
                        </a:lnSpc>
                      </a:pPr>
                      <a:r>
                        <a:rPr dirty="0" sz="2600" spc="10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2910"/>
                        </a:lnSpc>
                      </a:pPr>
                      <a:r>
                        <a:rPr dirty="0" sz="2600" spc="25"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5609">
                        <a:lnSpc>
                          <a:spcPts val="291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91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5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Schlüssel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957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955"/>
                        </a:lnSpc>
                      </a:pPr>
                      <a:r>
                        <a:rPr dirty="0" sz="2600" spc="20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769119">
                <a:tc>
                  <a:txBody>
                    <a:bodyPr/>
                    <a:lstStyle/>
                    <a:p>
                      <a:pPr marL="52069">
                        <a:lnSpc>
                          <a:spcPts val="2920"/>
                        </a:lnSpc>
                      </a:pPr>
                      <a:r>
                        <a:rPr dirty="0" sz="2600" spc="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Verschl.Nachricht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292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17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292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27=</a:t>
                      </a:r>
                      <a:r>
                        <a:rPr dirty="0" sz="26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885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38-26=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07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12=</a:t>
                      </a:r>
                      <a:r>
                        <a:rPr dirty="0" sz="2600" spc="1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88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29-26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 marL="102235">
                        <a:lnSpc>
                          <a:spcPts val="307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3 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5">
                          <a:solidFill>
                            <a:srgbClr val="00BEF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920"/>
                        </a:lnSpc>
                        <a:tabLst>
                          <a:tab pos="945515" algn="l"/>
                        </a:tabLst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2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	</a:t>
                      </a:r>
                      <a:r>
                        <a:rPr dirty="0" sz="2600" spc="25" b="1">
                          <a:solidFill>
                            <a:srgbClr val="65A0D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7684" y="5275097"/>
            <a:ext cx="790448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Arial"/>
                <a:cs typeface="Arial"/>
              </a:rPr>
              <a:t>Verschlüsseltes </a:t>
            </a:r>
            <a:r>
              <a:rPr dirty="0" sz="2950" spc="5">
                <a:latin typeface="Arial"/>
                <a:cs typeface="Arial"/>
              </a:rPr>
              <a:t>Zeichen </a:t>
            </a:r>
            <a:r>
              <a:rPr dirty="0" sz="2950" spc="10">
                <a:latin typeface="Arial"/>
                <a:cs typeface="Arial"/>
              </a:rPr>
              <a:t>= </a:t>
            </a:r>
            <a:r>
              <a:rPr dirty="0" sz="2950" spc="5">
                <a:latin typeface="Arial"/>
                <a:cs typeface="Arial"/>
              </a:rPr>
              <a:t>Zeichen </a:t>
            </a:r>
            <a:r>
              <a:rPr dirty="0" sz="2950" spc="10">
                <a:latin typeface="Arial"/>
                <a:cs typeface="Arial"/>
              </a:rPr>
              <a:t>+</a:t>
            </a:r>
            <a:r>
              <a:rPr dirty="0" sz="2950" spc="1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Schlüssel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489902"/>
            <a:ext cx="787780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Vigenèreverschlüsselung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3231586"/>
            <a:ext cx="17789510" cy="152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5801" y="1936979"/>
            <a:ext cx="2967990" cy="107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  <a:tabLst>
                <a:tab pos="1677035" algn="l"/>
                <a:tab pos="2022475" algn="l"/>
              </a:tabLst>
            </a:pPr>
            <a:r>
              <a:rPr dirty="0" sz="2950" spc="10">
                <a:latin typeface="Calibri"/>
                <a:cs typeface="Calibri"/>
              </a:rPr>
              <a:t>Na</a:t>
            </a:r>
            <a:r>
              <a:rPr dirty="0" sz="2950">
                <a:latin typeface="Calibri"/>
                <a:cs typeface="Calibri"/>
              </a:rPr>
              <a:t>c</a:t>
            </a:r>
            <a:r>
              <a:rPr dirty="0" sz="2950" spc="5">
                <a:latin typeface="Calibri"/>
                <a:cs typeface="Calibri"/>
              </a:rPr>
              <a:t>h</a:t>
            </a:r>
            <a:r>
              <a:rPr dirty="0" sz="2950">
                <a:latin typeface="Calibri"/>
                <a:cs typeface="Calibri"/>
              </a:rPr>
              <a:t>r</a:t>
            </a:r>
            <a:r>
              <a:rPr dirty="0" sz="2950" spc="5">
                <a:latin typeface="Calibri"/>
                <a:cs typeface="Calibri"/>
              </a:rPr>
              <a:t>ic</a:t>
            </a:r>
            <a:r>
              <a:rPr dirty="0" sz="2950" spc="-25">
                <a:latin typeface="Calibri"/>
                <a:cs typeface="Calibri"/>
              </a:rPr>
              <a:t>h</a:t>
            </a:r>
            <a:r>
              <a:rPr dirty="0" sz="2950" spc="5">
                <a:latin typeface="Calibri"/>
                <a:cs typeface="Calibri"/>
              </a:rPr>
              <a:t>t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 spc="5">
                <a:latin typeface="Calibri"/>
                <a:cs typeface="Calibri"/>
              </a:rPr>
              <a:t>=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>
                <a:latin typeface="Calibri"/>
                <a:cs typeface="Calibri"/>
              </a:rPr>
              <a:t>B</a:t>
            </a:r>
            <a:r>
              <a:rPr dirty="0" sz="2950" spc="5">
                <a:latin typeface="Calibri"/>
                <a:cs typeface="Calibri"/>
              </a:rPr>
              <a:t>IR</a:t>
            </a:r>
            <a:r>
              <a:rPr dirty="0" sz="2950" spc="5">
                <a:latin typeface="Calibri"/>
                <a:cs typeface="Calibri"/>
              </a:rPr>
              <a:t>N</a:t>
            </a:r>
            <a:r>
              <a:rPr dirty="0" sz="2950" spc="5">
                <a:latin typeface="Calibri"/>
                <a:cs typeface="Calibri"/>
              </a:rPr>
              <a:t>E  </a:t>
            </a:r>
            <a:r>
              <a:rPr dirty="0" sz="2950" spc="5">
                <a:latin typeface="Calibri"/>
                <a:cs typeface="Calibri"/>
              </a:rPr>
              <a:t>Schlüssel	=	Ort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4470" y="7075700"/>
          <a:ext cx="11527790" cy="17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030"/>
                <a:gridCol w="1363980"/>
                <a:gridCol w="1731644"/>
                <a:gridCol w="1880870"/>
                <a:gridCol w="1880870"/>
                <a:gridCol w="1880870"/>
              </a:tblGrid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10"/>
                        </a:lnSpc>
                      </a:pPr>
                      <a:r>
                        <a:rPr dirty="0" sz="2600" spc="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Verschl.Nachricht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91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17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3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4650">
                        <a:lnSpc>
                          <a:spcPts val="291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26=</a:t>
                      </a:r>
                      <a:r>
                        <a:rPr dirty="0" sz="2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12=</a:t>
                      </a:r>
                      <a:r>
                        <a:rPr dirty="0" sz="2600" spc="1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291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3 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5">
                          <a:solidFill>
                            <a:srgbClr val="00BEF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910"/>
                        </a:lnSpc>
                        <a:tabLst>
                          <a:tab pos="945515" algn="l"/>
                        </a:tabLst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2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	</a:t>
                      </a:r>
                      <a:r>
                        <a:rPr dirty="0" sz="2600" spc="25" b="1">
                          <a:solidFill>
                            <a:srgbClr val="65A0D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5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Schlüssel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957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955"/>
                        </a:lnSpc>
                      </a:pPr>
                      <a:r>
                        <a:rPr dirty="0" sz="2600" spc="20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769119">
                <a:tc>
                  <a:txBody>
                    <a:bodyPr/>
                    <a:lstStyle/>
                    <a:p>
                      <a:pPr marL="52069">
                        <a:lnSpc>
                          <a:spcPts val="2920"/>
                        </a:lnSpc>
                      </a:pPr>
                      <a:r>
                        <a:rPr dirty="0" sz="2600" spc="1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92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920"/>
                        </a:lnSpc>
                      </a:pPr>
                      <a:r>
                        <a:rPr dirty="0" sz="2600" spc="10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ts val="288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-8+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26=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07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18=R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85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-12+26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20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070"/>
                        </a:lnSpc>
                      </a:pPr>
                      <a:r>
                        <a:rPr dirty="0" sz="2600"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92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7684" y="5599694"/>
            <a:ext cx="105340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Arial"/>
                <a:cs typeface="Arial"/>
              </a:rPr>
              <a:t>Entschlüsseltes Zeichen </a:t>
            </a:r>
            <a:r>
              <a:rPr dirty="0" sz="2950" spc="10">
                <a:latin typeface="Arial"/>
                <a:cs typeface="Arial"/>
              </a:rPr>
              <a:t>= </a:t>
            </a:r>
            <a:r>
              <a:rPr dirty="0" sz="2950" spc="-5">
                <a:latin typeface="Arial"/>
                <a:cs typeface="Arial"/>
              </a:rPr>
              <a:t>Verschlüsseltes </a:t>
            </a:r>
            <a:r>
              <a:rPr dirty="0" sz="2950" spc="5">
                <a:latin typeface="Arial"/>
                <a:cs typeface="Arial"/>
              </a:rPr>
              <a:t>Zeichen -</a:t>
            </a:r>
            <a:r>
              <a:rPr dirty="0" sz="2950" spc="4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Schlüssel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489902"/>
            <a:ext cx="567753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Vigenère-Quadrat: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7100" y="1700645"/>
            <a:ext cx="16121527" cy="7036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8763" y="8918964"/>
            <a:ext cx="782320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0">
                <a:latin typeface="Calibri"/>
                <a:cs typeface="Calibri"/>
              </a:rPr>
              <a:t>https://</a:t>
            </a:r>
            <a:r>
              <a:rPr dirty="0" sz="2950" spc="-10">
                <a:latin typeface="Calibri"/>
                <a:cs typeface="Calibri"/>
                <a:hlinkClick r:id="rId3"/>
              </a:rPr>
              <a:t>www.youtube.com/watch?v=4y4nCG8631g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388" y="605082"/>
            <a:ext cx="11198225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6</a:t>
            </a:r>
            <a:r>
              <a:rPr dirty="0" sz="5100" spc="-6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Vigenèreverschlüsselung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95603"/>
            <a:ext cx="8333740" cy="107696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265"/>
              </a:spcBef>
            </a:pPr>
            <a:r>
              <a:rPr dirty="0" sz="3450" spc="15">
                <a:latin typeface="Arial"/>
                <a:cs typeface="Arial"/>
              </a:rPr>
              <a:t>Arbeitsanleitung </a:t>
            </a:r>
            <a:r>
              <a:rPr dirty="0" sz="3450" spc="-55">
                <a:latin typeface="Arial"/>
                <a:cs typeface="Arial"/>
              </a:rPr>
              <a:t>Vigenère </a:t>
            </a:r>
            <a:r>
              <a:rPr dirty="0" sz="3450" spc="-20">
                <a:latin typeface="Arial"/>
                <a:cs typeface="Arial"/>
              </a:rPr>
              <a:t>Verschlüsselung  </a:t>
            </a:r>
            <a:r>
              <a:rPr dirty="0" sz="3450" spc="25">
                <a:latin typeface="Arial"/>
                <a:cs typeface="Arial"/>
              </a:rPr>
              <a:t>Uebung </a:t>
            </a:r>
            <a:r>
              <a:rPr dirty="0" sz="3450" spc="70">
                <a:latin typeface="Arial"/>
                <a:cs typeface="Arial"/>
              </a:rPr>
              <a:t>8-3</a:t>
            </a:r>
            <a:r>
              <a:rPr dirty="0" sz="3450" spc="-30">
                <a:latin typeface="Arial"/>
                <a:cs typeface="Arial"/>
              </a:rPr>
              <a:t> </a:t>
            </a:r>
            <a:r>
              <a:rPr dirty="0" sz="3450" spc="-15">
                <a:latin typeface="Arial"/>
                <a:cs typeface="Arial"/>
              </a:rPr>
              <a:t>Vigenere-Chiﬀre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90697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Vigenèreverschlüsselung(en)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55330" y="6121144"/>
            <a:ext cx="6699250" cy="1579880"/>
          </a:xfrm>
          <a:prstGeom prst="rect">
            <a:avLst/>
          </a:prstGeom>
        </p:spPr>
        <p:txBody>
          <a:bodyPr wrap="square" lIns="0" tIns="298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0"/>
              </a:spcBef>
              <a:tabLst>
                <a:tab pos="3689350" algn="l"/>
              </a:tabLst>
            </a:pPr>
            <a:r>
              <a:rPr dirty="0" sz="3950" spc="-5" b="1">
                <a:solidFill>
                  <a:srgbClr val="797979"/>
                </a:solidFill>
                <a:latin typeface="Arial"/>
                <a:cs typeface="Arial"/>
              </a:rPr>
              <a:t>One-Time-Pad	</a:t>
            </a:r>
            <a:r>
              <a:rPr dirty="0" sz="3950" b="1">
                <a:solidFill>
                  <a:srgbClr val="797979"/>
                </a:solidFill>
                <a:latin typeface="Arial"/>
                <a:cs typeface="Arial"/>
              </a:rPr>
              <a:t>Chiffre</a:t>
            </a:r>
            <a:endParaRPr sz="395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700"/>
              </a:spcBef>
            </a:pPr>
            <a:r>
              <a:rPr dirty="0" sz="2950" spc="5">
                <a:solidFill>
                  <a:srgbClr val="222222"/>
                </a:solidFill>
                <a:latin typeface="Arial"/>
                <a:cs typeface="Arial"/>
              </a:rPr>
              <a:t>der Schlüssel wird echt zufällig</a:t>
            </a:r>
            <a:r>
              <a:rPr dirty="0" sz="2950" spc="-5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222222"/>
                </a:solidFill>
                <a:latin typeface="Arial"/>
                <a:cs typeface="Arial"/>
              </a:rPr>
              <a:t>erzeugt,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84" y="2675025"/>
            <a:ext cx="12399645" cy="2138045"/>
          </a:xfrm>
          <a:prstGeom prst="rect">
            <a:avLst/>
          </a:prstGeom>
        </p:spPr>
        <p:txBody>
          <a:bodyPr wrap="square" lIns="0" tIns="25781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2030"/>
              </a:spcBef>
            </a:pPr>
            <a:r>
              <a:rPr dirty="0" sz="3950" spc="-40" b="1">
                <a:solidFill>
                  <a:srgbClr val="797979"/>
                </a:solidFill>
                <a:latin typeface="Arial"/>
                <a:cs typeface="Arial"/>
              </a:rPr>
              <a:t>Vernam</a:t>
            </a:r>
            <a:r>
              <a:rPr dirty="0" sz="3950" spc="-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395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3950">
              <a:latin typeface="Arial"/>
              <a:cs typeface="Arial"/>
            </a:endParaRPr>
          </a:p>
          <a:p>
            <a:pPr marL="358140" indent="-345440">
              <a:lnSpc>
                <a:spcPts val="4130"/>
              </a:lnSpc>
              <a:spcBef>
                <a:spcPts val="1695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ein langes natürlichsprachiges</a:t>
            </a:r>
            <a:r>
              <a:rPr dirty="0" sz="3450" spc="-2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Passwort</a:t>
            </a:r>
            <a:endParaRPr sz="3450">
              <a:latin typeface="Arial"/>
              <a:cs typeface="Arial"/>
            </a:endParaRPr>
          </a:p>
          <a:p>
            <a:pPr marL="358140" indent="-345440">
              <a:lnSpc>
                <a:spcPts val="4130"/>
              </a:lnSpc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der geheime Schlüssel hat die gleiche Länge wie der</a:t>
            </a:r>
            <a:r>
              <a:rPr dirty="0" sz="3450" spc="-5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Klartext.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7091" y="2408893"/>
            <a:ext cx="15720124" cy="5887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7684" y="8814256"/>
            <a:ext cx="168433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Bei der </a:t>
            </a:r>
            <a:r>
              <a:rPr dirty="0" sz="2950">
                <a:solidFill>
                  <a:srgbClr val="7E8487"/>
                </a:solidFill>
                <a:latin typeface="Arial"/>
                <a:cs typeface="Arial"/>
              </a:rPr>
              <a:t>Stromchiffre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werden Klartext Bit für Bit 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bzw.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Zeichen für Zeichen XOR-ver- 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bzw.</a:t>
            </a:r>
            <a:r>
              <a:rPr dirty="0" sz="2950" spc="1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entschlüsselt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79035"/>
            <a:ext cx="5496560" cy="4224655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714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-5" b="1">
                <a:latin typeface="Arial"/>
                <a:cs typeface="Arial"/>
              </a:rPr>
              <a:t>Verschlüsseln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-15" b="1">
                <a:latin typeface="Arial"/>
                <a:cs typeface="Arial"/>
              </a:rPr>
              <a:t>Vernam</a:t>
            </a:r>
            <a:r>
              <a:rPr dirty="0" sz="3250" spc="-45" b="1">
                <a:latin typeface="Arial"/>
                <a:cs typeface="Arial"/>
              </a:rPr>
              <a:t> </a:t>
            </a:r>
            <a:r>
              <a:rPr dirty="0" sz="3250" b="1">
                <a:latin typeface="Arial"/>
                <a:cs typeface="Arial"/>
              </a:rPr>
              <a:t>Verschlüsselung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  <a:tab pos="3598545" algn="l"/>
              </a:tabLst>
            </a:pPr>
            <a:r>
              <a:rPr dirty="0" sz="3250" spc="10" b="1">
                <a:latin typeface="Arial"/>
                <a:cs typeface="Arial"/>
              </a:rPr>
              <a:t>One-Time-Pad	Chiffre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540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20" b="1">
                <a:latin typeface="Arial"/>
                <a:cs typeface="Arial"/>
              </a:rPr>
              <a:t>XOR</a:t>
            </a:r>
            <a:r>
              <a:rPr dirty="0" sz="3250" b="1">
                <a:latin typeface="Arial"/>
                <a:cs typeface="Arial"/>
              </a:rPr>
              <a:t> </a:t>
            </a:r>
            <a:r>
              <a:rPr dirty="0" sz="3250" spc="15" b="1">
                <a:latin typeface="Arial"/>
                <a:cs typeface="Arial"/>
              </a:rPr>
              <a:t>CHiffre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15" b="1">
                <a:latin typeface="Arial"/>
                <a:cs typeface="Arial"/>
              </a:rPr>
              <a:t>Aufgaben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15" b="1">
                <a:latin typeface="Arial"/>
                <a:cs typeface="Arial"/>
              </a:rPr>
              <a:t>Prüfungsbesprechung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088" y="783987"/>
            <a:ext cx="10943590" cy="992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650"/>
              </a:lnSpc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450">
              <a:latin typeface="Times New Roman"/>
              <a:cs typeface="Times New Roman"/>
            </a:endParaRPr>
          </a:p>
          <a:p>
            <a:pPr marL="7046595">
              <a:lnSpc>
                <a:spcPct val="100000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8565"/>
            <a:ext cx="20104099" cy="993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9898" y="3567954"/>
          <a:ext cx="15470505" cy="216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9259"/>
                <a:gridCol w="2008504"/>
                <a:gridCol w="2158364"/>
                <a:gridCol w="1612265"/>
                <a:gridCol w="1392555"/>
                <a:gridCol w="1508125"/>
              </a:tblGrid>
              <a:tr h="53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815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376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5301" y="2950172"/>
          <a:ext cx="10473690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9259"/>
                <a:gridCol w="1689734"/>
                <a:gridCol w="1995804"/>
              </a:tblGrid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444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 bin.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7792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2950172"/>
          <a:ext cx="15244444" cy="485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3059"/>
                <a:gridCol w="3587115"/>
                <a:gridCol w="4946650"/>
              </a:tblGrid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3265">
                <a:tc>
                  <a:txBody>
                    <a:bodyPr/>
                    <a:lstStyle/>
                    <a:p>
                      <a:pPr marL="52069" marR="3524885">
                        <a:lnSpc>
                          <a:spcPts val="4200"/>
                        </a:lnSpc>
                        <a:spcBef>
                          <a:spcPts val="145"/>
                        </a:spcBef>
                      </a:pPr>
                      <a:r>
                        <a:rPr dirty="0" sz="3450" spc="-3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ersc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lüss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te 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27301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 bin.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3117" y="2058545"/>
            <a:ext cx="16638470" cy="676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spc="15" b="1">
                <a:latin typeface="Arial"/>
                <a:cs typeface="Arial"/>
              </a:rPr>
              <a:t>Modul 306 </a:t>
            </a:r>
            <a:r>
              <a:rPr dirty="0" sz="1450" spc="5" b="1">
                <a:latin typeface="Arial"/>
                <a:cs typeface="Arial"/>
              </a:rPr>
              <a:t>|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5"/>
              <a:t>Vielen </a:t>
            </a:r>
            <a:r>
              <a:rPr dirty="0" spc="-185"/>
              <a:t>Dank </a:t>
            </a:r>
            <a:r>
              <a:rPr dirty="0" spc="-170"/>
              <a:t>für </a:t>
            </a:r>
            <a:r>
              <a:rPr dirty="0" spc="-160"/>
              <a:t>Ihre</a:t>
            </a:r>
            <a:r>
              <a:rPr dirty="0" spc="-1664"/>
              <a:t> </a:t>
            </a:r>
            <a:r>
              <a:rPr dirty="0" spc="-245"/>
              <a:t>Aufmerksamkeit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088980" y="10601452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Arial"/>
                <a:cs typeface="Arial"/>
              </a:rPr>
              <a:t>26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6377" y="2636434"/>
            <a:ext cx="4281805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Kryptography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5754" y="2636434"/>
            <a:ext cx="417449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Steganografy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0726" y="3945294"/>
            <a:ext cx="6618605" cy="1076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Symmetrische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Verschlüsselung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Asymmetrische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Verschlüsselung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4388" y="395664"/>
            <a:ext cx="83585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Kommunikationssicherheit</a:t>
            </a:r>
            <a:endParaRPr sz="5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82" y="3096635"/>
            <a:ext cx="5580084" cy="580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24231" y="3945294"/>
            <a:ext cx="3245485" cy="1076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Geheimtinte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Digitale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Bildern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0366" y="2906394"/>
            <a:ext cx="3101606" cy="296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83087"/>
            <a:ext cx="356107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Schutzziele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864" y="3379867"/>
            <a:ext cx="312356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Vertraulichkeit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Integrität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Authentizität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Verbindlichkeit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969" y="3201179"/>
            <a:ext cx="2663091" cy="288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686" y="5618353"/>
            <a:ext cx="3101606" cy="296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6" y="856383"/>
            <a:ext cx="168059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Klassische,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Verschlüsselungsverfahren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4393" y="2929618"/>
            <a:ext cx="428879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Stabschiffre</a:t>
            </a:r>
            <a:r>
              <a:rPr dirty="0" sz="34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/Skytale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2465" y="5764946"/>
            <a:ext cx="2663085" cy="288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1482" y="2389686"/>
            <a:ext cx="3853381" cy="219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89102" y="6761962"/>
            <a:ext cx="6725284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Die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Rotationschiffre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/Cäsarchiffre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817" y="4667786"/>
            <a:ext cx="28733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Calibri"/>
                <a:cs typeface="Calibri"/>
              </a:rPr>
              <a:t>Häufigkeitsanalyse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72616"/>
            <a:ext cx="44996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739" y="2027261"/>
            <a:ext cx="14665783" cy="719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2524" y="4741081"/>
            <a:ext cx="28422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Calibri"/>
                <a:cs typeface="Calibri"/>
              </a:rPr>
              <a:t>Brute </a:t>
            </a:r>
            <a:r>
              <a:rPr dirty="0" sz="2950" spc="-15">
                <a:latin typeface="Calibri"/>
                <a:cs typeface="Calibri"/>
              </a:rPr>
              <a:t>Force</a:t>
            </a:r>
            <a:r>
              <a:rPr dirty="0" sz="2950" spc="-25">
                <a:latin typeface="Calibri"/>
                <a:cs typeface="Calibri"/>
              </a:rPr>
              <a:t> Attack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83087"/>
            <a:ext cx="44996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088" y="2617721"/>
            <a:ext cx="11815640" cy="654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312481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 Verschlüsselungsverfahren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2287" y="2134199"/>
            <a:ext cx="8083938" cy="3528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06081" y="7890760"/>
            <a:ext cx="5410466" cy="2972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1117" y="1631228"/>
            <a:ext cx="1031875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30715" algn="l"/>
              </a:tabLst>
            </a:pPr>
            <a:r>
              <a:rPr dirty="0" sz="2950" spc="-210">
                <a:latin typeface="Arial"/>
                <a:cs typeface="Arial"/>
              </a:rPr>
              <a:t>V</a:t>
            </a:r>
            <a:r>
              <a:rPr dirty="0" sz="2950" spc="-5">
                <a:latin typeface="Arial"/>
                <a:cs typeface="Arial"/>
              </a:rPr>
              <a:t>igenè</a:t>
            </a:r>
            <a:r>
              <a:rPr dirty="0" sz="2950" spc="-60">
                <a:latin typeface="Arial"/>
                <a:cs typeface="Arial"/>
              </a:rPr>
              <a:t>r</a:t>
            </a:r>
            <a:r>
              <a:rPr dirty="0" sz="2950" spc="-25">
                <a:latin typeface="Arial"/>
                <a:cs typeface="Arial"/>
              </a:rPr>
              <a:t>e,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-320">
                <a:latin typeface="Arial"/>
                <a:cs typeface="Arial"/>
              </a:rPr>
              <a:t>V</a:t>
            </a:r>
            <a:r>
              <a:rPr dirty="0" sz="2950" spc="-30">
                <a:latin typeface="Arial"/>
                <a:cs typeface="Arial"/>
              </a:rPr>
              <a:t>e</a:t>
            </a:r>
            <a:r>
              <a:rPr dirty="0" sz="2950" spc="30">
                <a:latin typeface="Arial"/>
                <a:cs typeface="Arial"/>
              </a:rPr>
              <a:t>r</a:t>
            </a:r>
            <a:r>
              <a:rPr dirty="0" sz="2950" spc="10">
                <a:latin typeface="Arial"/>
                <a:cs typeface="Arial"/>
              </a:rPr>
              <a:t>nam,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15">
                <a:latin typeface="Arial"/>
                <a:cs typeface="Arial"/>
              </a:rPr>
              <a:t>One-Time-Pad,</a:t>
            </a:r>
            <a:r>
              <a:rPr dirty="0" sz="2950">
                <a:latin typeface="Arial"/>
                <a:cs typeface="Arial"/>
              </a:rPr>
              <a:t>	</a:t>
            </a:r>
            <a:r>
              <a:rPr dirty="0" sz="2950" spc="-100">
                <a:latin typeface="Arial"/>
                <a:cs typeface="Arial"/>
              </a:rPr>
              <a:t>XOR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83" y="6144180"/>
            <a:ext cx="13521690" cy="1252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115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Asymmetrische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 Verschlüsselungsverfahren</a:t>
            </a:r>
            <a:endParaRPr sz="5100">
              <a:latin typeface="Arial"/>
              <a:cs typeface="Arial"/>
            </a:endParaRPr>
          </a:p>
          <a:p>
            <a:pPr algn="r" marR="483870">
              <a:lnSpc>
                <a:spcPts val="3535"/>
              </a:lnSpc>
            </a:pPr>
            <a:r>
              <a:rPr dirty="0" sz="2950" spc="15">
                <a:latin typeface="Arial"/>
                <a:cs typeface="Arial"/>
              </a:rPr>
              <a:t>Diﬃe </a:t>
            </a:r>
            <a:r>
              <a:rPr dirty="0" sz="2950">
                <a:latin typeface="Arial"/>
                <a:cs typeface="Arial"/>
              </a:rPr>
              <a:t>Hellmann,</a:t>
            </a:r>
            <a:r>
              <a:rPr dirty="0" sz="2950" spc="-65">
                <a:latin typeface="Arial"/>
                <a:cs typeface="Arial"/>
              </a:rPr>
              <a:t> RSA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00575" y="2647334"/>
            <a:ext cx="6482463" cy="2428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47507" y="10248093"/>
            <a:ext cx="94297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ul</a:t>
            </a:r>
            <a:r>
              <a:rPr dirty="0" sz="295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1294" y="10235393"/>
            <a:ext cx="297942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</a:t>
            </a:r>
            <a:r>
              <a:rPr dirty="0" sz="295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10">
                <a:solidFill>
                  <a:srgbClr val="404040"/>
                </a:solidFill>
                <a:latin typeface="Calibri"/>
                <a:cs typeface="Calibri"/>
              </a:rPr>
              <a:t>Mod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2238540"/>
            <a:ext cx="928433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 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66" y="4480546"/>
            <a:ext cx="9484572" cy="510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2019-09-14T18:30:06Z</dcterms:created>
  <dcterms:modified xsi:type="dcterms:W3CDTF">2019-09-14T18:30:06Z</dcterms:modified>
</cp:coreProperties>
</file>