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4388" y="605082"/>
            <a:ext cx="18035322" cy="804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1563" y="2008181"/>
            <a:ext cx="18160973" cy="5788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1.png"/><Relationship Id="rId19" Type="http://schemas.openxmlformats.org/officeDocument/2006/relationships/image" Target="../media/image22.png"/><Relationship Id="rId20" Type="http://schemas.openxmlformats.org/officeDocument/2006/relationships/image" Target="../media/image23.png"/><Relationship Id="rId21" Type="http://schemas.openxmlformats.org/officeDocument/2006/relationships/image" Target="../media/image2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hyperlink" Target="http://www.youtube.com/watch?v=4y4nCG8631g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0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Relationship Id="rId4" Type="http://schemas.openxmlformats.org/officeDocument/2006/relationships/image" Target="../media/image3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w="0"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w="0"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w="0"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 h="0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w="0"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w="0"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 h="0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250" spc="-114"/>
              <a:t>Modul</a:t>
            </a:r>
            <a:r>
              <a:rPr dirty="0" sz="5250" spc="-400"/>
              <a:t> </a:t>
            </a:r>
            <a:r>
              <a:rPr dirty="0" sz="5250" spc="-155"/>
              <a:t>114</a:t>
            </a:r>
            <a:endParaRPr sz="525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2224405"/>
          </a:xfrm>
          <a:prstGeom prst="rect">
            <a:avLst/>
          </a:prstGeom>
        </p:spPr>
        <p:txBody>
          <a:bodyPr wrap="square" lIns="0" tIns="311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dirty="0" sz="5250" spc="-50">
                <a:latin typeface="Arial Black"/>
                <a:cs typeface="Arial Black"/>
              </a:rPr>
              <a:t>Codierungs-, </a:t>
            </a:r>
            <a:r>
              <a:rPr dirty="0" sz="5250" spc="-70">
                <a:latin typeface="Arial Black"/>
                <a:cs typeface="Arial Black"/>
              </a:rPr>
              <a:t>Kompressions-</a:t>
            </a:r>
            <a:r>
              <a:rPr dirty="0" sz="5250" spc="-28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und</a:t>
            </a:r>
            <a:endParaRPr sz="5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dirty="0" sz="5250" spc="-80">
                <a:latin typeface="Arial Black"/>
                <a:cs typeface="Arial Black"/>
              </a:rPr>
              <a:t>Verschlüsselungsverfahren</a:t>
            </a:r>
            <a:r>
              <a:rPr dirty="0" sz="5250" spc="-195">
                <a:latin typeface="Arial Black"/>
                <a:cs typeface="Arial Black"/>
              </a:rPr>
              <a:t> </a:t>
            </a:r>
            <a:r>
              <a:rPr dirty="0" sz="5250" spc="-70">
                <a:latin typeface="Arial Black"/>
                <a:cs typeface="Arial Black"/>
              </a:rPr>
              <a:t>einsetzen</a:t>
            </a:r>
            <a:endParaRPr sz="52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1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80440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1664870"/>
            <a:ext cx="12565062" cy="79788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3976402" y="2332778"/>
            <a:ext cx="5347970" cy="22809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274320" marR="5080" indent="-261620">
              <a:lnSpc>
                <a:spcPts val="4120"/>
              </a:lnSpc>
              <a:spcBef>
                <a:spcPts val="265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Schlüsselaustausch</a:t>
            </a:r>
            <a:r>
              <a:rPr dirty="0" sz="3450" spc="-7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muss  über einen anderen  vertauenswürdigen Kanal  abgewickelt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werden.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ts val="1105"/>
              </a:lnSpc>
            </a:pPr>
            <a:r>
              <a:rPr dirty="0" sz="950" spc="10">
                <a:solidFill>
                  <a:srgbClr val="7E8487"/>
                </a:solidFill>
                <a:latin typeface="Arial"/>
                <a:cs typeface="Arial"/>
              </a:rPr>
              <a:t>•</a:t>
            </a:r>
            <a:endParaRPr sz="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98537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Assymetrische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5" b="1">
                <a:solidFill>
                  <a:srgbClr val="797979"/>
                </a:solidFill>
                <a:latin typeface="Arial"/>
                <a:cs typeface="Arial"/>
              </a:rPr>
              <a:t>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8885" y="2366420"/>
            <a:ext cx="15706328" cy="6711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471360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Anforderungen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3446" y="2343249"/>
            <a:ext cx="5274945" cy="22580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  <a:p>
            <a:pPr marL="305435" marR="5080">
              <a:lnSpc>
                <a:spcPct val="102499"/>
              </a:lnSpc>
              <a:spcBef>
                <a:spcPts val="4185"/>
              </a:spcBef>
            </a:pPr>
            <a:r>
              <a:rPr dirty="0" sz="2950" spc="-5">
                <a:latin typeface="Calibri"/>
                <a:cs typeface="Calibri"/>
              </a:rPr>
              <a:t>Häufigkeits </a:t>
            </a:r>
            <a:r>
              <a:rPr dirty="0" sz="2950">
                <a:latin typeface="Calibri"/>
                <a:cs typeface="Calibri"/>
              </a:rPr>
              <a:t>Analyse </a:t>
            </a:r>
            <a:r>
              <a:rPr dirty="0" sz="2950" spc="-5">
                <a:latin typeface="Calibri"/>
                <a:cs typeface="Calibri"/>
              </a:rPr>
              <a:t>durchführen  Brute </a:t>
            </a:r>
            <a:r>
              <a:rPr dirty="0" sz="2950" spc="-15">
                <a:latin typeface="Calibri"/>
                <a:cs typeface="Calibri"/>
              </a:rPr>
              <a:t>Force</a:t>
            </a:r>
            <a:r>
              <a:rPr dirty="0" sz="2950">
                <a:latin typeface="Calibri"/>
                <a:cs typeface="Calibri"/>
              </a:rPr>
              <a:t> </a:t>
            </a:r>
            <a:r>
              <a:rPr dirty="0" sz="2950" spc="-25">
                <a:latin typeface="Calibri"/>
                <a:cs typeface="Calibri"/>
              </a:rPr>
              <a:t>Attack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25223" y="5536869"/>
            <a:ext cx="4138295" cy="13785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45">
                <a:latin typeface="Arial"/>
                <a:cs typeface="Arial"/>
              </a:rPr>
              <a:t>Vigenère</a:t>
            </a:r>
            <a:endParaRPr sz="29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u="heavy" sz="2950" spc="-50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Vernam </a:t>
            </a:r>
            <a:r>
              <a:rPr dirty="0" u="heavy" sz="2950" spc="-15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Verschlüsselung </a:t>
            </a:r>
            <a:r>
              <a:rPr dirty="0" sz="2950" spc="-15">
                <a:latin typeface="Arial"/>
                <a:cs typeface="Arial"/>
              </a:rPr>
              <a:t> </a:t>
            </a:r>
            <a:r>
              <a:rPr dirty="0" u="heavy" sz="2950" spc="-5"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Datei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5223" y="7798580"/>
            <a:ext cx="7766684" cy="13785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b="1">
                <a:latin typeface="Arial"/>
                <a:cs typeface="Arial"/>
              </a:rPr>
              <a:t>Asymmetrische</a:t>
            </a:r>
            <a:r>
              <a:rPr dirty="0" sz="2950" spc="-10" b="1">
                <a:latin typeface="Arial"/>
                <a:cs typeface="Arial"/>
              </a:rPr>
              <a:t> </a:t>
            </a:r>
            <a:r>
              <a:rPr dirty="0" sz="2950" spc="-25" b="1">
                <a:latin typeface="Arial"/>
                <a:cs typeface="Arial"/>
              </a:rPr>
              <a:t>Verschlüsselungsverfahren</a:t>
            </a:r>
            <a:endParaRPr sz="2950">
              <a:latin typeface="Arial"/>
              <a:cs typeface="Arial"/>
            </a:endParaRPr>
          </a:p>
          <a:p>
            <a:pPr marL="12700" marR="5203190">
              <a:lnSpc>
                <a:spcPct val="100000"/>
              </a:lnSpc>
              <a:spcBef>
                <a:spcPts val="5"/>
              </a:spcBef>
            </a:pPr>
            <a:r>
              <a:rPr dirty="0" sz="2950" spc="15">
                <a:latin typeface="Arial"/>
                <a:cs typeface="Arial"/>
              </a:rPr>
              <a:t>Diﬃe</a:t>
            </a:r>
            <a:r>
              <a:rPr dirty="0" sz="2950" spc="-7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Hellmann  </a:t>
            </a:r>
            <a:r>
              <a:rPr dirty="0" sz="2950" spc="-65">
                <a:latin typeface="Arial"/>
                <a:cs typeface="Arial"/>
              </a:rPr>
              <a:t>RSA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56991" y="4083645"/>
            <a:ext cx="3665535" cy="31412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683461" y="7423722"/>
            <a:ext cx="1995805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15" b="1">
                <a:solidFill>
                  <a:srgbClr val="575D60"/>
                </a:solidFill>
                <a:latin typeface="Arial"/>
                <a:cs typeface="Arial"/>
              </a:rPr>
              <a:t>Die</a:t>
            </a:r>
            <a:r>
              <a:rPr dirty="0" sz="1600" spc="-30" b="1">
                <a:solidFill>
                  <a:srgbClr val="575D60"/>
                </a:solidFill>
                <a:latin typeface="Arial"/>
                <a:cs typeface="Arial"/>
              </a:rPr>
              <a:t> </a:t>
            </a:r>
            <a:r>
              <a:rPr dirty="0" sz="1600" spc="10" b="1">
                <a:solidFill>
                  <a:srgbClr val="575D60"/>
                </a:solidFill>
                <a:latin typeface="Arial"/>
                <a:cs typeface="Arial"/>
              </a:rPr>
              <a:t>Rotationschiffre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489902"/>
            <a:ext cx="7877809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Vigenèreverschlüsselung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3231586"/>
            <a:ext cx="17789510" cy="1529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5801" y="1936979"/>
            <a:ext cx="2967990" cy="1072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  <a:tabLst>
                <a:tab pos="1677035" algn="l"/>
                <a:tab pos="2022475" algn="l"/>
              </a:tabLst>
            </a:pPr>
            <a:r>
              <a:rPr dirty="0" sz="2950" spc="10">
                <a:latin typeface="Calibri"/>
                <a:cs typeface="Calibri"/>
              </a:rPr>
              <a:t>Na</a:t>
            </a:r>
            <a:r>
              <a:rPr dirty="0" sz="2950">
                <a:latin typeface="Calibri"/>
                <a:cs typeface="Calibri"/>
              </a:rPr>
              <a:t>c</a:t>
            </a:r>
            <a:r>
              <a:rPr dirty="0" sz="2950" spc="5">
                <a:latin typeface="Calibri"/>
                <a:cs typeface="Calibri"/>
              </a:rPr>
              <a:t>h</a:t>
            </a:r>
            <a:r>
              <a:rPr dirty="0" sz="2950">
                <a:latin typeface="Calibri"/>
                <a:cs typeface="Calibri"/>
              </a:rPr>
              <a:t>r</a:t>
            </a:r>
            <a:r>
              <a:rPr dirty="0" sz="2950" spc="5">
                <a:latin typeface="Calibri"/>
                <a:cs typeface="Calibri"/>
              </a:rPr>
              <a:t>ic</a:t>
            </a:r>
            <a:r>
              <a:rPr dirty="0" sz="2950" spc="-25">
                <a:latin typeface="Calibri"/>
                <a:cs typeface="Calibri"/>
              </a:rPr>
              <a:t>h</a:t>
            </a:r>
            <a:r>
              <a:rPr dirty="0" sz="2950" spc="5">
                <a:latin typeface="Calibri"/>
                <a:cs typeface="Calibri"/>
              </a:rPr>
              <a:t>t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 spc="5">
                <a:latin typeface="Calibri"/>
                <a:cs typeface="Calibri"/>
              </a:rPr>
              <a:t>=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>
                <a:latin typeface="Calibri"/>
                <a:cs typeface="Calibri"/>
              </a:rPr>
              <a:t>B</a:t>
            </a:r>
            <a:r>
              <a:rPr dirty="0" sz="2950" spc="5">
                <a:latin typeface="Calibri"/>
                <a:cs typeface="Calibri"/>
              </a:rPr>
              <a:t>IR</a:t>
            </a:r>
            <a:r>
              <a:rPr dirty="0" sz="2950" spc="5">
                <a:latin typeface="Calibri"/>
                <a:cs typeface="Calibri"/>
              </a:rPr>
              <a:t>N</a:t>
            </a:r>
            <a:r>
              <a:rPr dirty="0" sz="2950" spc="5">
                <a:latin typeface="Calibri"/>
                <a:cs typeface="Calibri"/>
              </a:rPr>
              <a:t>E  </a:t>
            </a:r>
            <a:r>
              <a:rPr dirty="0" sz="2950" spc="5">
                <a:latin typeface="Calibri"/>
                <a:cs typeface="Calibri"/>
              </a:rPr>
              <a:t>Schlüssel	=	Ort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4470" y="6468389"/>
          <a:ext cx="11527790" cy="17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0030"/>
                <a:gridCol w="1363980"/>
                <a:gridCol w="1731644"/>
                <a:gridCol w="1880870"/>
                <a:gridCol w="1880870"/>
                <a:gridCol w="1880870"/>
              </a:tblGrid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2910"/>
                        </a:lnSpc>
                      </a:pPr>
                      <a:r>
                        <a:rPr dirty="0" sz="2600" spc="1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Nachricht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91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910"/>
                        </a:lnSpc>
                      </a:pPr>
                      <a:r>
                        <a:rPr dirty="0" sz="2600" spc="10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35">
                        <a:lnSpc>
                          <a:spcPts val="2910"/>
                        </a:lnSpc>
                      </a:pPr>
                      <a:r>
                        <a:rPr dirty="0" sz="2600" spc="25">
                          <a:latin typeface="Arial"/>
                          <a:cs typeface="Arial"/>
                        </a:rPr>
                        <a:t>R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5609">
                        <a:lnSpc>
                          <a:spcPts val="291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N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14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91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2955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Schlüssel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8275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9575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600" spc="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18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2955"/>
                        </a:lnSpc>
                      </a:pPr>
                      <a:r>
                        <a:rPr dirty="0" sz="2600" spc="20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600" spc="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769119">
                <a:tc>
                  <a:txBody>
                    <a:bodyPr/>
                    <a:lstStyle/>
                    <a:p>
                      <a:pPr marL="52069">
                        <a:lnSpc>
                          <a:spcPts val="2920"/>
                        </a:lnSpc>
                      </a:pPr>
                      <a:r>
                        <a:rPr dirty="0" sz="2600" spc="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Verschl.Nachricht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0020">
                        <a:lnSpc>
                          <a:spcPts val="292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17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2745">
                        <a:lnSpc>
                          <a:spcPts val="292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27=</a:t>
                      </a:r>
                      <a:r>
                        <a:rPr dirty="0" sz="2600" spc="-1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Y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885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38-26=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07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12=</a:t>
                      </a:r>
                      <a:r>
                        <a:rPr dirty="0" sz="2600" spc="1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2885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29-26</a:t>
                      </a:r>
                      <a:r>
                        <a:rPr dirty="0" sz="2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 marL="102235">
                        <a:lnSpc>
                          <a:spcPts val="307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3 =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5">
                          <a:solidFill>
                            <a:srgbClr val="00BEF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920"/>
                        </a:lnSpc>
                        <a:tabLst>
                          <a:tab pos="945515" algn="l"/>
                        </a:tabLst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2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	</a:t>
                      </a:r>
                      <a:r>
                        <a:rPr dirty="0" sz="2600" spc="25" b="1">
                          <a:solidFill>
                            <a:srgbClr val="65A0D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7684" y="5275097"/>
            <a:ext cx="790448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Arial"/>
                <a:cs typeface="Arial"/>
              </a:rPr>
              <a:t>Verschlüsseltes </a:t>
            </a:r>
            <a:r>
              <a:rPr dirty="0" sz="2950" spc="5">
                <a:latin typeface="Arial"/>
                <a:cs typeface="Arial"/>
              </a:rPr>
              <a:t>Zeichen </a:t>
            </a:r>
            <a:r>
              <a:rPr dirty="0" sz="2950" spc="10">
                <a:latin typeface="Arial"/>
                <a:cs typeface="Arial"/>
              </a:rPr>
              <a:t>= </a:t>
            </a:r>
            <a:r>
              <a:rPr dirty="0" sz="2950" spc="5">
                <a:latin typeface="Arial"/>
                <a:cs typeface="Arial"/>
              </a:rPr>
              <a:t>Zeichen </a:t>
            </a:r>
            <a:r>
              <a:rPr dirty="0" sz="2950" spc="10">
                <a:latin typeface="Arial"/>
                <a:cs typeface="Arial"/>
              </a:rPr>
              <a:t>+</a:t>
            </a:r>
            <a:r>
              <a:rPr dirty="0" sz="2950" spc="15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Schlüssel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489902"/>
            <a:ext cx="7877809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Vigenèreverschlüsselung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3231586"/>
            <a:ext cx="17789510" cy="15294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65801" y="1936979"/>
            <a:ext cx="2967990" cy="1072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  <a:tabLst>
                <a:tab pos="1677035" algn="l"/>
                <a:tab pos="2022475" algn="l"/>
              </a:tabLst>
            </a:pPr>
            <a:r>
              <a:rPr dirty="0" sz="2950" spc="10">
                <a:latin typeface="Calibri"/>
                <a:cs typeface="Calibri"/>
              </a:rPr>
              <a:t>Na</a:t>
            </a:r>
            <a:r>
              <a:rPr dirty="0" sz="2950">
                <a:latin typeface="Calibri"/>
                <a:cs typeface="Calibri"/>
              </a:rPr>
              <a:t>c</a:t>
            </a:r>
            <a:r>
              <a:rPr dirty="0" sz="2950" spc="5">
                <a:latin typeface="Calibri"/>
                <a:cs typeface="Calibri"/>
              </a:rPr>
              <a:t>h</a:t>
            </a:r>
            <a:r>
              <a:rPr dirty="0" sz="2950">
                <a:latin typeface="Calibri"/>
                <a:cs typeface="Calibri"/>
              </a:rPr>
              <a:t>r</a:t>
            </a:r>
            <a:r>
              <a:rPr dirty="0" sz="2950" spc="5">
                <a:latin typeface="Calibri"/>
                <a:cs typeface="Calibri"/>
              </a:rPr>
              <a:t>ic</a:t>
            </a:r>
            <a:r>
              <a:rPr dirty="0" sz="2950" spc="-25">
                <a:latin typeface="Calibri"/>
                <a:cs typeface="Calibri"/>
              </a:rPr>
              <a:t>h</a:t>
            </a:r>
            <a:r>
              <a:rPr dirty="0" sz="2950" spc="5">
                <a:latin typeface="Calibri"/>
                <a:cs typeface="Calibri"/>
              </a:rPr>
              <a:t>t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 spc="5">
                <a:latin typeface="Calibri"/>
                <a:cs typeface="Calibri"/>
              </a:rPr>
              <a:t>=</a:t>
            </a:r>
            <a:r>
              <a:rPr dirty="0" sz="2950">
                <a:latin typeface="Calibri"/>
                <a:cs typeface="Calibri"/>
              </a:rPr>
              <a:t>	</a:t>
            </a:r>
            <a:r>
              <a:rPr dirty="0" sz="2950">
                <a:latin typeface="Calibri"/>
                <a:cs typeface="Calibri"/>
              </a:rPr>
              <a:t>B</a:t>
            </a:r>
            <a:r>
              <a:rPr dirty="0" sz="2950" spc="5">
                <a:latin typeface="Calibri"/>
                <a:cs typeface="Calibri"/>
              </a:rPr>
              <a:t>IR</a:t>
            </a:r>
            <a:r>
              <a:rPr dirty="0" sz="2950" spc="5">
                <a:latin typeface="Calibri"/>
                <a:cs typeface="Calibri"/>
              </a:rPr>
              <a:t>N</a:t>
            </a:r>
            <a:r>
              <a:rPr dirty="0" sz="2950" spc="5">
                <a:latin typeface="Calibri"/>
                <a:cs typeface="Calibri"/>
              </a:rPr>
              <a:t>E  </a:t>
            </a:r>
            <a:r>
              <a:rPr dirty="0" sz="2950" spc="5">
                <a:latin typeface="Calibri"/>
                <a:cs typeface="Calibri"/>
              </a:rPr>
              <a:t>Schlüssel	=	Ort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44470" y="7075700"/>
          <a:ext cx="11527790" cy="1705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0030"/>
                <a:gridCol w="1363980"/>
                <a:gridCol w="1731644"/>
                <a:gridCol w="1880870"/>
                <a:gridCol w="1880870"/>
                <a:gridCol w="1880870"/>
              </a:tblGrid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2910"/>
                        </a:lnSpc>
                      </a:pPr>
                      <a:r>
                        <a:rPr dirty="0" sz="2600" spc="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Verschl.Nachricht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ts val="291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17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3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W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74650">
                        <a:lnSpc>
                          <a:spcPts val="291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26=</a:t>
                      </a:r>
                      <a:r>
                        <a:rPr dirty="0" sz="2600" spc="-8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0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12=</a:t>
                      </a:r>
                      <a:r>
                        <a:rPr dirty="0" sz="2600" spc="15">
                          <a:solidFill>
                            <a:srgbClr val="0085CC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6740">
                        <a:lnSpc>
                          <a:spcPts val="291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3 =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5">
                          <a:solidFill>
                            <a:srgbClr val="00BEF3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2910"/>
                        </a:lnSpc>
                        <a:tabLst>
                          <a:tab pos="945515" algn="l"/>
                        </a:tabLst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22</a:t>
                      </a:r>
                      <a:r>
                        <a:rPr dirty="0" sz="2600" spc="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	</a:t>
                      </a:r>
                      <a:r>
                        <a:rPr dirty="0" sz="2600" spc="25" b="1">
                          <a:solidFill>
                            <a:srgbClr val="65A0DC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465381">
                <a:tc>
                  <a:txBody>
                    <a:bodyPr/>
                    <a:lstStyle/>
                    <a:p>
                      <a:pPr marL="52069">
                        <a:lnSpc>
                          <a:spcPts val="2955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Schlüssel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9575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600" spc="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2955"/>
                        </a:lnSpc>
                      </a:pPr>
                      <a:r>
                        <a:rPr dirty="0" sz="2600" spc="20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20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0530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O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3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55"/>
                        </a:lnSpc>
                      </a:pPr>
                      <a:r>
                        <a:rPr dirty="0" sz="2600" spc="25">
                          <a:solidFill>
                            <a:srgbClr val="FF26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dirty="0" sz="2600" spc="25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17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769119">
                <a:tc>
                  <a:txBody>
                    <a:bodyPr/>
                    <a:lstStyle/>
                    <a:p>
                      <a:pPr marL="52069">
                        <a:lnSpc>
                          <a:spcPts val="2920"/>
                        </a:lnSpc>
                      </a:pPr>
                      <a:r>
                        <a:rPr dirty="0" sz="2600" spc="1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Nachricht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292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B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4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5940">
                        <a:lnSpc>
                          <a:spcPts val="2920"/>
                        </a:lnSpc>
                      </a:pPr>
                      <a:r>
                        <a:rPr dirty="0" sz="2600" spc="10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I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9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4455">
                        <a:lnSpc>
                          <a:spcPts val="2885"/>
                        </a:lnSpc>
                      </a:pPr>
                      <a:r>
                        <a:rPr dirty="0" sz="2600" spc="15">
                          <a:latin typeface="Arial"/>
                          <a:cs typeface="Arial"/>
                        </a:rPr>
                        <a:t>-8+</a:t>
                      </a:r>
                      <a:r>
                        <a:rPr dirty="0" sz="26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26=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070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18=R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85"/>
                        </a:lnSpc>
                      </a:pPr>
                      <a:r>
                        <a:rPr dirty="0" sz="2600" spc="20">
                          <a:latin typeface="Arial"/>
                          <a:cs typeface="Arial"/>
                        </a:rPr>
                        <a:t>-12+26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20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sz="26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3070"/>
                        </a:lnSpc>
                      </a:pPr>
                      <a:r>
                        <a:rPr dirty="0" sz="2600">
                          <a:latin typeface="Arial"/>
                          <a:cs typeface="Arial"/>
                        </a:rPr>
                        <a:t>=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2920"/>
                        </a:lnSpc>
                      </a:pPr>
                      <a:r>
                        <a:rPr dirty="0" sz="2600" spc="25">
                          <a:solidFill>
                            <a:srgbClr val="00793E"/>
                          </a:solidFill>
                          <a:latin typeface="Arial"/>
                          <a:cs typeface="Arial"/>
                        </a:rPr>
                        <a:t>E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=</a:t>
                      </a:r>
                      <a:r>
                        <a:rPr dirty="0" sz="26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600" spc="20">
                          <a:latin typeface="Arial"/>
                          <a:cs typeface="Arial"/>
                        </a:rPr>
                        <a:t>5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107684" y="5599694"/>
            <a:ext cx="1053401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latin typeface="Arial"/>
                <a:cs typeface="Arial"/>
              </a:rPr>
              <a:t>Entschlüsseltes Zeichen </a:t>
            </a:r>
            <a:r>
              <a:rPr dirty="0" sz="2950" spc="10">
                <a:latin typeface="Arial"/>
                <a:cs typeface="Arial"/>
              </a:rPr>
              <a:t>= </a:t>
            </a:r>
            <a:r>
              <a:rPr dirty="0" sz="2950" spc="-5">
                <a:latin typeface="Arial"/>
                <a:cs typeface="Arial"/>
              </a:rPr>
              <a:t>Verschlüsseltes </a:t>
            </a:r>
            <a:r>
              <a:rPr dirty="0" sz="2950" spc="5">
                <a:latin typeface="Arial"/>
                <a:cs typeface="Arial"/>
              </a:rPr>
              <a:t>Zeichen -</a:t>
            </a:r>
            <a:r>
              <a:rPr dirty="0" sz="2950" spc="45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Schlüssel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489902"/>
            <a:ext cx="567753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Vigenère-Quadrat: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7100" y="1700645"/>
            <a:ext cx="16121527" cy="70369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98763" y="8918964"/>
            <a:ext cx="782320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10">
                <a:latin typeface="Calibri"/>
                <a:cs typeface="Calibri"/>
              </a:rPr>
              <a:t>https://</a:t>
            </a:r>
            <a:r>
              <a:rPr dirty="0" sz="2950" spc="-10">
                <a:latin typeface="Calibri"/>
                <a:cs typeface="Calibri"/>
                <a:hlinkClick r:id="rId3"/>
              </a:rPr>
              <a:t>www.youtube.com/watch?v=4y4nCG8631g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4388" y="605082"/>
            <a:ext cx="11198225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Aufgabe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6</a:t>
            </a:r>
            <a:r>
              <a:rPr dirty="0" sz="5100" spc="-6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Vigenèreverschlüsselung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07684" y="2395603"/>
            <a:ext cx="8333740" cy="107696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 marR="5080">
              <a:lnSpc>
                <a:spcPts val="4120"/>
              </a:lnSpc>
              <a:spcBef>
                <a:spcPts val="265"/>
              </a:spcBef>
            </a:pPr>
            <a:r>
              <a:rPr dirty="0" sz="3450" spc="15">
                <a:latin typeface="Arial"/>
                <a:cs typeface="Arial"/>
              </a:rPr>
              <a:t>Arbeitsanleitung </a:t>
            </a:r>
            <a:r>
              <a:rPr dirty="0" sz="3450" spc="-55">
                <a:latin typeface="Arial"/>
                <a:cs typeface="Arial"/>
              </a:rPr>
              <a:t>Vigenère </a:t>
            </a:r>
            <a:r>
              <a:rPr dirty="0" sz="3450" spc="-20">
                <a:latin typeface="Arial"/>
                <a:cs typeface="Arial"/>
              </a:rPr>
              <a:t>Verschlüsselung  </a:t>
            </a:r>
            <a:r>
              <a:rPr dirty="0" sz="3450" spc="25">
                <a:latin typeface="Arial"/>
                <a:cs typeface="Arial"/>
              </a:rPr>
              <a:t>Uebung </a:t>
            </a:r>
            <a:r>
              <a:rPr dirty="0" sz="3450" spc="70">
                <a:latin typeface="Arial"/>
                <a:cs typeface="Arial"/>
              </a:rPr>
              <a:t>8-3</a:t>
            </a:r>
            <a:r>
              <a:rPr dirty="0" sz="3450" spc="-30">
                <a:latin typeface="Arial"/>
                <a:cs typeface="Arial"/>
              </a:rPr>
              <a:t> </a:t>
            </a:r>
            <a:r>
              <a:rPr dirty="0" sz="3450" spc="-15">
                <a:latin typeface="Arial"/>
                <a:cs typeface="Arial"/>
              </a:rPr>
              <a:t>Vigenere-Chiﬀre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906970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Vigenèreverschlüsselung(en)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055330" y="6121144"/>
            <a:ext cx="6699250" cy="1579880"/>
          </a:xfrm>
          <a:prstGeom prst="rect">
            <a:avLst/>
          </a:prstGeom>
        </p:spPr>
        <p:txBody>
          <a:bodyPr wrap="square" lIns="0" tIns="298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50"/>
              </a:spcBef>
              <a:tabLst>
                <a:tab pos="3689350" algn="l"/>
              </a:tabLst>
            </a:pPr>
            <a:r>
              <a:rPr dirty="0" sz="3950" spc="-5" b="1">
                <a:solidFill>
                  <a:srgbClr val="797979"/>
                </a:solidFill>
                <a:latin typeface="Arial"/>
                <a:cs typeface="Arial"/>
              </a:rPr>
              <a:t>One-Time-Pad	</a:t>
            </a:r>
            <a:r>
              <a:rPr dirty="0" sz="3950" b="1">
                <a:solidFill>
                  <a:srgbClr val="797979"/>
                </a:solidFill>
                <a:latin typeface="Arial"/>
                <a:cs typeface="Arial"/>
              </a:rPr>
              <a:t>Chiffre</a:t>
            </a:r>
            <a:endParaRPr sz="3950">
              <a:latin typeface="Arial"/>
              <a:cs typeface="Arial"/>
            </a:endParaRPr>
          </a:p>
          <a:p>
            <a:pPr marL="64769">
              <a:lnSpc>
                <a:spcPct val="100000"/>
              </a:lnSpc>
              <a:spcBef>
                <a:spcPts val="1700"/>
              </a:spcBef>
            </a:pPr>
            <a:r>
              <a:rPr dirty="0" sz="2950" spc="5">
                <a:solidFill>
                  <a:srgbClr val="222222"/>
                </a:solidFill>
                <a:latin typeface="Arial"/>
                <a:cs typeface="Arial"/>
              </a:rPr>
              <a:t>der Schlüssel wird echt zufällig</a:t>
            </a:r>
            <a:r>
              <a:rPr dirty="0" sz="2950" spc="-5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222222"/>
                </a:solidFill>
                <a:latin typeface="Arial"/>
                <a:cs typeface="Arial"/>
              </a:rPr>
              <a:t>erzeugt,</a:t>
            </a:r>
            <a:endParaRPr sz="29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7684" y="2675025"/>
            <a:ext cx="12399645" cy="2138045"/>
          </a:xfrm>
          <a:prstGeom prst="rect">
            <a:avLst/>
          </a:prstGeom>
        </p:spPr>
        <p:txBody>
          <a:bodyPr wrap="square" lIns="0" tIns="25781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2030"/>
              </a:spcBef>
            </a:pPr>
            <a:r>
              <a:rPr dirty="0" sz="3950" spc="-40" b="1">
                <a:solidFill>
                  <a:srgbClr val="797979"/>
                </a:solidFill>
                <a:latin typeface="Arial"/>
                <a:cs typeface="Arial"/>
              </a:rPr>
              <a:t>Vernam</a:t>
            </a:r>
            <a:r>
              <a:rPr dirty="0" sz="3950" spc="-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3950" spc="-15" b="1">
                <a:solidFill>
                  <a:srgbClr val="797979"/>
                </a:solidFill>
                <a:latin typeface="Arial"/>
                <a:cs typeface="Arial"/>
              </a:rPr>
              <a:t>Verschlüsselung</a:t>
            </a:r>
            <a:endParaRPr sz="3950">
              <a:latin typeface="Arial"/>
              <a:cs typeface="Arial"/>
            </a:endParaRPr>
          </a:p>
          <a:p>
            <a:pPr marL="358140" indent="-345440">
              <a:lnSpc>
                <a:spcPts val="4130"/>
              </a:lnSpc>
              <a:spcBef>
                <a:spcPts val="1695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ein langes natürlichsprachiges</a:t>
            </a:r>
            <a:r>
              <a:rPr dirty="0" sz="3450" spc="-2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Passwort</a:t>
            </a:r>
            <a:endParaRPr sz="3450">
              <a:latin typeface="Arial"/>
              <a:cs typeface="Arial"/>
            </a:endParaRPr>
          </a:p>
          <a:p>
            <a:pPr marL="358140" indent="-345440">
              <a:lnSpc>
                <a:spcPts val="4130"/>
              </a:lnSpc>
              <a:buChar char="•"/>
              <a:tabLst>
                <a:tab pos="358140" algn="l"/>
                <a:tab pos="358775" algn="l"/>
              </a:tabLst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der geheime Schlüssel hat die gleiche Länge wie der</a:t>
            </a:r>
            <a:r>
              <a:rPr dirty="0" sz="3450" spc="-5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Klartext.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7091" y="2408893"/>
            <a:ext cx="15720124" cy="5887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07684" y="8814256"/>
            <a:ext cx="1684337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Bei der </a:t>
            </a:r>
            <a:r>
              <a:rPr dirty="0" sz="2950">
                <a:solidFill>
                  <a:srgbClr val="7E8487"/>
                </a:solidFill>
                <a:latin typeface="Arial"/>
                <a:cs typeface="Arial"/>
              </a:rPr>
              <a:t>Stromchiffre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werden Klartext Bit für Bit </a:t>
            </a:r>
            <a:r>
              <a:rPr dirty="0" sz="2950" spc="-35">
                <a:solidFill>
                  <a:srgbClr val="7E8487"/>
                </a:solidFill>
                <a:latin typeface="Arial"/>
                <a:cs typeface="Arial"/>
              </a:rPr>
              <a:t>bzw.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Zeichen für Zeichen XOR-ver- </a:t>
            </a:r>
            <a:r>
              <a:rPr dirty="0" sz="2950" spc="-35">
                <a:solidFill>
                  <a:srgbClr val="7E8487"/>
                </a:solidFill>
                <a:latin typeface="Arial"/>
                <a:cs typeface="Arial"/>
              </a:rPr>
              <a:t>bzw.</a:t>
            </a:r>
            <a:r>
              <a:rPr dirty="0" sz="2950" spc="1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2950" spc="5">
                <a:solidFill>
                  <a:srgbClr val="7E8487"/>
                </a:solidFill>
                <a:latin typeface="Arial"/>
                <a:cs typeface="Arial"/>
              </a:rPr>
              <a:t>entschlüsselt</a:t>
            </a:r>
            <a:endParaRPr sz="29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14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Oelen| Modul 146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b="1">
                <a:latin typeface="Arial"/>
                <a:cs typeface="Arial"/>
              </a:rPr>
              <a:t>Uster,</a:t>
            </a:r>
            <a:r>
              <a:rPr dirty="0" sz="1450" spc="-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2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1505578" y="2479035"/>
            <a:ext cx="5496560" cy="4224655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1714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-5" b="1">
                <a:latin typeface="Arial"/>
                <a:cs typeface="Arial"/>
              </a:rPr>
              <a:t>Verschlüsseln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625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-15" b="1">
                <a:latin typeface="Arial"/>
                <a:cs typeface="Arial"/>
              </a:rPr>
              <a:t>Vernam</a:t>
            </a:r>
            <a:r>
              <a:rPr dirty="0" sz="3250" spc="-45" b="1">
                <a:latin typeface="Arial"/>
                <a:cs typeface="Arial"/>
              </a:rPr>
              <a:t> </a:t>
            </a:r>
            <a:r>
              <a:rPr dirty="0" sz="3250" b="1">
                <a:latin typeface="Arial"/>
                <a:cs typeface="Arial"/>
              </a:rPr>
              <a:t>Verschlüsselung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625"/>
              </a:spcBef>
              <a:buFont typeface="Arial Unicode MS"/>
              <a:buChar char="➢"/>
              <a:tabLst>
                <a:tab pos="546735" algn="l"/>
                <a:tab pos="3598545" algn="l"/>
              </a:tabLst>
            </a:pPr>
            <a:r>
              <a:rPr dirty="0" sz="3250" spc="10" b="1">
                <a:latin typeface="Arial"/>
                <a:cs typeface="Arial"/>
              </a:rPr>
              <a:t>One-Time-Pad	Chiffre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540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20" b="1">
                <a:latin typeface="Arial"/>
                <a:cs typeface="Arial"/>
              </a:rPr>
              <a:t>XOR</a:t>
            </a:r>
            <a:r>
              <a:rPr dirty="0" sz="3250" b="1">
                <a:latin typeface="Arial"/>
                <a:cs typeface="Arial"/>
              </a:rPr>
              <a:t> </a:t>
            </a:r>
            <a:r>
              <a:rPr dirty="0" sz="3250" spc="15" b="1">
                <a:latin typeface="Arial"/>
                <a:cs typeface="Arial"/>
              </a:rPr>
              <a:t>CHiffre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625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15" b="1">
                <a:latin typeface="Arial"/>
                <a:cs typeface="Arial"/>
              </a:rPr>
              <a:t>Aufgaben</a:t>
            </a:r>
            <a:endParaRPr sz="32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1625"/>
              </a:spcBef>
              <a:buFont typeface="Arial Unicode MS"/>
              <a:buChar char="➢"/>
              <a:tabLst>
                <a:tab pos="546735" algn="l"/>
              </a:tabLst>
            </a:pPr>
            <a:r>
              <a:rPr dirty="0" sz="3250" spc="15" b="1">
                <a:latin typeface="Arial"/>
                <a:cs typeface="Arial"/>
              </a:rPr>
              <a:t>Prüfungsbesprechung</a:t>
            </a:r>
            <a:endParaRPr sz="3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7088" y="783987"/>
            <a:ext cx="10943590" cy="99244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650"/>
              </a:lnSpc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5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450">
              <a:latin typeface="Times New Roman"/>
              <a:cs typeface="Times New Roman"/>
            </a:endParaRPr>
          </a:p>
          <a:p>
            <a:pPr marL="7046595">
              <a:lnSpc>
                <a:spcPct val="100000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88565"/>
            <a:ext cx="20104099" cy="9931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09898" y="3567954"/>
          <a:ext cx="15470505" cy="2162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9259"/>
                <a:gridCol w="2008504"/>
                <a:gridCol w="2158364"/>
                <a:gridCol w="1612265"/>
                <a:gridCol w="1392555"/>
                <a:gridCol w="1508125"/>
              </a:tblGrid>
              <a:tr h="539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7815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376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M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4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D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5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3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&lt;RS&gt;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E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b="1">
                          <a:solidFill>
                            <a:srgbClr val="FF2600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b="1">
                          <a:solidFill>
                            <a:srgbClr val="FF2600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21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5301" y="2950172"/>
          <a:ext cx="10473690" cy="4859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9259"/>
                <a:gridCol w="1689734"/>
                <a:gridCol w="1995804"/>
              </a:tblGrid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444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M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4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D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r>
                        <a:rPr dirty="0" sz="3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5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3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44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 Nachricht bin.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b="1">
                          <a:solidFill>
                            <a:srgbClr val="FF2600"/>
                          </a:solidFill>
                          <a:latin typeface="Verdana"/>
                          <a:cs typeface="Verdana"/>
                        </a:rPr>
                        <a:t>0001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0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b="1">
                          <a:solidFill>
                            <a:srgbClr val="FF2600"/>
                          </a:solidFill>
                          <a:latin typeface="Verdana"/>
                          <a:cs typeface="Verdana"/>
                        </a:rPr>
                        <a:t>1110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 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E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7792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&lt;RS&gt;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Oelen| Modul 146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b="1">
                <a:latin typeface="Arial"/>
                <a:cs typeface="Arial"/>
              </a:rPr>
              <a:t>Uster,</a:t>
            </a:r>
            <a:r>
              <a:rPr dirty="0" sz="1450" spc="-50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 h="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23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1505578" y="2422827"/>
            <a:ext cx="4333240" cy="2590800"/>
          </a:xfrm>
          <a:prstGeom prst="rect">
            <a:avLst/>
          </a:prstGeom>
        </p:spPr>
        <p:txBody>
          <a:bodyPr wrap="square" lIns="0" tIns="269240" rIns="0" bIns="0" rtlCol="0" vert="horz">
            <a:spAutoFit/>
          </a:bodyPr>
          <a:lstStyle/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XOR</a:t>
            </a:r>
            <a:r>
              <a:rPr dirty="0" sz="3950" spc="-15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Chiffre</a:t>
            </a:r>
            <a:endParaRPr sz="395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20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Diffie</a:t>
            </a:r>
            <a:r>
              <a:rPr dirty="0" sz="3950" spc="-65" b="1">
                <a:latin typeface="Arial"/>
                <a:cs typeface="Arial"/>
              </a:rPr>
              <a:t> </a:t>
            </a:r>
            <a:r>
              <a:rPr dirty="0" sz="3950" b="1">
                <a:latin typeface="Arial"/>
                <a:cs typeface="Arial"/>
              </a:rPr>
              <a:t>Hellmann</a:t>
            </a:r>
            <a:endParaRPr sz="3950">
              <a:latin typeface="Arial"/>
              <a:cs typeface="Arial"/>
            </a:endParaRPr>
          </a:p>
          <a:p>
            <a:pPr marL="661670" indent="-648970">
              <a:lnSpc>
                <a:spcPct val="100000"/>
              </a:lnSpc>
              <a:spcBef>
                <a:spcPts val="1935"/>
              </a:spcBef>
              <a:buFont typeface="Arial Unicode MS"/>
              <a:buChar char="➢"/>
              <a:tabLst>
                <a:tab pos="662305" algn="l"/>
              </a:tabLst>
            </a:pPr>
            <a:r>
              <a:rPr dirty="0" sz="3950" b="1">
                <a:latin typeface="Arial"/>
                <a:cs typeface="Arial"/>
              </a:rPr>
              <a:t>Movie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24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4470" y="2950172"/>
          <a:ext cx="15244444" cy="485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3059"/>
                <a:gridCol w="3587115"/>
                <a:gridCol w="4946650"/>
              </a:tblGrid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&lt;RS&gt;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3265">
                <a:tc>
                  <a:txBody>
                    <a:bodyPr/>
                    <a:lstStyle/>
                    <a:p>
                      <a:pPr marL="52069" marR="3524885">
                        <a:lnSpc>
                          <a:spcPts val="4200"/>
                        </a:lnSpc>
                        <a:spcBef>
                          <a:spcPts val="145"/>
                        </a:spcBef>
                      </a:pPr>
                      <a:r>
                        <a:rPr dirty="0" sz="3450" spc="-3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ersc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lüss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te 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841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E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27301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 Nachricht bin.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0001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1110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r>
                        <a:rPr dirty="0" sz="3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5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3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4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D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M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24</a:t>
            </a:fld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4470" y="2950172"/>
          <a:ext cx="15244444" cy="4853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3059"/>
                <a:gridCol w="3587115"/>
                <a:gridCol w="4946650"/>
              </a:tblGrid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&lt;RS&gt;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73265">
                <a:tc>
                  <a:txBody>
                    <a:bodyPr/>
                    <a:lstStyle/>
                    <a:p>
                      <a:pPr marL="52069" marR="3524885">
                        <a:lnSpc>
                          <a:spcPts val="4200"/>
                        </a:lnSpc>
                        <a:spcBef>
                          <a:spcPts val="145"/>
                        </a:spcBef>
                      </a:pPr>
                      <a:r>
                        <a:rPr dirty="0" sz="3450" spc="-35">
                          <a:latin typeface="Verdana"/>
                          <a:cs typeface="Verdana"/>
                        </a:rPr>
                        <a:t>v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ersc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h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lüss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e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l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te  </a:t>
                      </a: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3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841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E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27301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verschlüsselte Nachricht bin.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0001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1110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S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 spc="5">
                          <a:latin typeface="Verdana"/>
                          <a:cs typeface="Verdana"/>
                        </a:rPr>
                        <a:t>Schlüssel</a:t>
                      </a:r>
                      <a:r>
                        <a:rPr dirty="0" sz="3450" spc="-10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5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8890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3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binär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0100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54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1011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r>
                        <a:rPr dirty="0" sz="3450" spc="-5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3450" spc="5">
                          <a:latin typeface="Verdana"/>
                          <a:cs typeface="Verdana"/>
                        </a:rPr>
                        <a:t>hexadezimal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4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ts val="4135"/>
                        </a:lnSpc>
                        <a:spcBef>
                          <a:spcPts val="10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D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1270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</a:tr>
              <a:tr h="539250">
                <a:tc>
                  <a:txBody>
                    <a:bodyPr/>
                    <a:lstStyle/>
                    <a:p>
                      <a:pPr marL="52069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Nachricht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1270">
                        <a:lnSpc>
                          <a:spcPts val="4090"/>
                        </a:lnSpc>
                        <a:spcBef>
                          <a:spcPts val="55"/>
                        </a:spcBef>
                      </a:pPr>
                      <a:r>
                        <a:rPr dirty="0" sz="3450">
                          <a:latin typeface="Verdana"/>
                          <a:cs typeface="Verdana"/>
                        </a:rPr>
                        <a:t>M</a:t>
                      </a:r>
                      <a:endParaRPr sz="3450">
                        <a:latin typeface="Verdana"/>
                        <a:cs typeface="Verdana"/>
                      </a:endParaRPr>
                    </a:p>
                  </a:txBody>
                  <a:tcPr marL="0" marR="0" marB="0" marT="6985">
                    <a:lnL w="6350">
                      <a:solidFill>
                        <a:srgbClr val="E5E5E5"/>
                      </a:solidFill>
                      <a:prstDash val="solid"/>
                    </a:lnL>
                    <a:lnR w="6350">
                      <a:solidFill>
                        <a:srgbClr val="E5E5E5"/>
                      </a:solidFill>
                      <a:prstDash val="solid"/>
                    </a:lnR>
                    <a:lnT w="6350">
                      <a:solidFill>
                        <a:srgbClr val="E5E5E5"/>
                      </a:solidFill>
                      <a:prstDash val="solid"/>
                    </a:lnT>
                    <a:lnB w="6350">
                      <a:solidFill>
                        <a:srgbClr val="E5E5E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669925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Die</a:t>
            </a:r>
            <a:r>
              <a:rPr dirty="0" sz="5100" spc="-8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XOR-Stromchiffre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33117" y="2058545"/>
            <a:ext cx="16638470" cy="6764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24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1294" y="10217355"/>
            <a:ext cx="392239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88980" y="10601452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Arial"/>
                <a:cs typeface="Arial"/>
              </a:rPr>
              <a:t>29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4388" y="709791"/>
            <a:ext cx="323532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3.</a:t>
            </a:r>
            <a:r>
              <a:rPr dirty="0" sz="5100" spc="-60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Prüfung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1563" y="2008181"/>
            <a:ext cx="17524730" cy="57886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8140" indent="-345440">
              <a:lnSpc>
                <a:spcPts val="4130"/>
              </a:lnSpc>
              <a:spcBef>
                <a:spcPts val="110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Theoriefragen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(stimmt/stimmt nicht) Lehrmittel </a:t>
            </a:r>
            <a:r>
              <a:rPr dirty="0" sz="3450" spc="-95">
                <a:solidFill>
                  <a:srgbClr val="222222"/>
                </a:solidFill>
                <a:latin typeface="Arial"/>
                <a:cs typeface="Arial"/>
              </a:rPr>
              <a:t>Teil</a:t>
            </a:r>
            <a:r>
              <a:rPr dirty="0" sz="3450" spc="-65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C</a:t>
            </a:r>
            <a:endParaRPr sz="3450">
              <a:latin typeface="Arial"/>
              <a:cs typeface="Arial"/>
            </a:endParaRPr>
          </a:p>
          <a:p>
            <a:pPr marL="358140" indent="-345440">
              <a:lnSpc>
                <a:spcPts val="4120"/>
              </a:lnSpc>
              <a:buChar char="•"/>
              <a:tabLst>
                <a:tab pos="358140" algn="l"/>
                <a:tab pos="358775" algn="l"/>
              </a:tabLst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Entschlüsseln nach </a:t>
            </a:r>
            <a:r>
              <a:rPr dirty="0" sz="3450" spc="-5">
                <a:solidFill>
                  <a:srgbClr val="222222"/>
                </a:solidFill>
                <a:latin typeface="Arial"/>
                <a:cs typeface="Arial"/>
              </a:rPr>
              <a:t>Vigenère: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Nachricht N123Ugoojqi, Schlüssel</a:t>
            </a:r>
            <a:r>
              <a:rPr dirty="0" sz="3450" spc="-15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BCCB</a:t>
            </a:r>
            <a:endParaRPr sz="3450">
              <a:latin typeface="Arial"/>
              <a:cs typeface="Arial"/>
            </a:endParaRPr>
          </a:p>
          <a:p>
            <a:pPr marL="358140" marR="5080" indent="-345440">
              <a:lnSpc>
                <a:spcPts val="4120"/>
              </a:lnSpc>
              <a:spcBef>
                <a:spcPts val="145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Sie einigen sich mit dem Empfänger auf die Primzahl p = x und die natürliche Zahl g =</a:t>
            </a:r>
            <a:r>
              <a:rPr dirty="0" sz="3450" spc="-114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 spc="-125">
                <a:solidFill>
                  <a:srgbClr val="222222"/>
                </a:solidFill>
                <a:latin typeface="Arial"/>
                <a:cs typeface="Arial"/>
              </a:rPr>
              <a:t>y. 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Sie wählen den privaten Schlüssel</a:t>
            </a:r>
            <a:r>
              <a:rPr dirty="0" sz="3450" spc="-25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z.</a:t>
            </a:r>
            <a:endParaRPr sz="3450">
              <a:latin typeface="Arial"/>
              <a:cs typeface="Arial"/>
            </a:endParaRPr>
          </a:p>
          <a:p>
            <a:pPr marL="358140">
              <a:lnSpc>
                <a:spcPts val="3979"/>
              </a:lnSpc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Der Empfänger sendet Ihnen den </a:t>
            </a:r>
            <a:r>
              <a:rPr dirty="0" sz="3450" spc="-5">
                <a:solidFill>
                  <a:srgbClr val="222222"/>
                </a:solidFill>
                <a:latin typeface="Arial"/>
                <a:cs typeface="Arial"/>
              </a:rPr>
              <a:t>öffentlichen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Schlüssel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Pub</a:t>
            </a:r>
            <a:r>
              <a:rPr dirty="0" baseline="-6038" sz="3450">
                <a:solidFill>
                  <a:srgbClr val="222222"/>
                </a:solidFill>
                <a:latin typeface="Arial"/>
                <a:cs typeface="Arial"/>
              </a:rPr>
              <a:t>KE</a:t>
            </a:r>
            <a:r>
              <a:rPr dirty="0" baseline="-6038" sz="3450" spc="-37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.-.,</a:t>
            </a:r>
            <a:endParaRPr sz="3450">
              <a:latin typeface="Arial"/>
              <a:cs typeface="Arial"/>
            </a:endParaRPr>
          </a:p>
          <a:p>
            <a:pPr marL="358140" indent="-345440">
              <a:lnSpc>
                <a:spcPts val="4120"/>
              </a:lnSpc>
              <a:buChar char="•"/>
              <a:tabLst>
                <a:tab pos="358140" algn="l"/>
                <a:tab pos="358775" algn="l"/>
              </a:tabLst>
            </a:pP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toi§</a:t>
            </a:r>
            <a:endParaRPr sz="3450">
              <a:latin typeface="Arial"/>
              <a:cs typeface="Arial"/>
            </a:endParaRPr>
          </a:p>
          <a:p>
            <a:pPr marL="358140" marR="328930">
              <a:lnSpc>
                <a:spcPts val="4120"/>
              </a:lnSpc>
              <a:spcBef>
                <a:spcPts val="145"/>
              </a:spcBef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Berechnen Sie den </a:t>
            </a:r>
            <a:r>
              <a:rPr dirty="0" sz="3450" spc="-5">
                <a:solidFill>
                  <a:srgbClr val="222222"/>
                </a:solidFill>
                <a:latin typeface="Arial"/>
                <a:cs typeface="Arial"/>
              </a:rPr>
              <a:t>effektiven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Schlüssel sowie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Ihren </a:t>
            </a:r>
            <a:r>
              <a:rPr dirty="0" sz="3450" spc="-5">
                <a:solidFill>
                  <a:srgbClr val="222222"/>
                </a:solidFill>
                <a:latin typeface="Arial"/>
                <a:cs typeface="Arial"/>
              </a:rPr>
              <a:t>öffentlichen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Schlüssel nach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Diffie- 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Hellman.</a:t>
            </a:r>
            <a:endParaRPr sz="3450">
              <a:latin typeface="Arial"/>
              <a:cs typeface="Arial"/>
            </a:endParaRPr>
          </a:p>
          <a:p>
            <a:pPr marL="358140" marR="133985" indent="-345440">
              <a:lnSpc>
                <a:spcPts val="4120"/>
              </a:lnSpc>
              <a:spcBef>
                <a:spcPts val="5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Sie erhalten das Passwort 23fH welches mit dem Schlüssel %mg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-.,mnbvcxy&lt;,m,.-nach 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dem </a:t>
            </a:r>
            <a:r>
              <a:rPr dirty="0" sz="3450" spc="-10">
                <a:solidFill>
                  <a:srgbClr val="222222"/>
                </a:solidFill>
                <a:latin typeface="Arial"/>
                <a:cs typeface="Arial"/>
              </a:rPr>
              <a:t>XOR-Verfahren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verschlüsselt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wurde.</a:t>
            </a:r>
            <a:endParaRPr sz="3450">
              <a:latin typeface="Arial"/>
              <a:cs typeface="Arial"/>
            </a:endParaRPr>
          </a:p>
          <a:p>
            <a:pPr marL="358140">
              <a:lnSpc>
                <a:spcPts val="3990"/>
              </a:lnSpc>
            </a:pP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Wie </a:t>
            </a:r>
            <a:r>
              <a:rPr dirty="0" sz="3450">
                <a:solidFill>
                  <a:srgbClr val="222222"/>
                </a:solidFill>
                <a:latin typeface="Arial"/>
                <a:cs typeface="Arial"/>
              </a:rPr>
              <a:t>lautet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das Passwort</a:t>
            </a:r>
            <a:r>
              <a:rPr dirty="0" sz="3450" spc="-15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222222"/>
                </a:solidFill>
                <a:latin typeface="Arial"/>
                <a:cs typeface="Arial"/>
              </a:rPr>
              <a:t>entschlüsselt?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6377" y="2636434"/>
            <a:ext cx="4281805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Kryptography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35754" y="2636434"/>
            <a:ext cx="4174490" cy="8045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Steganografy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60726" y="3945294"/>
            <a:ext cx="6618605" cy="1076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Symmetrische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Verschlüsselung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Asymmetrische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Verschlüsselung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4388" y="395664"/>
            <a:ext cx="835850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Kommunikationssicherheit</a:t>
            </a:r>
            <a:endParaRPr sz="5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5582" y="3096635"/>
            <a:ext cx="5580084" cy="58092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24231" y="3945294"/>
            <a:ext cx="3245485" cy="107696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Geheimtinte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Digitale</a:t>
            </a:r>
            <a:r>
              <a:rPr dirty="0" sz="3450" spc="-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Bildern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28015"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dirty="0" sz="2950" spc="-5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50" spc="15" b="1">
                <a:latin typeface="Arial"/>
                <a:cs typeface="Arial"/>
              </a:rPr>
              <a:t>Johan Oelen </a:t>
            </a:r>
            <a:r>
              <a:rPr dirty="0" sz="1450" spc="5" b="1">
                <a:latin typeface="Arial"/>
                <a:cs typeface="Arial"/>
              </a:rPr>
              <a:t>| </a:t>
            </a:r>
            <a:r>
              <a:rPr dirty="0" sz="1450" spc="15" b="1">
                <a:latin typeface="Arial"/>
                <a:cs typeface="Arial"/>
              </a:rPr>
              <a:t>Modul 306 </a:t>
            </a:r>
            <a:r>
              <a:rPr dirty="0" sz="1450" spc="5" b="1">
                <a:latin typeface="Arial"/>
                <a:cs typeface="Arial"/>
              </a:rPr>
              <a:t>|</a:t>
            </a:r>
            <a:r>
              <a:rPr dirty="0" sz="1450" spc="-35" b="1">
                <a:latin typeface="Arial"/>
                <a:cs typeface="Arial"/>
              </a:rPr>
              <a:t> </a:t>
            </a:r>
            <a:r>
              <a:rPr dirty="0" sz="1450" spc="15" b="1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04771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w="0"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w="0"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 h="0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w="0"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95"/>
              <a:t>Vielen </a:t>
            </a:r>
            <a:r>
              <a:rPr dirty="0" spc="-185"/>
              <a:t>Dank </a:t>
            </a:r>
            <a:r>
              <a:rPr dirty="0" spc="-170"/>
              <a:t>für </a:t>
            </a:r>
            <a:r>
              <a:rPr dirty="0" spc="-160"/>
              <a:t>Ihre</a:t>
            </a:r>
            <a:r>
              <a:rPr dirty="0" spc="-1664"/>
              <a:t> </a:t>
            </a:r>
            <a:r>
              <a:rPr dirty="0" spc="-245"/>
              <a:t>Aufmerksamkeit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088980" y="10601452"/>
            <a:ext cx="23558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15" b="1">
                <a:latin typeface="Arial"/>
                <a:cs typeface="Arial"/>
              </a:rPr>
              <a:t>31</a:t>
            </a:r>
            <a:endParaRPr sz="14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662641" y="7402780"/>
            <a:ext cx="3839210" cy="1030605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950" spc="-5">
                <a:latin typeface="Arial Black"/>
                <a:cs typeface="Arial Black"/>
              </a:rPr>
              <a:t>Johan </a:t>
            </a:r>
            <a:r>
              <a:rPr dirty="0" sz="2950" spc="10">
                <a:latin typeface="Arial Black"/>
                <a:cs typeface="Arial Black"/>
              </a:rPr>
              <a:t>Oelen</a:t>
            </a:r>
            <a:endParaRPr sz="29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2950" spc="5">
                <a:latin typeface="Arial"/>
                <a:cs typeface="Arial"/>
              </a:rPr>
              <a:t>Bildungszentrum</a:t>
            </a:r>
            <a:r>
              <a:rPr dirty="0" sz="2950" spc="-30">
                <a:latin typeface="Arial"/>
                <a:cs typeface="Arial"/>
              </a:rPr>
              <a:t> </a:t>
            </a:r>
            <a:r>
              <a:rPr dirty="0" sz="2950" spc="5">
                <a:latin typeface="Arial"/>
                <a:cs typeface="Arial"/>
              </a:rPr>
              <a:t>Uster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0366" y="2906394"/>
            <a:ext cx="3101606" cy="296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83087"/>
            <a:ext cx="3561079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Schutzziele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864" y="3379867"/>
            <a:ext cx="3123565" cy="212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Vertraulichkeit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Integrität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Authentizität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Verbindlichkeit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21969" y="3201179"/>
            <a:ext cx="2663091" cy="288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7686" y="5618353"/>
            <a:ext cx="3101606" cy="2963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7796" y="856383"/>
            <a:ext cx="168059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Klassische, </a:t>
            </a: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Verschlüsselungsverfahren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84393" y="2929618"/>
            <a:ext cx="4288790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Stabschiffre</a:t>
            </a:r>
            <a:r>
              <a:rPr dirty="0" sz="3450" spc="-1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/Skytale</a:t>
            </a:r>
            <a:endParaRPr sz="34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72465" y="5764946"/>
            <a:ext cx="2663085" cy="28899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1482" y="2389686"/>
            <a:ext cx="3853381" cy="21926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589102" y="6761962"/>
            <a:ext cx="6725284" cy="5537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ct val="10000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Die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Rotationschiffre</a:t>
            </a:r>
            <a:r>
              <a:rPr dirty="0" sz="3450" spc="-3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/Cäsarchiffre</a:t>
            </a:r>
            <a:endParaRPr sz="345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164817" y="4667786"/>
            <a:ext cx="2873375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Calibri"/>
                <a:cs typeface="Calibri"/>
              </a:rPr>
              <a:t>Häufigkeitsanalyse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72616"/>
            <a:ext cx="44996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2739" y="2027261"/>
            <a:ext cx="14665783" cy="7198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2524" y="4741081"/>
            <a:ext cx="284226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950" spc="-5">
                <a:latin typeface="Calibri"/>
                <a:cs typeface="Calibri"/>
              </a:rPr>
              <a:t>Brute </a:t>
            </a:r>
            <a:r>
              <a:rPr dirty="0" sz="2950" spc="-15">
                <a:latin typeface="Calibri"/>
                <a:cs typeface="Calibri"/>
              </a:rPr>
              <a:t>Force</a:t>
            </a:r>
            <a:r>
              <a:rPr dirty="0" sz="2950" spc="-25">
                <a:latin typeface="Calibri"/>
                <a:cs typeface="Calibri"/>
              </a:rPr>
              <a:t> Attack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7684" y="783087"/>
            <a:ext cx="4499610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Kryptoanalyse</a:t>
            </a:r>
            <a:endParaRPr sz="5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47088" y="2617721"/>
            <a:ext cx="11815640" cy="65470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3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312481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Symmetrische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 Verschlüsselungsverfahren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72287" y="2134199"/>
            <a:ext cx="8083938" cy="3528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106081" y="7890760"/>
            <a:ext cx="5410466" cy="2972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1117" y="1631228"/>
            <a:ext cx="10318750" cy="4781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530715" algn="l"/>
              </a:tabLst>
            </a:pPr>
            <a:r>
              <a:rPr dirty="0" sz="2950" spc="-210">
                <a:latin typeface="Arial"/>
                <a:cs typeface="Arial"/>
              </a:rPr>
              <a:t>V</a:t>
            </a:r>
            <a:r>
              <a:rPr dirty="0" sz="2950" spc="-5">
                <a:latin typeface="Arial"/>
                <a:cs typeface="Arial"/>
              </a:rPr>
              <a:t>igenè</a:t>
            </a:r>
            <a:r>
              <a:rPr dirty="0" sz="2950" spc="-60">
                <a:latin typeface="Arial"/>
                <a:cs typeface="Arial"/>
              </a:rPr>
              <a:t>r</a:t>
            </a:r>
            <a:r>
              <a:rPr dirty="0" sz="2950" spc="-25">
                <a:latin typeface="Arial"/>
                <a:cs typeface="Arial"/>
              </a:rPr>
              <a:t>e,</a:t>
            </a:r>
            <a:r>
              <a:rPr dirty="0" sz="2950" spc="5">
                <a:latin typeface="Arial"/>
                <a:cs typeface="Arial"/>
              </a:rPr>
              <a:t> </a:t>
            </a:r>
            <a:r>
              <a:rPr dirty="0" sz="2950" spc="-320">
                <a:latin typeface="Arial"/>
                <a:cs typeface="Arial"/>
              </a:rPr>
              <a:t>V</a:t>
            </a:r>
            <a:r>
              <a:rPr dirty="0" sz="2950" spc="-30">
                <a:latin typeface="Arial"/>
                <a:cs typeface="Arial"/>
              </a:rPr>
              <a:t>e</a:t>
            </a:r>
            <a:r>
              <a:rPr dirty="0" sz="2950" spc="30">
                <a:latin typeface="Arial"/>
                <a:cs typeface="Arial"/>
              </a:rPr>
              <a:t>r</a:t>
            </a:r>
            <a:r>
              <a:rPr dirty="0" sz="2950" spc="10">
                <a:latin typeface="Arial"/>
                <a:cs typeface="Arial"/>
              </a:rPr>
              <a:t>nam,</a:t>
            </a:r>
            <a:r>
              <a:rPr dirty="0" sz="2950" spc="5">
                <a:latin typeface="Arial"/>
                <a:cs typeface="Arial"/>
              </a:rPr>
              <a:t> </a:t>
            </a:r>
            <a:r>
              <a:rPr dirty="0" sz="2950" spc="15">
                <a:latin typeface="Arial"/>
                <a:cs typeface="Arial"/>
              </a:rPr>
              <a:t>One-Time-Pad,</a:t>
            </a:r>
            <a:r>
              <a:rPr dirty="0" sz="2950">
                <a:latin typeface="Arial"/>
                <a:cs typeface="Arial"/>
              </a:rPr>
              <a:t>	</a:t>
            </a:r>
            <a:r>
              <a:rPr dirty="0" sz="2950" spc="-100">
                <a:latin typeface="Arial"/>
                <a:cs typeface="Arial"/>
              </a:rPr>
              <a:t>XOR</a:t>
            </a:r>
            <a:endParaRPr sz="2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83583" y="6144180"/>
            <a:ext cx="13521690" cy="12528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ts val="6115"/>
              </a:lnSpc>
              <a:spcBef>
                <a:spcPts val="110"/>
              </a:spcBef>
            </a:pPr>
            <a:r>
              <a:rPr dirty="0" sz="5100" spc="5" b="1">
                <a:solidFill>
                  <a:srgbClr val="797979"/>
                </a:solidFill>
                <a:latin typeface="Arial"/>
                <a:cs typeface="Arial"/>
              </a:rPr>
              <a:t>Asymmetrische</a:t>
            </a:r>
            <a:r>
              <a:rPr dirty="0" sz="5100" spc="-10" b="1">
                <a:solidFill>
                  <a:srgbClr val="797979"/>
                </a:solidFill>
                <a:latin typeface="Arial"/>
                <a:cs typeface="Arial"/>
              </a:rPr>
              <a:t> Verschlüsselungsverfahren</a:t>
            </a:r>
            <a:endParaRPr sz="5100">
              <a:latin typeface="Arial"/>
              <a:cs typeface="Arial"/>
            </a:endParaRPr>
          </a:p>
          <a:p>
            <a:pPr algn="r" marR="483870">
              <a:lnSpc>
                <a:spcPts val="3535"/>
              </a:lnSpc>
            </a:pPr>
            <a:r>
              <a:rPr dirty="0" sz="2950" spc="15">
                <a:latin typeface="Arial"/>
                <a:cs typeface="Arial"/>
              </a:rPr>
              <a:t>Diﬃe </a:t>
            </a:r>
            <a:r>
              <a:rPr dirty="0" sz="2950">
                <a:latin typeface="Arial"/>
                <a:cs typeface="Arial"/>
              </a:rPr>
              <a:t>Hellmann,</a:t>
            </a:r>
            <a:r>
              <a:rPr dirty="0" sz="2950" spc="-65">
                <a:latin typeface="Arial"/>
                <a:cs typeface="Arial"/>
              </a:rPr>
              <a:t> RSA</a:t>
            </a:r>
            <a:endParaRPr sz="29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00575" y="2647334"/>
            <a:ext cx="6482463" cy="24280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047507" y="10248093"/>
            <a:ext cx="942975" cy="4603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ul</a:t>
            </a:r>
            <a:r>
              <a:rPr dirty="0" sz="2950" spc="-9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81294" y="10235393"/>
            <a:ext cx="2979420" cy="485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z="2950" spc="5">
                <a:solidFill>
                  <a:srgbClr val="404040"/>
                </a:solidFill>
                <a:latin typeface="Calibri"/>
                <a:cs typeface="Calibri"/>
              </a:rPr>
              <a:t>Johan Oelen |</a:t>
            </a:r>
            <a:r>
              <a:rPr dirty="0" sz="295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950" spc="10">
                <a:solidFill>
                  <a:srgbClr val="404040"/>
                </a:solidFill>
                <a:latin typeface="Calibri"/>
                <a:cs typeface="Calibri"/>
              </a:rPr>
              <a:t>Mod</a:t>
            </a:r>
            <a:endParaRPr sz="2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dirty="0" spc="15"/>
              <a:t>8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1823065" cy="8045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100" spc="-25" b="1">
                <a:solidFill>
                  <a:srgbClr val="797979"/>
                </a:solidFill>
                <a:latin typeface="Arial"/>
                <a:cs typeface="Arial"/>
              </a:rPr>
              <a:t>Verlustlose</a:t>
            </a:r>
            <a:r>
              <a:rPr dirty="0" sz="5100" spc="35" b="1">
                <a:solidFill>
                  <a:srgbClr val="797979"/>
                </a:solidFill>
                <a:latin typeface="Arial"/>
                <a:cs typeface="Arial"/>
              </a:rPr>
              <a:t> </a:t>
            </a:r>
            <a:r>
              <a:rPr dirty="0" sz="5100" b="1">
                <a:solidFill>
                  <a:srgbClr val="797979"/>
                </a:solidFill>
                <a:latin typeface="Arial"/>
                <a:cs typeface="Arial"/>
              </a:rPr>
              <a:t>Komprimierungsverfahren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3223" y="2238540"/>
            <a:ext cx="9284335" cy="212407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74320" indent="-261620">
              <a:lnSpc>
                <a:spcPts val="4130"/>
              </a:lnSpc>
              <a:spcBef>
                <a:spcPts val="110"/>
              </a:spcBef>
              <a:buChar char="•"/>
              <a:tabLst>
                <a:tab pos="274955" algn="l"/>
              </a:tabLst>
            </a:pPr>
            <a:r>
              <a:rPr dirty="0" sz="3450" spc="-5">
                <a:solidFill>
                  <a:srgbClr val="7E8487"/>
                </a:solidFill>
                <a:latin typeface="Arial"/>
                <a:cs typeface="Arial"/>
              </a:rPr>
              <a:t>Huffman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Huffman-Kodierung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RLC RLC/RLE </a:t>
            </a: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-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Run Length</a:t>
            </a:r>
            <a:r>
              <a:rPr dirty="0" sz="3450" spc="-55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Coding/Encoding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2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Burrows-Wheeler-Transformation</a:t>
            </a:r>
            <a:r>
              <a:rPr dirty="0" sz="3450" spc="-10">
                <a:solidFill>
                  <a:srgbClr val="7E8487"/>
                </a:solidFill>
                <a:latin typeface="Arial"/>
                <a:cs typeface="Arial"/>
              </a:rPr>
              <a:t>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(BWT)</a:t>
            </a:r>
            <a:endParaRPr sz="3450">
              <a:latin typeface="Arial"/>
              <a:cs typeface="Arial"/>
            </a:endParaRPr>
          </a:p>
          <a:p>
            <a:pPr marL="274320" indent="-261620">
              <a:lnSpc>
                <a:spcPts val="4130"/>
              </a:lnSpc>
              <a:buChar char="•"/>
              <a:tabLst>
                <a:tab pos="274955" algn="l"/>
              </a:tabLst>
            </a:pPr>
            <a:r>
              <a:rPr dirty="0" sz="3450">
                <a:solidFill>
                  <a:srgbClr val="7E8487"/>
                </a:solidFill>
                <a:latin typeface="Arial"/>
                <a:cs typeface="Arial"/>
              </a:rPr>
              <a:t>Lempel-Ziv-Welch-Algorithmus </a:t>
            </a:r>
            <a:r>
              <a:rPr dirty="0" sz="3450" spc="5">
                <a:solidFill>
                  <a:srgbClr val="7E8487"/>
                </a:solidFill>
                <a:latin typeface="Arial"/>
                <a:cs typeface="Arial"/>
              </a:rPr>
              <a:t>(LZW)</a:t>
            </a:r>
            <a:endParaRPr sz="345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418366" y="4480546"/>
            <a:ext cx="9484572" cy="510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515"/>
              </a:lnSpc>
            </a:pPr>
            <a:r>
              <a:rPr dirty="0" spc="5"/>
              <a:t>Johan Oelen | Modul</a:t>
            </a:r>
            <a:r>
              <a:rPr dirty="0" spc="-55"/>
              <a:t> </a:t>
            </a:r>
            <a:r>
              <a:rPr dirty="0" spc="5"/>
              <a:t>114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dirty="0" spc="1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2019-09-14T18:29:17Z</dcterms:created>
  <dcterms:modified xsi:type="dcterms:W3CDTF">2019-09-14T18:29:17Z</dcterms:modified>
</cp:coreProperties>
</file>