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470" y="2929230"/>
            <a:ext cx="18015158" cy="531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114"/>
              <a:t>Modul</a:t>
            </a:r>
            <a:r>
              <a:rPr dirty="0" sz="5250" spc="-400"/>
              <a:t> </a:t>
            </a:r>
            <a:r>
              <a:rPr dirty="0" sz="5250" spc="-155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5250" spc="-50">
                <a:latin typeface="Arial Black"/>
                <a:cs typeface="Arial Black"/>
              </a:rPr>
              <a:t>Codierungs-, </a:t>
            </a:r>
            <a:r>
              <a:rPr dirty="0" sz="5250" spc="-70">
                <a:latin typeface="Arial Black"/>
                <a:cs typeface="Arial Black"/>
              </a:rPr>
              <a:t>Kompressions-</a:t>
            </a:r>
            <a:r>
              <a:rPr dirty="0" sz="5250" spc="-28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5250" spc="-80">
                <a:latin typeface="Arial Black"/>
                <a:cs typeface="Arial Black"/>
              </a:rPr>
              <a:t>Verschlüsselungsverfahren</a:t>
            </a:r>
            <a:r>
              <a:rPr dirty="0" sz="5250" spc="-19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16181"/>
            <a:ext cx="14993619" cy="1321435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660"/>
              </a:spcBef>
            </a:pPr>
            <a:r>
              <a:rPr dirty="0" sz="4450" spc="-5" b="1">
                <a:solidFill>
                  <a:srgbClr val="797979"/>
                </a:solidFill>
                <a:latin typeface="Arial"/>
                <a:cs typeface="Arial"/>
              </a:rPr>
              <a:t>Mengengerüst, Huffman-Code, Speicherplatzbedarf und  </a:t>
            </a:r>
            <a:r>
              <a:rPr dirty="0" sz="4450" spc="-10" b="1">
                <a:solidFill>
                  <a:srgbClr val="797979"/>
                </a:solidFill>
                <a:latin typeface="Arial"/>
                <a:cs typeface="Arial"/>
              </a:rPr>
              <a:t>Gewinn</a:t>
            </a:r>
            <a:endParaRPr sz="4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2929230"/>
          <a:ext cx="15472410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365"/>
                <a:gridCol w="1779269"/>
                <a:gridCol w="2032635"/>
                <a:gridCol w="3730624"/>
                <a:gridCol w="2791459"/>
                <a:gridCol w="2720340"/>
              </a:tblGrid>
              <a:tr h="872457">
                <a:tc>
                  <a:txBody>
                    <a:bodyPr/>
                    <a:lstStyle/>
                    <a:p>
                      <a:pPr marL="5206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Buchstaben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Anzahl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270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Huffman-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9690">
                        <a:lnSpc>
                          <a:spcPts val="3500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 Bits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einzelnes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Zeichen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 Bits</a:t>
                      </a:r>
                      <a:r>
                        <a:rPr dirty="0" sz="2950" spc="-3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Zeichen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</a:t>
                      </a:r>
                      <a:r>
                        <a:rPr dirty="0" sz="2950" spc="-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Bits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ASCII-Code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28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6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6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6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1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r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1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1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1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4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d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4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4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b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7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2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40480">
                <a:tc>
                  <a:txBody>
                    <a:bodyPr/>
                    <a:lstStyle/>
                    <a:p>
                      <a:pPr marL="52069">
                        <a:lnSpc>
                          <a:spcPts val="3354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Summe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54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54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54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79309" y="8489659"/>
            <a:ext cx="11026140" cy="220599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30"/>
              </a:spcBef>
              <a:tabLst>
                <a:tab pos="6633845" algn="l"/>
              </a:tabLst>
            </a:pPr>
            <a:r>
              <a:rPr dirty="0" sz="2950" spc="5">
                <a:latin typeface="Arial"/>
                <a:cs typeface="Arial"/>
              </a:rPr>
              <a:t>prozentualer Gewinn: </a:t>
            </a:r>
            <a:r>
              <a:rPr dirty="0" sz="2950" spc="10">
                <a:latin typeface="Arial"/>
                <a:cs typeface="Arial"/>
              </a:rPr>
              <a:t>100% </a:t>
            </a:r>
            <a:r>
              <a:rPr dirty="0" sz="2950" spc="5">
                <a:latin typeface="Arial"/>
                <a:cs typeface="Arial"/>
              </a:rPr>
              <a:t>* (Biteinsparung / Bits unkomprimiert)  prozentualer Gewinn: </a:t>
            </a:r>
            <a:r>
              <a:rPr dirty="0" sz="2950" spc="10">
                <a:latin typeface="Arial"/>
                <a:cs typeface="Arial"/>
              </a:rPr>
              <a:t>100% </a:t>
            </a:r>
            <a:r>
              <a:rPr dirty="0" sz="2950" spc="5">
                <a:latin typeface="Arial"/>
                <a:cs typeface="Arial"/>
              </a:rPr>
              <a:t>* (50</a:t>
            </a:r>
            <a:r>
              <a:rPr dirty="0" sz="2950" spc="4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/</a:t>
            </a:r>
            <a:r>
              <a:rPr dirty="0" sz="2950" spc="1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64)	</a:t>
            </a:r>
            <a:r>
              <a:rPr dirty="0" sz="2950" spc="10">
                <a:latin typeface="Arial"/>
                <a:cs typeface="Arial"/>
              </a:rPr>
              <a:t>=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10">
                <a:latin typeface="Arial"/>
                <a:cs typeface="Arial"/>
              </a:rPr>
              <a:t>78%</a:t>
            </a:r>
            <a:endParaRPr sz="2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3614420">
              <a:lnSpc>
                <a:spcPct val="100000"/>
              </a:lnSpc>
              <a:spcBef>
                <a:spcPts val="2640"/>
              </a:spcBef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spc="15" b="1">
                <a:latin typeface="Arial"/>
                <a:cs typeface="Arial"/>
              </a:rPr>
              <a:t>Modul 306 </a:t>
            </a:r>
            <a:r>
              <a:rPr dirty="0" sz="1450" spc="5" b="1">
                <a:latin typeface="Arial"/>
                <a:cs typeface="Arial"/>
              </a:rPr>
              <a:t>|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5"/>
              <a:t>Vielen </a:t>
            </a:r>
            <a:r>
              <a:rPr dirty="0" spc="-185"/>
              <a:t>Dank </a:t>
            </a:r>
            <a:r>
              <a:rPr dirty="0" spc="-170"/>
              <a:t>für </a:t>
            </a:r>
            <a:r>
              <a:rPr dirty="0" spc="-160"/>
              <a:t>Ihre</a:t>
            </a:r>
            <a:r>
              <a:rPr dirty="0" spc="-1664"/>
              <a:t> </a:t>
            </a:r>
            <a:r>
              <a:rPr dirty="0" spc="-245"/>
              <a:t>Aufmerksamkeit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22827"/>
            <a:ext cx="14090650" cy="2590800"/>
          </a:xfrm>
          <a:prstGeom prst="rect">
            <a:avLst/>
          </a:prstGeom>
        </p:spPr>
        <p:txBody>
          <a:bodyPr wrap="square" lIns="0" tIns="269240" rIns="0" bIns="0" rtlCol="0" vert="horz">
            <a:spAutoFit/>
          </a:bodyPr>
          <a:lstStyle/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Grundlagen</a:t>
            </a:r>
            <a:r>
              <a:rPr dirty="0" sz="3950" spc="-5" b="1">
                <a:latin typeface="Arial"/>
                <a:cs typeface="Arial"/>
              </a:rPr>
              <a:t> Komprimieren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20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Sie kennen die verschiedenen Arten der</a:t>
            </a:r>
            <a:r>
              <a:rPr dirty="0" sz="3950" spc="-140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Komprimierung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1935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Sie können die Huffman Code</a:t>
            </a:r>
            <a:r>
              <a:rPr dirty="0" sz="3950" spc="-5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ermitteln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806894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Arten von</a:t>
            </a:r>
            <a:r>
              <a:rPr dirty="0" sz="5100" spc="-4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1005" y="1901611"/>
            <a:ext cx="10916134" cy="786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2238540"/>
            <a:ext cx="928433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 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66" y="4480546"/>
            <a:ext cx="9484572" cy="510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658" y="1738296"/>
            <a:ext cx="9011985" cy="266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0782" y="5716912"/>
            <a:ext cx="7570531" cy="304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2864" y="4782965"/>
            <a:ext cx="586994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</a:t>
            </a:r>
            <a:r>
              <a:rPr dirty="0" sz="3450" spc="-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2526" y="874915"/>
            <a:ext cx="5144656" cy="3662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11036" y="4782965"/>
            <a:ext cx="816419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5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9598" y="5647648"/>
            <a:ext cx="5560869" cy="3497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0039" y="9065557"/>
            <a:ext cx="18148300" cy="930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3554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lvl="1" marL="10786745" indent="-261620">
              <a:lnSpc>
                <a:spcPts val="3554"/>
              </a:lnSpc>
              <a:buChar char="•"/>
              <a:tabLst>
                <a:tab pos="10787380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4388" y="395664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00901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Verlustbehaftete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1954" y="2526006"/>
            <a:ext cx="17774240" cy="653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486" y="1183424"/>
            <a:ext cx="19682613" cy="4835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3544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1. häufigkeit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ermitteln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792734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2. binären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Baum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erstellen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2430" y="2225063"/>
            <a:ext cx="14659239" cy="6858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4784" y="4046997"/>
            <a:ext cx="14606885" cy="3350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9825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3. Code </a:t>
            </a:r>
            <a:r>
              <a:rPr dirty="0" sz="5100" spc="-55" b="1">
                <a:solidFill>
                  <a:srgbClr val="797979"/>
                </a:solidFill>
                <a:latin typeface="Arial"/>
                <a:cs typeface="Arial"/>
              </a:rPr>
              <a:t>Tabelle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erstellen (=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Hufman</a:t>
            </a:r>
            <a:r>
              <a:rPr dirty="0" sz="5100" spc="9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Code)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2019-09-14T18:32:23Z</dcterms:created>
  <dcterms:modified xsi:type="dcterms:W3CDTF">2019-09-14T18:32:23Z</dcterms:modified>
</cp:coreProperties>
</file>