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2165244"/>
            <a:ext cx="17888730" cy="4218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114"/>
              <a:t>Modul</a:t>
            </a:r>
            <a:r>
              <a:rPr dirty="0" sz="5250" spc="-400"/>
              <a:t> </a:t>
            </a:r>
            <a:r>
              <a:rPr dirty="0" sz="5250" spc="-155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5250" spc="-50">
                <a:latin typeface="Arial Black"/>
                <a:cs typeface="Arial Black"/>
              </a:rPr>
              <a:t>Codierungs-, </a:t>
            </a:r>
            <a:r>
              <a:rPr dirty="0" sz="5250" spc="-70">
                <a:latin typeface="Arial Black"/>
                <a:cs typeface="Arial Black"/>
              </a:rPr>
              <a:t>Kompressions-</a:t>
            </a:r>
            <a:r>
              <a:rPr dirty="0" sz="5250" spc="-28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5250" spc="-80">
                <a:latin typeface="Arial Black"/>
                <a:cs typeface="Arial Black"/>
              </a:rPr>
              <a:t>Verschlüsselungsverfahren</a:t>
            </a:r>
            <a:r>
              <a:rPr dirty="0" sz="5250" spc="-19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16181"/>
            <a:ext cx="14993619" cy="1321435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660"/>
              </a:spcBef>
            </a:pPr>
            <a:r>
              <a:rPr dirty="0" sz="4450" spc="-5" b="1">
                <a:solidFill>
                  <a:srgbClr val="797979"/>
                </a:solidFill>
                <a:latin typeface="Arial"/>
                <a:cs typeface="Arial"/>
              </a:rPr>
              <a:t>Mengengerüst, Huffman-Code, Speicherplatzbedarf und  </a:t>
            </a:r>
            <a:r>
              <a:rPr dirty="0" sz="4450" spc="-10" b="1">
                <a:solidFill>
                  <a:srgbClr val="797979"/>
                </a:solidFill>
                <a:latin typeface="Arial"/>
                <a:cs typeface="Arial"/>
              </a:rPr>
              <a:t>Gewinn</a:t>
            </a:r>
            <a:endParaRPr sz="4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2929230"/>
          <a:ext cx="15472410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365"/>
                <a:gridCol w="1779269"/>
                <a:gridCol w="2032635"/>
                <a:gridCol w="3730624"/>
                <a:gridCol w="2791459"/>
                <a:gridCol w="2720340"/>
              </a:tblGrid>
              <a:tr h="872457">
                <a:tc>
                  <a:txBody>
                    <a:bodyPr/>
                    <a:lstStyle/>
                    <a:p>
                      <a:pPr marL="5206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Buchstaben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Anzahl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270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Huffman-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9690">
                        <a:lnSpc>
                          <a:spcPts val="3500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 Bits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einzelnes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Zeichen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 Bits</a:t>
                      </a:r>
                      <a:r>
                        <a:rPr dirty="0" sz="2950" spc="-3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Zeichen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</a:t>
                      </a:r>
                      <a:r>
                        <a:rPr dirty="0" sz="2950" spc="-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Bits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ASCII-Code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28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6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6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6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1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r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1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1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1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4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d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4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4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b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7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40480">
                <a:tc>
                  <a:txBody>
                    <a:bodyPr/>
                    <a:lstStyle/>
                    <a:p>
                      <a:pPr marL="52069">
                        <a:lnSpc>
                          <a:spcPts val="3354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Summe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54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54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54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79309" y="8489659"/>
            <a:ext cx="11026140" cy="9385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30"/>
              </a:spcBef>
              <a:tabLst>
                <a:tab pos="6633845" algn="l"/>
              </a:tabLst>
            </a:pPr>
            <a:r>
              <a:rPr dirty="0" sz="2950" spc="5">
                <a:latin typeface="Arial"/>
                <a:cs typeface="Arial"/>
              </a:rPr>
              <a:t>prozentualer Gewinn: </a:t>
            </a:r>
            <a:r>
              <a:rPr dirty="0" sz="2950" spc="10">
                <a:latin typeface="Arial"/>
                <a:cs typeface="Arial"/>
              </a:rPr>
              <a:t>100% </a:t>
            </a:r>
            <a:r>
              <a:rPr dirty="0" sz="2950" spc="5">
                <a:latin typeface="Arial"/>
                <a:cs typeface="Arial"/>
              </a:rPr>
              <a:t>* (Biteinsparung / Bits unkomprimiert)  prozentualer Gewinn: </a:t>
            </a:r>
            <a:r>
              <a:rPr dirty="0" sz="2950" spc="10">
                <a:latin typeface="Arial"/>
                <a:cs typeface="Arial"/>
              </a:rPr>
              <a:t>100% </a:t>
            </a:r>
            <a:r>
              <a:rPr dirty="0" sz="2950" spc="5">
                <a:latin typeface="Arial"/>
                <a:cs typeface="Arial"/>
              </a:rPr>
              <a:t>* (50</a:t>
            </a:r>
            <a:r>
              <a:rPr dirty="0" sz="2950" spc="4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/</a:t>
            </a:r>
            <a:r>
              <a:rPr dirty="0" sz="2950" spc="1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64)	</a:t>
            </a:r>
            <a:r>
              <a:rPr dirty="0" sz="2950" spc="10">
                <a:latin typeface="Arial"/>
                <a:cs typeface="Arial"/>
              </a:rPr>
              <a:t>=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10">
                <a:latin typeface="Arial"/>
                <a:cs typeface="Arial"/>
              </a:rPr>
              <a:t>78%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684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Run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Length</a:t>
            </a:r>
            <a:r>
              <a:rPr dirty="0" sz="5100" spc="-5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Encoding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6631" y="2311836"/>
            <a:ext cx="15845790" cy="5600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4050"/>
              </a:lnSpc>
              <a:spcBef>
                <a:spcPts val="110"/>
              </a:spcBef>
            </a:pPr>
            <a:r>
              <a:rPr dirty="0" sz="3450" spc="5">
                <a:latin typeface="Arial"/>
                <a:cs typeface="Arial"/>
              </a:rPr>
              <a:t>Lauflängenkodierung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(RLE):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00"/>
              </a:lnSpc>
            </a:pPr>
            <a:r>
              <a:rPr dirty="0" sz="3450">
                <a:latin typeface="Arial"/>
                <a:cs typeface="Arial"/>
              </a:rPr>
              <a:t>- verlustfreier </a:t>
            </a:r>
            <a:r>
              <a:rPr dirty="0" sz="3450" spc="5">
                <a:latin typeface="Arial"/>
                <a:cs typeface="Arial"/>
              </a:rPr>
              <a:t>Kompressionsalgorithmus </a:t>
            </a:r>
            <a:r>
              <a:rPr dirty="0" sz="3450">
                <a:latin typeface="Arial"/>
                <a:cs typeface="Arial"/>
              </a:rPr>
              <a:t>für digitale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Daten.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40"/>
              </a:lnSpc>
            </a:pPr>
            <a:r>
              <a:rPr dirty="0" sz="3450">
                <a:latin typeface="Times New Roman"/>
                <a:cs typeface="Times New Roman"/>
              </a:rPr>
              <a:t>- </a:t>
            </a:r>
            <a:r>
              <a:rPr dirty="0" sz="3450">
                <a:latin typeface="Arial"/>
                <a:cs typeface="Arial"/>
              </a:rPr>
              <a:t>gut geeignet bei </a:t>
            </a:r>
            <a:r>
              <a:rPr dirty="0" sz="3450" b="1">
                <a:latin typeface="Arial"/>
                <a:cs typeface="Arial"/>
              </a:rPr>
              <a:t>Wiederholungen </a:t>
            </a:r>
            <a:r>
              <a:rPr dirty="0" sz="3450" spc="5" b="1">
                <a:latin typeface="Arial"/>
                <a:cs typeface="Arial"/>
              </a:rPr>
              <a:t>von </a:t>
            </a:r>
            <a:r>
              <a:rPr dirty="0" sz="3450" b="1">
                <a:latin typeface="Arial"/>
                <a:cs typeface="Arial"/>
              </a:rPr>
              <a:t>gleichen</a:t>
            </a:r>
            <a:r>
              <a:rPr dirty="0" sz="3450" spc="114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Werten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90"/>
              </a:lnSpc>
            </a:pPr>
            <a:r>
              <a:rPr dirty="0" sz="3450">
                <a:latin typeface="Arial"/>
                <a:cs typeface="Arial"/>
              </a:rPr>
              <a:t>- </a:t>
            </a:r>
            <a:r>
              <a:rPr dirty="0" sz="3450" spc="5">
                <a:latin typeface="Arial"/>
                <a:cs typeface="Arial"/>
              </a:rPr>
              <a:t>es wird die Anzahl der Wiederholungen sowie der wiederholte </a:t>
            </a:r>
            <a:r>
              <a:rPr dirty="0" sz="3450" spc="-10">
                <a:latin typeface="Arial"/>
                <a:cs typeface="Arial"/>
              </a:rPr>
              <a:t>Wert</a:t>
            </a:r>
            <a:r>
              <a:rPr dirty="0" sz="3450" spc="-215">
                <a:latin typeface="Arial"/>
                <a:cs typeface="Arial"/>
              </a:rPr>
              <a:t> </a:t>
            </a:r>
            <a:r>
              <a:rPr dirty="0" sz="3450">
                <a:latin typeface="Arial"/>
                <a:cs typeface="Arial"/>
              </a:rPr>
              <a:t>gespeichert</a:t>
            </a:r>
            <a:r>
              <a:rPr dirty="0" sz="3450">
                <a:latin typeface="Times New Roman"/>
                <a:cs typeface="Times New Roman"/>
              </a:rPr>
              <a:t>.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6350000">
              <a:lnSpc>
                <a:spcPts val="3960"/>
              </a:lnSpc>
            </a:pPr>
            <a:r>
              <a:rPr dirty="0" sz="3450" spc="5">
                <a:latin typeface="Arial"/>
                <a:cs typeface="Arial"/>
              </a:rPr>
              <a:t>Beispiel: schwarz-weiss Bild  </a:t>
            </a:r>
            <a:r>
              <a:rPr dirty="0" sz="3450" spc="5">
                <a:solidFill>
                  <a:srgbClr val="00BA63"/>
                </a:solidFill>
                <a:latin typeface="Arial"/>
                <a:cs typeface="Arial"/>
              </a:rPr>
              <a:t>WWWWWWWWWW</a:t>
            </a:r>
            <a:r>
              <a:rPr dirty="0" sz="3450" spc="5" b="1">
                <a:latin typeface="Arial"/>
                <a:cs typeface="Arial"/>
              </a:rPr>
              <a:t>S</a:t>
            </a:r>
            <a:r>
              <a:rPr dirty="0" sz="3450" spc="5">
                <a:solidFill>
                  <a:srgbClr val="00BA63"/>
                </a:solidFill>
                <a:latin typeface="Arial"/>
                <a:cs typeface="Arial"/>
              </a:rPr>
              <a:t>WWWWWWWWWW</a:t>
            </a:r>
            <a:r>
              <a:rPr dirty="0" sz="3450" spc="5" b="1">
                <a:latin typeface="Arial"/>
                <a:cs typeface="Arial"/>
              </a:rPr>
              <a:t>SSS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10398760">
              <a:lnSpc>
                <a:spcPts val="3960"/>
              </a:lnSpc>
            </a:pPr>
            <a:r>
              <a:rPr dirty="0" sz="3450" spc="5">
                <a:latin typeface="Arial"/>
                <a:cs typeface="Arial"/>
              </a:rPr>
              <a:t>Nach Anwendung von RLE:  10 x </a:t>
            </a:r>
            <a:r>
              <a:rPr dirty="0" sz="3450" spc="-90">
                <a:latin typeface="Arial"/>
                <a:cs typeface="Arial"/>
              </a:rPr>
              <a:t>W, </a:t>
            </a:r>
            <a:r>
              <a:rPr dirty="0" sz="3450" spc="5">
                <a:latin typeface="Arial"/>
                <a:cs typeface="Arial"/>
              </a:rPr>
              <a:t>1 x S, 10 x </a:t>
            </a:r>
            <a:r>
              <a:rPr dirty="0" sz="3450" spc="-90">
                <a:latin typeface="Arial"/>
                <a:cs typeface="Arial"/>
              </a:rPr>
              <a:t>W, </a:t>
            </a:r>
            <a:r>
              <a:rPr dirty="0" sz="3450" spc="5">
                <a:latin typeface="Arial"/>
                <a:cs typeface="Arial"/>
              </a:rPr>
              <a:t>3 x</a:t>
            </a:r>
            <a:r>
              <a:rPr dirty="0" sz="3450" spc="6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S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684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Run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Length</a:t>
            </a:r>
            <a:r>
              <a:rPr dirty="0" sz="5100" spc="-5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Encoding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0734" y="1775237"/>
            <a:ext cx="10403469" cy="4169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7684" y="6209100"/>
            <a:ext cx="19034760" cy="336613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RLE-Bit-Berechnung für die </a:t>
            </a:r>
            <a:r>
              <a:rPr dirty="0" sz="2950" spc="-65" b="1" i="1">
                <a:solidFill>
                  <a:srgbClr val="575D60"/>
                </a:solidFill>
                <a:latin typeface="Trebuchet MS"/>
                <a:cs typeface="Trebuchet MS"/>
              </a:rPr>
              <a:t>ersten </a:t>
            </a:r>
            <a:r>
              <a:rPr dirty="0" sz="2950" spc="-130" b="1" i="1">
                <a:solidFill>
                  <a:srgbClr val="575D60"/>
                </a:solidFill>
                <a:latin typeface="Trebuchet MS"/>
                <a:cs typeface="Trebuchet MS"/>
              </a:rPr>
              <a:t>vier</a:t>
            </a:r>
            <a:r>
              <a:rPr dirty="0" sz="2950" spc="-185" b="1" i="1">
                <a:solidFill>
                  <a:srgbClr val="575D60"/>
                </a:solidFill>
                <a:latin typeface="Trebuchet MS"/>
                <a:cs typeface="Trebuchet MS"/>
              </a:rPr>
              <a:t> </a:t>
            </a:r>
            <a:r>
              <a:rPr dirty="0" sz="2950" spc="-85" b="1" i="1">
                <a:solidFill>
                  <a:srgbClr val="575D60"/>
                </a:solidFill>
                <a:latin typeface="Trebuchet MS"/>
                <a:cs typeface="Trebuchet MS"/>
              </a:rPr>
              <a:t>Zeilen</a:t>
            </a:r>
            <a:r>
              <a:rPr dirty="0" sz="2950" spc="-85">
                <a:solidFill>
                  <a:srgbClr val="7E8487"/>
                </a:solidFill>
                <a:latin typeface="Arial"/>
                <a:cs typeface="Arial"/>
              </a:rPr>
              <a:t>: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Der Speicherbedarf für das normale </a:t>
            </a:r>
            <a:r>
              <a:rPr dirty="0" sz="2950" spc="-25" b="1" i="1">
                <a:solidFill>
                  <a:srgbClr val="575D60"/>
                </a:solidFill>
                <a:latin typeface="Trebuchet MS"/>
                <a:cs typeface="Trebuchet MS"/>
              </a:rPr>
              <a:t>Bitmap</a:t>
            </a:r>
            <a:r>
              <a:rPr dirty="0" sz="2950" spc="-25">
                <a:solidFill>
                  <a:srgbClr val="7E8487"/>
                </a:solidFill>
                <a:latin typeface="Arial"/>
                <a:cs typeface="Arial"/>
              </a:rPr>
              <a:t>: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4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Zeilen zu je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20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Pixel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=</a:t>
            </a:r>
            <a:r>
              <a:rPr dirty="0" sz="295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95" b="1" i="1">
                <a:solidFill>
                  <a:srgbClr val="575D60"/>
                </a:solidFill>
                <a:latin typeface="Trebuchet MS"/>
                <a:cs typeface="Trebuchet MS"/>
              </a:rPr>
              <a:t>80Bit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Der Speicherbedarf für das RLE-komprimierte</a:t>
            </a:r>
            <a:r>
              <a:rPr dirty="0" sz="29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Bild: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tabLst>
                <a:tab pos="2379345" algn="l"/>
                <a:tab pos="4320540" algn="l"/>
                <a:tab pos="6687820" algn="l"/>
                <a:tab pos="6710045" algn="l"/>
                <a:tab pos="8524240" algn="l"/>
                <a:tab pos="9077325" algn="l"/>
                <a:tab pos="11200130" algn="l"/>
                <a:tab pos="15403830" algn="l"/>
                <a:tab pos="17771110" algn="l"/>
              </a:tabLst>
            </a:pP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Ab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erstem Pixel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oben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links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31</a:t>
            </a:r>
            <a:r>
              <a:rPr dirty="0" sz="2950" spc="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2</a:t>
            </a:r>
            <a:r>
              <a:rPr dirty="0" sz="2950" spc="2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-100">
                <a:solidFill>
                  <a:srgbClr val="7E8487"/>
                </a:solidFill>
                <a:latin typeface="Arial"/>
                <a:cs typeface="Arial"/>
              </a:rPr>
              <a:t>11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3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 Schwarz,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2</a:t>
            </a:r>
            <a:r>
              <a:rPr dirty="0" sz="2950" spc="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6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6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-9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10">
                <a:solidFill>
                  <a:srgbClr val="7E8487"/>
                </a:solidFill>
                <a:latin typeface="Arial"/>
                <a:cs typeface="Arial"/>
              </a:rPr>
              <a:t>Wei 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6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1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8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4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	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ergibt </a:t>
            </a:r>
            <a:r>
              <a:rPr dirty="0" sz="2950" spc="-100">
                <a:solidFill>
                  <a:srgbClr val="7E8487"/>
                </a:solidFill>
                <a:latin typeface="Arial"/>
                <a:cs typeface="Arial"/>
              </a:rPr>
              <a:t>11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Zahlen oder</a:t>
            </a:r>
            <a:r>
              <a:rPr dirty="0" sz="2950" spc="10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Farbwechsel.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244975" algn="l"/>
                <a:tab pos="5391785" algn="l"/>
                <a:tab pos="6649084" algn="l"/>
              </a:tabLst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Die Zahlen</a:t>
            </a:r>
            <a:r>
              <a:rPr dirty="0" sz="2950" spc="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in</a:t>
            </a:r>
            <a:r>
              <a:rPr dirty="0" sz="2950" spc="2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Dualcode:	</a:t>
            </a:r>
            <a:r>
              <a:rPr dirty="0" sz="2950" spc="-170">
                <a:solidFill>
                  <a:srgbClr val="7E8487"/>
                </a:solidFill>
                <a:latin typeface="Arial"/>
                <a:cs typeface="Arial"/>
              </a:rPr>
              <a:t>11111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00010	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01011 00011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00010 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00110 00110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00001 01000</a:t>
            </a:r>
            <a:r>
              <a:rPr dirty="0" sz="2950" spc="1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00100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Zusammenfassend </a:t>
            </a:r>
            <a:r>
              <a:rPr dirty="0" sz="2950" spc="-95" b="1" i="1">
                <a:solidFill>
                  <a:srgbClr val="575D60"/>
                </a:solidFill>
                <a:latin typeface="Trebuchet MS"/>
                <a:cs typeface="Trebuchet MS"/>
              </a:rPr>
              <a:t>RLE</a:t>
            </a:r>
            <a:r>
              <a:rPr dirty="0" sz="2950" spc="-95">
                <a:solidFill>
                  <a:srgbClr val="7E8487"/>
                </a:solidFill>
                <a:latin typeface="Arial"/>
                <a:cs typeface="Arial"/>
              </a:rPr>
              <a:t>: </a:t>
            </a:r>
            <a:r>
              <a:rPr dirty="0" sz="2950" spc="-100">
                <a:solidFill>
                  <a:srgbClr val="7E8487"/>
                </a:solidFill>
                <a:latin typeface="Arial"/>
                <a:cs typeface="Arial"/>
              </a:rPr>
              <a:t>11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 5Bit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=</a:t>
            </a:r>
            <a:r>
              <a:rPr dirty="0" sz="2950" spc="18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95" b="1" i="1">
                <a:solidFill>
                  <a:srgbClr val="575D60"/>
                </a:solidFill>
                <a:latin typeface="Trebuchet MS"/>
                <a:cs typeface="Trebuchet MS"/>
              </a:rPr>
              <a:t>55Bit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01879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165244"/>
            <a:ext cx="16248380" cy="421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73075" indent="-460375">
              <a:lnSpc>
                <a:spcPts val="4130"/>
              </a:lnSpc>
              <a:spcBef>
                <a:spcPts val="110"/>
              </a:spcBef>
              <a:buClr>
                <a:srgbClr val="222222"/>
              </a:buClr>
              <a:buAutoNum type="arabicPeriod"/>
              <a:tabLst>
                <a:tab pos="473709" algn="l"/>
              </a:tabLst>
            </a:pPr>
            <a:r>
              <a:rPr dirty="0" sz="3450" spc="-5">
                <a:latin typeface="Arial"/>
                <a:cs typeface="Arial"/>
              </a:rPr>
              <a:t>Welche </a:t>
            </a:r>
            <a:r>
              <a:rPr dirty="0" sz="3450" spc="5">
                <a:latin typeface="Arial"/>
                <a:cs typeface="Arial"/>
              </a:rPr>
              <a:t>Formate verwenden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RLE/RLC</a:t>
            </a:r>
            <a:endParaRPr sz="3450">
              <a:latin typeface="Arial"/>
              <a:cs typeface="Arial"/>
            </a:endParaRPr>
          </a:p>
          <a:p>
            <a:pPr marL="473075" marR="5080" indent="-460375">
              <a:lnSpc>
                <a:spcPts val="4120"/>
              </a:lnSpc>
              <a:spcBef>
                <a:spcPts val="145"/>
              </a:spcBef>
              <a:buClr>
                <a:srgbClr val="222222"/>
              </a:buClr>
              <a:buAutoNum type="arabicPeriod"/>
              <a:tabLst>
                <a:tab pos="473709" algn="l"/>
              </a:tabLst>
            </a:pPr>
            <a:r>
              <a:rPr dirty="0" sz="3450" spc="-5">
                <a:latin typeface="Arial"/>
                <a:cs typeface="Arial"/>
              </a:rPr>
              <a:t>Huffmann </a:t>
            </a:r>
            <a:r>
              <a:rPr dirty="0" sz="3450" spc="5">
                <a:latin typeface="Arial"/>
                <a:cs typeface="Arial"/>
              </a:rPr>
              <a:t>Code und RLE werden auch in Kombination verwendet. Geben Sie ein  Beispiel</a:t>
            </a:r>
            <a:endParaRPr sz="3450">
              <a:latin typeface="Arial"/>
              <a:cs typeface="Arial"/>
            </a:endParaRPr>
          </a:p>
          <a:p>
            <a:pPr marL="473075" indent="-460375">
              <a:lnSpc>
                <a:spcPts val="3979"/>
              </a:lnSpc>
              <a:buAutoNum type="arabicPeriod"/>
              <a:tabLst>
                <a:tab pos="473709" algn="l"/>
              </a:tabLst>
            </a:pPr>
            <a:r>
              <a:rPr dirty="0" sz="3450" spc="5">
                <a:latin typeface="Arial"/>
                <a:cs typeface="Arial"/>
              </a:rPr>
              <a:t>Uebung 5-3</a:t>
            </a:r>
            <a:r>
              <a:rPr dirty="0" sz="3450" spc="-1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RLE</a:t>
            </a:r>
            <a:endParaRPr sz="3450">
              <a:latin typeface="Arial"/>
              <a:cs typeface="Arial"/>
            </a:endParaRPr>
          </a:p>
          <a:p>
            <a:pPr marL="473075" indent="-460375">
              <a:lnSpc>
                <a:spcPts val="4120"/>
              </a:lnSpc>
              <a:buClr>
                <a:srgbClr val="222222"/>
              </a:buClr>
              <a:buAutoNum type="arabicPeriod"/>
              <a:tabLst>
                <a:tab pos="473709" algn="l"/>
              </a:tabLst>
            </a:pPr>
            <a:r>
              <a:rPr dirty="0" sz="3450" spc="5">
                <a:latin typeface="Arial"/>
                <a:cs typeface="Arial"/>
              </a:rPr>
              <a:t>Selbständiges erarbeiten </a:t>
            </a:r>
            <a:r>
              <a:rPr dirty="0" sz="3450" spc="-5" b="1">
                <a:latin typeface="Arial"/>
                <a:cs typeface="Arial"/>
              </a:rPr>
              <a:t>Burrows-Wheeler-Transformation</a:t>
            </a:r>
            <a:r>
              <a:rPr dirty="0" sz="3450" spc="-10" b="1">
                <a:latin typeface="Arial"/>
                <a:cs typeface="Arial"/>
              </a:rPr>
              <a:t> </a:t>
            </a:r>
            <a:r>
              <a:rPr dirty="0" sz="3450" spc="5" b="1"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389255" marR="9321800">
              <a:lnSpc>
                <a:spcPts val="4120"/>
              </a:lnSpc>
              <a:spcBef>
                <a:spcPts val="145"/>
              </a:spcBef>
            </a:pPr>
            <a:r>
              <a:rPr dirty="0" sz="3450" spc="5">
                <a:latin typeface="Arial"/>
                <a:cs typeface="Arial"/>
              </a:rPr>
              <a:t>Lesen Sie </a:t>
            </a:r>
            <a:r>
              <a:rPr dirty="0" sz="3450">
                <a:latin typeface="Arial"/>
                <a:cs typeface="Arial"/>
              </a:rPr>
              <a:t>Kapitel 5.4 Seite </a:t>
            </a:r>
            <a:r>
              <a:rPr dirty="0" sz="3450" spc="5">
                <a:latin typeface="Arial"/>
                <a:cs typeface="Arial"/>
              </a:rPr>
              <a:t>40-42  </a:t>
            </a:r>
            <a:r>
              <a:rPr dirty="0" sz="3450" spc="-5">
                <a:latin typeface="Arial"/>
                <a:cs typeface="Arial"/>
              </a:rPr>
              <a:t>Weitere </a:t>
            </a:r>
            <a:r>
              <a:rPr dirty="0" sz="3450" spc="5">
                <a:latin typeface="Arial"/>
                <a:cs typeface="Arial"/>
              </a:rPr>
              <a:t>Beispiele finden Sie</a:t>
            </a:r>
            <a:r>
              <a:rPr dirty="0" sz="3450" spc="-4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im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3990"/>
              </a:lnSpc>
            </a:pPr>
            <a:r>
              <a:rPr dirty="0" sz="3450">
                <a:latin typeface="Arial"/>
                <a:cs typeface="Arial"/>
              </a:rPr>
              <a:t>Wiki Burrows-Wheeler-Transformation </a:t>
            </a:r>
            <a:r>
              <a:rPr dirty="0" sz="3450" spc="5">
                <a:latin typeface="Arial"/>
                <a:cs typeface="Arial"/>
              </a:rPr>
              <a:t>und Arbeitsanleitung Burrow</a:t>
            </a:r>
            <a:r>
              <a:rPr dirty="0" sz="3450" spc="-204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Wheeler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26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Burrows-Wheeler-Transformation</a:t>
            </a:r>
            <a:r>
              <a:rPr dirty="0" sz="5100" spc="-6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(BWT)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7901" y="2260573"/>
            <a:ext cx="9309436" cy="669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26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Burrows-Wheeler-Transformation</a:t>
            </a:r>
            <a:r>
              <a:rPr dirty="0" sz="5100" spc="-6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(BWT)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0383" y="2169663"/>
            <a:ext cx="8131794" cy="7156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26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Burrows-Wheeler-Transformation</a:t>
            </a:r>
            <a:r>
              <a:rPr dirty="0" sz="5100" spc="-6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(BWT)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0196" y="2395799"/>
            <a:ext cx="8771178" cy="4587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spc="15" b="1">
                <a:latin typeface="Arial"/>
                <a:cs typeface="Arial"/>
              </a:rPr>
              <a:t>Modul 306 </a:t>
            </a:r>
            <a:r>
              <a:rPr dirty="0" sz="1450" spc="5" b="1">
                <a:latin typeface="Arial"/>
                <a:cs typeface="Arial"/>
              </a:rPr>
              <a:t>|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5"/>
              <a:t>Vielen </a:t>
            </a:r>
            <a:r>
              <a:rPr dirty="0" spc="-185"/>
              <a:t>Dank </a:t>
            </a:r>
            <a:r>
              <a:rPr dirty="0" spc="-170"/>
              <a:t>für </a:t>
            </a:r>
            <a:r>
              <a:rPr dirty="0" spc="-160"/>
              <a:t>Ihre</a:t>
            </a:r>
            <a:r>
              <a:rPr dirty="0" spc="-1664"/>
              <a:t> </a:t>
            </a:r>
            <a:r>
              <a:rPr dirty="0" spc="-245"/>
              <a:t>Aufmerksamkeit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088980" y="10619305"/>
            <a:ext cx="23558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35"/>
              </a:lnSpc>
            </a:pPr>
            <a:r>
              <a:rPr dirty="0" sz="1450" spc="15" b="1">
                <a:latin typeface="Arial"/>
                <a:cs typeface="Arial"/>
              </a:rPr>
              <a:t>19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30283"/>
            <a:ext cx="7961630" cy="4224655"/>
          </a:xfrm>
          <a:prstGeom prst="rect">
            <a:avLst/>
          </a:prstGeom>
        </p:spPr>
        <p:txBody>
          <a:bodyPr wrap="square" lIns="0" tIns="269875" rIns="0" bIns="0" rtlCol="0" vert="horz">
            <a:spAutoFit/>
          </a:bodyPr>
          <a:lstStyle/>
          <a:p>
            <a:pPr marL="640715" indent="-628015">
              <a:lnSpc>
                <a:spcPct val="100000"/>
              </a:lnSpc>
              <a:spcBef>
                <a:spcPts val="212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20" b="1">
                <a:latin typeface="Arial"/>
                <a:cs typeface="Arial"/>
              </a:rPr>
              <a:t>Grundlagen</a:t>
            </a:r>
            <a:r>
              <a:rPr dirty="0" sz="3800" b="1">
                <a:latin typeface="Arial"/>
                <a:cs typeface="Arial"/>
              </a:rPr>
              <a:t> </a:t>
            </a:r>
            <a:r>
              <a:rPr dirty="0" sz="3800" spc="15" b="1">
                <a:latin typeface="Arial"/>
                <a:cs typeface="Arial"/>
              </a:rPr>
              <a:t>Komprimieren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03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15" b="1">
                <a:latin typeface="Arial"/>
                <a:cs typeface="Arial"/>
              </a:rPr>
              <a:t>Wiederhohlung </a:t>
            </a:r>
            <a:r>
              <a:rPr dirty="0" sz="3800" spc="20" b="1">
                <a:latin typeface="Arial"/>
                <a:cs typeface="Arial"/>
              </a:rPr>
              <a:t>Huffmann</a:t>
            </a:r>
            <a:r>
              <a:rPr dirty="0" sz="3800" spc="-65" b="1">
                <a:latin typeface="Arial"/>
                <a:cs typeface="Arial"/>
              </a:rPr>
              <a:t> </a:t>
            </a:r>
            <a:r>
              <a:rPr dirty="0" sz="3800" spc="20" b="1">
                <a:latin typeface="Arial"/>
                <a:cs typeface="Arial"/>
              </a:rPr>
              <a:t>Code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20" b="1">
                <a:latin typeface="Arial"/>
                <a:cs typeface="Arial"/>
              </a:rPr>
              <a:t>Run </a:t>
            </a:r>
            <a:r>
              <a:rPr dirty="0" sz="3800" spc="15" b="1">
                <a:latin typeface="Arial"/>
                <a:cs typeface="Arial"/>
              </a:rPr>
              <a:t>Length</a:t>
            </a:r>
            <a:r>
              <a:rPr dirty="0" sz="3800" spc="-10" b="1">
                <a:latin typeface="Arial"/>
                <a:cs typeface="Arial"/>
              </a:rPr>
              <a:t> </a:t>
            </a:r>
            <a:r>
              <a:rPr dirty="0" sz="3800" spc="15" b="1">
                <a:latin typeface="Arial"/>
                <a:cs typeface="Arial"/>
              </a:rPr>
              <a:t>Encoding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03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15" b="1">
                <a:latin typeface="Arial"/>
                <a:cs typeface="Arial"/>
              </a:rPr>
              <a:t>Selbständiges</a:t>
            </a:r>
            <a:r>
              <a:rPr dirty="0" sz="3800" spc="5" b="1">
                <a:latin typeface="Arial"/>
                <a:cs typeface="Arial"/>
              </a:rPr>
              <a:t> </a:t>
            </a:r>
            <a:r>
              <a:rPr dirty="0" sz="3800" spc="15" b="1">
                <a:latin typeface="Arial"/>
                <a:cs typeface="Arial"/>
              </a:rPr>
              <a:t>erarbeiten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03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15" b="1">
                <a:latin typeface="Arial"/>
                <a:cs typeface="Arial"/>
              </a:rPr>
              <a:t>Prüfung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806894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Arten von</a:t>
            </a:r>
            <a:r>
              <a:rPr dirty="0" sz="5100" spc="-4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1004" y="1901611"/>
            <a:ext cx="10916135" cy="786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2238540"/>
            <a:ext cx="928433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 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66" y="4480546"/>
            <a:ext cx="9484572" cy="510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658" y="1738297"/>
            <a:ext cx="9011984" cy="266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0782" y="5716911"/>
            <a:ext cx="7570531" cy="304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2864" y="4782965"/>
            <a:ext cx="586994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</a:t>
            </a:r>
            <a:r>
              <a:rPr dirty="0" sz="3450" spc="-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2515" y="874915"/>
            <a:ext cx="5144656" cy="3662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11036" y="4782965"/>
            <a:ext cx="816419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5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9598" y="5647649"/>
            <a:ext cx="5560869" cy="3497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0039" y="9065557"/>
            <a:ext cx="18148300" cy="930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3554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lvl="1" marL="10786745" indent="-261620">
              <a:lnSpc>
                <a:spcPts val="3554"/>
              </a:lnSpc>
              <a:buChar char="•"/>
              <a:tabLst>
                <a:tab pos="10787380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4388" y="395664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00901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Verlustbehaftete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1954" y="2526006"/>
            <a:ext cx="17774240" cy="653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486" y="1183424"/>
            <a:ext cx="19682613" cy="4835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3544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1. häufigkeit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ermitteln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792734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2. binären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Baum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erstellen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2430" y="2225063"/>
            <a:ext cx="14659239" cy="6858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4784" y="4046997"/>
            <a:ext cx="14606885" cy="3350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9825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3. Code </a:t>
            </a:r>
            <a:r>
              <a:rPr dirty="0" sz="5100" spc="-55" b="1">
                <a:solidFill>
                  <a:srgbClr val="797979"/>
                </a:solidFill>
                <a:latin typeface="Arial"/>
                <a:cs typeface="Arial"/>
              </a:rPr>
              <a:t>Tabelle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erstellen (=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Hufman</a:t>
            </a:r>
            <a:r>
              <a:rPr dirty="0" sz="5100" spc="9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Code)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2019-09-14T18:31:53Z</dcterms:created>
  <dcterms:modified xsi:type="dcterms:W3CDTF">2019-09-14T18:31:53Z</dcterms:modified>
</cp:coreProperties>
</file>