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x="20104100" cy="11309350"/>
  <p:notesSz cx="20104100" cy="1130935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07807" y="3505898"/>
            <a:ext cx="17088486" cy="23749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33236"/>
            <a:ext cx="14072870" cy="28273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2950" b="0" i="0">
                <a:solidFill>
                  <a:srgbClr val="404040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3515"/>
              </a:lnSpc>
            </a:pPr>
            <a:r>
              <a:rPr dirty="0" spc="5"/>
              <a:t>Johan Oelen | Modul</a:t>
            </a:r>
            <a:r>
              <a:rPr dirty="0" spc="-55"/>
              <a:t> </a:t>
            </a:r>
            <a:r>
              <a:rPr dirty="0" spc="5"/>
              <a:t>114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45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30175">
              <a:lnSpc>
                <a:spcPts val="1735"/>
              </a:lnSpc>
            </a:pPr>
            <a:fld id="{81D60167-4931-47E6-BA6A-407CBD079E47}" type="slidenum">
              <a:rPr dirty="0" spc="15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55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2950" b="0" i="0">
                <a:solidFill>
                  <a:srgbClr val="404040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3515"/>
              </a:lnSpc>
            </a:pPr>
            <a:r>
              <a:rPr dirty="0" spc="5"/>
              <a:t>Johan Oelen | Modul</a:t>
            </a:r>
            <a:r>
              <a:rPr dirty="0" spc="-55"/>
              <a:t> </a:t>
            </a:r>
            <a:r>
              <a:rPr dirty="0" spc="5"/>
              <a:t>114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45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30175">
              <a:lnSpc>
                <a:spcPts val="1735"/>
              </a:lnSpc>
            </a:pPr>
            <a:fld id="{81D60167-4931-47E6-BA6A-407CBD079E47}" type="slidenum">
              <a:rPr dirty="0" spc="15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55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1005205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10353611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2950" b="0" i="0">
                <a:solidFill>
                  <a:srgbClr val="404040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3515"/>
              </a:lnSpc>
            </a:pPr>
            <a:r>
              <a:rPr dirty="0" spc="5"/>
              <a:t>Johan Oelen | Modul</a:t>
            </a:r>
            <a:r>
              <a:rPr dirty="0" spc="-55"/>
              <a:t> </a:t>
            </a:r>
            <a:r>
              <a:rPr dirty="0" spc="5"/>
              <a:t>114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45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30175">
              <a:lnSpc>
                <a:spcPts val="1735"/>
              </a:lnSpc>
            </a:pPr>
            <a:fld id="{81D60167-4931-47E6-BA6A-407CBD079E47}" type="slidenum">
              <a:rPr dirty="0" spc="15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55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2950" b="0" i="0">
                <a:solidFill>
                  <a:srgbClr val="404040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3515"/>
              </a:lnSpc>
            </a:pPr>
            <a:r>
              <a:rPr dirty="0" spc="5"/>
              <a:t>Johan Oelen | Modul</a:t>
            </a:r>
            <a:r>
              <a:rPr dirty="0" spc="-55"/>
              <a:t> </a:t>
            </a:r>
            <a:r>
              <a:rPr dirty="0" spc="5"/>
              <a:t>114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45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30175">
              <a:lnSpc>
                <a:spcPts val="1735"/>
              </a:lnSpc>
            </a:pPr>
            <a:fld id="{81D60167-4931-47E6-BA6A-407CBD079E47}" type="slidenum">
              <a:rPr dirty="0" spc="15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2950" b="0" i="0">
                <a:solidFill>
                  <a:srgbClr val="404040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3515"/>
              </a:lnSpc>
            </a:pPr>
            <a:r>
              <a:rPr dirty="0" spc="5"/>
              <a:t>Johan Oelen | Modul</a:t>
            </a:r>
            <a:r>
              <a:rPr dirty="0" spc="-55"/>
              <a:t> </a:t>
            </a:r>
            <a:r>
              <a:rPr dirty="0" spc="5"/>
              <a:t>114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45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30175">
              <a:lnSpc>
                <a:spcPts val="1735"/>
              </a:lnSpc>
            </a:pPr>
            <a:fld id="{81D60167-4931-47E6-BA6A-407CBD079E47}" type="slidenum">
              <a:rPr dirty="0" spc="15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Relationship Id="rId9" Type="http://schemas.openxmlformats.org/officeDocument/2006/relationships/image" Target="../media/image3.png"/><Relationship Id="rId10" Type="http://schemas.openxmlformats.org/officeDocument/2006/relationships/image" Target="../media/image4.pn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418074" y="9936867"/>
            <a:ext cx="2451722" cy="81571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2639177" y="10669716"/>
            <a:ext cx="33020" cy="81280"/>
          </a:xfrm>
          <a:custGeom>
            <a:avLst/>
            <a:gdLst/>
            <a:ahLst/>
            <a:cxnLst/>
            <a:rect l="l" t="t" r="r" b="b"/>
            <a:pathLst>
              <a:path w="33019" h="81279">
                <a:moveTo>
                  <a:pt x="32774" y="0"/>
                </a:moveTo>
                <a:lnTo>
                  <a:pt x="0" y="0"/>
                </a:lnTo>
                <a:lnTo>
                  <a:pt x="0" y="80710"/>
                </a:lnTo>
                <a:lnTo>
                  <a:pt x="32774" y="80710"/>
                </a:lnTo>
                <a:lnTo>
                  <a:pt x="3277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2609575" y="10655996"/>
            <a:ext cx="92710" cy="0"/>
          </a:xfrm>
          <a:custGeom>
            <a:avLst/>
            <a:gdLst/>
            <a:ahLst/>
            <a:cxnLst/>
            <a:rect l="l" t="t" r="r" b="b"/>
            <a:pathLst>
              <a:path w="92710" h="0">
                <a:moveTo>
                  <a:pt x="0" y="0"/>
                </a:moveTo>
                <a:lnTo>
                  <a:pt x="92507" y="0"/>
                </a:lnTo>
              </a:path>
            </a:pathLst>
          </a:custGeom>
          <a:ln w="2744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bk object 19"/>
          <p:cNvSpPr/>
          <p:nvPr/>
        </p:nvSpPr>
        <p:spPr>
          <a:xfrm>
            <a:off x="2695739" y="10669716"/>
            <a:ext cx="85090" cy="83185"/>
          </a:xfrm>
          <a:custGeom>
            <a:avLst/>
            <a:gdLst/>
            <a:ahLst/>
            <a:cxnLst/>
            <a:rect l="l" t="t" r="r" b="b"/>
            <a:pathLst>
              <a:path w="85089" h="83184">
                <a:moveTo>
                  <a:pt x="40703" y="0"/>
                </a:moveTo>
                <a:lnTo>
                  <a:pt x="24085" y="3295"/>
                </a:lnTo>
                <a:lnTo>
                  <a:pt x="11233" y="12241"/>
                </a:lnTo>
                <a:lnTo>
                  <a:pt x="2940" y="25423"/>
                </a:lnTo>
                <a:lnTo>
                  <a:pt x="0" y="41431"/>
                </a:lnTo>
                <a:lnTo>
                  <a:pt x="3278" y="59027"/>
                </a:lnTo>
                <a:lnTo>
                  <a:pt x="12356" y="72033"/>
                </a:lnTo>
                <a:lnTo>
                  <a:pt x="26091" y="80096"/>
                </a:lnTo>
                <a:lnTo>
                  <a:pt x="43346" y="82862"/>
                </a:lnTo>
                <a:lnTo>
                  <a:pt x="56082" y="81332"/>
                </a:lnTo>
                <a:lnTo>
                  <a:pt x="67531" y="76674"/>
                </a:lnTo>
                <a:lnTo>
                  <a:pt x="76798" y="68788"/>
                </a:lnTo>
                <a:lnTo>
                  <a:pt x="79724" y="63491"/>
                </a:lnTo>
                <a:lnTo>
                  <a:pt x="33831" y="63491"/>
                </a:lnTo>
                <a:lnTo>
                  <a:pt x="28545" y="57035"/>
                </a:lnTo>
                <a:lnTo>
                  <a:pt x="28015" y="47888"/>
                </a:lnTo>
                <a:lnTo>
                  <a:pt x="84577" y="47888"/>
                </a:lnTo>
                <a:lnTo>
                  <a:pt x="82633" y="32284"/>
                </a:lnTo>
                <a:lnTo>
                  <a:pt x="28015" y="32284"/>
                </a:lnTo>
                <a:lnTo>
                  <a:pt x="29602" y="23674"/>
                </a:lnTo>
                <a:lnTo>
                  <a:pt x="34361" y="19370"/>
                </a:lnTo>
                <a:lnTo>
                  <a:pt x="77778" y="19370"/>
                </a:lnTo>
                <a:lnTo>
                  <a:pt x="74137" y="12442"/>
                </a:lnTo>
                <a:lnTo>
                  <a:pt x="60493" y="3169"/>
                </a:lnTo>
                <a:lnTo>
                  <a:pt x="40703" y="0"/>
                </a:lnTo>
                <a:close/>
              </a:path>
              <a:path w="85089" h="83184">
                <a:moveTo>
                  <a:pt x="82993" y="57573"/>
                </a:moveTo>
                <a:lnTo>
                  <a:pt x="55505" y="57573"/>
                </a:lnTo>
                <a:lnTo>
                  <a:pt x="52862" y="61339"/>
                </a:lnTo>
                <a:lnTo>
                  <a:pt x="47575" y="63491"/>
                </a:lnTo>
                <a:lnTo>
                  <a:pt x="79724" y="63491"/>
                </a:lnTo>
                <a:lnTo>
                  <a:pt x="82993" y="57573"/>
                </a:lnTo>
                <a:close/>
              </a:path>
              <a:path w="85089" h="83184">
                <a:moveTo>
                  <a:pt x="77778" y="19370"/>
                </a:moveTo>
                <a:lnTo>
                  <a:pt x="50748" y="19370"/>
                </a:lnTo>
                <a:lnTo>
                  <a:pt x="56033" y="25289"/>
                </a:lnTo>
                <a:lnTo>
                  <a:pt x="56033" y="32284"/>
                </a:lnTo>
                <a:lnTo>
                  <a:pt x="82633" y="32284"/>
                </a:lnTo>
                <a:lnTo>
                  <a:pt x="82033" y="27466"/>
                </a:lnTo>
                <a:lnTo>
                  <a:pt x="77778" y="193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k object 20"/>
          <p:cNvSpPr/>
          <p:nvPr/>
        </p:nvSpPr>
        <p:spPr>
          <a:xfrm>
            <a:off x="2789305" y="10669716"/>
            <a:ext cx="82550" cy="83185"/>
          </a:xfrm>
          <a:custGeom>
            <a:avLst/>
            <a:gdLst/>
            <a:ahLst/>
            <a:cxnLst/>
            <a:rect l="l" t="t" r="r" b="b"/>
            <a:pathLst>
              <a:path w="82550" h="83184">
                <a:moveTo>
                  <a:pt x="42287" y="0"/>
                </a:moveTo>
                <a:lnTo>
                  <a:pt x="25868" y="2993"/>
                </a:lnTo>
                <a:lnTo>
                  <a:pt x="12422" y="11433"/>
                </a:lnTo>
                <a:lnTo>
                  <a:pt x="3336" y="24515"/>
                </a:lnTo>
                <a:lnTo>
                  <a:pt x="0" y="41431"/>
                </a:lnTo>
                <a:lnTo>
                  <a:pt x="3336" y="58346"/>
                </a:lnTo>
                <a:lnTo>
                  <a:pt x="12422" y="71428"/>
                </a:lnTo>
                <a:lnTo>
                  <a:pt x="25868" y="79869"/>
                </a:lnTo>
                <a:lnTo>
                  <a:pt x="42287" y="82862"/>
                </a:lnTo>
                <a:lnTo>
                  <a:pt x="56817" y="80600"/>
                </a:lnTo>
                <a:lnTo>
                  <a:pt x="68917" y="74051"/>
                </a:lnTo>
                <a:lnTo>
                  <a:pt x="77746" y="63567"/>
                </a:lnTo>
                <a:lnTo>
                  <a:pt x="78674" y="60801"/>
                </a:lnTo>
                <a:lnTo>
                  <a:pt x="31188" y="60801"/>
                </a:lnTo>
                <a:lnTo>
                  <a:pt x="29602" y="51116"/>
                </a:lnTo>
                <a:lnTo>
                  <a:pt x="29602" y="31745"/>
                </a:lnTo>
                <a:lnTo>
                  <a:pt x="31188" y="21522"/>
                </a:lnTo>
                <a:lnTo>
                  <a:pt x="78524" y="21522"/>
                </a:lnTo>
                <a:lnTo>
                  <a:pt x="77449" y="17705"/>
                </a:lnTo>
                <a:lnTo>
                  <a:pt x="68784" y="7801"/>
                </a:lnTo>
                <a:lnTo>
                  <a:pt x="56651" y="1933"/>
                </a:lnTo>
                <a:lnTo>
                  <a:pt x="42287" y="0"/>
                </a:lnTo>
                <a:close/>
              </a:path>
              <a:path w="82550" h="83184">
                <a:moveTo>
                  <a:pt x="82462" y="49502"/>
                </a:moveTo>
                <a:lnTo>
                  <a:pt x="53918" y="49502"/>
                </a:lnTo>
                <a:lnTo>
                  <a:pt x="53389" y="55421"/>
                </a:lnTo>
                <a:lnTo>
                  <a:pt x="49160" y="60801"/>
                </a:lnTo>
                <a:lnTo>
                  <a:pt x="78674" y="60801"/>
                </a:lnTo>
                <a:lnTo>
                  <a:pt x="82462" y="49502"/>
                </a:lnTo>
                <a:close/>
              </a:path>
              <a:path w="82550" h="83184">
                <a:moveTo>
                  <a:pt x="78524" y="21522"/>
                </a:moveTo>
                <a:lnTo>
                  <a:pt x="45990" y="21522"/>
                </a:lnTo>
                <a:lnTo>
                  <a:pt x="48103" y="22598"/>
                </a:lnTo>
                <a:lnTo>
                  <a:pt x="50217" y="24212"/>
                </a:lnTo>
                <a:lnTo>
                  <a:pt x="51803" y="25827"/>
                </a:lnTo>
                <a:lnTo>
                  <a:pt x="52860" y="28517"/>
                </a:lnTo>
                <a:lnTo>
                  <a:pt x="53389" y="31745"/>
                </a:lnTo>
                <a:lnTo>
                  <a:pt x="81405" y="31745"/>
                </a:lnTo>
                <a:lnTo>
                  <a:pt x="78524" y="215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k object 21"/>
          <p:cNvSpPr/>
          <p:nvPr/>
        </p:nvSpPr>
        <p:spPr>
          <a:xfrm>
            <a:off x="2883926" y="10642275"/>
            <a:ext cx="80645" cy="108585"/>
          </a:xfrm>
          <a:custGeom>
            <a:avLst/>
            <a:gdLst/>
            <a:ahLst/>
            <a:cxnLst/>
            <a:rect l="l" t="t" r="r" b="b"/>
            <a:pathLst>
              <a:path w="80644" h="108584">
                <a:moveTo>
                  <a:pt x="29602" y="0"/>
                </a:moveTo>
                <a:lnTo>
                  <a:pt x="0" y="0"/>
                </a:lnTo>
                <a:lnTo>
                  <a:pt x="0" y="108151"/>
                </a:lnTo>
                <a:lnTo>
                  <a:pt x="29602" y="108151"/>
                </a:lnTo>
                <a:lnTo>
                  <a:pt x="29602" y="53806"/>
                </a:lnTo>
                <a:lnTo>
                  <a:pt x="36474" y="51116"/>
                </a:lnTo>
                <a:lnTo>
                  <a:pt x="79841" y="51116"/>
                </a:lnTo>
                <a:lnTo>
                  <a:pt x="78153" y="42196"/>
                </a:lnTo>
                <a:lnTo>
                  <a:pt x="74924" y="37664"/>
                </a:lnTo>
                <a:lnTo>
                  <a:pt x="29602" y="37664"/>
                </a:lnTo>
                <a:lnTo>
                  <a:pt x="29602" y="0"/>
                </a:lnTo>
                <a:close/>
              </a:path>
              <a:path w="80644" h="108584">
                <a:moveTo>
                  <a:pt x="79841" y="51116"/>
                </a:moveTo>
                <a:lnTo>
                  <a:pt x="49691" y="51116"/>
                </a:lnTo>
                <a:lnTo>
                  <a:pt x="50748" y="57573"/>
                </a:lnTo>
                <a:lnTo>
                  <a:pt x="50748" y="108151"/>
                </a:lnTo>
                <a:lnTo>
                  <a:pt x="80350" y="108151"/>
                </a:lnTo>
                <a:lnTo>
                  <a:pt x="80350" y="53806"/>
                </a:lnTo>
                <a:lnTo>
                  <a:pt x="79841" y="51116"/>
                </a:lnTo>
                <a:close/>
              </a:path>
              <a:path w="80644" h="108584">
                <a:moveTo>
                  <a:pt x="53918" y="27441"/>
                </a:moveTo>
                <a:lnTo>
                  <a:pt x="45511" y="28206"/>
                </a:lnTo>
                <a:lnTo>
                  <a:pt x="38986" y="30333"/>
                </a:lnTo>
                <a:lnTo>
                  <a:pt x="33848" y="33570"/>
                </a:lnTo>
                <a:lnTo>
                  <a:pt x="29602" y="37664"/>
                </a:lnTo>
                <a:lnTo>
                  <a:pt x="74924" y="37664"/>
                </a:lnTo>
                <a:lnTo>
                  <a:pt x="72288" y="33965"/>
                </a:lnTo>
                <a:lnTo>
                  <a:pt x="63847" y="29064"/>
                </a:lnTo>
                <a:lnTo>
                  <a:pt x="53918" y="274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k object 22"/>
          <p:cNvSpPr/>
          <p:nvPr/>
        </p:nvSpPr>
        <p:spPr>
          <a:xfrm>
            <a:off x="2980665" y="10669716"/>
            <a:ext cx="80645" cy="81280"/>
          </a:xfrm>
          <a:custGeom>
            <a:avLst/>
            <a:gdLst/>
            <a:ahLst/>
            <a:cxnLst/>
            <a:rect l="l" t="t" r="r" b="b"/>
            <a:pathLst>
              <a:path w="80644" h="81279">
                <a:moveTo>
                  <a:pt x="28543" y="2152"/>
                </a:moveTo>
                <a:lnTo>
                  <a:pt x="0" y="2152"/>
                </a:lnTo>
                <a:lnTo>
                  <a:pt x="0" y="80710"/>
                </a:lnTo>
                <a:lnTo>
                  <a:pt x="29602" y="80710"/>
                </a:lnTo>
                <a:lnTo>
                  <a:pt x="29602" y="26365"/>
                </a:lnTo>
                <a:lnTo>
                  <a:pt x="35945" y="23674"/>
                </a:lnTo>
                <a:lnTo>
                  <a:pt x="79839" y="23674"/>
                </a:lnTo>
                <a:lnTo>
                  <a:pt x="78151" y="14754"/>
                </a:lnTo>
                <a:lnTo>
                  <a:pt x="76072" y="11837"/>
                </a:lnTo>
                <a:lnTo>
                  <a:pt x="28543" y="11837"/>
                </a:lnTo>
                <a:lnTo>
                  <a:pt x="28543" y="2152"/>
                </a:lnTo>
                <a:close/>
              </a:path>
              <a:path w="80644" h="81279">
                <a:moveTo>
                  <a:pt x="79839" y="23674"/>
                </a:moveTo>
                <a:lnTo>
                  <a:pt x="49689" y="23674"/>
                </a:lnTo>
                <a:lnTo>
                  <a:pt x="50746" y="30131"/>
                </a:lnTo>
                <a:lnTo>
                  <a:pt x="50746" y="80710"/>
                </a:lnTo>
                <a:lnTo>
                  <a:pt x="80348" y="80710"/>
                </a:lnTo>
                <a:lnTo>
                  <a:pt x="80348" y="26365"/>
                </a:lnTo>
                <a:lnTo>
                  <a:pt x="79839" y="23674"/>
                </a:lnTo>
                <a:close/>
              </a:path>
              <a:path w="80644" h="81279">
                <a:moveTo>
                  <a:pt x="53918" y="0"/>
                </a:moveTo>
                <a:lnTo>
                  <a:pt x="45864" y="714"/>
                </a:lnTo>
                <a:lnTo>
                  <a:pt x="39050" y="2892"/>
                </a:lnTo>
                <a:lnTo>
                  <a:pt x="33326" y="6582"/>
                </a:lnTo>
                <a:lnTo>
                  <a:pt x="28543" y="11837"/>
                </a:lnTo>
                <a:lnTo>
                  <a:pt x="76072" y="11837"/>
                </a:lnTo>
                <a:lnTo>
                  <a:pt x="72286" y="6524"/>
                </a:lnTo>
                <a:lnTo>
                  <a:pt x="63845" y="1622"/>
                </a:lnTo>
                <a:lnTo>
                  <a:pt x="5391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k object 23"/>
          <p:cNvSpPr/>
          <p:nvPr/>
        </p:nvSpPr>
        <p:spPr>
          <a:xfrm>
            <a:off x="3077929" y="10642275"/>
            <a:ext cx="29845" cy="21590"/>
          </a:xfrm>
          <a:custGeom>
            <a:avLst/>
            <a:gdLst/>
            <a:ahLst/>
            <a:cxnLst/>
            <a:rect l="l" t="t" r="r" b="b"/>
            <a:pathLst>
              <a:path w="29844" h="21590">
                <a:moveTo>
                  <a:pt x="29602" y="0"/>
                </a:moveTo>
                <a:lnTo>
                  <a:pt x="0" y="0"/>
                </a:lnTo>
                <a:lnTo>
                  <a:pt x="0" y="20984"/>
                </a:lnTo>
                <a:lnTo>
                  <a:pt x="29602" y="20984"/>
                </a:lnTo>
                <a:lnTo>
                  <a:pt x="2960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k object 24"/>
          <p:cNvSpPr/>
          <p:nvPr/>
        </p:nvSpPr>
        <p:spPr>
          <a:xfrm>
            <a:off x="3077929" y="10671869"/>
            <a:ext cx="29845" cy="78740"/>
          </a:xfrm>
          <a:custGeom>
            <a:avLst/>
            <a:gdLst/>
            <a:ahLst/>
            <a:cxnLst/>
            <a:rect l="l" t="t" r="r" b="b"/>
            <a:pathLst>
              <a:path w="29844" h="78740">
                <a:moveTo>
                  <a:pt x="29602" y="0"/>
                </a:moveTo>
                <a:lnTo>
                  <a:pt x="0" y="0"/>
                </a:lnTo>
                <a:lnTo>
                  <a:pt x="0" y="78558"/>
                </a:lnTo>
                <a:lnTo>
                  <a:pt x="29602" y="78558"/>
                </a:lnTo>
                <a:lnTo>
                  <a:pt x="2960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k object 25"/>
          <p:cNvSpPr/>
          <p:nvPr/>
        </p:nvSpPr>
        <p:spPr>
          <a:xfrm>
            <a:off x="3124976" y="10642275"/>
            <a:ext cx="85725" cy="108585"/>
          </a:xfrm>
          <a:custGeom>
            <a:avLst/>
            <a:gdLst/>
            <a:ahLst/>
            <a:cxnLst/>
            <a:rect l="l" t="t" r="r" b="b"/>
            <a:pathLst>
              <a:path w="85725" h="108584">
                <a:moveTo>
                  <a:pt x="29602" y="0"/>
                </a:moveTo>
                <a:lnTo>
                  <a:pt x="0" y="0"/>
                </a:lnTo>
                <a:lnTo>
                  <a:pt x="0" y="108151"/>
                </a:lnTo>
                <a:lnTo>
                  <a:pt x="29602" y="108151"/>
                </a:lnTo>
                <a:lnTo>
                  <a:pt x="29602" y="85552"/>
                </a:lnTo>
                <a:lnTo>
                  <a:pt x="34360" y="79634"/>
                </a:lnTo>
                <a:lnTo>
                  <a:pt x="67163" y="79634"/>
                </a:lnTo>
                <a:lnTo>
                  <a:pt x="53918" y="59187"/>
                </a:lnTo>
                <a:lnTo>
                  <a:pt x="60415" y="52192"/>
                </a:lnTo>
                <a:lnTo>
                  <a:pt x="29602" y="52192"/>
                </a:lnTo>
                <a:lnTo>
                  <a:pt x="29602" y="0"/>
                </a:lnTo>
                <a:close/>
              </a:path>
              <a:path w="85725" h="108584">
                <a:moveTo>
                  <a:pt x="67163" y="79634"/>
                </a:moveTo>
                <a:lnTo>
                  <a:pt x="34360" y="79634"/>
                </a:lnTo>
                <a:lnTo>
                  <a:pt x="50218" y="108151"/>
                </a:lnTo>
                <a:lnTo>
                  <a:pt x="85636" y="108151"/>
                </a:lnTo>
                <a:lnTo>
                  <a:pt x="67163" y="79634"/>
                </a:lnTo>
                <a:close/>
              </a:path>
              <a:path w="85725" h="108584">
                <a:moveTo>
                  <a:pt x="81406" y="29593"/>
                </a:moveTo>
                <a:lnTo>
                  <a:pt x="48105" y="29593"/>
                </a:lnTo>
                <a:lnTo>
                  <a:pt x="29602" y="52192"/>
                </a:lnTo>
                <a:lnTo>
                  <a:pt x="60415" y="52192"/>
                </a:lnTo>
                <a:lnTo>
                  <a:pt x="81406" y="295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bk object 26"/>
          <p:cNvSpPr/>
          <p:nvPr/>
        </p:nvSpPr>
        <p:spPr>
          <a:xfrm>
            <a:off x="3895699" y="10091294"/>
            <a:ext cx="262195" cy="23459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" name="bk object 27"/>
          <p:cNvSpPr/>
          <p:nvPr/>
        </p:nvSpPr>
        <p:spPr>
          <a:xfrm>
            <a:off x="440662" y="9912416"/>
            <a:ext cx="635396" cy="86868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" name="bk object 28"/>
          <p:cNvSpPr/>
          <p:nvPr/>
        </p:nvSpPr>
        <p:spPr>
          <a:xfrm>
            <a:off x="1141608" y="10232866"/>
            <a:ext cx="211445" cy="21462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14499" y="1809234"/>
            <a:ext cx="18475100" cy="11817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55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07684" y="2406074"/>
            <a:ext cx="17888730" cy="5359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8081294" y="10235393"/>
            <a:ext cx="3922395" cy="4857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950" b="0" i="0">
                <a:solidFill>
                  <a:srgbClr val="404040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3515"/>
              </a:lnSpc>
            </a:pPr>
            <a:r>
              <a:rPr dirty="0" spc="5"/>
              <a:t>Johan Oelen | Modul</a:t>
            </a:r>
            <a:r>
              <a:rPr dirty="0" spc="-55"/>
              <a:t> </a:t>
            </a:r>
            <a:r>
              <a:rPr dirty="0" spc="5"/>
              <a:t>114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9076280" y="10619305"/>
            <a:ext cx="260984" cy="2362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5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30175">
              <a:lnSpc>
                <a:spcPts val="1735"/>
              </a:lnSpc>
            </a:pPr>
            <a:fld id="{81D60167-4931-47E6-BA6A-407CBD079E47}" type="slidenum">
              <a:rPr dirty="0" spc="15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11.png"/><Relationship Id="rId9" Type="http://schemas.openxmlformats.org/officeDocument/2006/relationships/image" Target="../media/image12.png"/><Relationship Id="rId10" Type="http://schemas.openxmlformats.org/officeDocument/2006/relationships/image" Target="../media/image13.png"/><Relationship Id="rId11" Type="http://schemas.openxmlformats.org/officeDocument/2006/relationships/image" Target="../media/image14.png"/><Relationship Id="rId12" Type="http://schemas.openxmlformats.org/officeDocument/2006/relationships/image" Target="../media/image15.png"/><Relationship Id="rId13" Type="http://schemas.openxmlformats.org/officeDocument/2006/relationships/image" Target="../media/image16.png"/><Relationship Id="rId14" Type="http://schemas.openxmlformats.org/officeDocument/2006/relationships/image" Target="../media/image17.png"/><Relationship Id="rId15" Type="http://schemas.openxmlformats.org/officeDocument/2006/relationships/image" Target="../media/image18.png"/><Relationship Id="rId16" Type="http://schemas.openxmlformats.org/officeDocument/2006/relationships/image" Target="../media/image19.png"/><Relationship Id="rId17" Type="http://schemas.openxmlformats.org/officeDocument/2006/relationships/image" Target="../media/image20.png"/><Relationship Id="rId18" Type="http://schemas.openxmlformats.org/officeDocument/2006/relationships/image" Target="../media/image21.png"/><Relationship Id="rId19" Type="http://schemas.openxmlformats.org/officeDocument/2006/relationships/image" Target="../media/image22.png"/><Relationship Id="rId20" Type="http://schemas.openxmlformats.org/officeDocument/2006/relationships/image" Target="../media/image23.png"/><Relationship Id="rId21" Type="http://schemas.openxmlformats.org/officeDocument/2006/relationships/image" Target="../media/image24.pn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jp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0.png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1.jpg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2.jpg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jpg"/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Relationship Id="rId6" Type="http://schemas.openxmlformats.org/officeDocument/2006/relationships/image" Target="../media/image29.png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3.jpg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4.jpg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5.jpg"/><Relationship Id="rId3" Type="http://schemas.openxmlformats.org/officeDocument/2006/relationships/image" Target="../media/image46.png"/><Relationship Id="rId4" Type="http://schemas.openxmlformats.org/officeDocument/2006/relationships/image" Target="../media/image47.png"/><Relationship Id="rId5" Type="http://schemas.openxmlformats.org/officeDocument/2006/relationships/image" Target="../media/image48.png"/><Relationship Id="rId6" Type="http://schemas.openxmlformats.org/officeDocument/2006/relationships/image" Target="../media/image49.png"/><Relationship Id="rId7" Type="http://schemas.openxmlformats.org/officeDocument/2006/relationships/image" Target="../media/image50.png"/><Relationship Id="rId8" Type="http://schemas.openxmlformats.org/officeDocument/2006/relationships/image" Target="../media/image51.png"/><Relationship Id="rId9" Type="http://schemas.openxmlformats.org/officeDocument/2006/relationships/image" Target="../media/image52.png"/><Relationship Id="rId10" Type="http://schemas.openxmlformats.org/officeDocument/2006/relationships/image" Target="../media/image53.png"/><Relationship Id="rId11" Type="http://schemas.openxmlformats.org/officeDocument/2006/relationships/image" Target="../media/image54.png"/><Relationship Id="rId12" Type="http://schemas.openxmlformats.org/officeDocument/2006/relationships/image" Target="../media/image55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0.jp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jp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jpg"/><Relationship Id="rId3" Type="http://schemas.openxmlformats.org/officeDocument/2006/relationships/image" Target="../media/image33.jpg"/><Relationship Id="rId4" Type="http://schemas.openxmlformats.org/officeDocument/2006/relationships/image" Target="../media/image34.jpg"/><Relationship Id="rId5" Type="http://schemas.openxmlformats.org/officeDocument/2006/relationships/image" Target="../media/image35.jp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6.jp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7.jp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8.jp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9.jp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0104099" cy="11303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716322" y="887953"/>
            <a:ext cx="203288" cy="22593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945983" y="887953"/>
            <a:ext cx="61594" cy="45085"/>
          </a:xfrm>
          <a:custGeom>
            <a:avLst/>
            <a:gdLst/>
            <a:ahLst/>
            <a:cxnLst/>
            <a:rect l="l" t="t" r="r" b="b"/>
            <a:pathLst>
              <a:path w="61594" h="45084">
                <a:moveTo>
                  <a:pt x="61535" y="0"/>
                </a:moveTo>
                <a:lnTo>
                  <a:pt x="0" y="0"/>
                </a:lnTo>
                <a:lnTo>
                  <a:pt x="0" y="44741"/>
                </a:lnTo>
                <a:lnTo>
                  <a:pt x="61535" y="44741"/>
                </a:lnTo>
                <a:lnTo>
                  <a:pt x="6153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976751" y="949471"/>
            <a:ext cx="0" cy="164465"/>
          </a:xfrm>
          <a:custGeom>
            <a:avLst/>
            <a:gdLst/>
            <a:ahLst/>
            <a:cxnLst/>
            <a:rect l="l" t="t" r="r" b="b"/>
            <a:pathLst>
              <a:path w="0" h="164465">
                <a:moveTo>
                  <a:pt x="0" y="0"/>
                </a:moveTo>
                <a:lnTo>
                  <a:pt x="0" y="164420"/>
                </a:lnTo>
              </a:path>
            </a:pathLst>
          </a:custGeom>
          <a:ln w="6153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074549" y="887953"/>
            <a:ext cx="0" cy="226060"/>
          </a:xfrm>
          <a:custGeom>
            <a:avLst/>
            <a:gdLst/>
            <a:ahLst/>
            <a:cxnLst/>
            <a:rect l="l" t="t" r="r" b="b"/>
            <a:pathLst>
              <a:path w="0" h="226059">
                <a:moveTo>
                  <a:pt x="0" y="0"/>
                </a:moveTo>
                <a:lnTo>
                  <a:pt x="0" y="225938"/>
                </a:lnTo>
              </a:path>
            </a:pathLst>
          </a:custGeom>
          <a:ln w="6153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132788" y="887953"/>
            <a:ext cx="174718" cy="2304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341571" y="949471"/>
            <a:ext cx="167026" cy="16889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542661" y="946115"/>
            <a:ext cx="167026" cy="16777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733863" y="946115"/>
            <a:ext cx="173618" cy="22482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929459" y="946115"/>
            <a:ext cx="163195" cy="172720"/>
          </a:xfrm>
          <a:custGeom>
            <a:avLst/>
            <a:gdLst/>
            <a:ahLst/>
            <a:cxnLst/>
            <a:rect l="l" t="t" r="r" b="b"/>
            <a:pathLst>
              <a:path w="163195" h="172719">
                <a:moveTo>
                  <a:pt x="59338" y="114087"/>
                </a:moveTo>
                <a:lnTo>
                  <a:pt x="0" y="114087"/>
                </a:lnTo>
                <a:lnTo>
                  <a:pt x="7743" y="141106"/>
                </a:lnTo>
                <a:lnTo>
                  <a:pt x="26509" y="159107"/>
                </a:lnTo>
                <a:lnTo>
                  <a:pt x="52075" y="169139"/>
                </a:lnTo>
                <a:lnTo>
                  <a:pt x="80216" y="172250"/>
                </a:lnTo>
                <a:lnTo>
                  <a:pt x="109782" y="169611"/>
                </a:lnTo>
                <a:lnTo>
                  <a:pt x="136258" y="160365"/>
                </a:lnTo>
                <a:lnTo>
                  <a:pt x="155316" y="142522"/>
                </a:lnTo>
                <a:lnTo>
                  <a:pt x="157739" y="133102"/>
                </a:lnTo>
                <a:lnTo>
                  <a:pt x="74722" y="133102"/>
                </a:lnTo>
                <a:lnTo>
                  <a:pt x="69228" y="130865"/>
                </a:lnTo>
                <a:lnTo>
                  <a:pt x="65930" y="128628"/>
                </a:lnTo>
                <a:lnTo>
                  <a:pt x="61536" y="124154"/>
                </a:lnTo>
                <a:lnTo>
                  <a:pt x="59338" y="119680"/>
                </a:lnTo>
                <a:lnTo>
                  <a:pt x="59338" y="114087"/>
                </a:lnTo>
                <a:close/>
              </a:path>
              <a:path w="163195" h="172719">
                <a:moveTo>
                  <a:pt x="80216" y="0"/>
                </a:moveTo>
                <a:lnTo>
                  <a:pt x="54462" y="2219"/>
                </a:lnTo>
                <a:lnTo>
                  <a:pt x="29943" y="10206"/>
                </a:lnTo>
                <a:lnTo>
                  <a:pt x="11606" y="25953"/>
                </a:lnTo>
                <a:lnTo>
                  <a:pt x="4395" y="51451"/>
                </a:lnTo>
                <a:lnTo>
                  <a:pt x="8035" y="70186"/>
                </a:lnTo>
                <a:lnTo>
                  <a:pt x="19504" y="84727"/>
                </a:lnTo>
                <a:lnTo>
                  <a:pt x="39627" y="95492"/>
                </a:lnTo>
                <a:lnTo>
                  <a:pt x="69228" y="102902"/>
                </a:lnTo>
                <a:lnTo>
                  <a:pt x="86603" y="106642"/>
                </a:lnTo>
                <a:lnTo>
                  <a:pt x="96973" y="110173"/>
                </a:lnTo>
                <a:lnTo>
                  <a:pt x="101987" y="114542"/>
                </a:lnTo>
                <a:lnTo>
                  <a:pt x="103292" y="120799"/>
                </a:lnTo>
                <a:lnTo>
                  <a:pt x="103292" y="129746"/>
                </a:lnTo>
                <a:lnTo>
                  <a:pt x="91204" y="133102"/>
                </a:lnTo>
                <a:lnTo>
                  <a:pt x="157739" y="133102"/>
                </a:lnTo>
                <a:lnTo>
                  <a:pt x="162630" y="114087"/>
                </a:lnTo>
                <a:lnTo>
                  <a:pt x="159402" y="96541"/>
                </a:lnTo>
                <a:lnTo>
                  <a:pt x="150818" y="83608"/>
                </a:lnTo>
                <a:lnTo>
                  <a:pt x="138524" y="74450"/>
                </a:lnTo>
                <a:lnTo>
                  <a:pt x="124171" y="68229"/>
                </a:lnTo>
                <a:lnTo>
                  <a:pt x="108340" y="64104"/>
                </a:lnTo>
                <a:lnTo>
                  <a:pt x="79975" y="58791"/>
                </a:lnTo>
                <a:lnTo>
                  <a:pt x="70326" y="55926"/>
                </a:lnTo>
                <a:lnTo>
                  <a:pt x="67030" y="53688"/>
                </a:lnTo>
                <a:lnTo>
                  <a:pt x="62634" y="51451"/>
                </a:lnTo>
                <a:lnTo>
                  <a:pt x="62634" y="36910"/>
                </a:lnTo>
                <a:lnTo>
                  <a:pt x="72524" y="34674"/>
                </a:lnTo>
                <a:lnTo>
                  <a:pt x="152756" y="34674"/>
                </a:lnTo>
                <a:lnTo>
                  <a:pt x="149908" y="25953"/>
                </a:lnTo>
                <a:lnTo>
                  <a:pt x="131176" y="10206"/>
                </a:lnTo>
                <a:lnTo>
                  <a:pt x="106469" y="2219"/>
                </a:lnTo>
                <a:lnTo>
                  <a:pt x="80216" y="0"/>
                </a:lnTo>
                <a:close/>
              </a:path>
              <a:path w="163195" h="172719">
                <a:moveTo>
                  <a:pt x="152756" y="34674"/>
                </a:moveTo>
                <a:lnTo>
                  <a:pt x="86809" y="34674"/>
                </a:lnTo>
                <a:lnTo>
                  <a:pt x="91204" y="35792"/>
                </a:lnTo>
                <a:lnTo>
                  <a:pt x="95600" y="39147"/>
                </a:lnTo>
                <a:lnTo>
                  <a:pt x="102193" y="45859"/>
                </a:lnTo>
                <a:lnTo>
                  <a:pt x="102193" y="51451"/>
                </a:lnTo>
                <a:lnTo>
                  <a:pt x="158234" y="51451"/>
                </a:lnTo>
                <a:lnTo>
                  <a:pt x="152756" y="346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105276" y="949471"/>
            <a:ext cx="160655" cy="164465"/>
          </a:xfrm>
          <a:custGeom>
            <a:avLst/>
            <a:gdLst/>
            <a:ahLst/>
            <a:cxnLst/>
            <a:rect l="l" t="t" r="r" b="b"/>
            <a:pathLst>
              <a:path w="160654" h="164465">
                <a:moveTo>
                  <a:pt x="153840" y="0"/>
                </a:moveTo>
                <a:lnTo>
                  <a:pt x="6593" y="0"/>
                </a:lnTo>
                <a:lnTo>
                  <a:pt x="6593" y="45858"/>
                </a:lnTo>
                <a:lnTo>
                  <a:pt x="74722" y="45858"/>
                </a:lnTo>
                <a:lnTo>
                  <a:pt x="0" y="116324"/>
                </a:lnTo>
                <a:lnTo>
                  <a:pt x="0" y="164420"/>
                </a:lnTo>
                <a:lnTo>
                  <a:pt x="160433" y="164420"/>
                </a:lnTo>
                <a:lnTo>
                  <a:pt x="160433" y="118561"/>
                </a:lnTo>
                <a:lnTo>
                  <a:pt x="80216" y="118561"/>
                </a:lnTo>
                <a:lnTo>
                  <a:pt x="153840" y="48095"/>
                </a:lnTo>
                <a:lnTo>
                  <a:pt x="1538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282192" y="946115"/>
            <a:ext cx="177165" cy="172720"/>
          </a:xfrm>
          <a:custGeom>
            <a:avLst/>
            <a:gdLst/>
            <a:ahLst/>
            <a:cxnLst/>
            <a:rect l="l" t="t" r="r" b="b"/>
            <a:pathLst>
              <a:path w="177164" h="172719">
                <a:moveTo>
                  <a:pt x="84612" y="0"/>
                </a:moveTo>
                <a:lnTo>
                  <a:pt x="50066" y="6850"/>
                </a:lnTo>
                <a:lnTo>
                  <a:pt x="23350" y="25445"/>
                </a:lnTo>
                <a:lnTo>
                  <a:pt x="6112" y="52849"/>
                </a:lnTo>
                <a:lnTo>
                  <a:pt x="0" y="86125"/>
                </a:lnTo>
                <a:lnTo>
                  <a:pt x="6816" y="122703"/>
                </a:lnTo>
                <a:lnTo>
                  <a:pt x="25685" y="149740"/>
                </a:lnTo>
                <a:lnTo>
                  <a:pt x="54239" y="166500"/>
                </a:lnTo>
                <a:lnTo>
                  <a:pt x="90106" y="172250"/>
                </a:lnTo>
                <a:lnTo>
                  <a:pt x="116581" y="169069"/>
                </a:lnTo>
                <a:lnTo>
                  <a:pt x="140378" y="159387"/>
                </a:lnTo>
                <a:lnTo>
                  <a:pt x="159643" y="142994"/>
                </a:lnTo>
                <a:lnTo>
                  <a:pt x="165724" y="131984"/>
                </a:lnTo>
                <a:lnTo>
                  <a:pt x="90106" y="131984"/>
                </a:lnTo>
                <a:lnTo>
                  <a:pt x="77091" y="129590"/>
                </a:lnTo>
                <a:lnTo>
                  <a:pt x="67579" y="122896"/>
                </a:lnTo>
                <a:lnTo>
                  <a:pt x="61364" y="112637"/>
                </a:lnTo>
                <a:lnTo>
                  <a:pt x="58239" y="99546"/>
                </a:lnTo>
                <a:lnTo>
                  <a:pt x="176916" y="99546"/>
                </a:lnTo>
                <a:lnTo>
                  <a:pt x="172744" y="67111"/>
                </a:lnTo>
                <a:lnTo>
                  <a:pt x="59338" y="67111"/>
                </a:lnTo>
                <a:lnTo>
                  <a:pt x="62600" y="55366"/>
                </a:lnTo>
                <a:lnTo>
                  <a:pt x="68953" y="46977"/>
                </a:lnTo>
                <a:lnTo>
                  <a:pt x="78190" y="41944"/>
                </a:lnTo>
                <a:lnTo>
                  <a:pt x="90106" y="40266"/>
                </a:lnTo>
                <a:lnTo>
                  <a:pt x="162407" y="40266"/>
                </a:lnTo>
                <a:lnTo>
                  <a:pt x="154664" y="25865"/>
                </a:lnTo>
                <a:lnTo>
                  <a:pt x="125922" y="6588"/>
                </a:lnTo>
                <a:lnTo>
                  <a:pt x="84612" y="0"/>
                </a:lnTo>
                <a:close/>
              </a:path>
              <a:path w="177164" h="172719">
                <a:moveTo>
                  <a:pt x="172520" y="119680"/>
                </a:moveTo>
                <a:lnTo>
                  <a:pt x="115379" y="119680"/>
                </a:lnTo>
                <a:lnTo>
                  <a:pt x="110967" y="124906"/>
                </a:lnTo>
                <a:lnTo>
                  <a:pt x="104803" y="128768"/>
                </a:lnTo>
                <a:lnTo>
                  <a:pt x="97609" y="131163"/>
                </a:lnTo>
                <a:lnTo>
                  <a:pt x="90106" y="131984"/>
                </a:lnTo>
                <a:lnTo>
                  <a:pt x="165724" y="131984"/>
                </a:lnTo>
                <a:lnTo>
                  <a:pt x="172520" y="119680"/>
                </a:lnTo>
                <a:close/>
              </a:path>
              <a:path w="177164" h="172719">
                <a:moveTo>
                  <a:pt x="162407" y="40266"/>
                </a:moveTo>
                <a:lnTo>
                  <a:pt x="90106" y="40266"/>
                </a:lnTo>
                <a:lnTo>
                  <a:pt x="101352" y="42416"/>
                </a:lnTo>
                <a:lnTo>
                  <a:pt x="110023" y="48236"/>
                </a:lnTo>
                <a:lnTo>
                  <a:pt x="115603" y="56782"/>
                </a:lnTo>
                <a:lnTo>
                  <a:pt x="117577" y="67111"/>
                </a:lnTo>
                <a:lnTo>
                  <a:pt x="172744" y="67111"/>
                </a:lnTo>
                <a:lnTo>
                  <a:pt x="171456" y="57096"/>
                </a:lnTo>
                <a:lnTo>
                  <a:pt x="162407" y="4026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484381" y="900257"/>
            <a:ext cx="307678" cy="21587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811840" y="946115"/>
            <a:ext cx="304385" cy="17225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5150287" y="946115"/>
            <a:ext cx="266065" cy="168275"/>
          </a:xfrm>
          <a:custGeom>
            <a:avLst/>
            <a:gdLst/>
            <a:ahLst/>
            <a:cxnLst/>
            <a:rect l="l" t="t" r="r" b="b"/>
            <a:pathLst>
              <a:path w="266064" h="168275">
                <a:moveTo>
                  <a:pt x="59338" y="3355"/>
                </a:moveTo>
                <a:lnTo>
                  <a:pt x="0" y="3355"/>
                </a:lnTo>
                <a:lnTo>
                  <a:pt x="0" y="167776"/>
                </a:lnTo>
                <a:lnTo>
                  <a:pt x="61535" y="167776"/>
                </a:lnTo>
                <a:lnTo>
                  <a:pt x="61535" y="79414"/>
                </a:lnTo>
                <a:lnTo>
                  <a:pt x="62462" y="67145"/>
                </a:lnTo>
                <a:lnTo>
                  <a:pt x="65656" y="57603"/>
                </a:lnTo>
                <a:lnTo>
                  <a:pt x="71735" y="51416"/>
                </a:lnTo>
                <a:lnTo>
                  <a:pt x="81314" y="49214"/>
                </a:lnTo>
                <a:lnTo>
                  <a:pt x="265097" y="49214"/>
                </a:lnTo>
                <a:lnTo>
                  <a:pt x="263056" y="35390"/>
                </a:lnTo>
                <a:lnTo>
                  <a:pt x="257928" y="25725"/>
                </a:lnTo>
                <a:lnTo>
                  <a:pt x="59338" y="25725"/>
                </a:lnTo>
                <a:lnTo>
                  <a:pt x="59338" y="3355"/>
                </a:lnTo>
                <a:close/>
              </a:path>
              <a:path w="266064" h="168275">
                <a:moveTo>
                  <a:pt x="184606" y="49214"/>
                </a:moveTo>
                <a:lnTo>
                  <a:pt x="81314" y="49214"/>
                </a:lnTo>
                <a:lnTo>
                  <a:pt x="92459" y="51730"/>
                </a:lnTo>
                <a:lnTo>
                  <a:pt x="98760" y="58442"/>
                </a:lnTo>
                <a:lnTo>
                  <a:pt x="101559" y="68089"/>
                </a:lnTo>
                <a:lnTo>
                  <a:pt x="102194" y="79414"/>
                </a:lnTo>
                <a:lnTo>
                  <a:pt x="102194" y="167776"/>
                </a:lnTo>
                <a:lnTo>
                  <a:pt x="163731" y="167776"/>
                </a:lnTo>
                <a:lnTo>
                  <a:pt x="163731" y="79414"/>
                </a:lnTo>
                <a:lnTo>
                  <a:pt x="164675" y="67145"/>
                </a:lnTo>
                <a:lnTo>
                  <a:pt x="167988" y="57603"/>
                </a:lnTo>
                <a:lnTo>
                  <a:pt x="174391" y="51416"/>
                </a:lnTo>
                <a:lnTo>
                  <a:pt x="184606" y="49214"/>
                </a:lnTo>
                <a:close/>
              </a:path>
              <a:path w="266064" h="168275">
                <a:moveTo>
                  <a:pt x="265097" y="49214"/>
                </a:moveTo>
                <a:lnTo>
                  <a:pt x="184606" y="49214"/>
                </a:lnTo>
                <a:lnTo>
                  <a:pt x="195115" y="51730"/>
                </a:lnTo>
                <a:lnTo>
                  <a:pt x="201090" y="58442"/>
                </a:lnTo>
                <a:lnTo>
                  <a:pt x="203769" y="68089"/>
                </a:lnTo>
                <a:lnTo>
                  <a:pt x="204387" y="79414"/>
                </a:lnTo>
                <a:lnTo>
                  <a:pt x="204387" y="167776"/>
                </a:lnTo>
                <a:lnTo>
                  <a:pt x="265922" y="167776"/>
                </a:lnTo>
                <a:lnTo>
                  <a:pt x="265922" y="54806"/>
                </a:lnTo>
                <a:lnTo>
                  <a:pt x="265097" y="49214"/>
                </a:lnTo>
                <a:close/>
              </a:path>
              <a:path w="266064" h="168275">
                <a:moveTo>
                  <a:pt x="112083" y="0"/>
                </a:moveTo>
                <a:lnTo>
                  <a:pt x="96270" y="1345"/>
                </a:lnTo>
                <a:lnTo>
                  <a:pt x="82002" y="5732"/>
                </a:lnTo>
                <a:lnTo>
                  <a:pt x="69589" y="13684"/>
                </a:lnTo>
                <a:lnTo>
                  <a:pt x="59338" y="25725"/>
                </a:lnTo>
                <a:lnTo>
                  <a:pt x="156040" y="25725"/>
                </a:lnTo>
                <a:lnTo>
                  <a:pt x="148398" y="14628"/>
                </a:lnTo>
                <a:lnTo>
                  <a:pt x="137769" y="6571"/>
                </a:lnTo>
                <a:lnTo>
                  <a:pt x="125287" y="1660"/>
                </a:lnTo>
                <a:lnTo>
                  <a:pt x="112083" y="0"/>
                </a:lnTo>
                <a:close/>
              </a:path>
              <a:path w="266064" h="168275">
                <a:moveTo>
                  <a:pt x="210981" y="0"/>
                </a:moveTo>
                <a:lnTo>
                  <a:pt x="185553" y="3705"/>
                </a:lnTo>
                <a:lnTo>
                  <a:pt x="169088" y="12023"/>
                </a:lnTo>
                <a:lnTo>
                  <a:pt x="159834" y="20762"/>
                </a:lnTo>
                <a:lnTo>
                  <a:pt x="156040" y="25725"/>
                </a:lnTo>
                <a:lnTo>
                  <a:pt x="257928" y="25725"/>
                </a:lnTo>
                <a:lnTo>
                  <a:pt x="253699" y="17756"/>
                </a:lnTo>
                <a:lnTo>
                  <a:pt x="236719" y="4945"/>
                </a:lnTo>
                <a:lnTo>
                  <a:pt x="21098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5552470" y="887953"/>
            <a:ext cx="202190" cy="23153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5778834" y="900257"/>
            <a:ext cx="482398" cy="21810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6287604" y="946115"/>
            <a:ext cx="123071" cy="167776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2696542" y="2354315"/>
            <a:ext cx="302260" cy="225425"/>
          </a:xfrm>
          <a:custGeom>
            <a:avLst/>
            <a:gdLst/>
            <a:ahLst/>
            <a:cxnLst/>
            <a:rect l="l" t="t" r="r" b="b"/>
            <a:pathLst>
              <a:path w="302260" h="225425">
                <a:moveTo>
                  <a:pt x="67030" y="0"/>
                </a:moveTo>
                <a:lnTo>
                  <a:pt x="0" y="0"/>
                </a:lnTo>
                <a:lnTo>
                  <a:pt x="60436" y="224819"/>
                </a:lnTo>
                <a:lnTo>
                  <a:pt x="126368" y="224819"/>
                </a:lnTo>
                <a:lnTo>
                  <a:pt x="140814" y="138694"/>
                </a:lnTo>
                <a:lnTo>
                  <a:pt x="93402" y="138694"/>
                </a:lnTo>
                <a:lnTo>
                  <a:pt x="67030" y="0"/>
                </a:lnTo>
                <a:close/>
              </a:path>
              <a:path w="302260" h="225425">
                <a:moveTo>
                  <a:pt x="197636" y="87243"/>
                </a:moveTo>
                <a:lnTo>
                  <a:pt x="150543" y="87243"/>
                </a:lnTo>
                <a:lnTo>
                  <a:pt x="174718" y="224819"/>
                </a:lnTo>
                <a:lnTo>
                  <a:pt x="240649" y="224819"/>
                </a:lnTo>
                <a:lnTo>
                  <a:pt x="263610" y="140931"/>
                </a:lnTo>
                <a:lnTo>
                  <a:pt x="207683" y="140931"/>
                </a:lnTo>
                <a:lnTo>
                  <a:pt x="197636" y="87243"/>
                </a:lnTo>
                <a:close/>
              </a:path>
              <a:path w="302260" h="225425">
                <a:moveTo>
                  <a:pt x="302185" y="0"/>
                </a:moveTo>
                <a:lnTo>
                  <a:pt x="235155" y="0"/>
                </a:lnTo>
                <a:lnTo>
                  <a:pt x="207683" y="140931"/>
                </a:lnTo>
                <a:lnTo>
                  <a:pt x="263610" y="140931"/>
                </a:lnTo>
                <a:lnTo>
                  <a:pt x="302185" y="0"/>
                </a:lnTo>
                <a:close/>
              </a:path>
              <a:path w="302260" h="225425">
                <a:moveTo>
                  <a:pt x="181310" y="0"/>
                </a:moveTo>
                <a:lnTo>
                  <a:pt x="120873" y="0"/>
                </a:lnTo>
                <a:lnTo>
                  <a:pt x="94501" y="138694"/>
                </a:lnTo>
                <a:lnTo>
                  <a:pt x="140814" y="138694"/>
                </a:lnTo>
                <a:lnTo>
                  <a:pt x="149444" y="87243"/>
                </a:lnTo>
                <a:lnTo>
                  <a:pt x="197636" y="87243"/>
                </a:lnTo>
                <a:lnTo>
                  <a:pt x="1813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3015210" y="2354315"/>
            <a:ext cx="61594" cy="43815"/>
          </a:xfrm>
          <a:custGeom>
            <a:avLst/>
            <a:gdLst/>
            <a:ahLst/>
            <a:cxnLst/>
            <a:rect l="l" t="t" r="r" b="b"/>
            <a:pathLst>
              <a:path w="61594" h="43814">
                <a:moveTo>
                  <a:pt x="61536" y="0"/>
                </a:moveTo>
                <a:lnTo>
                  <a:pt x="0" y="0"/>
                </a:lnTo>
                <a:lnTo>
                  <a:pt x="0" y="43621"/>
                </a:lnTo>
                <a:lnTo>
                  <a:pt x="61536" y="43621"/>
                </a:lnTo>
                <a:lnTo>
                  <a:pt x="6153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3045978" y="2415833"/>
            <a:ext cx="0" cy="163830"/>
          </a:xfrm>
          <a:custGeom>
            <a:avLst/>
            <a:gdLst/>
            <a:ahLst/>
            <a:cxnLst/>
            <a:rect l="l" t="t" r="r" b="b"/>
            <a:pathLst>
              <a:path w="0" h="163830">
                <a:moveTo>
                  <a:pt x="0" y="0"/>
                </a:moveTo>
                <a:lnTo>
                  <a:pt x="0" y="163301"/>
                </a:lnTo>
              </a:path>
            </a:pathLst>
          </a:custGeom>
          <a:ln w="6153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3111910" y="2411359"/>
            <a:ext cx="122555" cy="168275"/>
          </a:xfrm>
          <a:custGeom>
            <a:avLst/>
            <a:gdLst/>
            <a:ahLst/>
            <a:cxnLst/>
            <a:rect l="l" t="t" r="r" b="b"/>
            <a:pathLst>
              <a:path w="122555" h="168275">
                <a:moveTo>
                  <a:pt x="58239" y="4474"/>
                </a:moveTo>
                <a:lnTo>
                  <a:pt x="0" y="4474"/>
                </a:lnTo>
                <a:lnTo>
                  <a:pt x="0" y="167776"/>
                </a:lnTo>
                <a:lnTo>
                  <a:pt x="61535" y="167776"/>
                </a:lnTo>
                <a:lnTo>
                  <a:pt x="61535" y="102902"/>
                </a:lnTo>
                <a:lnTo>
                  <a:pt x="63801" y="80585"/>
                </a:lnTo>
                <a:lnTo>
                  <a:pt x="70600" y="65293"/>
                </a:lnTo>
                <a:lnTo>
                  <a:pt x="81933" y="56502"/>
                </a:lnTo>
                <a:lnTo>
                  <a:pt x="97798" y="53688"/>
                </a:lnTo>
                <a:lnTo>
                  <a:pt x="121973" y="53688"/>
                </a:lnTo>
                <a:lnTo>
                  <a:pt x="121973" y="30200"/>
                </a:lnTo>
                <a:lnTo>
                  <a:pt x="58239" y="30200"/>
                </a:lnTo>
                <a:lnTo>
                  <a:pt x="58239" y="4474"/>
                </a:lnTo>
                <a:close/>
              </a:path>
              <a:path w="122555" h="168275">
                <a:moveTo>
                  <a:pt x="121973" y="53688"/>
                </a:moveTo>
                <a:lnTo>
                  <a:pt x="110984" y="53688"/>
                </a:lnTo>
                <a:lnTo>
                  <a:pt x="116479" y="54807"/>
                </a:lnTo>
                <a:lnTo>
                  <a:pt x="121973" y="57044"/>
                </a:lnTo>
                <a:lnTo>
                  <a:pt x="121973" y="53688"/>
                </a:lnTo>
                <a:close/>
              </a:path>
              <a:path w="122555" h="168275">
                <a:moveTo>
                  <a:pt x="110984" y="0"/>
                </a:moveTo>
                <a:lnTo>
                  <a:pt x="104391" y="0"/>
                </a:lnTo>
                <a:lnTo>
                  <a:pt x="89471" y="1887"/>
                </a:lnTo>
                <a:lnTo>
                  <a:pt x="77332" y="7550"/>
                </a:lnTo>
                <a:lnTo>
                  <a:pt x="67459" y="16987"/>
                </a:lnTo>
                <a:lnTo>
                  <a:pt x="59338" y="30200"/>
                </a:lnTo>
                <a:lnTo>
                  <a:pt x="121973" y="30200"/>
                </a:lnTo>
                <a:lnTo>
                  <a:pt x="121973" y="2237"/>
                </a:lnTo>
                <a:lnTo>
                  <a:pt x="1109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3244871" y="2365500"/>
            <a:ext cx="122555" cy="215900"/>
          </a:xfrm>
          <a:custGeom>
            <a:avLst/>
            <a:gdLst/>
            <a:ahLst/>
            <a:cxnLst/>
            <a:rect l="l" t="t" r="r" b="b"/>
            <a:pathLst>
              <a:path w="122554" h="215900">
                <a:moveTo>
                  <a:pt x="89007" y="88361"/>
                </a:moveTo>
                <a:lnTo>
                  <a:pt x="27471" y="88361"/>
                </a:lnTo>
                <a:lnTo>
                  <a:pt x="27471" y="166657"/>
                </a:lnTo>
                <a:lnTo>
                  <a:pt x="32502" y="193222"/>
                </a:lnTo>
                <a:lnTo>
                  <a:pt x="45465" y="208042"/>
                </a:lnTo>
                <a:lnTo>
                  <a:pt x="63167" y="214473"/>
                </a:lnTo>
                <a:lnTo>
                  <a:pt x="82414" y="215871"/>
                </a:lnTo>
                <a:lnTo>
                  <a:pt x="92458" y="215522"/>
                </a:lnTo>
                <a:lnTo>
                  <a:pt x="112546" y="213983"/>
                </a:lnTo>
                <a:lnTo>
                  <a:pt x="121973" y="213634"/>
                </a:lnTo>
                <a:lnTo>
                  <a:pt x="121973" y="166657"/>
                </a:lnTo>
                <a:lnTo>
                  <a:pt x="107687" y="166657"/>
                </a:lnTo>
                <a:lnTo>
                  <a:pt x="98279" y="165539"/>
                </a:lnTo>
                <a:lnTo>
                  <a:pt x="92578" y="161904"/>
                </a:lnTo>
                <a:lnTo>
                  <a:pt x="89763" y="155332"/>
                </a:lnTo>
                <a:lnTo>
                  <a:pt x="89007" y="145406"/>
                </a:lnTo>
                <a:lnTo>
                  <a:pt x="89007" y="88361"/>
                </a:lnTo>
                <a:close/>
              </a:path>
              <a:path w="122554" h="215900">
                <a:moveTo>
                  <a:pt x="121973" y="50332"/>
                </a:moveTo>
                <a:lnTo>
                  <a:pt x="0" y="50332"/>
                </a:lnTo>
                <a:lnTo>
                  <a:pt x="0" y="88361"/>
                </a:lnTo>
                <a:lnTo>
                  <a:pt x="121973" y="88361"/>
                </a:lnTo>
                <a:lnTo>
                  <a:pt x="121973" y="50332"/>
                </a:lnTo>
                <a:close/>
              </a:path>
              <a:path w="122554" h="215900">
                <a:moveTo>
                  <a:pt x="89007" y="0"/>
                </a:moveTo>
                <a:lnTo>
                  <a:pt x="27471" y="0"/>
                </a:lnTo>
                <a:lnTo>
                  <a:pt x="27471" y="50332"/>
                </a:lnTo>
                <a:lnTo>
                  <a:pt x="89007" y="50332"/>
                </a:lnTo>
                <a:lnTo>
                  <a:pt x="8900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3377833" y="2411359"/>
            <a:ext cx="161925" cy="172720"/>
          </a:xfrm>
          <a:custGeom>
            <a:avLst/>
            <a:gdLst/>
            <a:ahLst/>
            <a:cxnLst/>
            <a:rect l="l" t="t" r="r" b="b"/>
            <a:pathLst>
              <a:path w="161925" h="172719">
                <a:moveTo>
                  <a:pt x="58240" y="114087"/>
                </a:moveTo>
                <a:lnTo>
                  <a:pt x="0" y="114087"/>
                </a:lnTo>
                <a:lnTo>
                  <a:pt x="7589" y="141106"/>
                </a:lnTo>
                <a:lnTo>
                  <a:pt x="26098" y="159107"/>
                </a:lnTo>
                <a:lnTo>
                  <a:pt x="51612" y="169139"/>
                </a:lnTo>
                <a:lnTo>
                  <a:pt x="80217" y="172250"/>
                </a:lnTo>
                <a:lnTo>
                  <a:pt x="109148" y="169611"/>
                </a:lnTo>
                <a:lnTo>
                  <a:pt x="135297" y="160366"/>
                </a:lnTo>
                <a:lnTo>
                  <a:pt x="154235" y="142522"/>
                </a:lnTo>
                <a:lnTo>
                  <a:pt x="156652" y="133102"/>
                </a:lnTo>
                <a:lnTo>
                  <a:pt x="74722" y="133102"/>
                </a:lnTo>
                <a:lnTo>
                  <a:pt x="69228" y="130866"/>
                </a:lnTo>
                <a:lnTo>
                  <a:pt x="65932" y="128628"/>
                </a:lnTo>
                <a:lnTo>
                  <a:pt x="61536" y="124154"/>
                </a:lnTo>
                <a:lnTo>
                  <a:pt x="58240" y="119680"/>
                </a:lnTo>
                <a:lnTo>
                  <a:pt x="58240" y="114087"/>
                </a:lnTo>
                <a:close/>
              </a:path>
              <a:path w="161925" h="172719">
                <a:moveTo>
                  <a:pt x="79118" y="0"/>
                </a:moveTo>
                <a:lnTo>
                  <a:pt x="53827" y="2219"/>
                </a:lnTo>
                <a:lnTo>
                  <a:pt x="29257" y="10206"/>
                </a:lnTo>
                <a:lnTo>
                  <a:pt x="10662" y="25953"/>
                </a:lnTo>
                <a:lnTo>
                  <a:pt x="3297" y="51451"/>
                </a:lnTo>
                <a:lnTo>
                  <a:pt x="6954" y="70186"/>
                </a:lnTo>
                <a:lnTo>
                  <a:pt x="18543" y="84727"/>
                </a:lnTo>
                <a:lnTo>
                  <a:pt x="38992" y="95492"/>
                </a:lnTo>
                <a:lnTo>
                  <a:pt x="69228" y="102902"/>
                </a:lnTo>
                <a:lnTo>
                  <a:pt x="86603" y="106642"/>
                </a:lnTo>
                <a:lnTo>
                  <a:pt x="96974" y="110173"/>
                </a:lnTo>
                <a:lnTo>
                  <a:pt x="101988" y="114542"/>
                </a:lnTo>
                <a:lnTo>
                  <a:pt x="103293" y="120799"/>
                </a:lnTo>
                <a:lnTo>
                  <a:pt x="103293" y="129746"/>
                </a:lnTo>
                <a:lnTo>
                  <a:pt x="90107" y="133102"/>
                </a:lnTo>
                <a:lnTo>
                  <a:pt x="156652" y="133102"/>
                </a:lnTo>
                <a:lnTo>
                  <a:pt x="161532" y="114087"/>
                </a:lnTo>
                <a:lnTo>
                  <a:pt x="158458" y="96541"/>
                </a:lnTo>
                <a:lnTo>
                  <a:pt x="150131" y="83608"/>
                </a:lnTo>
                <a:lnTo>
                  <a:pt x="137889" y="74450"/>
                </a:lnTo>
                <a:lnTo>
                  <a:pt x="123072" y="68229"/>
                </a:lnTo>
                <a:lnTo>
                  <a:pt x="107705" y="64105"/>
                </a:lnTo>
                <a:lnTo>
                  <a:pt x="79032" y="58792"/>
                </a:lnTo>
                <a:lnTo>
                  <a:pt x="69228" y="55926"/>
                </a:lnTo>
                <a:lnTo>
                  <a:pt x="62635" y="51451"/>
                </a:lnTo>
                <a:lnTo>
                  <a:pt x="62635" y="36910"/>
                </a:lnTo>
                <a:lnTo>
                  <a:pt x="72524" y="34674"/>
                </a:lnTo>
                <a:lnTo>
                  <a:pt x="152064" y="34674"/>
                </a:lnTo>
                <a:lnTo>
                  <a:pt x="149427" y="25953"/>
                </a:lnTo>
                <a:lnTo>
                  <a:pt x="130901" y="10206"/>
                </a:lnTo>
                <a:lnTo>
                  <a:pt x="105988" y="2219"/>
                </a:lnTo>
                <a:lnTo>
                  <a:pt x="79118" y="0"/>
                </a:lnTo>
                <a:close/>
              </a:path>
              <a:path w="161925" h="172719">
                <a:moveTo>
                  <a:pt x="152064" y="34674"/>
                </a:moveTo>
                <a:lnTo>
                  <a:pt x="85711" y="34674"/>
                </a:lnTo>
                <a:lnTo>
                  <a:pt x="91205" y="35792"/>
                </a:lnTo>
                <a:lnTo>
                  <a:pt x="94501" y="39148"/>
                </a:lnTo>
                <a:lnTo>
                  <a:pt x="98897" y="42503"/>
                </a:lnTo>
                <a:lnTo>
                  <a:pt x="101095" y="45859"/>
                </a:lnTo>
                <a:lnTo>
                  <a:pt x="101095" y="51451"/>
                </a:lnTo>
                <a:lnTo>
                  <a:pt x="157136" y="51451"/>
                </a:lnTo>
                <a:lnTo>
                  <a:pt x="152064" y="346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3558046" y="2411359"/>
            <a:ext cx="170815" cy="172720"/>
          </a:xfrm>
          <a:custGeom>
            <a:avLst/>
            <a:gdLst/>
            <a:ahLst/>
            <a:cxnLst/>
            <a:rect l="l" t="t" r="r" b="b"/>
            <a:pathLst>
              <a:path w="170814" h="172719">
                <a:moveTo>
                  <a:pt x="86808" y="0"/>
                </a:moveTo>
                <a:lnTo>
                  <a:pt x="52847" y="6221"/>
                </a:lnTo>
                <a:lnTo>
                  <a:pt x="25273" y="23768"/>
                </a:lnTo>
                <a:lnTo>
                  <a:pt x="6764" y="50962"/>
                </a:lnTo>
                <a:lnTo>
                  <a:pt x="0" y="86125"/>
                </a:lnTo>
                <a:lnTo>
                  <a:pt x="6764" y="121288"/>
                </a:lnTo>
                <a:lnTo>
                  <a:pt x="25273" y="148482"/>
                </a:lnTo>
                <a:lnTo>
                  <a:pt x="52847" y="166028"/>
                </a:lnTo>
                <a:lnTo>
                  <a:pt x="86808" y="172250"/>
                </a:lnTo>
                <a:lnTo>
                  <a:pt x="117164" y="167548"/>
                </a:lnTo>
                <a:lnTo>
                  <a:pt x="142575" y="153934"/>
                </a:lnTo>
                <a:lnTo>
                  <a:pt x="160981" y="132141"/>
                </a:lnTo>
                <a:lnTo>
                  <a:pt x="162817" y="126391"/>
                </a:lnTo>
                <a:lnTo>
                  <a:pt x="87908" y="126391"/>
                </a:lnTo>
                <a:lnTo>
                  <a:pt x="73880" y="122931"/>
                </a:lnTo>
                <a:lnTo>
                  <a:pt x="65518" y="113808"/>
                </a:lnTo>
                <a:lnTo>
                  <a:pt x="61484" y="100910"/>
                </a:lnTo>
                <a:lnTo>
                  <a:pt x="60436" y="86125"/>
                </a:lnTo>
                <a:lnTo>
                  <a:pt x="61484" y="71165"/>
                </a:lnTo>
                <a:lnTo>
                  <a:pt x="65518" y="57883"/>
                </a:lnTo>
                <a:lnTo>
                  <a:pt x="73880" y="48376"/>
                </a:lnTo>
                <a:lnTo>
                  <a:pt x="87908" y="44741"/>
                </a:lnTo>
                <a:lnTo>
                  <a:pt x="162136" y="44741"/>
                </a:lnTo>
                <a:lnTo>
                  <a:pt x="159900" y="36806"/>
                </a:lnTo>
                <a:lnTo>
                  <a:pt x="141889" y="16218"/>
                </a:lnTo>
                <a:lnTo>
                  <a:pt x="116666" y="4019"/>
                </a:lnTo>
                <a:lnTo>
                  <a:pt x="86808" y="0"/>
                </a:lnTo>
                <a:close/>
              </a:path>
              <a:path w="170814" h="172719">
                <a:moveTo>
                  <a:pt x="170321" y="102902"/>
                </a:moveTo>
                <a:lnTo>
                  <a:pt x="112082" y="102902"/>
                </a:lnTo>
                <a:lnTo>
                  <a:pt x="109696" y="111763"/>
                </a:lnTo>
                <a:lnTo>
                  <a:pt x="104528" y="119261"/>
                </a:lnTo>
                <a:lnTo>
                  <a:pt x="97093" y="124452"/>
                </a:lnTo>
                <a:lnTo>
                  <a:pt x="87908" y="126391"/>
                </a:lnTo>
                <a:lnTo>
                  <a:pt x="162817" y="126391"/>
                </a:lnTo>
                <a:lnTo>
                  <a:pt x="170321" y="102902"/>
                </a:lnTo>
                <a:close/>
              </a:path>
              <a:path w="170814" h="172719">
                <a:moveTo>
                  <a:pt x="162136" y="44741"/>
                </a:moveTo>
                <a:lnTo>
                  <a:pt x="94500" y="44741"/>
                </a:lnTo>
                <a:lnTo>
                  <a:pt x="99994" y="46977"/>
                </a:lnTo>
                <a:lnTo>
                  <a:pt x="103292" y="50333"/>
                </a:lnTo>
                <a:lnTo>
                  <a:pt x="107687" y="53688"/>
                </a:lnTo>
                <a:lnTo>
                  <a:pt x="109884" y="59280"/>
                </a:lnTo>
                <a:lnTo>
                  <a:pt x="109884" y="65992"/>
                </a:lnTo>
                <a:lnTo>
                  <a:pt x="168124" y="65992"/>
                </a:lnTo>
                <a:lnTo>
                  <a:pt x="162136" y="447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3753642" y="2354315"/>
            <a:ext cx="168124" cy="224819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3944843" y="2354315"/>
            <a:ext cx="426356" cy="229293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4494271" y="2415833"/>
            <a:ext cx="168125" cy="167776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4695362" y="2411359"/>
            <a:ext cx="168124" cy="167776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4889857" y="2354315"/>
            <a:ext cx="174720" cy="229293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5268964" y="2411359"/>
            <a:ext cx="0" cy="168275"/>
          </a:xfrm>
          <a:custGeom>
            <a:avLst/>
            <a:gdLst/>
            <a:ahLst/>
            <a:cxnLst/>
            <a:rect l="l" t="t" r="r" b="b"/>
            <a:pathLst>
              <a:path w="0" h="168275">
                <a:moveTo>
                  <a:pt x="0" y="0"/>
                </a:moveTo>
                <a:lnTo>
                  <a:pt x="0" y="167776"/>
                </a:lnTo>
              </a:path>
            </a:pathLst>
          </a:custGeom>
          <a:ln w="6813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5173364" y="2382837"/>
            <a:ext cx="192405" cy="0"/>
          </a:xfrm>
          <a:custGeom>
            <a:avLst/>
            <a:gdLst/>
            <a:ahLst/>
            <a:cxnLst/>
            <a:rect l="l" t="t" r="r" b="b"/>
            <a:pathLst>
              <a:path w="192404" h="0">
                <a:moveTo>
                  <a:pt x="0" y="0"/>
                </a:moveTo>
                <a:lnTo>
                  <a:pt x="192298" y="0"/>
                </a:lnTo>
              </a:path>
            </a:pathLst>
          </a:custGeom>
          <a:ln w="5704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5352476" y="2411359"/>
            <a:ext cx="175895" cy="172720"/>
          </a:xfrm>
          <a:custGeom>
            <a:avLst/>
            <a:gdLst/>
            <a:ahLst/>
            <a:cxnLst/>
            <a:rect l="l" t="t" r="r" b="b"/>
            <a:pathLst>
              <a:path w="175895" h="172719">
                <a:moveTo>
                  <a:pt x="84613" y="0"/>
                </a:moveTo>
                <a:lnTo>
                  <a:pt x="50067" y="6850"/>
                </a:lnTo>
                <a:lnTo>
                  <a:pt x="23351" y="25446"/>
                </a:lnTo>
                <a:lnTo>
                  <a:pt x="6112" y="52849"/>
                </a:lnTo>
                <a:lnTo>
                  <a:pt x="0" y="86125"/>
                </a:lnTo>
                <a:lnTo>
                  <a:pt x="6816" y="122703"/>
                </a:lnTo>
                <a:lnTo>
                  <a:pt x="25685" y="149740"/>
                </a:lnTo>
                <a:lnTo>
                  <a:pt x="54239" y="166500"/>
                </a:lnTo>
                <a:lnTo>
                  <a:pt x="90107" y="172250"/>
                </a:lnTo>
                <a:lnTo>
                  <a:pt x="116583" y="169069"/>
                </a:lnTo>
                <a:lnTo>
                  <a:pt x="140380" y="159387"/>
                </a:lnTo>
                <a:lnTo>
                  <a:pt x="159645" y="142994"/>
                </a:lnTo>
                <a:lnTo>
                  <a:pt x="165727" y="131984"/>
                </a:lnTo>
                <a:lnTo>
                  <a:pt x="89006" y="131984"/>
                </a:lnTo>
                <a:lnTo>
                  <a:pt x="76473" y="129590"/>
                </a:lnTo>
                <a:lnTo>
                  <a:pt x="67030" y="122896"/>
                </a:lnTo>
                <a:lnTo>
                  <a:pt x="60884" y="112637"/>
                </a:lnTo>
                <a:lnTo>
                  <a:pt x="58239" y="99547"/>
                </a:lnTo>
                <a:lnTo>
                  <a:pt x="175816" y="99547"/>
                </a:lnTo>
                <a:lnTo>
                  <a:pt x="171776" y="67111"/>
                </a:lnTo>
                <a:lnTo>
                  <a:pt x="58239" y="67111"/>
                </a:lnTo>
                <a:lnTo>
                  <a:pt x="61982" y="55366"/>
                </a:lnTo>
                <a:lnTo>
                  <a:pt x="68404" y="46977"/>
                </a:lnTo>
                <a:lnTo>
                  <a:pt x="77711" y="41944"/>
                </a:lnTo>
                <a:lnTo>
                  <a:pt x="90107" y="40266"/>
                </a:lnTo>
                <a:lnTo>
                  <a:pt x="161683" y="40266"/>
                </a:lnTo>
                <a:lnTo>
                  <a:pt x="154114" y="25865"/>
                </a:lnTo>
                <a:lnTo>
                  <a:pt x="125751" y="6588"/>
                </a:lnTo>
                <a:lnTo>
                  <a:pt x="84613" y="0"/>
                </a:lnTo>
                <a:close/>
              </a:path>
              <a:path w="175895" h="172719">
                <a:moveTo>
                  <a:pt x="172523" y="119680"/>
                </a:moveTo>
                <a:lnTo>
                  <a:pt x="115380" y="119680"/>
                </a:lnTo>
                <a:lnTo>
                  <a:pt x="110333" y="124906"/>
                </a:lnTo>
                <a:lnTo>
                  <a:pt x="103842" y="128768"/>
                </a:lnTo>
                <a:lnTo>
                  <a:pt x="96528" y="131163"/>
                </a:lnTo>
                <a:lnTo>
                  <a:pt x="89006" y="131984"/>
                </a:lnTo>
                <a:lnTo>
                  <a:pt x="165727" y="131984"/>
                </a:lnTo>
                <a:lnTo>
                  <a:pt x="172523" y="119680"/>
                </a:lnTo>
                <a:close/>
              </a:path>
              <a:path w="175895" h="172719">
                <a:moveTo>
                  <a:pt x="161683" y="40266"/>
                </a:moveTo>
                <a:lnTo>
                  <a:pt x="90107" y="40266"/>
                </a:lnTo>
                <a:lnTo>
                  <a:pt x="100719" y="42416"/>
                </a:lnTo>
                <a:lnTo>
                  <a:pt x="109063" y="48236"/>
                </a:lnTo>
                <a:lnTo>
                  <a:pt x="114523" y="56782"/>
                </a:lnTo>
                <a:lnTo>
                  <a:pt x="116481" y="67111"/>
                </a:lnTo>
                <a:lnTo>
                  <a:pt x="171776" y="67111"/>
                </a:lnTo>
                <a:lnTo>
                  <a:pt x="170528" y="57096"/>
                </a:lnTo>
                <a:lnTo>
                  <a:pt x="161683" y="4026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5546976" y="2411359"/>
            <a:ext cx="171450" cy="172720"/>
          </a:xfrm>
          <a:custGeom>
            <a:avLst/>
            <a:gdLst/>
            <a:ahLst/>
            <a:cxnLst/>
            <a:rect l="l" t="t" r="r" b="b"/>
            <a:pathLst>
              <a:path w="171450" h="172719">
                <a:moveTo>
                  <a:pt x="87906" y="0"/>
                </a:moveTo>
                <a:lnTo>
                  <a:pt x="53774" y="6221"/>
                </a:lnTo>
                <a:lnTo>
                  <a:pt x="25822" y="23768"/>
                </a:lnTo>
                <a:lnTo>
                  <a:pt x="6936" y="50962"/>
                </a:lnTo>
                <a:lnTo>
                  <a:pt x="0" y="86125"/>
                </a:lnTo>
                <a:lnTo>
                  <a:pt x="6936" y="121288"/>
                </a:lnTo>
                <a:lnTo>
                  <a:pt x="25822" y="148482"/>
                </a:lnTo>
                <a:lnTo>
                  <a:pt x="53774" y="166028"/>
                </a:lnTo>
                <a:lnTo>
                  <a:pt x="87906" y="172250"/>
                </a:lnTo>
                <a:lnTo>
                  <a:pt x="118108" y="167548"/>
                </a:lnTo>
                <a:lnTo>
                  <a:pt x="143261" y="153934"/>
                </a:lnTo>
                <a:lnTo>
                  <a:pt x="161615" y="132141"/>
                </a:lnTo>
                <a:lnTo>
                  <a:pt x="163543" y="126391"/>
                </a:lnTo>
                <a:lnTo>
                  <a:pt x="89006" y="126391"/>
                </a:lnTo>
                <a:lnTo>
                  <a:pt x="74516" y="122931"/>
                </a:lnTo>
                <a:lnTo>
                  <a:pt x="66206" y="113808"/>
                </a:lnTo>
                <a:lnTo>
                  <a:pt x="62429" y="100910"/>
                </a:lnTo>
                <a:lnTo>
                  <a:pt x="61536" y="86125"/>
                </a:lnTo>
                <a:lnTo>
                  <a:pt x="62429" y="71165"/>
                </a:lnTo>
                <a:lnTo>
                  <a:pt x="66206" y="57883"/>
                </a:lnTo>
                <a:lnTo>
                  <a:pt x="74516" y="48376"/>
                </a:lnTo>
                <a:lnTo>
                  <a:pt x="89006" y="44741"/>
                </a:lnTo>
                <a:lnTo>
                  <a:pt x="163233" y="44741"/>
                </a:lnTo>
                <a:lnTo>
                  <a:pt x="160997" y="36806"/>
                </a:lnTo>
                <a:lnTo>
                  <a:pt x="142986" y="16218"/>
                </a:lnTo>
                <a:lnTo>
                  <a:pt x="117763" y="4019"/>
                </a:lnTo>
                <a:lnTo>
                  <a:pt x="87906" y="0"/>
                </a:lnTo>
                <a:close/>
              </a:path>
              <a:path w="171450" h="172719">
                <a:moveTo>
                  <a:pt x="171418" y="102902"/>
                </a:moveTo>
                <a:lnTo>
                  <a:pt x="112083" y="102902"/>
                </a:lnTo>
                <a:lnTo>
                  <a:pt x="109867" y="111763"/>
                </a:lnTo>
                <a:lnTo>
                  <a:pt x="105076" y="119261"/>
                </a:lnTo>
                <a:lnTo>
                  <a:pt x="98020" y="124452"/>
                </a:lnTo>
                <a:lnTo>
                  <a:pt x="89006" y="126391"/>
                </a:lnTo>
                <a:lnTo>
                  <a:pt x="163543" y="126391"/>
                </a:lnTo>
                <a:lnTo>
                  <a:pt x="171418" y="102902"/>
                </a:lnTo>
                <a:close/>
              </a:path>
              <a:path w="171450" h="172719">
                <a:moveTo>
                  <a:pt x="163233" y="44741"/>
                </a:moveTo>
                <a:lnTo>
                  <a:pt x="95601" y="44741"/>
                </a:lnTo>
                <a:lnTo>
                  <a:pt x="99994" y="46977"/>
                </a:lnTo>
                <a:lnTo>
                  <a:pt x="104388" y="50333"/>
                </a:lnTo>
                <a:lnTo>
                  <a:pt x="107685" y="53688"/>
                </a:lnTo>
                <a:lnTo>
                  <a:pt x="109882" y="59280"/>
                </a:lnTo>
                <a:lnTo>
                  <a:pt x="110983" y="65992"/>
                </a:lnTo>
                <a:lnTo>
                  <a:pt x="169222" y="65992"/>
                </a:lnTo>
                <a:lnTo>
                  <a:pt x="163233" y="447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5743669" y="2354315"/>
            <a:ext cx="167028" cy="224819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5944762" y="2411359"/>
            <a:ext cx="167025" cy="167776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6146948" y="2354315"/>
            <a:ext cx="61594" cy="43815"/>
          </a:xfrm>
          <a:custGeom>
            <a:avLst/>
            <a:gdLst/>
            <a:ahLst/>
            <a:cxnLst/>
            <a:rect l="l" t="t" r="r" b="b"/>
            <a:pathLst>
              <a:path w="61595" h="43814">
                <a:moveTo>
                  <a:pt x="61536" y="0"/>
                </a:moveTo>
                <a:lnTo>
                  <a:pt x="0" y="0"/>
                </a:lnTo>
                <a:lnTo>
                  <a:pt x="0" y="43621"/>
                </a:lnTo>
                <a:lnTo>
                  <a:pt x="61536" y="43621"/>
                </a:lnTo>
                <a:lnTo>
                  <a:pt x="6153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6177717" y="2415833"/>
            <a:ext cx="0" cy="163830"/>
          </a:xfrm>
          <a:custGeom>
            <a:avLst/>
            <a:gdLst/>
            <a:ahLst/>
            <a:cxnLst/>
            <a:rect l="l" t="t" r="r" b="b"/>
            <a:pathLst>
              <a:path w="0" h="163830">
                <a:moveTo>
                  <a:pt x="0" y="0"/>
                </a:moveTo>
                <a:lnTo>
                  <a:pt x="0" y="163301"/>
                </a:lnTo>
              </a:path>
            </a:pathLst>
          </a:custGeom>
          <a:ln w="6153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6244747" y="2354315"/>
            <a:ext cx="178017" cy="224819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2714124" y="1208965"/>
            <a:ext cx="432434" cy="478790"/>
          </a:xfrm>
          <a:custGeom>
            <a:avLst/>
            <a:gdLst/>
            <a:ahLst/>
            <a:cxnLst/>
            <a:rect l="l" t="t" r="r" b="b"/>
            <a:pathLst>
              <a:path w="432435" h="478789">
                <a:moveTo>
                  <a:pt x="257132" y="0"/>
                </a:moveTo>
                <a:lnTo>
                  <a:pt x="0" y="0"/>
                </a:lnTo>
                <a:lnTo>
                  <a:pt x="0" y="478720"/>
                </a:lnTo>
                <a:lnTo>
                  <a:pt x="267022" y="478720"/>
                </a:lnTo>
                <a:lnTo>
                  <a:pt x="315811" y="472725"/>
                </a:lnTo>
                <a:lnTo>
                  <a:pt x="360644" y="454918"/>
                </a:lnTo>
                <a:lnTo>
                  <a:pt x="397566" y="425569"/>
                </a:lnTo>
                <a:lnTo>
                  <a:pt x="422620" y="384944"/>
                </a:lnTo>
                <a:lnTo>
                  <a:pt x="426251" y="364632"/>
                </a:lnTo>
                <a:lnTo>
                  <a:pt x="145048" y="364632"/>
                </a:lnTo>
                <a:lnTo>
                  <a:pt x="145048" y="275151"/>
                </a:lnTo>
                <a:lnTo>
                  <a:pt x="418743" y="275151"/>
                </a:lnTo>
                <a:lnTo>
                  <a:pt x="406714" y="252502"/>
                </a:lnTo>
                <a:lnTo>
                  <a:pt x="380393" y="228559"/>
                </a:lnTo>
                <a:lnTo>
                  <a:pt x="349436" y="213634"/>
                </a:lnTo>
                <a:lnTo>
                  <a:pt x="373370" y="197695"/>
                </a:lnTo>
                <a:lnTo>
                  <a:pt x="384342" y="185671"/>
                </a:lnTo>
                <a:lnTo>
                  <a:pt x="145048" y="185671"/>
                </a:lnTo>
                <a:lnTo>
                  <a:pt x="145048" y="114087"/>
                </a:lnTo>
                <a:lnTo>
                  <a:pt x="407008" y="114087"/>
                </a:lnTo>
                <a:lnTo>
                  <a:pt x="403939" y="88335"/>
                </a:lnTo>
                <a:lnTo>
                  <a:pt x="390445" y="56292"/>
                </a:lnTo>
                <a:lnTo>
                  <a:pt x="363765" y="27953"/>
                </a:lnTo>
                <a:lnTo>
                  <a:pt x="320470" y="7722"/>
                </a:lnTo>
                <a:lnTo>
                  <a:pt x="257132" y="0"/>
                </a:lnTo>
                <a:close/>
              </a:path>
              <a:path w="432435" h="478789">
                <a:moveTo>
                  <a:pt x="418743" y="275151"/>
                </a:moveTo>
                <a:lnTo>
                  <a:pt x="236253" y="275151"/>
                </a:lnTo>
                <a:lnTo>
                  <a:pt x="258522" y="278035"/>
                </a:lnTo>
                <a:lnTo>
                  <a:pt x="274301" y="286476"/>
                </a:lnTo>
                <a:lnTo>
                  <a:pt x="283693" y="300160"/>
                </a:lnTo>
                <a:lnTo>
                  <a:pt x="286801" y="318773"/>
                </a:lnTo>
                <a:lnTo>
                  <a:pt x="282200" y="341510"/>
                </a:lnTo>
                <a:lnTo>
                  <a:pt x="269769" y="355544"/>
                </a:lnTo>
                <a:lnTo>
                  <a:pt x="251569" y="362657"/>
                </a:lnTo>
                <a:lnTo>
                  <a:pt x="229661" y="364632"/>
                </a:lnTo>
                <a:lnTo>
                  <a:pt x="426251" y="364632"/>
                </a:lnTo>
                <a:lnTo>
                  <a:pt x="431850" y="333314"/>
                </a:lnTo>
                <a:lnTo>
                  <a:pt x="425000" y="286931"/>
                </a:lnTo>
                <a:lnTo>
                  <a:pt x="418743" y="275151"/>
                </a:lnTo>
                <a:close/>
              </a:path>
              <a:path w="432435" h="478789">
                <a:moveTo>
                  <a:pt x="407008" y="114087"/>
                </a:moveTo>
                <a:lnTo>
                  <a:pt x="220869" y="114087"/>
                </a:lnTo>
                <a:lnTo>
                  <a:pt x="241112" y="115695"/>
                </a:lnTo>
                <a:lnTo>
                  <a:pt x="256720" y="121078"/>
                </a:lnTo>
                <a:lnTo>
                  <a:pt x="266764" y="131074"/>
                </a:lnTo>
                <a:lnTo>
                  <a:pt x="270318" y="146524"/>
                </a:lnTo>
                <a:lnTo>
                  <a:pt x="266918" y="165853"/>
                </a:lnTo>
                <a:lnTo>
                  <a:pt x="257131" y="177842"/>
                </a:lnTo>
                <a:lnTo>
                  <a:pt x="241576" y="183959"/>
                </a:lnTo>
                <a:lnTo>
                  <a:pt x="220869" y="185671"/>
                </a:lnTo>
                <a:lnTo>
                  <a:pt x="384342" y="185671"/>
                </a:lnTo>
                <a:lnTo>
                  <a:pt x="391742" y="177562"/>
                </a:lnTo>
                <a:lnTo>
                  <a:pt x="403520" y="151977"/>
                </a:lnTo>
                <a:lnTo>
                  <a:pt x="407675" y="119680"/>
                </a:lnTo>
                <a:lnTo>
                  <a:pt x="407008" y="1140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3165754" y="1330882"/>
            <a:ext cx="375920" cy="365760"/>
          </a:xfrm>
          <a:custGeom>
            <a:avLst/>
            <a:gdLst/>
            <a:ahLst/>
            <a:cxnLst/>
            <a:rect l="l" t="t" r="r" b="b"/>
            <a:pathLst>
              <a:path w="375920" h="365760">
                <a:moveTo>
                  <a:pt x="181310" y="0"/>
                </a:moveTo>
                <a:lnTo>
                  <a:pt x="130107" y="6597"/>
                </a:lnTo>
                <a:lnTo>
                  <a:pt x="85954" y="25187"/>
                </a:lnTo>
                <a:lnTo>
                  <a:pt x="49860" y="53967"/>
                </a:lnTo>
                <a:lnTo>
                  <a:pt x="22831" y="91137"/>
                </a:lnTo>
                <a:lnTo>
                  <a:pt x="5875" y="134893"/>
                </a:lnTo>
                <a:lnTo>
                  <a:pt x="0" y="183435"/>
                </a:lnTo>
                <a:lnTo>
                  <a:pt x="4885" y="230161"/>
                </a:lnTo>
                <a:lnTo>
                  <a:pt x="18901" y="270450"/>
                </a:lnTo>
                <a:lnTo>
                  <a:pt x="41086" y="304028"/>
                </a:lnTo>
                <a:lnTo>
                  <a:pt x="70480" y="330622"/>
                </a:lnTo>
                <a:lnTo>
                  <a:pt x="106120" y="349956"/>
                </a:lnTo>
                <a:lnTo>
                  <a:pt x="147047" y="361757"/>
                </a:lnTo>
                <a:lnTo>
                  <a:pt x="192298" y="365752"/>
                </a:lnTo>
                <a:lnTo>
                  <a:pt x="238011" y="361430"/>
                </a:lnTo>
                <a:lnTo>
                  <a:pt x="280295" y="348357"/>
                </a:lnTo>
                <a:lnTo>
                  <a:pt x="317305" y="326371"/>
                </a:lnTo>
                <a:lnTo>
                  <a:pt x="347194" y="295312"/>
                </a:lnTo>
                <a:lnTo>
                  <a:pt x="355338" y="279627"/>
                </a:lnTo>
                <a:lnTo>
                  <a:pt x="191200" y="279627"/>
                </a:lnTo>
                <a:lnTo>
                  <a:pt x="164209" y="274646"/>
                </a:lnTo>
                <a:lnTo>
                  <a:pt x="144224" y="260752"/>
                </a:lnTo>
                <a:lnTo>
                  <a:pt x="131243" y="239517"/>
                </a:lnTo>
                <a:lnTo>
                  <a:pt x="125268" y="212516"/>
                </a:lnTo>
                <a:lnTo>
                  <a:pt x="375808" y="212516"/>
                </a:lnTo>
                <a:lnTo>
                  <a:pt x="372127" y="158129"/>
                </a:lnTo>
                <a:lnTo>
                  <a:pt x="368545" y="143169"/>
                </a:lnTo>
                <a:lnTo>
                  <a:pt x="125268" y="143169"/>
                </a:lnTo>
                <a:lnTo>
                  <a:pt x="133115" y="118037"/>
                </a:lnTo>
                <a:lnTo>
                  <a:pt x="146833" y="99827"/>
                </a:lnTo>
                <a:lnTo>
                  <a:pt x="166527" y="88746"/>
                </a:lnTo>
                <a:lnTo>
                  <a:pt x="192298" y="85006"/>
                </a:lnTo>
                <a:lnTo>
                  <a:pt x="348127" y="85006"/>
                </a:lnTo>
                <a:lnTo>
                  <a:pt x="341814" y="72053"/>
                </a:lnTo>
                <a:lnTo>
                  <a:pt x="314605" y="41029"/>
                </a:lnTo>
                <a:lnTo>
                  <a:pt x="278977" y="18456"/>
                </a:lnTo>
                <a:lnTo>
                  <a:pt x="234642" y="4669"/>
                </a:lnTo>
                <a:lnTo>
                  <a:pt x="181310" y="0"/>
                </a:lnTo>
                <a:close/>
              </a:path>
              <a:path w="375920" h="365760">
                <a:moveTo>
                  <a:pt x="368116" y="255019"/>
                </a:moveTo>
                <a:lnTo>
                  <a:pt x="246143" y="255019"/>
                </a:lnTo>
                <a:lnTo>
                  <a:pt x="235858" y="265942"/>
                </a:lnTo>
                <a:lnTo>
                  <a:pt x="222380" y="273614"/>
                </a:lnTo>
                <a:lnTo>
                  <a:pt x="207047" y="278141"/>
                </a:lnTo>
                <a:lnTo>
                  <a:pt x="191200" y="279627"/>
                </a:lnTo>
                <a:lnTo>
                  <a:pt x="355338" y="279627"/>
                </a:lnTo>
                <a:lnTo>
                  <a:pt x="368116" y="255019"/>
                </a:lnTo>
                <a:close/>
              </a:path>
              <a:path w="375920" h="365760">
                <a:moveTo>
                  <a:pt x="348127" y="85006"/>
                </a:moveTo>
                <a:lnTo>
                  <a:pt x="192298" y="85006"/>
                </a:lnTo>
                <a:lnTo>
                  <a:pt x="215770" y="89533"/>
                </a:lnTo>
                <a:lnTo>
                  <a:pt x="234193" y="101924"/>
                </a:lnTo>
                <a:lnTo>
                  <a:pt x="246229" y="120397"/>
                </a:lnTo>
                <a:lnTo>
                  <a:pt x="250538" y="143169"/>
                </a:lnTo>
                <a:lnTo>
                  <a:pt x="368545" y="143169"/>
                </a:lnTo>
                <a:lnTo>
                  <a:pt x="360892" y="111198"/>
                </a:lnTo>
                <a:lnTo>
                  <a:pt x="348127" y="850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3575628" y="1330882"/>
            <a:ext cx="261620" cy="356870"/>
          </a:xfrm>
          <a:custGeom>
            <a:avLst/>
            <a:gdLst/>
            <a:ahLst/>
            <a:cxnLst/>
            <a:rect l="l" t="t" r="r" b="b"/>
            <a:pathLst>
              <a:path w="261620" h="356869">
                <a:moveTo>
                  <a:pt x="125268" y="8948"/>
                </a:moveTo>
                <a:lnTo>
                  <a:pt x="0" y="8948"/>
                </a:lnTo>
                <a:lnTo>
                  <a:pt x="0" y="356803"/>
                </a:lnTo>
                <a:lnTo>
                  <a:pt x="130763" y="356803"/>
                </a:lnTo>
                <a:lnTo>
                  <a:pt x="130763" y="219227"/>
                </a:lnTo>
                <a:lnTo>
                  <a:pt x="135862" y="171184"/>
                </a:lnTo>
                <a:lnTo>
                  <a:pt x="150954" y="138555"/>
                </a:lnTo>
                <a:lnTo>
                  <a:pt x="175730" y="119977"/>
                </a:lnTo>
                <a:lnTo>
                  <a:pt x="209880" y="114087"/>
                </a:lnTo>
                <a:lnTo>
                  <a:pt x="261527" y="114087"/>
                </a:lnTo>
                <a:lnTo>
                  <a:pt x="261527" y="63755"/>
                </a:lnTo>
                <a:lnTo>
                  <a:pt x="125268" y="63755"/>
                </a:lnTo>
                <a:lnTo>
                  <a:pt x="125268" y="8948"/>
                </a:lnTo>
                <a:close/>
              </a:path>
              <a:path w="261620" h="356869">
                <a:moveTo>
                  <a:pt x="261527" y="114087"/>
                </a:moveTo>
                <a:lnTo>
                  <a:pt x="209880" y="114087"/>
                </a:lnTo>
                <a:lnTo>
                  <a:pt x="227222" y="114681"/>
                </a:lnTo>
                <a:lnTo>
                  <a:pt x="240648" y="116324"/>
                </a:lnTo>
                <a:lnTo>
                  <a:pt x="251603" y="118806"/>
                </a:lnTo>
                <a:lnTo>
                  <a:pt x="261527" y="121916"/>
                </a:lnTo>
                <a:lnTo>
                  <a:pt x="261527" y="114087"/>
                </a:lnTo>
                <a:close/>
              </a:path>
              <a:path w="261620" h="356869">
                <a:moveTo>
                  <a:pt x="223067" y="0"/>
                </a:moveTo>
                <a:lnTo>
                  <a:pt x="191131" y="4141"/>
                </a:lnTo>
                <a:lnTo>
                  <a:pt x="165377" y="16358"/>
                </a:lnTo>
                <a:lnTo>
                  <a:pt x="144568" y="36334"/>
                </a:lnTo>
                <a:lnTo>
                  <a:pt x="127467" y="63755"/>
                </a:lnTo>
                <a:lnTo>
                  <a:pt x="261527" y="63755"/>
                </a:lnTo>
                <a:lnTo>
                  <a:pt x="261527" y="5592"/>
                </a:lnTo>
                <a:lnTo>
                  <a:pt x="251809" y="3303"/>
                </a:lnTo>
                <a:lnTo>
                  <a:pt x="242297" y="1538"/>
                </a:lnTo>
                <a:lnTo>
                  <a:pt x="232785" y="402"/>
                </a:lnTo>
                <a:lnTo>
                  <a:pt x="22306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3865726" y="1339830"/>
            <a:ext cx="354965" cy="356870"/>
          </a:xfrm>
          <a:custGeom>
            <a:avLst/>
            <a:gdLst/>
            <a:ahLst/>
            <a:cxnLst/>
            <a:rect l="l" t="t" r="r" b="b"/>
            <a:pathLst>
              <a:path w="354964" h="356869">
                <a:moveTo>
                  <a:pt x="129664" y="0"/>
                </a:moveTo>
                <a:lnTo>
                  <a:pt x="0" y="0"/>
                </a:lnTo>
                <a:lnTo>
                  <a:pt x="0" y="238241"/>
                </a:lnTo>
                <a:lnTo>
                  <a:pt x="9700" y="290269"/>
                </a:lnTo>
                <a:lnTo>
                  <a:pt x="35575" y="327302"/>
                </a:lnTo>
                <a:lnTo>
                  <a:pt x="72781" y="349446"/>
                </a:lnTo>
                <a:lnTo>
                  <a:pt x="116478" y="356803"/>
                </a:lnTo>
                <a:lnTo>
                  <a:pt x="152843" y="353290"/>
                </a:lnTo>
                <a:lnTo>
                  <a:pt x="183233" y="342962"/>
                </a:lnTo>
                <a:lnTo>
                  <a:pt x="208266" y="326131"/>
                </a:lnTo>
                <a:lnTo>
                  <a:pt x="228561" y="303115"/>
                </a:lnTo>
                <a:lnTo>
                  <a:pt x="354930" y="303115"/>
                </a:lnTo>
                <a:lnTo>
                  <a:pt x="354930" y="250545"/>
                </a:lnTo>
                <a:lnTo>
                  <a:pt x="172519" y="250545"/>
                </a:lnTo>
                <a:lnTo>
                  <a:pt x="150061" y="245546"/>
                </a:lnTo>
                <a:lnTo>
                  <a:pt x="137081" y="231530"/>
                </a:lnTo>
                <a:lnTo>
                  <a:pt x="131106" y="209964"/>
                </a:lnTo>
                <a:lnTo>
                  <a:pt x="129722" y="183434"/>
                </a:lnTo>
                <a:lnTo>
                  <a:pt x="129664" y="0"/>
                </a:lnTo>
                <a:close/>
              </a:path>
              <a:path w="354964" h="356869">
                <a:moveTo>
                  <a:pt x="354930" y="303115"/>
                </a:moveTo>
                <a:lnTo>
                  <a:pt x="229660" y="303115"/>
                </a:lnTo>
                <a:lnTo>
                  <a:pt x="229660" y="347855"/>
                </a:lnTo>
                <a:lnTo>
                  <a:pt x="354930" y="347855"/>
                </a:lnTo>
                <a:lnTo>
                  <a:pt x="354930" y="303115"/>
                </a:lnTo>
                <a:close/>
              </a:path>
              <a:path w="354964" h="356869">
                <a:moveTo>
                  <a:pt x="354930" y="0"/>
                </a:moveTo>
                <a:lnTo>
                  <a:pt x="225265" y="0"/>
                </a:lnTo>
                <a:lnTo>
                  <a:pt x="225265" y="183434"/>
                </a:lnTo>
                <a:lnTo>
                  <a:pt x="220268" y="217514"/>
                </a:lnTo>
                <a:lnTo>
                  <a:pt x="207546" y="237961"/>
                </a:lnTo>
                <a:lnTo>
                  <a:pt x="190496" y="247923"/>
                </a:lnTo>
                <a:lnTo>
                  <a:pt x="172519" y="250545"/>
                </a:lnTo>
                <a:lnTo>
                  <a:pt x="354930" y="250545"/>
                </a:lnTo>
                <a:lnTo>
                  <a:pt x="35493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4251424" y="1208965"/>
            <a:ext cx="254000" cy="478790"/>
          </a:xfrm>
          <a:custGeom>
            <a:avLst/>
            <a:gdLst/>
            <a:ahLst/>
            <a:cxnLst/>
            <a:rect l="l" t="t" r="r" b="b"/>
            <a:pathLst>
              <a:path w="254000" h="478789">
                <a:moveTo>
                  <a:pt x="184606" y="212516"/>
                </a:moveTo>
                <a:lnTo>
                  <a:pt x="53843" y="212516"/>
                </a:lnTo>
                <a:lnTo>
                  <a:pt x="53843" y="478720"/>
                </a:lnTo>
                <a:lnTo>
                  <a:pt x="184606" y="478720"/>
                </a:lnTo>
                <a:lnTo>
                  <a:pt x="184606" y="212516"/>
                </a:lnTo>
                <a:close/>
              </a:path>
              <a:path w="254000" h="478789">
                <a:moveTo>
                  <a:pt x="250538" y="130865"/>
                </a:moveTo>
                <a:lnTo>
                  <a:pt x="0" y="130865"/>
                </a:lnTo>
                <a:lnTo>
                  <a:pt x="0" y="212516"/>
                </a:lnTo>
                <a:lnTo>
                  <a:pt x="250538" y="212516"/>
                </a:lnTo>
                <a:lnTo>
                  <a:pt x="250538" y="130865"/>
                </a:lnTo>
                <a:close/>
              </a:path>
              <a:path w="254000" h="478789">
                <a:moveTo>
                  <a:pt x="194497" y="0"/>
                </a:moveTo>
                <a:lnTo>
                  <a:pt x="128428" y="5312"/>
                </a:lnTo>
                <a:lnTo>
                  <a:pt x="81314" y="32436"/>
                </a:lnTo>
                <a:lnTo>
                  <a:pt x="57689" y="78294"/>
                </a:lnTo>
                <a:lnTo>
                  <a:pt x="53843" y="130865"/>
                </a:lnTo>
                <a:lnTo>
                  <a:pt x="181310" y="130865"/>
                </a:lnTo>
                <a:lnTo>
                  <a:pt x="182718" y="110539"/>
                </a:lnTo>
                <a:lnTo>
                  <a:pt x="189277" y="97449"/>
                </a:lnTo>
                <a:lnTo>
                  <a:pt x="202017" y="90441"/>
                </a:lnTo>
                <a:lnTo>
                  <a:pt x="221969" y="88361"/>
                </a:lnTo>
                <a:lnTo>
                  <a:pt x="253836" y="88361"/>
                </a:lnTo>
                <a:lnTo>
                  <a:pt x="253836" y="2236"/>
                </a:lnTo>
                <a:lnTo>
                  <a:pt x="224166" y="698"/>
                </a:lnTo>
                <a:lnTo>
                  <a:pt x="209332" y="192"/>
                </a:lnTo>
                <a:lnTo>
                  <a:pt x="194497" y="0"/>
                </a:lnTo>
                <a:close/>
              </a:path>
              <a:path w="254000" h="478789">
                <a:moveTo>
                  <a:pt x="253836" y="88361"/>
                </a:moveTo>
                <a:lnTo>
                  <a:pt x="221969" y="88361"/>
                </a:lnTo>
                <a:lnTo>
                  <a:pt x="230038" y="88921"/>
                </a:lnTo>
                <a:lnTo>
                  <a:pt x="237902" y="90319"/>
                </a:lnTo>
                <a:lnTo>
                  <a:pt x="253836" y="93954"/>
                </a:lnTo>
                <a:lnTo>
                  <a:pt x="253836" y="8836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4500865" y="1330882"/>
            <a:ext cx="345440" cy="365760"/>
          </a:xfrm>
          <a:custGeom>
            <a:avLst/>
            <a:gdLst/>
            <a:ahLst/>
            <a:cxnLst/>
            <a:rect l="l" t="t" r="r" b="b"/>
            <a:pathLst>
              <a:path w="345439" h="365760">
                <a:moveTo>
                  <a:pt x="125270" y="242716"/>
                </a:moveTo>
                <a:lnTo>
                  <a:pt x="0" y="242716"/>
                </a:lnTo>
                <a:lnTo>
                  <a:pt x="10857" y="289872"/>
                </a:lnTo>
                <a:lnTo>
                  <a:pt x="37800" y="324680"/>
                </a:lnTo>
                <a:lnTo>
                  <a:pt x="76348" y="348213"/>
                </a:lnTo>
                <a:lnTo>
                  <a:pt x="122017" y="361546"/>
                </a:lnTo>
                <a:lnTo>
                  <a:pt x="170323" y="365752"/>
                </a:lnTo>
                <a:lnTo>
                  <a:pt x="220562" y="362190"/>
                </a:lnTo>
                <a:lnTo>
                  <a:pt x="267901" y="350146"/>
                </a:lnTo>
                <a:lnTo>
                  <a:pt x="307591" y="327579"/>
                </a:lnTo>
                <a:lnTo>
                  <a:pt x="334886" y="292449"/>
                </a:lnTo>
                <a:lnTo>
                  <a:pt x="336819" y="282981"/>
                </a:lnTo>
                <a:lnTo>
                  <a:pt x="175817" y="282981"/>
                </a:lnTo>
                <a:lnTo>
                  <a:pt x="164295" y="282352"/>
                </a:lnTo>
                <a:lnTo>
                  <a:pt x="129253" y="259493"/>
                </a:lnTo>
                <a:lnTo>
                  <a:pt x="126283" y="251524"/>
                </a:lnTo>
                <a:lnTo>
                  <a:pt x="125270" y="242716"/>
                </a:lnTo>
                <a:close/>
              </a:path>
              <a:path w="345439" h="365760">
                <a:moveTo>
                  <a:pt x="169223" y="0"/>
                </a:moveTo>
                <a:lnTo>
                  <a:pt x="126262" y="3033"/>
                </a:lnTo>
                <a:lnTo>
                  <a:pt x="82932" y="13529"/>
                </a:lnTo>
                <a:lnTo>
                  <a:pt x="44930" y="33582"/>
                </a:lnTo>
                <a:lnTo>
                  <a:pt x="17951" y="65285"/>
                </a:lnTo>
                <a:lnTo>
                  <a:pt x="7692" y="110732"/>
                </a:lnTo>
                <a:lnTo>
                  <a:pt x="15590" y="150334"/>
                </a:lnTo>
                <a:lnTo>
                  <a:pt x="40382" y="180918"/>
                </a:lnTo>
                <a:lnTo>
                  <a:pt x="83718" y="203533"/>
                </a:lnTo>
                <a:lnTo>
                  <a:pt x="147246" y="219227"/>
                </a:lnTo>
                <a:lnTo>
                  <a:pt x="184539" y="226882"/>
                </a:lnTo>
                <a:lnTo>
                  <a:pt x="206585" y="234327"/>
                </a:lnTo>
                <a:lnTo>
                  <a:pt x="217092" y="243450"/>
                </a:lnTo>
                <a:lnTo>
                  <a:pt x="219771" y="256137"/>
                </a:lnTo>
                <a:lnTo>
                  <a:pt x="215221" y="268825"/>
                </a:lnTo>
                <a:lnTo>
                  <a:pt x="203975" y="277109"/>
                </a:lnTo>
                <a:lnTo>
                  <a:pt x="189639" y="281618"/>
                </a:lnTo>
                <a:lnTo>
                  <a:pt x="175817" y="282981"/>
                </a:lnTo>
                <a:lnTo>
                  <a:pt x="336819" y="282981"/>
                </a:lnTo>
                <a:lnTo>
                  <a:pt x="345039" y="242716"/>
                </a:lnTo>
                <a:lnTo>
                  <a:pt x="338343" y="205333"/>
                </a:lnTo>
                <a:lnTo>
                  <a:pt x="320316" y="177702"/>
                </a:lnTo>
                <a:lnTo>
                  <a:pt x="294047" y="158251"/>
                </a:lnTo>
                <a:lnTo>
                  <a:pt x="262627" y="145406"/>
                </a:lnTo>
                <a:lnTo>
                  <a:pt x="229781" y="136335"/>
                </a:lnTo>
                <a:lnTo>
                  <a:pt x="169446" y="124486"/>
                </a:lnTo>
                <a:lnTo>
                  <a:pt x="148343" y="118561"/>
                </a:lnTo>
                <a:lnTo>
                  <a:pt x="140652" y="115205"/>
                </a:lnTo>
                <a:lnTo>
                  <a:pt x="132961" y="110732"/>
                </a:lnTo>
                <a:lnTo>
                  <a:pt x="132961" y="100666"/>
                </a:lnTo>
                <a:lnTo>
                  <a:pt x="136515" y="86562"/>
                </a:lnTo>
                <a:lnTo>
                  <a:pt x="145734" y="78435"/>
                </a:lnTo>
                <a:lnTo>
                  <a:pt x="158457" y="74713"/>
                </a:lnTo>
                <a:lnTo>
                  <a:pt x="172520" y="73821"/>
                </a:lnTo>
                <a:lnTo>
                  <a:pt x="326192" y="73821"/>
                </a:lnTo>
                <a:lnTo>
                  <a:pt x="323697" y="63853"/>
                </a:lnTo>
                <a:lnTo>
                  <a:pt x="296524" y="32374"/>
                </a:lnTo>
                <a:lnTo>
                  <a:pt x="258486" y="12813"/>
                </a:lnTo>
                <a:lnTo>
                  <a:pt x="214435" y="2809"/>
                </a:lnTo>
                <a:lnTo>
                  <a:pt x="169223" y="0"/>
                </a:lnTo>
                <a:close/>
              </a:path>
              <a:path w="345439" h="365760">
                <a:moveTo>
                  <a:pt x="326192" y="73821"/>
                </a:moveTo>
                <a:lnTo>
                  <a:pt x="172520" y="73821"/>
                </a:lnTo>
                <a:lnTo>
                  <a:pt x="180555" y="74450"/>
                </a:lnTo>
                <a:lnTo>
                  <a:pt x="188178" y="76338"/>
                </a:lnTo>
                <a:lnTo>
                  <a:pt x="216474" y="109613"/>
                </a:lnTo>
                <a:lnTo>
                  <a:pt x="335152" y="109613"/>
                </a:lnTo>
                <a:lnTo>
                  <a:pt x="326192" y="7382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4847005" y="1208965"/>
            <a:ext cx="252729" cy="478790"/>
          </a:xfrm>
          <a:custGeom>
            <a:avLst/>
            <a:gdLst/>
            <a:ahLst/>
            <a:cxnLst/>
            <a:rect l="l" t="t" r="r" b="b"/>
            <a:pathLst>
              <a:path w="252729" h="478789">
                <a:moveTo>
                  <a:pt x="183507" y="212516"/>
                </a:moveTo>
                <a:lnTo>
                  <a:pt x="53844" y="212516"/>
                </a:lnTo>
                <a:lnTo>
                  <a:pt x="53844" y="478720"/>
                </a:lnTo>
                <a:lnTo>
                  <a:pt x="183507" y="478720"/>
                </a:lnTo>
                <a:lnTo>
                  <a:pt x="183507" y="212516"/>
                </a:lnTo>
                <a:close/>
              </a:path>
              <a:path w="252729" h="478789">
                <a:moveTo>
                  <a:pt x="249440" y="130865"/>
                </a:moveTo>
                <a:lnTo>
                  <a:pt x="0" y="130865"/>
                </a:lnTo>
                <a:lnTo>
                  <a:pt x="0" y="212516"/>
                </a:lnTo>
                <a:lnTo>
                  <a:pt x="249440" y="212516"/>
                </a:lnTo>
                <a:lnTo>
                  <a:pt x="249440" y="130865"/>
                </a:lnTo>
                <a:close/>
              </a:path>
              <a:path w="252729" h="478789">
                <a:moveTo>
                  <a:pt x="194495" y="0"/>
                </a:moveTo>
                <a:lnTo>
                  <a:pt x="128290" y="5312"/>
                </a:lnTo>
                <a:lnTo>
                  <a:pt x="80215" y="32436"/>
                </a:lnTo>
                <a:lnTo>
                  <a:pt x="56727" y="78294"/>
                </a:lnTo>
                <a:lnTo>
                  <a:pt x="53482" y="104475"/>
                </a:lnTo>
                <a:lnTo>
                  <a:pt x="53844" y="130865"/>
                </a:lnTo>
                <a:lnTo>
                  <a:pt x="181310" y="130865"/>
                </a:lnTo>
                <a:lnTo>
                  <a:pt x="182255" y="110539"/>
                </a:lnTo>
                <a:lnTo>
                  <a:pt x="188865" y="97449"/>
                </a:lnTo>
                <a:lnTo>
                  <a:pt x="201861" y="90441"/>
                </a:lnTo>
                <a:lnTo>
                  <a:pt x="221966" y="88361"/>
                </a:lnTo>
                <a:lnTo>
                  <a:pt x="252733" y="88361"/>
                </a:lnTo>
                <a:lnTo>
                  <a:pt x="252733" y="2236"/>
                </a:lnTo>
                <a:lnTo>
                  <a:pt x="223616" y="698"/>
                </a:lnTo>
                <a:lnTo>
                  <a:pt x="209158" y="192"/>
                </a:lnTo>
                <a:lnTo>
                  <a:pt x="194495" y="0"/>
                </a:lnTo>
                <a:close/>
              </a:path>
              <a:path w="252729" h="478789">
                <a:moveTo>
                  <a:pt x="252733" y="88361"/>
                </a:moveTo>
                <a:lnTo>
                  <a:pt x="221966" y="88361"/>
                </a:lnTo>
                <a:lnTo>
                  <a:pt x="229556" y="88921"/>
                </a:lnTo>
                <a:lnTo>
                  <a:pt x="237351" y="90319"/>
                </a:lnTo>
                <a:lnTo>
                  <a:pt x="252733" y="93954"/>
                </a:lnTo>
                <a:lnTo>
                  <a:pt x="252733" y="8836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5095345" y="1330882"/>
            <a:ext cx="369570" cy="365760"/>
          </a:xfrm>
          <a:custGeom>
            <a:avLst/>
            <a:gdLst/>
            <a:ahLst/>
            <a:cxnLst/>
            <a:rect l="l" t="t" r="r" b="b"/>
            <a:pathLst>
              <a:path w="369570" h="365760">
                <a:moveTo>
                  <a:pt x="349248" y="78296"/>
                </a:moveTo>
                <a:lnTo>
                  <a:pt x="185708" y="78296"/>
                </a:lnTo>
                <a:lnTo>
                  <a:pt x="201211" y="80061"/>
                </a:lnTo>
                <a:lnTo>
                  <a:pt x="214962" y="85705"/>
                </a:lnTo>
                <a:lnTo>
                  <a:pt x="224800" y="95754"/>
                </a:lnTo>
                <a:lnTo>
                  <a:pt x="228560" y="110732"/>
                </a:lnTo>
                <a:lnTo>
                  <a:pt x="225367" y="123944"/>
                </a:lnTo>
                <a:lnTo>
                  <a:pt x="217023" y="132542"/>
                </a:lnTo>
                <a:lnTo>
                  <a:pt x="205382" y="137785"/>
                </a:lnTo>
                <a:lnTo>
                  <a:pt x="192298" y="140931"/>
                </a:lnTo>
                <a:lnTo>
                  <a:pt x="113141" y="153277"/>
                </a:lnTo>
                <a:lnTo>
                  <a:pt x="71425" y="164141"/>
                </a:lnTo>
                <a:lnTo>
                  <a:pt x="35204" y="183021"/>
                </a:lnTo>
                <a:lnTo>
                  <a:pt x="9665" y="213583"/>
                </a:lnTo>
                <a:lnTo>
                  <a:pt x="0" y="259493"/>
                </a:lnTo>
                <a:lnTo>
                  <a:pt x="9443" y="307239"/>
                </a:lnTo>
                <a:lnTo>
                  <a:pt x="35163" y="340305"/>
                </a:lnTo>
                <a:lnTo>
                  <a:pt x="73245" y="359530"/>
                </a:lnTo>
                <a:lnTo>
                  <a:pt x="119774" y="365752"/>
                </a:lnTo>
                <a:lnTo>
                  <a:pt x="151161" y="363672"/>
                </a:lnTo>
                <a:lnTo>
                  <a:pt x="180487" y="356664"/>
                </a:lnTo>
                <a:lnTo>
                  <a:pt x="206929" y="343574"/>
                </a:lnTo>
                <a:lnTo>
                  <a:pt x="229661" y="323248"/>
                </a:lnTo>
                <a:lnTo>
                  <a:pt x="357090" y="323248"/>
                </a:lnTo>
                <a:lnTo>
                  <a:pt x="356167" y="319333"/>
                </a:lnTo>
                <a:lnTo>
                  <a:pt x="354227" y="298921"/>
                </a:lnTo>
                <a:lnTo>
                  <a:pt x="353984" y="286337"/>
                </a:lnTo>
                <a:lnTo>
                  <a:pt x="173619" y="286337"/>
                </a:lnTo>
                <a:lnTo>
                  <a:pt x="157068" y="283646"/>
                </a:lnTo>
                <a:lnTo>
                  <a:pt x="144226" y="276550"/>
                </a:lnTo>
                <a:lnTo>
                  <a:pt x="135916" y="266519"/>
                </a:lnTo>
                <a:lnTo>
                  <a:pt x="132963" y="255019"/>
                </a:lnTo>
                <a:lnTo>
                  <a:pt x="135658" y="240111"/>
                </a:lnTo>
                <a:lnTo>
                  <a:pt x="143813" y="229713"/>
                </a:lnTo>
                <a:lnTo>
                  <a:pt x="157531" y="222460"/>
                </a:lnTo>
                <a:lnTo>
                  <a:pt x="176917" y="216990"/>
                </a:lnTo>
                <a:lnTo>
                  <a:pt x="190086" y="213582"/>
                </a:lnTo>
                <a:lnTo>
                  <a:pt x="203151" y="209859"/>
                </a:lnTo>
                <a:lnTo>
                  <a:pt x="216010" y="205507"/>
                </a:lnTo>
                <a:lnTo>
                  <a:pt x="228560" y="200212"/>
                </a:lnTo>
                <a:lnTo>
                  <a:pt x="353833" y="200212"/>
                </a:lnTo>
                <a:lnTo>
                  <a:pt x="353775" y="132542"/>
                </a:lnTo>
                <a:lnTo>
                  <a:pt x="353156" y="102400"/>
                </a:lnTo>
                <a:lnTo>
                  <a:pt x="349248" y="78296"/>
                </a:lnTo>
                <a:close/>
              </a:path>
              <a:path w="369570" h="365760">
                <a:moveTo>
                  <a:pt x="357090" y="323248"/>
                </a:moveTo>
                <a:lnTo>
                  <a:pt x="231857" y="323248"/>
                </a:lnTo>
                <a:lnTo>
                  <a:pt x="231618" y="331322"/>
                </a:lnTo>
                <a:lnTo>
                  <a:pt x="232409" y="340025"/>
                </a:lnTo>
                <a:lnTo>
                  <a:pt x="234023" y="348729"/>
                </a:lnTo>
                <a:lnTo>
                  <a:pt x="236255" y="356803"/>
                </a:lnTo>
                <a:lnTo>
                  <a:pt x="369214" y="356803"/>
                </a:lnTo>
                <a:lnTo>
                  <a:pt x="360784" y="338907"/>
                </a:lnTo>
                <a:lnTo>
                  <a:pt x="357090" y="323248"/>
                </a:lnTo>
                <a:close/>
              </a:path>
              <a:path w="369570" h="365760">
                <a:moveTo>
                  <a:pt x="353833" y="200212"/>
                </a:moveTo>
                <a:lnTo>
                  <a:pt x="228560" y="200212"/>
                </a:lnTo>
                <a:lnTo>
                  <a:pt x="228560" y="232649"/>
                </a:lnTo>
                <a:lnTo>
                  <a:pt x="223221" y="256138"/>
                </a:lnTo>
                <a:lnTo>
                  <a:pt x="211391" y="272915"/>
                </a:lnTo>
                <a:lnTo>
                  <a:pt x="194411" y="282982"/>
                </a:lnTo>
                <a:lnTo>
                  <a:pt x="173619" y="286337"/>
                </a:lnTo>
                <a:lnTo>
                  <a:pt x="353984" y="286337"/>
                </a:lnTo>
                <a:lnTo>
                  <a:pt x="353919" y="282982"/>
                </a:lnTo>
                <a:lnTo>
                  <a:pt x="353833" y="200212"/>
                </a:lnTo>
                <a:close/>
              </a:path>
              <a:path w="369570" h="365760">
                <a:moveTo>
                  <a:pt x="191202" y="0"/>
                </a:moveTo>
                <a:lnTo>
                  <a:pt x="142114" y="2415"/>
                </a:lnTo>
                <a:lnTo>
                  <a:pt x="95452" y="11811"/>
                </a:lnTo>
                <a:lnTo>
                  <a:pt x="55752" y="31407"/>
                </a:lnTo>
                <a:lnTo>
                  <a:pt x="27551" y="64426"/>
                </a:lnTo>
                <a:lnTo>
                  <a:pt x="15385" y="114087"/>
                </a:lnTo>
                <a:lnTo>
                  <a:pt x="136256" y="114087"/>
                </a:lnTo>
                <a:lnTo>
                  <a:pt x="138729" y="101888"/>
                </a:lnTo>
                <a:lnTo>
                  <a:pt x="146147" y="90319"/>
                </a:lnTo>
                <a:lnTo>
                  <a:pt x="160982" y="81686"/>
                </a:lnTo>
                <a:lnTo>
                  <a:pt x="185708" y="78296"/>
                </a:lnTo>
                <a:lnTo>
                  <a:pt x="349248" y="78296"/>
                </a:lnTo>
                <a:lnTo>
                  <a:pt x="348053" y="70921"/>
                </a:lnTo>
                <a:lnTo>
                  <a:pt x="333915" y="42922"/>
                </a:lnTo>
                <a:lnTo>
                  <a:pt x="306133" y="20423"/>
                </a:lnTo>
                <a:lnTo>
                  <a:pt x="260098" y="5442"/>
                </a:lnTo>
                <a:lnTo>
                  <a:pt x="19120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5483240" y="1330882"/>
            <a:ext cx="363855" cy="365760"/>
          </a:xfrm>
          <a:custGeom>
            <a:avLst/>
            <a:gdLst/>
            <a:ahLst/>
            <a:cxnLst/>
            <a:rect l="l" t="t" r="r" b="b"/>
            <a:pathLst>
              <a:path w="363854" h="365760">
                <a:moveTo>
                  <a:pt x="185707" y="0"/>
                </a:moveTo>
                <a:lnTo>
                  <a:pt x="136086" y="5892"/>
                </a:lnTo>
                <a:lnTo>
                  <a:pt x="91653" y="22908"/>
                </a:lnTo>
                <a:lnTo>
                  <a:pt x="54119" y="50053"/>
                </a:lnTo>
                <a:lnTo>
                  <a:pt x="25192" y="86332"/>
                </a:lnTo>
                <a:lnTo>
                  <a:pt x="6583" y="130751"/>
                </a:lnTo>
                <a:lnTo>
                  <a:pt x="0" y="182316"/>
                </a:lnTo>
                <a:lnTo>
                  <a:pt x="6583" y="234353"/>
                </a:lnTo>
                <a:lnTo>
                  <a:pt x="25192" y="279088"/>
                </a:lnTo>
                <a:lnTo>
                  <a:pt x="54119" y="315558"/>
                </a:lnTo>
                <a:lnTo>
                  <a:pt x="91653" y="342801"/>
                </a:lnTo>
                <a:lnTo>
                  <a:pt x="136086" y="359854"/>
                </a:lnTo>
                <a:lnTo>
                  <a:pt x="185707" y="365752"/>
                </a:lnTo>
                <a:lnTo>
                  <a:pt x="238399" y="359416"/>
                </a:lnTo>
                <a:lnTo>
                  <a:pt x="284446" y="340840"/>
                </a:lnTo>
                <a:lnTo>
                  <a:pt x="321948" y="310667"/>
                </a:lnTo>
                <a:lnTo>
                  <a:pt x="349007" y="269542"/>
                </a:lnTo>
                <a:lnTo>
                  <a:pt x="349322" y="268442"/>
                </a:lnTo>
                <a:lnTo>
                  <a:pt x="187904" y="268442"/>
                </a:lnTo>
                <a:lnTo>
                  <a:pt x="158116" y="260962"/>
                </a:lnTo>
                <a:lnTo>
                  <a:pt x="140792" y="241318"/>
                </a:lnTo>
                <a:lnTo>
                  <a:pt x="132741" y="213705"/>
                </a:lnTo>
                <a:lnTo>
                  <a:pt x="130766" y="182316"/>
                </a:lnTo>
                <a:lnTo>
                  <a:pt x="132741" y="151400"/>
                </a:lnTo>
                <a:lnTo>
                  <a:pt x="140792" y="123734"/>
                </a:lnTo>
                <a:lnTo>
                  <a:pt x="158116" y="103829"/>
                </a:lnTo>
                <a:lnTo>
                  <a:pt x="187904" y="96191"/>
                </a:lnTo>
                <a:lnTo>
                  <a:pt x="348518" y="96191"/>
                </a:lnTo>
                <a:lnTo>
                  <a:pt x="346862" y="89337"/>
                </a:lnTo>
                <a:lnTo>
                  <a:pt x="320524" y="49768"/>
                </a:lnTo>
                <a:lnTo>
                  <a:pt x="283057" y="21904"/>
                </a:lnTo>
                <a:lnTo>
                  <a:pt x="237204" y="5422"/>
                </a:lnTo>
                <a:lnTo>
                  <a:pt x="185707" y="0"/>
                </a:lnTo>
                <a:close/>
              </a:path>
              <a:path w="363854" h="365760">
                <a:moveTo>
                  <a:pt x="363725" y="218108"/>
                </a:moveTo>
                <a:lnTo>
                  <a:pt x="238452" y="218108"/>
                </a:lnTo>
                <a:lnTo>
                  <a:pt x="233645" y="237298"/>
                </a:lnTo>
                <a:lnTo>
                  <a:pt x="223068" y="253341"/>
                </a:lnTo>
                <a:lnTo>
                  <a:pt x="207546" y="264352"/>
                </a:lnTo>
                <a:lnTo>
                  <a:pt x="187904" y="268442"/>
                </a:lnTo>
                <a:lnTo>
                  <a:pt x="349322" y="268442"/>
                </a:lnTo>
                <a:lnTo>
                  <a:pt x="363725" y="218108"/>
                </a:lnTo>
                <a:close/>
              </a:path>
              <a:path w="363854" h="365760">
                <a:moveTo>
                  <a:pt x="348518" y="96191"/>
                </a:moveTo>
                <a:lnTo>
                  <a:pt x="187904" y="96191"/>
                </a:lnTo>
                <a:lnTo>
                  <a:pt x="198000" y="96995"/>
                </a:lnTo>
                <a:lnTo>
                  <a:pt x="206859" y="99267"/>
                </a:lnTo>
                <a:lnTo>
                  <a:pt x="233696" y="130655"/>
                </a:lnTo>
                <a:lnTo>
                  <a:pt x="235155" y="140931"/>
                </a:lnTo>
                <a:lnTo>
                  <a:pt x="359327" y="140931"/>
                </a:lnTo>
                <a:lnTo>
                  <a:pt x="348518" y="961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5881026" y="1208965"/>
            <a:ext cx="356235" cy="478790"/>
          </a:xfrm>
          <a:custGeom>
            <a:avLst/>
            <a:gdLst/>
            <a:ahLst/>
            <a:cxnLst/>
            <a:rect l="l" t="t" r="r" b="b"/>
            <a:pathLst>
              <a:path w="356235" h="478789">
                <a:moveTo>
                  <a:pt x="130766" y="0"/>
                </a:moveTo>
                <a:lnTo>
                  <a:pt x="0" y="0"/>
                </a:lnTo>
                <a:lnTo>
                  <a:pt x="0" y="478720"/>
                </a:lnTo>
                <a:lnTo>
                  <a:pt x="130766" y="478720"/>
                </a:lnTo>
                <a:lnTo>
                  <a:pt x="130766" y="294166"/>
                </a:lnTo>
                <a:lnTo>
                  <a:pt x="135745" y="260559"/>
                </a:lnTo>
                <a:lnTo>
                  <a:pt x="148347" y="240059"/>
                </a:lnTo>
                <a:lnTo>
                  <a:pt x="165070" y="229835"/>
                </a:lnTo>
                <a:lnTo>
                  <a:pt x="182411" y="227056"/>
                </a:lnTo>
                <a:lnTo>
                  <a:pt x="353724" y="227056"/>
                </a:lnTo>
                <a:lnTo>
                  <a:pt x="346312" y="187506"/>
                </a:lnTo>
                <a:lnTo>
                  <a:pt x="332317" y="167776"/>
                </a:lnTo>
                <a:lnTo>
                  <a:pt x="130766" y="167776"/>
                </a:lnTo>
                <a:lnTo>
                  <a:pt x="130766" y="0"/>
                </a:lnTo>
                <a:close/>
              </a:path>
              <a:path w="356235" h="478789">
                <a:moveTo>
                  <a:pt x="353724" y="227056"/>
                </a:moveTo>
                <a:lnTo>
                  <a:pt x="182411" y="227056"/>
                </a:lnTo>
                <a:lnTo>
                  <a:pt x="205332" y="232229"/>
                </a:lnTo>
                <a:lnTo>
                  <a:pt x="218261" y="246630"/>
                </a:lnTo>
                <a:lnTo>
                  <a:pt x="223979" y="268581"/>
                </a:lnTo>
                <a:lnTo>
                  <a:pt x="225163" y="294166"/>
                </a:lnTo>
                <a:lnTo>
                  <a:pt x="225267" y="478720"/>
                </a:lnTo>
                <a:lnTo>
                  <a:pt x="356029" y="478720"/>
                </a:lnTo>
                <a:lnTo>
                  <a:pt x="356029" y="239360"/>
                </a:lnTo>
                <a:lnTo>
                  <a:pt x="353724" y="227056"/>
                </a:lnTo>
                <a:close/>
              </a:path>
              <a:path w="356235" h="478789">
                <a:moveTo>
                  <a:pt x="238452" y="121916"/>
                </a:moveTo>
                <a:lnTo>
                  <a:pt x="201710" y="125307"/>
                </a:lnTo>
                <a:lnTo>
                  <a:pt x="172796" y="134779"/>
                </a:lnTo>
                <a:lnTo>
                  <a:pt x="150062" y="149285"/>
                </a:lnTo>
                <a:lnTo>
                  <a:pt x="131863" y="167776"/>
                </a:lnTo>
                <a:lnTo>
                  <a:pt x="332317" y="167776"/>
                </a:lnTo>
                <a:lnTo>
                  <a:pt x="320317" y="150858"/>
                </a:lnTo>
                <a:lnTo>
                  <a:pt x="282784" y="129099"/>
                </a:lnTo>
                <a:lnTo>
                  <a:pt x="238452" y="1219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6268924" y="1330882"/>
            <a:ext cx="345440" cy="365760"/>
          </a:xfrm>
          <a:custGeom>
            <a:avLst/>
            <a:gdLst/>
            <a:ahLst/>
            <a:cxnLst/>
            <a:rect l="l" t="t" r="r" b="b"/>
            <a:pathLst>
              <a:path w="345440" h="365760">
                <a:moveTo>
                  <a:pt x="125268" y="242716"/>
                </a:moveTo>
                <a:lnTo>
                  <a:pt x="0" y="242716"/>
                </a:lnTo>
                <a:lnTo>
                  <a:pt x="10856" y="289872"/>
                </a:lnTo>
                <a:lnTo>
                  <a:pt x="37800" y="324680"/>
                </a:lnTo>
                <a:lnTo>
                  <a:pt x="76348" y="348213"/>
                </a:lnTo>
                <a:lnTo>
                  <a:pt x="122017" y="361546"/>
                </a:lnTo>
                <a:lnTo>
                  <a:pt x="170322" y="365752"/>
                </a:lnTo>
                <a:lnTo>
                  <a:pt x="220562" y="362190"/>
                </a:lnTo>
                <a:lnTo>
                  <a:pt x="267901" y="350146"/>
                </a:lnTo>
                <a:lnTo>
                  <a:pt x="307592" y="327579"/>
                </a:lnTo>
                <a:lnTo>
                  <a:pt x="334888" y="292449"/>
                </a:lnTo>
                <a:lnTo>
                  <a:pt x="336821" y="282981"/>
                </a:lnTo>
                <a:lnTo>
                  <a:pt x="175816" y="282981"/>
                </a:lnTo>
                <a:lnTo>
                  <a:pt x="164296" y="282352"/>
                </a:lnTo>
                <a:lnTo>
                  <a:pt x="129252" y="259493"/>
                </a:lnTo>
                <a:lnTo>
                  <a:pt x="126281" y="251524"/>
                </a:lnTo>
                <a:lnTo>
                  <a:pt x="125268" y="242716"/>
                </a:lnTo>
                <a:close/>
              </a:path>
              <a:path w="345440" h="365760">
                <a:moveTo>
                  <a:pt x="169222" y="0"/>
                </a:moveTo>
                <a:lnTo>
                  <a:pt x="126262" y="3033"/>
                </a:lnTo>
                <a:lnTo>
                  <a:pt x="82932" y="13529"/>
                </a:lnTo>
                <a:lnTo>
                  <a:pt x="44929" y="33582"/>
                </a:lnTo>
                <a:lnTo>
                  <a:pt x="17949" y="65285"/>
                </a:lnTo>
                <a:lnTo>
                  <a:pt x="7690" y="110732"/>
                </a:lnTo>
                <a:lnTo>
                  <a:pt x="15606" y="150334"/>
                </a:lnTo>
                <a:lnTo>
                  <a:pt x="40520" y="180918"/>
                </a:lnTo>
                <a:lnTo>
                  <a:pt x="84183" y="203533"/>
                </a:lnTo>
                <a:lnTo>
                  <a:pt x="148346" y="219227"/>
                </a:lnTo>
                <a:lnTo>
                  <a:pt x="185002" y="226882"/>
                </a:lnTo>
                <a:lnTo>
                  <a:pt x="206720" y="234327"/>
                </a:lnTo>
                <a:lnTo>
                  <a:pt x="217108" y="243450"/>
                </a:lnTo>
                <a:lnTo>
                  <a:pt x="219769" y="256137"/>
                </a:lnTo>
                <a:lnTo>
                  <a:pt x="215219" y="268825"/>
                </a:lnTo>
                <a:lnTo>
                  <a:pt x="203973" y="277109"/>
                </a:lnTo>
                <a:lnTo>
                  <a:pt x="189637" y="281618"/>
                </a:lnTo>
                <a:lnTo>
                  <a:pt x="175816" y="282981"/>
                </a:lnTo>
                <a:lnTo>
                  <a:pt x="336821" y="282981"/>
                </a:lnTo>
                <a:lnTo>
                  <a:pt x="345041" y="242716"/>
                </a:lnTo>
                <a:lnTo>
                  <a:pt x="338345" y="205333"/>
                </a:lnTo>
                <a:lnTo>
                  <a:pt x="320316" y="177702"/>
                </a:lnTo>
                <a:lnTo>
                  <a:pt x="294046" y="158251"/>
                </a:lnTo>
                <a:lnTo>
                  <a:pt x="262626" y="145406"/>
                </a:lnTo>
                <a:lnTo>
                  <a:pt x="229780" y="136335"/>
                </a:lnTo>
                <a:lnTo>
                  <a:pt x="169447" y="124486"/>
                </a:lnTo>
                <a:lnTo>
                  <a:pt x="148346" y="118561"/>
                </a:lnTo>
                <a:lnTo>
                  <a:pt x="132960" y="110732"/>
                </a:lnTo>
                <a:lnTo>
                  <a:pt x="132960" y="100666"/>
                </a:lnTo>
                <a:lnTo>
                  <a:pt x="136668" y="86562"/>
                </a:lnTo>
                <a:lnTo>
                  <a:pt x="146146" y="78435"/>
                </a:lnTo>
                <a:lnTo>
                  <a:pt x="158920" y="74713"/>
                </a:lnTo>
                <a:lnTo>
                  <a:pt x="172519" y="73821"/>
                </a:lnTo>
                <a:lnTo>
                  <a:pt x="326190" y="73821"/>
                </a:lnTo>
                <a:lnTo>
                  <a:pt x="323695" y="63853"/>
                </a:lnTo>
                <a:lnTo>
                  <a:pt x="296522" y="32374"/>
                </a:lnTo>
                <a:lnTo>
                  <a:pt x="258484" y="12813"/>
                </a:lnTo>
                <a:lnTo>
                  <a:pt x="214433" y="2809"/>
                </a:lnTo>
                <a:lnTo>
                  <a:pt x="169222" y="0"/>
                </a:lnTo>
                <a:close/>
              </a:path>
              <a:path w="345440" h="365760">
                <a:moveTo>
                  <a:pt x="326190" y="73821"/>
                </a:moveTo>
                <a:lnTo>
                  <a:pt x="172519" y="73821"/>
                </a:lnTo>
                <a:lnTo>
                  <a:pt x="180709" y="74450"/>
                </a:lnTo>
                <a:lnTo>
                  <a:pt x="188589" y="76338"/>
                </a:lnTo>
                <a:lnTo>
                  <a:pt x="216476" y="109613"/>
                </a:lnTo>
                <a:lnTo>
                  <a:pt x="335150" y="109613"/>
                </a:lnTo>
                <a:lnTo>
                  <a:pt x="326190" y="7382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6632645" y="1330882"/>
            <a:ext cx="363220" cy="365760"/>
          </a:xfrm>
          <a:custGeom>
            <a:avLst/>
            <a:gdLst/>
            <a:ahLst/>
            <a:cxnLst/>
            <a:rect l="l" t="t" r="r" b="b"/>
            <a:pathLst>
              <a:path w="363220" h="365760">
                <a:moveTo>
                  <a:pt x="184607" y="0"/>
                </a:moveTo>
                <a:lnTo>
                  <a:pt x="135448" y="5892"/>
                </a:lnTo>
                <a:lnTo>
                  <a:pt x="91326" y="22908"/>
                </a:lnTo>
                <a:lnTo>
                  <a:pt x="53980" y="50053"/>
                </a:lnTo>
                <a:lnTo>
                  <a:pt x="25151" y="86332"/>
                </a:lnTo>
                <a:lnTo>
                  <a:pt x="6577" y="130751"/>
                </a:lnTo>
                <a:lnTo>
                  <a:pt x="0" y="182316"/>
                </a:lnTo>
                <a:lnTo>
                  <a:pt x="6577" y="234353"/>
                </a:lnTo>
                <a:lnTo>
                  <a:pt x="25151" y="279088"/>
                </a:lnTo>
                <a:lnTo>
                  <a:pt x="53980" y="315558"/>
                </a:lnTo>
                <a:lnTo>
                  <a:pt x="91326" y="342801"/>
                </a:lnTo>
                <a:lnTo>
                  <a:pt x="135448" y="359854"/>
                </a:lnTo>
                <a:lnTo>
                  <a:pt x="184607" y="365752"/>
                </a:lnTo>
                <a:lnTo>
                  <a:pt x="237405" y="359416"/>
                </a:lnTo>
                <a:lnTo>
                  <a:pt x="283663" y="340840"/>
                </a:lnTo>
                <a:lnTo>
                  <a:pt x="321323" y="310667"/>
                </a:lnTo>
                <a:lnTo>
                  <a:pt x="348328" y="269542"/>
                </a:lnTo>
                <a:lnTo>
                  <a:pt x="348634" y="268442"/>
                </a:lnTo>
                <a:lnTo>
                  <a:pt x="187905" y="268442"/>
                </a:lnTo>
                <a:lnTo>
                  <a:pt x="157481" y="260962"/>
                </a:lnTo>
                <a:lnTo>
                  <a:pt x="139831" y="241318"/>
                </a:lnTo>
                <a:lnTo>
                  <a:pt x="131658" y="213705"/>
                </a:lnTo>
                <a:lnTo>
                  <a:pt x="129667" y="182316"/>
                </a:lnTo>
                <a:lnTo>
                  <a:pt x="131658" y="151400"/>
                </a:lnTo>
                <a:lnTo>
                  <a:pt x="139831" y="123734"/>
                </a:lnTo>
                <a:lnTo>
                  <a:pt x="157481" y="103829"/>
                </a:lnTo>
                <a:lnTo>
                  <a:pt x="187905" y="96191"/>
                </a:lnTo>
                <a:lnTo>
                  <a:pt x="347510" y="96191"/>
                </a:lnTo>
                <a:lnTo>
                  <a:pt x="345867" y="89337"/>
                </a:lnTo>
                <a:lnTo>
                  <a:pt x="319741" y="49768"/>
                </a:lnTo>
                <a:lnTo>
                  <a:pt x="282433" y="21904"/>
                </a:lnTo>
                <a:lnTo>
                  <a:pt x="236527" y="5422"/>
                </a:lnTo>
                <a:lnTo>
                  <a:pt x="184607" y="0"/>
                </a:lnTo>
                <a:close/>
              </a:path>
              <a:path w="363220" h="365760">
                <a:moveTo>
                  <a:pt x="362621" y="218108"/>
                </a:moveTo>
                <a:lnTo>
                  <a:pt x="238453" y="218108"/>
                </a:lnTo>
                <a:lnTo>
                  <a:pt x="233027" y="237298"/>
                </a:lnTo>
                <a:lnTo>
                  <a:pt x="222244" y="253341"/>
                </a:lnTo>
                <a:lnTo>
                  <a:pt x="206928" y="264352"/>
                </a:lnTo>
                <a:lnTo>
                  <a:pt x="187905" y="268442"/>
                </a:lnTo>
                <a:lnTo>
                  <a:pt x="348634" y="268442"/>
                </a:lnTo>
                <a:lnTo>
                  <a:pt x="362621" y="218108"/>
                </a:lnTo>
                <a:close/>
              </a:path>
              <a:path w="363220" h="365760">
                <a:moveTo>
                  <a:pt x="347510" y="96191"/>
                </a:moveTo>
                <a:lnTo>
                  <a:pt x="187905" y="96191"/>
                </a:lnTo>
                <a:lnTo>
                  <a:pt x="197382" y="96995"/>
                </a:lnTo>
                <a:lnTo>
                  <a:pt x="206035" y="99267"/>
                </a:lnTo>
                <a:lnTo>
                  <a:pt x="233541" y="130655"/>
                </a:lnTo>
                <a:lnTo>
                  <a:pt x="235156" y="140931"/>
                </a:lnTo>
                <a:lnTo>
                  <a:pt x="358227" y="140931"/>
                </a:lnTo>
                <a:lnTo>
                  <a:pt x="347510" y="961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7029331" y="1208965"/>
            <a:ext cx="356235" cy="478790"/>
          </a:xfrm>
          <a:custGeom>
            <a:avLst/>
            <a:gdLst/>
            <a:ahLst/>
            <a:cxnLst/>
            <a:rect l="l" t="t" r="r" b="b"/>
            <a:pathLst>
              <a:path w="356234" h="478789">
                <a:moveTo>
                  <a:pt x="130766" y="0"/>
                </a:moveTo>
                <a:lnTo>
                  <a:pt x="0" y="0"/>
                </a:lnTo>
                <a:lnTo>
                  <a:pt x="0" y="478720"/>
                </a:lnTo>
                <a:lnTo>
                  <a:pt x="130766" y="478720"/>
                </a:lnTo>
                <a:lnTo>
                  <a:pt x="130766" y="294166"/>
                </a:lnTo>
                <a:lnTo>
                  <a:pt x="135745" y="260559"/>
                </a:lnTo>
                <a:lnTo>
                  <a:pt x="148347" y="240059"/>
                </a:lnTo>
                <a:lnTo>
                  <a:pt x="165070" y="229835"/>
                </a:lnTo>
                <a:lnTo>
                  <a:pt x="182411" y="227056"/>
                </a:lnTo>
                <a:lnTo>
                  <a:pt x="353724" y="227056"/>
                </a:lnTo>
                <a:lnTo>
                  <a:pt x="346312" y="187506"/>
                </a:lnTo>
                <a:lnTo>
                  <a:pt x="332317" y="167776"/>
                </a:lnTo>
                <a:lnTo>
                  <a:pt x="130766" y="167776"/>
                </a:lnTo>
                <a:lnTo>
                  <a:pt x="130766" y="0"/>
                </a:lnTo>
                <a:close/>
              </a:path>
              <a:path w="356234" h="478789">
                <a:moveTo>
                  <a:pt x="353724" y="227056"/>
                </a:moveTo>
                <a:lnTo>
                  <a:pt x="182411" y="227056"/>
                </a:lnTo>
                <a:lnTo>
                  <a:pt x="205332" y="232229"/>
                </a:lnTo>
                <a:lnTo>
                  <a:pt x="218261" y="246630"/>
                </a:lnTo>
                <a:lnTo>
                  <a:pt x="223979" y="268581"/>
                </a:lnTo>
                <a:lnTo>
                  <a:pt x="225163" y="294166"/>
                </a:lnTo>
                <a:lnTo>
                  <a:pt x="225267" y="478720"/>
                </a:lnTo>
                <a:lnTo>
                  <a:pt x="356029" y="478720"/>
                </a:lnTo>
                <a:lnTo>
                  <a:pt x="356029" y="239360"/>
                </a:lnTo>
                <a:lnTo>
                  <a:pt x="353724" y="227056"/>
                </a:lnTo>
                <a:close/>
              </a:path>
              <a:path w="356234" h="478789">
                <a:moveTo>
                  <a:pt x="238452" y="121916"/>
                </a:moveTo>
                <a:lnTo>
                  <a:pt x="201864" y="125307"/>
                </a:lnTo>
                <a:lnTo>
                  <a:pt x="173208" y="134779"/>
                </a:lnTo>
                <a:lnTo>
                  <a:pt x="150526" y="149285"/>
                </a:lnTo>
                <a:lnTo>
                  <a:pt x="131863" y="167776"/>
                </a:lnTo>
                <a:lnTo>
                  <a:pt x="332317" y="167776"/>
                </a:lnTo>
                <a:lnTo>
                  <a:pt x="320317" y="150858"/>
                </a:lnTo>
                <a:lnTo>
                  <a:pt x="282784" y="129099"/>
                </a:lnTo>
                <a:lnTo>
                  <a:pt x="238452" y="1219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7437008" y="1339830"/>
            <a:ext cx="356235" cy="356870"/>
          </a:xfrm>
          <a:custGeom>
            <a:avLst/>
            <a:gdLst/>
            <a:ahLst/>
            <a:cxnLst/>
            <a:rect l="l" t="t" r="r" b="b"/>
            <a:pathLst>
              <a:path w="356234" h="356869">
                <a:moveTo>
                  <a:pt x="130763" y="0"/>
                </a:moveTo>
                <a:lnTo>
                  <a:pt x="0" y="0"/>
                </a:lnTo>
                <a:lnTo>
                  <a:pt x="0" y="238241"/>
                </a:lnTo>
                <a:lnTo>
                  <a:pt x="9718" y="290269"/>
                </a:lnTo>
                <a:lnTo>
                  <a:pt x="35713" y="327302"/>
                </a:lnTo>
                <a:lnTo>
                  <a:pt x="73245" y="349446"/>
                </a:lnTo>
                <a:lnTo>
                  <a:pt x="117577" y="356803"/>
                </a:lnTo>
                <a:lnTo>
                  <a:pt x="153306" y="353290"/>
                </a:lnTo>
                <a:lnTo>
                  <a:pt x="183370" y="342962"/>
                </a:lnTo>
                <a:lnTo>
                  <a:pt x="208283" y="326131"/>
                </a:lnTo>
                <a:lnTo>
                  <a:pt x="228560" y="303115"/>
                </a:lnTo>
                <a:lnTo>
                  <a:pt x="356026" y="303115"/>
                </a:lnTo>
                <a:lnTo>
                  <a:pt x="356026" y="250545"/>
                </a:lnTo>
                <a:lnTo>
                  <a:pt x="173619" y="250545"/>
                </a:lnTo>
                <a:lnTo>
                  <a:pt x="150697" y="245546"/>
                </a:lnTo>
                <a:lnTo>
                  <a:pt x="137768" y="231530"/>
                </a:lnTo>
                <a:lnTo>
                  <a:pt x="132051" y="209964"/>
                </a:lnTo>
                <a:lnTo>
                  <a:pt x="130815" y="183434"/>
                </a:lnTo>
                <a:lnTo>
                  <a:pt x="130763" y="0"/>
                </a:lnTo>
                <a:close/>
              </a:path>
              <a:path w="356234" h="356869">
                <a:moveTo>
                  <a:pt x="356026" y="303115"/>
                </a:moveTo>
                <a:lnTo>
                  <a:pt x="229661" y="303115"/>
                </a:lnTo>
                <a:lnTo>
                  <a:pt x="229661" y="347855"/>
                </a:lnTo>
                <a:lnTo>
                  <a:pt x="356026" y="347855"/>
                </a:lnTo>
                <a:lnTo>
                  <a:pt x="356026" y="303115"/>
                </a:lnTo>
                <a:close/>
              </a:path>
              <a:path w="356234" h="356869">
                <a:moveTo>
                  <a:pt x="356026" y="0"/>
                </a:moveTo>
                <a:lnTo>
                  <a:pt x="225264" y="0"/>
                </a:lnTo>
                <a:lnTo>
                  <a:pt x="225264" y="183434"/>
                </a:lnTo>
                <a:lnTo>
                  <a:pt x="220285" y="217514"/>
                </a:lnTo>
                <a:lnTo>
                  <a:pt x="207683" y="237961"/>
                </a:lnTo>
                <a:lnTo>
                  <a:pt x="190960" y="247923"/>
                </a:lnTo>
                <a:lnTo>
                  <a:pt x="173619" y="250545"/>
                </a:lnTo>
                <a:lnTo>
                  <a:pt x="356026" y="250545"/>
                </a:lnTo>
                <a:lnTo>
                  <a:pt x="35602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7846880" y="1208965"/>
            <a:ext cx="130810" cy="478790"/>
          </a:xfrm>
          <a:custGeom>
            <a:avLst/>
            <a:gdLst/>
            <a:ahLst/>
            <a:cxnLst/>
            <a:rect l="l" t="t" r="r" b="b"/>
            <a:pathLst>
              <a:path w="130809" h="478789">
                <a:moveTo>
                  <a:pt x="0" y="0"/>
                </a:moveTo>
                <a:lnTo>
                  <a:pt x="130762" y="0"/>
                </a:lnTo>
                <a:lnTo>
                  <a:pt x="130762" y="478720"/>
                </a:lnTo>
                <a:lnTo>
                  <a:pt x="0" y="47872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8017202" y="1330882"/>
            <a:ext cx="375285" cy="365760"/>
          </a:xfrm>
          <a:custGeom>
            <a:avLst/>
            <a:gdLst/>
            <a:ahLst/>
            <a:cxnLst/>
            <a:rect l="l" t="t" r="r" b="b"/>
            <a:pathLst>
              <a:path w="375284" h="365760">
                <a:moveTo>
                  <a:pt x="181313" y="0"/>
                </a:moveTo>
                <a:lnTo>
                  <a:pt x="130108" y="6597"/>
                </a:lnTo>
                <a:lnTo>
                  <a:pt x="85955" y="25187"/>
                </a:lnTo>
                <a:lnTo>
                  <a:pt x="49860" y="53967"/>
                </a:lnTo>
                <a:lnTo>
                  <a:pt x="22831" y="91137"/>
                </a:lnTo>
                <a:lnTo>
                  <a:pt x="5875" y="134893"/>
                </a:lnTo>
                <a:lnTo>
                  <a:pt x="0" y="183435"/>
                </a:lnTo>
                <a:lnTo>
                  <a:pt x="4885" y="230161"/>
                </a:lnTo>
                <a:lnTo>
                  <a:pt x="18901" y="270450"/>
                </a:lnTo>
                <a:lnTo>
                  <a:pt x="41087" y="304028"/>
                </a:lnTo>
                <a:lnTo>
                  <a:pt x="70481" y="330622"/>
                </a:lnTo>
                <a:lnTo>
                  <a:pt x="106122" y="349956"/>
                </a:lnTo>
                <a:lnTo>
                  <a:pt x="147049" y="361757"/>
                </a:lnTo>
                <a:lnTo>
                  <a:pt x="192301" y="365752"/>
                </a:lnTo>
                <a:lnTo>
                  <a:pt x="237591" y="361430"/>
                </a:lnTo>
                <a:lnTo>
                  <a:pt x="279822" y="348357"/>
                </a:lnTo>
                <a:lnTo>
                  <a:pt x="316989" y="326371"/>
                </a:lnTo>
                <a:lnTo>
                  <a:pt x="347090" y="295312"/>
                </a:lnTo>
                <a:lnTo>
                  <a:pt x="355276" y="279627"/>
                </a:lnTo>
                <a:lnTo>
                  <a:pt x="191201" y="279627"/>
                </a:lnTo>
                <a:lnTo>
                  <a:pt x="164211" y="274646"/>
                </a:lnTo>
                <a:lnTo>
                  <a:pt x="144226" y="260752"/>
                </a:lnTo>
                <a:lnTo>
                  <a:pt x="131246" y="239517"/>
                </a:lnTo>
                <a:lnTo>
                  <a:pt x="125272" y="212516"/>
                </a:lnTo>
                <a:lnTo>
                  <a:pt x="374713" y="212516"/>
                </a:lnTo>
                <a:lnTo>
                  <a:pt x="371092" y="158129"/>
                </a:lnTo>
                <a:lnTo>
                  <a:pt x="367561" y="143169"/>
                </a:lnTo>
                <a:lnTo>
                  <a:pt x="125272" y="143169"/>
                </a:lnTo>
                <a:lnTo>
                  <a:pt x="133117" y="118037"/>
                </a:lnTo>
                <a:lnTo>
                  <a:pt x="146835" y="99827"/>
                </a:lnTo>
                <a:lnTo>
                  <a:pt x="166528" y="88746"/>
                </a:lnTo>
                <a:lnTo>
                  <a:pt x="192301" y="85006"/>
                </a:lnTo>
                <a:lnTo>
                  <a:pt x="347392" y="85006"/>
                </a:lnTo>
                <a:lnTo>
                  <a:pt x="341150" y="72053"/>
                </a:lnTo>
                <a:lnTo>
                  <a:pt x="314175" y="41029"/>
                </a:lnTo>
                <a:lnTo>
                  <a:pt x="278761" y="18456"/>
                </a:lnTo>
                <a:lnTo>
                  <a:pt x="234583" y="4669"/>
                </a:lnTo>
                <a:lnTo>
                  <a:pt x="181313" y="0"/>
                </a:lnTo>
                <a:close/>
              </a:path>
              <a:path w="375284" h="365760">
                <a:moveTo>
                  <a:pt x="368118" y="255019"/>
                </a:moveTo>
                <a:lnTo>
                  <a:pt x="246143" y="255019"/>
                </a:lnTo>
                <a:lnTo>
                  <a:pt x="235859" y="265942"/>
                </a:lnTo>
                <a:lnTo>
                  <a:pt x="222381" y="273614"/>
                </a:lnTo>
                <a:lnTo>
                  <a:pt x="207049" y="278141"/>
                </a:lnTo>
                <a:lnTo>
                  <a:pt x="191201" y="279627"/>
                </a:lnTo>
                <a:lnTo>
                  <a:pt x="355276" y="279627"/>
                </a:lnTo>
                <a:lnTo>
                  <a:pt x="368118" y="255019"/>
                </a:lnTo>
                <a:close/>
              </a:path>
              <a:path w="375284" h="365760">
                <a:moveTo>
                  <a:pt x="347392" y="85006"/>
                </a:moveTo>
                <a:lnTo>
                  <a:pt x="192301" y="85006"/>
                </a:lnTo>
                <a:lnTo>
                  <a:pt x="215771" y="89533"/>
                </a:lnTo>
                <a:lnTo>
                  <a:pt x="234194" y="101924"/>
                </a:lnTo>
                <a:lnTo>
                  <a:pt x="246231" y="120397"/>
                </a:lnTo>
                <a:lnTo>
                  <a:pt x="250541" y="143169"/>
                </a:lnTo>
                <a:lnTo>
                  <a:pt x="367561" y="143169"/>
                </a:lnTo>
                <a:lnTo>
                  <a:pt x="360014" y="111198"/>
                </a:lnTo>
                <a:lnTo>
                  <a:pt x="347392" y="850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2711926" y="1763744"/>
            <a:ext cx="429895" cy="491490"/>
          </a:xfrm>
          <a:custGeom>
            <a:avLst/>
            <a:gdLst/>
            <a:ahLst/>
            <a:cxnLst/>
            <a:rect l="l" t="t" r="r" b="b"/>
            <a:pathLst>
              <a:path w="429894" h="491489">
                <a:moveTo>
                  <a:pt x="145048" y="0"/>
                </a:moveTo>
                <a:lnTo>
                  <a:pt x="0" y="0"/>
                </a:lnTo>
                <a:lnTo>
                  <a:pt x="0" y="294166"/>
                </a:lnTo>
                <a:lnTo>
                  <a:pt x="4376" y="346981"/>
                </a:lnTo>
                <a:lnTo>
                  <a:pt x="17517" y="391402"/>
                </a:lnTo>
                <a:lnTo>
                  <a:pt x="39443" y="427527"/>
                </a:lnTo>
                <a:lnTo>
                  <a:pt x="70173" y="455454"/>
                </a:lnTo>
                <a:lnTo>
                  <a:pt x="109725" y="475280"/>
                </a:lnTo>
                <a:lnTo>
                  <a:pt x="158119" y="487105"/>
                </a:lnTo>
                <a:lnTo>
                  <a:pt x="215375" y="491024"/>
                </a:lnTo>
                <a:lnTo>
                  <a:pt x="272224" y="487105"/>
                </a:lnTo>
                <a:lnTo>
                  <a:pt x="320327" y="475280"/>
                </a:lnTo>
                <a:lnTo>
                  <a:pt x="359684" y="455454"/>
                </a:lnTo>
                <a:lnTo>
                  <a:pt x="390295" y="427527"/>
                </a:lnTo>
                <a:lnTo>
                  <a:pt x="412160" y="391402"/>
                </a:lnTo>
                <a:lnTo>
                  <a:pt x="418084" y="371344"/>
                </a:lnTo>
                <a:lnTo>
                  <a:pt x="215375" y="371344"/>
                </a:lnTo>
                <a:lnTo>
                  <a:pt x="174718" y="360963"/>
                </a:lnTo>
                <a:lnTo>
                  <a:pt x="153839" y="334433"/>
                </a:lnTo>
                <a:lnTo>
                  <a:pt x="146147" y="298676"/>
                </a:lnTo>
                <a:lnTo>
                  <a:pt x="145048" y="260611"/>
                </a:lnTo>
                <a:lnTo>
                  <a:pt x="145048" y="0"/>
                </a:lnTo>
                <a:close/>
              </a:path>
              <a:path w="429894" h="491489">
                <a:moveTo>
                  <a:pt x="429652" y="0"/>
                </a:moveTo>
                <a:lnTo>
                  <a:pt x="284603" y="0"/>
                </a:lnTo>
                <a:lnTo>
                  <a:pt x="284603" y="260611"/>
                </a:lnTo>
                <a:lnTo>
                  <a:pt x="283522" y="298676"/>
                </a:lnTo>
                <a:lnTo>
                  <a:pt x="275950" y="334433"/>
                </a:lnTo>
                <a:lnTo>
                  <a:pt x="255398" y="360963"/>
                </a:lnTo>
                <a:lnTo>
                  <a:pt x="215375" y="371344"/>
                </a:lnTo>
                <a:lnTo>
                  <a:pt x="418084" y="371344"/>
                </a:lnTo>
                <a:lnTo>
                  <a:pt x="425279" y="346981"/>
                </a:lnTo>
                <a:lnTo>
                  <a:pt x="429652" y="294166"/>
                </a:lnTo>
                <a:lnTo>
                  <a:pt x="42965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3173445" y="1885660"/>
            <a:ext cx="345440" cy="365760"/>
          </a:xfrm>
          <a:custGeom>
            <a:avLst/>
            <a:gdLst/>
            <a:ahLst/>
            <a:cxnLst/>
            <a:rect l="l" t="t" r="r" b="b"/>
            <a:pathLst>
              <a:path w="345439" h="365760">
                <a:moveTo>
                  <a:pt x="124171" y="242716"/>
                </a:moveTo>
                <a:lnTo>
                  <a:pt x="0" y="242716"/>
                </a:lnTo>
                <a:lnTo>
                  <a:pt x="10857" y="290302"/>
                </a:lnTo>
                <a:lnTo>
                  <a:pt x="37801" y="325163"/>
                </a:lnTo>
                <a:lnTo>
                  <a:pt x="76349" y="348536"/>
                </a:lnTo>
                <a:lnTo>
                  <a:pt x="122017" y="361654"/>
                </a:lnTo>
                <a:lnTo>
                  <a:pt x="170323" y="365752"/>
                </a:lnTo>
                <a:lnTo>
                  <a:pt x="220563" y="362298"/>
                </a:lnTo>
                <a:lnTo>
                  <a:pt x="267901" y="350468"/>
                </a:lnTo>
                <a:lnTo>
                  <a:pt x="307592" y="328062"/>
                </a:lnTo>
                <a:lnTo>
                  <a:pt x="334888" y="292879"/>
                </a:lnTo>
                <a:lnTo>
                  <a:pt x="336665" y="284101"/>
                </a:lnTo>
                <a:lnTo>
                  <a:pt x="174718" y="284101"/>
                </a:lnTo>
                <a:lnTo>
                  <a:pt x="163832" y="283314"/>
                </a:lnTo>
                <a:lnTo>
                  <a:pt x="129116" y="259633"/>
                </a:lnTo>
                <a:lnTo>
                  <a:pt x="125819" y="251542"/>
                </a:lnTo>
                <a:lnTo>
                  <a:pt x="124171" y="242716"/>
                </a:lnTo>
                <a:close/>
              </a:path>
              <a:path w="345439" h="365760">
                <a:moveTo>
                  <a:pt x="169224" y="0"/>
                </a:moveTo>
                <a:lnTo>
                  <a:pt x="126263" y="3140"/>
                </a:lnTo>
                <a:lnTo>
                  <a:pt x="82933" y="13851"/>
                </a:lnTo>
                <a:lnTo>
                  <a:pt x="44930" y="34065"/>
                </a:lnTo>
                <a:lnTo>
                  <a:pt x="17951" y="65715"/>
                </a:lnTo>
                <a:lnTo>
                  <a:pt x="7692" y="110732"/>
                </a:lnTo>
                <a:lnTo>
                  <a:pt x="15590" y="150824"/>
                </a:lnTo>
                <a:lnTo>
                  <a:pt x="40383" y="181478"/>
                </a:lnTo>
                <a:lnTo>
                  <a:pt x="83719" y="204162"/>
                </a:lnTo>
                <a:lnTo>
                  <a:pt x="147246" y="220346"/>
                </a:lnTo>
                <a:lnTo>
                  <a:pt x="184076" y="228000"/>
                </a:lnTo>
                <a:lnTo>
                  <a:pt x="206173" y="235445"/>
                </a:lnTo>
                <a:lnTo>
                  <a:pt x="216938" y="244568"/>
                </a:lnTo>
                <a:lnTo>
                  <a:pt x="219771" y="257257"/>
                </a:lnTo>
                <a:lnTo>
                  <a:pt x="215204" y="269945"/>
                </a:lnTo>
                <a:lnTo>
                  <a:pt x="203838" y="278229"/>
                </a:lnTo>
                <a:lnTo>
                  <a:pt x="189175" y="282738"/>
                </a:lnTo>
                <a:lnTo>
                  <a:pt x="174718" y="284101"/>
                </a:lnTo>
                <a:lnTo>
                  <a:pt x="336665" y="284101"/>
                </a:lnTo>
                <a:lnTo>
                  <a:pt x="345041" y="242716"/>
                </a:lnTo>
                <a:lnTo>
                  <a:pt x="338345" y="205491"/>
                </a:lnTo>
                <a:lnTo>
                  <a:pt x="320317" y="178122"/>
                </a:lnTo>
                <a:lnTo>
                  <a:pt x="294047" y="158723"/>
                </a:lnTo>
                <a:lnTo>
                  <a:pt x="262627" y="145406"/>
                </a:lnTo>
                <a:lnTo>
                  <a:pt x="229781" y="136492"/>
                </a:lnTo>
                <a:lnTo>
                  <a:pt x="169447" y="124958"/>
                </a:lnTo>
                <a:lnTo>
                  <a:pt x="148346" y="118561"/>
                </a:lnTo>
                <a:lnTo>
                  <a:pt x="140654" y="115206"/>
                </a:lnTo>
                <a:lnTo>
                  <a:pt x="132962" y="110732"/>
                </a:lnTo>
                <a:lnTo>
                  <a:pt x="132962" y="100666"/>
                </a:lnTo>
                <a:lnTo>
                  <a:pt x="136516" y="87034"/>
                </a:lnTo>
                <a:lnTo>
                  <a:pt x="145736" y="78855"/>
                </a:lnTo>
                <a:lnTo>
                  <a:pt x="158459" y="74870"/>
                </a:lnTo>
                <a:lnTo>
                  <a:pt x="172521" y="73821"/>
                </a:lnTo>
                <a:lnTo>
                  <a:pt x="325936" y="73821"/>
                </a:lnTo>
                <a:lnTo>
                  <a:pt x="323697" y="64855"/>
                </a:lnTo>
                <a:lnTo>
                  <a:pt x="296524" y="33099"/>
                </a:lnTo>
                <a:lnTo>
                  <a:pt x="258486" y="13207"/>
                </a:lnTo>
                <a:lnTo>
                  <a:pt x="214435" y="2926"/>
                </a:lnTo>
                <a:lnTo>
                  <a:pt x="169224" y="0"/>
                </a:lnTo>
                <a:close/>
              </a:path>
              <a:path w="345439" h="365760">
                <a:moveTo>
                  <a:pt x="325936" y="73821"/>
                </a:moveTo>
                <a:lnTo>
                  <a:pt x="172521" y="73821"/>
                </a:lnTo>
                <a:lnTo>
                  <a:pt x="180539" y="74451"/>
                </a:lnTo>
                <a:lnTo>
                  <a:pt x="188042" y="76338"/>
                </a:lnTo>
                <a:lnTo>
                  <a:pt x="216475" y="110732"/>
                </a:lnTo>
                <a:lnTo>
                  <a:pt x="335152" y="110732"/>
                </a:lnTo>
                <a:lnTo>
                  <a:pt x="325936" y="7382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3519585" y="1788351"/>
            <a:ext cx="258445" cy="459105"/>
          </a:xfrm>
          <a:custGeom>
            <a:avLst/>
            <a:gdLst/>
            <a:ahLst/>
            <a:cxnLst/>
            <a:rect l="l" t="t" r="r" b="b"/>
            <a:pathLst>
              <a:path w="258445" h="459105">
                <a:moveTo>
                  <a:pt x="187904" y="187908"/>
                </a:moveTo>
                <a:lnTo>
                  <a:pt x="58239" y="187908"/>
                </a:lnTo>
                <a:lnTo>
                  <a:pt x="58271" y="354740"/>
                </a:lnTo>
                <a:lnTo>
                  <a:pt x="68557" y="410928"/>
                </a:lnTo>
                <a:lnTo>
                  <a:pt x="95462" y="442228"/>
                </a:lnTo>
                <a:lnTo>
                  <a:pt x="132875" y="455703"/>
                </a:lnTo>
                <a:lnTo>
                  <a:pt x="174718" y="458587"/>
                </a:lnTo>
                <a:lnTo>
                  <a:pt x="195648" y="457887"/>
                </a:lnTo>
                <a:lnTo>
                  <a:pt x="237919" y="454811"/>
                </a:lnTo>
                <a:lnTo>
                  <a:pt x="258230" y="454112"/>
                </a:lnTo>
                <a:lnTo>
                  <a:pt x="258230" y="355684"/>
                </a:lnTo>
                <a:lnTo>
                  <a:pt x="228562" y="355684"/>
                </a:lnTo>
                <a:lnTo>
                  <a:pt x="208302" y="353080"/>
                </a:lnTo>
                <a:lnTo>
                  <a:pt x="195870" y="344919"/>
                </a:lnTo>
                <a:lnTo>
                  <a:pt x="189621" y="330675"/>
                </a:lnTo>
                <a:lnTo>
                  <a:pt x="187904" y="309826"/>
                </a:lnTo>
                <a:lnTo>
                  <a:pt x="187904" y="187908"/>
                </a:lnTo>
                <a:close/>
              </a:path>
              <a:path w="258445" h="459105">
                <a:moveTo>
                  <a:pt x="258230" y="353447"/>
                </a:moveTo>
                <a:lnTo>
                  <a:pt x="250813" y="354740"/>
                </a:lnTo>
                <a:lnTo>
                  <a:pt x="243396" y="355404"/>
                </a:lnTo>
                <a:lnTo>
                  <a:pt x="235979" y="355649"/>
                </a:lnTo>
                <a:lnTo>
                  <a:pt x="228562" y="355684"/>
                </a:lnTo>
                <a:lnTo>
                  <a:pt x="258230" y="355684"/>
                </a:lnTo>
                <a:lnTo>
                  <a:pt x="258230" y="353447"/>
                </a:lnTo>
                <a:close/>
              </a:path>
              <a:path w="258445" h="459105">
                <a:moveTo>
                  <a:pt x="258230" y="106257"/>
                </a:moveTo>
                <a:lnTo>
                  <a:pt x="0" y="106257"/>
                </a:lnTo>
                <a:lnTo>
                  <a:pt x="0" y="187908"/>
                </a:lnTo>
                <a:lnTo>
                  <a:pt x="258230" y="187908"/>
                </a:lnTo>
                <a:lnTo>
                  <a:pt x="258230" y="106257"/>
                </a:lnTo>
                <a:close/>
              </a:path>
              <a:path w="258445" h="459105">
                <a:moveTo>
                  <a:pt x="187904" y="0"/>
                </a:moveTo>
                <a:lnTo>
                  <a:pt x="58239" y="0"/>
                </a:lnTo>
                <a:lnTo>
                  <a:pt x="58239" y="106257"/>
                </a:lnTo>
                <a:lnTo>
                  <a:pt x="187904" y="106257"/>
                </a:lnTo>
                <a:lnTo>
                  <a:pt x="18790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3785508" y="1885660"/>
            <a:ext cx="375285" cy="365760"/>
          </a:xfrm>
          <a:custGeom>
            <a:avLst/>
            <a:gdLst/>
            <a:ahLst/>
            <a:cxnLst/>
            <a:rect l="l" t="t" r="r" b="b"/>
            <a:pathLst>
              <a:path w="375285" h="365760">
                <a:moveTo>
                  <a:pt x="180212" y="0"/>
                </a:moveTo>
                <a:lnTo>
                  <a:pt x="129090" y="6602"/>
                </a:lnTo>
                <a:lnTo>
                  <a:pt x="85141" y="25228"/>
                </a:lnTo>
                <a:lnTo>
                  <a:pt x="49311" y="54108"/>
                </a:lnTo>
                <a:lnTo>
                  <a:pt x="22546" y="91469"/>
                </a:lnTo>
                <a:lnTo>
                  <a:pt x="5794" y="135542"/>
                </a:lnTo>
                <a:lnTo>
                  <a:pt x="0" y="184554"/>
                </a:lnTo>
                <a:lnTo>
                  <a:pt x="6532" y="237978"/>
                </a:lnTo>
                <a:lnTo>
                  <a:pt x="25151" y="282734"/>
                </a:lnTo>
                <a:lnTo>
                  <a:pt x="54393" y="318355"/>
                </a:lnTo>
                <a:lnTo>
                  <a:pt x="92792" y="344376"/>
                </a:lnTo>
                <a:lnTo>
                  <a:pt x="138883" y="360330"/>
                </a:lnTo>
                <a:lnTo>
                  <a:pt x="191201" y="365752"/>
                </a:lnTo>
                <a:lnTo>
                  <a:pt x="236913" y="361546"/>
                </a:lnTo>
                <a:lnTo>
                  <a:pt x="279197" y="348750"/>
                </a:lnTo>
                <a:lnTo>
                  <a:pt x="316207" y="327096"/>
                </a:lnTo>
                <a:lnTo>
                  <a:pt x="346096" y="296315"/>
                </a:lnTo>
                <a:lnTo>
                  <a:pt x="354204" y="280745"/>
                </a:lnTo>
                <a:lnTo>
                  <a:pt x="190102" y="280745"/>
                </a:lnTo>
                <a:lnTo>
                  <a:pt x="163111" y="275747"/>
                </a:lnTo>
                <a:lnTo>
                  <a:pt x="143126" y="261730"/>
                </a:lnTo>
                <a:lnTo>
                  <a:pt x="130145" y="240164"/>
                </a:lnTo>
                <a:lnTo>
                  <a:pt x="124171" y="212517"/>
                </a:lnTo>
                <a:lnTo>
                  <a:pt x="374710" y="212517"/>
                </a:lnTo>
                <a:lnTo>
                  <a:pt x="371029" y="158130"/>
                </a:lnTo>
                <a:lnTo>
                  <a:pt x="367715" y="144287"/>
                </a:lnTo>
                <a:lnTo>
                  <a:pt x="124171" y="144287"/>
                </a:lnTo>
                <a:lnTo>
                  <a:pt x="132035" y="118981"/>
                </a:lnTo>
                <a:lnTo>
                  <a:pt x="145873" y="100386"/>
                </a:lnTo>
                <a:lnTo>
                  <a:pt x="165893" y="88921"/>
                </a:lnTo>
                <a:lnTo>
                  <a:pt x="192299" y="85006"/>
                </a:lnTo>
                <a:lnTo>
                  <a:pt x="347028" y="85006"/>
                </a:lnTo>
                <a:lnTo>
                  <a:pt x="340716" y="72054"/>
                </a:lnTo>
                <a:lnTo>
                  <a:pt x="313507" y="41029"/>
                </a:lnTo>
                <a:lnTo>
                  <a:pt x="277879" y="18457"/>
                </a:lnTo>
                <a:lnTo>
                  <a:pt x="233543" y="4669"/>
                </a:lnTo>
                <a:lnTo>
                  <a:pt x="180212" y="0"/>
                </a:lnTo>
                <a:close/>
              </a:path>
              <a:path w="375285" h="365760">
                <a:moveTo>
                  <a:pt x="367018" y="256138"/>
                </a:moveTo>
                <a:lnTo>
                  <a:pt x="245044" y="256138"/>
                </a:lnTo>
                <a:lnTo>
                  <a:pt x="235378" y="267061"/>
                </a:lnTo>
                <a:lnTo>
                  <a:pt x="222106" y="274733"/>
                </a:lnTo>
                <a:lnTo>
                  <a:pt x="206567" y="279259"/>
                </a:lnTo>
                <a:lnTo>
                  <a:pt x="190102" y="280745"/>
                </a:lnTo>
                <a:lnTo>
                  <a:pt x="354204" y="280745"/>
                </a:lnTo>
                <a:lnTo>
                  <a:pt x="367018" y="256138"/>
                </a:lnTo>
                <a:close/>
              </a:path>
              <a:path w="375285" h="365760">
                <a:moveTo>
                  <a:pt x="347028" y="85006"/>
                </a:moveTo>
                <a:lnTo>
                  <a:pt x="192299" y="85006"/>
                </a:lnTo>
                <a:lnTo>
                  <a:pt x="215135" y="89708"/>
                </a:lnTo>
                <a:lnTo>
                  <a:pt x="233232" y="102483"/>
                </a:lnTo>
                <a:lnTo>
                  <a:pt x="245148" y="121340"/>
                </a:lnTo>
                <a:lnTo>
                  <a:pt x="249440" y="144287"/>
                </a:lnTo>
                <a:lnTo>
                  <a:pt x="367715" y="144287"/>
                </a:lnTo>
                <a:lnTo>
                  <a:pt x="359793" y="111199"/>
                </a:lnTo>
                <a:lnTo>
                  <a:pt x="347028" y="850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4195382" y="1885660"/>
            <a:ext cx="260985" cy="356870"/>
          </a:xfrm>
          <a:custGeom>
            <a:avLst/>
            <a:gdLst/>
            <a:ahLst/>
            <a:cxnLst/>
            <a:rect l="l" t="t" r="r" b="b"/>
            <a:pathLst>
              <a:path w="260985" h="356869">
                <a:moveTo>
                  <a:pt x="124171" y="8948"/>
                </a:moveTo>
                <a:lnTo>
                  <a:pt x="0" y="8948"/>
                </a:lnTo>
                <a:lnTo>
                  <a:pt x="0" y="356803"/>
                </a:lnTo>
                <a:lnTo>
                  <a:pt x="129665" y="356803"/>
                </a:lnTo>
                <a:lnTo>
                  <a:pt x="129665" y="219227"/>
                </a:lnTo>
                <a:lnTo>
                  <a:pt x="134764" y="171656"/>
                </a:lnTo>
                <a:lnTo>
                  <a:pt x="149856" y="138975"/>
                </a:lnTo>
                <a:lnTo>
                  <a:pt x="174632" y="120135"/>
                </a:lnTo>
                <a:lnTo>
                  <a:pt x="208783" y="114088"/>
                </a:lnTo>
                <a:lnTo>
                  <a:pt x="260429" y="114088"/>
                </a:lnTo>
                <a:lnTo>
                  <a:pt x="260429" y="64873"/>
                </a:lnTo>
                <a:lnTo>
                  <a:pt x="124171" y="64873"/>
                </a:lnTo>
                <a:lnTo>
                  <a:pt x="124171" y="8948"/>
                </a:lnTo>
                <a:close/>
              </a:path>
              <a:path w="260985" h="356869">
                <a:moveTo>
                  <a:pt x="260429" y="114088"/>
                </a:moveTo>
                <a:lnTo>
                  <a:pt x="208783" y="114088"/>
                </a:lnTo>
                <a:lnTo>
                  <a:pt x="226124" y="114857"/>
                </a:lnTo>
                <a:lnTo>
                  <a:pt x="239550" y="116884"/>
                </a:lnTo>
                <a:lnTo>
                  <a:pt x="250505" y="119750"/>
                </a:lnTo>
                <a:lnTo>
                  <a:pt x="260429" y="123036"/>
                </a:lnTo>
                <a:lnTo>
                  <a:pt x="260429" y="114088"/>
                </a:lnTo>
                <a:close/>
              </a:path>
              <a:path w="260985" h="356869">
                <a:moveTo>
                  <a:pt x="221969" y="0"/>
                </a:moveTo>
                <a:lnTo>
                  <a:pt x="190033" y="4316"/>
                </a:lnTo>
                <a:lnTo>
                  <a:pt x="164279" y="16917"/>
                </a:lnTo>
                <a:lnTo>
                  <a:pt x="143469" y="37278"/>
                </a:lnTo>
                <a:lnTo>
                  <a:pt x="126368" y="64873"/>
                </a:lnTo>
                <a:lnTo>
                  <a:pt x="260429" y="64873"/>
                </a:lnTo>
                <a:lnTo>
                  <a:pt x="260429" y="5592"/>
                </a:lnTo>
                <a:lnTo>
                  <a:pt x="251175" y="3303"/>
                </a:lnTo>
                <a:lnTo>
                  <a:pt x="241611" y="1538"/>
                </a:lnTo>
                <a:lnTo>
                  <a:pt x="231841" y="402"/>
                </a:lnTo>
                <a:lnTo>
                  <a:pt x="22196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664757" y="839490"/>
            <a:ext cx="1320825" cy="1803400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2131730" y="1512080"/>
            <a:ext cx="426720" cy="434340"/>
          </a:xfrm>
          <a:custGeom>
            <a:avLst/>
            <a:gdLst/>
            <a:ahLst/>
            <a:cxnLst/>
            <a:rect l="l" t="t" r="r" b="b"/>
            <a:pathLst>
              <a:path w="426719" h="434339">
                <a:moveTo>
                  <a:pt x="0" y="0"/>
                </a:moveTo>
                <a:lnTo>
                  <a:pt x="0" y="433979"/>
                </a:lnTo>
                <a:lnTo>
                  <a:pt x="426356" y="433979"/>
                </a:lnTo>
                <a:lnTo>
                  <a:pt x="0" y="0"/>
                </a:lnTo>
                <a:close/>
              </a:path>
            </a:pathLst>
          </a:custGeom>
          <a:solidFill>
            <a:srgbClr val="009FE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2121841" y="1943576"/>
            <a:ext cx="440055" cy="0"/>
          </a:xfrm>
          <a:custGeom>
            <a:avLst/>
            <a:gdLst/>
            <a:ahLst/>
            <a:cxnLst/>
            <a:rect l="l" t="t" r="r" b="b"/>
            <a:pathLst>
              <a:path w="440055" h="0">
                <a:moveTo>
                  <a:pt x="0" y="0"/>
                </a:moveTo>
                <a:lnTo>
                  <a:pt x="439542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2128434" y="1515586"/>
            <a:ext cx="0" cy="421640"/>
          </a:xfrm>
          <a:custGeom>
            <a:avLst/>
            <a:gdLst/>
            <a:ahLst/>
            <a:cxnLst/>
            <a:rect l="l" t="t" r="r" b="b"/>
            <a:pathLst>
              <a:path w="0" h="421639">
                <a:moveTo>
                  <a:pt x="0" y="0"/>
                </a:moveTo>
                <a:lnTo>
                  <a:pt x="0" y="421639"/>
                </a:lnTo>
              </a:path>
            </a:pathLst>
          </a:custGeom>
          <a:ln w="1318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2121841" y="1509236"/>
            <a:ext cx="440055" cy="0"/>
          </a:xfrm>
          <a:custGeom>
            <a:avLst/>
            <a:gdLst/>
            <a:ahLst/>
            <a:cxnLst/>
            <a:rect l="l" t="t" r="r" b="b"/>
            <a:pathLst>
              <a:path w="440055" h="0">
                <a:moveTo>
                  <a:pt x="0" y="0"/>
                </a:moveTo>
                <a:lnTo>
                  <a:pt x="439542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2555339" y="1515435"/>
            <a:ext cx="0" cy="422275"/>
          </a:xfrm>
          <a:custGeom>
            <a:avLst/>
            <a:gdLst/>
            <a:ahLst/>
            <a:cxnLst/>
            <a:rect l="l" t="t" r="r" b="b"/>
            <a:pathLst>
              <a:path w="0" h="422275">
                <a:moveTo>
                  <a:pt x="0" y="0"/>
                </a:moveTo>
                <a:lnTo>
                  <a:pt x="0" y="421677"/>
                </a:lnTo>
              </a:path>
            </a:pathLst>
          </a:custGeom>
          <a:ln w="1208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 txBox="1">
            <a:spLocks noGrp="1"/>
          </p:cNvSpPr>
          <p:nvPr>
            <p:ph type="title"/>
          </p:nvPr>
        </p:nvSpPr>
        <p:spPr>
          <a:xfrm>
            <a:off x="2573608" y="3390338"/>
            <a:ext cx="3606800" cy="829944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5250" spc="-114"/>
              <a:t>Modul</a:t>
            </a:r>
            <a:r>
              <a:rPr dirty="0" sz="5250" spc="-400"/>
              <a:t> </a:t>
            </a:r>
            <a:r>
              <a:rPr dirty="0" sz="5250" spc="-155"/>
              <a:t>114</a:t>
            </a:r>
            <a:endParaRPr sz="5250"/>
          </a:p>
        </p:txBody>
      </p:sp>
      <p:sp>
        <p:nvSpPr>
          <p:cNvPr id="69" name="object 69"/>
          <p:cNvSpPr txBox="1"/>
          <p:nvPr/>
        </p:nvSpPr>
        <p:spPr>
          <a:xfrm>
            <a:off x="2584079" y="4236385"/>
            <a:ext cx="13361035" cy="2224405"/>
          </a:xfrm>
          <a:prstGeom prst="rect">
            <a:avLst/>
          </a:prstGeom>
        </p:spPr>
        <p:txBody>
          <a:bodyPr wrap="square" lIns="0" tIns="3111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450"/>
              </a:spcBef>
            </a:pPr>
            <a:r>
              <a:rPr dirty="0" sz="5250" spc="-50">
                <a:latin typeface="Arial Black"/>
                <a:cs typeface="Arial Black"/>
              </a:rPr>
              <a:t>Codierungs-, </a:t>
            </a:r>
            <a:r>
              <a:rPr dirty="0" sz="5250" spc="-70">
                <a:latin typeface="Arial Black"/>
                <a:cs typeface="Arial Black"/>
              </a:rPr>
              <a:t>Kompressions-</a:t>
            </a:r>
            <a:r>
              <a:rPr dirty="0" sz="5250" spc="-285">
                <a:latin typeface="Arial Black"/>
                <a:cs typeface="Arial Black"/>
              </a:rPr>
              <a:t> </a:t>
            </a:r>
            <a:r>
              <a:rPr dirty="0" sz="5250" spc="-70">
                <a:latin typeface="Arial Black"/>
                <a:cs typeface="Arial Black"/>
              </a:rPr>
              <a:t>und</a:t>
            </a:r>
            <a:endParaRPr sz="525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2355"/>
              </a:spcBef>
            </a:pPr>
            <a:r>
              <a:rPr dirty="0" sz="5250" spc="-80">
                <a:latin typeface="Arial Black"/>
                <a:cs typeface="Arial Black"/>
              </a:rPr>
              <a:t>Verschlüsselungsverfahren</a:t>
            </a:r>
            <a:r>
              <a:rPr dirty="0" sz="5250" spc="-195">
                <a:latin typeface="Arial Black"/>
                <a:cs typeface="Arial Black"/>
              </a:rPr>
              <a:t> </a:t>
            </a:r>
            <a:r>
              <a:rPr dirty="0" sz="5250" spc="-70">
                <a:latin typeface="Arial Black"/>
                <a:cs typeface="Arial Black"/>
              </a:rPr>
              <a:t>einsetzen</a:t>
            </a:r>
            <a:endParaRPr sz="5250">
              <a:latin typeface="Arial Black"/>
              <a:cs typeface="Arial Black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13103508" y="10298553"/>
            <a:ext cx="153035" cy="3270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950" spc="10">
                <a:latin typeface="Calibri"/>
                <a:cs typeface="Calibri"/>
              </a:rPr>
              <a:t>1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2636434" y="9444604"/>
            <a:ext cx="3839210" cy="1030605"/>
          </a:xfrm>
          <a:prstGeom prst="rect">
            <a:avLst/>
          </a:prstGeom>
        </p:spPr>
        <p:txBody>
          <a:bodyPr wrap="square" lIns="0" tIns="6476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9"/>
              </a:spcBef>
            </a:pPr>
            <a:r>
              <a:rPr dirty="0" sz="2950" spc="-5">
                <a:latin typeface="Arial Black"/>
                <a:cs typeface="Arial Black"/>
              </a:rPr>
              <a:t>Johan </a:t>
            </a:r>
            <a:r>
              <a:rPr dirty="0" sz="2950" spc="10">
                <a:latin typeface="Arial Black"/>
                <a:cs typeface="Arial Black"/>
              </a:rPr>
              <a:t>Oelen</a:t>
            </a:r>
            <a:endParaRPr sz="295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dirty="0" sz="2950" spc="5">
                <a:latin typeface="Arial"/>
                <a:cs typeface="Arial"/>
              </a:rPr>
              <a:t>Bildungszentrum</a:t>
            </a:r>
            <a:r>
              <a:rPr dirty="0" sz="2950" spc="-30">
                <a:latin typeface="Arial"/>
                <a:cs typeface="Arial"/>
              </a:rPr>
              <a:t> </a:t>
            </a:r>
            <a:r>
              <a:rPr dirty="0" sz="2950" spc="5">
                <a:latin typeface="Arial"/>
                <a:cs typeface="Arial"/>
              </a:rPr>
              <a:t>Uster</a:t>
            </a:r>
            <a:endParaRPr sz="2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34388" y="616181"/>
            <a:ext cx="14993619" cy="1321435"/>
          </a:xfrm>
          <a:prstGeom prst="rect"/>
        </p:spPr>
        <p:txBody>
          <a:bodyPr wrap="square" lIns="0" tIns="83820" rIns="0" bIns="0" rtlCol="0" vert="horz">
            <a:spAutoFit/>
          </a:bodyPr>
          <a:lstStyle/>
          <a:p>
            <a:pPr marL="12700" marR="5080">
              <a:lnSpc>
                <a:spcPts val="4860"/>
              </a:lnSpc>
              <a:spcBef>
                <a:spcPts val="660"/>
              </a:spcBef>
            </a:pPr>
            <a:r>
              <a:rPr dirty="0" sz="4450" spc="-5" b="1">
                <a:solidFill>
                  <a:srgbClr val="797979"/>
                </a:solidFill>
                <a:latin typeface="Arial"/>
                <a:cs typeface="Arial"/>
              </a:rPr>
              <a:t>Mengengerüst, Huffman-Code, Speicherplatzbedarf und  </a:t>
            </a:r>
            <a:r>
              <a:rPr dirty="0" sz="4450" spc="-10" b="1">
                <a:solidFill>
                  <a:srgbClr val="797979"/>
                </a:solidFill>
                <a:latin typeface="Arial"/>
                <a:cs typeface="Arial"/>
              </a:rPr>
              <a:t>Gewinn</a:t>
            </a:r>
            <a:endParaRPr sz="445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3515"/>
              </a:lnSpc>
            </a:pPr>
            <a:r>
              <a:rPr dirty="0" spc="5"/>
              <a:t>Johan Oelen | Modul</a:t>
            </a:r>
            <a:r>
              <a:rPr dirty="0" spc="-55"/>
              <a:t> </a:t>
            </a:r>
            <a:r>
              <a:rPr dirty="0" spc="5"/>
              <a:t>114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735"/>
              </a:lnSpc>
            </a:pPr>
            <a:fld id="{81D60167-4931-47E6-BA6A-407CBD079E47}" type="slidenum">
              <a:rPr dirty="0" spc="15"/>
              <a:t>12</a:t>
            </a:fld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044470" y="2929230"/>
          <a:ext cx="15472410" cy="53162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12365"/>
                <a:gridCol w="1779269"/>
                <a:gridCol w="2032635"/>
                <a:gridCol w="3730624"/>
                <a:gridCol w="2791459"/>
                <a:gridCol w="2720340"/>
              </a:tblGrid>
              <a:tr h="872457">
                <a:tc>
                  <a:txBody>
                    <a:bodyPr/>
                    <a:lstStyle/>
                    <a:p>
                      <a:pPr marL="52069">
                        <a:lnSpc>
                          <a:spcPts val="3310"/>
                        </a:lnSpc>
                      </a:pPr>
                      <a:r>
                        <a:rPr dirty="0" sz="2950" spc="5">
                          <a:latin typeface="Arial"/>
                          <a:cs typeface="Arial"/>
                        </a:rPr>
                        <a:t>Buchstaben</a:t>
                      </a:r>
                      <a:endParaRPr sz="29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marL="58419">
                        <a:lnSpc>
                          <a:spcPts val="3310"/>
                        </a:lnSpc>
                      </a:pPr>
                      <a:r>
                        <a:rPr dirty="0" sz="2950" spc="5">
                          <a:latin typeface="Arial"/>
                          <a:cs typeface="Arial"/>
                        </a:rPr>
                        <a:t>Anzahl</a:t>
                      </a:r>
                      <a:endParaRPr sz="29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ts val="3270"/>
                        </a:lnSpc>
                      </a:pPr>
                      <a:r>
                        <a:rPr dirty="0" sz="2950">
                          <a:solidFill>
                            <a:srgbClr val="919191"/>
                          </a:solidFill>
                          <a:latin typeface="Arial"/>
                          <a:cs typeface="Arial"/>
                        </a:rPr>
                        <a:t>Huffman-</a:t>
                      </a:r>
                      <a:endParaRPr sz="2950">
                        <a:latin typeface="Arial"/>
                        <a:cs typeface="Arial"/>
                      </a:endParaRPr>
                    </a:p>
                    <a:p>
                      <a:pPr marL="59690">
                        <a:lnSpc>
                          <a:spcPts val="3500"/>
                        </a:lnSpc>
                      </a:pPr>
                      <a:r>
                        <a:rPr dirty="0" sz="2950" spc="10">
                          <a:solidFill>
                            <a:srgbClr val="919191"/>
                          </a:solidFill>
                          <a:latin typeface="Arial"/>
                          <a:cs typeface="Arial"/>
                        </a:rPr>
                        <a:t>Code</a:t>
                      </a:r>
                      <a:endParaRPr sz="29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marL="58419">
                        <a:lnSpc>
                          <a:spcPts val="3270"/>
                        </a:lnSpc>
                      </a:pPr>
                      <a:r>
                        <a:rPr dirty="0" sz="2950" spc="5">
                          <a:solidFill>
                            <a:srgbClr val="919191"/>
                          </a:solidFill>
                          <a:latin typeface="Arial"/>
                          <a:cs typeface="Arial"/>
                        </a:rPr>
                        <a:t>Anzahl Bits</a:t>
                      </a:r>
                      <a:r>
                        <a:rPr dirty="0" sz="2950" spc="-10">
                          <a:solidFill>
                            <a:srgbClr val="91919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950" spc="5">
                          <a:solidFill>
                            <a:srgbClr val="919191"/>
                          </a:solidFill>
                          <a:latin typeface="Arial"/>
                          <a:cs typeface="Arial"/>
                        </a:rPr>
                        <a:t>pro</a:t>
                      </a:r>
                      <a:endParaRPr sz="2950">
                        <a:latin typeface="Arial"/>
                        <a:cs typeface="Arial"/>
                      </a:endParaRPr>
                    </a:p>
                    <a:p>
                      <a:pPr marL="58419">
                        <a:lnSpc>
                          <a:spcPts val="3500"/>
                        </a:lnSpc>
                      </a:pPr>
                      <a:r>
                        <a:rPr dirty="0" sz="2950" spc="5">
                          <a:solidFill>
                            <a:srgbClr val="919191"/>
                          </a:solidFill>
                          <a:latin typeface="Arial"/>
                          <a:cs typeface="Arial"/>
                        </a:rPr>
                        <a:t>einzelnes</a:t>
                      </a:r>
                      <a:r>
                        <a:rPr dirty="0" sz="2950" spc="-10">
                          <a:solidFill>
                            <a:srgbClr val="91919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950" spc="5">
                          <a:solidFill>
                            <a:srgbClr val="919191"/>
                          </a:solidFill>
                          <a:latin typeface="Arial"/>
                          <a:cs typeface="Arial"/>
                        </a:rPr>
                        <a:t>Zeichen</a:t>
                      </a:r>
                      <a:endParaRPr sz="29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ts val="3270"/>
                        </a:lnSpc>
                      </a:pPr>
                      <a:r>
                        <a:rPr dirty="0" sz="2950" spc="5">
                          <a:solidFill>
                            <a:srgbClr val="919191"/>
                          </a:solidFill>
                          <a:latin typeface="Arial"/>
                          <a:cs typeface="Arial"/>
                        </a:rPr>
                        <a:t>Anzahl Bits</a:t>
                      </a:r>
                      <a:r>
                        <a:rPr dirty="0" sz="2950" spc="-30">
                          <a:solidFill>
                            <a:srgbClr val="91919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950" spc="5">
                          <a:solidFill>
                            <a:srgbClr val="919191"/>
                          </a:solidFill>
                          <a:latin typeface="Arial"/>
                          <a:cs typeface="Arial"/>
                        </a:rPr>
                        <a:t>pro</a:t>
                      </a:r>
                      <a:endParaRPr sz="2950">
                        <a:latin typeface="Arial"/>
                        <a:cs typeface="Arial"/>
                      </a:endParaRPr>
                    </a:p>
                    <a:p>
                      <a:pPr marL="55880">
                        <a:lnSpc>
                          <a:spcPts val="3500"/>
                        </a:lnSpc>
                      </a:pPr>
                      <a:r>
                        <a:rPr dirty="0" sz="2950" spc="5">
                          <a:solidFill>
                            <a:srgbClr val="919191"/>
                          </a:solidFill>
                          <a:latin typeface="Arial"/>
                          <a:cs typeface="Arial"/>
                        </a:rPr>
                        <a:t>Zeichen</a:t>
                      </a:r>
                      <a:endParaRPr sz="29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marL="50165">
                        <a:lnSpc>
                          <a:spcPts val="3270"/>
                        </a:lnSpc>
                      </a:pPr>
                      <a:r>
                        <a:rPr dirty="0" sz="2950" spc="5">
                          <a:solidFill>
                            <a:srgbClr val="919191"/>
                          </a:solidFill>
                          <a:latin typeface="Arial"/>
                          <a:cs typeface="Arial"/>
                        </a:rPr>
                        <a:t>Anzahl</a:t>
                      </a:r>
                      <a:r>
                        <a:rPr dirty="0" sz="2950" spc="-5">
                          <a:solidFill>
                            <a:srgbClr val="91919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950" spc="5">
                          <a:solidFill>
                            <a:srgbClr val="919191"/>
                          </a:solidFill>
                          <a:latin typeface="Arial"/>
                          <a:cs typeface="Arial"/>
                        </a:rPr>
                        <a:t>Bits</a:t>
                      </a:r>
                      <a:endParaRPr sz="2950">
                        <a:latin typeface="Arial"/>
                        <a:cs typeface="Arial"/>
                      </a:endParaRPr>
                    </a:p>
                    <a:p>
                      <a:pPr marL="50165">
                        <a:lnSpc>
                          <a:spcPts val="3500"/>
                        </a:lnSpc>
                      </a:pPr>
                      <a:r>
                        <a:rPr dirty="0" sz="2950" spc="5">
                          <a:solidFill>
                            <a:srgbClr val="919191"/>
                          </a:solidFill>
                          <a:latin typeface="Arial"/>
                          <a:cs typeface="Arial"/>
                        </a:rPr>
                        <a:t>ASCII-Code</a:t>
                      </a:r>
                      <a:endParaRPr sz="29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  <a:solidFill>
                      <a:srgbClr val="CFD7E7"/>
                    </a:solidFill>
                  </a:tcPr>
                </a:tc>
              </a:tr>
              <a:tr h="739570">
                <a:tc>
                  <a:txBody>
                    <a:bodyPr/>
                    <a:lstStyle/>
                    <a:p>
                      <a:pPr marL="52069">
                        <a:lnSpc>
                          <a:spcPts val="3365"/>
                        </a:lnSpc>
                      </a:pPr>
                      <a:r>
                        <a:rPr dirty="0" sz="2950">
                          <a:latin typeface="Arial"/>
                          <a:cs typeface="Arial"/>
                        </a:rPr>
                        <a:t>e</a:t>
                      </a:r>
                      <a:endParaRPr sz="29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marL="58419">
                        <a:lnSpc>
                          <a:spcPts val="3365"/>
                        </a:lnSpc>
                      </a:pPr>
                      <a:r>
                        <a:rPr dirty="0" sz="2950">
                          <a:latin typeface="Arial"/>
                          <a:cs typeface="Arial"/>
                        </a:rPr>
                        <a:t>4</a:t>
                      </a:r>
                      <a:endParaRPr sz="29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ts val="3285"/>
                        </a:lnSpc>
                      </a:pPr>
                      <a:r>
                        <a:rPr dirty="0" sz="2950">
                          <a:solidFill>
                            <a:srgbClr val="919191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9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marL="58419">
                        <a:lnSpc>
                          <a:spcPts val="3365"/>
                        </a:lnSpc>
                      </a:pPr>
                      <a:r>
                        <a:rPr dirty="0" sz="2950">
                          <a:solidFill>
                            <a:srgbClr val="919191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9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ts val="3365"/>
                        </a:lnSpc>
                      </a:pPr>
                      <a:r>
                        <a:rPr dirty="0" sz="2950">
                          <a:solidFill>
                            <a:srgbClr val="919191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29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marL="50165">
                        <a:lnSpc>
                          <a:spcPts val="3365"/>
                        </a:lnSpc>
                      </a:pPr>
                      <a:r>
                        <a:rPr dirty="0" sz="2950" spc="10">
                          <a:solidFill>
                            <a:srgbClr val="919191"/>
                          </a:solidFill>
                          <a:latin typeface="Arial"/>
                          <a:cs typeface="Arial"/>
                        </a:rPr>
                        <a:t>32</a:t>
                      </a:r>
                      <a:endParaRPr sz="29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  <a:solidFill>
                      <a:srgbClr val="E8ECF4"/>
                    </a:solidFill>
                  </a:tcPr>
                </a:tc>
              </a:tr>
              <a:tr h="739570">
                <a:tc>
                  <a:txBody>
                    <a:bodyPr/>
                    <a:lstStyle/>
                    <a:p>
                      <a:pPr marL="52069">
                        <a:lnSpc>
                          <a:spcPts val="3315"/>
                        </a:lnSpc>
                      </a:pPr>
                      <a:r>
                        <a:rPr dirty="0" sz="2950">
                          <a:latin typeface="Arial"/>
                          <a:cs typeface="Arial"/>
                        </a:rPr>
                        <a:t>r</a:t>
                      </a:r>
                      <a:endParaRPr sz="29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marL="58419">
                        <a:lnSpc>
                          <a:spcPts val="3315"/>
                        </a:lnSpc>
                      </a:pPr>
                      <a:r>
                        <a:rPr dirty="0" sz="2950">
                          <a:latin typeface="Arial"/>
                          <a:cs typeface="Arial"/>
                        </a:rPr>
                        <a:t>2</a:t>
                      </a:r>
                      <a:endParaRPr sz="29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ts val="3315"/>
                        </a:lnSpc>
                      </a:pPr>
                      <a:r>
                        <a:rPr dirty="0" sz="2950" spc="10">
                          <a:solidFill>
                            <a:srgbClr val="919191"/>
                          </a:solidFill>
                          <a:latin typeface="Arial"/>
                          <a:cs typeface="Arial"/>
                        </a:rPr>
                        <a:t>01</a:t>
                      </a:r>
                      <a:endParaRPr sz="29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marL="58419">
                        <a:lnSpc>
                          <a:spcPts val="3315"/>
                        </a:lnSpc>
                      </a:pPr>
                      <a:r>
                        <a:rPr dirty="0" sz="2950">
                          <a:solidFill>
                            <a:srgbClr val="919191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29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ts val="3315"/>
                        </a:lnSpc>
                      </a:pPr>
                      <a:r>
                        <a:rPr dirty="0" sz="2950">
                          <a:solidFill>
                            <a:srgbClr val="919191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29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marL="50165">
                        <a:lnSpc>
                          <a:spcPts val="3315"/>
                        </a:lnSpc>
                      </a:pPr>
                      <a:r>
                        <a:rPr dirty="0" sz="2950" spc="10">
                          <a:solidFill>
                            <a:srgbClr val="919191"/>
                          </a:solidFill>
                          <a:latin typeface="Arial"/>
                          <a:cs typeface="Arial"/>
                        </a:rPr>
                        <a:t>16</a:t>
                      </a:r>
                      <a:endParaRPr sz="29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  <a:solidFill>
                      <a:srgbClr val="CFD7E7"/>
                    </a:solidFill>
                  </a:tcPr>
                </a:tc>
              </a:tr>
              <a:tr h="739570">
                <a:tc>
                  <a:txBody>
                    <a:bodyPr/>
                    <a:lstStyle/>
                    <a:p>
                      <a:pPr marL="52069">
                        <a:lnSpc>
                          <a:spcPts val="3345"/>
                        </a:lnSpc>
                      </a:pPr>
                      <a:r>
                        <a:rPr dirty="0" sz="2950">
                          <a:latin typeface="Arial"/>
                          <a:cs typeface="Arial"/>
                        </a:rPr>
                        <a:t>d</a:t>
                      </a:r>
                      <a:endParaRPr sz="29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marL="58419">
                        <a:lnSpc>
                          <a:spcPts val="3345"/>
                        </a:lnSpc>
                      </a:pPr>
                      <a:r>
                        <a:rPr dirty="0" sz="2950">
                          <a:latin typeface="Arial"/>
                          <a:cs typeface="Arial"/>
                        </a:rPr>
                        <a:t>1</a:t>
                      </a:r>
                      <a:endParaRPr sz="29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ts val="3345"/>
                        </a:lnSpc>
                      </a:pPr>
                      <a:r>
                        <a:rPr dirty="0" sz="2950" spc="10">
                          <a:solidFill>
                            <a:srgbClr val="919191"/>
                          </a:solidFill>
                          <a:latin typeface="Arial"/>
                          <a:cs typeface="Arial"/>
                        </a:rPr>
                        <a:t>001</a:t>
                      </a:r>
                      <a:endParaRPr sz="29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marL="58419">
                        <a:lnSpc>
                          <a:spcPts val="3345"/>
                        </a:lnSpc>
                      </a:pPr>
                      <a:r>
                        <a:rPr dirty="0" sz="2950">
                          <a:solidFill>
                            <a:srgbClr val="919191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29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ts val="3345"/>
                        </a:lnSpc>
                      </a:pPr>
                      <a:r>
                        <a:rPr dirty="0" sz="2950">
                          <a:solidFill>
                            <a:srgbClr val="919191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29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marL="50165">
                        <a:lnSpc>
                          <a:spcPts val="3345"/>
                        </a:lnSpc>
                      </a:pPr>
                      <a:r>
                        <a:rPr dirty="0" sz="2950">
                          <a:solidFill>
                            <a:srgbClr val="919191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29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  <a:solidFill>
                      <a:srgbClr val="E8ECF4"/>
                    </a:solidFill>
                  </a:tcPr>
                </a:tc>
              </a:tr>
              <a:tr h="739570">
                <a:tc>
                  <a:txBody>
                    <a:bodyPr/>
                    <a:lstStyle/>
                    <a:p>
                      <a:pPr marL="52069">
                        <a:lnSpc>
                          <a:spcPts val="3375"/>
                        </a:lnSpc>
                      </a:pPr>
                      <a:r>
                        <a:rPr dirty="0" sz="2950">
                          <a:latin typeface="Arial"/>
                          <a:cs typeface="Arial"/>
                        </a:rPr>
                        <a:t>b</a:t>
                      </a:r>
                      <a:endParaRPr sz="29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marL="58419">
                        <a:lnSpc>
                          <a:spcPts val="3375"/>
                        </a:lnSpc>
                      </a:pPr>
                      <a:r>
                        <a:rPr dirty="0" sz="2950">
                          <a:latin typeface="Arial"/>
                          <a:cs typeface="Arial"/>
                        </a:rPr>
                        <a:t>1</a:t>
                      </a:r>
                      <a:endParaRPr sz="29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ts val="3375"/>
                        </a:lnSpc>
                      </a:pPr>
                      <a:r>
                        <a:rPr dirty="0" sz="2950" spc="10">
                          <a:solidFill>
                            <a:srgbClr val="919191"/>
                          </a:solidFill>
                          <a:latin typeface="Arial"/>
                          <a:cs typeface="Arial"/>
                        </a:rPr>
                        <a:t>000</a:t>
                      </a:r>
                      <a:endParaRPr sz="29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marL="58419">
                        <a:lnSpc>
                          <a:spcPts val="3375"/>
                        </a:lnSpc>
                      </a:pPr>
                      <a:r>
                        <a:rPr dirty="0" sz="2950">
                          <a:solidFill>
                            <a:srgbClr val="919191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29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ts val="3375"/>
                        </a:lnSpc>
                      </a:pPr>
                      <a:r>
                        <a:rPr dirty="0" sz="2950">
                          <a:solidFill>
                            <a:srgbClr val="919191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29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marL="50165">
                        <a:lnSpc>
                          <a:spcPts val="3375"/>
                        </a:lnSpc>
                      </a:pPr>
                      <a:r>
                        <a:rPr dirty="0" sz="2950">
                          <a:solidFill>
                            <a:srgbClr val="919191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29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  <a:solidFill>
                      <a:srgbClr val="CFD7E7"/>
                    </a:solidFill>
                  </a:tcPr>
                </a:tc>
              </a:tr>
              <a:tr h="7395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  <a:solidFill>
                      <a:srgbClr val="E8ECF4"/>
                    </a:solidFill>
                  </a:tcPr>
                </a:tc>
              </a:tr>
              <a:tr h="740480">
                <a:tc>
                  <a:txBody>
                    <a:bodyPr/>
                    <a:lstStyle/>
                    <a:p>
                      <a:pPr marL="52069">
                        <a:lnSpc>
                          <a:spcPts val="3354"/>
                        </a:lnSpc>
                      </a:pPr>
                      <a:r>
                        <a:rPr dirty="0" sz="2950" spc="10">
                          <a:latin typeface="Arial"/>
                          <a:cs typeface="Arial"/>
                        </a:rPr>
                        <a:t>Summe</a:t>
                      </a:r>
                      <a:endParaRPr sz="29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marL="58419">
                        <a:lnSpc>
                          <a:spcPts val="3354"/>
                        </a:lnSpc>
                      </a:pPr>
                      <a:r>
                        <a:rPr dirty="0" sz="2950">
                          <a:latin typeface="Arial"/>
                          <a:cs typeface="Arial"/>
                        </a:rPr>
                        <a:t>8</a:t>
                      </a:r>
                      <a:endParaRPr sz="29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ts val="3354"/>
                        </a:lnSpc>
                      </a:pPr>
                      <a:r>
                        <a:rPr dirty="0" sz="2950" spc="10">
                          <a:solidFill>
                            <a:srgbClr val="919191"/>
                          </a:solidFill>
                          <a:latin typeface="Arial"/>
                          <a:cs typeface="Arial"/>
                        </a:rPr>
                        <a:t>14</a:t>
                      </a:r>
                      <a:endParaRPr sz="29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marL="50165">
                        <a:lnSpc>
                          <a:spcPts val="3354"/>
                        </a:lnSpc>
                      </a:pPr>
                      <a:r>
                        <a:rPr dirty="0" sz="2950" spc="10">
                          <a:solidFill>
                            <a:srgbClr val="919191"/>
                          </a:solidFill>
                          <a:latin typeface="Arial"/>
                          <a:cs typeface="Arial"/>
                        </a:rPr>
                        <a:t>64</a:t>
                      </a:r>
                      <a:endParaRPr sz="29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  <a:solidFill>
                      <a:srgbClr val="CFD7E7"/>
                    </a:solidFill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4479309" y="8489659"/>
            <a:ext cx="11026140" cy="938530"/>
          </a:xfrm>
          <a:prstGeom prst="rect">
            <a:avLst/>
          </a:prstGeom>
        </p:spPr>
        <p:txBody>
          <a:bodyPr wrap="square" lIns="0" tIns="3810" rIns="0" bIns="0" rtlCol="0" vert="horz">
            <a:spAutoFit/>
          </a:bodyPr>
          <a:lstStyle/>
          <a:p>
            <a:pPr marL="12700" marR="5080">
              <a:lnSpc>
                <a:spcPct val="102499"/>
              </a:lnSpc>
              <a:spcBef>
                <a:spcPts val="30"/>
              </a:spcBef>
              <a:tabLst>
                <a:tab pos="6633845" algn="l"/>
              </a:tabLst>
            </a:pPr>
            <a:r>
              <a:rPr dirty="0" sz="2950" spc="5">
                <a:latin typeface="Arial"/>
                <a:cs typeface="Arial"/>
              </a:rPr>
              <a:t>prozentualer Gewinn: </a:t>
            </a:r>
            <a:r>
              <a:rPr dirty="0" sz="2950" spc="10">
                <a:latin typeface="Arial"/>
                <a:cs typeface="Arial"/>
              </a:rPr>
              <a:t>100% </a:t>
            </a:r>
            <a:r>
              <a:rPr dirty="0" sz="2950" spc="5">
                <a:latin typeface="Arial"/>
                <a:cs typeface="Arial"/>
              </a:rPr>
              <a:t>* (Biteinsparung / Bits unkomprimiert)  prozentualer Gewinn: </a:t>
            </a:r>
            <a:r>
              <a:rPr dirty="0" sz="2950" spc="10">
                <a:latin typeface="Arial"/>
                <a:cs typeface="Arial"/>
              </a:rPr>
              <a:t>100% </a:t>
            </a:r>
            <a:r>
              <a:rPr dirty="0" sz="2950" spc="5">
                <a:latin typeface="Arial"/>
                <a:cs typeface="Arial"/>
              </a:rPr>
              <a:t>* (50</a:t>
            </a:r>
            <a:r>
              <a:rPr dirty="0" sz="2950" spc="45">
                <a:latin typeface="Arial"/>
                <a:cs typeface="Arial"/>
              </a:rPr>
              <a:t> </a:t>
            </a:r>
            <a:r>
              <a:rPr dirty="0" sz="2950" spc="5">
                <a:latin typeface="Arial"/>
                <a:cs typeface="Arial"/>
              </a:rPr>
              <a:t>/</a:t>
            </a:r>
            <a:r>
              <a:rPr dirty="0" sz="2950" spc="10">
                <a:latin typeface="Arial"/>
                <a:cs typeface="Arial"/>
              </a:rPr>
              <a:t> </a:t>
            </a:r>
            <a:r>
              <a:rPr dirty="0" sz="2950" spc="5">
                <a:latin typeface="Arial"/>
                <a:cs typeface="Arial"/>
              </a:rPr>
              <a:t>64)	</a:t>
            </a:r>
            <a:r>
              <a:rPr dirty="0" sz="2950" spc="10">
                <a:latin typeface="Arial"/>
                <a:cs typeface="Arial"/>
              </a:rPr>
              <a:t>=</a:t>
            </a:r>
            <a:r>
              <a:rPr dirty="0" sz="2950" spc="5">
                <a:latin typeface="Arial"/>
                <a:cs typeface="Arial"/>
              </a:rPr>
              <a:t> </a:t>
            </a:r>
            <a:r>
              <a:rPr dirty="0" sz="2950" spc="10">
                <a:latin typeface="Arial"/>
                <a:cs typeface="Arial"/>
              </a:rPr>
              <a:t>78%</a:t>
            </a:r>
            <a:endParaRPr sz="2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34388" y="605082"/>
            <a:ext cx="6768465" cy="80454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5100" spc="5" b="1">
                <a:solidFill>
                  <a:srgbClr val="797979"/>
                </a:solidFill>
                <a:latin typeface="Arial"/>
                <a:cs typeface="Arial"/>
              </a:rPr>
              <a:t>Run </a:t>
            </a:r>
            <a:r>
              <a:rPr dirty="0" sz="5100" b="1">
                <a:solidFill>
                  <a:srgbClr val="797979"/>
                </a:solidFill>
                <a:latin typeface="Arial"/>
                <a:cs typeface="Arial"/>
              </a:rPr>
              <a:t>Length</a:t>
            </a:r>
            <a:r>
              <a:rPr dirty="0" sz="5100" spc="-50" b="1">
                <a:solidFill>
                  <a:srgbClr val="797979"/>
                </a:solidFill>
                <a:latin typeface="Arial"/>
                <a:cs typeface="Arial"/>
              </a:rPr>
              <a:t> </a:t>
            </a:r>
            <a:r>
              <a:rPr dirty="0" sz="5100" b="1">
                <a:solidFill>
                  <a:srgbClr val="797979"/>
                </a:solidFill>
                <a:latin typeface="Arial"/>
                <a:cs typeface="Arial"/>
              </a:rPr>
              <a:t>Encoding</a:t>
            </a:r>
            <a:endParaRPr sz="51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3515"/>
              </a:lnSpc>
            </a:pPr>
            <a:r>
              <a:rPr dirty="0" spc="5"/>
              <a:t>Johan Oelen | Modul</a:t>
            </a:r>
            <a:r>
              <a:rPr dirty="0" spc="-55"/>
              <a:t> </a:t>
            </a:r>
            <a:r>
              <a:rPr dirty="0" spc="5"/>
              <a:t>114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735"/>
              </a:lnSpc>
            </a:pPr>
            <a:fld id="{81D60167-4931-47E6-BA6A-407CBD079E47}" type="slidenum">
              <a:rPr dirty="0" spc="15"/>
              <a:t>12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1306631" y="2311836"/>
            <a:ext cx="15845790" cy="560070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ts val="4050"/>
              </a:lnSpc>
              <a:spcBef>
                <a:spcPts val="110"/>
              </a:spcBef>
            </a:pPr>
            <a:r>
              <a:rPr dirty="0" sz="3450" spc="5">
                <a:latin typeface="Arial"/>
                <a:cs typeface="Arial"/>
              </a:rPr>
              <a:t>Lauflängenkodierung</a:t>
            </a:r>
            <a:r>
              <a:rPr dirty="0" sz="3450" spc="-5">
                <a:latin typeface="Arial"/>
                <a:cs typeface="Arial"/>
              </a:rPr>
              <a:t> </a:t>
            </a:r>
            <a:r>
              <a:rPr dirty="0" sz="3450" spc="5">
                <a:latin typeface="Arial"/>
                <a:cs typeface="Arial"/>
              </a:rPr>
              <a:t>(RLE):</a:t>
            </a:r>
            <a:endParaRPr sz="3450">
              <a:latin typeface="Arial"/>
              <a:cs typeface="Arial"/>
            </a:endParaRPr>
          </a:p>
          <a:p>
            <a:pPr marL="12700">
              <a:lnSpc>
                <a:spcPts val="4000"/>
              </a:lnSpc>
            </a:pPr>
            <a:r>
              <a:rPr dirty="0" sz="3450">
                <a:latin typeface="Arial"/>
                <a:cs typeface="Arial"/>
              </a:rPr>
              <a:t>- verlustfreier </a:t>
            </a:r>
            <a:r>
              <a:rPr dirty="0" sz="3450" spc="5">
                <a:latin typeface="Arial"/>
                <a:cs typeface="Arial"/>
              </a:rPr>
              <a:t>Kompressionsalgorithmus </a:t>
            </a:r>
            <a:r>
              <a:rPr dirty="0" sz="3450">
                <a:latin typeface="Arial"/>
                <a:cs typeface="Arial"/>
              </a:rPr>
              <a:t>für digitale</a:t>
            </a:r>
            <a:r>
              <a:rPr dirty="0" sz="3450" spc="-5">
                <a:latin typeface="Arial"/>
                <a:cs typeface="Arial"/>
              </a:rPr>
              <a:t> </a:t>
            </a:r>
            <a:r>
              <a:rPr dirty="0" sz="3450" spc="5">
                <a:latin typeface="Arial"/>
                <a:cs typeface="Arial"/>
              </a:rPr>
              <a:t>Daten.</a:t>
            </a:r>
            <a:endParaRPr sz="3450">
              <a:latin typeface="Arial"/>
              <a:cs typeface="Arial"/>
            </a:endParaRPr>
          </a:p>
          <a:p>
            <a:pPr marL="12700">
              <a:lnSpc>
                <a:spcPts val="4040"/>
              </a:lnSpc>
            </a:pPr>
            <a:r>
              <a:rPr dirty="0" sz="3450">
                <a:latin typeface="Times New Roman"/>
                <a:cs typeface="Times New Roman"/>
              </a:rPr>
              <a:t>- </a:t>
            </a:r>
            <a:r>
              <a:rPr dirty="0" sz="3450">
                <a:latin typeface="Arial"/>
                <a:cs typeface="Arial"/>
              </a:rPr>
              <a:t>gut geeignet bei </a:t>
            </a:r>
            <a:r>
              <a:rPr dirty="0" sz="3450" b="1">
                <a:latin typeface="Arial"/>
                <a:cs typeface="Arial"/>
              </a:rPr>
              <a:t>Wiederholungen </a:t>
            </a:r>
            <a:r>
              <a:rPr dirty="0" sz="3450" spc="5" b="1">
                <a:latin typeface="Arial"/>
                <a:cs typeface="Arial"/>
              </a:rPr>
              <a:t>von </a:t>
            </a:r>
            <a:r>
              <a:rPr dirty="0" sz="3450" b="1">
                <a:latin typeface="Arial"/>
                <a:cs typeface="Arial"/>
              </a:rPr>
              <a:t>gleichen</a:t>
            </a:r>
            <a:r>
              <a:rPr dirty="0" sz="3450" spc="114" b="1">
                <a:latin typeface="Arial"/>
                <a:cs typeface="Arial"/>
              </a:rPr>
              <a:t> </a:t>
            </a:r>
            <a:r>
              <a:rPr dirty="0" sz="3450" spc="-5" b="1">
                <a:latin typeface="Arial"/>
                <a:cs typeface="Arial"/>
              </a:rPr>
              <a:t>Werten</a:t>
            </a:r>
            <a:endParaRPr sz="3450">
              <a:latin typeface="Arial"/>
              <a:cs typeface="Arial"/>
            </a:endParaRPr>
          </a:p>
          <a:p>
            <a:pPr marL="12700">
              <a:lnSpc>
                <a:spcPts val="4090"/>
              </a:lnSpc>
            </a:pPr>
            <a:r>
              <a:rPr dirty="0" sz="3450">
                <a:latin typeface="Arial"/>
                <a:cs typeface="Arial"/>
              </a:rPr>
              <a:t>- </a:t>
            </a:r>
            <a:r>
              <a:rPr dirty="0" sz="3450" spc="5">
                <a:latin typeface="Arial"/>
                <a:cs typeface="Arial"/>
              </a:rPr>
              <a:t>es wird die Anzahl der Wiederholungen sowie der wiederholte </a:t>
            </a:r>
            <a:r>
              <a:rPr dirty="0" sz="3450" spc="-10">
                <a:latin typeface="Arial"/>
                <a:cs typeface="Arial"/>
              </a:rPr>
              <a:t>Wert</a:t>
            </a:r>
            <a:r>
              <a:rPr dirty="0" sz="3450" spc="-215">
                <a:latin typeface="Arial"/>
                <a:cs typeface="Arial"/>
              </a:rPr>
              <a:t> </a:t>
            </a:r>
            <a:r>
              <a:rPr dirty="0" sz="3450">
                <a:latin typeface="Arial"/>
                <a:cs typeface="Arial"/>
              </a:rPr>
              <a:t>gespeichert</a:t>
            </a:r>
            <a:r>
              <a:rPr dirty="0" sz="3450">
                <a:latin typeface="Times New Roman"/>
                <a:cs typeface="Times New Roman"/>
              </a:rPr>
              <a:t>.</a:t>
            </a:r>
            <a:endParaRPr sz="34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050">
              <a:latin typeface="Times New Roman"/>
              <a:cs typeface="Times New Roman"/>
            </a:endParaRPr>
          </a:p>
          <a:p>
            <a:pPr marL="12700" marR="6350000">
              <a:lnSpc>
                <a:spcPts val="3960"/>
              </a:lnSpc>
            </a:pPr>
            <a:r>
              <a:rPr dirty="0" sz="3450" spc="5">
                <a:latin typeface="Arial"/>
                <a:cs typeface="Arial"/>
              </a:rPr>
              <a:t>Beispiel: schwarz-weiss Bild  </a:t>
            </a:r>
            <a:r>
              <a:rPr dirty="0" sz="3450" spc="5">
                <a:solidFill>
                  <a:srgbClr val="00BA63"/>
                </a:solidFill>
                <a:latin typeface="Arial"/>
                <a:cs typeface="Arial"/>
              </a:rPr>
              <a:t>WWWWWWWWWW</a:t>
            </a:r>
            <a:r>
              <a:rPr dirty="0" sz="3450" spc="5" b="1">
                <a:latin typeface="Arial"/>
                <a:cs typeface="Arial"/>
              </a:rPr>
              <a:t>S</a:t>
            </a:r>
            <a:r>
              <a:rPr dirty="0" sz="3450" spc="5">
                <a:solidFill>
                  <a:srgbClr val="00BA63"/>
                </a:solidFill>
                <a:latin typeface="Arial"/>
                <a:cs typeface="Arial"/>
              </a:rPr>
              <a:t>WWWWWWWWWW</a:t>
            </a:r>
            <a:r>
              <a:rPr dirty="0" sz="3450" spc="5" b="1">
                <a:latin typeface="Arial"/>
                <a:cs typeface="Arial"/>
              </a:rPr>
              <a:t>SSS</a:t>
            </a:r>
            <a:endParaRPr sz="34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400">
              <a:latin typeface="Times New Roman"/>
              <a:cs typeface="Times New Roman"/>
            </a:endParaRPr>
          </a:p>
          <a:p>
            <a:pPr marL="12700" marR="10398760">
              <a:lnSpc>
                <a:spcPts val="3960"/>
              </a:lnSpc>
            </a:pPr>
            <a:r>
              <a:rPr dirty="0" sz="3450" spc="5">
                <a:latin typeface="Arial"/>
                <a:cs typeface="Arial"/>
              </a:rPr>
              <a:t>Nach Anwendung von RLE:  10 x </a:t>
            </a:r>
            <a:r>
              <a:rPr dirty="0" sz="3450" spc="-90">
                <a:latin typeface="Arial"/>
                <a:cs typeface="Arial"/>
              </a:rPr>
              <a:t>W, </a:t>
            </a:r>
            <a:r>
              <a:rPr dirty="0" sz="3450" spc="5">
                <a:latin typeface="Arial"/>
                <a:cs typeface="Arial"/>
              </a:rPr>
              <a:t>1 x S, 10 x </a:t>
            </a:r>
            <a:r>
              <a:rPr dirty="0" sz="3450" spc="-90">
                <a:latin typeface="Arial"/>
                <a:cs typeface="Arial"/>
              </a:rPr>
              <a:t>W, </a:t>
            </a:r>
            <a:r>
              <a:rPr dirty="0" sz="3450" spc="5">
                <a:latin typeface="Arial"/>
                <a:cs typeface="Arial"/>
              </a:rPr>
              <a:t>3 x</a:t>
            </a:r>
            <a:r>
              <a:rPr dirty="0" sz="3450" spc="65">
                <a:latin typeface="Arial"/>
                <a:cs typeface="Arial"/>
              </a:rPr>
              <a:t> </a:t>
            </a:r>
            <a:r>
              <a:rPr dirty="0" sz="3450" spc="5">
                <a:latin typeface="Arial"/>
                <a:cs typeface="Arial"/>
              </a:rPr>
              <a:t>S</a:t>
            </a:r>
            <a:endParaRPr sz="34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34388" y="605082"/>
            <a:ext cx="6768465" cy="80454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5100" spc="5" b="1">
                <a:solidFill>
                  <a:srgbClr val="797979"/>
                </a:solidFill>
                <a:latin typeface="Arial"/>
                <a:cs typeface="Arial"/>
              </a:rPr>
              <a:t>Run </a:t>
            </a:r>
            <a:r>
              <a:rPr dirty="0" sz="5100" b="1">
                <a:solidFill>
                  <a:srgbClr val="797979"/>
                </a:solidFill>
                <a:latin typeface="Arial"/>
                <a:cs typeface="Arial"/>
              </a:rPr>
              <a:t>Length</a:t>
            </a:r>
            <a:r>
              <a:rPr dirty="0" sz="5100" spc="-50" b="1">
                <a:solidFill>
                  <a:srgbClr val="797979"/>
                </a:solidFill>
                <a:latin typeface="Arial"/>
                <a:cs typeface="Arial"/>
              </a:rPr>
              <a:t> </a:t>
            </a:r>
            <a:r>
              <a:rPr dirty="0" sz="5100" b="1">
                <a:solidFill>
                  <a:srgbClr val="797979"/>
                </a:solidFill>
                <a:latin typeface="Arial"/>
                <a:cs typeface="Arial"/>
              </a:rPr>
              <a:t>Encoding</a:t>
            </a:r>
            <a:endParaRPr sz="51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30734" y="1775237"/>
            <a:ext cx="10403469" cy="41697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107684" y="6209100"/>
            <a:ext cx="19034760" cy="3366135"/>
          </a:xfrm>
          <a:prstGeom prst="rect">
            <a:avLst/>
          </a:prstGeom>
        </p:spPr>
        <p:txBody>
          <a:bodyPr wrap="square" lIns="0" tIns="755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dirty="0" sz="2950" spc="5">
                <a:solidFill>
                  <a:srgbClr val="7E8487"/>
                </a:solidFill>
                <a:latin typeface="Arial"/>
                <a:cs typeface="Arial"/>
              </a:rPr>
              <a:t>RLE-Bit-Berechnung für die </a:t>
            </a:r>
            <a:r>
              <a:rPr dirty="0" sz="2950" spc="-65" b="1" i="1">
                <a:solidFill>
                  <a:srgbClr val="575D60"/>
                </a:solidFill>
                <a:latin typeface="Trebuchet MS"/>
                <a:cs typeface="Trebuchet MS"/>
              </a:rPr>
              <a:t>ersten </a:t>
            </a:r>
            <a:r>
              <a:rPr dirty="0" sz="2950" spc="-130" b="1" i="1">
                <a:solidFill>
                  <a:srgbClr val="575D60"/>
                </a:solidFill>
                <a:latin typeface="Trebuchet MS"/>
                <a:cs typeface="Trebuchet MS"/>
              </a:rPr>
              <a:t>vier</a:t>
            </a:r>
            <a:r>
              <a:rPr dirty="0" sz="2950" spc="-185" b="1" i="1">
                <a:solidFill>
                  <a:srgbClr val="575D60"/>
                </a:solidFill>
                <a:latin typeface="Trebuchet MS"/>
                <a:cs typeface="Trebuchet MS"/>
              </a:rPr>
              <a:t> </a:t>
            </a:r>
            <a:r>
              <a:rPr dirty="0" sz="2950" spc="-85" b="1" i="1">
                <a:solidFill>
                  <a:srgbClr val="575D60"/>
                </a:solidFill>
                <a:latin typeface="Trebuchet MS"/>
                <a:cs typeface="Trebuchet MS"/>
              </a:rPr>
              <a:t>Zeilen</a:t>
            </a:r>
            <a:r>
              <a:rPr dirty="0" sz="2950" spc="-85">
                <a:solidFill>
                  <a:srgbClr val="7E8487"/>
                </a:solidFill>
                <a:latin typeface="Arial"/>
                <a:cs typeface="Arial"/>
              </a:rPr>
              <a:t>:</a:t>
            </a:r>
            <a:endParaRPr sz="29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00"/>
              </a:spcBef>
            </a:pPr>
            <a:r>
              <a:rPr dirty="0" sz="2950" spc="5">
                <a:solidFill>
                  <a:srgbClr val="7E8487"/>
                </a:solidFill>
                <a:latin typeface="Arial"/>
                <a:cs typeface="Arial"/>
              </a:rPr>
              <a:t>Der Speicherbedarf für das normale </a:t>
            </a:r>
            <a:r>
              <a:rPr dirty="0" sz="2950" spc="-25" b="1" i="1">
                <a:solidFill>
                  <a:srgbClr val="575D60"/>
                </a:solidFill>
                <a:latin typeface="Trebuchet MS"/>
                <a:cs typeface="Trebuchet MS"/>
              </a:rPr>
              <a:t>Bitmap</a:t>
            </a:r>
            <a:r>
              <a:rPr dirty="0" sz="2950" spc="-25">
                <a:solidFill>
                  <a:srgbClr val="7E8487"/>
                </a:solidFill>
                <a:latin typeface="Arial"/>
                <a:cs typeface="Arial"/>
              </a:rPr>
              <a:t>: </a:t>
            </a:r>
            <a:r>
              <a:rPr dirty="0" sz="2950" spc="10">
                <a:solidFill>
                  <a:srgbClr val="7E8487"/>
                </a:solidFill>
                <a:latin typeface="Arial"/>
                <a:cs typeface="Arial"/>
              </a:rPr>
              <a:t>4 </a:t>
            </a:r>
            <a:r>
              <a:rPr dirty="0" sz="2950" spc="5">
                <a:solidFill>
                  <a:srgbClr val="7E8487"/>
                </a:solidFill>
                <a:latin typeface="Arial"/>
                <a:cs typeface="Arial"/>
              </a:rPr>
              <a:t>Zeilen zu je </a:t>
            </a:r>
            <a:r>
              <a:rPr dirty="0" sz="2950" spc="10">
                <a:solidFill>
                  <a:srgbClr val="7E8487"/>
                </a:solidFill>
                <a:latin typeface="Arial"/>
                <a:cs typeface="Arial"/>
              </a:rPr>
              <a:t>20 </a:t>
            </a:r>
            <a:r>
              <a:rPr dirty="0" sz="2950" spc="5">
                <a:solidFill>
                  <a:srgbClr val="7E8487"/>
                </a:solidFill>
                <a:latin typeface="Arial"/>
                <a:cs typeface="Arial"/>
              </a:rPr>
              <a:t>Pixel </a:t>
            </a:r>
            <a:r>
              <a:rPr dirty="0" sz="2950" spc="10">
                <a:solidFill>
                  <a:srgbClr val="7E8487"/>
                </a:solidFill>
                <a:latin typeface="Arial"/>
                <a:cs typeface="Arial"/>
              </a:rPr>
              <a:t>=</a:t>
            </a:r>
            <a:r>
              <a:rPr dirty="0" sz="2950">
                <a:solidFill>
                  <a:srgbClr val="7E8487"/>
                </a:solidFill>
                <a:latin typeface="Arial"/>
                <a:cs typeface="Arial"/>
              </a:rPr>
              <a:t> </a:t>
            </a:r>
            <a:r>
              <a:rPr dirty="0" sz="2950" spc="-95" b="1" i="1">
                <a:solidFill>
                  <a:srgbClr val="575D60"/>
                </a:solidFill>
                <a:latin typeface="Trebuchet MS"/>
                <a:cs typeface="Trebuchet MS"/>
              </a:rPr>
              <a:t>80Bit</a:t>
            </a:r>
            <a:endParaRPr sz="29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dirty="0" sz="2950" spc="5">
                <a:solidFill>
                  <a:srgbClr val="7E8487"/>
                </a:solidFill>
                <a:latin typeface="Arial"/>
                <a:cs typeface="Arial"/>
              </a:rPr>
              <a:t>Der Speicherbedarf für das RLE-komprimierte</a:t>
            </a:r>
            <a:r>
              <a:rPr dirty="0" sz="2950" spc="-15">
                <a:solidFill>
                  <a:srgbClr val="7E8487"/>
                </a:solidFill>
                <a:latin typeface="Arial"/>
                <a:cs typeface="Arial"/>
              </a:rPr>
              <a:t> </a:t>
            </a:r>
            <a:r>
              <a:rPr dirty="0" sz="2950" spc="5">
                <a:solidFill>
                  <a:srgbClr val="7E8487"/>
                </a:solidFill>
                <a:latin typeface="Arial"/>
                <a:cs typeface="Arial"/>
              </a:rPr>
              <a:t>Bild:</a:t>
            </a:r>
            <a:endParaRPr sz="295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10"/>
              </a:spcBef>
              <a:tabLst>
                <a:tab pos="2379345" algn="l"/>
                <a:tab pos="4320540" algn="l"/>
                <a:tab pos="6687820" algn="l"/>
                <a:tab pos="6710045" algn="l"/>
                <a:tab pos="8524240" algn="l"/>
                <a:tab pos="9077325" algn="l"/>
                <a:tab pos="11200130" algn="l"/>
                <a:tab pos="15403830" algn="l"/>
                <a:tab pos="17771110" algn="l"/>
              </a:tabLst>
            </a:pPr>
            <a:r>
              <a:rPr dirty="0" sz="2950" spc="10">
                <a:solidFill>
                  <a:srgbClr val="7E8487"/>
                </a:solidFill>
                <a:latin typeface="Arial"/>
                <a:cs typeface="Arial"/>
              </a:rPr>
              <a:t>Ab </a:t>
            </a:r>
            <a:r>
              <a:rPr dirty="0" sz="2950" spc="5">
                <a:solidFill>
                  <a:srgbClr val="7E8487"/>
                </a:solidFill>
                <a:latin typeface="Arial"/>
                <a:cs typeface="Arial"/>
              </a:rPr>
              <a:t>erstem Pixel </a:t>
            </a:r>
            <a:r>
              <a:rPr dirty="0" sz="2950" spc="10">
                <a:solidFill>
                  <a:srgbClr val="7E8487"/>
                </a:solidFill>
                <a:latin typeface="Arial"/>
                <a:cs typeface="Arial"/>
              </a:rPr>
              <a:t>oben </a:t>
            </a:r>
            <a:r>
              <a:rPr dirty="0" sz="2950" spc="5">
                <a:solidFill>
                  <a:srgbClr val="7E8487"/>
                </a:solidFill>
                <a:latin typeface="Arial"/>
                <a:cs typeface="Arial"/>
              </a:rPr>
              <a:t>links </a:t>
            </a:r>
            <a:r>
              <a:rPr dirty="0" sz="2950" spc="10">
                <a:solidFill>
                  <a:srgbClr val="7E8487"/>
                </a:solidFill>
                <a:latin typeface="Arial"/>
                <a:cs typeface="Arial"/>
              </a:rPr>
              <a:t>31</a:t>
            </a:r>
            <a:r>
              <a:rPr dirty="0" sz="2950" spc="45">
                <a:solidFill>
                  <a:srgbClr val="7E8487"/>
                </a:solidFill>
                <a:latin typeface="Arial"/>
                <a:cs typeface="Arial"/>
              </a:rPr>
              <a:t> </a:t>
            </a:r>
            <a:r>
              <a:rPr dirty="0" sz="2950" spc="5">
                <a:solidFill>
                  <a:srgbClr val="7E8487"/>
                </a:solidFill>
                <a:latin typeface="Arial"/>
                <a:cs typeface="Arial"/>
              </a:rPr>
              <a:t>x</a:t>
            </a:r>
            <a:r>
              <a:rPr dirty="0" sz="2950" spc="15">
                <a:solidFill>
                  <a:srgbClr val="7E8487"/>
                </a:solidFill>
                <a:latin typeface="Arial"/>
                <a:cs typeface="Arial"/>
              </a:rPr>
              <a:t> </a:t>
            </a:r>
            <a:r>
              <a:rPr dirty="0" sz="2950" spc="-5">
                <a:solidFill>
                  <a:srgbClr val="7E8487"/>
                </a:solidFill>
                <a:latin typeface="Arial"/>
                <a:cs typeface="Arial"/>
              </a:rPr>
              <a:t>Weiss,		</a:t>
            </a:r>
            <a:r>
              <a:rPr dirty="0" sz="2950" spc="10">
                <a:solidFill>
                  <a:srgbClr val="7E8487"/>
                </a:solidFill>
                <a:latin typeface="Arial"/>
                <a:cs typeface="Arial"/>
              </a:rPr>
              <a:t>2</a:t>
            </a:r>
            <a:r>
              <a:rPr dirty="0" sz="2950" spc="25">
                <a:solidFill>
                  <a:srgbClr val="7E8487"/>
                </a:solidFill>
                <a:latin typeface="Arial"/>
                <a:cs typeface="Arial"/>
              </a:rPr>
              <a:t> </a:t>
            </a:r>
            <a:r>
              <a:rPr dirty="0" sz="2950" spc="5">
                <a:solidFill>
                  <a:srgbClr val="7E8487"/>
                </a:solidFill>
                <a:latin typeface="Arial"/>
                <a:cs typeface="Arial"/>
              </a:rPr>
              <a:t>x</a:t>
            </a:r>
            <a:r>
              <a:rPr dirty="0" sz="2950" spc="15">
                <a:solidFill>
                  <a:srgbClr val="7E8487"/>
                </a:solidFill>
                <a:latin typeface="Arial"/>
                <a:cs typeface="Arial"/>
              </a:rPr>
              <a:t> </a:t>
            </a:r>
            <a:r>
              <a:rPr dirty="0" sz="2950" spc="5">
                <a:solidFill>
                  <a:srgbClr val="7E8487"/>
                </a:solidFill>
                <a:latin typeface="Arial"/>
                <a:cs typeface="Arial"/>
              </a:rPr>
              <a:t>Schwarz,	</a:t>
            </a:r>
            <a:r>
              <a:rPr dirty="0" sz="2950" spc="-100">
                <a:solidFill>
                  <a:srgbClr val="7E8487"/>
                </a:solidFill>
                <a:latin typeface="Arial"/>
                <a:cs typeface="Arial"/>
              </a:rPr>
              <a:t>11</a:t>
            </a:r>
            <a:r>
              <a:rPr dirty="0" sz="2950" spc="15">
                <a:solidFill>
                  <a:srgbClr val="7E8487"/>
                </a:solidFill>
                <a:latin typeface="Arial"/>
                <a:cs typeface="Arial"/>
              </a:rPr>
              <a:t> </a:t>
            </a:r>
            <a:r>
              <a:rPr dirty="0" sz="2950" spc="5">
                <a:solidFill>
                  <a:srgbClr val="7E8487"/>
                </a:solidFill>
                <a:latin typeface="Arial"/>
                <a:cs typeface="Arial"/>
              </a:rPr>
              <a:t>x</a:t>
            </a:r>
            <a:r>
              <a:rPr dirty="0" sz="2950" spc="10">
                <a:solidFill>
                  <a:srgbClr val="7E8487"/>
                </a:solidFill>
                <a:latin typeface="Arial"/>
                <a:cs typeface="Arial"/>
              </a:rPr>
              <a:t> </a:t>
            </a:r>
            <a:r>
              <a:rPr dirty="0" sz="2950" spc="-5">
                <a:solidFill>
                  <a:srgbClr val="7E8487"/>
                </a:solidFill>
                <a:latin typeface="Arial"/>
                <a:cs typeface="Arial"/>
              </a:rPr>
              <a:t>Weiss,	</a:t>
            </a:r>
            <a:r>
              <a:rPr dirty="0" sz="2950" spc="10">
                <a:solidFill>
                  <a:srgbClr val="7E8487"/>
                </a:solidFill>
                <a:latin typeface="Arial"/>
                <a:cs typeface="Arial"/>
              </a:rPr>
              <a:t>3 </a:t>
            </a:r>
            <a:r>
              <a:rPr dirty="0" sz="2950" spc="5">
                <a:solidFill>
                  <a:srgbClr val="7E8487"/>
                </a:solidFill>
                <a:latin typeface="Arial"/>
                <a:cs typeface="Arial"/>
              </a:rPr>
              <a:t>x Schwarz, </a:t>
            </a:r>
            <a:r>
              <a:rPr dirty="0" sz="2950" spc="10">
                <a:solidFill>
                  <a:srgbClr val="7E8487"/>
                </a:solidFill>
                <a:latin typeface="Arial"/>
                <a:cs typeface="Arial"/>
              </a:rPr>
              <a:t>2</a:t>
            </a:r>
            <a:r>
              <a:rPr dirty="0" sz="2950" spc="30">
                <a:solidFill>
                  <a:srgbClr val="7E8487"/>
                </a:solidFill>
                <a:latin typeface="Arial"/>
                <a:cs typeface="Arial"/>
              </a:rPr>
              <a:t> </a:t>
            </a:r>
            <a:r>
              <a:rPr dirty="0" sz="2950" spc="5">
                <a:solidFill>
                  <a:srgbClr val="7E8487"/>
                </a:solidFill>
                <a:latin typeface="Arial"/>
                <a:cs typeface="Arial"/>
              </a:rPr>
              <a:t>x</a:t>
            </a:r>
            <a:r>
              <a:rPr dirty="0" sz="2950" spc="10">
                <a:solidFill>
                  <a:srgbClr val="7E8487"/>
                </a:solidFill>
                <a:latin typeface="Arial"/>
                <a:cs typeface="Arial"/>
              </a:rPr>
              <a:t> </a:t>
            </a:r>
            <a:r>
              <a:rPr dirty="0" sz="2950" spc="-5">
                <a:solidFill>
                  <a:srgbClr val="7E8487"/>
                </a:solidFill>
                <a:latin typeface="Arial"/>
                <a:cs typeface="Arial"/>
              </a:rPr>
              <a:t>Weiss,	</a:t>
            </a:r>
            <a:r>
              <a:rPr dirty="0" sz="2950" spc="10">
                <a:solidFill>
                  <a:srgbClr val="7E8487"/>
                </a:solidFill>
                <a:latin typeface="Arial"/>
                <a:cs typeface="Arial"/>
              </a:rPr>
              <a:t>6</a:t>
            </a:r>
            <a:r>
              <a:rPr dirty="0" sz="2950" spc="15">
                <a:solidFill>
                  <a:srgbClr val="7E8487"/>
                </a:solidFill>
                <a:latin typeface="Arial"/>
                <a:cs typeface="Arial"/>
              </a:rPr>
              <a:t> </a:t>
            </a:r>
            <a:r>
              <a:rPr dirty="0" sz="2950" spc="5">
                <a:solidFill>
                  <a:srgbClr val="7E8487"/>
                </a:solidFill>
                <a:latin typeface="Arial"/>
                <a:cs typeface="Arial"/>
              </a:rPr>
              <a:t>x</a:t>
            </a:r>
            <a:r>
              <a:rPr dirty="0" sz="2950" spc="10">
                <a:solidFill>
                  <a:srgbClr val="7E8487"/>
                </a:solidFill>
                <a:latin typeface="Arial"/>
                <a:cs typeface="Arial"/>
              </a:rPr>
              <a:t> </a:t>
            </a:r>
            <a:r>
              <a:rPr dirty="0" sz="2950" spc="5">
                <a:solidFill>
                  <a:srgbClr val="7E8487"/>
                </a:solidFill>
                <a:latin typeface="Arial"/>
                <a:cs typeface="Arial"/>
              </a:rPr>
              <a:t>Schwarz,	</a:t>
            </a:r>
            <a:r>
              <a:rPr dirty="0" sz="2950" spc="10">
                <a:solidFill>
                  <a:srgbClr val="7E8487"/>
                </a:solidFill>
                <a:latin typeface="Arial"/>
                <a:cs typeface="Arial"/>
              </a:rPr>
              <a:t>6 </a:t>
            </a:r>
            <a:r>
              <a:rPr dirty="0" sz="2950" spc="5">
                <a:solidFill>
                  <a:srgbClr val="7E8487"/>
                </a:solidFill>
                <a:latin typeface="Arial"/>
                <a:cs typeface="Arial"/>
              </a:rPr>
              <a:t>x</a:t>
            </a:r>
            <a:r>
              <a:rPr dirty="0" sz="2950" spc="-95">
                <a:solidFill>
                  <a:srgbClr val="7E8487"/>
                </a:solidFill>
                <a:latin typeface="Arial"/>
                <a:cs typeface="Arial"/>
              </a:rPr>
              <a:t> </a:t>
            </a:r>
            <a:r>
              <a:rPr dirty="0" sz="2950" spc="-10">
                <a:solidFill>
                  <a:srgbClr val="7E8487"/>
                </a:solidFill>
                <a:latin typeface="Arial"/>
                <a:cs typeface="Arial"/>
              </a:rPr>
              <a:t>Wei  </a:t>
            </a:r>
            <a:r>
              <a:rPr dirty="0" sz="2950" spc="10">
                <a:solidFill>
                  <a:srgbClr val="7E8487"/>
                </a:solidFill>
                <a:latin typeface="Arial"/>
                <a:cs typeface="Arial"/>
              </a:rPr>
              <a:t>6 </a:t>
            </a:r>
            <a:r>
              <a:rPr dirty="0" sz="2950" spc="5">
                <a:solidFill>
                  <a:srgbClr val="7E8487"/>
                </a:solidFill>
                <a:latin typeface="Arial"/>
                <a:cs typeface="Arial"/>
              </a:rPr>
              <a:t>x</a:t>
            </a:r>
            <a:r>
              <a:rPr dirty="0" sz="2950" spc="10">
                <a:solidFill>
                  <a:srgbClr val="7E8487"/>
                </a:solidFill>
                <a:latin typeface="Arial"/>
                <a:cs typeface="Arial"/>
              </a:rPr>
              <a:t> </a:t>
            </a:r>
            <a:r>
              <a:rPr dirty="0" sz="2950" spc="5">
                <a:solidFill>
                  <a:srgbClr val="7E8487"/>
                </a:solidFill>
                <a:latin typeface="Arial"/>
                <a:cs typeface="Arial"/>
              </a:rPr>
              <a:t>Schwarz,	</a:t>
            </a:r>
            <a:r>
              <a:rPr dirty="0" sz="2950" spc="10">
                <a:solidFill>
                  <a:srgbClr val="7E8487"/>
                </a:solidFill>
                <a:latin typeface="Arial"/>
                <a:cs typeface="Arial"/>
              </a:rPr>
              <a:t>1</a:t>
            </a:r>
            <a:r>
              <a:rPr dirty="0" sz="2950" spc="15">
                <a:solidFill>
                  <a:srgbClr val="7E8487"/>
                </a:solidFill>
                <a:latin typeface="Arial"/>
                <a:cs typeface="Arial"/>
              </a:rPr>
              <a:t> </a:t>
            </a:r>
            <a:r>
              <a:rPr dirty="0" sz="2950" spc="5">
                <a:solidFill>
                  <a:srgbClr val="7E8487"/>
                </a:solidFill>
                <a:latin typeface="Arial"/>
                <a:cs typeface="Arial"/>
              </a:rPr>
              <a:t>x</a:t>
            </a:r>
            <a:r>
              <a:rPr dirty="0" sz="2950" spc="10">
                <a:solidFill>
                  <a:srgbClr val="7E8487"/>
                </a:solidFill>
                <a:latin typeface="Arial"/>
                <a:cs typeface="Arial"/>
              </a:rPr>
              <a:t> </a:t>
            </a:r>
            <a:r>
              <a:rPr dirty="0" sz="2950" spc="-5">
                <a:solidFill>
                  <a:srgbClr val="7E8487"/>
                </a:solidFill>
                <a:latin typeface="Arial"/>
                <a:cs typeface="Arial"/>
              </a:rPr>
              <a:t>Weiss,	</a:t>
            </a:r>
            <a:r>
              <a:rPr dirty="0" sz="2950" spc="10">
                <a:solidFill>
                  <a:srgbClr val="7E8487"/>
                </a:solidFill>
                <a:latin typeface="Arial"/>
                <a:cs typeface="Arial"/>
              </a:rPr>
              <a:t>8</a:t>
            </a:r>
            <a:r>
              <a:rPr dirty="0" sz="2950" spc="15">
                <a:solidFill>
                  <a:srgbClr val="7E8487"/>
                </a:solidFill>
                <a:latin typeface="Arial"/>
                <a:cs typeface="Arial"/>
              </a:rPr>
              <a:t> </a:t>
            </a:r>
            <a:r>
              <a:rPr dirty="0" sz="2950" spc="5">
                <a:solidFill>
                  <a:srgbClr val="7E8487"/>
                </a:solidFill>
                <a:latin typeface="Arial"/>
                <a:cs typeface="Arial"/>
              </a:rPr>
              <a:t>x</a:t>
            </a:r>
            <a:r>
              <a:rPr dirty="0" sz="2950" spc="10">
                <a:solidFill>
                  <a:srgbClr val="7E8487"/>
                </a:solidFill>
                <a:latin typeface="Arial"/>
                <a:cs typeface="Arial"/>
              </a:rPr>
              <a:t> </a:t>
            </a:r>
            <a:r>
              <a:rPr dirty="0" sz="2950" spc="5">
                <a:solidFill>
                  <a:srgbClr val="7E8487"/>
                </a:solidFill>
                <a:latin typeface="Arial"/>
                <a:cs typeface="Arial"/>
              </a:rPr>
              <a:t>Schwarz,	</a:t>
            </a:r>
            <a:r>
              <a:rPr dirty="0" sz="2950" spc="10">
                <a:solidFill>
                  <a:srgbClr val="7E8487"/>
                </a:solidFill>
                <a:latin typeface="Arial"/>
                <a:cs typeface="Arial"/>
              </a:rPr>
              <a:t>4 </a:t>
            </a:r>
            <a:r>
              <a:rPr dirty="0" sz="2950" spc="5">
                <a:solidFill>
                  <a:srgbClr val="7E8487"/>
                </a:solidFill>
                <a:latin typeface="Arial"/>
                <a:cs typeface="Arial"/>
              </a:rPr>
              <a:t>x </a:t>
            </a:r>
            <a:r>
              <a:rPr dirty="0" sz="2950" spc="-5">
                <a:solidFill>
                  <a:srgbClr val="7E8487"/>
                </a:solidFill>
                <a:latin typeface="Arial"/>
                <a:cs typeface="Arial"/>
              </a:rPr>
              <a:t>Weiss	</a:t>
            </a:r>
            <a:r>
              <a:rPr dirty="0" sz="2950" spc="5">
                <a:solidFill>
                  <a:srgbClr val="7E8487"/>
                </a:solidFill>
                <a:latin typeface="Arial"/>
                <a:cs typeface="Arial"/>
              </a:rPr>
              <a:t>ergibt </a:t>
            </a:r>
            <a:r>
              <a:rPr dirty="0" sz="2950" spc="-100">
                <a:solidFill>
                  <a:srgbClr val="7E8487"/>
                </a:solidFill>
                <a:latin typeface="Arial"/>
                <a:cs typeface="Arial"/>
              </a:rPr>
              <a:t>11 </a:t>
            </a:r>
            <a:r>
              <a:rPr dirty="0" sz="2950" spc="5">
                <a:solidFill>
                  <a:srgbClr val="7E8487"/>
                </a:solidFill>
                <a:latin typeface="Arial"/>
                <a:cs typeface="Arial"/>
              </a:rPr>
              <a:t>Zahlen oder</a:t>
            </a:r>
            <a:r>
              <a:rPr dirty="0" sz="2950" spc="100">
                <a:solidFill>
                  <a:srgbClr val="7E8487"/>
                </a:solidFill>
                <a:latin typeface="Arial"/>
                <a:cs typeface="Arial"/>
              </a:rPr>
              <a:t> </a:t>
            </a:r>
            <a:r>
              <a:rPr dirty="0" sz="2950" spc="5">
                <a:solidFill>
                  <a:srgbClr val="7E8487"/>
                </a:solidFill>
                <a:latin typeface="Arial"/>
                <a:cs typeface="Arial"/>
              </a:rPr>
              <a:t>Farbwechsel.</a:t>
            </a:r>
            <a:endParaRPr sz="29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  <a:tabLst>
                <a:tab pos="4244975" algn="l"/>
                <a:tab pos="5391785" algn="l"/>
                <a:tab pos="6649084" algn="l"/>
              </a:tabLst>
            </a:pPr>
            <a:r>
              <a:rPr dirty="0" sz="2950" spc="5">
                <a:solidFill>
                  <a:srgbClr val="7E8487"/>
                </a:solidFill>
                <a:latin typeface="Arial"/>
                <a:cs typeface="Arial"/>
              </a:rPr>
              <a:t>Die Zahlen</a:t>
            </a:r>
            <a:r>
              <a:rPr dirty="0" sz="2950" spc="30">
                <a:solidFill>
                  <a:srgbClr val="7E8487"/>
                </a:solidFill>
                <a:latin typeface="Arial"/>
                <a:cs typeface="Arial"/>
              </a:rPr>
              <a:t> </a:t>
            </a:r>
            <a:r>
              <a:rPr dirty="0" sz="2950" spc="5">
                <a:solidFill>
                  <a:srgbClr val="7E8487"/>
                </a:solidFill>
                <a:latin typeface="Arial"/>
                <a:cs typeface="Arial"/>
              </a:rPr>
              <a:t>in</a:t>
            </a:r>
            <a:r>
              <a:rPr dirty="0" sz="2950" spc="20">
                <a:solidFill>
                  <a:srgbClr val="7E8487"/>
                </a:solidFill>
                <a:latin typeface="Arial"/>
                <a:cs typeface="Arial"/>
              </a:rPr>
              <a:t> </a:t>
            </a:r>
            <a:r>
              <a:rPr dirty="0" sz="2950" spc="5">
                <a:solidFill>
                  <a:srgbClr val="7E8487"/>
                </a:solidFill>
                <a:latin typeface="Arial"/>
                <a:cs typeface="Arial"/>
              </a:rPr>
              <a:t>Dualcode:	</a:t>
            </a:r>
            <a:r>
              <a:rPr dirty="0" sz="2950" spc="-170">
                <a:solidFill>
                  <a:srgbClr val="7E8487"/>
                </a:solidFill>
                <a:latin typeface="Arial"/>
                <a:cs typeface="Arial"/>
              </a:rPr>
              <a:t>11111	</a:t>
            </a:r>
            <a:r>
              <a:rPr dirty="0" sz="2950" spc="10">
                <a:solidFill>
                  <a:srgbClr val="7E8487"/>
                </a:solidFill>
                <a:latin typeface="Arial"/>
                <a:cs typeface="Arial"/>
              </a:rPr>
              <a:t>00010	</a:t>
            </a:r>
            <a:r>
              <a:rPr dirty="0" sz="2950" spc="-35">
                <a:solidFill>
                  <a:srgbClr val="7E8487"/>
                </a:solidFill>
                <a:latin typeface="Arial"/>
                <a:cs typeface="Arial"/>
              </a:rPr>
              <a:t>01011 00011 </a:t>
            </a:r>
            <a:r>
              <a:rPr dirty="0" sz="2950" spc="10">
                <a:solidFill>
                  <a:srgbClr val="7E8487"/>
                </a:solidFill>
                <a:latin typeface="Arial"/>
                <a:cs typeface="Arial"/>
              </a:rPr>
              <a:t>00010 </a:t>
            </a:r>
            <a:r>
              <a:rPr dirty="0" sz="2950" spc="-35">
                <a:solidFill>
                  <a:srgbClr val="7E8487"/>
                </a:solidFill>
                <a:latin typeface="Arial"/>
                <a:cs typeface="Arial"/>
              </a:rPr>
              <a:t>00110 00110 </a:t>
            </a:r>
            <a:r>
              <a:rPr dirty="0" sz="2950" spc="10">
                <a:solidFill>
                  <a:srgbClr val="7E8487"/>
                </a:solidFill>
                <a:latin typeface="Arial"/>
                <a:cs typeface="Arial"/>
              </a:rPr>
              <a:t>00001 01000</a:t>
            </a:r>
            <a:r>
              <a:rPr dirty="0" sz="2950" spc="145">
                <a:solidFill>
                  <a:srgbClr val="7E8487"/>
                </a:solidFill>
                <a:latin typeface="Arial"/>
                <a:cs typeface="Arial"/>
              </a:rPr>
              <a:t> </a:t>
            </a:r>
            <a:r>
              <a:rPr dirty="0" sz="2950" spc="10">
                <a:solidFill>
                  <a:srgbClr val="7E8487"/>
                </a:solidFill>
                <a:latin typeface="Arial"/>
                <a:cs typeface="Arial"/>
              </a:rPr>
              <a:t>00100</a:t>
            </a:r>
            <a:endParaRPr sz="29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dirty="0" sz="2950" spc="5">
                <a:solidFill>
                  <a:srgbClr val="7E8487"/>
                </a:solidFill>
                <a:latin typeface="Arial"/>
                <a:cs typeface="Arial"/>
              </a:rPr>
              <a:t>Zusammenfassend </a:t>
            </a:r>
            <a:r>
              <a:rPr dirty="0" sz="2950" spc="-95" b="1" i="1">
                <a:solidFill>
                  <a:srgbClr val="575D60"/>
                </a:solidFill>
                <a:latin typeface="Trebuchet MS"/>
                <a:cs typeface="Trebuchet MS"/>
              </a:rPr>
              <a:t>RLE</a:t>
            </a:r>
            <a:r>
              <a:rPr dirty="0" sz="2950" spc="-95">
                <a:solidFill>
                  <a:srgbClr val="7E8487"/>
                </a:solidFill>
                <a:latin typeface="Arial"/>
                <a:cs typeface="Arial"/>
              </a:rPr>
              <a:t>: </a:t>
            </a:r>
            <a:r>
              <a:rPr dirty="0" sz="2950" spc="-100">
                <a:solidFill>
                  <a:srgbClr val="7E8487"/>
                </a:solidFill>
                <a:latin typeface="Arial"/>
                <a:cs typeface="Arial"/>
              </a:rPr>
              <a:t>11 </a:t>
            </a:r>
            <a:r>
              <a:rPr dirty="0" sz="2950" spc="5">
                <a:solidFill>
                  <a:srgbClr val="7E8487"/>
                </a:solidFill>
                <a:latin typeface="Arial"/>
                <a:cs typeface="Arial"/>
              </a:rPr>
              <a:t>x 5Bit </a:t>
            </a:r>
            <a:r>
              <a:rPr dirty="0" sz="2950" spc="10">
                <a:solidFill>
                  <a:srgbClr val="7E8487"/>
                </a:solidFill>
                <a:latin typeface="Arial"/>
                <a:cs typeface="Arial"/>
              </a:rPr>
              <a:t>=</a:t>
            </a:r>
            <a:r>
              <a:rPr dirty="0" sz="2950" spc="185">
                <a:solidFill>
                  <a:srgbClr val="7E8487"/>
                </a:solidFill>
                <a:latin typeface="Arial"/>
                <a:cs typeface="Arial"/>
              </a:rPr>
              <a:t> </a:t>
            </a:r>
            <a:r>
              <a:rPr dirty="0" sz="2950" spc="-95" b="1" i="1">
                <a:solidFill>
                  <a:srgbClr val="575D60"/>
                </a:solidFill>
                <a:latin typeface="Trebuchet MS"/>
                <a:cs typeface="Trebuchet MS"/>
              </a:rPr>
              <a:t>55Bit</a:t>
            </a:r>
            <a:endParaRPr sz="295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3515"/>
              </a:lnSpc>
            </a:pPr>
            <a:r>
              <a:rPr dirty="0" spc="5"/>
              <a:t>Johan Oelen | Modul</a:t>
            </a:r>
            <a:r>
              <a:rPr dirty="0" spc="-55"/>
              <a:t> </a:t>
            </a:r>
            <a:r>
              <a:rPr dirty="0" spc="5"/>
              <a:t>114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735"/>
              </a:lnSpc>
            </a:pPr>
            <a:fld id="{81D60167-4931-47E6-BA6A-407CBD079E47}" type="slidenum">
              <a:rPr dirty="0" spc="15"/>
              <a:t>12</a:t>
            </a:fld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34388" y="605082"/>
            <a:ext cx="3018790" cy="80454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5100" b="1">
                <a:solidFill>
                  <a:srgbClr val="797979"/>
                </a:solidFill>
                <a:latin typeface="Arial"/>
                <a:cs typeface="Arial"/>
              </a:rPr>
              <a:t>Aufgaben</a:t>
            </a:r>
            <a:endParaRPr sz="51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3515"/>
              </a:lnSpc>
            </a:pPr>
            <a:r>
              <a:rPr dirty="0" spc="5"/>
              <a:t>Johan Oelen | Modul</a:t>
            </a:r>
            <a:r>
              <a:rPr dirty="0" spc="-55"/>
              <a:t> </a:t>
            </a:r>
            <a:r>
              <a:rPr dirty="0" spc="5"/>
              <a:t>114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735"/>
              </a:lnSpc>
            </a:pPr>
            <a:fld id="{81D60167-4931-47E6-BA6A-407CBD079E47}" type="slidenum">
              <a:rPr dirty="0" spc="15"/>
              <a:t>15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1107684" y="2165244"/>
            <a:ext cx="16248380" cy="421830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473075" indent="-460375">
              <a:lnSpc>
                <a:spcPts val="4130"/>
              </a:lnSpc>
              <a:spcBef>
                <a:spcPts val="110"/>
              </a:spcBef>
              <a:buClr>
                <a:srgbClr val="222222"/>
              </a:buClr>
              <a:buAutoNum type="arabicPeriod"/>
              <a:tabLst>
                <a:tab pos="473709" algn="l"/>
              </a:tabLst>
            </a:pPr>
            <a:r>
              <a:rPr dirty="0" sz="3450" spc="-5">
                <a:latin typeface="Arial"/>
                <a:cs typeface="Arial"/>
              </a:rPr>
              <a:t>Welche </a:t>
            </a:r>
            <a:r>
              <a:rPr dirty="0" sz="3450" spc="5">
                <a:latin typeface="Arial"/>
                <a:cs typeface="Arial"/>
              </a:rPr>
              <a:t>Formate verwenden</a:t>
            </a:r>
            <a:r>
              <a:rPr dirty="0" sz="3450" spc="-5">
                <a:latin typeface="Arial"/>
                <a:cs typeface="Arial"/>
              </a:rPr>
              <a:t> </a:t>
            </a:r>
            <a:r>
              <a:rPr dirty="0" sz="3450" spc="5">
                <a:latin typeface="Arial"/>
                <a:cs typeface="Arial"/>
              </a:rPr>
              <a:t>RLE/RLC</a:t>
            </a:r>
            <a:endParaRPr sz="3450">
              <a:latin typeface="Arial"/>
              <a:cs typeface="Arial"/>
            </a:endParaRPr>
          </a:p>
          <a:p>
            <a:pPr marL="473075" marR="5080" indent="-460375">
              <a:lnSpc>
                <a:spcPts val="4120"/>
              </a:lnSpc>
              <a:spcBef>
                <a:spcPts val="145"/>
              </a:spcBef>
              <a:buClr>
                <a:srgbClr val="222222"/>
              </a:buClr>
              <a:buAutoNum type="arabicPeriod"/>
              <a:tabLst>
                <a:tab pos="473709" algn="l"/>
              </a:tabLst>
            </a:pPr>
            <a:r>
              <a:rPr dirty="0" sz="3450" spc="-5">
                <a:latin typeface="Arial"/>
                <a:cs typeface="Arial"/>
              </a:rPr>
              <a:t>Huffmann </a:t>
            </a:r>
            <a:r>
              <a:rPr dirty="0" sz="3450" spc="5">
                <a:latin typeface="Arial"/>
                <a:cs typeface="Arial"/>
              </a:rPr>
              <a:t>Code und RLE werden auch in Kombination verwendet. Geben Sie ein  Beispiel</a:t>
            </a:r>
            <a:endParaRPr sz="3450">
              <a:latin typeface="Arial"/>
              <a:cs typeface="Arial"/>
            </a:endParaRPr>
          </a:p>
          <a:p>
            <a:pPr marL="473075" indent="-460375">
              <a:lnSpc>
                <a:spcPts val="3979"/>
              </a:lnSpc>
              <a:buAutoNum type="arabicPeriod"/>
              <a:tabLst>
                <a:tab pos="473709" algn="l"/>
              </a:tabLst>
            </a:pPr>
            <a:r>
              <a:rPr dirty="0" sz="3450" spc="5">
                <a:latin typeface="Arial"/>
                <a:cs typeface="Arial"/>
              </a:rPr>
              <a:t>Uebung 5-3</a:t>
            </a:r>
            <a:r>
              <a:rPr dirty="0" sz="3450" spc="-10">
                <a:latin typeface="Arial"/>
                <a:cs typeface="Arial"/>
              </a:rPr>
              <a:t> </a:t>
            </a:r>
            <a:r>
              <a:rPr dirty="0" sz="3450" spc="5">
                <a:latin typeface="Arial"/>
                <a:cs typeface="Arial"/>
              </a:rPr>
              <a:t>RLE</a:t>
            </a:r>
            <a:endParaRPr sz="3450">
              <a:latin typeface="Arial"/>
              <a:cs typeface="Arial"/>
            </a:endParaRPr>
          </a:p>
          <a:p>
            <a:pPr marL="473075" indent="-460375">
              <a:lnSpc>
                <a:spcPts val="4120"/>
              </a:lnSpc>
              <a:buClr>
                <a:srgbClr val="222222"/>
              </a:buClr>
              <a:buAutoNum type="arabicPeriod"/>
              <a:tabLst>
                <a:tab pos="473709" algn="l"/>
              </a:tabLst>
            </a:pPr>
            <a:r>
              <a:rPr dirty="0" sz="3450" spc="5">
                <a:latin typeface="Arial"/>
                <a:cs typeface="Arial"/>
              </a:rPr>
              <a:t>Selbständiges erarbeiten </a:t>
            </a:r>
            <a:r>
              <a:rPr dirty="0" sz="3450" spc="-5" b="1">
                <a:latin typeface="Arial"/>
                <a:cs typeface="Arial"/>
              </a:rPr>
              <a:t>Burrows-Wheeler-Transformation</a:t>
            </a:r>
            <a:r>
              <a:rPr dirty="0" sz="3450" spc="-10" b="1">
                <a:latin typeface="Arial"/>
                <a:cs typeface="Arial"/>
              </a:rPr>
              <a:t> </a:t>
            </a:r>
            <a:r>
              <a:rPr dirty="0" sz="3450" spc="5" b="1">
                <a:latin typeface="Arial"/>
                <a:cs typeface="Arial"/>
              </a:rPr>
              <a:t>(BWT)</a:t>
            </a:r>
            <a:endParaRPr sz="3450">
              <a:latin typeface="Arial"/>
              <a:cs typeface="Arial"/>
            </a:endParaRPr>
          </a:p>
          <a:p>
            <a:pPr marL="389255" marR="9321800">
              <a:lnSpc>
                <a:spcPts val="4120"/>
              </a:lnSpc>
              <a:spcBef>
                <a:spcPts val="145"/>
              </a:spcBef>
            </a:pPr>
            <a:r>
              <a:rPr dirty="0" sz="3450" spc="5">
                <a:latin typeface="Arial"/>
                <a:cs typeface="Arial"/>
              </a:rPr>
              <a:t>Lesen Sie </a:t>
            </a:r>
            <a:r>
              <a:rPr dirty="0" sz="3450">
                <a:latin typeface="Arial"/>
                <a:cs typeface="Arial"/>
              </a:rPr>
              <a:t>Kapitel 5.4 Seite </a:t>
            </a:r>
            <a:r>
              <a:rPr dirty="0" sz="3450" spc="5">
                <a:latin typeface="Arial"/>
                <a:cs typeface="Arial"/>
              </a:rPr>
              <a:t>40-42  </a:t>
            </a:r>
            <a:r>
              <a:rPr dirty="0" sz="3450" spc="-5">
                <a:latin typeface="Arial"/>
                <a:cs typeface="Arial"/>
              </a:rPr>
              <a:t>Weitere </a:t>
            </a:r>
            <a:r>
              <a:rPr dirty="0" sz="3450" spc="5">
                <a:latin typeface="Arial"/>
                <a:cs typeface="Arial"/>
              </a:rPr>
              <a:t>Beispiele finden Sie</a:t>
            </a:r>
            <a:r>
              <a:rPr dirty="0" sz="3450" spc="-45">
                <a:latin typeface="Arial"/>
                <a:cs typeface="Arial"/>
              </a:rPr>
              <a:t> </a:t>
            </a:r>
            <a:r>
              <a:rPr dirty="0" sz="3450" spc="5">
                <a:latin typeface="Arial"/>
                <a:cs typeface="Arial"/>
              </a:rPr>
              <a:t>im</a:t>
            </a:r>
            <a:endParaRPr sz="3450">
              <a:latin typeface="Arial"/>
              <a:cs typeface="Arial"/>
            </a:endParaRPr>
          </a:p>
          <a:p>
            <a:pPr marL="389255">
              <a:lnSpc>
                <a:spcPts val="3990"/>
              </a:lnSpc>
            </a:pPr>
            <a:r>
              <a:rPr dirty="0" sz="3450">
                <a:latin typeface="Arial"/>
                <a:cs typeface="Arial"/>
              </a:rPr>
              <a:t>Wiki Burrows-Wheeler-Transformation </a:t>
            </a:r>
            <a:r>
              <a:rPr dirty="0" sz="3450" spc="5">
                <a:latin typeface="Arial"/>
                <a:cs typeface="Arial"/>
              </a:rPr>
              <a:t>und Arbeitsanleitung Burrow</a:t>
            </a:r>
            <a:r>
              <a:rPr dirty="0" sz="3450" spc="-204">
                <a:latin typeface="Arial"/>
                <a:cs typeface="Arial"/>
              </a:rPr>
              <a:t> </a:t>
            </a:r>
            <a:r>
              <a:rPr dirty="0" sz="3450" spc="5">
                <a:latin typeface="Arial"/>
                <a:cs typeface="Arial"/>
              </a:rPr>
              <a:t>Wheeler</a:t>
            </a:r>
            <a:endParaRPr sz="34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34388" y="605082"/>
            <a:ext cx="12432665" cy="80454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5100" spc="-5" b="1">
                <a:solidFill>
                  <a:srgbClr val="797979"/>
                </a:solidFill>
                <a:latin typeface="Arial"/>
                <a:cs typeface="Arial"/>
              </a:rPr>
              <a:t>Burrows-Wheeler-Transformation</a:t>
            </a:r>
            <a:r>
              <a:rPr dirty="0" sz="5100" spc="-65" b="1">
                <a:solidFill>
                  <a:srgbClr val="797979"/>
                </a:solidFill>
                <a:latin typeface="Arial"/>
                <a:cs typeface="Arial"/>
              </a:rPr>
              <a:t> </a:t>
            </a:r>
            <a:r>
              <a:rPr dirty="0" sz="5100" b="1">
                <a:solidFill>
                  <a:srgbClr val="797979"/>
                </a:solidFill>
                <a:latin typeface="Arial"/>
                <a:cs typeface="Arial"/>
              </a:rPr>
              <a:t>(BWT)</a:t>
            </a:r>
            <a:endParaRPr sz="51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277901" y="2260573"/>
            <a:ext cx="9309436" cy="66927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3515"/>
              </a:lnSpc>
            </a:pPr>
            <a:r>
              <a:rPr dirty="0" spc="5"/>
              <a:t>Johan Oelen | Modul</a:t>
            </a:r>
            <a:r>
              <a:rPr dirty="0" spc="-55"/>
              <a:t> </a:t>
            </a:r>
            <a:r>
              <a:rPr dirty="0" spc="5"/>
              <a:t>114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735"/>
              </a:lnSpc>
            </a:pPr>
            <a:fld id="{81D60167-4931-47E6-BA6A-407CBD079E47}" type="slidenum">
              <a:rPr dirty="0" spc="15"/>
              <a:t>15</a:t>
            </a:fld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34388" y="605082"/>
            <a:ext cx="12432665" cy="80454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5100" spc="-5" b="1">
                <a:solidFill>
                  <a:srgbClr val="797979"/>
                </a:solidFill>
                <a:latin typeface="Arial"/>
                <a:cs typeface="Arial"/>
              </a:rPr>
              <a:t>Burrows-Wheeler-Transformation</a:t>
            </a:r>
            <a:r>
              <a:rPr dirty="0" sz="5100" spc="-65" b="1">
                <a:solidFill>
                  <a:srgbClr val="797979"/>
                </a:solidFill>
                <a:latin typeface="Arial"/>
                <a:cs typeface="Arial"/>
              </a:rPr>
              <a:t> </a:t>
            </a:r>
            <a:r>
              <a:rPr dirty="0" sz="5100" b="1">
                <a:solidFill>
                  <a:srgbClr val="797979"/>
                </a:solidFill>
                <a:latin typeface="Arial"/>
                <a:cs typeface="Arial"/>
              </a:rPr>
              <a:t>(BWT)</a:t>
            </a:r>
            <a:endParaRPr sz="51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250383" y="2169663"/>
            <a:ext cx="8131794" cy="715628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3515"/>
              </a:lnSpc>
            </a:pPr>
            <a:r>
              <a:rPr dirty="0" spc="5"/>
              <a:t>Johan Oelen | Modul</a:t>
            </a:r>
            <a:r>
              <a:rPr dirty="0" spc="-55"/>
              <a:t> </a:t>
            </a:r>
            <a:r>
              <a:rPr dirty="0" spc="5"/>
              <a:t>114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735"/>
              </a:lnSpc>
            </a:pPr>
            <a:fld id="{81D60167-4931-47E6-BA6A-407CBD079E47}" type="slidenum">
              <a:rPr dirty="0" spc="15"/>
              <a:t>15</a:t>
            </a:fld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34388" y="605082"/>
            <a:ext cx="12432665" cy="80454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5100" spc="-5" b="1">
                <a:solidFill>
                  <a:srgbClr val="797979"/>
                </a:solidFill>
                <a:latin typeface="Arial"/>
                <a:cs typeface="Arial"/>
              </a:rPr>
              <a:t>Burrows-Wheeler-Transformation</a:t>
            </a:r>
            <a:r>
              <a:rPr dirty="0" sz="5100" spc="-65" b="1">
                <a:solidFill>
                  <a:srgbClr val="797979"/>
                </a:solidFill>
                <a:latin typeface="Arial"/>
                <a:cs typeface="Arial"/>
              </a:rPr>
              <a:t> </a:t>
            </a:r>
            <a:r>
              <a:rPr dirty="0" sz="5100" b="1">
                <a:solidFill>
                  <a:srgbClr val="797979"/>
                </a:solidFill>
                <a:latin typeface="Arial"/>
                <a:cs typeface="Arial"/>
              </a:rPr>
              <a:t>(BWT)</a:t>
            </a:r>
            <a:endParaRPr sz="51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370196" y="2395799"/>
            <a:ext cx="8771178" cy="45875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3515"/>
              </a:lnSpc>
            </a:pPr>
            <a:r>
              <a:rPr dirty="0" spc="5"/>
              <a:t>Johan Oelen | Modul</a:t>
            </a:r>
            <a:r>
              <a:rPr dirty="0" spc="-55"/>
              <a:t> </a:t>
            </a:r>
            <a:r>
              <a:rPr dirty="0" spc="5"/>
              <a:t>114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735"/>
              </a:lnSpc>
            </a:pPr>
            <a:fld id="{81D60167-4931-47E6-BA6A-407CBD079E47}" type="slidenum">
              <a:rPr dirty="0" spc="15"/>
              <a:t>15</a:t>
            </a:fld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465741" y="10248093"/>
            <a:ext cx="4525010" cy="6711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628015">
              <a:lnSpc>
                <a:spcPts val="3415"/>
              </a:lnSpc>
            </a:pPr>
            <a:r>
              <a:rPr dirty="0" sz="2950" spc="5">
                <a:solidFill>
                  <a:srgbClr val="404040"/>
                </a:solidFill>
                <a:latin typeface="Calibri"/>
                <a:cs typeface="Calibri"/>
              </a:rPr>
              <a:t>Johan Oelen | Modul</a:t>
            </a:r>
            <a:r>
              <a:rPr dirty="0" sz="2950" spc="-5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950" spc="5">
                <a:solidFill>
                  <a:srgbClr val="404040"/>
                </a:solidFill>
                <a:latin typeface="Calibri"/>
                <a:cs typeface="Calibri"/>
              </a:rPr>
              <a:t>114</a:t>
            </a:r>
            <a:endParaRPr sz="29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450" spc="15" b="1">
                <a:latin typeface="Arial"/>
                <a:cs typeface="Arial"/>
              </a:rPr>
              <a:t>Johan Oelen| Modul 146 </a:t>
            </a:r>
            <a:r>
              <a:rPr dirty="0" sz="1450" spc="5" b="1">
                <a:latin typeface="Arial"/>
                <a:cs typeface="Arial"/>
              </a:rPr>
              <a:t>| </a:t>
            </a:r>
            <a:r>
              <a:rPr dirty="0" sz="1450" b="1">
                <a:latin typeface="Arial"/>
                <a:cs typeface="Arial"/>
              </a:rPr>
              <a:t>Uster,</a:t>
            </a:r>
            <a:r>
              <a:rPr dirty="0" sz="1450" spc="-50" b="1">
                <a:latin typeface="Arial"/>
                <a:cs typeface="Arial"/>
              </a:rPr>
              <a:t> </a:t>
            </a:r>
            <a:r>
              <a:rPr dirty="0" sz="1450" spc="15" b="1">
                <a:latin typeface="Arial"/>
                <a:cs typeface="Arial"/>
              </a:rPr>
              <a:t>2017</a:t>
            </a:r>
            <a:endParaRPr sz="145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20104099" cy="113085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936821" y="9748319"/>
            <a:ext cx="2451722" cy="8157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157925" y="10481168"/>
            <a:ext cx="33020" cy="81280"/>
          </a:xfrm>
          <a:custGeom>
            <a:avLst/>
            <a:gdLst/>
            <a:ahLst/>
            <a:cxnLst/>
            <a:rect l="l" t="t" r="r" b="b"/>
            <a:pathLst>
              <a:path w="33019" h="81279">
                <a:moveTo>
                  <a:pt x="32774" y="0"/>
                </a:moveTo>
                <a:lnTo>
                  <a:pt x="0" y="0"/>
                </a:lnTo>
                <a:lnTo>
                  <a:pt x="0" y="80710"/>
                </a:lnTo>
                <a:lnTo>
                  <a:pt x="32774" y="80710"/>
                </a:lnTo>
                <a:lnTo>
                  <a:pt x="3277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128323" y="10467447"/>
            <a:ext cx="92710" cy="0"/>
          </a:xfrm>
          <a:custGeom>
            <a:avLst/>
            <a:gdLst/>
            <a:ahLst/>
            <a:cxnLst/>
            <a:rect l="l" t="t" r="r" b="b"/>
            <a:pathLst>
              <a:path w="92710" h="0">
                <a:moveTo>
                  <a:pt x="0" y="0"/>
                </a:moveTo>
                <a:lnTo>
                  <a:pt x="92507" y="0"/>
                </a:lnTo>
              </a:path>
            </a:pathLst>
          </a:custGeom>
          <a:ln w="2744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214487" y="10481168"/>
            <a:ext cx="85090" cy="83185"/>
          </a:xfrm>
          <a:custGeom>
            <a:avLst/>
            <a:gdLst/>
            <a:ahLst/>
            <a:cxnLst/>
            <a:rect l="l" t="t" r="r" b="b"/>
            <a:pathLst>
              <a:path w="85089" h="83184">
                <a:moveTo>
                  <a:pt x="40704" y="0"/>
                </a:moveTo>
                <a:lnTo>
                  <a:pt x="24085" y="3295"/>
                </a:lnTo>
                <a:lnTo>
                  <a:pt x="11233" y="12241"/>
                </a:lnTo>
                <a:lnTo>
                  <a:pt x="2940" y="25423"/>
                </a:lnTo>
                <a:lnTo>
                  <a:pt x="0" y="41431"/>
                </a:lnTo>
                <a:lnTo>
                  <a:pt x="3279" y="59027"/>
                </a:lnTo>
                <a:lnTo>
                  <a:pt x="12356" y="72033"/>
                </a:lnTo>
                <a:lnTo>
                  <a:pt x="26092" y="80096"/>
                </a:lnTo>
                <a:lnTo>
                  <a:pt x="43347" y="82862"/>
                </a:lnTo>
                <a:lnTo>
                  <a:pt x="56083" y="81332"/>
                </a:lnTo>
                <a:lnTo>
                  <a:pt x="67531" y="76674"/>
                </a:lnTo>
                <a:lnTo>
                  <a:pt x="76799" y="68788"/>
                </a:lnTo>
                <a:lnTo>
                  <a:pt x="79724" y="63491"/>
                </a:lnTo>
                <a:lnTo>
                  <a:pt x="33831" y="63491"/>
                </a:lnTo>
                <a:lnTo>
                  <a:pt x="28545" y="57035"/>
                </a:lnTo>
                <a:lnTo>
                  <a:pt x="28016" y="47888"/>
                </a:lnTo>
                <a:lnTo>
                  <a:pt x="84578" y="47888"/>
                </a:lnTo>
                <a:lnTo>
                  <a:pt x="82634" y="32284"/>
                </a:lnTo>
                <a:lnTo>
                  <a:pt x="28016" y="32284"/>
                </a:lnTo>
                <a:lnTo>
                  <a:pt x="29602" y="23674"/>
                </a:lnTo>
                <a:lnTo>
                  <a:pt x="34361" y="19370"/>
                </a:lnTo>
                <a:lnTo>
                  <a:pt x="77779" y="19370"/>
                </a:lnTo>
                <a:lnTo>
                  <a:pt x="74138" y="12442"/>
                </a:lnTo>
                <a:lnTo>
                  <a:pt x="60494" y="3169"/>
                </a:lnTo>
                <a:lnTo>
                  <a:pt x="40704" y="0"/>
                </a:lnTo>
                <a:close/>
              </a:path>
              <a:path w="85089" h="83184">
                <a:moveTo>
                  <a:pt x="82994" y="57573"/>
                </a:moveTo>
                <a:lnTo>
                  <a:pt x="55505" y="57573"/>
                </a:lnTo>
                <a:lnTo>
                  <a:pt x="52862" y="61339"/>
                </a:lnTo>
                <a:lnTo>
                  <a:pt x="47576" y="63491"/>
                </a:lnTo>
                <a:lnTo>
                  <a:pt x="79724" y="63491"/>
                </a:lnTo>
                <a:lnTo>
                  <a:pt x="82994" y="57573"/>
                </a:lnTo>
                <a:close/>
              </a:path>
              <a:path w="85089" h="83184">
                <a:moveTo>
                  <a:pt x="77779" y="19370"/>
                </a:moveTo>
                <a:lnTo>
                  <a:pt x="50748" y="19370"/>
                </a:lnTo>
                <a:lnTo>
                  <a:pt x="56034" y="25289"/>
                </a:lnTo>
                <a:lnTo>
                  <a:pt x="56034" y="32284"/>
                </a:lnTo>
                <a:lnTo>
                  <a:pt x="82634" y="32284"/>
                </a:lnTo>
                <a:lnTo>
                  <a:pt x="82034" y="27466"/>
                </a:lnTo>
                <a:lnTo>
                  <a:pt x="77779" y="193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308053" y="10481168"/>
            <a:ext cx="82550" cy="83185"/>
          </a:xfrm>
          <a:custGeom>
            <a:avLst/>
            <a:gdLst/>
            <a:ahLst/>
            <a:cxnLst/>
            <a:rect l="l" t="t" r="r" b="b"/>
            <a:pathLst>
              <a:path w="82550" h="83184">
                <a:moveTo>
                  <a:pt x="42288" y="0"/>
                </a:moveTo>
                <a:lnTo>
                  <a:pt x="25869" y="2993"/>
                </a:lnTo>
                <a:lnTo>
                  <a:pt x="12422" y="11433"/>
                </a:lnTo>
                <a:lnTo>
                  <a:pt x="3336" y="24515"/>
                </a:lnTo>
                <a:lnTo>
                  <a:pt x="0" y="41431"/>
                </a:lnTo>
                <a:lnTo>
                  <a:pt x="3336" y="58346"/>
                </a:lnTo>
                <a:lnTo>
                  <a:pt x="12422" y="71428"/>
                </a:lnTo>
                <a:lnTo>
                  <a:pt x="25869" y="79869"/>
                </a:lnTo>
                <a:lnTo>
                  <a:pt x="42288" y="82862"/>
                </a:lnTo>
                <a:lnTo>
                  <a:pt x="56817" y="80600"/>
                </a:lnTo>
                <a:lnTo>
                  <a:pt x="68918" y="74051"/>
                </a:lnTo>
                <a:lnTo>
                  <a:pt x="77747" y="63567"/>
                </a:lnTo>
                <a:lnTo>
                  <a:pt x="78675" y="60801"/>
                </a:lnTo>
                <a:lnTo>
                  <a:pt x="31188" y="60801"/>
                </a:lnTo>
                <a:lnTo>
                  <a:pt x="29603" y="51116"/>
                </a:lnTo>
                <a:lnTo>
                  <a:pt x="29603" y="31746"/>
                </a:lnTo>
                <a:lnTo>
                  <a:pt x="31188" y="21522"/>
                </a:lnTo>
                <a:lnTo>
                  <a:pt x="78525" y="21522"/>
                </a:lnTo>
                <a:lnTo>
                  <a:pt x="77449" y="17705"/>
                </a:lnTo>
                <a:lnTo>
                  <a:pt x="68785" y="7801"/>
                </a:lnTo>
                <a:lnTo>
                  <a:pt x="56652" y="1933"/>
                </a:lnTo>
                <a:lnTo>
                  <a:pt x="42288" y="0"/>
                </a:lnTo>
                <a:close/>
              </a:path>
              <a:path w="82550" h="83184">
                <a:moveTo>
                  <a:pt x="82463" y="49502"/>
                </a:moveTo>
                <a:lnTo>
                  <a:pt x="53919" y="49502"/>
                </a:lnTo>
                <a:lnTo>
                  <a:pt x="53389" y="55421"/>
                </a:lnTo>
                <a:lnTo>
                  <a:pt x="49160" y="60801"/>
                </a:lnTo>
                <a:lnTo>
                  <a:pt x="78675" y="60801"/>
                </a:lnTo>
                <a:lnTo>
                  <a:pt x="82463" y="49502"/>
                </a:lnTo>
                <a:close/>
              </a:path>
              <a:path w="82550" h="83184">
                <a:moveTo>
                  <a:pt x="78525" y="21522"/>
                </a:moveTo>
                <a:lnTo>
                  <a:pt x="45990" y="21522"/>
                </a:lnTo>
                <a:lnTo>
                  <a:pt x="48104" y="22598"/>
                </a:lnTo>
                <a:lnTo>
                  <a:pt x="50217" y="24213"/>
                </a:lnTo>
                <a:lnTo>
                  <a:pt x="51803" y="25827"/>
                </a:lnTo>
                <a:lnTo>
                  <a:pt x="52860" y="28517"/>
                </a:lnTo>
                <a:lnTo>
                  <a:pt x="53389" y="31746"/>
                </a:lnTo>
                <a:lnTo>
                  <a:pt x="81405" y="31746"/>
                </a:lnTo>
                <a:lnTo>
                  <a:pt x="78525" y="215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402674" y="10453727"/>
            <a:ext cx="80645" cy="108585"/>
          </a:xfrm>
          <a:custGeom>
            <a:avLst/>
            <a:gdLst/>
            <a:ahLst/>
            <a:cxnLst/>
            <a:rect l="l" t="t" r="r" b="b"/>
            <a:pathLst>
              <a:path w="80645" h="108584">
                <a:moveTo>
                  <a:pt x="29602" y="0"/>
                </a:moveTo>
                <a:lnTo>
                  <a:pt x="0" y="0"/>
                </a:lnTo>
                <a:lnTo>
                  <a:pt x="0" y="108151"/>
                </a:lnTo>
                <a:lnTo>
                  <a:pt x="29602" y="108151"/>
                </a:lnTo>
                <a:lnTo>
                  <a:pt x="29602" y="53806"/>
                </a:lnTo>
                <a:lnTo>
                  <a:pt x="36475" y="51116"/>
                </a:lnTo>
                <a:lnTo>
                  <a:pt x="79842" y="51116"/>
                </a:lnTo>
                <a:lnTo>
                  <a:pt x="78154" y="42196"/>
                </a:lnTo>
                <a:lnTo>
                  <a:pt x="74925" y="37664"/>
                </a:lnTo>
                <a:lnTo>
                  <a:pt x="29602" y="37664"/>
                </a:lnTo>
                <a:lnTo>
                  <a:pt x="29602" y="0"/>
                </a:lnTo>
                <a:close/>
              </a:path>
              <a:path w="80645" h="108584">
                <a:moveTo>
                  <a:pt x="79842" y="51116"/>
                </a:moveTo>
                <a:lnTo>
                  <a:pt x="49691" y="51116"/>
                </a:lnTo>
                <a:lnTo>
                  <a:pt x="50748" y="57573"/>
                </a:lnTo>
                <a:lnTo>
                  <a:pt x="50748" y="108151"/>
                </a:lnTo>
                <a:lnTo>
                  <a:pt x="80351" y="108151"/>
                </a:lnTo>
                <a:lnTo>
                  <a:pt x="80351" y="53806"/>
                </a:lnTo>
                <a:lnTo>
                  <a:pt x="79842" y="51116"/>
                </a:lnTo>
                <a:close/>
              </a:path>
              <a:path w="80645" h="108584">
                <a:moveTo>
                  <a:pt x="53918" y="27441"/>
                </a:moveTo>
                <a:lnTo>
                  <a:pt x="45511" y="28206"/>
                </a:lnTo>
                <a:lnTo>
                  <a:pt x="38986" y="30333"/>
                </a:lnTo>
                <a:lnTo>
                  <a:pt x="33848" y="33570"/>
                </a:lnTo>
                <a:lnTo>
                  <a:pt x="29602" y="37664"/>
                </a:lnTo>
                <a:lnTo>
                  <a:pt x="74925" y="37664"/>
                </a:lnTo>
                <a:lnTo>
                  <a:pt x="72289" y="33965"/>
                </a:lnTo>
                <a:lnTo>
                  <a:pt x="63847" y="29064"/>
                </a:lnTo>
                <a:lnTo>
                  <a:pt x="53918" y="274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499412" y="10481168"/>
            <a:ext cx="80645" cy="81280"/>
          </a:xfrm>
          <a:custGeom>
            <a:avLst/>
            <a:gdLst/>
            <a:ahLst/>
            <a:cxnLst/>
            <a:rect l="l" t="t" r="r" b="b"/>
            <a:pathLst>
              <a:path w="80645" h="81279">
                <a:moveTo>
                  <a:pt x="28543" y="2152"/>
                </a:moveTo>
                <a:lnTo>
                  <a:pt x="0" y="2152"/>
                </a:lnTo>
                <a:lnTo>
                  <a:pt x="0" y="80710"/>
                </a:lnTo>
                <a:lnTo>
                  <a:pt x="29602" y="80710"/>
                </a:lnTo>
                <a:lnTo>
                  <a:pt x="29602" y="26365"/>
                </a:lnTo>
                <a:lnTo>
                  <a:pt x="35945" y="23674"/>
                </a:lnTo>
                <a:lnTo>
                  <a:pt x="79840" y="23674"/>
                </a:lnTo>
                <a:lnTo>
                  <a:pt x="78152" y="14754"/>
                </a:lnTo>
                <a:lnTo>
                  <a:pt x="76073" y="11837"/>
                </a:lnTo>
                <a:lnTo>
                  <a:pt x="28543" y="11837"/>
                </a:lnTo>
                <a:lnTo>
                  <a:pt x="28543" y="2152"/>
                </a:lnTo>
                <a:close/>
              </a:path>
              <a:path w="80645" h="81279">
                <a:moveTo>
                  <a:pt x="79840" y="23674"/>
                </a:moveTo>
                <a:lnTo>
                  <a:pt x="49689" y="23674"/>
                </a:lnTo>
                <a:lnTo>
                  <a:pt x="50747" y="30131"/>
                </a:lnTo>
                <a:lnTo>
                  <a:pt x="50747" y="80710"/>
                </a:lnTo>
                <a:lnTo>
                  <a:pt x="80349" y="80710"/>
                </a:lnTo>
                <a:lnTo>
                  <a:pt x="80349" y="26365"/>
                </a:lnTo>
                <a:lnTo>
                  <a:pt x="79840" y="23674"/>
                </a:lnTo>
                <a:close/>
              </a:path>
              <a:path w="80645" h="81279">
                <a:moveTo>
                  <a:pt x="53918" y="0"/>
                </a:moveTo>
                <a:lnTo>
                  <a:pt x="45865" y="714"/>
                </a:lnTo>
                <a:lnTo>
                  <a:pt x="39050" y="2892"/>
                </a:lnTo>
                <a:lnTo>
                  <a:pt x="33326" y="6582"/>
                </a:lnTo>
                <a:lnTo>
                  <a:pt x="28543" y="11837"/>
                </a:lnTo>
                <a:lnTo>
                  <a:pt x="76073" y="11837"/>
                </a:lnTo>
                <a:lnTo>
                  <a:pt x="72287" y="6524"/>
                </a:lnTo>
                <a:lnTo>
                  <a:pt x="63846" y="1622"/>
                </a:lnTo>
                <a:lnTo>
                  <a:pt x="5391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596676" y="10453727"/>
            <a:ext cx="29845" cy="21590"/>
          </a:xfrm>
          <a:custGeom>
            <a:avLst/>
            <a:gdLst/>
            <a:ahLst/>
            <a:cxnLst/>
            <a:rect l="l" t="t" r="r" b="b"/>
            <a:pathLst>
              <a:path w="29845" h="21590">
                <a:moveTo>
                  <a:pt x="29602" y="0"/>
                </a:moveTo>
                <a:lnTo>
                  <a:pt x="0" y="0"/>
                </a:lnTo>
                <a:lnTo>
                  <a:pt x="0" y="20984"/>
                </a:lnTo>
                <a:lnTo>
                  <a:pt x="29602" y="20984"/>
                </a:lnTo>
                <a:lnTo>
                  <a:pt x="2960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596676" y="10483321"/>
            <a:ext cx="29845" cy="78740"/>
          </a:xfrm>
          <a:custGeom>
            <a:avLst/>
            <a:gdLst/>
            <a:ahLst/>
            <a:cxnLst/>
            <a:rect l="l" t="t" r="r" b="b"/>
            <a:pathLst>
              <a:path w="29845" h="78740">
                <a:moveTo>
                  <a:pt x="29602" y="0"/>
                </a:moveTo>
                <a:lnTo>
                  <a:pt x="0" y="0"/>
                </a:lnTo>
                <a:lnTo>
                  <a:pt x="0" y="78557"/>
                </a:lnTo>
                <a:lnTo>
                  <a:pt x="29602" y="78557"/>
                </a:lnTo>
                <a:lnTo>
                  <a:pt x="2960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643723" y="10453727"/>
            <a:ext cx="85725" cy="108585"/>
          </a:xfrm>
          <a:custGeom>
            <a:avLst/>
            <a:gdLst/>
            <a:ahLst/>
            <a:cxnLst/>
            <a:rect l="l" t="t" r="r" b="b"/>
            <a:pathLst>
              <a:path w="85725" h="108584">
                <a:moveTo>
                  <a:pt x="29602" y="0"/>
                </a:moveTo>
                <a:lnTo>
                  <a:pt x="0" y="0"/>
                </a:lnTo>
                <a:lnTo>
                  <a:pt x="0" y="108151"/>
                </a:lnTo>
                <a:lnTo>
                  <a:pt x="29602" y="108151"/>
                </a:lnTo>
                <a:lnTo>
                  <a:pt x="29602" y="85552"/>
                </a:lnTo>
                <a:lnTo>
                  <a:pt x="34361" y="79634"/>
                </a:lnTo>
                <a:lnTo>
                  <a:pt x="67163" y="79634"/>
                </a:lnTo>
                <a:lnTo>
                  <a:pt x="53918" y="59187"/>
                </a:lnTo>
                <a:lnTo>
                  <a:pt x="60416" y="52192"/>
                </a:lnTo>
                <a:lnTo>
                  <a:pt x="29602" y="52192"/>
                </a:lnTo>
                <a:lnTo>
                  <a:pt x="29602" y="0"/>
                </a:lnTo>
                <a:close/>
              </a:path>
              <a:path w="85725" h="108584">
                <a:moveTo>
                  <a:pt x="67163" y="79634"/>
                </a:moveTo>
                <a:lnTo>
                  <a:pt x="34361" y="79634"/>
                </a:lnTo>
                <a:lnTo>
                  <a:pt x="50219" y="108151"/>
                </a:lnTo>
                <a:lnTo>
                  <a:pt x="85637" y="108151"/>
                </a:lnTo>
                <a:lnTo>
                  <a:pt x="67163" y="79634"/>
                </a:lnTo>
                <a:close/>
              </a:path>
              <a:path w="85725" h="108584">
                <a:moveTo>
                  <a:pt x="81407" y="29593"/>
                </a:moveTo>
                <a:lnTo>
                  <a:pt x="48105" y="29593"/>
                </a:lnTo>
                <a:lnTo>
                  <a:pt x="29602" y="52192"/>
                </a:lnTo>
                <a:lnTo>
                  <a:pt x="60416" y="52192"/>
                </a:lnTo>
                <a:lnTo>
                  <a:pt x="81407" y="295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414446" y="9902745"/>
            <a:ext cx="262195" cy="23459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959410" y="9723868"/>
            <a:ext cx="635396" cy="86868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660355" y="10043636"/>
            <a:ext cx="211446" cy="2159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1474165" y="783087"/>
            <a:ext cx="2839720" cy="80454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5100" b="1">
                <a:solidFill>
                  <a:srgbClr val="006FC0"/>
                </a:solidFill>
                <a:latin typeface="Arial"/>
                <a:cs typeface="Arial"/>
              </a:rPr>
              <a:t>Lernziele</a:t>
            </a:r>
            <a:endParaRPr sz="5100">
              <a:latin typeface="Arial"/>
              <a:cs typeface="Arial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30175">
              <a:lnSpc>
                <a:spcPts val="1735"/>
              </a:lnSpc>
            </a:pPr>
            <a:fld id="{81D60167-4931-47E6-BA6A-407CBD079E47}" type="slidenum">
              <a:rPr dirty="0" spc="15"/>
              <a:t>2</a:t>
            </a:fld>
          </a:p>
        </p:txBody>
      </p:sp>
      <p:sp>
        <p:nvSpPr>
          <p:cNvPr id="18" name="object 18"/>
          <p:cNvSpPr txBox="1"/>
          <p:nvPr/>
        </p:nvSpPr>
        <p:spPr>
          <a:xfrm>
            <a:off x="1505578" y="2430283"/>
            <a:ext cx="7961630" cy="4224655"/>
          </a:xfrm>
          <a:prstGeom prst="rect">
            <a:avLst/>
          </a:prstGeom>
        </p:spPr>
        <p:txBody>
          <a:bodyPr wrap="square" lIns="0" tIns="269875" rIns="0" bIns="0" rtlCol="0" vert="horz">
            <a:spAutoFit/>
          </a:bodyPr>
          <a:lstStyle/>
          <a:p>
            <a:pPr marL="640715" indent="-628015">
              <a:lnSpc>
                <a:spcPct val="100000"/>
              </a:lnSpc>
              <a:spcBef>
                <a:spcPts val="2125"/>
              </a:spcBef>
              <a:buFont typeface="Arial Unicode MS"/>
              <a:buChar char="➢"/>
              <a:tabLst>
                <a:tab pos="641350" algn="l"/>
              </a:tabLst>
            </a:pPr>
            <a:r>
              <a:rPr dirty="0" sz="3800" spc="20" b="1">
                <a:latin typeface="Arial"/>
                <a:cs typeface="Arial"/>
              </a:rPr>
              <a:t>Grundlagen</a:t>
            </a:r>
            <a:r>
              <a:rPr dirty="0" sz="3800" b="1">
                <a:latin typeface="Arial"/>
                <a:cs typeface="Arial"/>
              </a:rPr>
              <a:t> </a:t>
            </a:r>
            <a:r>
              <a:rPr dirty="0" sz="3800" spc="15" b="1">
                <a:latin typeface="Arial"/>
                <a:cs typeface="Arial"/>
              </a:rPr>
              <a:t>Komprimieren</a:t>
            </a:r>
            <a:endParaRPr sz="3800">
              <a:latin typeface="Arial"/>
              <a:cs typeface="Arial"/>
            </a:endParaRPr>
          </a:p>
          <a:p>
            <a:pPr marL="640715" indent="-628015">
              <a:lnSpc>
                <a:spcPct val="100000"/>
              </a:lnSpc>
              <a:spcBef>
                <a:spcPts val="2035"/>
              </a:spcBef>
              <a:buFont typeface="Arial Unicode MS"/>
              <a:buChar char="➢"/>
              <a:tabLst>
                <a:tab pos="641350" algn="l"/>
              </a:tabLst>
            </a:pPr>
            <a:r>
              <a:rPr dirty="0" sz="3800" spc="15" b="1">
                <a:latin typeface="Arial"/>
                <a:cs typeface="Arial"/>
              </a:rPr>
              <a:t>Wiederhohlung </a:t>
            </a:r>
            <a:r>
              <a:rPr dirty="0" sz="3800" spc="20" b="1">
                <a:latin typeface="Arial"/>
                <a:cs typeface="Arial"/>
              </a:rPr>
              <a:t>Huffmann</a:t>
            </a:r>
            <a:r>
              <a:rPr dirty="0" sz="3800" spc="-65" b="1">
                <a:latin typeface="Arial"/>
                <a:cs typeface="Arial"/>
              </a:rPr>
              <a:t> </a:t>
            </a:r>
            <a:r>
              <a:rPr dirty="0" sz="3800" spc="20" b="1">
                <a:latin typeface="Arial"/>
                <a:cs typeface="Arial"/>
              </a:rPr>
              <a:t>Code</a:t>
            </a:r>
            <a:endParaRPr sz="3800">
              <a:latin typeface="Arial"/>
              <a:cs typeface="Arial"/>
            </a:endParaRPr>
          </a:p>
          <a:p>
            <a:pPr marL="640715" indent="-628015">
              <a:lnSpc>
                <a:spcPct val="100000"/>
              </a:lnSpc>
              <a:spcBef>
                <a:spcPts val="2120"/>
              </a:spcBef>
              <a:buFont typeface="Arial Unicode MS"/>
              <a:buChar char="➢"/>
              <a:tabLst>
                <a:tab pos="641350" algn="l"/>
              </a:tabLst>
            </a:pPr>
            <a:r>
              <a:rPr dirty="0" sz="3800" spc="20" b="1">
                <a:latin typeface="Arial"/>
                <a:cs typeface="Arial"/>
              </a:rPr>
              <a:t>Run </a:t>
            </a:r>
            <a:r>
              <a:rPr dirty="0" sz="3800" spc="15" b="1">
                <a:latin typeface="Arial"/>
                <a:cs typeface="Arial"/>
              </a:rPr>
              <a:t>Length</a:t>
            </a:r>
            <a:r>
              <a:rPr dirty="0" sz="3800" spc="-10" b="1">
                <a:latin typeface="Arial"/>
                <a:cs typeface="Arial"/>
              </a:rPr>
              <a:t> </a:t>
            </a:r>
            <a:r>
              <a:rPr dirty="0" sz="3800" spc="15" b="1">
                <a:latin typeface="Arial"/>
                <a:cs typeface="Arial"/>
              </a:rPr>
              <a:t>Encoding</a:t>
            </a:r>
            <a:endParaRPr sz="3800">
              <a:latin typeface="Arial"/>
              <a:cs typeface="Arial"/>
            </a:endParaRPr>
          </a:p>
          <a:p>
            <a:pPr marL="640715" indent="-628015">
              <a:lnSpc>
                <a:spcPct val="100000"/>
              </a:lnSpc>
              <a:spcBef>
                <a:spcPts val="2035"/>
              </a:spcBef>
              <a:buFont typeface="Arial Unicode MS"/>
              <a:buChar char="➢"/>
              <a:tabLst>
                <a:tab pos="641350" algn="l"/>
              </a:tabLst>
            </a:pPr>
            <a:r>
              <a:rPr dirty="0" sz="3800" spc="15" b="1">
                <a:latin typeface="Arial"/>
                <a:cs typeface="Arial"/>
              </a:rPr>
              <a:t>Selbständiges</a:t>
            </a:r>
            <a:r>
              <a:rPr dirty="0" sz="3800" spc="5" b="1">
                <a:latin typeface="Arial"/>
                <a:cs typeface="Arial"/>
              </a:rPr>
              <a:t> </a:t>
            </a:r>
            <a:r>
              <a:rPr dirty="0" sz="3800" spc="15" b="1">
                <a:latin typeface="Arial"/>
                <a:cs typeface="Arial"/>
              </a:rPr>
              <a:t>erarbeiten</a:t>
            </a:r>
            <a:endParaRPr sz="3800">
              <a:latin typeface="Arial"/>
              <a:cs typeface="Arial"/>
            </a:endParaRPr>
          </a:p>
          <a:p>
            <a:pPr marL="640715" indent="-628015">
              <a:lnSpc>
                <a:spcPct val="100000"/>
              </a:lnSpc>
              <a:spcBef>
                <a:spcPts val="2035"/>
              </a:spcBef>
              <a:buFont typeface="Arial Unicode MS"/>
              <a:buChar char="➢"/>
              <a:tabLst>
                <a:tab pos="641350" algn="l"/>
              </a:tabLst>
            </a:pPr>
            <a:r>
              <a:rPr dirty="0" sz="3800" spc="15" b="1">
                <a:latin typeface="Arial"/>
                <a:cs typeface="Arial"/>
              </a:rPr>
              <a:t>Prüfung</a:t>
            </a:r>
            <a:endParaRPr sz="3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081294" y="10217355"/>
            <a:ext cx="3922395" cy="47815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950" spc="5">
                <a:solidFill>
                  <a:srgbClr val="404040"/>
                </a:solidFill>
                <a:latin typeface="Calibri"/>
                <a:cs typeface="Calibri"/>
              </a:rPr>
              <a:t>Johan Oelen | Modul</a:t>
            </a:r>
            <a:r>
              <a:rPr dirty="0" sz="2950" spc="-5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950" spc="5">
                <a:solidFill>
                  <a:srgbClr val="404040"/>
                </a:solidFill>
                <a:latin typeface="Calibri"/>
                <a:cs typeface="Calibri"/>
              </a:rPr>
              <a:t>114</a:t>
            </a:r>
            <a:endParaRPr sz="295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735"/>
              </a:lnSpc>
            </a:pPr>
            <a:fld id="{81D60167-4931-47E6-BA6A-407CBD079E47}" type="slidenum">
              <a:rPr dirty="0" spc="15"/>
              <a:t>20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34388" y="605082"/>
            <a:ext cx="11626215" cy="80454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5100" b="1">
                <a:solidFill>
                  <a:srgbClr val="797979"/>
                </a:solidFill>
                <a:latin typeface="Arial"/>
                <a:cs typeface="Arial"/>
              </a:rPr>
              <a:t>Lempel-Ziv-Welch-Algorithmus</a:t>
            </a:r>
            <a:r>
              <a:rPr dirty="0" sz="5100" spc="-60" b="1">
                <a:solidFill>
                  <a:srgbClr val="797979"/>
                </a:solidFill>
                <a:latin typeface="Arial"/>
                <a:cs typeface="Arial"/>
              </a:rPr>
              <a:t> </a:t>
            </a:r>
            <a:r>
              <a:rPr dirty="0" sz="5100" b="1">
                <a:solidFill>
                  <a:srgbClr val="797979"/>
                </a:solidFill>
                <a:latin typeface="Arial"/>
                <a:cs typeface="Arial"/>
              </a:rPr>
              <a:t>(LZW)</a:t>
            </a:r>
            <a:endParaRPr sz="51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07684" y="2406074"/>
            <a:ext cx="14495144" cy="5359400"/>
          </a:xfrm>
          <a:prstGeom prst="rect">
            <a:avLst/>
          </a:prstGeom>
        </p:spPr>
        <p:txBody>
          <a:bodyPr wrap="square" lIns="0" tIns="5715" rIns="0" bIns="0" rtlCol="0" vert="horz">
            <a:spAutoFit/>
          </a:bodyPr>
          <a:lstStyle/>
          <a:p>
            <a:pPr marL="12700" marR="5080">
              <a:lnSpc>
                <a:spcPct val="101600"/>
              </a:lnSpc>
              <a:spcBef>
                <a:spcPts val="45"/>
              </a:spcBef>
              <a:tabLst>
                <a:tab pos="3718560" algn="l"/>
              </a:tabLst>
            </a:pPr>
            <a:r>
              <a:rPr dirty="0" sz="3450" spc="5" b="1">
                <a:latin typeface="Verdana"/>
                <a:cs typeface="Verdana"/>
              </a:rPr>
              <a:t>Arbeitsweise</a:t>
            </a:r>
            <a:r>
              <a:rPr dirty="0" sz="3450" spc="5">
                <a:latin typeface="Verdana"/>
                <a:cs typeface="Verdana"/>
              </a:rPr>
              <a:t>:	LZW sammelt </a:t>
            </a:r>
            <a:r>
              <a:rPr dirty="0" sz="3450">
                <a:latin typeface="Verdana"/>
                <a:cs typeface="Verdana"/>
              </a:rPr>
              <a:t>die </a:t>
            </a:r>
            <a:r>
              <a:rPr dirty="0" sz="3450" spc="10">
                <a:latin typeface="Verdana"/>
                <a:cs typeface="Verdana"/>
              </a:rPr>
              <a:t>am </a:t>
            </a:r>
            <a:r>
              <a:rPr dirty="0" sz="3450">
                <a:latin typeface="Verdana"/>
                <a:cs typeface="Verdana"/>
              </a:rPr>
              <a:t>häufigsten vorkommenden  </a:t>
            </a:r>
            <a:r>
              <a:rPr dirty="0" sz="3450" spc="-10">
                <a:latin typeface="Verdana"/>
                <a:cs typeface="Verdana"/>
              </a:rPr>
              <a:t>Zeichenketten </a:t>
            </a:r>
            <a:r>
              <a:rPr dirty="0" sz="3450" spc="5">
                <a:latin typeface="Verdana"/>
                <a:cs typeface="Verdana"/>
              </a:rPr>
              <a:t>im Wörterbuch</a:t>
            </a:r>
            <a:endParaRPr sz="34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dirty="0" sz="3450" spc="5" b="1">
                <a:latin typeface="Verdana"/>
                <a:cs typeface="Verdana"/>
              </a:rPr>
              <a:t>Anwendung </a:t>
            </a:r>
            <a:r>
              <a:rPr dirty="0" sz="3450" spc="-10">
                <a:latin typeface="Verdana"/>
                <a:cs typeface="Verdana"/>
              </a:rPr>
              <a:t>Kompression von </a:t>
            </a:r>
            <a:r>
              <a:rPr dirty="0" sz="3450" spc="5">
                <a:latin typeface="Verdana"/>
                <a:cs typeface="Verdana"/>
              </a:rPr>
              <a:t>u.A </a:t>
            </a:r>
            <a:r>
              <a:rPr dirty="0" sz="3450">
                <a:latin typeface="Verdana"/>
                <a:cs typeface="Verdana"/>
              </a:rPr>
              <a:t>Grafikformaten </a:t>
            </a:r>
            <a:r>
              <a:rPr dirty="0" sz="3450" spc="5">
                <a:latin typeface="Verdana"/>
                <a:cs typeface="Verdana"/>
              </a:rPr>
              <a:t>GIF</a:t>
            </a:r>
            <a:r>
              <a:rPr dirty="0" sz="3450" spc="70">
                <a:latin typeface="Verdana"/>
                <a:cs typeface="Verdana"/>
              </a:rPr>
              <a:t> </a:t>
            </a:r>
            <a:r>
              <a:rPr dirty="0" sz="3450" spc="-100">
                <a:latin typeface="Verdana"/>
                <a:cs typeface="Verdana"/>
              </a:rPr>
              <a:t>TIFF.</a:t>
            </a:r>
            <a:endParaRPr sz="34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3450" spc="5" b="1">
                <a:latin typeface="Verdana"/>
                <a:cs typeface="Verdana"/>
              </a:rPr>
              <a:t>Merkmale</a:t>
            </a:r>
            <a:endParaRPr sz="3450">
              <a:latin typeface="Verdana"/>
              <a:cs typeface="Verdana"/>
            </a:endParaRPr>
          </a:p>
          <a:p>
            <a:pPr marL="358140" indent="-345440">
              <a:lnSpc>
                <a:spcPct val="100000"/>
              </a:lnSpc>
              <a:spcBef>
                <a:spcPts val="65"/>
              </a:spcBef>
              <a:buChar char="•"/>
              <a:tabLst>
                <a:tab pos="358775" algn="l"/>
              </a:tabLst>
            </a:pPr>
            <a:r>
              <a:rPr dirty="0" sz="3450" spc="5">
                <a:latin typeface="Verdana"/>
                <a:cs typeface="Verdana"/>
              </a:rPr>
              <a:t>Wörterbuch</a:t>
            </a:r>
            <a:endParaRPr sz="3450">
              <a:latin typeface="Verdana"/>
              <a:cs typeface="Verdana"/>
            </a:endParaRPr>
          </a:p>
          <a:p>
            <a:pPr marL="358140" indent="-345440">
              <a:lnSpc>
                <a:spcPct val="100000"/>
              </a:lnSpc>
              <a:spcBef>
                <a:spcPts val="65"/>
              </a:spcBef>
              <a:buChar char="•"/>
              <a:tabLst>
                <a:tab pos="358775" algn="l"/>
              </a:tabLst>
            </a:pPr>
            <a:r>
              <a:rPr dirty="0" sz="3450" spc="5">
                <a:latin typeface="Verdana"/>
                <a:cs typeface="Verdana"/>
              </a:rPr>
              <a:t>Index 12</a:t>
            </a:r>
            <a:r>
              <a:rPr dirty="0" sz="3450" spc="-10">
                <a:latin typeface="Verdana"/>
                <a:cs typeface="Verdana"/>
              </a:rPr>
              <a:t> </a:t>
            </a:r>
            <a:r>
              <a:rPr dirty="0" sz="3450">
                <a:latin typeface="Verdana"/>
                <a:cs typeface="Verdana"/>
              </a:rPr>
              <a:t>Bit.</a:t>
            </a:r>
            <a:endParaRPr sz="3450">
              <a:latin typeface="Verdana"/>
              <a:cs typeface="Verdana"/>
            </a:endParaRPr>
          </a:p>
          <a:p>
            <a:pPr marL="358140" indent="-345440">
              <a:lnSpc>
                <a:spcPct val="100000"/>
              </a:lnSpc>
              <a:spcBef>
                <a:spcPts val="65"/>
              </a:spcBef>
              <a:buChar char="•"/>
              <a:tabLst>
                <a:tab pos="358775" algn="l"/>
              </a:tabLst>
            </a:pPr>
            <a:r>
              <a:rPr dirty="0" sz="3450" spc="5">
                <a:latin typeface="Verdana"/>
                <a:cs typeface="Verdana"/>
              </a:rPr>
              <a:t>maximal </a:t>
            </a:r>
            <a:r>
              <a:rPr dirty="0" sz="3450">
                <a:latin typeface="Verdana"/>
                <a:cs typeface="Verdana"/>
              </a:rPr>
              <a:t>212 </a:t>
            </a:r>
            <a:r>
              <a:rPr dirty="0" sz="3450" spc="10">
                <a:latin typeface="Verdana"/>
                <a:cs typeface="Verdana"/>
              </a:rPr>
              <a:t>= </a:t>
            </a:r>
            <a:r>
              <a:rPr dirty="0" sz="3450">
                <a:latin typeface="Verdana"/>
                <a:cs typeface="Verdana"/>
              </a:rPr>
              <a:t>4096</a:t>
            </a:r>
            <a:r>
              <a:rPr dirty="0" sz="3450" spc="-20">
                <a:latin typeface="Verdana"/>
                <a:cs typeface="Verdana"/>
              </a:rPr>
              <a:t> </a:t>
            </a:r>
            <a:r>
              <a:rPr dirty="0" sz="3450">
                <a:latin typeface="Verdana"/>
                <a:cs typeface="Verdana"/>
              </a:rPr>
              <a:t>Einträge.</a:t>
            </a:r>
            <a:endParaRPr sz="3450">
              <a:latin typeface="Verdana"/>
              <a:cs typeface="Verdana"/>
            </a:endParaRPr>
          </a:p>
          <a:p>
            <a:pPr marL="358140" indent="-345440">
              <a:lnSpc>
                <a:spcPct val="100000"/>
              </a:lnSpc>
              <a:spcBef>
                <a:spcPts val="65"/>
              </a:spcBef>
              <a:buChar char="•"/>
              <a:tabLst>
                <a:tab pos="358775" algn="l"/>
              </a:tabLst>
            </a:pPr>
            <a:r>
              <a:rPr dirty="0" sz="3450" spc="5">
                <a:latin typeface="Verdana"/>
                <a:cs typeface="Verdana"/>
              </a:rPr>
              <a:t>0 </a:t>
            </a:r>
            <a:r>
              <a:rPr dirty="0" sz="3450">
                <a:latin typeface="Verdana"/>
                <a:cs typeface="Verdana"/>
              </a:rPr>
              <a:t>bis 255 </a:t>
            </a:r>
            <a:r>
              <a:rPr dirty="0" sz="3450" spc="5">
                <a:latin typeface="Verdana"/>
                <a:cs typeface="Verdana"/>
              </a:rPr>
              <a:t>werden mit </a:t>
            </a:r>
            <a:r>
              <a:rPr dirty="0" sz="3450">
                <a:latin typeface="Verdana"/>
                <a:cs typeface="Verdana"/>
              </a:rPr>
              <a:t>den entsprechenden Bytes</a:t>
            </a:r>
            <a:r>
              <a:rPr dirty="0" sz="3450" spc="15">
                <a:latin typeface="Verdana"/>
                <a:cs typeface="Verdana"/>
              </a:rPr>
              <a:t> </a:t>
            </a:r>
            <a:r>
              <a:rPr dirty="0" sz="3450">
                <a:latin typeface="Verdana"/>
                <a:cs typeface="Verdana"/>
              </a:rPr>
              <a:t>gefüllt</a:t>
            </a:r>
            <a:endParaRPr sz="3450">
              <a:latin typeface="Verdana"/>
              <a:cs typeface="Verdana"/>
            </a:endParaRPr>
          </a:p>
          <a:p>
            <a:pPr marL="358140" indent="-345440">
              <a:lnSpc>
                <a:spcPct val="100000"/>
              </a:lnSpc>
              <a:spcBef>
                <a:spcPts val="65"/>
              </a:spcBef>
              <a:buChar char="•"/>
              <a:tabLst>
                <a:tab pos="358775" algn="l"/>
              </a:tabLst>
            </a:pPr>
            <a:r>
              <a:rPr dirty="0" sz="3450" spc="5">
                <a:latin typeface="Verdana"/>
                <a:cs typeface="Verdana"/>
              </a:rPr>
              <a:t>Index ab</a:t>
            </a:r>
            <a:r>
              <a:rPr dirty="0" sz="3450" spc="-10">
                <a:latin typeface="Verdana"/>
                <a:cs typeface="Verdana"/>
              </a:rPr>
              <a:t> </a:t>
            </a:r>
            <a:r>
              <a:rPr dirty="0" sz="3450">
                <a:latin typeface="Verdana"/>
                <a:cs typeface="Verdana"/>
              </a:rPr>
              <a:t>256.</a:t>
            </a:r>
            <a:endParaRPr sz="34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093994" y="10248093"/>
            <a:ext cx="3896995" cy="4603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3415"/>
              </a:lnSpc>
            </a:pPr>
            <a:r>
              <a:rPr dirty="0" sz="2950" spc="5">
                <a:solidFill>
                  <a:srgbClr val="404040"/>
                </a:solidFill>
                <a:latin typeface="Calibri"/>
                <a:cs typeface="Calibri"/>
              </a:rPr>
              <a:t>Johan Oelen | Modul</a:t>
            </a:r>
            <a:r>
              <a:rPr dirty="0" sz="2950" spc="-5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950" spc="5">
                <a:solidFill>
                  <a:srgbClr val="404040"/>
                </a:solidFill>
                <a:latin typeface="Calibri"/>
                <a:cs typeface="Calibri"/>
              </a:rPr>
              <a:t>114</a:t>
            </a:r>
            <a:endParaRPr sz="295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34388" y="605082"/>
            <a:ext cx="11626215" cy="80454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5100" b="1">
                <a:solidFill>
                  <a:srgbClr val="797979"/>
                </a:solidFill>
                <a:latin typeface="Arial"/>
                <a:cs typeface="Arial"/>
              </a:rPr>
              <a:t>Lempel-Ziv-Welch-Algorithmus</a:t>
            </a:r>
            <a:r>
              <a:rPr dirty="0" sz="5100" spc="-60" b="1">
                <a:solidFill>
                  <a:srgbClr val="797979"/>
                </a:solidFill>
                <a:latin typeface="Arial"/>
                <a:cs typeface="Arial"/>
              </a:rPr>
              <a:t> </a:t>
            </a:r>
            <a:r>
              <a:rPr dirty="0" sz="5100" b="1">
                <a:solidFill>
                  <a:srgbClr val="797979"/>
                </a:solidFill>
                <a:latin typeface="Arial"/>
                <a:cs typeface="Arial"/>
              </a:rPr>
              <a:t>(LZW)</a:t>
            </a:r>
            <a:endParaRPr sz="51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41326" y="1509362"/>
            <a:ext cx="16705135" cy="978443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735"/>
              </a:lnSpc>
            </a:pPr>
            <a:fld id="{81D60167-4931-47E6-BA6A-407CBD079E47}" type="slidenum">
              <a:rPr dirty="0" spc="15"/>
              <a:t>20</a:t>
            </a:fld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093994" y="10248093"/>
            <a:ext cx="3896995" cy="4603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3415"/>
              </a:lnSpc>
            </a:pPr>
            <a:r>
              <a:rPr dirty="0" sz="2950" spc="5">
                <a:solidFill>
                  <a:srgbClr val="404040"/>
                </a:solidFill>
                <a:latin typeface="Calibri"/>
                <a:cs typeface="Calibri"/>
              </a:rPr>
              <a:t>Johan Oelen | Modul</a:t>
            </a:r>
            <a:r>
              <a:rPr dirty="0" sz="2950" spc="-5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950" spc="5">
                <a:solidFill>
                  <a:srgbClr val="404040"/>
                </a:solidFill>
                <a:latin typeface="Calibri"/>
                <a:cs typeface="Calibri"/>
              </a:rPr>
              <a:t>114</a:t>
            </a:r>
            <a:endParaRPr sz="295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47088" y="1632817"/>
            <a:ext cx="16276143" cy="95331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34388" y="605082"/>
            <a:ext cx="11626215" cy="80454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5100" b="1">
                <a:solidFill>
                  <a:srgbClr val="797979"/>
                </a:solidFill>
                <a:latin typeface="Arial"/>
                <a:cs typeface="Arial"/>
              </a:rPr>
              <a:t>Lempel-Ziv-Welch-Algorithmus</a:t>
            </a:r>
            <a:r>
              <a:rPr dirty="0" sz="5100" spc="-60" b="1">
                <a:solidFill>
                  <a:srgbClr val="797979"/>
                </a:solidFill>
                <a:latin typeface="Arial"/>
                <a:cs typeface="Arial"/>
              </a:rPr>
              <a:t> </a:t>
            </a:r>
            <a:r>
              <a:rPr dirty="0" sz="5100" b="1">
                <a:solidFill>
                  <a:srgbClr val="797979"/>
                </a:solidFill>
                <a:latin typeface="Arial"/>
                <a:cs typeface="Arial"/>
              </a:rPr>
              <a:t>(LZW)</a:t>
            </a:r>
            <a:endParaRPr sz="51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735"/>
              </a:lnSpc>
            </a:pPr>
            <a:fld id="{81D60167-4931-47E6-BA6A-407CBD079E47}" type="slidenum">
              <a:rPr dirty="0" spc="15"/>
              <a:t>20</a:t>
            </a:fld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465741" y="10248093"/>
            <a:ext cx="4525010" cy="6711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628015">
              <a:lnSpc>
                <a:spcPts val="3415"/>
              </a:lnSpc>
            </a:pPr>
            <a:r>
              <a:rPr dirty="0" sz="2950" spc="5">
                <a:solidFill>
                  <a:srgbClr val="404040"/>
                </a:solidFill>
                <a:latin typeface="Calibri"/>
                <a:cs typeface="Calibri"/>
              </a:rPr>
              <a:t>Johan Oelen | Modul</a:t>
            </a:r>
            <a:r>
              <a:rPr dirty="0" sz="2950" spc="-5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950" spc="5">
                <a:solidFill>
                  <a:srgbClr val="404040"/>
                </a:solidFill>
                <a:latin typeface="Calibri"/>
                <a:cs typeface="Calibri"/>
              </a:rPr>
              <a:t>114</a:t>
            </a:r>
            <a:endParaRPr sz="29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450" spc="15" b="1">
                <a:latin typeface="Arial"/>
                <a:cs typeface="Arial"/>
              </a:rPr>
              <a:t>Johan Oelen </a:t>
            </a:r>
            <a:r>
              <a:rPr dirty="0" sz="1450" spc="5" b="1">
                <a:latin typeface="Arial"/>
                <a:cs typeface="Arial"/>
              </a:rPr>
              <a:t>| </a:t>
            </a:r>
            <a:r>
              <a:rPr dirty="0" sz="1450" spc="15" b="1">
                <a:latin typeface="Arial"/>
                <a:cs typeface="Arial"/>
              </a:rPr>
              <a:t>Modul 306 </a:t>
            </a:r>
            <a:r>
              <a:rPr dirty="0" sz="1450" spc="5" b="1">
                <a:latin typeface="Arial"/>
                <a:cs typeface="Arial"/>
              </a:rPr>
              <a:t>|</a:t>
            </a:r>
            <a:r>
              <a:rPr dirty="0" sz="1450" spc="-35" b="1">
                <a:latin typeface="Arial"/>
                <a:cs typeface="Arial"/>
              </a:rPr>
              <a:t> </a:t>
            </a:r>
            <a:r>
              <a:rPr dirty="0" sz="1450" spc="15" b="1">
                <a:latin typeface="Arial"/>
                <a:cs typeface="Arial"/>
              </a:rPr>
              <a:t>Uster</a:t>
            </a:r>
            <a:endParaRPr sz="145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20047710" cy="113085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855731" y="9724875"/>
            <a:ext cx="186307" cy="1445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852919" y="9724875"/>
            <a:ext cx="3250893" cy="87448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670299" y="9724875"/>
            <a:ext cx="129539" cy="148590"/>
          </a:xfrm>
          <a:custGeom>
            <a:avLst/>
            <a:gdLst/>
            <a:ahLst/>
            <a:cxnLst/>
            <a:rect l="l" t="t" r="r" b="b"/>
            <a:pathLst>
              <a:path w="129539" h="148590">
                <a:moveTo>
                  <a:pt x="43587" y="0"/>
                </a:moveTo>
                <a:lnTo>
                  <a:pt x="0" y="0"/>
                </a:lnTo>
                <a:lnTo>
                  <a:pt x="0" y="88737"/>
                </a:lnTo>
                <a:lnTo>
                  <a:pt x="3976" y="114924"/>
                </a:lnTo>
                <a:lnTo>
                  <a:pt x="15994" y="133463"/>
                </a:lnTo>
                <a:lnTo>
                  <a:pt x="36184" y="144488"/>
                </a:lnTo>
                <a:lnTo>
                  <a:pt x="64680" y="148133"/>
                </a:lnTo>
                <a:lnTo>
                  <a:pt x="92879" y="144488"/>
                </a:lnTo>
                <a:lnTo>
                  <a:pt x="113103" y="133463"/>
                </a:lnTo>
                <a:lnTo>
                  <a:pt x="125285" y="114924"/>
                </a:lnTo>
                <a:lnTo>
                  <a:pt x="125797" y="111637"/>
                </a:lnTo>
                <a:lnTo>
                  <a:pt x="64680" y="111637"/>
                </a:lnTo>
                <a:lnTo>
                  <a:pt x="52486" y="108607"/>
                </a:lnTo>
                <a:lnTo>
                  <a:pt x="46223" y="100813"/>
                </a:lnTo>
                <a:lnTo>
                  <a:pt x="43916" y="90202"/>
                </a:lnTo>
                <a:lnTo>
                  <a:pt x="43587" y="78719"/>
                </a:lnTo>
                <a:lnTo>
                  <a:pt x="43587" y="0"/>
                </a:lnTo>
                <a:close/>
              </a:path>
              <a:path w="129539" h="148590">
                <a:moveTo>
                  <a:pt x="129361" y="0"/>
                </a:moveTo>
                <a:lnTo>
                  <a:pt x="85771" y="0"/>
                </a:lnTo>
                <a:lnTo>
                  <a:pt x="85771" y="78719"/>
                </a:lnTo>
                <a:lnTo>
                  <a:pt x="85441" y="90202"/>
                </a:lnTo>
                <a:lnTo>
                  <a:pt x="83134" y="100813"/>
                </a:lnTo>
                <a:lnTo>
                  <a:pt x="76873" y="108607"/>
                </a:lnTo>
                <a:lnTo>
                  <a:pt x="64680" y="111637"/>
                </a:lnTo>
                <a:lnTo>
                  <a:pt x="125797" y="111637"/>
                </a:lnTo>
                <a:lnTo>
                  <a:pt x="129361" y="88737"/>
                </a:lnTo>
                <a:lnTo>
                  <a:pt x="12936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815126" y="9762087"/>
            <a:ext cx="104139" cy="110489"/>
          </a:xfrm>
          <a:custGeom>
            <a:avLst/>
            <a:gdLst/>
            <a:ahLst/>
            <a:cxnLst/>
            <a:rect l="l" t="t" r="r" b="b"/>
            <a:pathLst>
              <a:path w="104139" h="110490">
                <a:moveTo>
                  <a:pt x="37261" y="72993"/>
                </a:moveTo>
                <a:lnTo>
                  <a:pt x="0" y="72993"/>
                </a:lnTo>
                <a:lnTo>
                  <a:pt x="4955" y="90280"/>
                </a:lnTo>
                <a:lnTo>
                  <a:pt x="16962" y="101797"/>
                </a:lnTo>
                <a:lnTo>
                  <a:pt x="33318" y="108215"/>
                </a:lnTo>
                <a:lnTo>
                  <a:pt x="51321" y="110206"/>
                </a:lnTo>
                <a:lnTo>
                  <a:pt x="70238" y="108517"/>
                </a:lnTo>
                <a:lnTo>
                  <a:pt x="87177" y="102602"/>
                </a:lnTo>
                <a:lnTo>
                  <a:pt x="99371" y="91186"/>
                </a:lnTo>
                <a:lnTo>
                  <a:pt x="100922" y="85158"/>
                </a:lnTo>
                <a:lnTo>
                  <a:pt x="47806" y="85158"/>
                </a:lnTo>
                <a:lnTo>
                  <a:pt x="44291" y="83728"/>
                </a:lnTo>
                <a:lnTo>
                  <a:pt x="42181" y="82296"/>
                </a:lnTo>
                <a:lnTo>
                  <a:pt x="39371" y="79434"/>
                </a:lnTo>
                <a:lnTo>
                  <a:pt x="37965" y="76571"/>
                </a:lnTo>
                <a:lnTo>
                  <a:pt x="37261" y="72993"/>
                </a:lnTo>
                <a:close/>
              </a:path>
              <a:path w="104139" h="110490">
                <a:moveTo>
                  <a:pt x="51321" y="0"/>
                </a:moveTo>
                <a:lnTo>
                  <a:pt x="34735" y="1420"/>
                </a:lnTo>
                <a:lnTo>
                  <a:pt x="18807" y="6530"/>
                </a:lnTo>
                <a:lnTo>
                  <a:pt x="6833" y="16604"/>
                </a:lnTo>
                <a:lnTo>
                  <a:pt x="2109" y="32918"/>
                </a:lnTo>
                <a:lnTo>
                  <a:pt x="4548" y="44905"/>
                </a:lnTo>
                <a:lnTo>
                  <a:pt x="12128" y="54208"/>
                </a:lnTo>
                <a:lnTo>
                  <a:pt x="25244" y="61096"/>
                </a:lnTo>
                <a:lnTo>
                  <a:pt x="44291" y="65837"/>
                </a:lnTo>
                <a:lnTo>
                  <a:pt x="62571" y="69415"/>
                </a:lnTo>
                <a:lnTo>
                  <a:pt x="66086" y="70847"/>
                </a:lnTo>
                <a:lnTo>
                  <a:pt x="66086" y="83012"/>
                </a:lnTo>
                <a:lnTo>
                  <a:pt x="57650" y="85158"/>
                </a:lnTo>
                <a:lnTo>
                  <a:pt x="100922" y="85158"/>
                </a:lnTo>
                <a:lnTo>
                  <a:pt x="104051" y="72993"/>
                </a:lnTo>
                <a:lnTo>
                  <a:pt x="101985" y="61767"/>
                </a:lnTo>
                <a:lnTo>
                  <a:pt x="96493" y="53492"/>
                </a:lnTo>
                <a:lnTo>
                  <a:pt x="88628" y="47633"/>
                </a:lnTo>
                <a:lnTo>
                  <a:pt x="79445" y="43653"/>
                </a:lnTo>
                <a:lnTo>
                  <a:pt x="69316" y="41014"/>
                </a:lnTo>
                <a:lnTo>
                  <a:pt x="51168" y="37614"/>
                </a:lnTo>
                <a:lnTo>
                  <a:pt x="44995" y="35781"/>
                </a:lnTo>
                <a:lnTo>
                  <a:pt x="42181" y="34349"/>
                </a:lnTo>
                <a:lnTo>
                  <a:pt x="40075" y="32918"/>
                </a:lnTo>
                <a:lnTo>
                  <a:pt x="40075" y="23616"/>
                </a:lnTo>
                <a:lnTo>
                  <a:pt x="46401" y="22184"/>
                </a:lnTo>
                <a:lnTo>
                  <a:pt x="97732" y="22184"/>
                </a:lnTo>
                <a:lnTo>
                  <a:pt x="95910" y="16604"/>
                </a:lnTo>
                <a:lnTo>
                  <a:pt x="83926" y="6530"/>
                </a:lnTo>
                <a:lnTo>
                  <a:pt x="68118" y="1420"/>
                </a:lnTo>
                <a:lnTo>
                  <a:pt x="51321" y="0"/>
                </a:lnTo>
                <a:close/>
              </a:path>
              <a:path w="104139" h="110490">
                <a:moveTo>
                  <a:pt x="97732" y="22184"/>
                </a:moveTo>
                <a:lnTo>
                  <a:pt x="54837" y="22184"/>
                </a:lnTo>
                <a:lnTo>
                  <a:pt x="58352" y="22899"/>
                </a:lnTo>
                <a:lnTo>
                  <a:pt x="60462" y="25047"/>
                </a:lnTo>
                <a:lnTo>
                  <a:pt x="63275" y="27193"/>
                </a:lnTo>
                <a:lnTo>
                  <a:pt x="65382" y="29340"/>
                </a:lnTo>
                <a:lnTo>
                  <a:pt x="65382" y="32918"/>
                </a:lnTo>
                <a:lnTo>
                  <a:pt x="101237" y="32918"/>
                </a:lnTo>
                <a:lnTo>
                  <a:pt x="97732" y="221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925504" y="9732747"/>
            <a:ext cx="77470" cy="138430"/>
          </a:xfrm>
          <a:custGeom>
            <a:avLst/>
            <a:gdLst/>
            <a:ahLst/>
            <a:cxnLst/>
            <a:rect l="l" t="t" r="r" b="b"/>
            <a:pathLst>
              <a:path w="77470" h="138429">
                <a:moveTo>
                  <a:pt x="56245" y="56534"/>
                </a:moveTo>
                <a:lnTo>
                  <a:pt x="17576" y="56534"/>
                </a:lnTo>
                <a:lnTo>
                  <a:pt x="17576" y="106628"/>
                </a:lnTo>
                <a:lnTo>
                  <a:pt x="20685" y="123623"/>
                </a:lnTo>
                <a:lnTo>
                  <a:pt x="28737" y="133105"/>
                </a:lnTo>
                <a:lnTo>
                  <a:pt x="39821" y="137220"/>
                </a:lnTo>
                <a:lnTo>
                  <a:pt x="52025" y="138115"/>
                </a:lnTo>
                <a:lnTo>
                  <a:pt x="60464" y="138115"/>
                </a:lnTo>
                <a:lnTo>
                  <a:pt x="69602" y="136683"/>
                </a:lnTo>
                <a:lnTo>
                  <a:pt x="77335" y="136683"/>
                </a:lnTo>
                <a:lnTo>
                  <a:pt x="77335" y="106628"/>
                </a:lnTo>
                <a:lnTo>
                  <a:pt x="58354" y="106628"/>
                </a:lnTo>
                <a:lnTo>
                  <a:pt x="56245" y="103049"/>
                </a:lnTo>
                <a:lnTo>
                  <a:pt x="56245" y="56534"/>
                </a:lnTo>
                <a:close/>
              </a:path>
              <a:path w="77470" h="138429">
                <a:moveTo>
                  <a:pt x="77335" y="31488"/>
                </a:moveTo>
                <a:lnTo>
                  <a:pt x="0" y="31488"/>
                </a:lnTo>
                <a:lnTo>
                  <a:pt x="0" y="56534"/>
                </a:lnTo>
                <a:lnTo>
                  <a:pt x="77335" y="56534"/>
                </a:lnTo>
                <a:lnTo>
                  <a:pt x="77335" y="31488"/>
                </a:lnTo>
                <a:close/>
              </a:path>
              <a:path w="77470" h="138429">
                <a:moveTo>
                  <a:pt x="56245" y="0"/>
                </a:moveTo>
                <a:lnTo>
                  <a:pt x="17576" y="0"/>
                </a:lnTo>
                <a:lnTo>
                  <a:pt x="17576" y="31488"/>
                </a:lnTo>
                <a:lnTo>
                  <a:pt x="56245" y="31488"/>
                </a:lnTo>
                <a:lnTo>
                  <a:pt x="5624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011276" y="9762087"/>
            <a:ext cx="113030" cy="110489"/>
          </a:xfrm>
          <a:custGeom>
            <a:avLst/>
            <a:gdLst/>
            <a:ahLst/>
            <a:cxnLst/>
            <a:rect l="l" t="t" r="r" b="b"/>
            <a:pathLst>
              <a:path w="113029" h="110490">
                <a:moveTo>
                  <a:pt x="54134" y="0"/>
                </a:moveTo>
                <a:lnTo>
                  <a:pt x="32032" y="4383"/>
                </a:lnTo>
                <a:lnTo>
                  <a:pt x="14939" y="16280"/>
                </a:lnTo>
                <a:lnTo>
                  <a:pt x="3910" y="33813"/>
                </a:lnTo>
                <a:lnTo>
                  <a:pt x="0" y="55103"/>
                </a:lnTo>
                <a:lnTo>
                  <a:pt x="4361" y="78505"/>
                </a:lnTo>
                <a:lnTo>
                  <a:pt x="16434" y="95803"/>
                </a:lnTo>
                <a:lnTo>
                  <a:pt x="34702" y="106527"/>
                </a:lnTo>
                <a:lnTo>
                  <a:pt x="57649" y="110206"/>
                </a:lnTo>
                <a:lnTo>
                  <a:pt x="74589" y="108170"/>
                </a:lnTo>
                <a:lnTo>
                  <a:pt x="89814" y="101976"/>
                </a:lnTo>
                <a:lnTo>
                  <a:pt x="102140" y="91487"/>
                </a:lnTo>
                <a:lnTo>
                  <a:pt x="106031" y="84443"/>
                </a:lnTo>
                <a:lnTo>
                  <a:pt x="57649" y="84443"/>
                </a:lnTo>
                <a:lnTo>
                  <a:pt x="49323" y="82911"/>
                </a:lnTo>
                <a:lnTo>
                  <a:pt x="43238" y="78629"/>
                </a:lnTo>
                <a:lnTo>
                  <a:pt x="39261" y="72065"/>
                </a:lnTo>
                <a:lnTo>
                  <a:pt x="37262" y="63690"/>
                </a:lnTo>
                <a:lnTo>
                  <a:pt x="112489" y="63690"/>
                </a:lnTo>
                <a:lnTo>
                  <a:pt x="109904" y="42937"/>
                </a:lnTo>
                <a:lnTo>
                  <a:pt x="37964" y="42937"/>
                </a:lnTo>
                <a:lnTo>
                  <a:pt x="40051" y="35423"/>
                </a:lnTo>
                <a:lnTo>
                  <a:pt x="44115" y="30056"/>
                </a:lnTo>
                <a:lnTo>
                  <a:pt x="50025" y="26836"/>
                </a:lnTo>
                <a:lnTo>
                  <a:pt x="57649" y="25762"/>
                </a:lnTo>
                <a:lnTo>
                  <a:pt x="103446" y="25762"/>
                </a:lnTo>
                <a:lnTo>
                  <a:pt x="98603" y="16548"/>
                </a:lnTo>
                <a:lnTo>
                  <a:pt x="80455" y="4215"/>
                </a:lnTo>
                <a:lnTo>
                  <a:pt x="54134" y="0"/>
                </a:lnTo>
                <a:close/>
              </a:path>
              <a:path w="113029" h="110490">
                <a:moveTo>
                  <a:pt x="110379" y="76571"/>
                </a:moveTo>
                <a:lnTo>
                  <a:pt x="73819" y="76571"/>
                </a:lnTo>
                <a:lnTo>
                  <a:pt x="71009" y="81580"/>
                </a:lnTo>
                <a:lnTo>
                  <a:pt x="63979" y="84443"/>
                </a:lnTo>
                <a:lnTo>
                  <a:pt x="106031" y="84443"/>
                </a:lnTo>
                <a:lnTo>
                  <a:pt x="110379" y="76571"/>
                </a:lnTo>
                <a:close/>
              </a:path>
              <a:path w="113029" h="110490">
                <a:moveTo>
                  <a:pt x="103446" y="25762"/>
                </a:moveTo>
                <a:lnTo>
                  <a:pt x="68195" y="25762"/>
                </a:lnTo>
                <a:lnTo>
                  <a:pt x="75225" y="33634"/>
                </a:lnTo>
                <a:lnTo>
                  <a:pt x="75225" y="42937"/>
                </a:lnTo>
                <a:lnTo>
                  <a:pt x="109904" y="42937"/>
                </a:lnTo>
                <a:lnTo>
                  <a:pt x="109105" y="36530"/>
                </a:lnTo>
                <a:lnTo>
                  <a:pt x="103446" y="257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140638" y="9762087"/>
            <a:ext cx="78740" cy="107950"/>
          </a:xfrm>
          <a:custGeom>
            <a:avLst/>
            <a:gdLst/>
            <a:ahLst/>
            <a:cxnLst/>
            <a:rect l="l" t="t" r="r" b="b"/>
            <a:pathLst>
              <a:path w="78739" h="107950">
                <a:moveTo>
                  <a:pt x="37964" y="2147"/>
                </a:moveTo>
                <a:lnTo>
                  <a:pt x="0" y="2147"/>
                </a:lnTo>
                <a:lnTo>
                  <a:pt x="0" y="107343"/>
                </a:lnTo>
                <a:lnTo>
                  <a:pt x="39370" y="107343"/>
                </a:lnTo>
                <a:lnTo>
                  <a:pt x="39370" y="65837"/>
                </a:lnTo>
                <a:lnTo>
                  <a:pt x="40930" y="51558"/>
                </a:lnTo>
                <a:lnTo>
                  <a:pt x="45521" y="41774"/>
                </a:lnTo>
                <a:lnTo>
                  <a:pt x="53013" y="36150"/>
                </a:lnTo>
                <a:lnTo>
                  <a:pt x="63274" y="34349"/>
                </a:lnTo>
                <a:lnTo>
                  <a:pt x="78741" y="34349"/>
                </a:lnTo>
                <a:lnTo>
                  <a:pt x="78741" y="19321"/>
                </a:lnTo>
                <a:lnTo>
                  <a:pt x="37964" y="19321"/>
                </a:lnTo>
                <a:lnTo>
                  <a:pt x="37964" y="2147"/>
                </a:lnTo>
                <a:close/>
              </a:path>
              <a:path w="78739" h="107950">
                <a:moveTo>
                  <a:pt x="78741" y="34349"/>
                </a:moveTo>
                <a:lnTo>
                  <a:pt x="71009" y="34349"/>
                </a:lnTo>
                <a:lnTo>
                  <a:pt x="74524" y="35065"/>
                </a:lnTo>
                <a:lnTo>
                  <a:pt x="78741" y="36497"/>
                </a:lnTo>
                <a:lnTo>
                  <a:pt x="78741" y="34349"/>
                </a:lnTo>
                <a:close/>
              </a:path>
              <a:path w="78739" h="107950">
                <a:moveTo>
                  <a:pt x="71009" y="0"/>
                </a:moveTo>
                <a:lnTo>
                  <a:pt x="66789" y="0"/>
                </a:lnTo>
                <a:lnTo>
                  <a:pt x="57243" y="1207"/>
                </a:lnTo>
                <a:lnTo>
                  <a:pt x="49476" y="4830"/>
                </a:lnTo>
                <a:lnTo>
                  <a:pt x="43160" y="10868"/>
                </a:lnTo>
                <a:lnTo>
                  <a:pt x="37964" y="19321"/>
                </a:lnTo>
                <a:lnTo>
                  <a:pt x="78741" y="19321"/>
                </a:lnTo>
                <a:lnTo>
                  <a:pt x="78741" y="1431"/>
                </a:lnTo>
                <a:lnTo>
                  <a:pt x="74524" y="716"/>
                </a:lnTo>
                <a:lnTo>
                  <a:pt x="7100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843076" y="10663053"/>
            <a:ext cx="243254" cy="14383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2108829" y="10699549"/>
            <a:ext cx="78105" cy="107950"/>
          </a:xfrm>
          <a:custGeom>
            <a:avLst/>
            <a:gdLst/>
            <a:ahLst/>
            <a:cxnLst/>
            <a:rect l="l" t="t" r="r" b="b"/>
            <a:pathLst>
              <a:path w="78105" h="107950">
                <a:moveTo>
                  <a:pt x="37261" y="2862"/>
                </a:moveTo>
                <a:lnTo>
                  <a:pt x="0" y="2862"/>
                </a:lnTo>
                <a:lnTo>
                  <a:pt x="0" y="107342"/>
                </a:lnTo>
                <a:lnTo>
                  <a:pt x="39370" y="107342"/>
                </a:lnTo>
                <a:lnTo>
                  <a:pt x="39370" y="65836"/>
                </a:lnTo>
                <a:lnTo>
                  <a:pt x="40820" y="51558"/>
                </a:lnTo>
                <a:lnTo>
                  <a:pt x="45170" y="41774"/>
                </a:lnTo>
                <a:lnTo>
                  <a:pt x="52421" y="36149"/>
                </a:lnTo>
                <a:lnTo>
                  <a:pt x="62571" y="34349"/>
                </a:lnTo>
                <a:lnTo>
                  <a:pt x="78038" y="34349"/>
                </a:lnTo>
                <a:lnTo>
                  <a:pt x="78038" y="19321"/>
                </a:lnTo>
                <a:lnTo>
                  <a:pt x="37261" y="19321"/>
                </a:lnTo>
                <a:lnTo>
                  <a:pt x="37261" y="2862"/>
                </a:lnTo>
                <a:close/>
              </a:path>
              <a:path w="78105" h="107950">
                <a:moveTo>
                  <a:pt x="78038" y="34349"/>
                </a:moveTo>
                <a:lnTo>
                  <a:pt x="71008" y="34349"/>
                </a:lnTo>
                <a:lnTo>
                  <a:pt x="74523" y="35065"/>
                </a:lnTo>
                <a:lnTo>
                  <a:pt x="78038" y="36496"/>
                </a:lnTo>
                <a:lnTo>
                  <a:pt x="78038" y="34349"/>
                </a:lnTo>
                <a:close/>
              </a:path>
              <a:path w="78105" h="107950">
                <a:moveTo>
                  <a:pt x="71008" y="0"/>
                </a:moveTo>
                <a:lnTo>
                  <a:pt x="66789" y="0"/>
                </a:lnTo>
                <a:lnTo>
                  <a:pt x="57243" y="1207"/>
                </a:lnTo>
                <a:lnTo>
                  <a:pt x="49477" y="4830"/>
                </a:lnTo>
                <a:lnTo>
                  <a:pt x="43160" y="10868"/>
                </a:lnTo>
                <a:lnTo>
                  <a:pt x="37964" y="19321"/>
                </a:lnTo>
                <a:lnTo>
                  <a:pt x="78038" y="19321"/>
                </a:lnTo>
                <a:lnTo>
                  <a:pt x="78038" y="1431"/>
                </a:lnTo>
                <a:lnTo>
                  <a:pt x="7100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2193897" y="10670209"/>
            <a:ext cx="78105" cy="138430"/>
          </a:xfrm>
          <a:custGeom>
            <a:avLst/>
            <a:gdLst/>
            <a:ahLst/>
            <a:cxnLst/>
            <a:rect l="l" t="t" r="r" b="b"/>
            <a:pathLst>
              <a:path w="78105" h="138429">
                <a:moveTo>
                  <a:pt x="56946" y="56533"/>
                </a:moveTo>
                <a:lnTo>
                  <a:pt x="17576" y="56533"/>
                </a:lnTo>
                <a:lnTo>
                  <a:pt x="17576" y="106627"/>
                </a:lnTo>
                <a:lnTo>
                  <a:pt x="20795" y="123623"/>
                </a:lnTo>
                <a:lnTo>
                  <a:pt x="29089" y="133105"/>
                </a:lnTo>
                <a:lnTo>
                  <a:pt x="40414" y="137220"/>
                </a:lnTo>
                <a:lnTo>
                  <a:pt x="52729" y="138114"/>
                </a:lnTo>
                <a:lnTo>
                  <a:pt x="61165" y="138114"/>
                </a:lnTo>
                <a:lnTo>
                  <a:pt x="70305" y="136683"/>
                </a:lnTo>
                <a:lnTo>
                  <a:pt x="78038" y="136683"/>
                </a:lnTo>
                <a:lnTo>
                  <a:pt x="78038" y="106627"/>
                </a:lnTo>
                <a:lnTo>
                  <a:pt x="59056" y="106627"/>
                </a:lnTo>
                <a:lnTo>
                  <a:pt x="56946" y="103049"/>
                </a:lnTo>
                <a:lnTo>
                  <a:pt x="56946" y="56533"/>
                </a:lnTo>
                <a:close/>
              </a:path>
              <a:path w="78105" h="138429">
                <a:moveTo>
                  <a:pt x="78038" y="32202"/>
                </a:moveTo>
                <a:lnTo>
                  <a:pt x="0" y="32202"/>
                </a:lnTo>
                <a:lnTo>
                  <a:pt x="0" y="56533"/>
                </a:lnTo>
                <a:lnTo>
                  <a:pt x="78038" y="56533"/>
                </a:lnTo>
                <a:lnTo>
                  <a:pt x="78038" y="32202"/>
                </a:lnTo>
                <a:close/>
              </a:path>
              <a:path w="78105" h="138429">
                <a:moveTo>
                  <a:pt x="56946" y="0"/>
                </a:moveTo>
                <a:lnTo>
                  <a:pt x="17576" y="0"/>
                </a:lnTo>
                <a:lnTo>
                  <a:pt x="17576" y="32202"/>
                </a:lnTo>
                <a:lnTo>
                  <a:pt x="56946" y="32202"/>
                </a:lnTo>
                <a:lnTo>
                  <a:pt x="5694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2278966" y="10699549"/>
            <a:ext cx="103505" cy="110489"/>
          </a:xfrm>
          <a:custGeom>
            <a:avLst/>
            <a:gdLst/>
            <a:ahLst/>
            <a:cxnLst/>
            <a:rect l="l" t="t" r="r" b="b"/>
            <a:pathLst>
              <a:path w="103505" h="110490">
                <a:moveTo>
                  <a:pt x="37261" y="72993"/>
                </a:moveTo>
                <a:lnTo>
                  <a:pt x="0" y="72993"/>
                </a:lnTo>
                <a:lnTo>
                  <a:pt x="4855" y="90279"/>
                </a:lnTo>
                <a:lnTo>
                  <a:pt x="16697" y="101796"/>
                </a:lnTo>
                <a:lnTo>
                  <a:pt x="33021" y="108215"/>
                </a:lnTo>
                <a:lnTo>
                  <a:pt x="51323" y="110205"/>
                </a:lnTo>
                <a:lnTo>
                  <a:pt x="69832" y="108516"/>
                </a:lnTo>
                <a:lnTo>
                  <a:pt x="86563" y="102601"/>
                </a:lnTo>
                <a:lnTo>
                  <a:pt x="98679" y="91185"/>
                </a:lnTo>
                <a:lnTo>
                  <a:pt x="100226" y="85158"/>
                </a:lnTo>
                <a:lnTo>
                  <a:pt x="47807" y="85158"/>
                </a:lnTo>
                <a:lnTo>
                  <a:pt x="44292" y="83727"/>
                </a:lnTo>
                <a:lnTo>
                  <a:pt x="42183" y="82296"/>
                </a:lnTo>
                <a:lnTo>
                  <a:pt x="39371" y="79433"/>
                </a:lnTo>
                <a:lnTo>
                  <a:pt x="37261" y="76571"/>
                </a:lnTo>
                <a:lnTo>
                  <a:pt x="37261" y="72993"/>
                </a:lnTo>
                <a:close/>
              </a:path>
              <a:path w="103505" h="110490">
                <a:moveTo>
                  <a:pt x="50620" y="0"/>
                </a:moveTo>
                <a:lnTo>
                  <a:pt x="34439" y="1420"/>
                </a:lnTo>
                <a:lnTo>
                  <a:pt x="18719" y="6530"/>
                </a:lnTo>
                <a:lnTo>
                  <a:pt x="6822" y="16604"/>
                </a:lnTo>
                <a:lnTo>
                  <a:pt x="2109" y="32918"/>
                </a:lnTo>
                <a:lnTo>
                  <a:pt x="4449" y="44905"/>
                </a:lnTo>
                <a:lnTo>
                  <a:pt x="11864" y="54208"/>
                </a:lnTo>
                <a:lnTo>
                  <a:pt x="24947" y="61095"/>
                </a:lnTo>
                <a:lnTo>
                  <a:pt x="44292" y="65836"/>
                </a:lnTo>
                <a:lnTo>
                  <a:pt x="62571" y="69414"/>
                </a:lnTo>
                <a:lnTo>
                  <a:pt x="66086" y="70846"/>
                </a:lnTo>
                <a:lnTo>
                  <a:pt x="66086" y="83011"/>
                </a:lnTo>
                <a:lnTo>
                  <a:pt x="57650" y="85158"/>
                </a:lnTo>
                <a:lnTo>
                  <a:pt x="100226" y="85158"/>
                </a:lnTo>
                <a:lnTo>
                  <a:pt x="103348" y="72993"/>
                </a:lnTo>
                <a:lnTo>
                  <a:pt x="101382" y="61766"/>
                </a:lnTo>
                <a:lnTo>
                  <a:pt x="96054" y="53492"/>
                </a:lnTo>
                <a:lnTo>
                  <a:pt x="88222" y="47633"/>
                </a:lnTo>
                <a:lnTo>
                  <a:pt x="78742" y="43652"/>
                </a:lnTo>
                <a:lnTo>
                  <a:pt x="68910" y="41013"/>
                </a:lnTo>
                <a:lnTo>
                  <a:pt x="50565" y="37614"/>
                </a:lnTo>
                <a:lnTo>
                  <a:pt x="44292" y="35780"/>
                </a:lnTo>
                <a:lnTo>
                  <a:pt x="40074" y="32918"/>
                </a:lnTo>
                <a:lnTo>
                  <a:pt x="40074" y="23615"/>
                </a:lnTo>
                <a:lnTo>
                  <a:pt x="46401" y="22184"/>
                </a:lnTo>
                <a:lnTo>
                  <a:pt x="97290" y="22184"/>
                </a:lnTo>
                <a:lnTo>
                  <a:pt x="95604" y="16604"/>
                </a:lnTo>
                <a:lnTo>
                  <a:pt x="83751" y="6530"/>
                </a:lnTo>
                <a:lnTo>
                  <a:pt x="67811" y="1420"/>
                </a:lnTo>
                <a:lnTo>
                  <a:pt x="50620" y="0"/>
                </a:lnTo>
                <a:close/>
              </a:path>
              <a:path w="103505" h="110490">
                <a:moveTo>
                  <a:pt x="97290" y="22184"/>
                </a:moveTo>
                <a:lnTo>
                  <a:pt x="54838" y="22184"/>
                </a:lnTo>
                <a:lnTo>
                  <a:pt x="58353" y="22899"/>
                </a:lnTo>
                <a:lnTo>
                  <a:pt x="60463" y="25046"/>
                </a:lnTo>
                <a:lnTo>
                  <a:pt x="63274" y="27193"/>
                </a:lnTo>
                <a:lnTo>
                  <a:pt x="64680" y="29340"/>
                </a:lnTo>
                <a:lnTo>
                  <a:pt x="64680" y="32918"/>
                </a:lnTo>
                <a:lnTo>
                  <a:pt x="100536" y="32918"/>
                </a:lnTo>
                <a:lnTo>
                  <a:pt x="97290" y="221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2394266" y="10699549"/>
            <a:ext cx="109220" cy="110489"/>
          </a:xfrm>
          <a:custGeom>
            <a:avLst/>
            <a:gdLst/>
            <a:ahLst/>
            <a:cxnLst/>
            <a:rect l="l" t="t" r="r" b="b"/>
            <a:pathLst>
              <a:path w="109219" h="110490">
                <a:moveTo>
                  <a:pt x="55540" y="0"/>
                </a:moveTo>
                <a:lnTo>
                  <a:pt x="33812" y="3980"/>
                </a:lnTo>
                <a:lnTo>
                  <a:pt x="16170" y="15206"/>
                </a:lnTo>
                <a:lnTo>
                  <a:pt x="4328" y="32605"/>
                </a:lnTo>
                <a:lnTo>
                  <a:pt x="0" y="55102"/>
                </a:lnTo>
                <a:lnTo>
                  <a:pt x="4328" y="77599"/>
                </a:lnTo>
                <a:lnTo>
                  <a:pt x="16170" y="94998"/>
                </a:lnTo>
                <a:lnTo>
                  <a:pt x="33812" y="106224"/>
                </a:lnTo>
                <a:lnTo>
                  <a:pt x="55540" y="110205"/>
                </a:lnTo>
                <a:lnTo>
                  <a:pt x="74962" y="107197"/>
                </a:lnTo>
                <a:lnTo>
                  <a:pt x="91220" y="98487"/>
                </a:lnTo>
                <a:lnTo>
                  <a:pt x="102996" y="84543"/>
                </a:lnTo>
                <a:lnTo>
                  <a:pt x="104171" y="80864"/>
                </a:lnTo>
                <a:lnTo>
                  <a:pt x="56244" y="80864"/>
                </a:lnTo>
                <a:lnTo>
                  <a:pt x="47269" y="78651"/>
                </a:lnTo>
                <a:lnTo>
                  <a:pt x="41919" y="72814"/>
                </a:lnTo>
                <a:lnTo>
                  <a:pt x="39338" y="64562"/>
                </a:lnTo>
                <a:lnTo>
                  <a:pt x="38667" y="55102"/>
                </a:lnTo>
                <a:lnTo>
                  <a:pt x="39338" y="45531"/>
                </a:lnTo>
                <a:lnTo>
                  <a:pt x="41919" y="37033"/>
                </a:lnTo>
                <a:lnTo>
                  <a:pt x="47269" y="30950"/>
                </a:lnTo>
                <a:lnTo>
                  <a:pt x="56244" y="28624"/>
                </a:lnTo>
                <a:lnTo>
                  <a:pt x="103735" y="28624"/>
                </a:lnTo>
                <a:lnTo>
                  <a:pt x="102304" y="23548"/>
                </a:lnTo>
                <a:lnTo>
                  <a:pt x="90781" y="10376"/>
                </a:lnTo>
                <a:lnTo>
                  <a:pt x="74644" y="2571"/>
                </a:lnTo>
                <a:lnTo>
                  <a:pt x="55540" y="0"/>
                </a:lnTo>
                <a:close/>
              </a:path>
              <a:path w="109219" h="110490">
                <a:moveTo>
                  <a:pt x="108972" y="65836"/>
                </a:moveTo>
                <a:lnTo>
                  <a:pt x="71710" y="65836"/>
                </a:lnTo>
                <a:lnTo>
                  <a:pt x="71008" y="73708"/>
                </a:lnTo>
                <a:lnTo>
                  <a:pt x="64680" y="80864"/>
                </a:lnTo>
                <a:lnTo>
                  <a:pt x="104171" y="80864"/>
                </a:lnTo>
                <a:lnTo>
                  <a:pt x="108972" y="65836"/>
                </a:lnTo>
                <a:close/>
              </a:path>
              <a:path w="109219" h="110490">
                <a:moveTo>
                  <a:pt x="103735" y="28624"/>
                </a:moveTo>
                <a:lnTo>
                  <a:pt x="60462" y="28624"/>
                </a:lnTo>
                <a:lnTo>
                  <a:pt x="63977" y="30055"/>
                </a:lnTo>
                <a:lnTo>
                  <a:pt x="66086" y="32202"/>
                </a:lnTo>
                <a:lnTo>
                  <a:pt x="68899" y="34349"/>
                </a:lnTo>
                <a:lnTo>
                  <a:pt x="70304" y="37927"/>
                </a:lnTo>
                <a:lnTo>
                  <a:pt x="70304" y="42221"/>
                </a:lnTo>
                <a:lnTo>
                  <a:pt x="107566" y="42221"/>
                </a:lnTo>
                <a:lnTo>
                  <a:pt x="103735" y="286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519409" y="10663053"/>
            <a:ext cx="107950" cy="144145"/>
          </a:xfrm>
          <a:custGeom>
            <a:avLst/>
            <a:gdLst/>
            <a:ahLst/>
            <a:cxnLst/>
            <a:rect l="l" t="t" r="r" b="b"/>
            <a:pathLst>
              <a:path w="107950" h="144145">
                <a:moveTo>
                  <a:pt x="39370" y="0"/>
                </a:moveTo>
                <a:lnTo>
                  <a:pt x="0" y="0"/>
                </a:lnTo>
                <a:lnTo>
                  <a:pt x="0" y="143839"/>
                </a:lnTo>
                <a:lnTo>
                  <a:pt x="39370" y="143839"/>
                </a:lnTo>
                <a:lnTo>
                  <a:pt x="39370" y="88736"/>
                </a:lnTo>
                <a:lnTo>
                  <a:pt x="40897" y="78248"/>
                </a:lnTo>
                <a:lnTo>
                  <a:pt x="44731" y="71919"/>
                </a:lnTo>
                <a:lnTo>
                  <a:pt x="49751" y="68811"/>
                </a:lnTo>
                <a:lnTo>
                  <a:pt x="54838" y="67983"/>
                </a:lnTo>
                <a:lnTo>
                  <a:pt x="106886" y="67983"/>
                </a:lnTo>
                <a:lnTo>
                  <a:pt x="104633" y="56120"/>
                </a:lnTo>
                <a:lnTo>
                  <a:pt x="100297" y="50093"/>
                </a:lnTo>
                <a:lnTo>
                  <a:pt x="39370" y="50093"/>
                </a:lnTo>
                <a:lnTo>
                  <a:pt x="39370" y="0"/>
                </a:lnTo>
                <a:close/>
              </a:path>
              <a:path w="107950" h="144145">
                <a:moveTo>
                  <a:pt x="106886" y="67983"/>
                </a:moveTo>
                <a:lnTo>
                  <a:pt x="66789" y="67983"/>
                </a:lnTo>
                <a:lnTo>
                  <a:pt x="68195" y="76571"/>
                </a:lnTo>
                <a:lnTo>
                  <a:pt x="68195" y="143839"/>
                </a:lnTo>
                <a:lnTo>
                  <a:pt x="107566" y="143839"/>
                </a:lnTo>
                <a:lnTo>
                  <a:pt x="107566" y="71561"/>
                </a:lnTo>
                <a:lnTo>
                  <a:pt x="106886" y="67983"/>
                </a:lnTo>
                <a:close/>
              </a:path>
              <a:path w="107950" h="144145">
                <a:moveTo>
                  <a:pt x="71710" y="36496"/>
                </a:moveTo>
                <a:lnTo>
                  <a:pt x="60835" y="37514"/>
                </a:lnTo>
                <a:lnTo>
                  <a:pt x="52201" y="40343"/>
                </a:lnTo>
                <a:lnTo>
                  <a:pt x="45412" y="44647"/>
                </a:lnTo>
                <a:lnTo>
                  <a:pt x="40074" y="50093"/>
                </a:lnTo>
                <a:lnTo>
                  <a:pt x="100297" y="50093"/>
                </a:lnTo>
                <a:lnTo>
                  <a:pt x="96757" y="45173"/>
                </a:lnTo>
                <a:lnTo>
                  <a:pt x="85321" y="38654"/>
                </a:lnTo>
                <a:lnTo>
                  <a:pt x="71710" y="364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2641739" y="10699549"/>
            <a:ext cx="112395" cy="110489"/>
          </a:xfrm>
          <a:custGeom>
            <a:avLst/>
            <a:gdLst/>
            <a:ahLst/>
            <a:cxnLst/>
            <a:rect l="l" t="t" r="r" b="b"/>
            <a:pathLst>
              <a:path w="112394" h="110490">
                <a:moveTo>
                  <a:pt x="105153" y="23615"/>
                </a:moveTo>
                <a:lnTo>
                  <a:pt x="62571" y="23615"/>
                </a:lnTo>
                <a:lnTo>
                  <a:pt x="68898" y="26477"/>
                </a:lnTo>
                <a:lnTo>
                  <a:pt x="68898" y="40074"/>
                </a:lnTo>
                <a:lnTo>
                  <a:pt x="63977" y="41505"/>
                </a:lnTo>
                <a:lnTo>
                  <a:pt x="58353" y="42221"/>
                </a:lnTo>
                <a:lnTo>
                  <a:pt x="40930" y="44994"/>
                </a:lnTo>
                <a:lnTo>
                  <a:pt x="21794" y="49377"/>
                </a:lnTo>
                <a:lnTo>
                  <a:pt x="6349" y="59127"/>
                </a:lnTo>
                <a:lnTo>
                  <a:pt x="0" y="78002"/>
                </a:lnTo>
                <a:lnTo>
                  <a:pt x="2944" y="92393"/>
                </a:lnTo>
                <a:lnTo>
                  <a:pt x="10897" y="102422"/>
                </a:lnTo>
                <a:lnTo>
                  <a:pt x="22542" y="108293"/>
                </a:lnTo>
                <a:lnTo>
                  <a:pt x="36559" y="110205"/>
                </a:lnTo>
                <a:lnTo>
                  <a:pt x="45874" y="109601"/>
                </a:lnTo>
                <a:lnTo>
                  <a:pt x="54662" y="107521"/>
                </a:lnTo>
                <a:lnTo>
                  <a:pt x="62659" y="103563"/>
                </a:lnTo>
                <a:lnTo>
                  <a:pt x="69602" y="97324"/>
                </a:lnTo>
                <a:lnTo>
                  <a:pt x="106863" y="97324"/>
                </a:lnTo>
                <a:lnTo>
                  <a:pt x="106863" y="86589"/>
                </a:lnTo>
                <a:lnTo>
                  <a:pt x="45698" y="86589"/>
                </a:lnTo>
                <a:lnTo>
                  <a:pt x="40074" y="81580"/>
                </a:lnTo>
                <a:lnTo>
                  <a:pt x="40074" y="69414"/>
                </a:lnTo>
                <a:lnTo>
                  <a:pt x="44995" y="67268"/>
                </a:lnTo>
                <a:lnTo>
                  <a:pt x="53431" y="65121"/>
                </a:lnTo>
                <a:lnTo>
                  <a:pt x="59055" y="64405"/>
                </a:lnTo>
                <a:lnTo>
                  <a:pt x="64680" y="62974"/>
                </a:lnTo>
                <a:lnTo>
                  <a:pt x="68898" y="60111"/>
                </a:lnTo>
                <a:lnTo>
                  <a:pt x="106863" y="60111"/>
                </a:lnTo>
                <a:lnTo>
                  <a:pt x="106827" y="40074"/>
                </a:lnTo>
                <a:lnTo>
                  <a:pt x="106105" y="25963"/>
                </a:lnTo>
                <a:lnTo>
                  <a:pt x="105153" y="23615"/>
                </a:lnTo>
                <a:close/>
              </a:path>
              <a:path w="112394" h="110490">
                <a:moveTo>
                  <a:pt x="106863" y="97324"/>
                </a:moveTo>
                <a:lnTo>
                  <a:pt x="70304" y="97324"/>
                </a:lnTo>
                <a:lnTo>
                  <a:pt x="69602" y="100186"/>
                </a:lnTo>
                <a:lnTo>
                  <a:pt x="70304" y="104480"/>
                </a:lnTo>
                <a:lnTo>
                  <a:pt x="71710" y="107342"/>
                </a:lnTo>
                <a:lnTo>
                  <a:pt x="111785" y="107342"/>
                </a:lnTo>
                <a:lnTo>
                  <a:pt x="106863" y="100902"/>
                </a:lnTo>
                <a:lnTo>
                  <a:pt x="106863" y="97324"/>
                </a:lnTo>
                <a:close/>
              </a:path>
              <a:path w="112394" h="110490">
                <a:moveTo>
                  <a:pt x="106863" y="60111"/>
                </a:moveTo>
                <a:lnTo>
                  <a:pt x="68898" y="60111"/>
                </a:lnTo>
                <a:lnTo>
                  <a:pt x="68898" y="70130"/>
                </a:lnTo>
                <a:lnTo>
                  <a:pt x="68195" y="80864"/>
                </a:lnTo>
                <a:lnTo>
                  <a:pt x="61868" y="86589"/>
                </a:lnTo>
                <a:lnTo>
                  <a:pt x="106863" y="86589"/>
                </a:lnTo>
                <a:lnTo>
                  <a:pt x="106863" y="60111"/>
                </a:lnTo>
                <a:close/>
              </a:path>
              <a:path w="112394" h="110490">
                <a:moveTo>
                  <a:pt x="58353" y="0"/>
                </a:moveTo>
                <a:lnTo>
                  <a:pt x="39821" y="1241"/>
                </a:lnTo>
                <a:lnTo>
                  <a:pt x="22937" y="6172"/>
                </a:lnTo>
                <a:lnTo>
                  <a:pt x="10403" y="16604"/>
                </a:lnTo>
                <a:lnTo>
                  <a:pt x="4921" y="34349"/>
                </a:lnTo>
                <a:lnTo>
                  <a:pt x="41480" y="34349"/>
                </a:lnTo>
                <a:lnTo>
                  <a:pt x="41480" y="30055"/>
                </a:lnTo>
                <a:lnTo>
                  <a:pt x="44291" y="23615"/>
                </a:lnTo>
                <a:lnTo>
                  <a:pt x="105153" y="23615"/>
                </a:lnTo>
                <a:lnTo>
                  <a:pt x="100799" y="12881"/>
                </a:lnTo>
                <a:lnTo>
                  <a:pt x="86398" y="3555"/>
                </a:lnTo>
                <a:lnTo>
                  <a:pt x="5835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2759852" y="10663053"/>
            <a:ext cx="76200" cy="144145"/>
          </a:xfrm>
          <a:custGeom>
            <a:avLst/>
            <a:gdLst/>
            <a:ahLst/>
            <a:cxnLst/>
            <a:rect l="l" t="t" r="r" b="b"/>
            <a:pathLst>
              <a:path w="76200" h="144145">
                <a:moveTo>
                  <a:pt x="55540" y="63690"/>
                </a:moveTo>
                <a:lnTo>
                  <a:pt x="16169" y="63690"/>
                </a:lnTo>
                <a:lnTo>
                  <a:pt x="16169" y="143839"/>
                </a:lnTo>
                <a:lnTo>
                  <a:pt x="55540" y="143839"/>
                </a:lnTo>
                <a:lnTo>
                  <a:pt x="55540" y="63690"/>
                </a:lnTo>
                <a:close/>
              </a:path>
              <a:path w="76200" h="144145">
                <a:moveTo>
                  <a:pt x="75225" y="39359"/>
                </a:moveTo>
                <a:lnTo>
                  <a:pt x="0" y="39359"/>
                </a:lnTo>
                <a:lnTo>
                  <a:pt x="0" y="63690"/>
                </a:lnTo>
                <a:lnTo>
                  <a:pt x="75225" y="63690"/>
                </a:lnTo>
                <a:lnTo>
                  <a:pt x="75225" y="39359"/>
                </a:lnTo>
                <a:close/>
              </a:path>
              <a:path w="76200" h="144145">
                <a:moveTo>
                  <a:pt x="70304" y="0"/>
                </a:moveTo>
                <a:lnTo>
                  <a:pt x="58352" y="0"/>
                </a:lnTo>
                <a:lnTo>
                  <a:pt x="47729" y="245"/>
                </a:lnTo>
                <a:lnTo>
                  <a:pt x="17136" y="23257"/>
                </a:lnTo>
                <a:lnTo>
                  <a:pt x="16092" y="31241"/>
                </a:lnTo>
                <a:lnTo>
                  <a:pt x="16169" y="39359"/>
                </a:lnTo>
                <a:lnTo>
                  <a:pt x="54837" y="39359"/>
                </a:lnTo>
                <a:lnTo>
                  <a:pt x="54134" y="29340"/>
                </a:lnTo>
                <a:lnTo>
                  <a:pt x="56946" y="26477"/>
                </a:lnTo>
                <a:lnTo>
                  <a:pt x="75928" y="26477"/>
                </a:lnTo>
                <a:lnTo>
                  <a:pt x="75928" y="715"/>
                </a:lnTo>
                <a:lnTo>
                  <a:pt x="70304" y="0"/>
                </a:lnTo>
                <a:close/>
              </a:path>
              <a:path w="76200" h="144145">
                <a:moveTo>
                  <a:pt x="75928" y="26477"/>
                </a:moveTo>
                <a:lnTo>
                  <a:pt x="69601" y="26477"/>
                </a:lnTo>
                <a:lnTo>
                  <a:pt x="73116" y="27193"/>
                </a:lnTo>
                <a:lnTo>
                  <a:pt x="75928" y="27909"/>
                </a:lnTo>
                <a:lnTo>
                  <a:pt x="75928" y="264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2837186" y="10670209"/>
            <a:ext cx="77470" cy="138430"/>
          </a:xfrm>
          <a:custGeom>
            <a:avLst/>
            <a:gdLst/>
            <a:ahLst/>
            <a:cxnLst/>
            <a:rect l="l" t="t" r="r" b="b"/>
            <a:pathLst>
              <a:path w="77469" h="138429">
                <a:moveTo>
                  <a:pt x="56946" y="56533"/>
                </a:moveTo>
                <a:lnTo>
                  <a:pt x="17576" y="56533"/>
                </a:lnTo>
                <a:lnTo>
                  <a:pt x="17576" y="106627"/>
                </a:lnTo>
                <a:lnTo>
                  <a:pt x="20696" y="123623"/>
                </a:lnTo>
                <a:lnTo>
                  <a:pt x="28825" y="133105"/>
                </a:lnTo>
                <a:lnTo>
                  <a:pt x="40117" y="137220"/>
                </a:lnTo>
                <a:lnTo>
                  <a:pt x="52728" y="138114"/>
                </a:lnTo>
                <a:lnTo>
                  <a:pt x="60462" y="138114"/>
                </a:lnTo>
                <a:lnTo>
                  <a:pt x="69602" y="136683"/>
                </a:lnTo>
                <a:lnTo>
                  <a:pt x="77335" y="136683"/>
                </a:lnTo>
                <a:lnTo>
                  <a:pt x="77335" y="106627"/>
                </a:lnTo>
                <a:lnTo>
                  <a:pt x="59055" y="106627"/>
                </a:lnTo>
                <a:lnTo>
                  <a:pt x="56946" y="103049"/>
                </a:lnTo>
                <a:lnTo>
                  <a:pt x="56946" y="56533"/>
                </a:lnTo>
                <a:close/>
              </a:path>
              <a:path w="77469" h="138429">
                <a:moveTo>
                  <a:pt x="77335" y="32202"/>
                </a:moveTo>
                <a:lnTo>
                  <a:pt x="0" y="32202"/>
                </a:lnTo>
                <a:lnTo>
                  <a:pt x="0" y="56533"/>
                </a:lnTo>
                <a:lnTo>
                  <a:pt x="77335" y="56533"/>
                </a:lnTo>
                <a:lnTo>
                  <a:pt x="77335" y="32202"/>
                </a:lnTo>
                <a:close/>
              </a:path>
              <a:path w="77469" h="138429">
                <a:moveTo>
                  <a:pt x="56946" y="0"/>
                </a:moveTo>
                <a:lnTo>
                  <a:pt x="17576" y="0"/>
                </a:lnTo>
                <a:lnTo>
                  <a:pt x="17576" y="32202"/>
                </a:lnTo>
                <a:lnTo>
                  <a:pt x="56946" y="32202"/>
                </a:lnTo>
                <a:lnTo>
                  <a:pt x="5694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2993263" y="10702411"/>
            <a:ext cx="107567" cy="10734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3121921" y="10663053"/>
            <a:ext cx="236224" cy="14670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3427746" y="10663053"/>
            <a:ext cx="471745" cy="14670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3921287" y="10699549"/>
            <a:ext cx="106862" cy="10734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4070332" y="10663053"/>
            <a:ext cx="0" cy="144145"/>
          </a:xfrm>
          <a:custGeom>
            <a:avLst/>
            <a:gdLst/>
            <a:ahLst/>
            <a:cxnLst/>
            <a:rect l="l" t="t" r="r" b="b"/>
            <a:pathLst>
              <a:path w="0" h="144145">
                <a:moveTo>
                  <a:pt x="0" y="0"/>
                </a:moveTo>
                <a:lnTo>
                  <a:pt x="0" y="143839"/>
                </a:lnTo>
              </a:path>
            </a:pathLst>
          </a:custGeom>
          <a:ln w="3937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4113218" y="10663053"/>
            <a:ext cx="113894" cy="14383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5180094" y="9930258"/>
            <a:ext cx="0" cy="306705"/>
          </a:xfrm>
          <a:custGeom>
            <a:avLst/>
            <a:gdLst/>
            <a:ahLst/>
            <a:cxnLst/>
            <a:rect l="l" t="t" r="r" b="b"/>
            <a:pathLst>
              <a:path w="0" h="306704">
                <a:moveTo>
                  <a:pt x="0" y="0"/>
                </a:moveTo>
                <a:lnTo>
                  <a:pt x="0" y="306284"/>
                </a:lnTo>
              </a:path>
            </a:pathLst>
          </a:custGeom>
          <a:ln w="8366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5247235" y="10008261"/>
            <a:ext cx="239741" cy="23400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543140" y="9693252"/>
            <a:ext cx="845063" cy="115443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1481709" y="10124192"/>
            <a:ext cx="273050" cy="278130"/>
          </a:xfrm>
          <a:custGeom>
            <a:avLst/>
            <a:gdLst/>
            <a:ahLst/>
            <a:cxnLst/>
            <a:rect l="l" t="t" r="r" b="b"/>
            <a:pathLst>
              <a:path w="273050" h="278129">
                <a:moveTo>
                  <a:pt x="0" y="0"/>
                </a:moveTo>
                <a:lnTo>
                  <a:pt x="0" y="277659"/>
                </a:lnTo>
                <a:lnTo>
                  <a:pt x="272783" y="277659"/>
                </a:lnTo>
                <a:lnTo>
                  <a:pt x="0" y="0"/>
                </a:lnTo>
                <a:close/>
              </a:path>
            </a:pathLst>
          </a:custGeom>
          <a:solidFill>
            <a:srgbClr val="009FE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1475383" y="10400506"/>
            <a:ext cx="281305" cy="0"/>
          </a:xfrm>
          <a:custGeom>
            <a:avLst/>
            <a:gdLst/>
            <a:ahLst/>
            <a:cxnLst/>
            <a:rect l="l" t="t" r="r" b="b"/>
            <a:pathLst>
              <a:path w="281305" h="0">
                <a:moveTo>
                  <a:pt x="0" y="0"/>
                </a:moveTo>
                <a:lnTo>
                  <a:pt x="281218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1479601" y="10126186"/>
            <a:ext cx="0" cy="270510"/>
          </a:xfrm>
          <a:custGeom>
            <a:avLst/>
            <a:gdLst/>
            <a:ahLst/>
            <a:cxnLst/>
            <a:rect l="l" t="t" r="r" b="b"/>
            <a:pathLst>
              <a:path w="0" h="270509">
                <a:moveTo>
                  <a:pt x="0" y="0"/>
                </a:moveTo>
                <a:lnTo>
                  <a:pt x="0" y="270510"/>
                </a:lnTo>
              </a:path>
            </a:pathLst>
          </a:custGeom>
          <a:ln w="843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1475383" y="10122375"/>
            <a:ext cx="281305" cy="0"/>
          </a:xfrm>
          <a:custGeom>
            <a:avLst/>
            <a:gdLst/>
            <a:ahLst/>
            <a:cxnLst/>
            <a:rect l="l" t="t" r="r" b="b"/>
            <a:pathLst>
              <a:path w="281305" h="0">
                <a:moveTo>
                  <a:pt x="0" y="0"/>
                </a:moveTo>
                <a:lnTo>
                  <a:pt x="281218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1752735" y="10126338"/>
            <a:ext cx="0" cy="269875"/>
          </a:xfrm>
          <a:custGeom>
            <a:avLst/>
            <a:gdLst/>
            <a:ahLst/>
            <a:cxnLst/>
            <a:rect l="l" t="t" r="r" b="b"/>
            <a:pathLst>
              <a:path w="0" h="269875">
                <a:moveTo>
                  <a:pt x="0" y="0"/>
                </a:moveTo>
                <a:lnTo>
                  <a:pt x="0" y="269788"/>
                </a:lnTo>
              </a:path>
            </a:pathLst>
          </a:custGeom>
          <a:ln w="773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 txBox="1">
            <a:spLocks noGrp="1"/>
          </p:cNvSpPr>
          <p:nvPr>
            <p:ph type="title"/>
          </p:nvPr>
        </p:nvSpPr>
        <p:spPr>
          <a:xfrm>
            <a:off x="814499" y="1809234"/>
            <a:ext cx="18336260" cy="118173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195"/>
              <a:t>Vielen </a:t>
            </a:r>
            <a:r>
              <a:rPr dirty="0" spc="-185"/>
              <a:t>Dank </a:t>
            </a:r>
            <a:r>
              <a:rPr dirty="0" spc="-170"/>
              <a:t>für </a:t>
            </a:r>
            <a:r>
              <a:rPr dirty="0" spc="-160"/>
              <a:t>Ihre</a:t>
            </a:r>
            <a:r>
              <a:rPr dirty="0" spc="-1664"/>
              <a:t> </a:t>
            </a:r>
            <a:r>
              <a:rPr dirty="0" spc="-245"/>
              <a:t>Aufmerksamkeit</a:t>
            </a:r>
          </a:p>
        </p:txBody>
      </p:sp>
      <p:sp>
        <p:nvSpPr>
          <p:cNvPr id="36" name="object 3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735"/>
              </a:lnSpc>
            </a:pPr>
            <a:fld id="{81D60167-4931-47E6-BA6A-407CBD079E47}" type="slidenum">
              <a:rPr dirty="0" spc="15"/>
              <a:t>20</a:t>
            </a:fld>
          </a:p>
        </p:txBody>
      </p:sp>
      <p:sp>
        <p:nvSpPr>
          <p:cNvPr id="35" name="object 35"/>
          <p:cNvSpPr txBox="1"/>
          <p:nvPr/>
        </p:nvSpPr>
        <p:spPr>
          <a:xfrm>
            <a:off x="1662641" y="7402780"/>
            <a:ext cx="3839210" cy="1030605"/>
          </a:xfrm>
          <a:prstGeom prst="rect">
            <a:avLst/>
          </a:prstGeom>
        </p:spPr>
        <p:txBody>
          <a:bodyPr wrap="square" lIns="0" tIns="6476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9"/>
              </a:spcBef>
            </a:pPr>
            <a:r>
              <a:rPr dirty="0" sz="2950" spc="-5">
                <a:latin typeface="Arial Black"/>
                <a:cs typeface="Arial Black"/>
              </a:rPr>
              <a:t>Johan </a:t>
            </a:r>
            <a:r>
              <a:rPr dirty="0" sz="2950" spc="10">
                <a:latin typeface="Arial Black"/>
                <a:cs typeface="Arial Black"/>
              </a:rPr>
              <a:t>Oelen</a:t>
            </a:r>
            <a:endParaRPr sz="295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dirty="0" sz="2950" spc="5">
                <a:latin typeface="Arial"/>
                <a:cs typeface="Arial"/>
              </a:rPr>
              <a:t>Bildungszentrum</a:t>
            </a:r>
            <a:r>
              <a:rPr dirty="0" sz="2950" spc="-30">
                <a:latin typeface="Arial"/>
                <a:cs typeface="Arial"/>
              </a:rPr>
              <a:t> </a:t>
            </a:r>
            <a:r>
              <a:rPr dirty="0" sz="2950" spc="5">
                <a:latin typeface="Arial"/>
                <a:cs typeface="Arial"/>
              </a:rPr>
              <a:t>Uster</a:t>
            </a:r>
            <a:endParaRPr sz="2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34388" y="605082"/>
            <a:ext cx="8068945" cy="80454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5100" spc="5" b="1">
                <a:solidFill>
                  <a:srgbClr val="797979"/>
                </a:solidFill>
                <a:latin typeface="Arial"/>
                <a:cs typeface="Arial"/>
              </a:rPr>
              <a:t>Arten von</a:t>
            </a:r>
            <a:r>
              <a:rPr dirty="0" sz="5100" spc="-40" b="1">
                <a:solidFill>
                  <a:srgbClr val="797979"/>
                </a:solidFill>
                <a:latin typeface="Arial"/>
                <a:cs typeface="Arial"/>
              </a:rPr>
              <a:t> </a:t>
            </a:r>
            <a:r>
              <a:rPr dirty="0" sz="5100" b="1">
                <a:solidFill>
                  <a:srgbClr val="797979"/>
                </a:solidFill>
                <a:latin typeface="Arial"/>
                <a:cs typeface="Arial"/>
              </a:rPr>
              <a:t>Komprimierung</a:t>
            </a:r>
            <a:endParaRPr sz="51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601004" y="1901611"/>
            <a:ext cx="10916135" cy="7865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3515"/>
              </a:lnSpc>
            </a:pPr>
            <a:r>
              <a:rPr dirty="0" spc="5"/>
              <a:t>Johan Oelen | Modul</a:t>
            </a:r>
            <a:r>
              <a:rPr dirty="0" spc="-55"/>
              <a:t> </a:t>
            </a:r>
            <a:r>
              <a:rPr dirty="0" spc="5"/>
              <a:t>114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30175">
              <a:lnSpc>
                <a:spcPts val="1735"/>
              </a:lnSpc>
            </a:pPr>
            <a:fld id="{81D60167-4931-47E6-BA6A-407CBD079E47}" type="slidenum">
              <a:rPr dirty="0" spc="15"/>
              <a:t>3</a:t>
            </a:fld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34388" y="605082"/>
            <a:ext cx="11823065" cy="80454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5100" spc="-25" b="1">
                <a:solidFill>
                  <a:srgbClr val="797979"/>
                </a:solidFill>
                <a:latin typeface="Arial"/>
                <a:cs typeface="Arial"/>
              </a:rPr>
              <a:t>Verlustlose</a:t>
            </a:r>
            <a:r>
              <a:rPr dirty="0" sz="5100" spc="35" b="1">
                <a:solidFill>
                  <a:srgbClr val="797979"/>
                </a:solidFill>
                <a:latin typeface="Arial"/>
                <a:cs typeface="Arial"/>
              </a:rPr>
              <a:t> </a:t>
            </a:r>
            <a:r>
              <a:rPr dirty="0" sz="5100" b="1">
                <a:solidFill>
                  <a:srgbClr val="797979"/>
                </a:solidFill>
                <a:latin typeface="Arial"/>
                <a:cs typeface="Arial"/>
              </a:rPr>
              <a:t>Komprimierungsverfahren</a:t>
            </a:r>
            <a:endParaRPr sz="51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53223" y="2238540"/>
            <a:ext cx="9284335" cy="212407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274320" indent="-261620">
              <a:lnSpc>
                <a:spcPts val="4130"/>
              </a:lnSpc>
              <a:spcBef>
                <a:spcPts val="110"/>
              </a:spcBef>
              <a:buChar char="•"/>
              <a:tabLst>
                <a:tab pos="274955" algn="l"/>
              </a:tabLst>
            </a:pPr>
            <a:r>
              <a:rPr dirty="0" sz="3450" spc="-5">
                <a:solidFill>
                  <a:srgbClr val="7E8487"/>
                </a:solidFill>
                <a:latin typeface="Arial"/>
                <a:cs typeface="Arial"/>
              </a:rPr>
              <a:t>Huffman </a:t>
            </a:r>
            <a:r>
              <a:rPr dirty="0" sz="3450">
                <a:solidFill>
                  <a:srgbClr val="7E8487"/>
                </a:solidFill>
                <a:latin typeface="Arial"/>
                <a:cs typeface="Arial"/>
              </a:rPr>
              <a:t>Huffman-Kodierung</a:t>
            </a:r>
            <a:endParaRPr sz="3450">
              <a:latin typeface="Arial"/>
              <a:cs typeface="Arial"/>
            </a:endParaRPr>
          </a:p>
          <a:p>
            <a:pPr marL="274320" indent="-261620">
              <a:lnSpc>
                <a:spcPts val="4120"/>
              </a:lnSpc>
              <a:buChar char="•"/>
              <a:tabLst>
                <a:tab pos="274955" algn="l"/>
              </a:tabLst>
            </a:pPr>
            <a:r>
              <a:rPr dirty="0" sz="3450" spc="5">
                <a:solidFill>
                  <a:srgbClr val="7E8487"/>
                </a:solidFill>
                <a:latin typeface="Arial"/>
                <a:cs typeface="Arial"/>
              </a:rPr>
              <a:t>RLC RLC/RLE </a:t>
            </a:r>
            <a:r>
              <a:rPr dirty="0" sz="3450">
                <a:solidFill>
                  <a:srgbClr val="7E8487"/>
                </a:solidFill>
                <a:latin typeface="Arial"/>
                <a:cs typeface="Arial"/>
              </a:rPr>
              <a:t>- </a:t>
            </a:r>
            <a:r>
              <a:rPr dirty="0" sz="3450" spc="5">
                <a:solidFill>
                  <a:srgbClr val="7E8487"/>
                </a:solidFill>
                <a:latin typeface="Arial"/>
                <a:cs typeface="Arial"/>
              </a:rPr>
              <a:t>Run Length</a:t>
            </a:r>
            <a:r>
              <a:rPr dirty="0" sz="3450" spc="-55">
                <a:solidFill>
                  <a:srgbClr val="7E8487"/>
                </a:solidFill>
                <a:latin typeface="Arial"/>
                <a:cs typeface="Arial"/>
              </a:rPr>
              <a:t> </a:t>
            </a:r>
            <a:r>
              <a:rPr dirty="0" sz="3450" spc="5">
                <a:solidFill>
                  <a:srgbClr val="7E8487"/>
                </a:solidFill>
                <a:latin typeface="Arial"/>
                <a:cs typeface="Arial"/>
              </a:rPr>
              <a:t>Coding/Encoding</a:t>
            </a:r>
            <a:endParaRPr sz="3450">
              <a:latin typeface="Arial"/>
              <a:cs typeface="Arial"/>
            </a:endParaRPr>
          </a:p>
          <a:p>
            <a:pPr marL="274320" indent="-261620">
              <a:lnSpc>
                <a:spcPts val="4120"/>
              </a:lnSpc>
              <a:buChar char="•"/>
              <a:tabLst>
                <a:tab pos="274955" algn="l"/>
              </a:tabLst>
            </a:pPr>
            <a:r>
              <a:rPr dirty="0" sz="3450">
                <a:solidFill>
                  <a:srgbClr val="7E8487"/>
                </a:solidFill>
                <a:latin typeface="Arial"/>
                <a:cs typeface="Arial"/>
              </a:rPr>
              <a:t>Burrows-Wheeler-Transformation</a:t>
            </a:r>
            <a:r>
              <a:rPr dirty="0" sz="3450" spc="-10">
                <a:solidFill>
                  <a:srgbClr val="7E8487"/>
                </a:solidFill>
                <a:latin typeface="Arial"/>
                <a:cs typeface="Arial"/>
              </a:rPr>
              <a:t> </a:t>
            </a:r>
            <a:r>
              <a:rPr dirty="0" sz="3450" spc="5">
                <a:solidFill>
                  <a:srgbClr val="7E8487"/>
                </a:solidFill>
                <a:latin typeface="Arial"/>
                <a:cs typeface="Arial"/>
              </a:rPr>
              <a:t>(BWT)</a:t>
            </a:r>
            <a:endParaRPr sz="3450">
              <a:latin typeface="Arial"/>
              <a:cs typeface="Arial"/>
            </a:endParaRPr>
          </a:p>
          <a:p>
            <a:pPr marL="274320" indent="-261620">
              <a:lnSpc>
                <a:spcPts val="4130"/>
              </a:lnSpc>
              <a:buChar char="•"/>
              <a:tabLst>
                <a:tab pos="274955" algn="l"/>
              </a:tabLst>
            </a:pPr>
            <a:r>
              <a:rPr dirty="0" sz="3450">
                <a:solidFill>
                  <a:srgbClr val="7E8487"/>
                </a:solidFill>
                <a:latin typeface="Arial"/>
                <a:cs typeface="Arial"/>
              </a:rPr>
              <a:t>Lempel-Ziv-Welch-Algorithmus </a:t>
            </a:r>
            <a:r>
              <a:rPr dirty="0" sz="3450" spc="5">
                <a:solidFill>
                  <a:srgbClr val="7E8487"/>
                </a:solidFill>
                <a:latin typeface="Arial"/>
                <a:cs typeface="Arial"/>
              </a:rPr>
              <a:t>(LZW)</a:t>
            </a:r>
            <a:endParaRPr sz="345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418366" y="4480546"/>
            <a:ext cx="9484572" cy="51084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3515"/>
              </a:lnSpc>
            </a:pPr>
            <a:r>
              <a:rPr dirty="0" spc="5"/>
              <a:t>Johan Oelen | Modul</a:t>
            </a:r>
            <a:r>
              <a:rPr dirty="0" spc="-55"/>
              <a:t> </a:t>
            </a:r>
            <a:r>
              <a:rPr dirty="0" spc="5"/>
              <a:t>114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30175">
              <a:lnSpc>
                <a:spcPts val="1735"/>
              </a:lnSpc>
            </a:pPr>
            <a:fld id="{81D60167-4931-47E6-BA6A-407CBD079E47}" type="slidenum">
              <a:rPr dirty="0" spc="15"/>
              <a:t>3</a:t>
            </a:fld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83658" y="1738297"/>
            <a:ext cx="9011984" cy="26645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130782" y="5716911"/>
            <a:ext cx="7570531" cy="304692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222864" y="4782965"/>
            <a:ext cx="5869940" cy="55372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274320" indent="-261620">
              <a:lnSpc>
                <a:spcPct val="100000"/>
              </a:lnSpc>
              <a:spcBef>
                <a:spcPts val="110"/>
              </a:spcBef>
              <a:buChar char="•"/>
              <a:tabLst>
                <a:tab pos="274955" algn="l"/>
              </a:tabLst>
            </a:pPr>
            <a:r>
              <a:rPr dirty="0" sz="3450" spc="-5">
                <a:solidFill>
                  <a:srgbClr val="7E8487"/>
                </a:solidFill>
                <a:latin typeface="Arial"/>
                <a:cs typeface="Arial"/>
              </a:rPr>
              <a:t>Huffman</a:t>
            </a:r>
            <a:r>
              <a:rPr dirty="0" sz="3450" spc="-45">
                <a:solidFill>
                  <a:srgbClr val="7E8487"/>
                </a:solidFill>
                <a:latin typeface="Arial"/>
                <a:cs typeface="Arial"/>
              </a:rPr>
              <a:t> </a:t>
            </a:r>
            <a:r>
              <a:rPr dirty="0" sz="3450">
                <a:solidFill>
                  <a:srgbClr val="7E8487"/>
                </a:solidFill>
                <a:latin typeface="Arial"/>
                <a:cs typeface="Arial"/>
              </a:rPr>
              <a:t>Huffman-Kodierung</a:t>
            </a:r>
            <a:endParaRPr sz="345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952515" y="874915"/>
            <a:ext cx="5144656" cy="366203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1411036" y="4782965"/>
            <a:ext cx="8164195" cy="55372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274320" indent="-261620">
              <a:lnSpc>
                <a:spcPct val="100000"/>
              </a:lnSpc>
              <a:spcBef>
                <a:spcPts val="110"/>
              </a:spcBef>
              <a:buChar char="•"/>
              <a:tabLst>
                <a:tab pos="274955" algn="l"/>
              </a:tabLst>
            </a:pPr>
            <a:r>
              <a:rPr dirty="0" sz="3450">
                <a:solidFill>
                  <a:srgbClr val="7E8487"/>
                </a:solidFill>
                <a:latin typeface="Arial"/>
                <a:cs typeface="Arial"/>
              </a:rPr>
              <a:t>Burrows-Wheeler-Transformation</a:t>
            </a:r>
            <a:r>
              <a:rPr dirty="0" sz="3450" spc="-50">
                <a:solidFill>
                  <a:srgbClr val="7E8487"/>
                </a:solidFill>
                <a:latin typeface="Arial"/>
                <a:cs typeface="Arial"/>
              </a:rPr>
              <a:t> </a:t>
            </a:r>
            <a:r>
              <a:rPr dirty="0" sz="3450" spc="5">
                <a:solidFill>
                  <a:srgbClr val="7E8487"/>
                </a:solidFill>
                <a:latin typeface="Arial"/>
                <a:cs typeface="Arial"/>
              </a:rPr>
              <a:t>(BWT)</a:t>
            </a:r>
            <a:endParaRPr sz="345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1499598" y="5647649"/>
            <a:ext cx="5560869" cy="349740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160039" y="9065557"/>
            <a:ext cx="18148300" cy="93027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274320" indent="-261620">
              <a:lnSpc>
                <a:spcPts val="3554"/>
              </a:lnSpc>
              <a:spcBef>
                <a:spcPts val="110"/>
              </a:spcBef>
              <a:buChar char="•"/>
              <a:tabLst>
                <a:tab pos="274955" algn="l"/>
              </a:tabLst>
            </a:pPr>
            <a:r>
              <a:rPr dirty="0" sz="3450" spc="5">
                <a:solidFill>
                  <a:srgbClr val="7E8487"/>
                </a:solidFill>
                <a:latin typeface="Arial"/>
                <a:cs typeface="Arial"/>
              </a:rPr>
              <a:t>RLC/RLE </a:t>
            </a:r>
            <a:r>
              <a:rPr dirty="0" sz="3450">
                <a:solidFill>
                  <a:srgbClr val="7E8487"/>
                </a:solidFill>
                <a:latin typeface="Arial"/>
                <a:cs typeface="Arial"/>
              </a:rPr>
              <a:t>- </a:t>
            </a:r>
            <a:r>
              <a:rPr dirty="0" sz="3450" spc="5">
                <a:solidFill>
                  <a:srgbClr val="7E8487"/>
                </a:solidFill>
                <a:latin typeface="Arial"/>
                <a:cs typeface="Arial"/>
              </a:rPr>
              <a:t>Run Length</a:t>
            </a:r>
            <a:r>
              <a:rPr dirty="0" sz="3450" spc="-15">
                <a:solidFill>
                  <a:srgbClr val="7E8487"/>
                </a:solidFill>
                <a:latin typeface="Arial"/>
                <a:cs typeface="Arial"/>
              </a:rPr>
              <a:t> </a:t>
            </a:r>
            <a:r>
              <a:rPr dirty="0" sz="3450" spc="5">
                <a:solidFill>
                  <a:srgbClr val="7E8487"/>
                </a:solidFill>
                <a:latin typeface="Arial"/>
                <a:cs typeface="Arial"/>
              </a:rPr>
              <a:t>Coding/Encoding</a:t>
            </a:r>
            <a:endParaRPr sz="3450">
              <a:latin typeface="Arial"/>
              <a:cs typeface="Arial"/>
            </a:endParaRPr>
          </a:p>
          <a:p>
            <a:pPr lvl="1" marL="10786745" indent="-261620">
              <a:lnSpc>
                <a:spcPts val="3554"/>
              </a:lnSpc>
              <a:buChar char="•"/>
              <a:tabLst>
                <a:tab pos="10787380" algn="l"/>
              </a:tabLst>
            </a:pPr>
            <a:r>
              <a:rPr dirty="0" sz="3450">
                <a:solidFill>
                  <a:srgbClr val="7E8487"/>
                </a:solidFill>
                <a:latin typeface="Arial"/>
                <a:cs typeface="Arial"/>
              </a:rPr>
              <a:t>Lempel-Ziv-Welch-Algorithmus </a:t>
            </a:r>
            <a:r>
              <a:rPr dirty="0" sz="3450" spc="5">
                <a:solidFill>
                  <a:srgbClr val="7E8487"/>
                </a:solidFill>
                <a:latin typeface="Arial"/>
                <a:cs typeface="Arial"/>
              </a:rPr>
              <a:t>(LZW)</a:t>
            </a:r>
            <a:endParaRPr sz="345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3515"/>
              </a:lnSpc>
            </a:pPr>
            <a:r>
              <a:rPr dirty="0" spc="5"/>
              <a:t>Johan Oelen | Modul</a:t>
            </a:r>
            <a:r>
              <a:rPr dirty="0" spc="-55"/>
              <a:t> </a:t>
            </a:r>
            <a:r>
              <a:rPr dirty="0" spc="5"/>
              <a:t>114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30175">
              <a:lnSpc>
                <a:spcPts val="1735"/>
              </a:lnSpc>
            </a:pPr>
            <a:fld id="{81D60167-4931-47E6-BA6A-407CBD079E47}" type="slidenum">
              <a:rPr dirty="0" spc="15"/>
              <a:t>3</a:t>
            </a:fld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034388" y="395664"/>
            <a:ext cx="11823065" cy="80454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5100" spc="-25" b="1">
                <a:solidFill>
                  <a:srgbClr val="797979"/>
                </a:solidFill>
                <a:latin typeface="Arial"/>
                <a:cs typeface="Arial"/>
              </a:rPr>
              <a:t>Verlustlose</a:t>
            </a:r>
            <a:r>
              <a:rPr dirty="0" sz="5100" spc="35" b="1">
                <a:solidFill>
                  <a:srgbClr val="797979"/>
                </a:solidFill>
                <a:latin typeface="Arial"/>
                <a:cs typeface="Arial"/>
              </a:rPr>
              <a:t> </a:t>
            </a:r>
            <a:r>
              <a:rPr dirty="0" sz="5100" b="1">
                <a:solidFill>
                  <a:srgbClr val="797979"/>
                </a:solidFill>
                <a:latin typeface="Arial"/>
                <a:cs typeface="Arial"/>
              </a:rPr>
              <a:t>Komprimierungsverfahren</a:t>
            </a:r>
            <a:endParaRPr sz="5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34388" y="605082"/>
            <a:ext cx="10090150" cy="80454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5100" spc="-15" b="1">
                <a:solidFill>
                  <a:srgbClr val="797979"/>
                </a:solidFill>
                <a:latin typeface="Arial"/>
                <a:cs typeface="Arial"/>
              </a:rPr>
              <a:t>Verlustbehaftete </a:t>
            </a:r>
            <a:r>
              <a:rPr dirty="0" sz="5100" b="1">
                <a:solidFill>
                  <a:srgbClr val="797979"/>
                </a:solidFill>
                <a:latin typeface="Arial"/>
                <a:cs typeface="Arial"/>
              </a:rPr>
              <a:t>Komprimierung</a:t>
            </a:r>
            <a:endParaRPr sz="51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51954" y="2526006"/>
            <a:ext cx="17774240" cy="653884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3515"/>
              </a:lnSpc>
            </a:pPr>
            <a:r>
              <a:rPr dirty="0" spc="5"/>
              <a:t>Johan Oelen | Modul</a:t>
            </a:r>
            <a:r>
              <a:rPr dirty="0" spc="-55"/>
              <a:t> </a:t>
            </a:r>
            <a:r>
              <a:rPr dirty="0" spc="5"/>
              <a:t>114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30175">
              <a:lnSpc>
                <a:spcPts val="1735"/>
              </a:lnSpc>
            </a:pPr>
            <a:fld id="{81D60167-4931-47E6-BA6A-407CBD079E47}" type="slidenum">
              <a:rPr dirty="0" spc="15"/>
              <a:t>3</a:t>
            </a:fld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21486" y="1183424"/>
            <a:ext cx="19682613" cy="48351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34388" y="605082"/>
            <a:ext cx="6735445" cy="80454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5100" b="1">
                <a:solidFill>
                  <a:srgbClr val="797979"/>
                </a:solidFill>
                <a:latin typeface="Arial"/>
                <a:cs typeface="Arial"/>
              </a:rPr>
              <a:t>1. häufigkeit</a:t>
            </a:r>
            <a:r>
              <a:rPr dirty="0" sz="5100" spc="-20" b="1">
                <a:solidFill>
                  <a:srgbClr val="797979"/>
                </a:solidFill>
                <a:latin typeface="Arial"/>
                <a:cs typeface="Arial"/>
              </a:rPr>
              <a:t> </a:t>
            </a:r>
            <a:r>
              <a:rPr dirty="0" sz="5100" b="1">
                <a:solidFill>
                  <a:srgbClr val="797979"/>
                </a:solidFill>
                <a:latin typeface="Arial"/>
                <a:cs typeface="Arial"/>
              </a:rPr>
              <a:t>ermitteln</a:t>
            </a:r>
            <a:endParaRPr sz="51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3515"/>
              </a:lnSpc>
            </a:pPr>
            <a:r>
              <a:rPr dirty="0" spc="5"/>
              <a:t>Johan Oelen | Modul</a:t>
            </a:r>
            <a:r>
              <a:rPr dirty="0" spc="-55"/>
              <a:t> </a:t>
            </a:r>
            <a:r>
              <a:rPr dirty="0" spc="5"/>
              <a:t>114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30175">
              <a:lnSpc>
                <a:spcPts val="1735"/>
              </a:lnSpc>
            </a:pPr>
            <a:fld id="{81D60167-4931-47E6-BA6A-407CBD079E47}" type="slidenum">
              <a:rPr dirty="0" spc="15"/>
              <a:t>3</a:t>
            </a:fld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34388" y="605082"/>
            <a:ext cx="7927340" cy="80454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5100" b="1">
                <a:solidFill>
                  <a:srgbClr val="797979"/>
                </a:solidFill>
                <a:latin typeface="Arial"/>
                <a:cs typeface="Arial"/>
              </a:rPr>
              <a:t>2. binären </a:t>
            </a:r>
            <a:r>
              <a:rPr dirty="0" sz="5100" spc="5" b="1">
                <a:solidFill>
                  <a:srgbClr val="797979"/>
                </a:solidFill>
                <a:latin typeface="Arial"/>
                <a:cs typeface="Arial"/>
              </a:rPr>
              <a:t>Baum</a:t>
            </a:r>
            <a:r>
              <a:rPr dirty="0" sz="5100" spc="-20" b="1">
                <a:solidFill>
                  <a:srgbClr val="797979"/>
                </a:solidFill>
                <a:latin typeface="Arial"/>
                <a:cs typeface="Arial"/>
              </a:rPr>
              <a:t> </a:t>
            </a:r>
            <a:r>
              <a:rPr dirty="0" sz="5100" b="1">
                <a:solidFill>
                  <a:srgbClr val="797979"/>
                </a:solidFill>
                <a:latin typeface="Arial"/>
                <a:cs typeface="Arial"/>
              </a:rPr>
              <a:t>erstellen</a:t>
            </a:r>
            <a:endParaRPr sz="51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722430" y="2225063"/>
            <a:ext cx="14659239" cy="68584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3515"/>
              </a:lnSpc>
            </a:pPr>
            <a:r>
              <a:rPr dirty="0" spc="5"/>
              <a:t>Johan Oelen | Modul</a:t>
            </a:r>
            <a:r>
              <a:rPr dirty="0" spc="-55"/>
              <a:t> </a:t>
            </a:r>
            <a:r>
              <a:rPr dirty="0" spc="5"/>
              <a:t>114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30175">
              <a:lnSpc>
                <a:spcPts val="1735"/>
              </a:lnSpc>
            </a:pPr>
            <a:fld id="{81D60167-4931-47E6-BA6A-407CBD079E47}" type="slidenum">
              <a:rPr dirty="0" spc="15"/>
              <a:t>3</a:t>
            </a:fld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774784" y="4046997"/>
            <a:ext cx="14606885" cy="33506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34388" y="605082"/>
            <a:ext cx="12982575" cy="80454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5100" b="1">
                <a:solidFill>
                  <a:srgbClr val="797979"/>
                </a:solidFill>
                <a:latin typeface="Arial"/>
                <a:cs typeface="Arial"/>
              </a:rPr>
              <a:t>3. Code </a:t>
            </a:r>
            <a:r>
              <a:rPr dirty="0" sz="5100" spc="-55" b="1">
                <a:solidFill>
                  <a:srgbClr val="797979"/>
                </a:solidFill>
                <a:latin typeface="Arial"/>
                <a:cs typeface="Arial"/>
              </a:rPr>
              <a:t>Tabelle </a:t>
            </a:r>
            <a:r>
              <a:rPr dirty="0" sz="5100" b="1">
                <a:solidFill>
                  <a:srgbClr val="797979"/>
                </a:solidFill>
                <a:latin typeface="Arial"/>
                <a:cs typeface="Arial"/>
              </a:rPr>
              <a:t>erstellen (= </a:t>
            </a:r>
            <a:r>
              <a:rPr dirty="0" sz="5100" spc="5" b="1">
                <a:solidFill>
                  <a:srgbClr val="797979"/>
                </a:solidFill>
                <a:latin typeface="Arial"/>
                <a:cs typeface="Arial"/>
              </a:rPr>
              <a:t>Hufman</a:t>
            </a:r>
            <a:r>
              <a:rPr dirty="0" sz="5100" spc="90" b="1">
                <a:solidFill>
                  <a:srgbClr val="797979"/>
                </a:solidFill>
                <a:latin typeface="Arial"/>
                <a:cs typeface="Arial"/>
              </a:rPr>
              <a:t> </a:t>
            </a:r>
            <a:r>
              <a:rPr dirty="0" sz="5100" b="1">
                <a:solidFill>
                  <a:srgbClr val="797979"/>
                </a:solidFill>
                <a:latin typeface="Arial"/>
                <a:cs typeface="Arial"/>
              </a:rPr>
              <a:t>Code)</a:t>
            </a:r>
            <a:endParaRPr sz="51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3515"/>
              </a:lnSpc>
            </a:pPr>
            <a:r>
              <a:rPr dirty="0" spc="5"/>
              <a:t>Johan Oelen | Modul</a:t>
            </a:r>
            <a:r>
              <a:rPr dirty="0" spc="-55"/>
              <a:t> </a:t>
            </a:r>
            <a:r>
              <a:rPr dirty="0" spc="5"/>
              <a:t>114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30175">
              <a:lnSpc>
                <a:spcPts val="1735"/>
              </a:lnSpc>
            </a:pPr>
            <a:fld id="{81D60167-4931-47E6-BA6A-407CBD079E47}" type="slidenum">
              <a:rPr dirty="0" spc="15"/>
              <a:t>3</a:t>
            </a:fld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2019-09-14T18:31:18Z</dcterms:created>
  <dcterms:modified xsi:type="dcterms:W3CDTF">2019-09-14T18:31:18Z</dcterms:modified>
</cp:coreProperties>
</file>