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903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517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3661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0568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5114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355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4886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91002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518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6368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447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098A2-6E96-4DF2-A79C-81AB88F5EE60}" type="datetimeFigureOut">
              <a:rPr lang="de-CH" smtClean="0"/>
              <a:t>12.03.2024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D8C0-8597-4F3A-84B5-9393BD015DD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878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Lineare Funktion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 err="1"/>
              <a:t>Uebungen</a:t>
            </a:r>
            <a:r>
              <a:rPr lang="de-CH" dirty="0"/>
              <a:t> / Test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E7D6BFF-9A40-B781-A371-49385109F7D6}"/>
              </a:ext>
            </a:extLst>
          </p:cNvPr>
          <p:cNvSpPr txBox="1"/>
          <p:nvPr/>
        </p:nvSpPr>
        <p:spPr>
          <a:xfrm>
            <a:off x="717114" y="5735637"/>
            <a:ext cx="111074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100" dirty="0"/>
              <a:t>https://raw.githubusercontent.com/walter-rothlin/Source-Code/master/SchulungsUnterlagen</a:t>
            </a:r>
            <a:r>
              <a:rPr lang="de-CH" sz="1100"/>
              <a:t>/BZU/Lineare_Funktion_Uebungen.pptx</a:t>
            </a: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157563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0"/>
            <a:endCxn id="20" idx="3"/>
          </p:cNvCxnSpPr>
          <p:nvPr/>
        </p:nvCxnSpPr>
        <p:spPr>
          <a:xfrm flipH="1">
            <a:off x="6825068" y="1290918"/>
            <a:ext cx="1495972" cy="66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879252" y="84446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(88/0)</a:t>
            </a:r>
          </a:p>
        </p:txBody>
      </p:sp>
      <p:pic>
        <p:nvPicPr>
          <p:cNvPr id="24" name="Grafik 23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" t="17255" r="5895" b="48549"/>
          <a:stretch/>
        </p:blipFill>
        <p:spPr>
          <a:xfrm>
            <a:off x="5379" y="3000463"/>
            <a:ext cx="12232660" cy="27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3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046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r>
              <a:rPr lang="de-CH" b="1" dirty="0"/>
              <a:t/>
            </a:r>
            <a:br>
              <a:rPr lang="de-CH" b="1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marL="0" indent="0">
              <a:buNone/>
            </a:pPr>
            <a:endParaRPr lang="de-CH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1381125" y="3636085"/>
            <a:ext cx="2962275" cy="2861301"/>
            <a:chOff x="3695700" y="3933826"/>
            <a:chExt cx="2962275" cy="2861301"/>
          </a:xfrm>
        </p:grpSpPr>
        <p:cxnSp>
          <p:nvCxnSpPr>
            <p:cNvPr id="9" name="Gerader Verbinder 8"/>
            <p:cNvCxnSpPr/>
            <p:nvPr/>
          </p:nvCxnSpPr>
          <p:spPr>
            <a:xfrm>
              <a:off x="5486400" y="4421393"/>
              <a:ext cx="22591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/>
            <p:cNvCxnSpPr/>
            <p:nvPr/>
          </p:nvCxnSpPr>
          <p:spPr>
            <a:xfrm flipV="1">
              <a:off x="5486400" y="5819886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/>
            <p:cNvCxnSpPr/>
            <p:nvPr/>
          </p:nvCxnSpPr>
          <p:spPr>
            <a:xfrm>
              <a:off x="4012602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/>
            <p:cNvCxnSpPr/>
            <p:nvPr/>
          </p:nvCxnSpPr>
          <p:spPr>
            <a:xfrm>
              <a:off x="5005556" y="4959275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3821114" y="5303522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-5</a:t>
              </a:r>
            </a:p>
          </p:txBody>
        </p:sp>
        <p:sp>
          <p:nvSpPr>
            <p:cNvPr id="18" name="Textfeld 17"/>
            <p:cNvSpPr txBox="1"/>
            <p:nvPr/>
          </p:nvSpPr>
          <p:spPr>
            <a:xfrm>
              <a:off x="4810839" y="5295579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5738126" y="4241905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7</a:t>
              </a:r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736712" y="5635221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-6</a:t>
              </a:r>
            </a:p>
          </p:txBody>
        </p:sp>
        <p:cxnSp>
          <p:nvCxnSpPr>
            <p:cNvPr id="24" name="Gerade Verbindung mit Pfeil 23"/>
            <p:cNvCxnSpPr/>
            <p:nvPr/>
          </p:nvCxnSpPr>
          <p:spPr>
            <a:xfrm>
              <a:off x="3695700" y="5114925"/>
              <a:ext cx="2962275" cy="19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mit Pfeil 25"/>
            <p:cNvCxnSpPr/>
            <p:nvPr/>
          </p:nvCxnSpPr>
          <p:spPr>
            <a:xfrm flipV="1">
              <a:off x="5581258" y="3933826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Flussdiagramm: Verbinder 26"/>
            <p:cNvSpPr/>
            <p:nvPr/>
          </p:nvSpPr>
          <p:spPr>
            <a:xfrm>
              <a:off x="3933825" y="4421393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8" name="Flussdiagramm: Verbinder 27"/>
            <p:cNvSpPr/>
            <p:nvPr/>
          </p:nvSpPr>
          <p:spPr>
            <a:xfrm>
              <a:off x="4962938" y="5793104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30" name="Gerader Verbinder 29"/>
            <p:cNvCxnSpPr/>
            <p:nvPr/>
          </p:nvCxnSpPr>
          <p:spPr>
            <a:xfrm>
              <a:off x="3821114" y="4264757"/>
              <a:ext cx="1989136" cy="2530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feld 33"/>
          <p:cNvSpPr txBox="1"/>
          <p:nvPr/>
        </p:nvSpPr>
        <p:spPr>
          <a:xfrm>
            <a:off x="5629275" y="4313495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1691305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31951"/>
          </a:xfrm>
        </p:spPr>
        <p:txBody>
          <a:bodyPr/>
          <a:lstStyle/>
          <a:p>
            <a:pPr marL="0" lvl="0" indent="0">
              <a:buNone/>
            </a:pPr>
            <a:r>
              <a:rPr lang="de-CH" dirty="0"/>
              <a:t>Eine Gerade geht durch </a:t>
            </a:r>
            <a:r>
              <a:rPr lang="de-CH" b="1" dirty="0"/>
              <a:t>P1(-5/7) </a:t>
            </a:r>
            <a:r>
              <a:rPr lang="de-CH" dirty="0"/>
              <a:t>und </a:t>
            </a:r>
            <a:r>
              <a:rPr lang="de-CH" b="1" dirty="0"/>
              <a:t>P2(-3/-6)</a:t>
            </a:r>
            <a:r>
              <a:rPr lang="de-CH" dirty="0"/>
              <a:t>.</a:t>
            </a:r>
            <a:r>
              <a:rPr lang="de-CH" b="1" dirty="0"/>
              <a:t> </a:t>
            </a:r>
            <a:br>
              <a:rPr lang="de-CH" b="1" dirty="0"/>
            </a:br>
            <a:r>
              <a:rPr lang="de-CH" dirty="0"/>
              <a:t>1) Berechnen Sie </a:t>
            </a:r>
            <a:r>
              <a:rPr lang="de-CH" b="1" dirty="0"/>
              <a:t>m</a:t>
            </a:r>
            <a:r>
              <a:rPr lang="de-CH" dirty="0"/>
              <a:t> und </a:t>
            </a:r>
            <a:r>
              <a:rPr lang="de-CH" b="1" dirty="0"/>
              <a:t>q</a:t>
            </a:r>
            <a:r>
              <a:rPr lang="de-CH" dirty="0"/>
              <a:t> der linearen Funktion y=</a:t>
            </a:r>
            <a:r>
              <a:rPr lang="de-CH" dirty="0" err="1"/>
              <a:t>mx+q</a:t>
            </a:r>
            <a:r>
              <a:rPr lang="de-CH" dirty="0"/>
              <a:t>?</a:t>
            </a:r>
          </a:p>
          <a:p>
            <a:pPr marL="0" lvl="0" indent="0">
              <a:buNone/>
            </a:pPr>
            <a:r>
              <a:rPr lang="de-CH" dirty="0"/>
              <a:t>2) Berechnen Sie den Funktionswert für x=2?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6" name="Grafik 5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603" r="41765" b="56916"/>
          <a:stretch/>
        </p:blipFill>
        <p:spPr>
          <a:xfrm>
            <a:off x="946673" y="3457575"/>
            <a:ext cx="10642546" cy="78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12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</a:t>
            </a:r>
            <a:br>
              <a:rPr lang="de-CH" dirty="0"/>
            </a:br>
            <a:r>
              <a:rPr lang="de-CH" dirty="0"/>
              <a:t>Machen Sie eine Skizze und schätzen Sie die Steigung und den </a:t>
            </a:r>
            <a:br>
              <a:rPr lang="de-CH" dirty="0"/>
            </a:br>
            <a:r>
              <a:rPr lang="de-CH" dirty="0"/>
              <a:t>y-Achsenabschnitt ab.</a:t>
            </a:r>
          </a:p>
          <a:p>
            <a:pPr lvl="0"/>
            <a:endParaRPr lang="de-CH" dirty="0"/>
          </a:p>
        </p:txBody>
      </p:sp>
      <p:grpSp>
        <p:nvGrpSpPr>
          <p:cNvPr id="27" name="Gruppieren 26"/>
          <p:cNvGrpSpPr/>
          <p:nvPr/>
        </p:nvGrpSpPr>
        <p:grpSpPr>
          <a:xfrm>
            <a:off x="1381125" y="3636085"/>
            <a:ext cx="4238625" cy="2752724"/>
            <a:chOff x="1381125" y="3636085"/>
            <a:chExt cx="4238625" cy="2752724"/>
          </a:xfrm>
        </p:grpSpPr>
        <p:cxnSp>
          <p:nvCxnSpPr>
            <p:cNvPr id="6" name="Gerader Verbinder 5"/>
            <p:cNvCxnSpPr/>
            <p:nvPr/>
          </p:nvCxnSpPr>
          <p:spPr>
            <a:xfrm flipV="1">
              <a:off x="3171825" y="5079228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3422137" y="4894563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-3</a:t>
              </a:r>
            </a:p>
          </p:txBody>
        </p:sp>
        <p:cxnSp>
          <p:nvCxnSpPr>
            <p:cNvPr id="13" name="Gerade Verbindung mit Pfeil 12"/>
            <p:cNvCxnSpPr/>
            <p:nvPr/>
          </p:nvCxnSpPr>
          <p:spPr>
            <a:xfrm>
              <a:off x="1381125" y="4817184"/>
              <a:ext cx="4238625" cy="174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V="1">
              <a:off x="3266683" y="3636085"/>
              <a:ext cx="28967" cy="27527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ussdiagramm: Verbinder 15"/>
            <p:cNvSpPr/>
            <p:nvPr/>
          </p:nvSpPr>
          <p:spPr>
            <a:xfrm>
              <a:off x="4689179" y="5908819"/>
              <a:ext cx="78777" cy="45719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17" name="Gerader Verbinder 16"/>
            <p:cNvCxnSpPr/>
            <p:nvPr/>
          </p:nvCxnSpPr>
          <p:spPr>
            <a:xfrm>
              <a:off x="2302136" y="4453666"/>
              <a:ext cx="2958353" cy="18180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/>
            <p:cNvCxnSpPr/>
            <p:nvPr/>
          </p:nvCxnSpPr>
          <p:spPr>
            <a:xfrm flipV="1">
              <a:off x="3153727" y="5918683"/>
              <a:ext cx="22591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/>
          </p:nvSpPr>
          <p:spPr>
            <a:xfrm>
              <a:off x="3404039" y="5734018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/>
                <a:t>-8</a:t>
              </a:r>
            </a:p>
          </p:txBody>
        </p:sp>
        <p:cxnSp>
          <p:nvCxnSpPr>
            <p:cNvPr id="21" name="Gerader Verbinder 20"/>
            <p:cNvCxnSpPr/>
            <p:nvPr/>
          </p:nvCxnSpPr>
          <p:spPr>
            <a:xfrm>
              <a:off x="4757198" y="4661534"/>
              <a:ext cx="10758" cy="29045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4644081" y="5007274"/>
              <a:ext cx="38297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 smtClean="0"/>
                <a:t>5</a:t>
              </a:r>
              <a:endParaRPr lang="de-CH" dirty="0"/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6889810" y="4617563"/>
            <a:ext cx="274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Steigung: </a:t>
            </a:r>
            <a:r>
              <a:rPr lang="de-CH" b="1" dirty="0"/>
              <a:t>Negativ</a:t>
            </a:r>
          </a:p>
          <a:p>
            <a:r>
              <a:rPr lang="de-CH" dirty="0"/>
              <a:t>Y-Achsenabschnitt: </a:t>
            </a:r>
            <a:r>
              <a:rPr lang="de-CH" b="1" dirty="0"/>
              <a:t>Negativ</a:t>
            </a:r>
          </a:p>
        </p:txBody>
      </p:sp>
    </p:spTree>
    <p:extLst>
      <p:ext uri="{BB962C8B-B14F-4D97-AF65-F5344CB8AC3E}">
        <p14:creationId xmlns:p14="http://schemas.microsoft.com/office/powerpoint/2010/main" val="384860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Berechnen Sie die Parameter der lin. Funktion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349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de-CH" dirty="0"/>
              <a:t>Eine Gerade schneidet die y-Achse bei -3 und geht durch den Punkt </a:t>
            </a:r>
            <a:br>
              <a:rPr lang="de-CH" dirty="0"/>
            </a:br>
            <a:r>
              <a:rPr lang="de-CH" dirty="0"/>
              <a:t>P1(5/-8). </a:t>
            </a:r>
          </a:p>
          <a:p>
            <a:pPr marL="0" lvl="0" indent="0">
              <a:buNone/>
            </a:pPr>
            <a:r>
              <a:rPr lang="de-CH" dirty="0"/>
              <a:t/>
            </a:r>
            <a:br>
              <a:rPr lang="de-CH" dirty="0"/>
            </a:br>
            <a:r>
              <a:rPr lang="de-CH" dirty="0"/>
              <a:t>1) Berechnen Sie die Parameter der linearen Funktion?</a:t>
            </a:r>
          </a:p>
          <a:p>
            <a:pPr marL="0" lvl="0" indent="0">
              <a:buNone/>
            </a:pPr>
            <a:r>
              <a:rPr lang="de-CH" dirty="0"/>
              <a:t>2) Was hat der Punkt P2 für eine x-Koordinate, wenn dieser bei </a:t>
            </a:r>
            <a:r>
              <a:rPr lang="de-CH" dirty="0" smtClean="0"/>
              <a:t>x=10 </a:t>
            </a:r>
            <a:r>
              <a:rPr lang="de-CH" dirty="0"/>
              <a:t>liegt?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4" name="Grafik 3" descr="Lego_LineareFunktion(2).xlsx - Exce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" t="35428" r="41588" b="56568"/>
          <a:stretch/>
        </p:blipFill>
        <p:spPr>
          <a:xfrm>
            <a:off x="838200" y="4087906"/>
            <a:ext cx="11000860" cy="860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56691" y="1543873"/>
            <a:ext cx="7546426" cy="1693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dirty="0"/>
              <a:t>Wie sehe die linearen Funktionen aus, welche Sie programmieren müssen, wenn Sie einen Kreis durch eine ¾ Drehung von unteren linken Ecken zum rechten oberen Ecken bewegen müssen?</a:t>
            </a:r>
          </a:p>
          <a:p>
            <a:pPr marL="0" indent="0">
              <a:buNone/>
            </a:pPr>
            <a:endParaRPr lang="de-CH" dirty="0"/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3471857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</p:spTree>
    <p:extLst>
      <p:ext uri="{BB962C8B-B14F-4D97-AF65-F5344CB8AC3E}">
        <p14:creationId xmlns:p14="http://schemas.microsoft.com/office/powerpoint/2010/main" val="283253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5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29" y="1543873"/>
            <a:ext cx="3203663" cy="4480691"/>
          </a:xfrm>
          <a:prstGeom prst="rect">
            <a:avLst/>
          </a:prstGeom>
        </p:spPr>
      </p:pic>
      <p:sp>
        <p:nvSpPr>
          <p:cNvPr id="6" name="Inhaltsplatzhalter 2"/>
          <p:cNvSpPr txBox="1">
            <a:spLocks/>
          </p:cNvSpPr>
          <p:nvPr/>
        </p:nvSpPr>
        <p:spPr>
          <a:xfrm>
            <a:off x="4256691" y="1543873"/>
            <a:ext cx="7546426" cy="10995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 = f(Drehwinkel) = m1 * Drehwinkel + q1</a:t>
            </a:r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 = f(Drehwinkel) = m2 * Drehwinkel + q2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256691" y="3208250"/>
            <a:ext cx="7546426" cy="3493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dirty="0" err="1"/>
              <a:t>xKorr</a:t>
            </a:r>
            <a:r>
              <a:rPr lang="de-CH" dirty="0"/>
              <a:t>: P1(0/0) 	P2(270/177)  </a:t>
            </a:r>
            <a:br>
              <a:rPr lang="de-CH" dirty="0"/>
            </a:br>
            <a:r>
              <a:rPr lang="de-CH" dirty="0"/>
              <a:t>=&gt; </a:t>
            </a:r>
            <a:r>
              <a:rPr lang="de-CH" dirty="0">
                <a:latin typeface="Consolas" panose="020B0609020204030204" pitchFamily="49" charset="0"/>
              </a:rPr>
              <a:t>m1=(177-0)/(270-0) = 0.656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 q1=0</a:t>
            </a:r>
          </a:p>
          <a:p>
            <a:pPr marL="0" indent="0">
              <a:buNone/>
            </a:pPr>
            <a:endParaRPr lang="de-CH" dirty="0"/>
          </a:p>
          <a:p>
            <a:pPr marL="0" indent="0">
              <a:buNone/>
            </a:pPr>
            <a:r>
              <a:rPr lang="de-CH" dirty="0" err="1"/>
              <a:t>yKorr</a:t>
            </a:r>
            <a:r>
              <a:rPr lang="de-CH" dirty="0"/>
              <a:t>: P1(0/127)	P2(270/0)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de-CH" dirty="0">
                <a:latin typeface="Consolas" panose="020B0609020204030204" pitchFamily="49" charset="0"/>
              </a:rPr>
              <a:t>m2=(0-127)/(270-0) = -0.47</a:t>
            </a:r>
            <a:br>
              <a:rPr lang="de-CH" dirty="0">
                <a:latin typeface="Consolas" panose="020B0609020204030204" pitchFamily="49" charset="0"/>
              </a:rPr>
            </a:br>
            <a:r>
              <a:rPr lang="de-CH" dirty="0">
                <a:latin typeface="Consolas" panose="020B0609020204030204" pitchFamily="49" charset="0"/>
              </a:rPr>
              <a:t> q2=127</a:t>
            </a:r>
          </a:p>
        </p:txBody>
      </p:sp>
    </p:spTree>
    <p:extLst>
      <p:ext uri="{BB962C8B-B14F-4D97-AF65-F5344CB8AC3E}">
        <p14:creationId xmlns:p14="http://schemas.microsoft.com/office/powerpoint/2010/main" val="386780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pic>
        <p:nvPicPr>
          <p:cNvPr id="10" name="Grafik 9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89" t="15842" r="6272" b="48172"/>
          <a:stretch/>
        </p:blipFill>
        <p:spPr>
          <a:xfrm>
            <a:off x="127560" y="3298981"/>
            <a:ext cx="11831309" cy="3015758"/>
          </a:xfrm>
          <a:prstGeom prst="rect">
            <a:avLst/>
          </a:prstGeom>
        </p:spPr>
      </p:pic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6777318" y="1290918"/>
            <a:ext cx="3098202" cy="1323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</p:spTree>
    <p:extLst>
      <p:ext uri="{BB962C8B-B14F-4D97-AF65-F5344CB8AC3E}">
        <p14:creationId xmlns:p14="http://schemas.microsoft.com/office/powerpoint/2010/main" val="2318672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Angewandte Aufgabe</a:t>
            </a:r>
          </a:p>
        </p:txBody>
      </p:sp>
      <p:sp>
        <p:nvSpPr>
          <p:cNvPr id="11" name="Rechteck 10"/>
          <p:cNvSpPr/>
          <p:nvPr/>
        </p:nvSpPr>
        <p:spPr>
          <a:xfrm>
            <a:off x="6777318" y="1290918"/>
            <a:ext cx="3087444" cy="1312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3" name="Gerade Verbindung mit Pfeil 12"/>
          <p:cNvCxnSpPr>
            <a:stCxn id="11" idx="1"/>
          </p:cNvCxnSpPr>
          <p:nvPr/>
        </p:nvCxnSpPr>
        <p:spPr>
          <a:xfrm>
            <a:off x="6777318" y="1947135"/>
            <a:ext cx="3087444" cy="650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441791" y="9215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(0/0)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9640354" y="921586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(177/0)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640354" y="2603351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(177/127)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41790" y="2597973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(0/127)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6058511" y="177499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(0/64)</a:t>
            </a:r>
          </a:p>
        </p:txBody>
      </p:sp>
      <p:pic>
        <p:nvPicPr>
          <p:cNvPr id="3" name="Grafik 2" descr="LEGO MINDSTORMS EV3 Home Editio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6" t="13482" r="6366" b="51529"/>
          <a:stretch/>
        </p:blipFill>
        <p:spPr>
          <a:xfrm>
            <a:off x="1206812" y="3743661"/>
            <a:ext cx="9703398" cy="25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7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Microsoft Office PowerPoint</Application>
  <PresentationFormat>Breitbild</PresentationFormat>
  <Paragraphs>54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Symbol</vt:lpstr>
      <vt:lpstr>Office</vt:lpstr>
      <vt:lpstr>Lineare Funktion</vt:lpstr>
      <vt:lpstr>Berechnen Sie die Parameter der lin. Funktion</vt:lpstr>
      <vt:lpstr>Berechnen Sie die Parameter der lin. Funktion</vt:lpstr>
      <vt:lpstr>Berechnen Sie die Parameter der lin. Funktion</vt:lpstr>
      <vt:lpstr>Berechnen Sie die Parameter der lin. Funktion</vt:lpstr>
      <vt:lpstr>Angewandte Aufgabe</vt:lpstr>
      <vt:lpstr>Angewandte Aufgabe</vt:lpstr>
      <vt:lpstr>Angewandte Aufgabe</vt:lpstr>
      <vt:lpstr>Angewandte Aufgabe</vt:lpstr>
      <vt:lpstr>Angewandte Aufgabe</vt:lpstr>
    </vt:vector>
  </TitlesOfParts>
  <Company>Berufsschule Uster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Lineare Funktion</dc:title>
  <dc:creator>User1</dc:creator>
  <cp:lastModifiedBy>User1</cp:lastModifiedBy>
  <cp:revision>20</cp:revision>
  <dcterms:created xsi:type="dcterms:W3CDTF">2024-03-12T07:15:41Z</dcterms:created>
  <dcterms:modified xsi:type="dcterms:W3CDTF">2024-03-12T13:32:26Z</dcterms:modified>
</cp:coreProperties>
</file>