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90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888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053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3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43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6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58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8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5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3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7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927D-B300-40DB-B273-D32660729849}" type="datetimeFigureOut">
              <a:rPr lang="de-CH" smtClean="0"/>
              <a:t>22.08.2024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3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walter-rothlin/Source-Code/master/Python_WaltisExamples/Code_02_BasicPython/pythonBasics_01_f_strings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Python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Format-String</a:t>
            </a:r>
          </a:p>
          <a:p>
            <a:endParaRPr lang="de-CH" dirty="0"/>
          </a:p>
          <a:p>
            <a:r>
              <a:rPr lang="de-CH" sz="1600" dirty="0"/>
              <a:t>Last Change: 22.8.24</a:t>
            </a:r>
          </a:p>
        </p:txBody>
      </p:sp>
    </p:spTree>
    <p:extLst>
      <p:ext uri="{BB962C8B-B14F-4D97-AF65-F5344CB8AC3E}">
        <p14:creationId xmlns:p14="http://schemas.microsoft.com/office/powerpoint/2010/main" val="67876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221343" y="234940"/>
            <a:ext cx="534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/>
              <a:t>Print-Befehl mit </a:t>
            </a:r>
            <a:r>
              <a:rPr lang="de-CH" sz="2800" b="1" u="sng" dirty="0" err="1"/>
              <a:t>Named</a:t>
            </a:r>
            <a:r>
              <a:rPr lang="de-CH" sz="2800" b="1" u="sng" dirty="0"/>
              <a:t>-Parameter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61697" y="2642469"/>
            <a:ext cx="8747393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 -----"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         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first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statement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"!!!"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mehrere Argumente / Parameter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!!!"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</a:t>
            </a:r>
            <a:r>
              <a:rPr kumimoji="0" lang="de-DE" altLang="de-DE" sz="2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Ein Argument mit String-Operationen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  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-feed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Zahlenwerte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end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flush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62698" y="961650"/>
            <a:ext cx="6963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00B050"/>
                </a:solidFill>
              </a:rPr>
              <a:t>end</a:t>
            </a:r>
            <a:r>
              <a:rPr lang="de-CH" dirty="0"/>
              <a:t>:  Wird am Schluss vom print-Befehl angehängt	Default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alt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"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</a:t>
            </a:r>
            <a:r>
              <a:rPr lang="de-DE" alt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 "</a:t>
            </a:r>
          </a:p>
          <a:p>
            <a:r>
              <a:rPr lang="de-CH" b="1" dirty="0" err="1">
                <a:solidFill>
                  <a:srgbClr val="00B050"/>
                </a:solidFill>
              </a:rPr>
              <a:t>sep</a:t>
            </a:r>
            <a:r>
              <a:rPr lang="de-CH" dirty="0"/>
              <a:t>:  Wird zwischen den Argumenten eingefügt    	Default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alt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" "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b="1" dirty="0">
                <a:solidFill>
                  <a:srgbClr val="00B050"/>
                </a:solidFill>
              </a:rPr>
              <a:t>\n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Zeilenumbruch (New Line)</a:t>
            </a:r>
          </a:p>
          <a:p>
            <a:r>
              <a:rPr lang="de-CH" b="1" dirty="0">
                <a:solidFill>
                  <a:srgbClr val="00B050"/>
                </a:solidFill>
              </a:rPr>
              <a:t>\t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Tabulator</a:t>
            </a:r>
          </a:p>
        </p:txBody>
      </p:sp>
    </p:spTree>
    <p:extLst>
      <p:ext uri="{BB962C8B-B14F-4D97-AF65-F5344CB8AC3E}">
        <p14:creationId xmlns:p14="http://schemas.microsoft.com/office/powerpoint/2010/main" val="98766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1854" y="2644246"/>
            <a:ext cx="1106104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"Art: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{0:5d}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Price: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{1:8.2f}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DE" altLang="de-D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4523</a:t>
            </a:r>
            <a:r>
              <a:rPr lang="de-DE" altLang="de-DE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59.058</a:t>
            </a:r>
            <a:r>
              <a:rPr lang="de-DE" altLang="de-D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# Art: 4523, Price: 59.06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76097" y="567559"/>
            <a:ext cx="748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/>
              <a:t>Methode-Calls, </a:t>
            </a:r>
            <a:r>
              <a:rPr lang="de-CH" sz="2800" b="1" u="sng" dirty="0" err="1"/>
              <a:t>Placeholders</a:t>
            </a:r>
            <a:r>
              <a:rPr lang="de-CH" sz="2800" b="1" u="sng" dirty="0"/>
              <a:t>, Position-Parameter</a:t>
            </a:r>
          </a:p>
        </p:txBody>
      </p:sp>
      <p:sp>
        <p:nvSpPr>
          <p:cNvPr id="12" name="Rechteckige Legende 11"/>
          <p:cNvSpPr/>
          <p:nvPr/>
        </p:nvSpPr>
        <p:spPr>
          <a:xfrm>
            <a:off x="2656115" y="1227063"/>
            <a:ext cx="914400" cy="612648"/>
          </a:xfrm>
          <a:prstGeom prst="wedgeRectCallout">
            <a:avLst>
              <a:gd name="adj1" fmla="val 229167"/>
              <a:gd name="adj2" fmla="val 176217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String-Objekt</a:t>
            </a:r>
          </a:p>
        </p:txBody>
      </p:sp>
      <p:sp>
        <p:nvSpPr>
          <p:cNvPr id="13" name="Rechteckige Legende 12"/>
          <p:cNvSpPr/>
          <p:nvPr/>
        </p:nvSpPr>
        <p:spPr>
          <a:xfrm>
            <a:off x="7554686" y="1202074"/>
            <a:ext cx="1240971" cy="612648"/>
          </a:xfrm>
          <a:prstGeom prst="wedgeRectCallout">
            <a:avLst>
              <a:gd name="adj1" fmla="val 10620"/>
              <a:gd name="adj2" fmla="val 1833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Methode</a:t>
            </a:r>
          </a:p>
          <a:p>
            <a:pPr algn="ctr"/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14" name="Rechteckige Legende 13"/>
          <p:cNvSpPr/>
          <p:nvPr/>
        </p:nvSpPr>
        <p:spPr>
          <a:xfrm>
            <a:off x="9167525" y="1188776"/>
            <a:ext cx="1304531" cy="612648"/>
          </a:xfrm>
          <a:prstGeom prst="wedgeRectCallout">
            <a:avLst>
              <a:gd name="adj1" fmla="val 54601"/>
              <a:gd name="adj2" fmla="val 1904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String-Objekt</a:t>
            </a:r>
          </a:p>
        </p:txBody>
      </p:sp>
      <p:sp>
        <p:nvSpPr>
          <p:cNvPr id="15" name="Rechteckige Legende 14"/>
          <p:cNvSpPr/>
          <p:nvPr/>
        </p:nvSpPr>
        <p:spPr>
          <a:xfrm>
            <a:off x="10649735" y="1215982"/>
            <a:ext cx="1346321" cy="612648"/>
          </a:xfrm>
          <a:prstGeom prst="wedgeRectCallout">
            <a:avLst>
              <a:gd name="adj1" fmla="val -108570"/>
              <a:gd name="adj2" fmla="val 201093"/>
            </a:avLst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Argumente-</a:t>
            </a:r>
            <a:r>
              <a:rPr lang="de-CH" dirty="0" err="1"/>
              <a:t>Trenner</a:t>
            </a:r>
            <a:endParaRPr lang="de-CH" dirty="0"/>
          </a:p>
        </p:txBody>
      </p:sp>
      <p:sp>
        <p:nvSpPr>
          <p:cNvPr id="16" name="Rechteckige Legende 15"/>
          <p:cNvSpPr/>
          <p:nvPr/>
        </p:nvSpPr>
        <p:spPr>
          <a:xfrm>
            <a:off x="9167525" y="1188776"/>
            <a:ext cx="1304531" cy="612648"/>
          </a:xfrm>
          <a:prstGeom prst="wedgeRectCallout">
            <a:avLst>
              <a:gd name="adj1" fmla="val -44643"/>
              <a:gd name="adj2" fmla="val 183325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</a:t>
            </a:r>
          </a:p>
          <a:p>
            <a:pPr algn="ctr"/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Argumente</a:t>
            </a:r>
          </a:p>
        </p:txBody>
      </p:sp>
      <p:sp>
        <p:nvSpPr>
          <p:cNvPr id="17" name="Rechteckige Legende 16"/>
          <p:cNvSpPr/>
          <p:nvPr/>
        </p:nvSpPr>
        <p:spPr>
          <a:xfrm>
            <a:off x="5869153" y="1227063"/>
            <a:ext cx="1240971" cy="612648"/>
          </a:xfrm>
          <a:prstGeom prst="wedgeRectCallout">
            <a:avLst>
              <a:gd name="adj1" fmla="val 75532"/>
              <a:gd name="adj2" fmla="val 17621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Methode</a:t>
            </a:r>
          </a:p>
          <a:p>
            <a:pPr algn="ctr"/>
            <a:r>
              <a:rPr lang="de-CH" dirty="0"/>
              <a:t>Call</a:t>
            </a:r>
          </a:p>
        </p:txBody>
      </p:sp>
      <p:sp>
        <p:nvSpPr>
          <p:cNvPr id="18" name="Rechteckige Legende 17"/>
          <p:cNvSpPr/>
          <p:nvPr/>
        </p:nvSpPr>
        <p:spPr>
          <a:xfrm>
            <a:off x="2203482" y="3678202"/>
            <a:ext cx="914400" cy="612648"/>
          </a:xfrm>
          <a:prstGeom prst="wedgeRectCallout">
            <a:avLst>
              <a:gd name="adj1" fmla="val 105358"/>
              <a:gd name="adj2" fmla="val -140059"/>
            </a:avLst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Place-Holder</a:t>
            </a:r>
          </a:p>
        </p:txBody>
      </p:sp>
      <p:sp>
        <p:nvSpPr>
          <p:cNvPr id="19" name="Rechteckige Legende 18"/>
          <p:cNvSpPr/>
          <p:nvPr/>
        </p:nvSpPr>
        <p:spPr>
          <a:xfrm>
            <a:off x="6195724" y="3678202"/>
            <a:ext cx="914400" cy="612648"/>
          </a:xfrm>
          <a:prstGeom prst="wedgeRectCallout">
            <a:avLst>
              <a:gd name="adj1" fmla="val -18452"/>
              <a:gd name="adj2" fmla="val -136505"/>
            </a:avLst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Place-Holder</a:t>
            </a:r>
          </a:p>
        </p:txBody>
      </p:sp>
    </p:spTree>
    <p:extLst>
      <p:ext uri="{BB962C8B-B14F-4D97-AF65-F5344CB8AC3E}">
        <p14:creationId xmlns:p14="http://schemas.microsoft.com/office/powerpoint/2010/main" val="259517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668" y="2588643"/>
            <a:ext cx="11245386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"Art: {0:5d}, Price: {1:8.2f}".</a:t>
            </a:r>
            <a:r>
              <a:rPr lang="de-DE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(4523,59.058)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# Art: 4523, Price: 59.06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76097" y="567559"/>
            <a:ext cx="748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/>
              <a:t>Methode-Calls, </a:t>
            </a:r>
            <a:r>
              <a:rPr lang="de-CH" sz="2800" b="1" u="sng" dirty="0" err="1"/>
              <a:t>Placeholders</a:t>
            </a:r>
            <a:r>
              <a:rPr lang="de-CH" sz="2800" b="1" u="sng" dirty="0"/>
              <a:t>, Position-Parameter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3526971" y="2982686"/>
            <a:ext cx="5856515" cy="522514"/>
          </a:xfrm>
          <a:custGeom>
            <a:avLst/>
            <a:gdLst>
              <a:gd name="connsiteX0" fmla="*/ 0 w 5856515"/>
              <a:gd name="connsiteY0" fmla="*/ 0 h 522514"/>
              <a:gd name="connsiteX1" fmla="*/ 3287486 w 5856515"/>
              <a:gd name="connsiteY1" fmla="*/ 522514 h 522514"/>
              <a:gd name="connsiteX2" fmla="*/ 5856515 w 5856515"/>
              <a:gd name="connsiteY2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6515" h="522514">
                <a:moveTo>
                  <a:pt x="0" y="0"/>
                </a:moveTo>
                <a:cubicBezTo>
                  <a:pt x="1155700" y="261257"/>
                  <a:pt x="2311400" y="522514"/>
                  <a:pt x="3287486" y="522514"/>
                </a:cubicBezTo>
                <a:cubicBezTo>
                  <a:pt x="4263572" y="522514"/>
                  <a:pt x="5060043" y="261257"/>
                  <a:pt x="5856515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 flipV="1">
            <a:off x="6270171" y="1975284"/>
            <a:ext cx="4441372" cy="613358"/>
          </a:xfrm>
          <a:custGeom>
            <a:avLst/>
            <a:gdLst>
              <a:gd name="connsiteX0" fmla="*/ 0 w 5856515"/>
              <a:gd name="connsiteY0" fmla="*/ 0 h 522514"/>
              <a:gd name="connsiteX1" fmla="*/ 3287486 w 5856515"/>
              <a:gd name="connsiteY1" fmla="*/ 522514 h 522514"/>
              <a:gd name="connsiteX2" fmla="*/ 5856515 w 5856515"/>
              <a:gd name="connsiteY2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6515" h="522514">
                <a:moveTo>
                  <a:pt x="0" y="0"/>
                </a:moveTo>
                <a:cubicBezTo>
                  <a:pt x="1155700" y="261257"/>
                  <a:pt x="2311400" y="522514"/>
                  <a:pt x="3287486" y="522514"/>
                </a:cubicBezTo>
                <a:cubicBezTo>
                  <a:pt x="4263572" y="522514"/>
                  <a:pt x="5060043" y="261257"/>
                  <a:pt x="5856515" y="0"/>
                </a:cubicBezTo>
              </a:path>
            </a:pathLst>
          </a:custGeom>
          <a:noFill/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02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876097" y="567559"/>
            <a:ext cx="748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/>
              <a:t>Methode-Calls, </a:t>
            </a:r>
            <a:r>
              <a:rPr lang="de-CH" sz="2800" b="1" u="sng" dirty="0" err="1"/>
              <a:t>Placeholders</a:t>
            </a:r>
            <a:r>
              <a:rPr lang="de-CH" sz="2800" b="1" u="sng" dirty="0"/>
              <a:t>, Position-Parameter</a:t>
            </a:r>
          </a:p>
        </p:txBody>
      </p:sp>
      <p:pic>
        <p:nvPicPr>
          <p:cNvPr id="2" name="Grafik 1" descr="Python3 Tutorial: Formatted Output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0" t="35873" r="22478" b="34921"/>
          <a:stretch/>
        </p:blipFill>
        <p:spPr>
          <a:xfrm>
            <a:off x="239486" y="1349210"/>
            <a:ext cx="11867318" cy="4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668" y="2711754"/>
            <a:ext cx="117262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"Art: {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:5d}, Price: {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:8.2f}".</a:t>
            </a:r>
            <a:r>
              <a:rPr lang="de-DE" alt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=4523,</a:t>
            </a:r>
            <a:r>
              <a:rPr lang="de-DE" altLang="de-DE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preis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=59.058)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# Art: 4523, Price: 59.06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76097" y="567559"/>
            <a:ext cx="29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err="1"/>
              <a:t>Named</a:t>
            </a:r>
            <a:r>
              <a:rPr lang="de-CH" sz="2800" b="1" u="sng" dirty="0"/>
              <a:t>-Parameter</a:t>
            </a:r>
          </a:p>
        </p:txBody>
      </p:sp>
    </p:spTree>
    <p:extLst>
      <p:ext uri="{BB962C8B-B14F-4D97-AF65-F5344CB8AC3E}">
        <p14:creationId xmlns:p14="http://schemas.microsoft.com/office/powerpoint/2010/main" val="299039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876097" y="642582"/>
            <a:ext cx="29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err="1"/>
              <a:t>Named</a:t>
            </a:r>
            <a:r>
              <a:rPr lang="de-CH" sz="2800" b="1" u="sng" dirty="0"/>
              <a:t>-Parameter</a:t>
            </a:r>
          </a:p>
        </p:txBody>
      </p:sp>
      <p:pic>
        <p:nvPicPr>
          <p:cNvPr id="2" name="Grafik 1" descr="Python3 Tutorial: Formatted Output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35555" r="23196" b="30794"/>
          <a:stretch/>
        </p:blipFill>
        <p:spPr>
          <a:xfrm>
            <a:off x="326571" y="1165802"/>
            <a:ext cx="11451977" cy="49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876097" y="567559"/>
            <a:ext cx="517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F-Strings (</a:t>
            </a:r>
            <a:r>
              <a:rPr lang="de-CH" sz="2800" dirty="0" err="1"/>
              <a:t>formatted</a:t>
            </a:r>
            <a:r>
              <a:rPr lang="de-CH" sz="2800" dirty="0"/>
              <a:t> </a:t>
            </a:r>
            <a:r>
              <a:rPr lang="de-CH" sz="2800" dirty="0" err="1"/>
              <a:t>string</a:t>
            </a:r>
            <a:r>
              <a:rPr lang="de-CH" sz="2800" dirty="0"/>
              <a:t> </a:t>
            </a:r>
            <a:r>
              <a:rPr lang="de-CH" sz="2800" dirty="0" err="1"/>
              <a:t>literals</a:t>
            </a:r>
            <a:r>
              <a:rPr lang="de-CH" sz="2800" dirty="0"/>
              <a:t>)</a:t>
            </a:r>
            <a:endParaRPr lang="de-CH" sz="2800" b="1" u="sng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210778A-984E-0B90-9003-F6F4704D2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" y="1302496"/>
            <a:ext cx="949960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1.Beispiel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==========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"Max"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Einfacher f-String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greeting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f"Hallo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, mein Name ist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und ich bin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Jahre alt."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Mit einem Ausdruck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next_year_age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f"Nächstes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Jahr werde ich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Jahre alt sein."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06460E3-5A8E-2CCA-40C5-5B49ADB4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13" y="6069306"/>
            <a:ext cx="6340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Beispiel: 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pythonBasics_01_f_strings.py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182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JetBrains Mono</vt:lpstr>
      <vt:lpstr>Office</vt:lpstr>
      <vt:lpstr>Python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Bildungszentrum Uster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Rothlin Walter</dc:creator>
  <cp:lastModifiedBy>Walter Rothlin</cp:lastModifiedBy>
  <cp:revision>12</cp:revision>
  <dcterms:created xsi:type="dcterms:W3CDTF">2018-03-13T06:41:38Z</dcterms:created>
  <dcterms:modified xsi:type="dcterms:W3CDTF">2024-08-22T14:50:49Z</dcterms:modified>
</cp:coreProperties>
</file>