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72" r:id="rId2"/>
    <p:sldId id="256" r:id="rId3"/>
    <p:sldId id="278" r:id="rId4"/>
    <p:sldId id="273" r:id="rId5"/>
    <p:sldId id="274" r:id="rId6"/>
    <p:sldId id="265" r:id="rId7"/>
    <p:sldId id="259" r:id="rId8"/>
    <p:sldId id="260" r:id="rId9"/>
    <p:sldId id="262" r:id="rId10"/>
    <p:sldId id="263" r:id="rId11"/>
    <p:sldId id="264" r:id="rId12"/>
    <p:sldId id="266" r:id="rId13"/>
    <p:sldId id="282" r:id="rId14"/>
    <p:sldId id="283" r:id="rId15"/>
    <p:sldId id="285" r:id="rId16"/>
    <p:sldId id="318" r:id="rId17"/>
    <p:sldId id="284" r:id="rId18"/>
    <p:sldId id="286" r:id="rId19"/>
    <p:sldId id="287" r:id="rId20"/>
    <p:sldId id="288" r:id="rId21"/>
    <p:sldId id="289" r:id="rId22"/>
    <p:sldId id="290" r:id="rId23"/>
    <p:sldId id="293" r:id="rId24"/>
    <p:sldId id="295" r:id="rId25"/>
    <p:sldId id="275" r:id="rId26"/>
    <p:sldId id="296" r:id="rId27"/>
    <p:sldId id="297" r:id="rId28"/>
    <p:sldId id="299" r:id="rId29"/>
    <p:sldId id="300" r:id="rId30"/>
    <p:sldId id="301" r:id="rId31"/>
    <p:sldId id="302" r:id="rId32"/>
    <p:sldId id="298" r:id="rId33"/>
    <p:sldId id="303" r:id="rId34"/>
    <p:sldId id="304" r:id="rId35"/>
    <p:sldId id="310" r:id="rId36"/>
    <p:sldId id="305" r:id="rId37"/>
    <p:sldId id="311" r:id="rId38"/>
    <p:sldId id="308" r:id="rId39"/>
    <p:sldId id="312" r:id="rId40"/>
    <p:sldId id="313" r:id="rId41"/>
    <p:sldId id="314" r:id="rId42"/>
    <p:sldId id="315" r:id="rId43"/>
    <p:sldId id="309" r:id="rId44"/>
    <p:sldId id="306" r:id="rId45"/>
    <p:sldId id="307" r:id="rId46"/>
    <p:sldId id="276" r:id="rId47"/>
    <p:sldId id="277" r:id="rId48"/>
    <p:sldId id="267" r:id="rId49"/>
    <p:sldId id="271" r:id="rId50"/>
    <p:sldId id="269" r:id="rId51"/>
    <p:sldId id="316" r:id="rId52"/>
    <p:sldId id="317" r:id="rId53"/>
    <p:sldId id="281" r:id="rId54"/>
    <p:sldId id="279" r:id="rId55"/>
    <p:sldId id="292" r:id="rId56"/>
    <p:sldId id="291" r:id="rId57"/>
    <p:sldId id="280" r:id="rId58"/>
    <p:sldId id="294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A2AF6-188B-994E-AC71-CFC2296AAAB4}" v="983" dt="2022-11-21T13:05:42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8"/>
    <p:restoredTop sz="95741"/>
  </p:normalViewPr>
  <p:slideViewPr>
    <p:cSldViewPr snapToGrid="0">
      <p:cViewPr varScale="1">
        <p:scale>
          <a:sx n="65" d="100"/>
          <a:sy n="65" d="100"/>
        </p:scale>
        <p:origin x="20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2DA057-8D5A-7140-9976-09523522CC06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B411D40C-F677-014D-AA53-5A0D39940CEF}">
      <dgm:prSet phldrT="[Text]"/>
      <dgm:spPr/>
      <dgm:t>
        <a:bodyPr/>
        <a:lstStyle/>
        <a:p>
          <a:r>
            <a:rPr lang="de-DE" b="1" dirty="0"/>
            <a:t>Modell</a:t>
          </a:r>
          <a:r>
            <a:rPr lang="de-DE" dirty="0"/>
            <a:t> </a:t>
          </a:r>
          <a:r>
            <a:rPr lang="de-DE" b="1" dirty="0"/>
            <a:t>entwickeln</a:t>
          </a:r>
          <a:r>
            <a:rPr lang="de-DE" dirty="0"/>
            <a:t> (Code schreiben) </a:t>
          </a:r>
        </a:p>
      </dgm:t>
    </dgm:pt>
    <dgm:pt modelId="{B59DCB1F-832E-0448-8EFF-1CE3F32DA4F9}" type="parTrans" cxnId="{11CA66D8-BD0B-9340-ADC3-29EF4B6694FA}">
      <dgm:prSet/>
      <dgm:spPr/>
      <dgm:t>
        <a:bodyPr/>
        <a:lstStyle/>
        <a:p>
          <a:endParaRPr lang="de-DE"/>
        </a:p>
      </dgm:t>
    </dgm:pt>
    <dgm:pt modelId="{36270BA0-1319-0B46-893B-B95FABE45761}" type="sibTrans" cxnId="{11CA66D8-BD0B-9340-ADC3-29EF4B6694FA}">
      <dgm:prSet/>
      <dgm:spPr/>
      <dgm:t>
        <a:bodyPr/>
        <a:lstStyle/>
        <a:p>
          <a:endParaRPr lang="de-DE"/>
        </a:p>
      </dgm:t>
    </dgm:pt>
    <dgm:pt modelId="{01B552E4-C4B1-0F49-B3CC-6EF411CDA8E0}">
      <dgm:prSet phldrT="[Text]"/>
      <dgm:spPr/>
      <dgm:t>
        <a:bodyPr/>
        <a:lstStyle/>
        <a:p>
          <a:r>
            <a:rPr lang="de-DE" b="1" dirty="0"/>
            <a:t>Trainieren</a:t>
          </a:r>
          <a:r>
            <a:rPr lang="de-DE" dirty="0"/>
            <a:t> (mit ca. 80 % der Trainingsdaten)</a:t>
          </a:r>
        </a:p>
      </dgm:t>
    </dgm:pt>
    <dgm:pt modelId="{5D5C2B4B-DA52-8B47-9E76-9A4B7483826A}" type="parTrans" cxnId="{F1EA11AF-2296-1944-94ED-9CE9FCF2AC9B}">
      <dgm:prSet/>
      <dgm:spPr/>
      <dgm:t>
        <a:bodyPr/>
        <a:lstStyle/>
        <a:p>
          <a:endParaRPr lang="de-DE"/>
        </a:p>
      </dgm:t>
    </dgm:pt>
    <dgm:pt modelId="{8B1E5042-DFC2-2544-9697-4D93E1AF8254}" type="sibTrans" cxnId="{F1EA11AF-2296-1944-94ED-9CE9FCF2AC9B}">
      <dgm:prSet/>
      <dgm:spPr/>
      <dgm:t>
        <a:bodyPr/>
        <a:lstStyle/>
        <a:p>
          <a:endParaRPr lang="de-DE"/>
        </a:p>
      </dgm:t>
    </dgm:pt>
    <dgm:pt modelId="{4748C097-C1EB-3346-B42D-8A0BDD4B05F1}">
      <dgm:prSet phldrT="[Text]"/>
      <dgm:spPr/>
      <dgm:t>
        <a:bodyPr/>
        <a:lstStyle/>
        <a:p>
          <a:r>
            <a:rPr lang="de-DE" b="1" dirty="0"/>
            <a:t>Validieren</a:t>
          </a:r>
          <a:r>
            <a:rPr lang="de-DE" dirty="0"/>
            <a:t> (mit ca. 20 % der Trainingsdaten)</a:t>
          </a:r>
        </a:p>
      </dgm:t>
    </dgm:pt>
    <dgm:pt modelId="{388CB317-EA84-C74D-BB19-1D4D5E3D8829}" type="parTrans" cxnId="{DD145216-7BF0-F943-9CF9-412B12838D70}">
      <dgm:prSet/>
      <dgm:spPr/>
      <dgm:t>
        <a:bodyPr/>
        <a:lstStyle/>
        <a:p>
          <a:endParaRPr lang="de-DE"/>
        </a:p>
      </dgm:t>
    </dgm:pt>
    <dgm:pt modelId="{DB9E2C00-E1EF-3740-A102-0020B28CFB6B}" type="sibTrans" cxnId="{DD145216-7BF0-F943-9CF9-412B12838D70}">
      <dgm:prSet/>
      <dgm:spPr/>
      <dgm:t>
        <a:bodyPr/>
        <a:lstStyle/>
        <a:p>
          <a:endParaRPr lang="de-DE"/>
        </a:p>
      </dgm:t>
    </dgm:pt>
    <dgm:pt modelId="{F4C917A5-5706-D94E-ADDB-0716B90070A3}">
      <dgm:prSet phldrT="[Text]"/>
      <dgm:spPr/>
      <dgm:t>
        <a:bodyPr/>
        <a:lstStyle/>
        <a:p>
          <a:r>
            <a:rPr lang="de-DE" b="1" dirty="0"/>
            <a:t>Testen</a:t>
          </a:r>
          <a:r>
            <a:rPr lang="de-DE" dirty="0"/>
            <a:t> (mit neuen Daten) </a:t>
          </a:r>
        </a:p>
      </dgm:t>
    </dgm:pt>
    <dgm:pt modelId="{4303D4EE-9BAD-7447-B981-04336DAB1C1C}" type="parTrans" cxnId="{5CC394D0-B0B0-0C4B-AACB-C9AE8946D59C}">
      <dgm:prSet/>
      <dgm:spPr/>
      <dgm:t>
        <a:bodyPr/>
        <a:lstStyle/>
        <a:p>
          <a:endParaRPr lang="de-DE"/>
        </a:p>
      </dgm:t>
    </dgm:pt>
    <dgm:pt modelId="{DA82AC5C-D5D2-E149-8670-6E1D33F3FE86}" type="sibTrans" cxnId="{5CC394D0-B0B0-0C4B-AACB-C9AE8946D59C}">
      <dgm:prSet/>
      <dgm:spPr/>
      <dgm:t>
        <a:bodyPr/>
        <a:lstStyle/>
        <a:p>
          <a:endParaRPr lang="de-DE"/>
        </a:p>
      </dgm:t>
    </dgm:pt>
    <dgm:pt modelId="{BB8889F5-E109-6C49-A345-E1BBE8597973}">
      <dgm:prSet phldrT="[Text]"/>
      <dgm:spPr/>
      <dgm:t>
        <a:bodyPr/>
        <a:lstStyle/>
        <a:p>
          <a:r>
            <a:rPr lang="de-DE" b="1" dirty="0"/>
            <a:t>Verwenden</a:t>
          </a:r>
        </a:p>
      </dgm:t>
    </dgm:pt>
    <dgm:pt modelId="{79F45A30-E0F5-9B4C-865C-97FD7C85DA2F}" type="parTrans" cxnId="{5D34664D-A1DD-E24B-912B-8F0F1C0A76D3}">
      <dgm:prSet/>
      <dgm:spPr/>
      <dgm:t>
        <a:bodyPr/>
        <a:lstStyle/>
        <a:p>
          <a:endParaRPr lang="de-DE"/>
        </a:p>
      </dgm:t>
    </dgm:pt>
    <dgm:pt modelId="{34C89F41-0597-1545-A549-78CA743B6659}" type="sibTrans" cxnId="{5D34664D-A1DD-E24B-912B-8F0F1C0A76D3}">
      <dgm:prSet/>
      <dgm:spPr/>
      <dgm:t>
        <a:bodyPr/>
        <a:lstStyle/>
        <a:p>
          <a:endParaRPr lang="de-DE"/>
        </a:p>
      </dgm:t>
    </dgm:pt>
    <dgm:pt modelId="{C9A478E7-65BE-DB45-8E44-5B87CEC343E1}">
      <dgm:prSet/>
      <dgm:spPr/>
      <dgm:t>
        <a:bodyPr/>
        <a:lstStyle/>
        <a:p>
          <a:r>
            <a:rPr lang="de-DE" b="1" dirty="0"/>
            <a:t>Verbessern</a:t>
          </a:r>
          <a:r>
            <a:rPr lang="de-DE" dirty="0"/>
            <a:t> (Optimieren)</a:t>
          </a:r>
        </a:p>
      </dgm:t>
    </dgm:pt>
    <dgm:pt modelId="{03DBA782-6132-1745-A26F-3EE8F69C02BE}" type="parTrans" cxnId="{8E99EBF2-4D85-E447-924B-1270D2BA633E}">
      <dgm:prSet/>
      <dgm:spPr/>
      <dgm:t>
        <a:bodyPr/>
        <a:lstStyle/>
        <a:p>
          <a:endParaRPr lang="de-DE"/>
        </a:p>
      </dgm:t>
    </dgm:pt>
    <dgm:pt modelId="{BA22E8E9-BAF8-4046-BDA7-18721E90DB6A}" type="sibTrans" cxnId="{8E99EBF2-4D85-E447-924B-1270D2BA633E}">
      <dgm:prSet/>
      <dgm:spPr/>
      <dgm:t>
        <a:bodyPr/>
        <a:lstStyle/>
        <a:p>
          <a:endParaRPr lang="de-DE"/>
        </a:p>
      </dgm:t>
    </dgm:pt>
    <dgm:pt modelId="{1AA902DE-4408-E14B-96E8-1C523695253D}" type="pres">
      <dgm:prSet presAssocID="{B82DA057-8D5A-7140-9976-09523522CC06}" presName="linearFlow" presStyleCnt="0">
        <dgm:presLayoutVars>
          <dgm:resizeHandles val="exact"/>
        </dgm:presLayoutVars>
      </dgm:prSet>
      <dgm:spPr/>
    </dgm:pt>
    <dgm:pt modelId="{9C978E69-F9D0-914C-9AEF-3A30E946C6AC}" type="pres">
      <dgm:prSet presAssocID="{B411D40C-F677-014D-AA53-5A0D39940CEF}" presName="node" presStyleLbl="node1" presStyleIdx="0" presStyleCnt="6">
        <dgm:presLayoutVars>
          <dgm:bulletEnabled val="1"/>
        </dgm:presLayoutVars>
      </dgm:prSet>
      <dgm:spPr/>
    </dgm:pt>
    <dgm:pt modelId="{FB68ADC0-5E97-2042-A10D-10B9DA6210F9}" type="pres">
      <dgm:prSet presAssocID="{36270BA0-1319-0B46-893B-B95FABE45761}" presName="sibTrans" presStyleLbl="sibTrans2D1" presStyleIdx="0" presStyleCnt="5"/>
      <dgm:spPr/>
    </dgm:pt>
    <dgm:pt modelId="{4E4B09BA-1448-D942-83CB-0F4572307D82}" type="pres">
      <dgm:prSet presAssocID="{36270BA0-1319-0B46-893B-B95FABE45761}" presName="connectorText" presStyleLbl="sibTrans2D1" presStyleIdx="0" presStyleCnt="5"/>
      <dgm:spPr/>
    </dgm:pt>
    <dgm:pt modelId="{F382ECF7-2BF5-6942-A5A0-ACAAF4995851}" type="pres">
      <dgm:prSet presAssocID="{01B552E4-C4B1-0F49-B3CC-6EF411CDA8E0}" presName="node" presStyleLbl="node1" presStyleIdx="1" presStyleCnt="6">
        <dgm:presLayoutVars>
          <dgm:bulletEnabled val="1"/>
        </dgm:presLayoutVars>
      </dgm:prSet>
      <dgm:spPr/>
    </dgm:pt>
    <dgm:pt modelId="{A8EF6855-1387-FE49-8F0E-2485CE48182B}" type="pres">
      <dgm:prSet presAssocID="{8B1E5042-DFC2-2544-9697-4D93E1AF8254}" presName="sibTrans" presStyleLbl="sibTrans2D1" presStyleIdx="1" presStyleCnt="5"/>
      <dgm:spPr/>
    </dgm:pt>
    <dgm:pt modelId="{500DFABF-4367-A44A-B77A-54271D72076F}" type="pres">
      <dgm:prSet presAssocID="{8B1E5042-DFC2-2544-9697-4D93E1AF8254}" presName="connectorText" presStyleLbl="sibTrans2D1" presStyleIdx="1" presStyleCnt="5"/>
      <dgm:spPr/>
    </dgm:pt>
    <dgm:pt modelId="{B0DEC458-1B04-5B48-9486-239F9104C6D7}" type="pres">
      <dgm:prSet presAssocID="{4748C097-C1EB-3346-B42D-8A0BDD4B05F1}" presName="node" presStyleLbl="node1" presStyleIdx="2" presStyleCnt="6">
        <dgm:presLayoutVars>
          <dgm:bulletEnabled val="1"/>
        </dgm:presLayoutVars>
      </dgm:prSet>
      <dgm:spPr/>
    </dgm:pt>
    <dgm:pt modelId="{BD782D85-FAB9-7A4E-BF72-56554DB637E3}" type="pres">
      <dgm:prSet presAssocID="{DB9E2C00-E1EF-3740-A102-0020B28CFB6B}" presName="sibTrans" presStyleLbl="sibTrans2D1" presStyleIdx="2" presStyleCnt="5"/>
      <dgm:spPr/>
    </dgm:pt>
    <dgm:pt modelId="{9E7E639E-44BF-E947-B7A6-BD168A66B6BE}" type="pres">
      <dgm:prSet presAssocID="{DB9E2C00-E1EF-3740-A102-0020B28CFB6B}" presName="connectorText" presStyleLbl="sibTrans2D1" presStyleIdx="2" presStyleCnt="5"/>
      <dgm:spPr/>
    </dgm:pt>
    <dgm:pt modelId="{FDE2873D-243E-3B48-81AF-7BC579F8EDE1}" type="pres">
      <dgm:prSet presAssocID="{C9A478E7-65BE-DB45-8E44-5B87CEC343E1}" presName="node" presStyleLbl="node1" presStyleIdx="3" presStyleCnt="6">
        <dgm:presLayoutVars>
          <dgm:bulletEnabled val="1"/>
        </dgm:presLayoutVars>
      </dgm:prSet>
      <dgm:spPr/>
    </dgm:pt>
    <dgm:pt modelId="{2CBF7C86-ADC9-A54C-BA75-147C521F07EE}" type="pres">
      <dgm:prSet presAssocID="{BA22E8E9-BAF8-4046-BDA7-18721E90DB6A}" presName="sibTrans" presStyleLbl="sibTrans2D1" presStyleIdx="3" presStyleCnt="5"/>
      <dgm:spPr/>
    </dgm:pt>
    <dgm:pt modelId="{082E3902-70F8-2E4E-A2F2-21EF4F9A2007}" type="pres">
      <dgm:prSet presAssocID="{BA22E8E9-BAF8-4046-BDA7-18721E90DB6A}" presName="connectorText" presStyleLbl="sibTrans2D1" presStyleIdx="3" presStyleCnt="5"/>
      <dgm:spPr/>
    </dgm:pt>
    <dgm:pt modelId="{44DDE7EA-850C-E14B-A912-D666CC4FCC49}" type="pres">
      <dgm:prSet presAssocID="{F4C917A5-5706-D94E-ADDB-0716B90070A3}" presName="node" presStyleLbl="node1" presStyleIdx="4" presStyleCnt="6">
        <dgm:presLayoutVars>
          <dgm:bulletEnabled val="1"/>
        </dgm:presLayoutVars>
      </dgm:prSet>
      <dgm:spPr/>
    </dgm:pt>
    <dgm:pt modelId="{B3B08F7D-11F5-9F48-9E9B-951451FA8181}" type="pres">
      <dgm:prSet presAssocID="{DA82AC5C-D5D2-E149-8670-6E1D33F3FE86}" presName="sibTrans" presStyleLbl="sibTrans2D1" presStyleIdx="4" presStyleCnt="5"/>
      <dgm:spPr/>
    </dgm:pt>
    <dgm:pt modelId="{5CC7D0BA-B401-9B4E-AE43-CC305CCFB00B}" type="pres">
      <dgm:prSet presAssocID="{DA82AC5C-D5D2-E149-8670-6E1D33F3FE86}" presName="connectorText" presStyleLbl="sibTrans2D1" presStyleIdx="4" presStyleCnt="5"/>
      <dgm:spPr/>
    </dgm:pt>
    <dgm:pt modelId="{36E035C5-0219-A94A-97AE-612DB136109F}" type="pres">
      <dgm:prSet presAssocID="{BB8889F5-E109-6C49-A345-E1BBE8597973}" presName="node" presStyleLbl="node1" presStyleIdx="5" presStyleCnt="6">
        <dgm:presLayoutVars>
          <dgm:bulletEnabled val="1"/>
        </dgm:presLayoutVars>
      </dgm:prSet>
      <dgm:spPr/>
    </dgm:pt>
  </dgm:ptLst>
  <dgm:cxnLst>
    <dgm:cxn modelId="{9100A900-4B95-A246-B985-D1D363F7143D}" type="presOf" srcId="{DA82AC5C-D5D2-E149-8670-6E1D33F3FE86}" destId="{B3B08F7D-11F5-9F48-9E9B-951451FA8181}" srcOrd="0" destOrd="0" presId="urn:microsoft.com/office/officeart/2005/8/layout/process2"/>
    <dgm:cxn modelId="{C29D3B03-FFA5-6642-BCE6-5E2F3C52D16A}" type="presOf" srcId="{01B552E4-C4B1-0F49-B3CC-6EF411CDA8E0}" destId="{F382ECF7-2BF5-6942-A5A0-ACAAF4995851}" srcOrd="0" destOrd="0" presId="urn:microsoft.com/office/officeart/2005/8/layout/process2"/>
    <dgm:cxn modelId="{17295407-F510-C949-93CE-98CC2ED067C5}" type="presOf" srcId="{8B1E5042-DFC2-2544-9697-4D93E1AF8254}" destId="{A8EF6855-1387-FE49-8F0E-2485CE48182B}" srcOrd="0" destOrd="0" presId="urn:microsoft.com/office/officeart/2005/8/layout/process2"/>
    <dgm:cxn modelId="{C9CCAB08-0661-A247-B4A2-74331B93648B}" type="presOf" srcId="{B82DA057-8D5A-7140-9976-09523522CC06}" destId="{1AA902DE-4408-E14B-96E8-1C523695253D}" srcOrd="0" destOrd="0" presId="urn:microsoft.com/office/officeart/2005/8/layout/process2"/>
    <dgm:cxn modelId="{DD145216-7BF0-F943-9CF9-412B12838D70}" srcId="{B82DA057-8D5A-7140-9976-09523522CC06}" destId="{4748C097-C1EB-3346-B42D-8A0BDD4B05F1}" srcOrd="2" destOrd="0" parTransId="{388CB317-EA84-C74D-BB19-1D4D5E3D8829}" sibTransId="{DB9E2C00-E1EF-3740-A102-0020B28CFB6B}"/>
    <dgm:cxn modelId="{CF930543-98B9-484A-98C8-7BEC45848E4B}" type="presOf" srcId="{8B1E5042-DFC2-2544-9697-4D93E1AF8254}" destId="{500DFABF-4367-A44A-B77A-54271D72076F}" srcOrd="1" destOrd="0" presId="urn:microsoft.com/office/officeart/2005/8/layout/process2"/>
    <dgm:cxn modelId="{8BE75C4A-4B44-8443-AC23-15EB99C31E5C}" type="presOf" srcId="{DA82AC5C-D5D2-E149-8670-6E1D33F3FE86}" destId="{5CC7D0BA-B401-9B4E-AE43-CC305CCFB00B}" srcOrd="1" destOrd="0" presId="urn:microsoft.com/office/officeart/2005/8/layout/process2"/>
    <dgm:cxn modelId="{5D34664D-A1DD-E24B-912B-8F0F1C0A76D3}" srcId="{B82DA057-8D5A-7140-9976-09523522CC06}" destId="{BB8889F5-E109-6C49-A345-E1BBE8597973}" srcOrd="5" destOrd="0" parTransId="{79F45A30-E0F5-9B4C-865C-97FD7C85DA2F}" sibTransId="{34C89F41-0597-1545-A549-78CA743B6659}"/>
    <dgm:cxn modelId="{6A5BA84E-95D2-4341-9CDA-39C69CD1B703}" type="presOf" srcId="{BA22E8E9-BAF8-4046-BDA7-18721E90DB6A}" destId="{2CBF7C86-ADC9-A54C-BA75-147C521F07EE}" srcOrd="0" destOrd="0" presId="urn:microsoft.com/office/officeart/2005/8/layout/process2"/>
    <dgm:cxn modelId="{EAC63488-5BFF-2143-8B65-CB32B1241A6C}" type="presOf" srcId="{DB9E2C00-E1EF-3740-A102-0020B28CFB6B}" destId="{9E7E639E-44BF-E947-B7A6-BD168A66B6BE}" srcOrd="1" destOrd="0" presId="urn:microsoft.com/office/officeart/2005/8/layout/process2"/>
    <dgm:cxn modelId="{6979D694-5145-694D-A2E8-C667D856681D}" type="presOf" srcId="{F4C917A5-5706-D94E-ADDB-0716B90070A3}" destId="{44DDE7EA-850C-E14B-A912-D666CC4FCC49}" srcOrd="0" destOrd="0" presId="urn:microsoft.com/office/officeart/2005/8/layout/process2"/>
    <dgm:cxn modelId="{612855A6-7426-7744-95BC-EA18ABF3888F}" type="presOf" srcId="{B411D40C-F677-014D-AA53-5A0D39940CEF}" destId="{9C978E69-F9D0-914C-9AEF-3A30E946C6AC}" srcOrd="0" destOrd="0" presId="urn:microsoft.com/office/officeart/2005/8/layout/process2"/>
    <dgm:cxn modelId="{4DFBFBA9-5095-6745-891C-CB1A6BCE5A2D}" type="presOf" srcId="{36270BA0-1319-0B46-893B-B95FABE45761}" destId="{4E4B09BA-1448-D942-83CB-0F4572307D82}" srcOrd="1" destOrd="0" presId="urn:microsoft.com/office/officeart/2005/8/layout/process2"/>
    <dgm:cxn modelId="{F1EA11AF-2296-1944-94ED-9CE9FCF2AC9B}" srcId="{B82DA057-8D5A-7140-9976-09523522CC06}" destId="{01B552E4-C4B1-0F49-B3CC-6EF411CDA8E0}" srcOrd="1" destOrd="0" parTransId="{5D5C2B4B-DA52-8B47-9E76-9A4B7483826A}" sibTransId="{8B1E5042-DFC2-2544-9697-4D93E1AF8254}"/>
    <dgm:cxn modelId="{B4A7CAB1-1A39-9445-98A2-F6B705A69D7E}" type="presOf" srcId="{BB8889F5-E109-6C49-A345-E1BBE8597973}" destId="{36E035C5-0219-A94A-97AE-612DB136109F}" srcOrd="0" destOrd="0" presId="urn:microsoft.com/office/officeart/2005/8/layout/process2"/>
    <dgm:cxn modelId="{BB7EE9BE-1F67-1F43-B660-64C0BBF8ADB8}" type="presOf" srcId="{BA22E8E9-BAF8-4046-BDA7-18721E90DB6A}" destId="{082E3902-70F8-2E4E-A2F2-21EF4F9A2007}" srcOrd="1" destOrd="0" presId="urn:microsoft.com/office/officeart/2005/8/layout/process2"/>
    <dgm:cxn modelId="{4AC665CB-7EC9-A74D-8737-1FACEBE2EA2D}" type="presOf" srcId="{DB9E2C00-E1EF-3740-A102-0020B28CFB6B}" destId="{BD782D85-FAB9-7A4E-BF72-56554DB637E3}" srcOrd="0" destOrd="0" presId="urn:microsoft.com/office/officeart/2005/8/layout/process2"/>
    <dgm:cxn modelId="{2722C8CF-CFF2-4540-87F2-06F7F4763E56}" type="presOf" srcId="{4748C097-C1EB-3346-B42D-8A0BDD4B05F1}" destId="{B0DEC458-1B04-5B48-9486-239F9104C6D7}" srcOrd="0" destOrd="0" presId="urn:microsoft.com/office/officeart/2005/8/layout/process2"/>
    <dgm:cxn modelId="{5CC394D0-B0B0-0C4B-AACB-C9AE8946D59C}" srcId="{B82DA057-8D5A-7140-9976-09523522CC06}" destId="{F4C917A5-5706-D94E-ADDB-0716B90070A3}" srcOrd="4" destOrd="0" parTransId="{4303D4EE-9BAD-7447-B981-04336DAB1C1C}" sibTransId="{DA82AC5C-D5D2-E149-8670-6E1D33F3FE86}"/>
    <dgm:cxn modelId="{11CA66D8-BD0B-9340-ADC3-29EF4B6694FA}" srcId="{B82DA057-8D5A-7140-9976-09523522CC06}" destId="{B411D40C-F677-014D-AA53-5A0D39940CEF}" srcOrd="0" destOrd="0" parTransId="{B59DCB1F-832E-0448-8EFF-1CE3F32DA4F9}" sibTransId="{36270BA0-1319-0B46-893B-B95FABE45761}"/>
    <dgm:cxn modelId="{DC5E81ED-C14C-5441-8D88-E45D65C5CAAB}" type="presOf" srcId="{36270BA0-1319-0B46-893B-B95FABE45761}" destId="{FB68ADC0-5E97-2042-A10D-10B9DA6210F9}" srcOrd="0" destOrd="0" presId="urn:microsoft.com/office/officeart/2005/8/layout/process2"/>
    <dgm:cxn modelId="{8E99EBF2-4D85-E447-924B-1270D2BA633E}" srcId="{B82DA057-8D5A-7140-9976-09523522CC06}" destId="{C9A478E7-65BE-DB45-8E44-5B87CEC343E1}" srcOrd="3" destOrd="0" parTransId="{03DBA782-6132-1745-A26F-3EE8F69C02BE}" sibTransId="{BA22E8E9-BAF8-4046-BDA7-18721E90DB6A}"/>
    <dgm:cxn modelId="{4681C6F9-DAA0-9F4A-9D4F-7EB5BD5D4496}" type="presOf" srcId="{C9A478E7-65BE-DB45-8E44-5B87CEC343E1}" destId="{FDE2873D-243E-3B48-81AF-7BC579F8EDE1}" srcOrd="0" destOrd="0" presId="urn:microsoft.com/office/officeart/2005/8/layout/process2"/>
    <dgm:cxn modelId="{6C94A99B-E6D4-0048-ADAE-71ABE56E3CAA}" type="presParOf" srcId="{1AA902DE-4408-E14B-96E8-1C523695253D}" destId="{9C978E69-F9D0-914C-9AEF-3A30E946C6AC}" srcOrd="0" destOrd="0" presId="urn:microsoft.com/office/officeart/2005/8/layout/process2"/>
    <dgm:cxn modelId="{0F5B5FD4-CE51-B14C-AE47-3F21E9380878}" type="presParOf" srcId="{1AA902DE-4408-E14B-96E8-1C523695253D}" destId="{FB68ADC0-5E97-2042-A10D-10B9DA6210F9}" srcOrd="1" destOrd="0" presId="urn:microsoft.com/office/officeart/2005/8/layout/process2"/>
    <dgm:cxn modelId="{F3D0EE6E-4BE2-534F-990B-5F51302AED8E}" type="presParOf" srcId="{FB68ADC0-5E97-2042-A10D-10B9DA6210F9}" destId="{4E4B09BA-1448-D942-83CB-0F4572307D82}" srcOrd="0" destOrd="0" presId="urn:microsoft.com/office/officeart/2005/8/layout/process2"/>
    <dgm:cxn modelId="{8CBDFDA7-A9C0-C044-93EA-3BC7119975B1}" type="presParOf" srcId="{1AA902DE-4408-E14B-96E8-1C523695253D}" destId="{F382ECF7-2BF5-6942-A5A0-ACAAF4995851}" srcOrd="2" destOrd="0" presId="urn:microsoft.com/office/officeart/2005/8/layout/process2"/>
    <dgm:cxn modelId="{B0E24342-63F2-1343-9652-C2147CA3FFFE}" type="presParOf" srcId="{1AA902DE-4408-E14B-96E8-1C523695253D}" destId="{A8EF6855-1387-FE49-8F0E-2485CE48182B}" srcOrd="3" destOrd="0" presId="urn:microsoft.com/office/officeart/2005/8/layout/process2"/>
    <dgm:cxn modelId="{19355CC6-606D-1049-9685-48D809148E93}" type="presParOf" srcId="{A8EF6855-1387-FE49-8F0E-2485CE48182B}" destId="{500DFABF-4367-A44A-B77A-54271D72076F}" srcOrd="0" destOrd="0" presId="urn:microsoft.com/office/officeart/2005/8/layout/process2"/>
    <dgm:cxn modelId="{673A7C80-E08F-9346-9437-10567A36B025}" type="presParOf" srcId="{1AA902DE-4408-E14B-96E8-1C523695253D}" destId="{B0DEC458-1B04-5B48-9486-239F9104C6D7}" srcOrd="4" destOrd="0" presId="urn:microsoft.com/office/officeart/2005/8/layout/process2"/>
    <dgm:cxn modelId="{B1B2C592-E585-ED4D-A9BE-0BDE0CCD1644}" type="presParOf" srcId="{1AA902DE-4408-E14B-96E8-1C523695253D}" destId="{BD782D85-FAB9-7A4E-BF72-56554DB637E3}" srcOrd="5" destOrd="0" presId="urn:microsoft.com/office/officeart/2005/8/layout/process2"/>
    <dgm:cxn modelId="{60564C63-7B11-084D-B750-4B1E1CD2D06E}" type="presParOf" srcId="{BD782D85-FAB9-7A4E-BF72-56554DB637E3}" destId="{9E7E639E-44BF-E947-B7A6-BD168A66B6BE}" srcOrd="0" destOrd="0" presId="urn:microsoft.com/office/officeart/2005/8/layout/process2"/>
    <dgm:cxn modelId="{D6CB85E7-4001-594E-81C4-5519099F4389}" type="presParOf" srcId="{1AA902DE-4408-E14B-96E8-1C523695253D}" destId="{FDE2873D-243E-3B48-81AF-7BC579F8EDE1}" srcOrd="6" destOrd="0" presId="urn:microsoft.com/office/officeart/2005/8/layout/process2"/>
    <dgm:cxn modelId="{F817F9CB-9B8B-5B42-914F-9F390E589CD8}" type="presParOf" srcId="{1AA902DE-4408-E14B-96E8-1C523695253D}" destId="{2CBF7C86-ADC9-A54C-BA75-147C521F07EE}" srcOrd="7" destOrd="0" presId="urn:microsoft.com/office/officeart/2005/8/layout/process2"/>
    <dgm:cxn modelId="{DE60A6D8-408B-564D-874C-4B9AA843A7C9}" type="presParOf" srcId="{2CBF7C86-ADC9-A54C-BA75-147C521F07EE}" destId="{082E3902-70F8-2E4E-A2F2-21EF4F9A2007}" srcOrd="0" destOrd="0" presId="urn:microsoft.com/office/officeart/2005/8/layout/process2"/>
    <dgm:cxn modelId="{2ADA1CDE-61F8-6841-93EE-1C2A71C6B586}" type="presParOf" srcId="{1AA902DE-4408-E14B-96E8-1C523695253D}" destId="{44DDE7EA-850C-E14B-A912-D666CC4FCC49}" srcOrd="8" destOrd="0" presId="urn:microsoft.com/office/officeart/2005/8/layout/process2"/>
    <dgm:cxn modelId="{D4647981-7DAF-2B40-8FCB-B5D1EC7592D8}" type="presParOf" srcId="{1AA902DE-4408-E14B-96E8-1C523695253D}" destId="{B3B08F7D-11F5-9F48-9E9B-951451FA8181}" srcOrd="9" destOrd="0" presId="urn:microsoft.com/office/officeart/2005/8/layout/process2"/>
    <dgm:cxn modelId="{8D35E390-FD8B-E340-85B4-A9E3E066A38A}" type="presParOf" srcId="{B3B08F7D-11F5-9F48-9E9B-951451FA8181}" destId="{5CC7D0BA-B401-9B4E-AE43-CC305CCFB00B}" srcOrd="0" destOrd="0" presId="urn:microsoft.com/office/officeart/2005/8/layout/process2"/>
    <dgm:cxn modelId="{5B47DD8A-D24D-6C49-92C5-4F5FF52F76A8}" type="presParOf" srcId="{1AA902DE-4408-E14B-96E8-1C523695253D}" destId="{36E035C5-0219-A94A-97AE-612DB136109F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78E69-F9D0-914C-9AEF-3A30E946C6AC}">
      <dsp:nvSpPr>
        <dsp:cNvPr id="0" name=""/>
        <dsp:cNvSpPr/>
      </dsp:nvSpPr>
      <dsp:spPr>
        <a:xfrm>
          <a:off x="1328576" y="2431"/>
          <a:ext cx="2205055" cy="720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Modell</a:t>
          </a:r>
          <a:r>
            <a:rPr lang="de-DE" sz="1800" kern="1200" dirty="0"/>
            <a:t> </a:t>
          </a:r>
          <a:r>
            <a:rPr lang="de-DE" sz="1800" b="1" kern="1200" dirty="0"/>
            <a:t>entwickeln</a:t>
          </a:r>
          <a:r>
            <a:rPr lang="de-DE" sz="1800" kern="1200" dirty="0"/>
            <a:t> (Code schreiben) </a:t>
          </a:r>
        </a:p>
      </dsp:txBody>
      <dsp:txXfrm>
        <a:off x="1349674" y="23529"/>
        <a:ext cx="2162859" cy="678143"/>
      </dsp:txXfrm>
    </dsp:sp>
    <dsp:sp modelId="{FB68ADC0-5E97-2042-A10D-10B9DA6210F9}">
      <dsp:nvSpPr>
        <dsp:cNvPr id="0" name=""/>
        <dsp:cNvSpPr/>
      </dsp:nvSpPr>
      <dsp:spPr>
        <a:xfrm rot="5400000">
          <a:off x="2296040" y="740779"/>
          <a:ext cx="270127" cy="324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-5400000">
        <a:off x="2333858" y="767791"/>
        <a:ext cx="194492" cy="189089"/>
      </dsp:txXfrm>
    </dsp:sp>
    <dsp:sp modelId="{F382ECF7-2BF5-6942-A5A0-ACAAF4995851}">
      <dsp:nvSpPr>
        <dsp:cNvPr id="0" name=""/>
        <dsp:cNvSpPr/>
      </dsp:nvSpPr>
      <dsp:spPr>
        <a:xfrm>
          <a:off x="1328576" y="1082940"/>
          <a:ext cx="2205055" cy="720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Trainieren</a:t>
          </a:r>
          <a:r>
            <a:rPr lang="de-DE" sz="1800" kern="1200" dirty="0"/>
            <a:t> (mit ca. 80 % der Trainingsdaten)</a:t>
          </a:r>
        </a:p>
      </dsp:txBody>
      <dsp:txXfrm>
        <a:off x="1349674" y="1104038"/>
        <a:ext cx="2162859" cy="678143"/>
      </dsp:txXfrm>
    </dsp:sp>
    <dsp:sp modelId="{A8EF6855-1387-FE49-8F0E-2485CE48182B}">
      <dsp:nvSpPr>
        <dsp:cNvPr id="0" name=""/>
        <dsp:cNvSpPr/>
      </dsp:nvSpPr>
      <dsp:spPr>
        <a:xfrm rot="5400000">
          <a:off x="2296040" y="1821288"/>
          <a:ext cx="270127" cy="324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-5400000">
        <a:off x="2333858" y="1848300"/>
        <a:ext cx="194492" cy="189089"/>
      </dsp:txXfrm>
    </dsp:sp>
    <dsp:sp modelId="{B0DEC458-1B04-5B48-9486-239F9104C6D7}">
      <dsp:nvSpPr>
        <dsp:cNvPr id="0" name=""/>
        <dsp:cNvSpPr/>
      </dsp:nvSpPr>
      <dsp:spPr>
        <a:xfrm>
          <a:off x="1328576" y="2163449"/>
          <a:ext cx="2205055" cy="720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Validieren</a:t>
          </a:r>
          <a:r>
            <a:rPr lang="de-DE" sz="1800" kern="1200" dirty="0"/>
            <a:t> (mit ca. 20 % der Trainingsdaten)</a:t>
          </a:r>
        </a:p>
      </dsp:txBody>
      <dsp:txXfrm>
        <a:off x="1349674" y="2184547"/>
        <a:ext cx="2162859" cy="678143"/>
      </dsp:txXfrm>
    </dsp:sp>
    <dsp:sp modelId="{BD782D85-FAB9-7A4E-BF72-56554DB637E3}">
      <dsp:nvSpPr>
        <dsp:cNvPr id="0" name=""/>
        <dsp:cNvSpPr/>
      </dsp:nvSpPr>
      <dsp:spPr>
        <a:xfrm rot="5400000">
          <a:off x="2296040" y="2901798"/>
          <a:ext cx="270127" cy="324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-5400000">
        <a:off x="2333858" y="2928810"/>
        <a:ext cx="194492" cy="189089"/>
      </dsp:txXfrm>
    </dsp:sp>
    <dsp:sp modelId="{FDE2873D-243E-3B48-81AF-7BC579F8EDE1}">
      <dsp:nvSpPr>
        <dsp:cNvPr id="0" name=""/>
        <dsp:cNvSpPr/>
      </dsp:nvSpPr>
      <dsp:spPr>
        <a:xfrm>
          <a:off x="1328576" y="3243959"/>
          <a:ext cx="2205055" cy="720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Verbessern</a:t>
          </a:r>
          <a:r>
            <a:rPr lang="de-DE" sz="1800" kern="1200" dirty="0"/>
            <a:t> (Optimieren)</a:t>
          </a:r>
        </a:p>
      </dsp:txBody>
      <dsp:txXfrm>
        <a:off x="1349674" y="3265057"/>
        <a:ext cx="2162859" cy="678143"/>
      </dsp:txXfrm>
    </dsp:sp>
    <dsp:sp modelId="{2CBF7C86-ADC9-A54C-BA75-147C521F07EE}">
      <dsp:nvSpPr>
        <dsp:cNvPr id="0" name=""/>
        <dsp:cNvSpPr/>
      </dsp:nvSpPr>
      <dsp:spPr>
        <a:xfrm rot="5400000">
          <a:off x="2296040" y="3982307"/>
          <a:ext cx="270127" cy="324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-5400000">
        <a:off x="2333858" y="4009319"/>
        <a:ext cx="194492" cy="189089"/>
      </dsp:txXfrm>
    </dsp:sp>
    <dsp:sp modelId="{44DDE7EA-850C-E14B-A912-D666CC4FCC49}">
      <dsp:nvSpPr>
        <dsp:cNvPr id="0" name=""/>
        <dsp:cNvSpPr/>
      </dsp:nvSpPr>
      <dsp:spPr>
        <a:xfrm>
          <a:off x="1328576" y="4324468"/>
          <a:ext cx="2205055" cy="720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Testen</a:t>
          </a:r>
          <a:r>
            <a:rPr lang="de-DE" sz="1800" kern="1200" dirty="0"/>
            <a:t> (mit neuen Daten) </a:t>
          </a:r>
        </a:p>
      </dsp:txBody>
      <dsp:txXfrm>
        <a:off x="1349674" y="4345566"/>
        <a:ext cx="2162859" cy="678143"/>
      </dsp:txXfrm>
    </dsp:sp>
    <dsp:sp modelId="{B3B08F7D-11F5-9F48-9E9B-951451FA8181}">
      <dsp:nvSpPr>
        <dsp:cNvPr id="0" name=""/>
        <dsp:cNvSpPr/>
      </dsp:nvSpPr>
      <dsp:spPr>
        <a:xfrm rot="5400000">
          <a:off x="2296040" y="5062816"/>
          <a:ext cx="270127" cy="3241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 rot="-5400000">
        <a:off x="2333858" y="5089828"/>
        <a:ext cx="194492" cy="189089"/>
      </dsp:txXfrm>
    </dsp:sp>
    <dsp:sp modelId="{36E035C5-0219-A94A-97AE-612DB136109F}">
      <dsp:nvSpPr>
        <dsp:cNvPr id="0" name=""/>
        <dsp:cNvSpPr/>
      </dsp:nvSpPr>
      <dsp:spPr>
        <a:xfrm>
          <a:off x="1328576" y="5404978"/>
          <a:ext cx="2205055" cy="720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/>
            <a:t>Verwenden</a:t>
          </a:r>
        </a:p>
      </dsp:txBody>
      <dsp:txXfrm>
        <a:off x="1349674" y="5426076"/>
        <a:ext cx="2162859" cy="678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CF4F1-C58B-634E-9260-029DD0F98F54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DB70-8876-7F48-9CC1-D0252D0EF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859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 haben nun die Eigenschaften entwickelt, nach denen ein Modell seine Entscheidungen treffen kann.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DB70-8876-7F48-9CC1-D0252D0EFFC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4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 haben nun die Eigenschaften entwickelt, nach denen ein Modell seine Entscheidungen treffen kann.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DB70-8876-7F48-9CC1-D0252D0EFFC6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191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Äffchen: eher falsch negativ </a:t>
            </a:r>
            <a:r>
              <a:rPr lang="de-DE" dirty="0">
                <a:sym typeface="Wingdings" pitchFamily="2" charset="2"/>
              </a:rPr>
              <a:t> wir wollen ja nicht gebissen werden.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DB70-8876-7F48-9CC1-D0252D0EFFC6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13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17DA9-5245-73CB-2960-AA05D7015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80F06A-211B-C5FC-7BC7-3B2DCDD38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133C6-D883-E079-0BF7-73BE577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2B8861-82DB-1A24-04AE-29EDE85F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8119E-D075-1CD9-3D1A-60762CD2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63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A38AB-41B0-86FF-4969-49ADFEDC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5F0356-F298-3A16-BEC7-1FF4423DE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C15D77-FD44-2CBB-F39E-5CE1A134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A19FE-1E6F-BCA8-C0AF-87C549C2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CA3A56-648B-41D0-B2E0-94BF60CD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743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95B858-D621-8F33-5AB2-AE25F52B4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89B2F0-418A-2CA7-CB10-EDB9406A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6309A-CD11-6656-16BA-2EBFF51F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01DE51-3CE2-5AED-C698-5B3CF6E1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2C955-5871-C284-6B26-82459948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589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423BA-6E94-0490-E265-647E86D5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9CC27-624D-D5D4-4B14-2548F799B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F71F0-7EBF-B8E3-167C-A6800677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62B066-F4DF-0AA7-4FF7-68756668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799810-21C8-8FF4-EAE8-D5FB2537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970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5ECF5-00B8-5C0F-22A2-5695DD4B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F94880-4002-BFDB-9803-C593ADE1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F7621E-2851-8E9B-8C33-71CECE75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8231BC-0335-9AD6-4391-0B9420A9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028721-C15D-4798-0415-F2FB5546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50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245C3-CE9D-4E56-3924-09A2A14E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6FB08B-79E4-B22D-FE76-22BF32E22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7F8C8B-3015-8E38-F250-07CF8A341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FDB90-9274-A563-2CBE-E64E7505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D0E6F0-C5B6-D486-057D-65FD00CD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ADDC8E-DAA2-6F44-815A-68A067B1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745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7B75D-937D-4F73-C4E2-2AE90A14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3C9F6-5709-82D7-6A2B-927C85B1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0CAC34-C0A2-3E00-07EB-4F6D5C038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748672-928B-0FE1-1FF9-D879F4718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1FE0D1-837C-ECF1-CC1F-0C0F4F6E2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12E6EF-1B2A-41E7-5E66-181761FD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412139-AD61-6EF1-0D45-D7E6B93C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13D2AE-F5AE-C750-F151-2A9B0365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826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60778-8208-E92E-6C68-D8FEF954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218809-9925-45A7-C292-E289663E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FF3AD-0EA0-842D-5B47-670DF420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6A8B09-7903-9D10-395A-4E085ED4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516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5B7B127-7758-90BB-01B6-D8943F7C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4F5436-9DEC-9B6A-26CE-9A8FD8A1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026CF0-DBDD-BEDD-D4B6-E0962260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83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906DC-9B92-53EB-8826-DBEC2011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72DF4-6A22-F83F-88DD-01CB214E9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86DDA3-7C70-DA9F-F477-13BCDF2F1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A794A0-37DF-C288-355B-0510951B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ED2FD2-9E7F-59AF-C905-860563E9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2364B7-018F-4F3E-E214-CFD79A7B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2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787BF-B43D-72B3-542D-541161C6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13ECFE-7C79-9214-5F81-D32974A96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9399F4-0DF8-A0E2-1C47-FCCFE6C8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D01B1D-EE3F-F88B-95E6-CB5C7E7F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B2728F-B55C-B7E9-8856-91DB36D7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10C5B-F4C2-1B18-A120-EE6B7B13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11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accent1">
                <a:lumMod val="50000"/>
              </a:schemeClr>
            </a:gs>
            <a:gs pos="34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3FD4C7-F1F0-1452-8EAB-0CD500D9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EF8F22-8143-9F53-05DA-04A1B4973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120A14-12E0-ECBC-CCD4-C1071B33C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0C57-4C3A-754C-B450-D5D7573231B1}" type="datetimeFigureOut">
              <a:rPr lang="de-DE" smtClean="0"/>
              <a:t>27.11.22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A229FD-F787-65F3-EB1C-287529270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F823E6-6E06-33F4-3925-4C6EB73DE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F0239-8246-5149-A73E-FE0D561D96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89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de/foto/ai-kunstliche-intelligenz-maschinelles-lernen-616020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wienschauen.at/landstrasser-hauptstrasse-im-banne-der-motore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enschauen.at/landstrasser-hauptstrasse-im-banne-der-motor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de-de/foto/3d-ai-dunkel-gehirn-1166602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de-de/foto/weisse-und-braune-katze-auf-grunem-grasfeld-1435632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blog.boever.de/?tag=katze" TargetMode="External"/><Relationship Id="rId2" Type="http://schemas.openxmlformats.org/officeDocument/2006/relationships/hyperlink" Target="https://www.pexels.com/de-de/foto/weisse-und-braune-katze-auf-grunem-grasfeld-1435632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de-de/foto/weisse-und-braune-katze-auf-grunem-grasfeld-1435632/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de-de/foto/weisse-und-braune-katze-auf-grunem-grasfeld-1435632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xels.com/de/foto/ai-kunstliche-intelligenz-maschinelles-lernen-616020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goethe.de/de/kul/ges/21506369.html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iqs.de/fotos/user/FotoUwe/182482.html" TargetMode="External"/><Relationship Id="rId2" Type="http://schemas.openxmlformats.org/officeDocument/2006/relationships/hyperlink" Target="https://www.pexels.com/de-de/foto/tier-makro-tierfotografie-schwein-11082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exels.com/de-de/foto/weisses-pferd-461717/" TargetMode="External"/><Relationship Id="rId4" Type="http://schemas.openxmlformats.org/officeDocument/2006/relationships/hyperlink" Target="https://creativecommons.org/licenses/by/3.0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afari_zoo.JPG" TargetMode="External"/><Relationship Id="rId2" Type="http://schemas.openxmlformats.org/officeDocument/2006/relationships/hyperlink" Target="https://austria-forum.org/af/Geography/Asia/Sri_Lanka/Pictures/Udawalawe_National_Park/Udawalawe_National_Park_-_Safari_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vidya-gaweshana.blogspot.com/2017/05/artificial-intelligence_3.html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industry-of-things.de/neues-ki-system-basiert-auf-neuronalen-netzen-winziger-tiere-a-971817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industry-of-things.de/neues-ki-system-basiert-auf-neuronalen-netzen-winziger-tiere-a-971817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industry-of-things.de/neues-ki-system-basiert-auf-neuronalen-netzen-winziger-tiere-a-971817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industry-of-things.de/neues-ki-system-basiert-auf-neuronalen-netzen-winziger-tiere-a-971817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DE26C-F4E6-31DB-3720-5EF5307E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87340-D68E-9B7D-58A1-B9349D1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b="1" dirty="0"/>
              <a:t>Lektion (12:45 – 13:30 Uhr): </a:t>
            </a:r>
            <a:br>
              <a:rPr lang="de-DE" b="1" dirty="0"/>
            </a:br>
            <a:r>
              <a:rPr lang="de-DE" dirty="0"/>
              <a:t>- Begriffe von KI &amp; Training- vs. Testdaten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Lektion (13:40 – 14:25 Uhr): </a:t>
            </a:r>
            <a:br>
              <a:rPr lang="de-DE" dirty="0"/>
            </a:br>
            <a:r>
              <a:rPr lang="de-DE" dirty="0"/>
              <a:t>- Neuronales Netz darstellen – Bilderkennung </a:t>
            </a:r>
            <a:br>
              <a:rPr lang="de-DE" dirty="0"/>
            </a:br>
            <a:r>
              <a:rPr lang="de-DE" dirty="0"/>
              <a:t>- KI für Meere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Lektion (14:35 – 15:20 Uhr): </a:t>
            </a:r>
            <a:br>
              <a:rPr lang="de-DE" dirty="0"/>
            </a:br>
            <a:r>
              <a:rPr lang="de-DE" dirty="0"/>
              <a:t>- KI für Meere </a:t>
            </a:r>
            <a:br>
              <a:rPr lang="de-DE" dirty="0"/>
            </a:br>
            <a:r>
              <a:rPr lang="de-DE" dirty="0"/>
              <a:t>- Eigene KI trainieren und testen 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Lektion (15:30 – 16:30 Uhr): </a:t>
            </a:r>
            <a:br>
              <a:rPr lang="de-DE" dirty="0"/>
            </a:br>
            <a:r>
              <a:rPr lang="de-DE" dirty="0"/>
              <a:t>- Eigene KI trainieren und testen 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dirty="0"/>
              <a:t>Abschluss (16:30 – 17:00 Uhr): </a:t>
            </a:r>
            <a:br>
              <a:rPr lang="de-DE" b="1" dirty="0"/>
            </a:br>
            <a:r>
              <a:rPr lang="de-DE" b="1" dirty="0"/>
              <a:t>- </a:t>
            </a:r>
            <a:r>
              <a:rPr lang="de-DE" dirty="0"/>
              <a:t>Lernjournal / Reflexion + Interessen für den letzten Tag </a:t>
            </a:r>
          </a:p>
        </p:txBody>
      </p:sp>
    </p:spTree>
    <p:extLst>
      <p:ext uri="{BB962C8B-B14F-4D97-AF65-F5344CB8AC3E}">
        <p14:creationId xmlns:p14="http://schemas.microsoft.com/office/powerpoint/2010/main" val="2582040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73404-068E-4DF4-2006-A2CDC9DB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brauchen wir?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7F149-541D-15AD-2157-20A0B275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Ein System</a:t>
            </a:r>
            <a:r>
              <a:rPr lang="de-DE" dirty="0"/>
              <a:t>, welches wir trainieren möchten. </a:t>
            </a:r>
            <a:r>
              <a:rPr lang="de-DE" b="1" dirty="0"/>
              <a:t> </a:t>
            </a:r>
          </a:p>
          <a:p>
            <a:r>
              <a:rPr lang="de-DE" b="1" dirty="0"/>
              <a:t>Daten</a:t>
            </a:r>
            <a:r>
              <a:rPr lang="de-DE" dirty="0"/>
              <a:t>: Aufgaben und Lösungen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Vorteil</a:t>
            </a:r>
            <a:r>
              <a:rPr lang="de-DE" dirty="0"/>
              <a:t>: Das System lernt besser, da es die Lösungen während dem Lernen anschauen kann. </a:t>
            </a:r>
          </a:p>
          <a:p>
            <a:r>
              <a:rPr lang="de-DE" b="1" dirty="0"/>
              <a:t>Problem</a:t>
            </a:r>
            <a:r>
              <a:rPr lang="de-DE" dirty="0"/>
              <a:t>: Die Lösungen müssen meistens von einer Person geschrieben werden (= teuer, zeitaufwändig und fehleranfällig) 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9F85EA2F-9EB6-4314-9A2A-A3074EC40BFD}"/>
              </a:ext>
            </a:extLst>
          </p:cNvPr>
          <p:cNvSpPr/>
          <p:nvPr/>
        </p:nvSpPr>
        <p:spPr>
          <a:xfrm>
            <a:off x="8687958" y="337625"/>
            <a:ext cx="3113314" cy="6902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lternativer Prozess 9">
            <a:extLst>
              <a:ext uri="{FF2B5EF4-FFF2-40B4-BE49-F238E27FC236}">
                <a16:creationId xmlns:a16="http://schemas.microsoft.com/office/drawing/2014/main" id="{1E6C2FF6-A7F3-37A6-B0C0-4B2BD786DEB7}"/>
              </a:ext>
            </a:extLst>
          </p:cNvPr>
          <p:cNvSpPr/>
          <p:nvPr/>
        </p:nvSpPr>
        <p:spPr>
          <a:xfrm>
            <a:off x="8687958" y="1137600"/>
            <a:ext cx="3113314" cy="553088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F76A44-35B6-BA52-77CB-D36F48D21032}"/>
              </a:ext>
            </a:extLst>
          </p:cNvPr>
          <p:cNvSpPr txBox="1"/>
          <p:nvPr/>
        </p:nvSpPr>
        <p:spPr>
          <a:xfrm>
            <a:off x="8687958" y="1230288"/>
            <a:ext cx="34143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Montserrat" pitchFamily="2" charset="77"/>
              </a:rPr>
              <a:t>Überwachtes Lernen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8DCE436-978B-AD4B-01AA-9C9A36AD4560}"/>
              </a:ext>
            </a:extLst>
          </p:cNvPr>
          <p:cNvSpPr txBox="1"/>
          <p:nvPr/>
        </p:nvSpPr>
        <p:spPr>
          <a:xfrm>
            <a:off x="8709223" y="489366"/>
            <a:ext cx="449641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Maschinelles Lernen</a:t>
            </a:r>
          </a:p>
        </p:txBody>
      </p:sp>
    </p:spTree>
    <p:extLst>
      <p:ext uri="{BB962C8B-B14F-4D97-AF65-F5344CB8AC3E}">
        <p14:creationId xmlns:p14="http://schemas.microsoft.com/office/powerpoint/2010/main" val="696558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73404-068E-4DF4-2006-A2CDC9DB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Training- und Testdaten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B7F149-541D-15AD-2157-20A0B275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Trainingsdaten</a:t>
            </a:r>
            <a:r>
              <a:rPr lang="de-DE" dirty="0"/>
              <a:t>: Daten, mit denen das System lernen kann (weil es die Lösung sieht) </a:t>
            </a:r>
          </a:p>
          <a:p>
            <a:r>
              <a:rPr lang="de-DE" b="1" dirty="0"/>
              <a:t>Testdaten</a:t>
            </a:r>
            <a:r>
              <a:rPr lang="de-DE" dirty="0"/>
              <a:t>: Damit wir überprüfen können, ob das System alles nur auswendig gelernt hat. 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9F85EA2F-9EB6-4314-9A2A-A3074EC40BFD}"/>
              </a:ext>
            </a:extLst>
          </p:cNvPr>
          <p:cNvSpPr/>
          <p:nvPr/>
        </p:nvSpPr>
        <p:spPr>
          <a:xfrm>
            <a:off x="8687958" y="337625"/>
            <a:ext cx="3113314" cy="6902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lternativer Prozess 9">
            <a:extLst>
              <a:ext uri="{FF2B5EF4-FFF2-40B4-BE49-F238E27FC236}">
                <a16:creationId xmlns:a16="http://schemas.microsoft.com/office/drawing/2014/main" id="{1E6C2FF6-A7F3-37A6-B0C0-4B2BD786DEB7}"/>
              </a:ext>
            </a:extLst>
          </p:cNvPr>
          <p:cNvSpPr/>
          <p:nvPr/>
        </p:nvSpPr>
        <p:spPr>
          <a:xfrm>
            <a:off x="8687958" y="1137600"/>
            <a:ext cx="3113314" cy="553088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DF76A44-35B6-BA52-77CB-D36F48D21032}"/>
              </a:ext>
            </a:extLst>
          </p:cNvPr>
          <p:cNvSpPr txBox="1"/>
          <p:nvPr/>
        </p:nvSpPr>
        <p:spPr>
          <a:xfrm>
            <a:off x="8687958" y="1230288"/>
            <a:ext cx="341439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Montserrat" pitchFamily="2" charset="77"/>
              </a:rPr>
              <a:t>Überwachtes Lernen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FAD7096-8B17-4DBC-4D5D-80D8E2B37EE4}"/>
              </a:ext>
            </a:extLst>
          </p:cNvPr>
          <p:cNvSpPr txBox="1"/>
          <p:nvPr/>
        </p:nvSpPr>
        <p:spPr>
          <a:xfrm>
            <a:off x="8709223" y="489366"/>
            <a:ext cx="449641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Maschinelles Lernen</a:t>
            </a:r>
          </a:p>
        </p:txBody>
      </p:sp>
    </p:spTree>
    <p:extLst>
      <p:ext uri="{BB962C8B-B14F-4D97-AF65-F5344CB8AC3E}">
        <p14:creationId xmlns:p14="http://schemas.microsoft.com/office/powerpoint/2010/main" val="3115232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CAA2647-EB8A-15C8-993E-FA852380A070}"/>
              </a:ext>
            </a:extLst>
          </p:cNvPr>
          <p:cNvSpPr txBox="1"/>
          <p:nvPr/>
        </p:nvSpPr>
        <p:spPr>
          <a:xfrm>
            <a:off x="-162817" y="291750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latin typeface="Montserrat" pitchFamily="2" charset="77"/>
              </a:rPr>
              <a:t>Beisst</a:t>
            </a:r>
            <a:endParaRPr lang="de-DE" sz="2800" b="1" dirty="0">
              <a:latin typeface="Montserrat" pitchFamily="2" charset="77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431816-F6B4-7E3B-C0EA-70128451BC49}"/>
              </a:ext>
            </a:extLst>
          </p:cNvPr>
          <p:cNvSpPr txBox="1"/>
          <p:nvPr/>
        </p:nvSpPr>
        <p:spPr>
          <a:xfrm>
            <a:off x="6267056" y="291750"/>
            <a:ext cx="609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latin typeface="Montserrat" pitchFamily="2" charset="77"/>
              </a:rPr>
              <a:t>Beisst</a:t>
            </a:r>
            <a:r>
              <a:rPr lang="de-DE" sz="2800" b="1" dirty="0">
                <a:latin typeface="Montserrat" pitchFamily="2" charset="77"/>
              </a:rPr>
              <a:t> nicht</a:t>
            </a:r>
          </a:p>
        </p:txBody>
      </p:sp>
      <p:cxnSp>
        <p:nvCxnSpPr>
          <p:cNvPr id="4" name="Gerader Verbinder 8">
            <a:extLst>
              <a:ext uri="{FF2B5EF4-FFF2-40B4-BE49-F238E27FC236}">
                <a16:creationId xmlns:a16="http://schemas.microsoft.com/office/drawing/2014/main" id="{6B18C9CE-168B-CDB1-3BED-F2601AFF2BA9}"/>
              </a:ext>
            </a:extLst>
          </p:cNvPr>
          <p:cNvCxnSpPr>
            <a:cxnSpLocks/>
          </p:cNvCxnSpPr>
          <p:nvPr/>
        </p:nvCxnSpPr>
        <p:spPr>
          <a:xfrm>
            <a:off x="6267056" y="0"/>
            <a:ext cx="1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A7B92823-3DD2-E6D9-3AFA-DAF4A9B8EDC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33237" y="1082456"/>
            <a:ext cx="1260000" cy="126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A277BBF-44D3-418F-F118-510E5C0DB89C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717927" y="1082456"/>
            <a:ext cx="1260000" cy="126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DDA1CF-FEEC-9DD4-C47A-054A823E5387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483838" y="1082456"/>
            <a:ext cx="1260000" cy="126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B3E61C-434D-00D2-34CE-77914A2AA7BC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697594" y="2498317"/>
            <a:ext cx="1260000" cy="12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B70F1BF-CDBD-48FE-D105-13D171A51F5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88463" y="3899230"/>
            <a:ext cx="1260000" cy="12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22FB967-6645-F81C-40A2-ABB6A4CEABD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50253" y="1082456"/>
            <a:ext cx="1260000" cy="12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7F725D8-A60D-FCC3-A3C9-99DE1B6AEE1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564048" y="1082456"/>
            <a:ext cx="1260000" cy="126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B70AC2-7F99-9904-90E5-2713B4DE33E9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35959" y="1082456"/>
            <a:ext cx="1260000" cy="126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AE58617-E3E4-AB1F-CCAE-0FF9ADF6BBD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087794" y="2498317"/>
            <a:ext cx="1260000" cy="12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6F4CD2C-0D8F-45F6-BCC0-5D8C6163E896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98081" y="2490843"/>
            <a:ext cx="1260000" cy="126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0887A4-D17C-CA14-3507-63390724D581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102617" y="1082456"/>
            <a:ext cx="1260000" cy="12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E6B1DF-A89C-88D0-7E3D-0B60FA40A19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487307" y="2498317"/>
            <a:ext cx="1260000" cy="126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053F320-2D84-7424-546E-DB811D6F0C53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722164" y="1082456"/>
            <a:ext cx="1260000" cy="12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3980414-54BF-A658-10D4-4824B7EE26B7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697594" y="3899230"/>
            <a:ext cx="1260000" cy="12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FF517F4-EFC2-60A8-C771-25206A39272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109416" y="3914178"/>
            <a:ext cx="1260000" cy="126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2CF4214-DD6D-B795-3CAD-C7622BD57EC0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496978" y="3914178"/>
            <a:ext cx="1260000" cy="126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38D4CCC-B17B-0BD5-84F8-C0371FFBE22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327594" y="5330039"/>
            <a:ext cx="1260000" cy="126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88FF08-008C-D84F-4968-3F7B4289F40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564048" y="2487240"/>
            <a:ext cx="1260000" cy="126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77385E3-B685-5371-B8D2-923562C52EB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50253" y="2498317"/>
            <a:ext cx="1260000" cy="126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C282E7A-363A-6DE7-03C6-24E650D1576D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26973" y="2487240"/>
            <a:ext cx="1260000" cy="126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CE90E05-00DF-8EA1-F61C-B21CE684318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722164" y="2498317"/>
            <a:ext cx="1260000" cy="126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EF56D73-ED4E-17F7-A417-487B3D6BEC7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566864" y="3899230"/>
            <a:ext cx="1260000" cy="126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5373E2B-F45B-56A6-12D5-A277C8F06C57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36264" y="3914178"/>
            <a:ext cx="1260000" cy="12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118184F-3498-0FF9-8BAC-578703EA9ED6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35959" y="3899230"/>
            <a:ext cx="1260000" cy="1260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B985AE2-CB75-C277-FFC7-A670C1B44D49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714535" y="3899230"/>
            <a:ext cx="1260000" cy="126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9AF967-D1F4-CA38-45D9-BCFC14F17CC0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36264" y="5304014"/>
            <a:ext cx="1260000" cy="1260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3D718FD-C70E-4B27-18E7-123E1B9ECF4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38239" y="5304014"/>
            <a:ext cx="1260000" cy="12600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4BA6B85F-DD64-5646-B327-FFD618D20CF4}"/>
              </a:ext>
            </a:extLst>
          </p:cNvPr>
          <p:cNvSpPr txBox="1"/>
          <p:nvPr/>
        </p:nvSpPr>
        <p:spPr>
          <a:xfrm>
            <a:off x="3052119" y="135889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Montserrat" pitchFamily="2" charset="77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1716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CAA2647-EB8A-15C8-993E-FA852380A070}"/>
              </a:ext>
            </a:extLst>
          </p:cNvPr>
          <p:cNvSpPr txBox="1"/>
          <p:nvPr/>
        </p:nvSpPr>
        <p:spPr>
          <a:xfrm>
            <a:off x="-162817" y="291750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latin typeface="Montserrat" pitchFamily="2" charset="77"/>
              </a:rPr>
              <a:t>Beisst</a:t>
            </a:r>
            <a:endParaRPr lang="de-DE" sz="2800" b="1" dirty="0">
              <a:latin typeface="Montserrat" pitchFamily="2" charset="77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431816-F6B4-7E3B-C0EA-70128451BC49}"/>
              </a:ext>
            </a:extLst>
          </p:cNvPr>
          <p:cNvSpPr txBox="1"/>
          <p:nvPr/>
        </p:nvSpPr>
        <p:spPr>
          <a:xfrm>
            <a:off x="6267056" y="291750"/>
            <a:ext cx="609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latin typeface="Montserrat" pitchFamily="2" charset="77"/>
              </a:rPr>
              <a:t>Beisst</a:t>
            </a:r>
            <a:r>
              <a:rPr lang="de-DE" sz="2800" b="1" dirty="0">
                <a:latin typeface="Montserrat" pitchFamily="2" charset="77"/>
              </a:rPr>
              <a:t> nicht</a:t>
            </a:r>
          </a:p>
        </p:txBody>
      </p:sp>
      <p:cxnSp>
        <p:nvCxnSpPr>
          <p:cNvPr id="4" name="Gerader Verbinder 8">
            <a:extLst>
              <a:ext uri="{FF2B5EF4-FFF2-40B4-BE49-F238E27FC236}">
                <a16:creationId xmlns:a16="http://schemas.microsoft.com/office/drawing/2014/main" id="{6B18C9CE-168B-CDB1-3BED-F2601AFF2BA9}"/>
              </a:ext>
            </a:extLst>
          </p:cNvPr>
          <p:cNvCxnSpPr>
            <a:cxnSpLocks/>
          </p:cNvCxnSpPr>
          <p:nvPr/>
        </p:nvCxnSpPr>
        <p:spPr>
          <a:xfrm>
            <a:off x="6267056" y="0"/>
            <a:ext cx="1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A7B92823-3DD2-E6D9-3AFA-DAF4A9B8EDC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33237" y="1082456"/>
            <a:ext cx="1260000" cy="126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A277BBF-44D3-418F-F118-510E5C0DB89C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717927" y="1082456"/>
            <a:ext cx="1260000" cy="126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DDA1CF-FEEC-9DD4-C47A-054A823E5387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483838" y="1082456"/>
            <a:ext cx="1260000" cy="126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B3E61C-434D-00D2-34CE-77914A2AA7BC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697594" y="2498317"/>
            <a:ext cx="1260000" cy="12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B70F1BF-CDBD-48FE-D105-13D171A51F5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88463" y="3899230"/>
            <a:ext cx="1260000" cy="12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22FB967-6645-F81C-40A2-ABB6A4CEABD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50253" y="1082456"/>
            <a:ext cx="1260000" cy="12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7F725D8-A60D-FCC3-A3C9-99DE1B6AEE1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564048" y="1082456"/>
            <a:ext cx="1260000" cy="126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B70AC2-7F99-9904-90E5-2713B4DE33E9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35959" y="1082456"/>
            <a:ext cx="1260000" cy="126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AE58617-E3E4-AB1F-CCAE-0FF9ADF6BBD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087794" y="2498317"/>
            <a:ext cx="1260000" cy="12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6F4CD2C-0D8F-45F6-BCC0-5D8C6163E896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98081" y="2490843"/>
            <a:ext cx="1260000" cy="126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0887A4-D17C-CA14-3507-63390724D581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102617" y="1082456"/>
            <a:ext cx="1260000" cy="12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E6B1DF-A89C-88D0-7E3D-0B60FA40A19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487307" y="2498317"/>
            <a:ext cx="1260000" cy="126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053F320-2D84-7424-546E-DB811D6F0C53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722164" y="1082456"/>
            <a:ext cx="1260000" cy="12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3980414-54BF-A658-10D4-4824B7EE26B7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697594" y="3899230"/>
            <a:ext cx="1260000" cy="12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FF517F4-EFC2-60A8-C771-25206A39272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109416" y="3914178"/>
            <a:ext cx="1260000" cy="126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2CF4214-DD6D-B795-3CAD-C7622BD57EC0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496978" y="3914178"/>
            <a:ext cx="1260000" cy="126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38D4CCC-B17B-0BD5-84F8-C0371FFBE22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327594" y="5330039"/>
            <a:ext cx="1260000" cy="126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88FF08-008C-D84F-4968-3F7B4289F40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564048" y="2487240"/>
            <a:ext cx="1260000" cy="126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77385E3-B685-5371-B8D2-923562C52EB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50253" y="2498317"/>
            <a:ext cx="1260000" cy="126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C282E7A-363A-6DE7-03C6-24E650D1576D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26973" y="2487240"/>
            <a:ext cx="1260000" cy="126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CE90E05-00DF-8EA1-F61C-B21CE684318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722164" y="2498317"/>
            <a:ext cx="1260000" cy="126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EF56D73-ED4E-17F7-A417-487B3D6BEC7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566864" y="3899230"/>
            <a:ext cx="1260000" cy="126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5373E2B-F45B-56A6-12D5-A277C8F06C57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36264" y="3914178"/>
            <a:ext cx="1260000" cy="12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118184F-3498-0FF9-8BAC-578703EA9ED6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35959" y="3899230"/>
            <a:ext cx="1260000" cy="1260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B985AE2-CB75-C277-FFC7-A670C1B44D49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714535" y="3899230"/>
            <a:ext cx="1260000" cy="126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9AF967-D1F4-CA38-45D9-BCFC14F17CC0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36264" y="5304014"/>
            <a:ext cx="1260000" cy="1260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3D718FD-C70E-4B27-18E7-123E1B9ECF4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38239" y="5304014"/>
            <a:ext cx="1260000" cy="12600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4BA6B85F-DD64-5646-B327-FFD618D20CF4}"/>
              </a:ext>
            </a:extLst>
          </p:cNvPr>
          <p:cNvSpPr txBox="1"/>
          <p:nvPr/>
        </p:nvSpPr>
        <p:spPr>
          <a:xfrm>
            <a:off x="3052119" y="135889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Montserrat" pitchFamily="2" charset="77"/>
              </a:rPr>
              <a:t>TRAINING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BA7C261-A5A0-44AA-EAF7-BC34671880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8249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8D738FA5-9D46-9524-F659-46E531A9DB11}"/>
              </a:ext>
            </a:extLst>
          </p:cNvPr>
          <p:cNvSpPr txBox="1"/>
          <p:nvPr/>
        </p:nvSpPr>
        <p:spPr>
          <a:xfrm>
            <a:off x="1165415" y="1794350"/>
            <a:ext cx="9861169" cy="33538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latin typeface="Montserrat" pitchFamily="2" charset="77"/>
              </a:rPr>
              <a:t>Auftrag</a:t>
            </a:r>
            <a:r>
              <a:rPr lang="de-DE" sz="2400" dirty="0">
                <a:latin typeface="Montserrat" pitchFamily="2" charset="77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Montserrat" pitchFamily="2" charset="77"/>
              </a:rPr>
              <a:t>Bilden Sie 2er oder 3er Gruppen.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400" dirty="0">
                <a:latin typeface="Montserrat" pitchFamily="2" charset="77"/>
              </a:rPr>
              <a:t>Überlegen Sie sich ein Schema, nach welchem die Äffchen in „</a:t>
            </a:r>
            <a:r>
              <a:rPr lang="de-DE" sz="2400" dirty="0" err="1">
                <a:latin typeface="Montserrat" pitchFamily="2" charset="77"/>
              </a:rPr>
              <a:t>beisst</a:t>
            </a:r>
            <a:r>
              <a:rPr lang="de-DE" sz="2400" dirty="0">
                <a:latin typeface="Montserrat" pitchFamily="2" charset="77"/>
              </a:rPr>
              <a:t>“ und „</a:t>
            </a:r>
            <a:r>
              <a:rPr lang="de-DE" sz="2400" dirty="0" err="1">
                <a:latin typeface="Montserrat" pitchFamily="2" charset="77"/>
              </a:rPr>
              <a:t>beisst</a:t>
            </a:r>
            <a:r>
              <a:rPr lang="de-DE" sz="2400" dirty="0">
                <a:latin typeface="Montserrat" pitchFamily="2" charset="77"/>
              </a:rPr>
              <a:t> nicht“ zugeordnet werden können. Erstellen Sie einen Entscheidungsbaum oder eine Tabelle oder schreiben Sie sich die Kriterien als Liste auf. </a:t>
            </a:r>
          </a:p>
        </p:txBody>
      </p:sp>
    </p:spTree>
    <p:extLst>
      <p:ext uri="{BB962C8B-B14F-4D97-AF65-F5344CB8AC3E}">
        <p14:creationId xmlns:p14="http://schemas.microsoft.com/office/powerpoint/2010/main" val="398750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CAA2647-EB8A-15C8-993E-FA852380A070}"/>
              </a:ext>
            </a:extLst>
          </p:cNvPr>
          <p:cNvSpPr txBox="1"/>
          <p:nvPr/>
        </p:nvSpPr>
        <p:spPr>
          <a:xfrm>
            <a:off x="-162817" y="291750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latin typeface="Montserrat" pitchFamily="2" charset="77"/>
              </a:rPr>
              <a:t>Beisst</a:t>
            </a:r>
            <a:endParaRPr lang="de-DE" sz="2800" b="1" dirty="0">
              <a:latin typeface="Montserrat" pitchFamily="2" charset="77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431816-F6B4-7E3B-C0EA-70128451BC49}"/>
              </a:ext>
            </a:extLst>
          </p:cNvPr>
          <p:cNvSpPr txBox="1"/>
          <p:nvPr/>
        </p:nvSpPr>
        <p:spPr>
          <a:xfrm>
            <a:off x="6267056" y="291750"/>
            <a:ext cx="609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>
                <a:latin typeface="Montserrat" pitchFamily="2" charset="77"/>
              </a:rPr>
              <a:t>Beisst</a:t>
            </a:r>
            <a:r>
              <a:rPr lang="de-DE" sz="2800" b="1" dirty="0">
                <a:latin typeface="Montserrat" pitchFamily="2" charset="77"/>
              </a:rPr>
              <a:t> nicht</a:t>
            </a:r>
          </a:p>
        </p:txBody>
      </p:sp>
      <p:cxnSp>
        <p:nvCxnSpPr>
          <p:cNvPr id="4" name="Gerader Verbinder 8">
            <a:extLst>
              <a:ext uri="{FF2B5EF4-FFF2-40B4-BE49-F238E27FC236}">
                <a16:creationId xmlns:a16="http://schemas.microsoft.com/office/drawing/2014/main" id="{6B18C9CE-168B-CDB1-3BED-F2601AFF2BA9}"/>
              </a:ext>
            </a:extLst>
          </p:cNvPr>
          <p:cNvCxnSpPr>
            <a:cxnSpLocks/>
          </p:cNvCxnSpPr>
          <p:nvPr/>
        </p:nvCxnSpPr>
        <p:spPr>
          <a:xfrm>
            <a:off x="6267056" y="0"/>
            <a:ext cx="1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A7B92823-3DD2-E6D9-3AFA-DAF4A9B8EDC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33237" y="1082456"/>
            <a:ext cx="1260000" cy="126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A277BBF-44D3-418F-F118-510E5C0DB89C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717927" y="1082456"/>
            <a:ext cx="1260000" cy="126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4DDA1CF-FEEC-9DD4-C47A-054A823E5387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483838" y="1082456"/>
            <a:ext cx="1260000" cy="126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0B3E61C-434D-00D2-34CE-77914A2AA7BC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697594" y="2498317"/>
            <a:ext cx="1260000" cy="126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B70F1BF-CDBD-48FE-D105-13D171A51F5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88463" y="3899230"/>
            <a:ext cx="1260000" cy="1260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22FB967-6645-F81C-40A2-ABB6A4CEABD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50253" y="1082456"/>
            <a:ext cx="1260000" cy="12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7F725D8-A60D-FCC3-A3C9-99DE1B6AEE1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564048" y="1082456"/>
            <a:ext cx="1260000" cy="126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9B70AC2-7F99-9904-90E5-2713B4DE33E9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35959" y="1082456"/>
            <a:ext cx="1260000" cy="126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AE58617-E3E4-AB1F-CCAE-0FF9ADF6BBD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087794" y="2498317"/>
            <a:ext cx="1260000" cy="126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6F4CD2C-0D8F-45F6-BCC0-5D8C6163E896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98081" y="2490843"/>
            <a:ext cx="1260000" cy="126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60887A4-D17C-CA14-3507-63390724D581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102617" y="1082456"/>
            <a:ext cx="1260000" cy="126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8E6B1DF-A89C-88D0-7E3D-0B60FA40A19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487307" y="2498317"/>
            <a:ext cx="1260000" cy="126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053F320-2D84-7424-546E-DB811D6F0C53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722164" y="1082456"/>
            <a:ext cx="1260000" cy="12600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3980414-54BF-A658-10D4-4824B7EE26B7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697594" y="3899230"/>
            <a:ext cx="1260000" cy="126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FF517F4-EFC2-60A8-C771-25206A39272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109416" y="3914178"/>
            <a:ext cx="1260000" cy="12600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2CF4214-DD6D-B795-3CAD-C7622BD57EC0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496978" y="3914178"/>
            <a:ext cx="1260000" cy="126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38D4CCC-B17B-0BD5-84F8-C0371FFBE22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327594" y="5330039"/>
            <a:ext cx="1260000" cy="126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DC88FF08-008C-D84F-4968-3F7B4289F40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564048" y="2487240"/>
            <a:ext cx="1260000" cy="1260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77385E3-B685-5371-B8D2-923562C52EB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50253" y="2498317"/>
            <a:ext cx="1260000" cy="1260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C282E7A-363A-6DE7-03C6-24E650D1576D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26973" y="2487240"/>
            <a:ext cx="1260000" cy="12600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DCE90E05-00DF-8EA1-F61C-B21CE684318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722164" y="2498317"/>
            <a:ext cx="1260000" cy="1260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BEF56D73-ED4E-17F7-A417-487B3D6BEC7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566864" y="3899230"/>
            <a:ext cx="1260000" cy="126000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5373E2B-F45B-56A6-12D5-A277C8F06C57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36264" y="3914178"/>
            <a:ext cx="1260000" cy="126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118184F-3498-0FF9-8BAC-578703EA9ED6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35959" y="3899230"/>
            <a:ext cx="1260000" cy="12600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AB985AE2-CB75-C277-FFC7-A670C1B44D49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714535" y="3899230"/>
            <a:ext cx="1260000" cy="12600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299AF967-D1F4-CA38-45D9-BCFC14F17CC0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936264" y="5304014"/>
            <a:ext cx="1260000" cy="1260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03D718FD-C70E-4B27-18E7-123E1B9ECF48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338239" y="5304014"/>
            <a:ext cx="1260000" cy="126000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4BA6B85F-DD64-5646-B327-FFD618D20CF4}"/>
              </a:ext>
            </a:extLst>
          </p:cNvPr>
          <p:cNvSpPr txBox="1"/>
          <p:nvPr/>
        </p:nvSpPr>
        <p:spPr>
          <a:xfrm>
            <a:off x="3052119" y="135889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Montserrat" pitchFamily="2" charset="77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3516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B0374-99C0-3B36-50E2-980FB7AE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C7BB5-46FE-F37E-A3C4-216898F6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29928" cy="4351338"/>
          </a:xfrm>
        </p:spPr>
        <p:txBody>
          <a:bodyPr/>
          <a:lstStyle/>
          <a:p>
            <a:r>
              <a:rPr lang="de-DE" dirty="0"/>
              <a:t>Ihre Liste / Entscheidungsbaum, ... </a:t>
            </a:r>
            <a:br>
              <a:rPr lang="de-DE" dirty="0"/>
            </a:br>
            <a:r>
              <a:rPr lang="de-DE" dirty="0"/>
              <a:t>= Entscheidungsmerkmale für das System </a:t>
            </a:r>
          </a:p>
          <a:p>
            <a:r>
              <a:rPr lang="de-DE" dirty="0"/>
              <a:t>Nächster Schritt: System testen (ob die Entscheidungsmerkmale passen) c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02A0985-6145-BBB3-9C8C-E82EF6AD46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44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B0374-99C0-3B36-50E2-980FB7AE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Lösung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02A0985-6145-BBB3-9C8C-E82EF6AD46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55E320-3CB0-1781-75E7-D2AAEF5F3486}"/>
              </a:ext>
            </a:extLst>
          </p:cNvPr>
          <p:cNvSpPr/>
          <p:nvPr/>
        </p:nvSpPr>
        <p:spPr>
          <a:xfrm>
            <a:off x="5508832" y="2014955"/>
            <a:ext cx="587168" cy="588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EBB5D-80C6-2110-8A70-3582CBC2C56D}"/>
              </a:ext>
            </a:extLst>
          </p:cNvPr>
          <p:cNvSpPr/>
          <p:nvPr/>
        </p:nvSpPr>
        <p:spPr>
          <a:xfrm>
            <a:off x="7155044" y="2828399"/>
            <a:ext cx="587168" cy="588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745A37-7D83-E512-CCC1-3775582DA54F}"/>
              </a:ext>
            </a:extLst>
          </p:cNvPr>
          <p:cNvSpPr/>
          <p:nvPr/>
        </p:nvSpPr>
        <p:spPr>
          <a:xfrm>
            <a:off x="6021558" y="3967911"/>
            <a:ext cx="587168" cy="5889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0C3888BC-8C70-A278-37B8-DE9466A53493}"/>
              </a:ext>
            </a:extLst>
          </p:cNvPr>
          <p:cNvCxnSpPr>
            <a:cxnSpLocks/>
          </p:cNvCxnSpPr>
          <p:nvPr/>
        </p:nvCxnSpPr>
        <p:spPr>
          <a:xfrm>
            <a:off x="5878772" y="2299225"/>
            <a:ext cx="1336175" cy="662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CF5B88D-3D1E-ACEC-23AC-B94C000910D6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6522737" y="3331066"/>
            <a:ext cx="718296" cy="7230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3E0D63B-4F8F-2747-5899-E9F4F4412DA4}"/>
              </a:ext>
            </a:extLst>
          </p:cNvPr>
          <p:cNvCxnSpPr>
            <a:cxnSpLocks/>
          </p:cNvCxnSpPr>
          <p:nvPr/>
        </p:nvCxnSpPr>
        <p:spPr>
          <a:xfrm flipH="1">
            <a:off x="4386819" y="2370411"/>
            <a:ext cx="1170535" cy="5858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66F9AA7-D61A-3EBD-45FB-4B829BBDDB68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7656223" y="3331066"/>
            <a:ext cx="750975" cy="76550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EF370F-C210-E2EF-7202-18A5DE43BD57}"/>
              </a:ext>
            </a:extLst>
          </p:cNvPr>
          <p:cNvCxnSpPr>
            <a:cxnSpLocks/>
          </p:cNvCxnSpPr>
          <p:nvPr/>
        </p:nvCxnSpPr>
        <p:spPr>
          <a:xfrm>
            <a:off x="6387134" y="4456739"/>
            <a:ext cx="870769" cy="10721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5475228-3E0B-5CA5-6935-4D3B38CE72FF}"/>
              </a:ext>
            </a:extLst>
          </p:cNvPr>
          <p:cNvCxnSpPr>
            <a:cxnSpLocks/>
          </p:cNvCxnSpPr>
          <p:nvPr/>
        </p:nvCxnSpPr>
        <p:spPr>
          <a:xfrm flipH="1">
            <a:off x="4989446" y="4456739"/>
            <a:ext cx="1142120" cy="1102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515E7AF2-DA08-4DFD-0A11-B92D597DF50D}"/>
              </a:ext>
            </a:extLst>
          </p:cNvPr>
          <p:cNvSpPr txBox="1"/>
          <p:nvPr/>
        </p:nvSpPr>
        <p:spPr>
          <a:xfrm>
            <a:off x="6272148" y="2327533"/>
            <a:ext cx="153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ontserrat" pitchFamily="2" charset="77"/>
              </a:rPr>
              <a:t>Nein!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D03ED30-2D53-6749-56D9-300CB3255BE3}"/>
              </a:ext>
            </a:extLst>
          </p:cNvPr>
          <p:cNvSpPr txBox="1"/>
          <p:nvPr/>
        </p:nvSpPr>
        <p:spPr>
          <a:xfrm>
            <a:off x="3888040" y="2325604"/>
            <a:ext cx="153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ontserrat" pitchFamily="2" charset="77"/>
              </a:rPr>
              <a:t>Ja!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C9DABF44-A12E-4A6A-1BDA-FAC6C77ECB41}"/>
              </a:ext>
            </a:extLst>
          </p:cNvPr>
          <p:cNvSpPr txBox="1"/>
          <p:nvPr/>
        </p:nvSpPr>
        <p:spPr>
          <a:xfrm>
            <a:off x="4123289" y="1434317"/>
            <a:ext cx="3510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Montserrat" pitchFamily="2" charset="77"/>
              </a:rPr>
              <a:t>Offener Mund?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E109E1B-142B-CCD3-9F82-E75509C549B7}"/>
              </a:ext>
            </a:extLst>
          </p:cNvPr>
          <p:cNvSpPr txBox="1"/>
          <p:nvPr/>
        </p:nvSpPr>
        <p:spPr>
          <a:xfrm>
            <a:off x="7323507" y="2806351"/>
            <a:ext cx="4761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Montserrat" pitchFamily="2" charset="77"/>
              </a:rPr>
              <a:t>Mind. 1 Auge offen?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271F748-0FF0-824F-EECE-5520D19054D7}"/>
              </a:ext>
            </a:extLst>
          </p:cNvPr>
          <p:cNvSpPr txBox="1"/>
          <p:nvPr/>
        </p:nvSpPr>
        <p:spPr>
          <a:xfrm>
            <a:off x="2705026" y="3026729"/>
            <a:ext cx="210661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latin typeface="Montserrat" pitchFamily="2" charset="77"/>
              </a:rPr>
              <a:t>beisst</a:t>
            </a:r>
            <a:r>
              <a:rPr lang="de-DE" sz="2400" b="1" dirty="0">
                <a:latin typeface="Montserrat" pitchFamily="2" charset="77"/>
              </a:rPr>
              <a:t>!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C5D3DB0-5C4E-F945-3157-03A61CA04093}"/>
              </a:ext>
            </a:extLst>
          </p:cNvPr>
          <p:cNvSpPr txBox="1"/>
          <p:nvPr/>
        </p:nvSpPr>
        <p:spPr>
          <a:xfrm>
            <a:off x="6978402" y="5671419"/>
            <a:ext cx="210661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latin typeface="Montserrat" pitchFamily="2" charset="77"/>
              </a:rPr>
              <a:t>beisst</a:t>
            </a:r>
            <a:r>
              <a:rPr lang="de-DE" sz="2400" b="1" dirty="0">
                <a:latin typeface="Montserrat" pitchFamily="2" charset="77"/>
              </a:rPr>
              <a:t>!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3CAB649-8C1C-7FF3-553D-34BFC5396782}"/>
              </a:ext>
            </a:extLst>
          </p:cNvPr>
          <p:cNvSpPr txBox="1"/>
          <p:nvPr/>
        </p:nvSpPr>
        <p:spPr>
          <a:xfrm>
            <a:off x="3255264" y="5761003"/>
            <a:ext cx="2339557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latin typeface="Montserrat" pitchFamily="2" charset="77"/>
              </a:rPr>
              <a:t>beisst</a:t>
            </a:r>
            <a:r>
              <a:rPr lang="de-DE" sz="2400" b="1" dirty="0">
                <a:latin typeface="Montserrat" pitchFamily="2" charset="77"/>
              </a:rPr>
              <a:t>  nicht!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789A663-3CDB-88AD-5BB7-666EFBB392BF}"/>
              </a:ext>
            </a:extLst>
          </p:cNvPr>
          <p:cNvSpPr txBox="1"/>
          <p:nvPr/>
        </p:nvSpPr>
        <p:spPr>
          <a:xfrm>
            <a:off x="8050216" y="4195028"/>
            <a:ext cx="2339557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 err="1">
                <a:latin typeface="Montserrat" pitchFamily="2" charset="77"/>
              </a:rPr>
              <a:t>beisst</a:t>
            </a:r>
            <a:r>
              <a:rPr lang="de-DE" sz="2400" b="1" dirty="0">
                <a:latin typeface="Montserrat" pitchFamily="2" charset="77"/>
              </a:rPr>
              <a:t>  nicht!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FCB2187-E247-BAE0-0F51-CD380230781D}"/>
              </a:ext>
            </a:extLst>
          </p:cNvPr>
          <p:cNvSpPr txBox="1"/>
          <p:nvPr/>
        </p:nvSpPr>
        <p:spPr>
          <a:xfrm>
            <a:off x="7742212" y="3492555"/>
            <a:ext cx="153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ontserrat" pitchFamily="2" charset="77"/>
              </a:rPr>
              <a:t>Nein!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344EEE8-432E-D71A-C715-73B331AC0875}"/>
              </a:ext>
            </a:extLst>
          </p:cNvPr>
          <p:cNvSpPr txBox="1"/>
          <p:nvPr/>
        </p:nvSpPr>
        <p:spPr>
          <a:xfrm>
            <a:off x="6603804" y="4759001"/>
            <a:ext cx="153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ontserrat" pitchFamily="2" charset="77"/>
              </a:rPr>
              <a:t>Nein!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80CC1FE-4CA0-A5BA-5956-8B3860517A29}"/>
              </a:ext>
            </a:extLst>
          </p:cNvPr>
          <p:cNvSpPr txBox="1"/>
          <p:nvPr/>
        </p:nvSpPr>
        <p:spPr>
          <a:xfrm>
            <a:off x="3293482" y="4000756"/>
            <a:ext cx="297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Montserrat" pitchFamily="2" charset="77"/>
              </a:rPr>
              <a:t>Accessoire?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E6D84F4-47B9-4ED8-F5FE-82EC4206A5E4}"/>
              </a:ext>
            </a:extLst>
          </p:cNvPr>
          <p:cNvSpPr txBox="1"/>
          <p:nvPr/>
        </p:nvSpPr>
        <p:spPr>
          <a:xfrm>
            <a:off x="4340603" y="4824435"/>
            <a:ext cx="153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ontserrat" pitchFamily="2" charset="77"/>
              </a:rPr>
              <a:t>Ja!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004FAEAC-3113-0252-C633-91D39EF0D1F9}"/>
              </a:ext>
            </a:extLst>
          </p:cNvPr>
          <p:cNvSpPr txBox="1"/>
          <p:nvPr/>
        </p:nvSpPr>
        <p:spPr>
          <a:xfrm>
            <a:off x="5683269" y="3420728"/>
            <a:ext cx="153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Montserrat" pitchFamily="2" charset="77"/>
              </a:rPr>
              <a:t>Ja!</a:t>
            </a:r>
          </a:p>
        </p:txBody>
      </p:sp>
    </p:spTree>
    <p:extLst>
      <p:ext uri="{BB962C8B-B14F-4D97-AF65-F5344CB8AC3E}">
        <p14:creationId xmlns:p14="http://schemas.microsoft.com/office/powerpoint/2010/main" val="1422093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8998C8A-0D75-A2F3-0D3A-005B821ECAF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852490" y="927260"/>
            <a:ext cx="1656000" cy="16503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D9179F4-08B8-8D3E-5C4C-67C13F051C3F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3574267" y="927260"/>
            <a:ext cx="1656000" cy="165029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873C033-9AAE-311A-B1B3-DE47D32CE7C6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8736905" y="930603"/>
            <a:ext cx="1656000" cy="166167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C5D5181-6ECB-2A3D-8FAF-435A146D683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022840" y="927831"/>
            <a:ext cx="1656000" cy="1656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E92BAAD-502D-7AF8-BA7A-7FC306C3527D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23095" y="927260"/>
            <a:ext cx="1652742" cy="165842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F2E3690-8DFC-2939-80FF-3E305C14597E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5292741" y="924066"/>
            <a:ext cx="1656000" cy="166161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226CA7F-7920-F218-5645-2F9B11DA7481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10465645" y="930603"/>
            <a:ext cx="1656000" cy="1656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A14830A-ECFC-1399-D05C-4756763EC494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664475" y="4040494"/>
            <a:ext cx="1656000" cy="16636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03F1BB4-0A37-65F3-75BA-AF264F5FC2E6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9276770" y="4032808"/>
            <a:ext cx="1656000" cy="1656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AF9C094-265C-A80E-3C4C-DCA10A909476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2386934" y="4040494"/>
            <a:ext cx="1656000" cy="16636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54D2299-6205-6638-B447-FD8706F9BB95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4109393" y="4036660"/>
            <a:ext cx="1656000" cy="16637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97FE9B2-2381-3DCD-57EF-6D0CCD1CD0BF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5831852" y="4040458"/>
            <a:ext cx="1656000" cy="166373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CA19645-4044-409B-C2EA-1B8EE1DE59A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7554311" y="4032808"/>
            <a:ext cx="1656000" cy="166370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DB7B029-D033-FB67-BF46-854877411E5E}"/>
              </a:ext>
            </a:extLst>
          </p:cNvPr>
          <p:cNvSpPr txBox="1"/>
          <p:nvPr/>
        </p:nvSpPr>
        <p:spPr>
          <a:xfrm>
            <a:off x="7021833" y="2749984"/>
            <a:ext cx="165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endParaRPr lang="de-DE" dirty="0">
              <a:latin typeface="Montserrat" pitchFamily="2" charset="77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BDE73EC-D92D-A0C5-7BF2-376D720F8A2B}"/>
              </a:ext>
            </a:extLst>
          </p:cNvPr>
          <p:cNvSpPr txBox="1"/>
          <p:nvPr/>
        </p:nvSpPr>
        <p:spPr>
          <a:xfrm>
            <a:off x="1836180" y="2749984"/>
            <a:ext cx="165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endParaRPr lang="de-DE" dirty="0">
              <a:latin typeface="Montserrat" pitchFamily="2" charset="77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095387A-7102-F1CA-9ED2-58262B28F659}"/>
              </a:ext>
            </a:extLst>
          </p:cNvPr>
          <p:cNvSpPr txBox="1"/>
          <p:nvPr/>
        </p:nvSpPr>
        <p:spPr>
          <a:xfrm>
            <a:off x="8736906" y="2749984"/>
            <a:ext cx="16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endParaRPr lang="de-DE" dirty="0">
              <a:latin typeface="Montserrat" pitchFamily="2" charset="77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3B41F9B-8D92-F36E-7D3B-7D66367A5E5D}"/>
              </a:ext>
            </a:extLst>
          </p:cNvPr>
          <p:cNvSpPr txBox="1"/>
          <p:nvPr/>
        </p:nvSpPr>
        <p:spPr>
          <a:xfrm>
            <a:off x="123095" y="2749984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r>
              <a:rPr lang="de-DE" dirty="0">
                <a:latin typeface="Montserrat" pitchFamily="2" charset="77"/>
              </a:rPr>
              <a:t> nicht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9EA3DED-822E-CEB4-0E1F-D26C09C94F11}"/>
              </a:ext>
            </a:extLst>
          </p:cNvPr>
          <p:cNvSpPr txBox="1"/>
          <p:nvPr/>
        </p:nvSpPr>
        <p:spPr>
          <a:xfrm>
            <a:off x="7554312" y="5844040"/>
            <a:ext cx="16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endParaRPr lang="de-DE" dirty="0">
              <a:latin typeface="Montserrat" pitchFamily="2" charset="77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40BED88-D120-467D-0E1A-5921468B2960}"/>
              </a:ext>
            </a:extLst>
          </p:cNvPr>
          <p:cNvSpPr txBox="1"/>
          <p:nvPr/>
        </p:nvSpPr>
        <p:spPr>
          <a:xfrm>
            <a:off x="666104" y="584404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r>
              <a:rPr lang="de-DE" dirty="0">
                <a:latin typeface="Montserrat" pitchFamily="2" charset="77"/>
              </a:rPr>
              <a:t> nicht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4FD87A-82A3-BDFF-08A9-869AD15D23CB}"/>
              </a:ext>
            </a:extLst>
          </p:cNvPr>
          <p:cNvSpPr txBox="1"/>
          <p:nvPr/>
        </p:nvSpPr>
        <p:spPr>
          <a:xfrm>
            <a:off x="2386934" y="584404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r>
              <a:rPr lang="de-DE" dirty="0">
                <a:latin typeface="Montserrat" pitchFamily="2" charset="77"/>
              </a:rPr>
              <a:t> nicht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7B36211-762E-8C03-177F-1CC514647FCA}"/>
              </a:ext>
            </a:extLst>
          </p:cNvPr>
          <p:cNvSpPr txBox="1"/>
          <p:nvPr/>
        </p:nvSpPr>
        <p:spPr>
          <a:xfrm>
            <a:off x="4111023" y="584404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r>
              <a:rPr lang="de-DE" dirty="0">
                <a:latin typeface="Montserrat" pitchFamily="2" charset="77"/>
              </a:rPr>
              <a:t> nicht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6005FEA-2837-1934-346E-8948C88E1C9F}"/>
              </a:ext>
            </a:extLst>
          </p:cNvPr>
          <p:cNvSpPr txBox="1"/>
          <p:nvPr/>
        </p:nvSpPr>
        <p:spPr>
          <a:xfrm>
            <a:off x="5833481" y="584404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r>
              <a:rPr lang="de-DE" dirty="0">
                <a:latin typeface="Montserrat" pitchFamily="2" charset="77"/>
              </a:rPr>
              <a:t> nicht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83195BAF-3D25-73F1-F731-02B40116F141}"/>
              </a:ext>
            </a:extLst>
          </p:cNvPr>
          <p:cNvSpPr txBox="1"/>
          <p:nvPr/>
        </p:nvSpPr>
        <p:spPr>
          <a:xfrm>
            <a:off x="9280028" y="5844040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r>
              <a:rPr lang="de-DE" dirty="0">
                <a:latin typeface="Montserrat" pitchFamily="2" charset="77"/>
              </a:rPr>
              <a:t> nicht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B373677-D0DF-9FC9-7A12-1C771270704E}"/>
              </a:ext>
            </a:extLst>
          </p:cNvPr>
          <p:cNvSpPr txBox="1"/>
          <p:nvPr/>
        </p:nvSpPr>
        <p:spPr>
          <a:xfrm>
            <a:off x="10465645" y="2746577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r>
              <a:rPr lang="de-DE" dirty="0">
                <a:latin typeface="Montserrat" pitchFamily="2" charset="77"/>
              </a:rPr>
              <a:t> nicht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93B71BE-CF96-C5B8-B0F9-26CD771E1C94}"/>
              </a:ext>
            </a:extLst>
          </p:cNvPr>
          <p:cNvSpPr txBox="1"/>
          <p:nvPr/>
        </p:nvSpPr>
        <p:spPr>
          <a:xfrm>
            <a:off x="5311026" y="2756387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r>
              <a:rPr lang="de-DE" dirty="0">
                <a:latin typeface="Montserrat" pitchFamily="2" charset="77"/>
              </a:rPr>
              <a:t> nicht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9F86EC4-BD6E-177A-4891-C306B75ECBEF}"/>
              </a:ext>
            </a:extLst>
          </p:cNvPr>
          <p:cNvSpPr txBox="1"/>
          <p:nvPr/>
        </p:nvSpPr>
        <p:spPr>
          <a:xfrm>
            <a:off x="3572464" y="2750606"/>
            <a:ext cx="165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Montserrat" pitchFamily="2" charset="77"/>
              </a:rPr>
              <a:t>beisst</a:t>
            </a:r>
            <a:r>
              <a:rPr lang="de-DE" dirty="0">
                <a:latin typeface="Montserrat" pitchFamily="2" charset="77"/>
              </a:rPr>
              <a:t> nicht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E07BCBA-0F6C-6852-E994-067480972C9E}"/>
              </a:ext>
            </a:extLst>
          </p:cNvPr>
          <p:cNvSpPr txBox="1"/>
          <p:nvPr/>
        </p:nvSpPr>
        <p:spPr>
          <a:xfrm>
            <a:off x="3052119" y="135889"/>
            <a:ext cx="608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>
                <a:latin typeface="Montserrat" pitchFamily="2" charset="77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65737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B779F06-279D-7EC0-837F-BB918C387532}"/>
              </a:ext>
            </a:extLst>
          </p:cNvPr>
          <p:cNvPicPr>
            <a:picLocks/>
          </p:cNvPicPr>
          <p:nvPr/>
        </p:nvPicPr>
        <p:blipFill>
          <a:blip/>
          <a:stretch>
            <a:fillRect/>
          </a:stretch>
        </p:blipFill>
        <p:spPr>
          <a:xfrm>
            <a:off x="8379952" y="1825625"/>
            <a:ext cx="2973848" cy="2973848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651652B-45C4-E287-91A7-1E3E1B72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D16AD9-116D-7386-4CF2-635A0A7B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7969" cy="4351338"/>
          </a:xfrm>
        </p:spPr>
        <p:txBody>
          <a:bodyPr/>
          <a:lstStyle/>
          <a:p>
            <a:r>
              <a:rPr lang="de-DE" dirty="0"/>
              <a:t>Was machen wir mit unbekannten, neuen Merkmalen und Eigenschaften?  </a:t>
            </a:r>
          </a:p>
          <a:p>
            <a:r>
              <a:rPr lang="de-DE" dirty="0"/>
              <a:t>In der Praxis: schwierig vorherzusehen, wie eine KI darauf reagiert </a:t>
            </a:r>
          </a:p>
        </p:txBody>
      </p:sp>
    </p:spTree>
    <p:extLst>
      <p:ext uri="{BB962C8B-B14F-4D97-AF65-F5344CB8AC3E}">
        <p14:creationId xmlns:p14="http://schemas.microsoft.com/office/powerpoint/2010/main" val="903860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651652B-45C4-E287-91A7-1E3E1B72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D16AD9-116D-7386-4CF2-635A0A7B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2185" cy="4351338"/>
          </a:xfrm>
        </p:spPr>
        <p:txBody>
          <a:bodyPr/>
          <a:lstStyle/>
          <a:p>
            <a:r>
              <a:rPr lang="de-DE" dirty="0"/>
              <a:t>Jemand muss die Äffchen vorgängig in «</a:t>
            </a:r>
            <a:r>
              <a:rPr lang="de-DE" dirty="0" err="1"/>
              <a:t>beisst</a:t>
            </a:r>
            <a:r>
              <a:rPr lang="de-DE" dirty="0"/>
              <a:t>» und «</a:t>
            </a:r>
            <a:r>
              <a:rPr lang="de-DE" dirty="0" err="1"/>
              <a:t>beisst</a:t>
            </a:r>
            <a:r>
              <a:rPr lang="de-DE" dirty="0"/>
              <a:t> nicht» einteilen </a:t>
            </a:r>
            <a:r>
              <a:rPr lang="de-DE" dirty="0">
                <a:sym typeface="Wingdings" pitchFamily="2" charset="2"/>
              </a:rPr>
              <a:t> Verhalten der Äffchen muss bekannt sein! </a:t>
            </a:r>
          </a:p>
          <a:p>
            <a:r>
              <a:rPr lang="de-DE" dirty="0">
                <a:sym typeface="Wingdings" pitchFamily="2" charset="2"/>
              </a:rPr>
              <a:t>Ausgeglichene Kategorien: ungefähr gleich viele </a:t>
            </a:r>
            <a:r>
              <a:rPr lang="de-DE" dirty="0" err="1">
                <a:sym typeface="Wingdings" pitchFamily="2" charset="2"/>
              </a:rPr>
              <a:t>beissende</a:t>
            </a:r>
            <a:r>
              <a:rPr lang="de-DE" dirty="0">
                <a:sym typeface="Wingdings" pitchFamily="2" charset="2"/>
              </a:rPr>
              <a:t> und nicht-</a:t>
            </a:r>
            <a:r>
              <a:rPr lang="de-DE" dirty="0" err="1">
                <a:sym typeface="Wingdings" pitchFamily="2" charset="2"/>
              </a:rPr>
              <a:t>beissende</a:t>
            </a:r>
            <a:r>
              <a:rPr lang="de-DE" dirty="0">
                <a:sym typeface="Wingdings" pitchFamily="2" charset="2"/>
              </a:rPr>
              <a:t> Äffchen </a:t>
            </a:r>
          </a:p>
          <a:p>
            <a:r>
              <a:rPr lang="de-DE" dirty="0">
                <a:sym typeface="Wingdings" pitchFamily="2" charset="2"/>
              </a:rPr>
              <a:t>Genug Trainingsdaten – aber nicht zu viel!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41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4D37970-4E8E-7317-E793-D7E4F8C205C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114814" y="0"/>
            <a:ext cx="5077186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B5A716-BA1E-C923-F8B2-62CC8AB6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300" y="3344779"/>
            <a:ext cx="8992584" cy="3056022"/>
          </a:xfrm>
        </p:spPr>
        <p:txBody>
          <a:bodyPr>
            <a:noAutofit/>
          </a:bodyPr>
          <a:lstStyle/>
          <a:p>
            <a:pPr algn="l"/>
            <a:r>
              <a:rPr lang="de-DE" sz="5400" b="1" dirty="0">
                <a:latin typeface="Montserrat Black" pitchFamily="2" charset="77"/>
                <a:ea typeface="Verdana" panose="020B0604030504040204" pitchFamily="34" charset="0"/>
                <a:cs typeface="Verdana" panose="020B0604030504040204" pitchFamily="34" charset="0"/>
              </a:rPr>
              <a:t>Einführung in die künstliche Intelligenz</a:t>
            </a:r>
          </a:p>
        </p:txBody>
      </p:sp>
    </p:spTree>
    <p:extLst>
      <p:ext uri="{BB962C8B-B14F-4D97-AF65-F5344CB8AC3E}">
        <p14:creationId xmlns:p14="http://schemas.microsoft.com/office/powerpoint/2010/main" val="3907600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651652B-45C4-E287-91A7-1E3E1B72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Übergenauigkeit (</a:t>
            </a:r>
            <a:r>
              <a:rPr lang="de-DE" dirty="0" err="1"/>
              <a:t>Overfitting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D16AD9-116D-7386-4CF2-635A0A7B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2185" cy="4351338"/>
          </a:xfrm>
        </p:spPr>
        <p:txBody>
          <a:bodyPr/>
          <a:lstStyle/>
          <a:p>
            <a:r>
              <a:rPr lang="de-DE" dirty="0"/>
              <a:t>Zu viele Trainingsdaten = das Modell lernt alles auswendig </a:t>
            </a:r>
          </a:p>
          <a:p>
            <a:r>
              <a:rPr lang="de-DE" dirty="0"/>
              <a:t>Das hat zur Folge, dass das Modell „übergenau“ wird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= es kann nicht mehr verallgemeinern und reagiert schlecht auf neue Daten  </a:t>
            </a:r>
          </a:p>
        </p:txBody>
      </p:sp>
    </p:spTree>
    <p:extLst>
      <p:ext uri="{BB962C8B-B14F-4D97-AF65-F5344CB8AC3E}">
        <p14:creationId xmlns:p14="http://schemas.microsoft.com/office/powerpoint/2010/main" val="128444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651652B-45C4-E287-91A7-1E3E1B72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Modell ist nie perfekt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D16AD9-116D-7386-4CF2-635A0A7B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667250"/>
          </a:xfrm>
        </p:spPr>
        <p:txBody>
          <a:bodyPr>
            <a:normAutofit/>
          </a:bodyPr>
          <a:lstStyle/>
          <a:p>
            <a:r>
              <a:rPr lang="de-DE" dirty="0"/>
              <a:t>Ein Modell ist nie zu 100 % perfekt (oder zu 100 % genau) </a:t>
            </a:r>
          </a:p>
          <a:p>
            <a:r>
              <a:rPr lang="de-DE" dirty="0"/>
              <a:t>Wir wählen jeweils das beste Modell!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Wichtig</a:t>
            </a:r>
            <a:r>
              <a:rPr lang="de-DE" dirty="0"/>
              <a:t>: Abwägen – was ist besser? </a:t>
            </a:r>
          </a:p>
          <a:p>
            <a:r>
              <a:rPr lang="de-DE" dirty="0"/>
              <a:t>Falsch-positiv: Eher mal eines zu viel als „richtig“ erkennen </a:t>
            </a:r>
          </a:p>
          <a:p>
            <a:r>
              <a:rPr lang="de-DE" dirty="0"/>
              <a:t>Falsch-negativ: Nur als „richtig“ einstufen, wenn sich das Modell sehr sicher ist.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Was wäre bei den Äffchen besser?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349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D2115-0EFA-3C30-297D-413F7939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Begriffe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922D01B-ABAF-785F-4382-F6205D551FC8}"/>
              </a:ext>
            </a:extLst>
          </p:cNvPr>
          <p:cNvSpPr/>
          <p:nvPr/>
        </p:nvSpPr>
        <p:spPr>
          <a:xfrm>
            <a:off x="967154" y="1690688"/>
            <a:ext cx="7315200" cy="13255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de-DE" sz="2800" b="1" dirty="0"/>
              <a:t>Klassen</a:t>
            </a:r>
            <a:br>
              <a:rPr lang="de-DE" sz="2800" b="1" dirty="0"/>
            </a:br>
            <a:r>
              <a:rPr lang="de-DE" sz="2800" dirty="0"/>
              <a:t>= Kategorien, die zur Verfügung stehen 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CC83B4F-5295-9704-BE5F-31D366AF6E53}"/>
              </a:ext>
            </a:extLst>
          </p:cNvPr>
          <p:cNvSpPr/>
          <p:nvPr/>
        </p:nvSpPr>
        <p:spPr>
          <a:xfrm>
            <a:off x="8891953" y="1690688"/>
            <a:ext cx="2332893" cy="1325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Klasse 1: </a:t>
            </a:r>
            <a:r>
              <a:rPr lang="de-DE" dirty="0" err="1">
                <a:solidFill>
                  <a:schemeClr val="bg1"/>
                </a:solidFill>
              </a:rPr>
              <a:t>beisst</a:t>
            </a:r>
            <a:r>
              <a:rPr lang="de-DE" dirty="0">
                <a:solidFill>
                  <a:schemeClr val="bg1"/>
                </a:solidFill>
              </a:rPr>
              <a:t> </a:t>
            </a:r>
          </a:p>
          <a:p>
            <a:r>
              <a:rPr lang="de-DE" dirty="0">
                <a:solidFill>
                  <a:schemeClr val="bg1"/>
                </a:solidFill>
              </a:rPr>
              <a:t>Klasse 2: </a:t>
            </a:r>
            <a:r>
              <a:rPr lang="de-DE" dirty="0" err="1">
                <a:solidFill>
                  <a:schemeClr val="bg1"/>
                </a:solidFill>
              </a:rPr>
              <a:t>beisst</a:t>
            </a:r>
            <a:r>
              <a:rPr lang="de-DE" dirty="0">
                <a:solidFill>
                  <a:schemeClr val="bg1"/>
                </a:solidFill>
              </a:rPr>
              <a:t> nicht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4ECEEF51-1147-3608-0626-048BEC498F3C}"/>
              </a:ext>
            </a:extLst>
          </p:cNvPr>
          <p:cNvSpPr/>
          <p:nvPr/>
        </p:nvSpPr>
        <p:spPr>
          <a:xfrm>
            <a:off x="967154" y="3429000"/>
            <a:ext cx="7315200" cy="13255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de-DE" sz="2800" b="1" dirty="0"/>
              <a:t>Modell</a:t>
            </a:r>
            <a:br>
              <a:rPr lang="de-DE" sz="2800" dirty="0"/>
            </a:br>
            <a:r>
              <a:rPr lang="de-DE" sz="2800" dirty="0"/>
              <a:t>= das System, das neue Daten in Klassen einteilt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E75CC51D-F6B3-C937-CFE3-5B540BABF520}"/>
              </a:ext>
            </a:extLst>
          </p:cNvPr>
          <p:cNvSpPr/>
          <p:nvPr/>
        </p:nvSpPr>
        <p:spPr>
          <a:xfrm>
            <a:off x="8891952" y="3429000"/>
            <a:ext cx="2332893" cy="132556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solidFill>
                  <a:schemeClr val="bg1"/>
                </a:solidFill>
              </a:rPr>
              <a:t>Modell:  Entscheidungsbaum / Kriterien 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F71FE43F-5192-283C-1C07-0BFC04568A9D}"/>
              </a:ext>
            </a:extLst>
          </p:cNvPr>
          <p:cNvSpPr/>
          <p:nvPr/>
        </p:nvSpPr>
        <p:spPr>
          <a:xfrm>
            <a:off x="967153" y="5167313"/>
            <a:ext cx="10257691" cy="132556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de-DE" sz="2800" b="1" dirty="0"/>
              <a:t>Klassifizierung</a:t>
            </a:r>
            <a:br>
              <a:rPr lang="de-DE" sz="2800" dirty="0"/>
            </a:br>
            <a:r>
              <a:rPr lang="de-DE" sz="2800" dirty="0"/>
              <a:t>= Einteilung von neuen Daten in Klassen – durch das Modell </a:t>
            </a:r>
          </a:p>
        </p:txBody>
      </p:sp>
    </p:spTree>
    <p:extLst>
      <p:ext uri="{BB962C8B-B14F-4D97-AF65-F5344CB8AC3E}">
        <p14:creationId xmlns:p14="http://schemas.microsoft.com/office/powerpoint/2010/main" val="303571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8414A2F-8D97-F282-1FAB-B79D283D07CA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4419600" y="1676400"/>
            <a:ext cx="7772400" cy="5181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807841E-A4BD-C75D-781E-C0B06562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Bilderkennung?</a:t>
            </a:r>
          </a:p>
        </p:txBody>
      </p:sp>
    </p:spTree>
    <p:extLst>
      <p:ext uri="{BB962C8B-B14F-4D97-AF65-F5344CB8AC3E}">
        <p14:creationId xmlns:p14="http://schemas.microsoft.com/office/powerpoint/2010/main" val="586303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, draußen, Himmel, Auto enthält.&#10;&#10;Automatisch generierte Beschreibung">
            <a:extLst>
              <a:ext uri="{FF2B5EF4-FFF2-40B4-BE49-F238E27FC236}">
                <a16:creationId xmlns:a16="http://schemas.microsoft.com/office/drawing/2014/main" id="{CC0C4502-B27E-102D-9861-C7620C07ABA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2555942" y="1530059"/>
            <a:ext cx="7080115" cy="47315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E851CF-8FB5-B07D-D548-29F1E631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Bilderkennung?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98B9A3A-6C8B-BFEB-60A6-4311C54AA4D7}"/>
              </a:ext>
            </a:extLst>
          </p:cNvPr>
          <p:cNvSpPr txBox="1"/>
          <p:nvPr/>
        </p:nvSpPr>
        <p:spPr>
          <a:xfrm>
            <a:off x="7507869" y="6858000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2" tooltip="https://www.wienschauen.at/landstrasser-hauptstrasse-im-banne-der-motoren/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3" tooltip="https://creativecommons.org/licenses/by-sa/3.0/"/>
              </a:rPr>
              <a:t>CC BY-SA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63959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Gebäude, draußen, Himmel, Auto enthält.&#10;&#10;Automatisch generierte Beschreibung">
            <a:extLst>
              <a:ext uri="{FF2B5EF4-FFF2-40B4-BE49-F238E27FC236}">
                <a16:creationId xmlns:a16="http://schemas.microsoft.com/office/drawing/2014/main" id="{CC0C4502-B27E-102D-9861-C7620C07ABA9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2555942" y="1533456"/>
            <a:ext cx="7080115" cy="473158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5120478-C692-7F9E-E092-1A63310CBBBF}"/>
              </a:ext>
            </a:extLst>
          </p:cNvPr>
          <p:cNvSpPr/>
          <p:nvPr/>
        </p:nvSpPr>
        <p:spPr>
          <a:xfrm>
            <a:off x="8496699" y="1566221"/>
            <a:ext cx="1199683" cy="2333029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E851CF-8FB5-B07D-D548-29F1E631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Bilderkennung?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0A276A-EAD4-7EA6-2A5A-67A0A903E092}"/>
              </a:ext>
            </a:extLst>
          </p:cNvPr>
          <p:cNvSpPr/>
          <p:nvPr/>
        </p:nvSpPr>
        <p:spPr>
          <a:xfrm>
            <a:off x="8019288" y="3128101"/>
            <a:ext cx="394385" cy="7711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77705A-37CF-23F3-4668-A541D3ABF538}"/>
              </a:ext>
            </a:extLst>
          </p:cNvPr>
          <p:cNvSpPr/>
          <p:nvPr/>
        </p:nvSpPr>
        <p:spPr>
          <a:xfrm>
            <a:off x="5720861" y="4540232"/>
            <a:ext cx="1532588" cy="70278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62A8F0-F930-85A4-5EF5-2059066492BA}"/>
              </a:ext>
            </a:extLst>
          </p:cNvPr>
          <p:cNvSpPr/>
          <p:nvPr/>
        </p:nvSpPr>
        <p:spPr>
          <a:xfrm>
            <a:off x="8387434" y="4038882"/>
            <a:ext cx="317654" cy="8897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B2F8CE7-B497-4642-F754-57AA300F2A94}"/>
              </a:ext>
            </a:extLst>
          </p:cNvPr>
          <p:cNvSpPr/>
          <p:nvPr/>
        </p:nvSpPr>
        <p:spPr>
          <a:xfrm>
            <a:off x="8618953" y="4134678"/>
            <a:ext cx="317654" cy="75694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51F5B88-222F-6058-405A-FD20D601093B}"/>
              </a:ext>
            </a:extLst>
          </p:cNvPr>
          <p:cNvSpPr/>
          <p:nvPr/>
        </p:nvSpPr>
        <p:spPr>
          <a:xfrm>
            <a:off x="9040672" y="4038882"/>
            <a:ext cx="317654" cy="8897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BB48652-21B5-CE44-0351-5A89F20D0058}"/>
              </a:ext>
            </a:extLst>
          </p:cNvPr>
          <p:cNvSpPr/>
          <p:nvPr/>
        </p:nvSpPr>
        <p:spPr>
          <a:xfrm>
            <a:off x="4344131" y="1975050"/>
            <a:ext cx="4069542" cy="2063831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8489A1D-D9BA-7B1F-75C4-8446AC9DF956}"/>
              </a:ext>
            </a:extLst>
          </p:cNvPr>
          <p:cNvSpPr/>
          <p:nvPr/>
        </p:nvSpPr>
        <p:spPr>
          <a:xfrm>
            <a:off x="2460794" y="1843088"/>
            <a:ext cx="3049990" cy="250579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28E2B4F-4E21-C186-03FE-14018F28B35D}"/>
              </a:ext>
            </a:extLst>
          </p:cNvPr>
          <p:cNvSpPr/>
          <p:nvPr/>
        </p:nvSpPr>
        <p:spPr>
          <a:xfrm>
            <a:off x="2418782" y="4602035"/>
            <a:ext cx="3552250" cy="177133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DE20775-BC5C-FE9D-C7DA-1A55A0D1C587}"/>
              </a:ext>
            </a:extLst>
          </p:cNvPr>
          <p:cNvSpPr/>
          <p:nvPr/>
        </p:nvSpPr>
        <p:spPr>
          <a:xfrm>
            <a:off x="2822380" y="3899250"/>
            <a:ext cx="1438724" cy="70278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737A433-1457-9AB2-8D40-0651C2412CA8}"/>
              </a:ext>
            </a:extLst>
          </p:cNvPr>
          <p:cNvSpPr/>
          <p:nvPr/>
        </p:nvSpPr>
        <p:spPr>
          <a:xfrm>
            <a:off x="4343165" y="4134678"/>
            <a:ext cx="1532588" cy="70278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E637237-5F43-59CC-0F0B-AC6753C9DE37}"/>
              </a:ext>
            </a:extLst>
          </p:cNvPr>
          <p:cNvSpPr/>
          <p:nvPr/>
        </p:nvSpPr>
        <p:spPr>
          <a:xfrm>
            <a:off x="2460794" y="1843088"/>
            <a:ext cx="891685" cy="344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Montserrat" pitchFamily="2" charset="77"/>
              </a:rPr>
              <a:t>Haus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95AE844-B9BD-A9F1-DB3F-B67057B83FB5}"/>
              </a:ext>
            </a:extLst>
          </p:cNvPr>
          <p:cNvSpPr/>
          <p:nvPr/>
        </p:nvSpPr>
        <p:spPr>
          <a:xfrm>
            <a:off x="4349293" y="1975049"/>
            <a:ext cx="891685" cy="344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Montserrat" pitchFamily="2" charset="77"/>
              </a:rPr>
              <a:t>Haus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813E77-537D-BE89-DE22-AB1674B065E2}"/>
              </a:ext>
            </a:extLst>
          </p:cNvPr>
          <p:cNvSpPr/>
          <p:nvPr/>
        </p:nvSpPr>
        <p:spPr>
          <a:xfrm>
            <a:off x="8466641" y="1562716"/>
            <a:ext cx="891685" cy="3448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bg1"/>
                </a:solidFill>
                <a:latin typeface="Montserrat" pitchFamily="2" charset="77"/>
              </a:rPr>
              <a:t>Haus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40FC7E6-BB3F-DB69-A21F-46346A038795}"/>
              </a:ext>
            </a:extLst>
          </p:cNvPr>
          <p:cNvSpPr/>
          <p:nvPr/>
        </p:nvSpPr>
        <p:spPr>
          <a:xfrm>
            <a:off x="7986325" y="3108628"/>
            <a:ext cx="427348" cy="263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b="1" dirty="0">
                <a:solidFill>
                  <a:schemeClr val="bg1"/>
                </a:solidFill>
                <a:latin typeface="Montserrat" pitchFamily="2" charset="77"/>
              </a:rPr>
              <a:t>Mensch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45BBE3D-5FE7-B8C2-18AF-31FADFF74D58}"/>
              </a:ext>
            </a:extLst>
          </p:cNvPr>
          <p:cNvSpPr/>
          <p:nvPr/>
        </p:nvSpPr>
        <p:spPr>
          <a:xfrm>
            <a:off x="8372697" y="4687316"/>
            <a:ext cx="390244" cy="263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b="1" dirty="0">
                <a:solidFill>
                  <a:schemeClr val="bg1"/>
                </a:solidFill>
                <a:latin typeface="Montserrat" pitchFamily="2" charset="77"/>
              </a:rPr>
              <a:t>Mensch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1D1C9B-24A4-BE00-B840-20DEA068C945}"/>
              </a:ext>
            </a:extLst>
          </p:cNvPr>
          <p:cNvSpPr/>
          <p:nvPr/>
        </p:nvSpPr>
        <p:spPr>
          <a:xfrm>
            <a:off x="8581848" y="4094974"/>
            <a:ext cx="390244" cy="263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b="1" dirty="0">
                <a:solidFill>
                  <a:schemeClr val="bg1"/>
                </a:solidFill>
                <a:latin typeface="Montserrat" pitchFamily="2" charset="77"/>
              </a:rPr>
              <a:t>Mensch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7393C03-53D0-4415-2AB9-D4D6698D427E}"/>
              </a:ext>
            </a:extLst>
          </p:cNvPr>
          <p:cNvSpPr/>
          <p:nvPr/>
        </p:nvSpPr>
        <p:spPr>
          <a:xfrm>
            <a:off x="9004377" y="4687316"/>
            <a:ext cx="390244" cy="2632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b="1" dirty="0">
                <a:solidFill>
                  <a:schemeClr val="bg1"/>
                </a:solidFill>
                <a:latin typeface="Montserrat" pitchFamily="2" charset="77"/>
              </a:rPr>
              <a:t>Mensch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4DB8889-A459-E0FD-4DC7-52F565D763C4}"/>
              </a:ext>
            </a:extLst>
          </p:cNvPr>
          <p:cNvSpPr/>
          <p:nvPr/>
        </p:nvSpPr>
        <p:spPr>
          <a:xfrm>
            <a:off x="6748142" y="4979796"/>
            <a:ext cx="505307" cy="2632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700" b="1" dirty="0">
                <a:solidFill>
                  <a:schemeClr val="bg1"/>
                </a:solidFill>
                <a:latin typeface="Montserrat" pitchFamily="2" charset="77"/>
              </a:rPr>
              <a:t>Motorrad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D03E940-2AD0-50FB-4240-09559713130B}"/>
              </a:ext>
            </a:extLst>
          </p:cNvPr>
          <p:cNvSpPr/>
          <p:nvPr/>
        </p:nvSpPr>
        <p:spPr>
          <a:xfrm>
            <a:off x="5240979" y="6023295"/>
            <a:ext cx="760216" cy="3751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Montserrat" pitchFamily="2" charset="77"/>
              </a:rPr>
              <a:t>Auto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522EBEE0-0C14-419F-E8C7-4E97762F200A}"/>
              </a:ext>
            </a:extLst>
          </p:cNvPr>
          <p:cNvSpPr/>
          <p:nvPr/>
        </p:nvSpPr>
        <p:spPr>
          <a:xfrm>
            <a:off x="5380351" y="4540232"/>
            <a:ext cx="495401" cy="2752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Montserrat" pitchFamily="2" charset="77"/>
              </a:rPr>
              <a:t>Auto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C07D559-30D8-1C83-F5EA-BA3E5CDF482E}"/>
              </a:ext>
            </a:extLst>
          </p:cNvPr>
          <p:cNvSpPr/>
          <p:nvPr/>
        </p:nvSpPr>
        <p:spPr>
          <a:xfrm>
            <a:off x="3794629" y="4308538"/>
            <a:ext cx="495401" cy="2752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Montserrat" pitchFamily="2" charset="77"/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1181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42B56-3A6B-137B-B825-A419CBB1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Bilden Sie 3er oder 4er Gruppen. </a:t>
            </a:r>
          </a:p>
          <a:p>
            <a:r>
              <a:rPr lang="de-DE" dirty="0"/>
              <a:t>Definieren Sie, wer Rolle A, B und C übernimmt. </a:t>
            </a:r>
            <a:br>
              <a:rPr lang="de-DE" dirty="0"/>
            </a:br>
            <a:r>
              <a:rPr lang="de-DE" dirty="0"/>
              <a:t>(bei 4 Personen übernehmen zwei Personen Rolle A)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  <a:tabLst>
                <a:tab pos="658813" algn="l"/>
              </a:tabLst>
            </a:pPr>
            <a:r>
              <a:rPr lang="de-DE" dirty="0"/>
              <a:t>A: 	Zieht ein Bild aus dem Foto-Stapel und zeichnet in </a:t>
            </a:r>
            <a:br>
              <a:rPr lang="de-DE" dirty="0"/>
            </a:br>
            <a:r>
              <a:rPr lang="de-DE" dirty="0"/>
              <a:t>	einer Minute eine Skizze des Fotos.</a:t>
            </a:r>
          </a:p>
          <a:p>
            <a:pPr marL="0" indent="0">
              <a:buNone/>
              <a:tabLst>
                <a:tab pos="658813" algn="l"/>
              </a:tabLst>
            </a:pPr>
            <a:r>
              <a:rPr lang="de-DE" dirty="0"/>
              <a:t>B: 	Bekommt die Skizzen von A und füllt eine Tabelle aus.</a:t>
            </a:r>
          </a:p>
          <a:p>
            <a:pPr marL="0" indent="0">
              <a:buNone/>
              <a:tabLst>
                <a:tab pos="658813" algn="l"/>
              </a:tabLst>
            </a:pPr>
            <a:r>
              <a:rPr lang="de-DE" dirty="0"/>
              <a:t>C: 	Bekommt von B die Tabelle und versucht </a:t>
            </a:r>
            <a:br>
              <a:rPr lang="de-DE" dirty="0"/>
            </a:br>
            <a:r>
              <a:rPr lang="de-DE" dirty="0"/>
              <a:t> 	herauszufinden, was auf dem Bild zu sehen war.  </a:t>
            </a:r>
          </a:p>
          <a:p>
            <a:pPr marL="0" indent="0">
              <a:buNone/>
              <a:tabLst>
                <a:tab pos="658813" algn="l"/>
              </a:tabLs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0208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42B56-3A6B-137B-B825-A419CBB1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passiert, wenn wir für ein Objekt noch keine Merkmale definiert haben?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Wie können wir die Merkmale erweitern? </a:t>
            </a:r>
          </a:p>
        </p:txBody>
      </p:sp>
    </p:spTree>
    <p:extLst>
      <p:ext uri="{BB962C8B-B14F-4D97-AF65-F5344CB8AC3E}">
        <p14:creationId xmlns:p14="http://schemas.microsoft.com/office/powerpoint/2010/main" val="98241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Übersetzung der Rollen in die Sprache der Maschine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C37E0E4-40EE-9335-C0E0-E234FE00BE91}"/>
              </a:ext>
            </a:extLst>
          </p:cNvPr>
          <p:cNvSpPr/>
          <p:nvPr/>
        </p:nvSpPr>
        <p:spPr>
          <a:xfrm>
            <a:off x="1070517" y="2007220"/>
            <a:ext cx="4103649" cy="126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Montserrat" pitchFamily="2" charset="77"/>
              </a:rPr>
              <a:t>Person A, B und C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185F69C-97DB-5043-46BB-B38D14816D8C}"/>
              </a:ext>
            </a:extLst>
          </p:cNvPr>
          <p:cNvSpPr/>
          <p:nvPr/>
        </p:nvSpPr>
        <p:spPr>
          <a:xfrm>
            <a:off x="7017834" y="2007219"/>
            <a:ext cx="4103649" cy="12656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Montserrat" pitchFamily="2" charset="77"/>
              </a:rPr>
              <a:t>Neuronen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C96A59B-382B-A9CB-0164-0462DD7DA0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174166" y="2640051"/>
            <a:ext cx="184366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66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Übersetzung der Rollen in die Sprache der Maschine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C37E0E4-40EE-9335-C0E0-E234FE00BE91}"/>
              </a:ext>
            </a:extLst>
          </p:cNvPr>
          <p:cNvSpPr/>
          <p:nvPr/>
        </p:nvSpPr>
        <p:spPr>
          <a:xfrm>
            <a:off x="1070517" y="2007220"/>
            <a:ext cx="4103649" cy="126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Montserrat" pitchFamily="2" charset="77"/>
              </a:rPr>
              <a:t>Person A, B und C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185F69C-97DB-5043-46BB-B38D14816D8C}"/>
              </a:ext>
            </a:extLst>
          </p:cNvPr>
          <p:cNvSpPr/>
          <p:nvPr/>
        </p:nvSpPr>
        <p:spPr>
          <a:xfrm>
            <a:off x="7017834" y="2007219"/>
            <a:ext cx="4103649" cy="12656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Montserrat" pitchFamily="2" charset="77"/>
              </a:rPr>
              <a:t>Neuronen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C96A59B-382B-A9CB-0164-0462DD7DA0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174166" y="2640051"/>
            <a:ext cx="184366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E0BEC5-215D-8757-7C89-0C00DEF6D483}"/>
              </a:ext>
            </a:extLst>
          </p:cNvPr>
          <p:cNvSpPr/>
          <p:nvPr/>
        </p:nvSpPr>
        <p:spPr>
          <a:xfrm>
            <a:off x="3122341" y="4217949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A</a:t>
            </a:r>
            <a:endParaRPr lang="de-DE" sz="16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48C8C4-F1B7-48CA-50DA-0B83258D8B25}"/>
              </a:ext>
            </a:extLst>
          </p:cNvPr>
          <p:cNvSpPr/>
          <p:nvPr/>
        </p:nvSpPr>
        <p:spPr>
          <a:xfrm>
            <a:off x="5626352" y="4217949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F0AD0B-D7E3-B3B9-582F-C76593B6F20D}"/>
              </a:ext>
            </a:extLst>
          </p:cNvPr>
          <p:cNvSpPr/>
          <p:nvPr/>
        </p:nvSpPr>
        <p:spPr>
          <a:xfrm>
            <a:off x="8130363" y="4217949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6A4D48-4A70-5A5E-2B2A-0661674029A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1637" y="4675149"/>
            <a:ext cx="15647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D4B4161-B4B3-1184-ED75-F130340A75A0}"/>
              </a:ext>
            </a:extLst>
          </p:cNvPr>
          <p:cNvCxnSpPr>
            <a:cxnSpLocks/>
          </p:cNvCxnSpPr>
          <p:nvPr/>
        </p:nvCxnSpPr>
        <p:spPr>
          <a:xfrm>
            <a:off x="6565648" y="4675149"/>
            <a:ext cx="15647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5517904-2416-C7E9-58E0-CFA6399A072F}"/>
              </a:ext>
            </a:extLst>
          </p:cNvPr>
          <p:cNvPicPr>
            <a:picLocks noChangeAspect="1"/>
          </p:cNvPicPr>
          <p:nvPr/>
        </p:nvPicPr>
        <p:blipFill>
          <a:blip>
            <a:alphaModFix amt="85000"/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0" y="806"/>
            <a:ext cx="12192000" cy="685719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EDE26C-F4E6-31DB-3720-5EF5307E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87340-D68E-9B7D-58A1-B9349D1A5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6980"/>
          </a:xfrm>
        </p:spPr>
        <p:txBody>
          <a:bodyPr>
            <a:normAutofit/>
          </a:bodyPr>
          <a:lstStyle/>
          <a:p>
            <a:r>
              <a:rPr lang="de-DE" dirty="0"/>
              <a:t>Begriffe von KI &amp; Training- vs. Testdaten</a:t>
            </a:r>
          </a:p>
          <a:p>
            <a:r>
              <a:rPr lang="de-DE" dirty="0"/>
              <a:t>Wie funktioniert Bilderkennung? </a:t>
            </a:r>
          </a:p>
          <a:p>
            <a:r>
              <a:rPr lang="de-DE" dirty="0"/>
              <a:t>KI an einem Beispiel entdecken </a:t>
            </a:r>
          </a:p>
          <a:p>
            <a:r>
              <a:rPr lang="de-DE" dirty="0"/>
              <a:t>Eigene KI trainieren und testen</a:t>
            </a:r>
          </a:p>
        </p:txBody>
      </p:sp>
    </p:spTree>
    <p:extLst>
      <p:ext uri="{BB962C8B-B14F-4D97-AF65-F5344CB8AC3E}">
        <p14:creationId xmlns:p14="http://schemas.microsoft.com/office/powerpoint/2010/main" val="224922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Übersetzung der Rollen in die Sprache der Maschine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C37E0E4-40EE-9335-C0E0-E234FE00BE91}"/>
              </a:ext>
            </a:extLst>
          </p:cNvPr>
          <p:cNvSpPr/>
          <p:nvPr/>
        </p:nvSpPr>
        <p:spPr>
          <a:xfrm>
            <a:off x="1070517" y="2007220"/>
            <a:ext cx="4103649" cy="126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Montserrat" pitchFamily="2" charset="77"/>
              </a:rPr>
              <a:t>Person A, B und C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185F69C-97DB-5043-46BB-B38D14816D8C}"/>
              </a:ext>
            </a:extLst>
          </p:cNvPr>
          <p:cNvSpPr/>
          <p:nvPr/>
        </p:nvSpPr>
        <p:spPr>
          <a:xfrm>
            <a:off x="7017834" y="2007219"/>
            <a:ext cx="4103649" cy="12656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Montserrat" pitchFamily="2" charset="77"/>
              </a:rPr>
              <a:t>Neuronen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C96A59B-382B-A9CB-0164-0462DD7DA0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174166" y="2640051"/>
            <a:ext cx="184366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E0BEC5-215D-8757-7C89-0C00DEF6D483}"/>
              </a:ext>
            </a:extLst>
          </p:cNvPr>
          <p:cNvSpPr/>
          <p:nvPr/>
        </p:nvSpPr>
        <p:spPr>
          <a:xfrm>
            <a:off x="3122341" y="4217949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A</a:t>
            </a:r>
            <a:endParaRPr lang="de-DE" sz="16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48C8C4-F1B7-48CA-50DA-0B83258D8B25}"/>
              </a:ext>
            </a:extLst>
          </p:cNvPr>
          <p:cNvSpPr/>
          <p:nvPr/>
        </p:nvSpPr>
        <p:spPr>
          <a:xfrm>
            <a:off x="5626352" y="4217949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F0AD0B-D7E3-B3B9-582F-C76593B6F20D}"/>
              </a:ext>
            </a:extLst>
          </p:cNvPr>
          <p:cNvSpPr/>
          <p:nvPr/>
        </p:nvSpPr>
        <p:spPr>
          <a:xfrm>
            <a:off x="8130363" y="4217949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6A4D48-4A70-5A5E-2B2A-0661674029A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1637" y="4675149"/>
            <a:ext cx="15647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D4B4161-B4B3-1184-ED75-F130340A75A0}"/>
              </a:ext>
            </a:extLst>
          </p:cNvPr>
          <p:cNvCxnSpPr>
            <a:cxnSpLocks/>
          </p:cNvCxnSpPr>
          <p:nvPr/>
        </p:nvCxnSpPr>
        <p:spPr>
          <a:xfrm>
            <a:off x="6565648" y="4675149"/>
            <a:ext cx="15647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3E3FD0C5-4C0F-3DB5-BF6C-05F16258AF85}"/>
              </a:ext>
            </a:extLst>
          </p:cNvPr>
          <p:cNvSpPr txBox="1"/>
          <p:nvPr/>
        </p:nvSpPr>
        <p:spPr>
          <a:xfrm>
            <a:off x="2809631" y="5358716"/>
            <a:ext cx="156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Montserrat" pitchFamily="2" charset="77"/>
              </a:rPr>
              <a:t>Eingabe</a:t>
            </a:r>
          </a:p>
          <a:p>
            <a:pPr algn="ctr"/>
            <a:r>
              <a:rPr lang="de-DE" sz="2400" dirty="0">
                <a:latin typeface="Montserrat" pitchFamily="2" charset="77"/>
              </a:rPr>
              <a:t>Schicht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B0BC47-745B-115A-D341-F56898367C0D}"/>
              </a:ext>
            </a:extLst>
          </p:cNvPr>
          <p:cNvSpPr txBox="1"/>
          <p:nvPr/>
        </p:nvSpPr>
        <p:spPr>
          <a:xfrm>
            <a:off x="7817654" y="5358716"/>
            <a:ext cx="156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Montserrat" pitchFamily="2" charset="77"/>
              </a:rPr>
              <a:t>Ausgabe</a:t>
            </a:r>
          </a:p>
          <a:p>
            <a:pPr algn="ctr"/>
            <a:r>
              <a:rPr lang="de-DE" sz="2400" dirty="0">
                <a:latin typeface="Montserrat" pitchFamily="2" charset="77"/>
              </a:rPr>
              <a:t>Schicht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598BCA-B270-A8A1-1647-A40B897A084E}"/>
              </a:ext>
            </a:extLst>
          </p:cNvPr>
          <p:cNvSpPr txBox="1"/>
          <p:nvPr/>
        </p:nvSpPr>
        <p:spPr>
          <a:xfrm>
            <a:off x="4955144" y="5358716"/>
            <a:ext cx="228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Montserrat" pitchFamily="2" charset="77"/>
              </a:rPr>
              <a:t>versteckte Schicht </a:t>
            </a:r>
          </a:p>
        </p:txBody>
      </p:sp>
    </p:spTree>
    <p:extLst>
      <p:ext uri="{BB962C8B-B14F-4D97-AF65-F5344CB8AC3E}">
        <p14:creationId xmlns:p14="http://schemas.microsoft.com/office/powerpoint/2010/main" val="334861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Übersetzung der Rollen in die Sprache der Maschine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C37E0E4-40EE-9335-C0E0-E234FE00BE91}"/>
              </a:ext>
            </a:extLst>
          </p:cNvPr>
          <p:cNvSpPr/>
          <p:nvPr/>
        </p:nvSpPr>
        <p:spPr>
          <a:xfrm>
            <a:off x="1070517" y="2007220"/>
            <a:ext cx="4103649" cy="12656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Montserrat" pitchFamily="2" charset="77"/>
              </a:rPr>
              <a:t>Person A, B und C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185F69C-97DB-5043-46BB-B38D14816D8C}"/>
              </a:ext>
            </a:extLst>
          </p:cNvPr>
          <p:cNvSpPr/>
          <p:nvPr/>
        </p:nvSpPr>
        <p:spPr>
          <a:xfrm>
            <a:off x="7017834" y="2007219"/>
            <a:ext cx="4103649" cy="12656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Montserrat" pitchFamily="2" charset="77"/>
              </a:rPr>
              <a:t>Neuronen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C96A59B-382B-A9CB-0164-0462DD7DA0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174166" y="2640051"/>
            <a:ext cx="1843668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AE0BEC5-215D-8757-7C89-0C00DEF6D483}"/>
              </a:ext>
            </a:extLst>
          </p:cNvPr>
          <p:cNvSpPr/>
          <p:nvPr/>
        </p:nvSpPr>
        <p:spPr>
          <a:xfrm>
            <a:off x="3122340" y="3629999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A1</a:t>
            </a:r>
            <a:endParaRPr lang="de-DE" sz="16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A48C8C4-F1B7-48CA-50DA-0B83258D8B25}"/>
              </a:ext>
            </a:extLst>
          </p:cNvPr>
          <p:cNvSpPr/>
          <p:nvPr/>
        </p:nvSpPr>
        <p:spPr>
          <a:xfrm>
            <a:off x="5626352" y="4217949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F0AD0B-D7E3-B3B9-582F-C76593B6F20D}"/>
              </a:ext>
            </a:extLst>
          </p:cNvPr>
          <p:cNvSpPr/>
          <p:nvPr/>
        </p:nvSpPr>
        <p:spPr>
          <a:xfrm>
            <a:off x="8130363" y="4217949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C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46A4D48-4A70-5A5E-2B2A-0661674029A6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4061636" y="4675149"/>
            <a:ext cx="1564716" cy="683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D4B4161-B4B3-1184-ED75-F130340A75A0}"/>
              </a:ext>
            </a:extLst>
          </p:cNvPr>
          <p:cNvCxnSpPr>
            <a:cxnSpLocks/>
          </p:cNvCxnSpPr>
          <p:nvPr/>
        </p:nvCxnSpPr>
        <p:spPr>
          <a:xfrm>
            <a:off x="6565648" y="4675149"/>
            <a:ext cx="15647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3E3FD0C5-4C0F-3DB5-BF6C-05F16258AF85}"/>
              </a:ext>
            </a:extLst>
          </p:cNvPr>
          <p:cNvSpPr txBox="1"/>
          <p:nvPr/>
        </p:nvSpPr>
        <p:spPr>
          <a:xfrm>
            <a:off x="2809631" y="5837547"/>
            <a:ext cx="156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Montserrat" pitchFamily="2" charset="77"/>
              </a:rPr>
              <a:t>Eingabe</a:t>
            </a:r>
          </a:p>
          <a:p>
            <a:pPr algn="ctr"/>
            <a:r>
              <a:rPr lang="de-DE" sz="2400" dirty="0">
                <a:latin typeface="Montserrat" pitchFamily="2" charset="77"/>
              </a:rPr>
              <a:t>Schicht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B0BC47-745B-115A-D341-F56898367C0D}"/>
              </a:ext>
            </a:extLst>
          </p:cNvPr>
          <p:cNvSpPr txBox="1"/>
          <p:nvPr/>
        </p:nvSpPr>
        <p:spPr>
          <a:xfrm>
            <a:off x="7817654" y="5815916"/>
            <a:ext cx="1564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Montserrat" pitchFamily="2" charset="77"/>
              </a:rPr>
              <a:t>Ausgabe</a:t>
            </a:r>
          </a:p>
          <a:p>
            <a:pPr algn="ctr"/>
            <a:r>
              <a:rPr lang="de-DE" sz="2400" dirty="0">
                <a:latin typeface="Montserrat" pitchFamily="2" charset="77"/>
              </a:rPr>
              <a:t>Schicht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598BCA-B270-A8A1-1647-A40B897A084E}"/>
              </a:ext>
            </a:extLst>
          </p:cNvPr>
          <p:cNvSpPr txBox="1"/>
          <p:nvPr/>
        </p:nvSpPr>
        <p:spPr>
          <a:xfrm>
            <a:off x="4955144" y="5837546"/>
            <a:ext cx="2281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latin typeface="Montserrat" pitchFamily="2" charset="77"/>
              </a:rPr>
              <a:t>versteckte Schicht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D422A2-C019-9B1C-7858-5FB4A29B88A7}"/>
              </a:ext>
            </a:extLst>
          </p:cNvPr>
          <p:cNvSpPr/>
          <p:nvPr/>
        </p:nvSpPr>
        <p:spPr>
          <a:xfrm>
            <a:off x="3122340" y="4901516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A2</a:t>
            </a:r>
            <a:endParaRPr lang="de-DE" sz="1600" dirty="0">
              <a:solidFill>
                <a:schemeClr val="bg1"/>
              </a:solidFill>
              <a:latin typeface="Montserrat" pitchFamily="2" charset="77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22EFCE9-BE4A-30AB-5BD3-1CFB335A055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1636" y="4087199"/>
            <a:ext cx="1564716" cy="587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824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Neuronales Netz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42B56-3A6B-137B-B825-A419CBB1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Angelehnt an die Funktionsweise von menschlichen Neuronen. </a:t>
            </a:r>
          </a:p>
          <a:p>
            <a:pPr>
              <a:buFont typeface="Wingdings" pitchFamily="2" charset="2"/>
              <a:buChar char="à"/>
            </a:pPr>
            <a:r>
              <a:rPr lang="de-DE" dirty="0">
                <a:sym typeface="Wingdings" pitchFamily="2" charset="2"/>
              </a:rPr>
              <a:t>Ähnlichkeit mit einem Taschenrechner. </a:t>
            </a: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Anordnung von Neuronen in Schichten  Mehrere Schichten = ein Netz </a:t>
            </a:r>
          </a:p>
          <a:p>
            <a:r>
              <a:rPr lang="de-DE" dirty="0">
                <a:sym typeface="Wingdings" pitchFamily="2" charset="2"/>
              </a:rPr>
              <a:t>Mehr Schichten als nur Eingabe und Ausgabe  «Deep Learning»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920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Bilderkennung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42B56-3A6B-137B-B825-A419CBB1D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Meistens mit «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Networks» </a:t>
            </a:r>
          </a:p>
          <a:p>
            <a:r>
              <a:rPr lang="de-DE" dirty="0"/>
              <a:t>Können selbstständig Muster erkennen und dann Bilder klassifizieren  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 descr="Ein Bild, das Katze, Gras, draußen, sitzend enthält.&#10;&#10;Automatisch generierte Beschreibung">
            <a:extLst>
              <a:ext uri="{FF2B5EF4-FFF2-40B4-BE49-F238E27FC236}">
                <a16:creationId xmlns:a16="http://schemas.microsoft.com/office/drawing/2014/main" id="{6907A6AC-47A0-E7A6-CF5D-ECFAC4E505C1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838200" y="3324713"/>
            <a:ext cx="4356370" cy="2904247"/>
          </a:xfrm>
          <a:prstGeom prst="rect">
            <a:avLst/>
          </a:prstGeom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93BAB1E0-9B33-F0D3-9BB0-FFEF5F0459D6}"/>
              </a:ext>
            </a:extLst>
          </p:cNvPr>
          <p:cNvSpPr/>
          <p:nvPr/>
        </p:nvSpPr>
        <p:spPr>
          <a:xfrm>
            <a:off x="5408579" y="4435813"/>
            <a:ext cx="2295727" cy="87548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F4275E2-39A3-9FBB-9B4E-35E3C7FDB4E3}"/>
              </a:ext>
            </a:extLst>
          </p:cNvPr>
          <p:cNvSpPr txBox="1">
            <a:spLocks/>
          </p:cNvSpPr>
          <p:nvPr/>
        </p:nvSpPr>
        <p:spPr>
          <a:xfrm>
            <a:off x="7918315" y="4256130"/>
            <a:ext cx="21417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Montserrat" pitchFamily="2" charset="77"/>
                <a:ea typeface="+mj-ea"/>
                <a:cs typeface="+mj-cs"/>
              </a:defRPr>
            </a:lvl1pPr>
          </a:lstStyle>
          <a:p>
            <a:r>
              <a:rPr lang="de-DE" dirty="0"/>
              <a:t>Katze</a:t>
            </a:r>
          </a:p>
        </p:txBody>
      </p:sp>
    </p:spTree>
    <p:extLst>
      <p:ext uri="{BB962C8B-B14F-4D97-AF65-F5344CB8AC3E}">
        <p14:creationId xmlns:p14="http://schemas.microsoft.com/office/powerpoint/2010/main" val="3653684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42B56-3A6B-137B-B825-A419CBB1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321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Bilder bestehen aus Pixeln, die in einem Raster angeordnet sind.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Jedes Pixel hat eine Farbe (= Farbwert).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Modelle schauen sich immer „Blöcke“ von Pixeln an</a:t>
            </a:r>
            <a:br>
              <a:rPr lang="de-DE" dirty="0"/>
            </a:br>
            <a:r>
              <a:rPr lang="de-DE" dirty="0">
                <a:sym typeface="Wingdings" pitchFamily="2" charset="2"/>
              </a:rPr>
              <a:t> z.B. ein Feld von 3 x 3 Pixeln. 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656BDD15-C496-94B6-F2BD-89574649B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48324"/>
              </p:ext>
            </p:extLst>
          </p:nvPr>
        </p:nvGraphicFramePr>
        <p:xfrm>
          <a:off x="9867900" y="4724399"/>
          <a:ext cx="1905000" cy="1768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02569736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0006943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005796700"/>
                    </a:ext>
                  </a:extLst>
                </a:gridCol>
              </a:tblGrid>
              <a:tr h="58949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7064"/>
                  </a:ext>
                </a:extLst>
              </a:tr>
              <a:tr h="58949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67754"/>
                  </a:ext>
                </a:extLst>
              </a:tr>
              <a:tr h="589492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65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11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Katze, Gras, draußen, sitzend enthält.&#10;&#10;Automatisch generierte Beschreibung">
            <a:extLst>
              <a:ext uri="{FF2B5EF4-FFF2-40B4-BE49-F238E27FC236}">
                <a16:creationId xmlns:a16="http://schemas.microsoft.com/office/drawing/2014/main" id="{6C514706-7251-9BEE-7803-F08F8C4FA31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935816" y="655544"/>
            <a:ext cx="8320367" cy="5546912"/>
          </a:xfrm>
          <a:prstGeom prst="rect">
            <a:avLst/>
          </a:prstGeom>
        </p:spPr>
      </p:pic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DAC4FAF-6670-8095-E812-C9430DC9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33135"/>
              </p:ext>
            </p:extLst>
          </p:nvPr>
        </p:nvGraphicFramePr>
        <p:xfrm>
          <a:off x="1935816" y="655544"/>
          <a:ext cx="8320368" cy="55469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4312">
                  <a:extLst>
                    <a:ext uri="{9D8B030D-6E8A-4147-A177-3AD203B41FA5}">
                      <a16:colId xmlns:a16="http://schemas.microsoft.com/office/drawing/2014/main" val="3403782256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8416703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3042057296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601352460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131065715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1484182790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711279420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338892226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977870569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3295644441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124921232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022162802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01336395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595114463"/>
                    </a:ext>
                  </a:extLst>
                </a:gridCol>
              </a:tblGrid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374850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290781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338751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49736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03097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65355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15198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72723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090122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030757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D25E496-59AF-5EE5-0E78-83003490A7A0}"/>
              </a:ext>
            </a:extLst>
          </p:cNvPr>
          <p:cNvSpPr txBox="1"/>
          <p:nvPr/>
        </p:nvSpPr>
        <p:spPr>
          <a:xfrm>
            <a:off x="1824980" y="286212"/>
            <a:ext cx="10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98BCB6-5EE7-1842-A6C2-F6FB31D0E6C8}"/>
              </a:ext>
            </a:extLst>
          </p:cNvPr>
          <p:cNvSpPr txBox="1"/>
          <p:nvPr/>
        </p:nvSpPr>
        <p:spPr>
          <a:xfrm rot="16200000">
            <a:off x="1356978" y="770163"/>
            <a:ext cx="8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9D7ED6C-AB63-4AE6-A4DB-91C2AE0D7E62}"/>
              </a:ext>
            </a:extLst>
          </p:cNvPr>
          <p:cNvSpPr txBox="1"/>
          <p:nvPr/>
        </p:nvSpPr>
        <p:spPr>
          <a:xfrm>
            <a:off x="1824980" y="6627168"/>
            <a:ext cx="508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fotoblog.boever.de/?tag=katze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/3.0/"/>
              </a:rPr>
              <a:t>CC BY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325607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3B538-86FC-2D66-75C3-C502B81E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42B56-3A6B-137B-B825-A419CBB1D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Über das Bild kommt ein Filter (ähnlich wie normale Bild-Filter bei z.B. Instagram).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Mit dem Filter kann das Modell Eigenschaften im Bild besser erkennen. 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In unserem Beispiel: </a:t>
            </a:r>
            <a:r>
              <a:rPr lang="de-DE" dirty="0"/>
              <a:t>Person 		hatte die Rolle eines Filters.  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8EA4DB-E3C7-2C4A-B7BB-829546724CC1}"/>
              </a:ext>
            </a:extLst>
          </p:cNvPr>
          <p:cNvSpPr/>
          <p:nvPr/>
        </p:nvSpPr>
        <p:spPr>
          <a:xfrm>
            <a:off x="6229350" y="4419600"/>
            <a:ext cx="939296" cy="9144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bg1"/>
                </a:solidFill>
                <a:latin typeface="Montserrat" pitchFamily="2" charset="77"/>
              </a:rPr>
              <a:t>A</a:t>
            </a:r>
            <a:endParaRPr lang="de-DE" sz="1600" dirty="0">
              <a:solidFill>
                <a:schemeClr val="bg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0456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Katze, Gras, draußen, sitzend enthält.&#10;&#10;Automatisch generierte Beschreibung">
            <a:extLst>
              <a:ext uri="{FF2B5EF4-FFF2-40B4-BE49-F238E27FC236}">
                <a16:creationId xmlns:a16="http://schemas.microsoft.com/office/drawing/2014/main" id="{6C514706-7251-9BEE-7803-F08F8C4FA315}"/>
              </a:ext>
            </a:extLst>
          </p:cNvPr>
          <p:cNvPicPr>
            <a:picLocks noChangeAspect="1"/>
          </p:cNvPicPr>
          <p:nvPr/>
        </p:nvPicPr>
        <p:blipFill>
          <a:blip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GlowEdges/>
                    </a14:imgEffect>
                    <a14:imgEffect>
                      <a14:sharpenSoften amount="87000"/>
                    </a14:imgEffect>
                    <a14:imgEffect>
                      <a14:brightnessContrast bright="49000" contrast="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935816" y="655544"/>
            <a:ext cx="8320367" cy="5546912"/>
          </a:xfrm>
          <a:prstGeom prst="rect">
            <a:avLst/>
          </a:prstGeom>
        </p:spPr>
      </p:pic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DAC4FAF-6670-8095-E812-C9430DC9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55481"/>
              </p:ext>
            </p:extLst>
          </p:nvPr>
        </p:nvGraphicFramePr>
        <p:xfrm>
          <a:off x="1935816" y="655546"/>
          <a:ext cx="8320368" cy="55469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4312">
                  <a:extLst>
                    <a:ext uri="{9D8B030D-6E8A-4147-A177-3AD203B41FA5}">
                      <a16:colId xmlns:a16="http://schemas.microsoft.com/office/drawing/2014/main" val="3403782256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8416703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3042057296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601352460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131065715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1484182790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711279420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338892226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977870569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3295644441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124921232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022162802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01336395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595114463"/>
                    </a:ext>
                  </a:extLst>
                </a:gridCol>
              </a:tblGrid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374850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290781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338751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49736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03097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65355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15198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72723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090122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030757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D25E496-59AF-5EE5-0E78-83003490A7A0}"/>
              </a:ext>
            </a:extLst>
          </p:cNvPr>
          <p:cNvSpPr txBox="1"/>
          <p:nvPr/>
        </p:nvSpPr>
        <p:spPr>
          <a:xfrm>
            <a:off x="1824980" y="286212"/>
            <a:ext cx="10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98BCB6-5EE7-1842-A6C2-F6FB31D0E6C8}"/>
              </a:ext>
            </a:extLst>
          </p:cNvPr>
          <p:cNvSpPr txBox="1"/>
          <p:nvPr/>
        </p:nvSpPr>
        <p:spPr>
          <a:xfrm rot="16200000">
            <a:off x="1356978" y="770163"/>
            <a:ext cx="8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1DAD18-DD4F-6238-6A8A-9C8387DCD2BF}"/>
              </a:ext>
            </a:extLst>
          </p:cNvPr>
          <p:cNvSpPr txBox="1"/>
          <p:nvPr/>
        </p:nvSpPr>
        <p:spPr>
          <a:xfrm>
            <a:off x="394370" y="3349758"/>
            <a:ext cx="14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ontserrat" pitchFamily="2" charset="77"/>
              </a:rPr>
              <a:t>+ Filter</a:t>
            </a:r>
          </a:p>
        </p:txBody>
      </p:sp>
    </p:spTree>
    <p:extLst>
      <p:ext uri="{BB962C8B-B14F-4D97-AF65-F5344CB8AC3E}">
        <p14:creationId xmlns:p14="http://schemas.microsoft.com/office/powerpoint/2010/main" val="3214116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E649B-0610-CA22-DCB1-78C6FCF1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CA0B6-DEB2-6E7F-8D75-9AC61421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Das Modell vergleicht dann pro Fläche (z.B. 3 x 3 Pixel), welche Linien, Kanten und Farben es dort findet.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Damit erkennt es dann Muster (Ohren, Augen, Räder, ...). </a:t>
            </a:r>
          </a:p>
          <a:p>
            <a:pPr marL="0" indent="0">
              <a:buNone/>
            </a:pPr>
            <a:r>
              <a:rPr lang="de-DE" dirty="0"/>
              <a:t>Findet es genug Muster von einem Objekt, erkennt es das Objekt. </a:t>
            </a:r>
          </a:p>
        </p:txBody>
      </p:sp>
    </p:spTree>
    <p:extLst>
      <p:ext uri="{BB962C8B-B14F-4D97-AF65-F5344CB8AC3E}">
        <p14:creationId xmlns:p14="http://schemas.microsoft.com/office/powerpoint/2010/main" val="244121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Katze, Gras, draußen, sitzend enthält.&#10;&#10;Automatisch generierte Beschreibung">
            <a:extLst>
              <a:ext uri="{FF2B5EF4-FFF2-40B4-BE49-F238E27FC236}">
                <a16:creationId xmlns:a16="http://schemas.microsoft.com/office/drawing/2014/main" id="{6C514706-7251-9BEE-7803-F08F8C4FA315}"/>
              </a:ext>
            </a:extLst>
          </p:cNvPr>
          <p:cNvPicPr>
            <a:picLocks noChangeAspect="1"/>
          </p:cNvPicPr>
          <p:nvPr/>
        </p:nvPicPr>
        <p:blipFill>
          <a:blip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GlowEdges/>
                    </a14:imgEffect>
                    <a14:imgEffect>
                      <a14:sharpenSoften amount="87000"/>
                    </a14:imgEffect>
                    <a14:imgEffect>
                      <a14:brightnessContrast bright="49000" contrast="1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935816" y="655544"/>
            <a:ext cx="8320367" cy="5546912"/>
          </a:xfrm>
          <a:prstGeom prst="rect">
            <a:avLst/>
          </a:prstGeom>
        </p:spPr>
      </p:pic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ADAC4FAF-6670-8095-E812-C9430DC91C81}"/>
              </a:ext>
            </a:extLst>
          </p:cNvPr>
          <p:cNvGraphicFramePr>
            <a:graphicFrameLocks noGrp="1"/>
          </p:cNvGraphicFramePr>
          <p:nvPr/>
        </p:nvGraphicFramePr>
        <p:xfrm>
          <a:off x="1935816" y="655546"/>
          <a:ext cx="8320368" cy="55469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4312">
                  <a:extLst>
                    <a:ext uri="{9D8B030D-6E8A-4147-A177-3AD203B41FA5}">
                      <a16:colId xmlns:a16="http://schemas.microsoft.com/office/drawing/2014/main" val="3403782256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8416703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3042057296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601352460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131065715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1484182790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711279420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338892226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977870569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3295644441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124921232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022162802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01336395"/>
                    </a:ext>
                  </a:extLst>
                </a:gridCol>
                <a:gridCol w="594312">
                  <a:extLst>
                    <a:ext uri="{9D8B030D-6E8A-4147-A177-3AD203B41FA5}">
                      <a16:colId xmlns:a16="http://schemas.microsoft.com/office/drawing/2014/main" val="2595114463"/>
                    </a:ext>
                  </a:extLst>
                </a:gridCol>
              </a:tblGrid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374850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290781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338751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49736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03097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65355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15198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72723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090122"/>
                  </a:ext>
                </a:extLst>
              </a:tr>
              <a:tr h="554691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030757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AD25E496-59AF-5EE5-0E78-83003490A7A0}"/>
              </a:ext>
            </a:extLst>
          </p:cNvPr>
          <p:cNvSpPr txBox="1"/>
          <p:nvPr/>
        </p:nvSpPr>
        <p:spPr>
          <a:xfrm>
            <a:off x="1824980" y="286212"/>
            <a:ext cx="10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98BCB6-5EE7-1842-A6C2-F6FB31D0E6C8}"/>
              </a:ext>
            </a:extLst>
          </p:cNvPr>
          <p:cNvSpPr txBox="1"/>
          <p:nvPr/>
        </p:nvSpPr>
        <p:spPr>
          <a:xfrm rot="16200000">
            <a:off x="1356978" y="770163"/>
            <a:ext cx="8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1DAD18-DD4F-6238-6A8A-9C8387DCD2BF}"/>
              </a:ext>
            </a:extLst>
          </p:cNvPr>
          <p:cNvSpPr txBox="1"/>
          <p:nvPr/>
        </p:nvSpPr>
        <p:spPr>
          <a:xfrm>
            <a:off x="394370" y="3349758"/>
            <a:ext cx="14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ontserrat" pitchFamily="2" charset="77"/>
              </a:rPr>
              <a:t>+ Filter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697E21-8175-C2C9-B411-241A4C960F8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299771" y="1194618"/>
            <a:ext cx="1825725" cy="16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62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0CB7325-A8FA-49E7-17E8-19FF4EBE0025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4419600" y="1676400"/>
            <a:ext cx="7772400" cy="51816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64E35F-9262-96C1-0F60-428E5050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7966161" cy="2852737"/>
          </a:xfrm>
        </p:spPr>
        <p:txBody>
          <a:bodyPr/>
          <a:lstStyle/>
          <a:p>
            <a:r>
              <a:rPr lang="de-DE" dirty="0"/>
              <a:t>Wo begegnen wir KI im Alltag? </a:t>
            </a:r>
          </a:p>
        </p:txBody>
      </p:sp>
    </p:spTree>
    <p:extLst>
      <p:ext uri="{BB962C8B-B14F-4D97-AF65-F5344CB8AC3E}">
        <p14:creationId xmlns:p14="http://schemas.microsoft.com/office/powerpoint/2010/main" val="4123197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D25E496-59AF-5EE5-0E78-83003490A7A0}"/>
              </a:ext>
            </a:extLst>
          </p:cNvPr>
          <p:cNvSpPr txBox="1"/>
          <p:nvPr/>
        </p:nvSpPr>
        <p:spPr>
          <a:xfrm>
            <a:off x="825420" y="1632865"/>
            <a:ext cx="10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98BCB6-5EE7-1842-A6C2-F6FB31D0E6C8}"/>
              </a:ext>
            </a:extLst>
          </p:cNvPr>
          <p:cNvSpPr txBox="1"/>
          <p:nvPr/>
        </p:nvSpPr>
        <p:spPr>
          <a:xfrm rot="16200000">
            <a:off x="160190" y="2248160"/>
            <a:ext cx="8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697E21-8175-C2C9-B411-241A4C960F8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75483" y="2002198"/>
            <a:ext cx="3103919" cy="28536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978FA0-2112-8F90-80E9-BB64EFE2561B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900" t="68164" r="2153" b="1269"/>
          <a:stretch/>
        </p:blipFill>
        <p:spPr>
          <a:xfrm>
            <a:off x="9693519" y="4384436"/>
            <a:ext cx="1078691" cy="979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A5C44E6-246C-E174-0A01-3B5A8E2ED8D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7192" t="34571" r="1568" b="33661"/>
          <a:stretch/>
        </p:blipFill>
        <p:spPr>
          <a:xfrm>
            <a:off x="9693519" y="3055962"/>
            <a:ext cx="1077421" cy="1007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77D586-92DE-B356-A01E-134130BAFC5E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4666" t="67982" r="35030" b="250"/>
          <a:stretch/>
        </p:blipFill>
        <p:spPr>
          <a:xfrm>
            <a:off x="8312599" y="4393308"/>
            <a:ext cx="1001349" cy="965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B2FC84F-C7D2-5CC2-B9C6-BC27C2051719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4803" t="34434" r="34916" b="33798"/>
          <a:stretch/>
        </p:blipFill>
        <p:spPr>
          <a:xfrm>
            <a:off x="8312600" y="3055962"/>
            <a:ext cx="1001348" cy="96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C1CA34A-05E4-00EF-FAD3-BC7978E2AF9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4091" t="1847" r="34668" b="66385"/>
          <a:stretch/>
        </p:blipFill>
        <p:spPr>
          <a:xfrm>
            <a:off x="8289853" y="1757140"/>
            <a:ext cx="1001348" cy="936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AEBF469-6C27-ECD8-1430-38DA6D435C4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627" t="2129" r="2132" b="66102"/>
          <a:stretch/>
        </p:blipFill>
        <p:spPr>
          <a:xfrm>
            <a:off x="9693520" y="1737262"/>
            <a:ext cx="1041968" cy="974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4D87430-3E70-4721-C61A-557E2458A746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585" t="1609" r="1154" b="66622"/>
          <a:stretch/>
        </p:blipFill>
        <p:spPr>
          <a:xfrm>
            <a:off x="6886186" y="1771683"/>
            <a:ext cx="1001348" cy="906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1C232A9-2282-47EC-7BC5-1DFD7EC642D4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585" t="2091" r="3112" b="66140"/>
          <a:stretch/>
        </p:blipFill>
        <p:spPr>
          <a:xfrm>
            <a:off x="6898892" y="3055962"/>
            <a:ext cx="1001348" cy="965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CC1CB87-0612-4182-6EE3-1B9BB5D680FE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585" t="2091" r="3112" b="66140"/>
          <a:stretch/>
        </p:blipFill>
        <p:spPr>
          <a:xfrm>
            <a:off x="6898892" y="4398809"/>
            <a:ext cx="1001348" cy="965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C192D1E8-B613-8EDC-BB34-18956DFAC631}"/>
              </a:ext>
            </a:extLst>
          </p:cNvPr>
          <p:cNvSpPr/>
          <p:nvPr/>
        </p:nvSpPr>
        <p:spPr>
          <a:xfrm>
            <a:off x="4248735" y="3089828"/>
            <a:ext cx="2418532" cy="7785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69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D25E496-59AF-5EE5-0E78-83003490A7A0}"/>
              </a:ext>
            </a:extLst>
          </p:cNvPr>
          <p:cNvSpPr txBox="1"/>
          <p:nvPr/>
        </p:nvSpPr>
        <p:spPr>
          <a:xfrm>
            <a:off x="825420" y="1632865"/>
            <a:ext cx="10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98BCB6-5EE7-1842-A6C2-F6FB31D0E6C8}"/>
              </a:ext>
            </a:extLst>
          </p:cNvPr>
          <p:cNvSpPr txBox="1"/>
          <p:nvPr/>
        </p:nvSpPr>
        <p:spPr>
          <a:xfrm rot="16200000">
            <a:off x="160190" y="2248160"/>
            <a:ext cx="8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697E21-8175-C2C9-B411-241A4C960F8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75483" y="2002198"/>
            <a:ext cx="3103919" cy="285360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978FA0-2112-8F90-80E9-BB64EFE2561B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900" t="68164" r="2153" b="1269"/>
          <a:stretch/>
        </p:blipFill>
        <p:spPr>
          <a:xfrm>
            <a:off x="9693519" y="4384436"/>
            <a:ext cx="1078691" cy="979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A5C44E6-246C-E174-0A01-3B5A8E2ED8D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7192" t="34571" r="1568" b="33661"/>
          <a:stretch/>
        </p:blipFill>
        <p:spPr>
          <a:xfrm>
            <a:off x="9693519" y="3055962"/>
            <a:ext cx="1077421" cy="1007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177D586-92DE-B356-A01E-134130BAFC5E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4666" t="67982" r="35030" b="250"/>
          <a:stretch/>
        </p:blipFill>
        <p:spPr>
          <a:xfrm>
            <a:off x="8312599" y="4393308"/>
            <a:ext cx="1001349" cy="965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B2FC84F-C7D2-5CC2-B9C6-BC27C2051719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4803" t="34434" r="34916" b="33798"/>
          <a:stretch/>
        </p:blipFill>
        <p:spPr>
          <a:xfrm>
            <a:off x="8312600" y="3055962"/>
            <a:ext cx="1001348" cy="96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C1CA34A-05E4-00EF-FAD3-BC7978E2AF9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4091" t="1847" r="34668" b="66385"/>
          <a:stretch/>
        </p:blipFill>
        <p:spPr>
          <a:xfrm>
            <a:off x="8289853" y="1757140"/>
            <a:ext cx="1001348" cy="936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AEBF469-6C27-ECD8-1430-38DA6D435C45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627" t="2129" r="2132" b="66102"/>
          <a:stretch/>
        </p:blipFill>
        <p:spPr>
          <a:xfrm>
            <a:off x="9693520" y="1737262"/>
            <a:ext cx="1041968" cy="974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4D87430-3E70-4721-C61A-557E2458A746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585" t="1609" r="1154" b="66622"/>
          <a:stretch/>
        </p:blipFill>
        <p:spPr>
          <a:xfrm>
            <a:off x="6886186" y="1771683"/>
            <a:ext cx="1001348" cy="906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1C232A9-2282-47EC-7BC5-1DFD7EC642D4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585" t="2091" r="3112" b="66140"/>
          <a:stretch/>
        </p:blipFill>
        <p:spPr>
          <a:xfrm>
            <a:off x="6898892" y="3055962"/>
            <a:ext cx="1001348" cy="965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CC1CB87-0612-4182-6EE3-1B9BB5D680FE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66585" t="2091" r="3112" b="66140"/>
          <a:stretch/>
        </p:blipFill>
        <p:spPr>
          <a:xfrm>
            <a:off x="6898892" y="4398809"/>
            <a:ext cx="1001348" cy="965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C192D1E8-B613-8EDC-BB34-18956DFAC631}"/>
              </a:ext>
            </a:extLst>
          </p:cNvPr>
          <p:cNvSpPr/>
          <p:nvPr/>
        </p:nvSpPr>
        <p:spPr>
          <a:xfrm>
            <a:off x="4248735" y="3089828"/>
            <a:ext cx="2418532" cy="7785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72DAF99-8E7B-0CB6-AA94-8C76149EFE88}"/>
              </a:ext>
            </a:extLst>
          </p:cNvPr>
          <p:cNvSpPr txBox="1"/>
          <p:nvPr/>
        </p:nvSpPr>
        <p:spPr>
          <a:xfrm>
            <a:off x="9693519" y="5454302"/>
            <a:ext cx="14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ontserrat" pitchFamily="2" charset="77"/>
              </a:rPr>
              <a:t>Auge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87ABA57-D189-091B-685A-A3743DA8C49D}"/>
              </a:ext>
            </a:extLst>
          </p:cNvPr>
          <p:cNvSpPr txBox="1"/>
          <p:nvPr/>
        </p:nvSpPr>
        <p:spPr>
          <a:xfrm>
            <a:off x="8301587" y="5448801"/>
            <a:ext cx="14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ontserrat" pitchFamily="2" charset="77"/>
              </a:rPr>
              <a:t>Kante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4761602-4062-7491-ACB4-614C1564596A}"/>
              </a:ext>
            </a:extLst>
          </p:cNvPr>
          <p:cNvSpPr txBox="1"/>
          <p:nvPr/>
        </p:nvSpPr>
        <p:spPr>
          <a:xfrm>
            <a:off x="8204043" y="1123186"/>
            <a:ext cx="14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ontserrat" pitchFamily="2" charset="77"/>
              </a:rPr>
              <a:t>Dreieck</a:t>
            </a:r>
          </a:p>
        </p:txBody>
      </p:sp>
    </p:spTree>
    <p:extLst>
      <p:ext uri="{BB962C8B-B14F-4D97-AF65-F5344CB8AC3E}">
        <p14:creationId xmlns:p14="http://schemas.microsoft.com/office/powerpoint/2010/main" val="2660075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72DAF99-8E7B-0CB6-AA94-8C76149EFE88}"/>
              </a:ext>
            </a:extLst>
          </p:cNvPr>
          <p:cNvSpPr txBox="1"/>
          <p:nvPr/>
        </p:nvSpPr>
        <p:spPr>
          <a:xfrm>
            <a:off x="1773357" y="2192656"/>
            <a:ext cx="217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Montserrat" pitchFamily="2" charset="77"/>
              </a:rPr>
              <a:t>Kanten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Montserrat" pitchFamily="2" charset="77"/>
              </a:rPr>
              <a:t>Augen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Montserrat" pitchFamily="2" charset="77"/>
              </a:rPr>
              <a:t>Dreieck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Montserrat" pitchFamily="2" charset="77"/>
              </a:rPr>
              <a:t>Nase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Montserrat" pitchFamily="2" charset="77"/>
              </a:rPr>
              <a:t>Mund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Montserrat" pitchFamily="2" charset="77"/>
              </a:rPr>
              <a:t>Fell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b="1" dirty="0">
                <a:latin typeface="Montserrat" pitchFamily="2" charset="77"/>
              </a:rPr>
              <a:t>...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789B3226-2526-CAAB-1949-DEB624F9D422}"/>
              </a:ext>
            </a:extLst>
          </p:cNvPr>
          <p:cNvSpPr/>
          <p:nvPr/>
        </p:nvSpPr>
        <p:spPr>
          <a:xfrm>
            <a:off x="4886734" y="3142301"/>
            <a:ext cx="2418532" cy="77852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17167F0-0188-A651-65EA-54D27FFEC804}"/>
              </a:ext>
            </a:extLst>
          </p:cNvPr>
          <p:cNvSpPr txBox="1"/>
          <p:nvPr/>
        </p:nvSpPr>
        <p:spPr>
          <a:xfrm>
            <a:off x="8241895" y="3115986"/>
            <a:ext cx="217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latin typeface="Montserrat" pitchFamily="2" charset="77"/>
              </a:rPr>
              <a:t>Katze</a:t>
            </a:r>
          </a:p>
        </p:txBody>
      </p:sp>
    </p:spTree>
    <p:extLst>
      <p:ext uri="{BB962C8B-B14F-4D97-AF65-F5344CB8AC3E}">
        <p14:creationId xmlns:p14="http://schemas.microsoft.com/office/powerpoint/2010/main" val="1864890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E649B-0610-CA22-DCB1-78C6FCF1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funktioniert das? </a:t>
            </a: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54886FA-0AA6-7A8F-8CFB-8E6106165B2E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2256" t="3268" r="723" b="403"/>
          <a:stretch/>
        </p:blipFill>
        <p:spPr>
          <a:xfrm>
            <a:off x="851646" y="2049276"/>
            <a:ext cx="10502154" cy="321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6ABE121-AB7D-B556-853B-D8C546A5CAB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048348" y="695325"/>
            <a:ext cx="8095303" cy="5467350"/>
          </a:xfrm>
          <a:prstGeom prst="rect">
            <a:avLst/>
          </a:prstGeom>
        </p:spPr>
      </p:pic>
      <p:graphicFrame>
        <p:nvGraphicFramePr>
          <p:cNvPr id="12" name="Tabelle 3">
            <a:extLst>
              <a:ext uri="{FF2B5EF4-FFF2-40B4-BE49-F238E27FC236}">
                <a16:creationId xmlns:a16="http://schemas.microsoft.com/office/drawing/2014/main" id="{0530E1DD-43B5-1884-D9A4-CCF01DEA8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18115"/>
              </p:ext>
            </p:extLst>
          </p:nvPr>
        </p:nvGraphicFramePr>
        <p:xfrm>
          <a:off x="2048348" y="695324"/>
          <a:ext cx="8095304" cy="5467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8236">
                  <a:extLst>
                    <a:ext uri="{9D8B030D-6E8A-4147-A177-3AD203B41FA5}">
                      <a16:colId xmlns:a16="http://schemas.microsoft.com/office/drawing/2014/main" val="3403782256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8416703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3042057296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601352460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131065715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1484182790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711279420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338892226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977870569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3295644441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124921232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022162802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01336395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595114463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374850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29078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33875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49736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03097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65355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15198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72723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090122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030757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62F32A55-55D3-C6B4-D333-F28EF97F61C5}"/>
              </a:ext>
            </a:extLst>
          </p:cNvPr>
          <p:cNvSpPr txBox="1"/>
          <p:nvPr/>
        </p:nvSpPr>
        <p:spPr>
          <a:xfrm>
            <a:off x="1824980" y="286212"/>
            <a:ext cx="100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556FDC-A612-88F3-F418-EF8155374B40}"/>
              </a:ext>
            </a:extLst>
          </p:cNvPr>
          <p:cNvSpPr txBox="1"/>
          <p:nvPr/>
        </p:nvSpPr>
        <p:spPr>
          <a:xfrm rot="16200000">
            <a:off x="1356978" y="770163"/>
            <a:ext cx="86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 Pixel</a:t>
            </a:r>
          </a:p>
        </p:txBody>
      </p:sp>
    </p:spTree>
    <p:extLst>
      <p:ext uri="{BB962C8B-B14F-4D97-AF65-F5344CB8AC3E}">
        <p14:creationId xmlns:p14="http://schemas.microsoft.com/office/powerpoint/2010/main" val="60512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76ABE121-AB7D-B556-853B-D8C546A5CAB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048348" y="695325"/>
            <a:ext cx="8095303" cy="5467350"/>
          </a:xfrm>
          <a:prstGeom prst="rect">
            <a:avLst/>
          </a:prstGeom>
        </p:spPr>
      </p:pic>
      <p:pic>
        <p:nvPicPr>
          <p:cNvPr id="9" name="Grafik 8" descr="Ein Bild, das Himmel, Baum, Handfläche, draußen enthält.&#10;&#10;Automatisch generierte Beschreibung">
            <a:extLst>
              <a:ext uri="{FF2B5EF4-FFF2-40B4-BE49-F238E27FC236}">
                <a16:creationId xmlns:a16="http://schemas.microsoft.com/office/drawing/2014/main" id="{6B237AA6-B1BB-2BE9-605D-523117C6F686}"/>
              </a:ext>
            </a:extLst>
          </p:cNvPr>
          <p:cNvPicPr>
            <a:picLocks noChangeAspect="1"/>
          </p:cNvPicPr>
          <p:nvPr/>
        </p:nvPicPr>
        <p:blipFill>
          <a:blip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8348" y="695325"/>
            <a:ext cx="8142862" cy="5467350"/>
          </a:xfrm>
          <a:prstGeom prst="rect">
            <a:avLst/>
          </a:prstGeom>
        </p:spPr>
      </p:pic>
      <p:graphicFrame>
        <p:nvGraphicFramePr>
          <p:cNvPr id="2" name="Tabelle 3">
            <a:extLst>
              <a:ext uri="{FF2B5EF4-FFF2-40B4-BE49-F238E27FC236}">
                <a16:creationId xmlns:a16="http://schemas.microsoft.com/office/drawing/2014/main" id="{529EFB0F-A0A5-DF85-17E4-5336E49FC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00868"/>
              </p:ext>
            </p:extLst>
          </p:nvPr>
        </p:nvGraphicFramePr>
        <p:xfrm>
          <a:off x="2048348" y="695324"/>
          <a:ext cx="8095304" cy="54673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8236">
                  <a:extLst>
                    <a:ext uri="{9D8B030D-6E8A-4147-A177-3AD203B41FA5}">
                      <a16:colId xmlns:a16="http://schemas.microsoft.com/office/drawing/2014/main" val="3403782256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8416703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3042057296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601352460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131065715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1484182790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711279420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338892226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977870569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3295644441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124921232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022162802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01336395"/>
                    </a:ext>
                  </a:extLst>
                </a:gridCol>
                <a:gridCol w="578236">
                  <a:extLst>
                    <a:ext uri="{9D8B030D-6E8A-4147-A177-3AD203B41FA5}">
                      <a16:colId xmlns:a16="http://schemas.microsoft.com/office/drawing/2014/main" val="2595114463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374850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29078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33875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49736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003097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765355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215198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72723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090122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030757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4B59F8A-60F7-1BAA-982A-A766020D646F}"/>
              </a:ext>
            </a:extLst>
          </p:cNvPr>
          <p:cNvSpPr txBox="1"/>
          <p:nvPr/>
        </p:nvSpPr>
        <p:spPr>
          <a:xfrm>
            <a:off x="394370" y="3349758"/>
            <a:ext cx="1484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Montserrat" pitchFamily="2" charset="77"/>
              </a:rPr>
              <a:t>+ Filter</a:t>
            </a:r>
          </a:p>
        </p:txBody>
      </p:sp>
    </p:spTree>
    <p:extLst>
      <p:ext uri="{BB962C8B-B14F-4D97-AF65-F5344CB8AC3E}">
        <p14:creationId xmlns:p14="http://schemas.microsoft.com/office/powerpoint/2010/main" val="413252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174EBF6-33E6-859C-8EA1-2824A806FF78}"/>
              </a:ext>
            </a:extLst>
          </p:cNvPr>
          <p:cNvSpPr/>
          <p:nvPr/>
        </p:nvSpPr>
        <p:spPr>
          <a:xfrm>
            <a:off x="821436" y="818388"/>
            <a:ext cx="10549128" cy="5221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7D9CEBA3-D0A3-54A4-9274-E2458F4594A6}"/>
              </a:ext>
            </a:extLst>
          </p:cNvPr>
          <p:cNvSpPr/>
          <p:nvPr/>
        </p:nvSpPr>
        <p:spPr>
          <a:xfrm>
            <a:off x="4893734" y="1114044"/>
            <a:ext cx="6170845" cy="462991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0D61DA0-D61F-FF41-E218-0D252FB2482A}"/>
              </a:ext>
            </a:extLst>
          </p:cNvPr>
          <p:cNvSpPr/>
          <p:nvPr/>
        </p:nvSpPr>
        <p:spPr>
          <a:xfrm>
            <a:off x="7916281" y="1394547"/>
            <a:ext cx="2844172" cy="30874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EAE88C-41B6-EB66-526C-7AE2DDB6BB6D}"/>
              </a:ext>
            </a:extLst>
          </p:cNvPr>
          <p:cNvSpPr txBox="1"/>
          <p:nvPr/>
        </p:nvSpPr>
        <p:spPr>
          <a:xfrm>
            <a:off x="1216237" y="1490133"/>
            <a:ext cx="3371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Künstliche Intelligenz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69095B-1CB8-A74D-41D9-70A7ED5CE7D6}"/>
              </a:ext>
            </a:extLst>
          </p:cNvPr>
          <p:cNvSpPr txBox="1"/>
          <p:nvPr/>
        </p:nvSpPr>
        <p:spPr>
          <a:xfrm>
            <a:off x="5082563" y="1490133"/>
            <a:ext cx="33715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Maschinelles</a:t>
            </a:r>
          </a:p>
          <a:p>
            <a:r>
              <a:rPr lang="de-DE" sz="2000" b="1" dirty="0">
                <a:latin typeface="Montserrat" pitchFamily="2" charset="77"/>
              </a:rPr>
              <a:t>Lernen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0BB951-067E-D832-D0C0-B941520F79E7}"/>
              </a:ext>
            </a:extLst>
          </p:cNvPr>
          <p:cNvSpPr txBox="1"/>
          <p:nvPr/>
        </p:nvSpPr>
        <p:spPr>
          <a:xfrm>
            <a:off x="8081103" y="1508713"/>
            <a:ext cx="3371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«Deep Learning»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A8895EB-337A-8D18-EA8F-CCCC31C3EB3F}"/>
              </a:ext>
            </a:extLst>
          </p:cNvPr>
          <p:cNvSpPr txBox="1"/>
          <p:nvPr/>
        </p:nvSpPr>
        <p:spPr>
          <a:xfrm>
            <a:off x="1222893" y="2100323"/>
            <a:ext cx="337151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menschliches Denken und Handeln nachahmen.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95E492-5F3B-9864-F035-438F62FBCED4}"/>
              </a:ext>
            </a:extLst>
          </p:cNvPr>
          <p:cNvSpPr txBox="1"/>
          <p:nvPr/>
        </p:nvSpPr>
        <p:spPr>
          <a:xfrm>
            <a:off x="5082563" y="2293605"/>
            <a:ext cx="224313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mit </a:t>
            </a:r>
            <a:r>
              <a:rPr lang="de-DE" dirty="0" err="1">
                <a:latin typeface="Montserrat" pitchFamily="2" charset="77"/>
              </a:rPr>
              <a:t>grossen</a:t>
            </a:r>
            <a:r>
              <a:rPr lang="de-DE" dirty="0">
                <a:latin typeface="Montserrat" pitchFamily="2" charset="77"/>
              </a:rPr>
              <a:t> Daten-mengen lernen und sich verbessern.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753D5C8-2117-840D-915F-38C879B3B7EF}"/>
              </a:ext>
            </a:extLst>
          </p:cNvPr>
          <p:cNvSpPr txBox="1"/>
          <p:nvPr/>
        </p:nvSpPr>
        <p:spPr>
          <a:xfrm>
            <a:off x="8087916" y="2009645"/>
            <a:ext cx="248667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über neuronale Netze (ohne menschliche Anleitung) lernen.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455D1A-9FD9-5A95-DD6E-3BC918BCCFBC}"/>
              </a:ext>
            </a:extLst>
          </p:cNvPr>
          <p:cNvSpPr txBox="1"/>
          <p:nvPr/>
        </p:nvSpPr>
        <p:spPr>
          <a:xfrm>
            <a:off x="1222893" y="3641762"/>
            <a:ext cx="253773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ysClr val="windowText" lastClr="000000"/>
                </a:solidFill>
                <a:latin typeface="Montserrat" pitchFamily="2" charset="77"/>
              </a:rPr>
              <a:t>z.B. Wissensbasierte Systeme (Mindmap)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D6E5E4-D36E-6860-E9CC-4E207F12FBEA}"/>
              </a:ext>
            </a:extLst>
          </p:cNvPr>
          <p:cNvSpPr txBox="1"/>
          <p:nvPr/>
        </p:nvSpPr>
        <p:spPr>
          <a:xfrm>
            <a:off x="5089376" y="4107656"/>
            <a:ext cx="2356984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Montserrat" pitchFamily="2" charset="77"/>
              </a:rPr>
              <a:t>Überwachtes Lernen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0C9595-076B-E26D-D8E4-1E84A40AFDEF}"/>
              </a:ext>
            </a:extLst>
          </p:cNvPr>
          <p:cNvSpPr txBox="1"/>
          <p:nvPr/>
        </p:nvSpPr>
        <p:spPr>
          <a:xfrm>
            <a:off x="5098043" y="4536121"/>
            <a:ext cx="2677583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Montserrat" pitchFamily="2" charset="77"/>
              </a:rPr>
              <a:t>Unüberwachtes Lernen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BA64E4-5A7E-EE7F-9EB6-40E8B3CFA4B4}"/>
              </a:ext>
            </a:extLst>
          </p:cNvPr>
          <p:cNvSpPr txBox="1"/>
          <p:nvPr/>
        </p:nvSpPr>
        <p:spPr>
          <a:xfrm>
            <a:off x="5089377" y="4979955"/>
            <a:ext cx="2149377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Montserrat" pitchFamily="2" charset="77"/>
              </a:rPr>
              <a:t>Verstärktes Lernen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78470BC-DDD7-0F88-3D05-E738BB44A843}"/>
              </a:ext>
            </a:extLst>
          </p:cNvPr>
          <p:cNvPicPr>
            <a:picLocks noChangeAspect="1"/>
          </p:cNvPicPr>
          <p:nvPr/>
        </p:nvPicPr>
        <p:blipFill rotWithShape="1">
          <a:blip>
            <a:biLevel thresh="75000"/>
          </a:blip>
          <a:srcRect b="17418"/>
          <a:stretch/>
        </p:blipFill>
        <p:spPr>
          <a:xfrm>
            <a:off x="8106906" y="3267480"/>
            <a:ext cx="2372634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52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7D9CEBA3-D0A3-54A4-9274-E2458F4594A6}"/>
              </a:ext>
            </a:extLst>
          </p:cNvPr>
          <p:cNvSpPr/>
          <p:nvPr/>
        </p:nvSpPr>
        <p:spPr>
          <a:xfrm>
            <a:off x="602673" y="670034"/>
            <a:ext cx="10993582" cy="551793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0D61DA0-D61F-FF41-E218-0D252FB2482A}"/>
              </a:ext>
            </a:extLst>
          </p:cNvPr>
          <p:cNvSpPr/>
          <p:nvPr/>
        </p:nvSpPr>
        <p:spPr>
          <a:xfrm>
            <a:off x="1343275" y="3344540"/>
            <a:ext cx="9505449" cy="2619318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69095B-1CB8-A74D-41D9-70A7ED5CE7D6}"/>
              </a:ext>
            </a:extLst>
          </p:cNvPr>
          <p:cNvSpPr txBox="1"/>
          <p:nvPr/>
        </p:nvSpPr>
        <p:spPr>
          <a:xfrm>
            <a:off x="1431546" y="980132"/>
            <a:ext cx="423805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Maschinelles Lernen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0BB951-067E-D832-D0C0-B941520F79E7}"/>
              </a:ext>
            </a:extLst>
          </p:cNvPr>
          <p:cNvSpPr txBox="1"/>
          <p:nvPr/>
        </p:nvSpPr>
        <p:spPr>
          <a:xfrm>
            <a:off x="1474683" y="3540310"/>
            <a:ext cx="3371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«Deep Learning»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95E492-5F3B-9864-F035-438F62FBCED4}"/>
              </a:ext>
            </a:extLst>
          </p:cNvPr>
          <p:cNvSpPr txBox="1"/>
          <p:nvPr/>
        </p:nvSpPr>
        <p:spPr>
          <a:xfrm>
            <a:off x="1401488" y="1363601"/>
            <a:ext cx="88046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mit </a:t>
            </a:r>
            <a:r>
              <a:rPr lang="de-DE" dirty="0" err="1">
                <a:latin typeface="Montserrat" pitchFamily="2" charset="77"/>
              </a:rPr>
              <a:t>grossen</a:t>
            </a:r>
            <a:r>
              <a:rPr lang="de-DE" dirty="0">
                <a:latin typeface="Montserrat" pitchFamily="2" charset="77"/>
              </a:rPr>
              <a:t> Datenmengen lernen und sich verbessern.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753D5C8-2117-840D-915F-38C879B3B7EF}"/>
              </a:ext>
            </a:extLst>
          </p:cNvPr>
          <p:cNvSpPr txBox="1"/>
          <p:nvPr/>
        </p:nvSpPr>
        <p:spPr>
          <a:xfrm>
            <a:off x="1474683" y="3929809"/>
            <a:ext cx="90158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über neuronale Netze (ohne menschliche Anleitung) lernen. </a:t>
            </a:r>
          </a:p>
        </p:txBody>
      </p:sp>
      <p:pic>
        <p:nvPicPr>
          <p:cNvPr id="22" name="Grafik 21" descr="Katze mit einfarbiger Füllung">
            <a:extLst>
              <a:ext uri="{FF2B5EF4-FFF2-40B4-BE49-F238E27FC236}">
                <a16:creationId xmlns:a16="http://schemas.microsoft.com/office/drawing/2014/main" id="{0DA0613A-2481-F6EC-F6C7-4971C700D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1515367" y="1872758"/>
            <a:ext cx="774901" cy="774901"/>
          </a:xfrm>
          <a:prstGeom prst="rect">
            <a:avLst/>
          </a:prstGeom>
        </p:spPr>
      </p:pic>
      <p:pic>
        <p:nvPicPr>
          <p:cNvPr id="24" name="Grafik 23" descr="Programmiererin mit einfarbiger Füllung">
            <a:extLst>
              <a:ext uri="{FF2B5EF4-FFF2-40B4-BE49-F238E27FC236}">
                <a16:creationId xmlns:a16="http://schemas.microsoft.com/office/drawing/2014/main" id="{BF5AF395-E93D-2574-16E3-6788360B4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3041552" y="1860060"/>
            <a:ext cx="774901" cy="774901"/>
          </a:xfrm>
          <a:prstGeom prst="rect">
            <a:avLst/>
          </a:prstGeom>
        </p:spPr>
      </p:pic>
      <p:pic>
        <p:nvPicPr>
          <p:cNvPr id="25" name="Grafik 24" descr="Ein Bild, das Unschärfe enthält.&#10;&#10;Automatisch generierte Beschreibung">
            <a:extLst>
              <a:ext uri="{FF2B5EF4-FFF2-40B4-BE49-F238E27FC236}">
                <a16:creationId xmlns:a16="http://schemas.microsoft.com/office/drawing/2014/main" id="{7CD95334-3738-BE05-803F-58ACC448E828}"/>
              </a:ext>
            </a:extLst>
          </p:cNvPr>
          <p:cNvPicPr>
            <a:picLocks noChangeAspect="1"/>
          </p:cNvPicPr>
          <p:nvPr/>
        </p:nvPicPr>
        <p:blipFill>
          <a:blip>
            <a:biLevel thresh="75000"/>
          </a:blip>
          <a:stretch>
            <a:fillRect/>
          </a:stretch>
        </p:blipFill>
        <p:spPr>
          <a:xfrm>
            <a:off x="4633976" y="1904876"/>
            <a:ext cx="1203081" cy="802054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F44EE899-79C9-9EA9-281B-7346BADF37F6}"/>
              </a:ext>
            </a:extLst>
          </p:cNvPr>
          <p:cNvSpPr/>
          <p:nvPr/>
        </p:nvSpPr>
        <p:spPr>
          <a:xfrm>
            <a:off x="6990539" y="1957944"/>
            <a:ext cx="857217" cy="72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Katze oder keine Katze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0961C96-B1DA-DB5C-8C68-7B2309006E49}"/>
              </a:ext>
            </a:extLst>
          </p:cNvPr>
          <p:cNvCxnSpPr>
            <a:cxnSpLocks/>
          </p:cNvCxnSpPr>
          <p:nvPr/>
        </p:nvCxnSpPr>
        <p:spPr>
          <a:xfrm>
            <a:off x="2471278" y="2283536"/>
            <a:ext cx="29091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129B27-2D83-083A-308B-9D129BFBEBCA}"/>
              </a:ext>
            </a:extLst>
          </p:cNvPr>
          <p:cNvCxnSpPr>
            <a:cxnSpLocks/>
          </p:cNvCxnSpPr>
          <p:nvPr/>
        </p:nvCxnSpPr>
        <p:spPr>
          <a:xfrm>
            <a:off x="4007192" y="2283536"/>
            <a:ext cx="29091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0BBABFD-7AAB-FDA9-BCAF-BF7981D4E89E}"/>
              </a:ext>
            </a:extLst>
          </p:cNvPr>
          <p:cNvCxnSpPr>
            <a:cxnSpLocks/>
          </p:cNvCxnSpPr>
          <p:nvPr/>
        </p:nvCxnSpPr>
        <p:spPr>
          <a:xfrm>
            <a:off x="6172932" y="2283536"/>
            <a:ext cx="29091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4801A89-7054-9BF2-6123-865534FD1786}"/>
              </a:ext>
            </a:extLst>
          </p:cNvPr>
          <p:cNvSpPr txBox="1"/>
          <p:nvPr/>
        </p:nvSpPr>
        <p:spPr>
          <a:xfrm>
            <a:off x="1431546" y="2751201"/>
            <a:ext cx="11639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Montserrat" pitchFamily="2" charset="77"/>
              </a:rPr>
              <a:t>Eingabe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C6617A3-C32A-8B10-3EAE-61E6D9DD59AC}"/>
              </a:ext>
            </a:extLst>
          </p:cNvPr>
          <p:cNvSpPr txBox="1"/>
          <p:nvPr/>
        </p:nvSpPr>
        <p:spPr>
          <a:xfrm>
            <a:off x="6871399" y="2745133"/>
            <a:ext cx="11639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Montserrat" pitchFamily="2" charset="77"/>
              </a:rPr>
              <a:t>Ausgabe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C0E0C60-AE11-773C-EA80-A3838B1DC9D5}"/>
              </a:ext>
            </a:extLst>
          </p:cNvPr>
          <p:cNvSpPr txBox="1"/>
          <p:nvPr/>
        </p:nvSpPr>
        <p:spPr>
          <a:xfrm>
            <a:off x="2431666" y="2750129"/>
            <a:ext cx="20427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Montserrat" pitchFamily="2" charset="77"/>
              </a:rPr>
              <a:t>Eigenschaften definieren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8D8A784-A9D9-D2B1-ED52-A2DF6FF2DFD4}"/>
              </a:ext>
            </a:extLst>
          </p:cNvPr>
          <p:cNvSpPr txBox="1"/>
          <p:nvPr/>
        </p:nvSpPr>
        <p:spPr>
          <a:xfrm>
            <a:off x="4474378" y="2751201"/>
            <a:ext cx="15082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Montserrat" pitchFamily="2" charset="77"/>
              </a:rPr>
              <a:t>Klassifizieren</a:t>
            </a:r>
          </a:p>
        </p:txBody>
      </p:sp>
      <p:pic>
        <p:nvPicPr>
          <p:cNvPr id="38" name="Grafik 37" descr="Katze mit einfarbiger Füllung">
            <a:extLst>
              <a:ext uri="{FF2B5EF4-FFF2-40B4-BE49-F238E27FC236}">
                <a16:creationId xmlns:a16="http://schemas.microsoft.com/office/drawing/2014/main" id="{FC6F7ABB-B3B3-8283-B4ED-3BEA26CF2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1706106" y="4471551"/>
            <a:ext cx="774901" cy="774901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8B0397B7-1066-43E7-29DD-A2D05CC6BD47}"/>
              </a:ext>
            </a:extLst>
          </p:cNvPr>
          <p:cNvSpPr/>
          <p:nvPr/>
        </p:nvSpPr>
        <p:spPr>
          <a:xfrm>
            <a:off x="6978994" y="4504648"/>
            <a:ext cx="857217" cy="725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Katze oder keine Katze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B627A0C-2D0A-7E58-891A-F4C2BD1A9767}"/>
              </a:ext>
            </a:extLst>
          </p:cNvPr>
          <p:cNvCxnSpPr>
            <a:cxnSpLocks/>
          </p:cNvCxnSpPr>
          <p:nvPr/>
        </p:nvCxnSpPr>
        <p:spPr>
          <a:xfrm>
            <a:off x="2662017" y="4882329"/>
            <a:ext cx="29091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99BD1CAE-D75D-EB9C-0FD6-9E8441C14D14}"/>
              </a:ext>
            </a:extLst>
          </p:cNvPr>
          <p:cNvCxnSpPr>
            <a:cxnSpLocks/>
          </p:cNvCxnSpPr>
          <p:nvPr/>
        </p:nvCxnSpPr>
        <p:spPr>
          <a:xfrm>
            <a:off x="6172328" y="4882329"/>
            <a:ext cx="290910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F426A865-08D1-F4AB-0A59-B3F1CD86012D}"/>
              </a:ext>
            </a:extLst>
          </p:cNvPr>
          <p:cNvSpPr txBox="1"/>
          <p:nvPr/>
        </p:nvSpPr>
        <p:spPr>
          <a:xfrm>
            <a:off x="1622285" y="5349994"/>
            <a:ext cx="11639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Montserrat" pitchFamily="2" charset="77"/>
              </a:rPr>
              <a:t>Eingabe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F358F14E-EB60-FCF9-9C59-989D4EE6E39E}"/>
              </a:ext>
            </a:extLst>
          </p:cNvPr>
          <p:cNvSpPr txBox="1"/>
          <p:nvPr/>
        </p:nvSpPr>
        <p:spPr>
          <a:xfrm>
            <a:off x="6902104" y="5343990"/>
            <a:ext cx="11639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  <a:latin typeface="Montserrat" pitchFamily="2" charset="77"/>
              </a:rPr>
              <a:t>Ausgabe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2A4FD34-D630-7269-29D6-33D235659599}"/>
              </a:ext>
            </a:extLst>
          </p:cNvPr>
          <p:cNvSpPr txBox="1"/>
          <p:nvPr/>
        </p:nvSpPr>
        <p:spPr>
          <a:xfrm>
            <a:off x="2622404" y="5348922"/>
            <a:ext cx="455887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bg1"/>
                </a:solidFill>
                <a:latin typeface="Montserrat" pitchFamily="2" charset="77"/>
              </a:rPr>
              <a:t>Eigenschaften definieren und klassifizieren </a:t>
            </a:r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695270C2-7208-AD91-5489-4CCCC1C8CF14}"/>
              </a:ext>
            </a:extLst>
          </p:cNvPr>
          <p:cNvPicPr>
            <a:picLocks noChangeAspect="1"/>
          </p:cNvPicPr>
          <p:nvPr/>
        </p:nvPicPr>
        <p:blipFill rotWithShape="1">
          <a:blip>
            <a:biLevel thresh="75000"/>
          </a:blip>
          <a:srcRect b="17418"/>
          <a:stretch/>
        </p:blipFill>
        <p:spPr>
          <a:xfrm>
            <a:off x="3556623" y="4392486"/>
            <a:ext cx="2372634" cy="9468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43E1F51-F812-852D-383A-72FB9BDA1230}"/>
              </a:ext>
            </a:extLst>
          </p:cNvPr>
          <p:cNvSpPr txBox="1"/>
          <p:nvPr/>
        </p:nvSpPr>
        <p:spPr>
          <a:xfrm>
            <a:off x="8162124" y="1982737"/>
            <a:ext cx="252999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latin typeface="Montserrat" pitchFamily="2" charset="77"/>
              </a:rPr>
              <a:t>Beispiel: </a:t>
            </a:r>
            <a:br>
              <a:rPr lang="de-DE" i="1" dirty="0">
                <a:latin typeface="Montserrat" pitchFamily="2" charset="77"/>
              </a:rPr>
            </a:br>
            <a:r>
              <a:rPr lang="de-DE" i="1" dirty="0" err="1">
                <a:latin typeface="Montserrat" pitchFamily="2" charset="77"/>
              </a:rPr>
              <a:t>Beissende</a:t>
            </a:r>
            <a:r>
              <a:rPr lang="de-DE" i="1" dirty="0">
                <a:latin typeface="Montserrat" pitchFamily="2" charset="77"/>
              </a:rPr>
              <a:t> Affen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9ECC23-3699-901A-28A4-E2A02F48CD0A}"/>
              </a:ext>
            </a:extLst>
          </p:cNvPr>
          <p:cNvSpPr txBox="1"/>
          <p:nvPr/>
        </p:nvSpPr>
        <p:spPr>
          <a:xfrm>
            <a:off x="8162124" y="4535835"/>
            <a:ext cx="24617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i="1" dirty="0">
                <a:latin typeface="Montserrat" pitchFamily="2" charset="77"/>
              </a:rPr>
              <a:t>Beispiel: Spiel  Bilderkennung</a:t>
            </a:r>
          </a:p>
        </p:txBody>
      </p:sp>
    </p:spTree>
    <p:extLst>
      <p:ext uri="{BB962C8B-B14F-4D97-AF65-F5344CB8AC3E}">
        <p14:creationId xmlns:p14="http://schemas.microsoft.com/office/powerpoint/2010/main" val="3484755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4A5-3DD4-6861-B207-846EC33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verstehen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51371-2580-543C-D73D-9E1C7FC7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93458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de-DE" b="1" dirty="0"/>
              <a:t>Arbeitsauftrag</a:t>
            </a:r>
            <a:r>
              <a:rPr lang="de-DE" dirty="0"/>
              <a:t>: </a:t>
            </a:r>
          </a:p>
          <a:p>
            <a:r>
              <a:rPr lang="de-DE" dirty="0"/>
              <a:t>Klicken Sie sich durch das Tutorial und trainieren und testen Sie die KI. Probieren Sie verschiedene Dinge aus. z.B. Was passiert, wenn Sie der KI absichtlich falsche Dinge beibringen?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Beantworten Sie folgende Fragen: </a:t>
            </a:r>
          </a:p>
          <a:p>
            <a:pPr lvl="1"/>
            <a:r>
              <a:rPr lang="de-DE" dirty="0"/>
              <a:t>Wie lernt die KI? </a:t>
            </a:r>
          </a:p>
          <a:p>
            <a:pPr lvl="1"/>
            <a:r>
              <a:rPr lang="de-DE" dirty="0"/>
              <a:t>Welche Probleme gibt es?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ED941FC-42FB-E0F9-0647-F249C7553FB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/>
              <a:t>Selbst ausprobieren: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https://</a:t>
            </a:r>
            <a:r>
              <a:rPr lang="de-DE" sz="2400" dirty="0" err="1"/>
              <a:t>studio.code.org</a:t>
            </a:r>
            <a:r>
              <a:rPr lang="de-DE" sz="2400" dirty="0"/>
              <a:t>/s/</a:t>
            </a:r>
            <a:r>
              <a:rPr lang="de-DE" sz="2400" dirty="0" err="1"/>
              <a:t>oceans</a:t>
            </a:r>
            <a:r>
              <a:rPr lang="de-DE" sz="2400" dirty="0"/>
              <a:t>/</a:t>
            </a:r>
            <a:r>
              <a:rPr lang="de-DE" sz="2400" dirty="0" err="1"/>
              <a:t>lessons</a:t>
            </a:r>
            <a:r>
              <a:rPr lang="de-DE" sz="2400" dirty="0"/>
              <a:t>/1/</a:t>
            </a:r>
            <a:r>
              <a:rPr lang="de-DE" sz="2400" dirty="0" err="1"/>
              <a:t>levels</a:t>
            </a:r>
            <a:r>
              <a:rPr lang="de-DE" sz="2400" dirty="0"/>
              <a:t>/1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(Link ist auf </a:t>
            </a:r>
            <a:r>
              <a:rPr lang="de-DE" sz="2400" dirty="0" err="1"/>
              <a:t>Moodle</a:t>
            </a:r>
            <a:r>
              <a:rPr lang="de-DE" sz="24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81115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4A5-3DD4-6861-B207-846EC33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verstehen 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CB586BB-D788-C826-250C-8B43C11AA460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595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Hinweis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/>
              <a:t>Die Videos sind auf Englisch mit deutschen Untertiteln. </a:t>
            </a:r>
          </a:p>
          <a:p>
            <a:pPr marL="0" indent="0">
              <a:buNone/>
            </a:pPr>
            <a:r>
              <a:rPr lang="de-DE" dirty="0"/>
              <a:t>Sie müssen die Videos nicht zwingend anschauen, da wir das Thema vom Video auch noch gemeinsam anschauen werden. Sie dürfen aber natürlich </a:t>
            </a:r>
            <a:r>
              <a:rPr lang="de-DE" dirty="0">
                <a:sym typeface="Wingdings" pitchFamily="2" charset="2"/>
              </a:rPr>
              <a:t>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Auch sonst sind manche Sätze seltsam, da diese Webseite übersetzt wurde. </a:t>
            </a:r>
          </a:p>
        </p:txBody>
      </p:sp>
    </p:spTree>
    <p:extLst>
      <p:ext uri="{BB962C8B-B14F-4D97-AF65-F5344CB8AC3E}">
        <p14:creationId xmlns:p14="http://schemas.microsoft.com/office/powerpoint/2010/main" val="137561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Elektronik, Schaltkreis, Computer enthält.&#10;&#10;Automatisch generierte Beschreibung">
            <a:extLst>
              <a:ext uri="{FF2B5EF4-FFF2-40B4-BE49-F238E27FC236}">
                <a16:creationId xmlns:a16="http://schemas.microsoft.com/office/drawing/2014/main" id="{C1BEFEC7-CC32-F972-1D00-BDE225576C77}"/>
              </a:ext>
            </a:extLst>
          </p:cNvPr>
          <p:cNvPicPr>
            <a:picLocks noChangeAspect="1"/>
          </p:cNvPicPr>
          <p:nvPr/>
        </p:nvPicPr>
        <p:blipFill rotWithShape="1">
          <a:blip>
            <a:alphaModFix/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 r="31873" b="11664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blipFill dpi="0" rotWithShape="1">
            <a:blip/>
            <a:srcRect/>
            <a:stretch>
              <a:fillRect l="7000"/>
            </a:stretch>
          </a:blipFill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64E35F-9262-96C1-0F60-428E50502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7966161" cy="2852737"/>
          </a:xfrm>
        </p:spPr>
        <p:txBody>
          <a:bodyPr/>
          <a:lstStyle/>
          <a:p>
            <a:r>
              <a:rPr lang="de-DE" dirty="0">
                <a:effectLst>
                  <a:outerShdw blurRad="409832" dir="2700000" sx="98897" sy="98897" algn="tl" rotWithShape="0">
                    <a:prstClr val="black"/>
                  </a:outerShdw>
                </a:effectLst>
              </a:rPr>
              <a:t>Wie wird ein System «intelligent»?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20084A6-6C90-F111-90B2-E5F5F172F1EF}"/>
              </a:ext>
            </a:extLst>
          </p:cNvPr>
          <p:cNvSpPr txBox="1"/>
          <p:nvPr/>
        </p:nvSpPr>
        <p:spPr>
          <a:xfrm>
            <a:off x="8504933" y="6858000"/>
            <a:ext cx="623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2" tooltip="https://www.goethe.de/de/kul/ges/21506369.html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3" tooltip="https://creativecommons.org/licenses/by-sa/3.0/"/>
              </a:rPr>
              <a:t>CC BY-SA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6963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4A5-3DD4-6861-B207-846EC33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KI verstehen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51371-2580-543C-D73D-9E1C7FC7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Fragen</a:t>
            </a:r>
            <a:r>
              <a:rPr lang="de-DE" dirty="0"/>
              <a:t>: </a:t>
            </a:r>
          </a:p>
          <a:p>
            <a:r>
              <a:rPr lang="de-DE" dirty="0"/>
              <a:t>Wie lernt die KI? </a:t>
            </a:r>
          </a:p>
          <a:p>
            <a:r>
              <a:rPr lang="de-DE" dirty="0"/>
              <a:t>Welche Probleme gibt es? </a:t>
            </a:r>
          </a:p>
        </p:txBody>
      </p:sp>
    </p:spTree>
    <p:extLst>
      <p:ext uri="{BB962C8B-B14F-4D97-AF65-F5344CB8AC3E}">
        <p14:creationId xmlns:p14="http://schemas.microsoft.com/office/powerpoint/2010/main" val="137991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4A5-3DD4-6861-B207-846EC33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passiert, wenn wir die KI auf etwas Neues anwenden?</a:t>
            </a:r>
          </a:p>
        </p:txBody>
      </p:sp>
      <p:pic>
        <p:nvPicPr>
          <p:cNvPr id="5" name="Grafik 4" descr="Ein Bild, das Gras, draußen, Kuh, Boden enthält.&#10;&#10;Automatisch generierte Beschreibung">
            <a:extLst>
              <a:ext uri="{FF2B5EF4-FFF2-40B4-BE49-F238E27FC236}">
                <a16:creationId xmlns:a16="http://schemas.microsoft.com/office/drawing/2014/main" id="{75B99B29-FFD9-BE7C-E950-0FB0DECAA84B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592668" y="2188220"/>
            <a:ext cx="3335867" cy="2219939"/>
          </a:xfrm>
          <a:prstGeom prst="rect">
            <a:avLst/>
          </a:prstGeom>
        </p:spPr>
      </p:pic>
      <p:pic>
        <p:nvPicPr>
          <p:cNvPr id="7" name="Grafik 6" descr="Ein Bild, das Gras, draußen, Kuh, Berg enthält.&#10;&#10;Automatisch generierte Beschreibung">
            <a:extLst>
              <a:ext uri="{FF2B5EF4-FFF2-40B4-BE49-F238E27FC236}">
                <a16:creationId xmlns:a16="http://schemas.microsoft.com/office/drawing/2014/main" id="{C76E5E81-AEEF-0AF1-E2C7-1BDAE188AE0F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63465" y="2932170"/>
            <a:ext cx="3335867" cy="25019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CF6038A-D82E-90E5-4B42-3EEE83EAD8F1}"/>
              </a:ext>
            </a:extLst>
          </p:cNvPr>
          <p:cNvSpPr txBox="1"/>
          <p:nvPr/>
        </p:nvSpPr>
        <p:spPr>
          <a:xfrm>
            <a:off x="5706534" y="6877165"/>
            <a:ext cx="60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3" tooltip="https://piqs.de/fotos/user/FotoUwe/182482.html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4" tooltip="https://creativecommons.org/licenses/by/3.0/"/>
              </a:rPr>
              <a:t>CC BY</a:t>
            </a:r>
            <a:endParaRPr lang="de-DE" sz="900"/>
          </a:p>
        </p:txBody>
      </p:sp>
      <p:pic>
        <p:nvPicPr>
          <p:cNvPr id="10" name="Grafik 9" descr="Ein Bild, das Gras, draußen, Himmel, Feld enthält.&#10;&#10;Automatisch generierte Beschreibung">
            <a:extLst>
              <a:ext uri="{FF2B5EF4-FFF2-40B4-BE49-F238E27FC236}">
                <a16:creationId xmlns:a16="http://schemas.microsoft.com/office/drawing/2014/main" id="{D583E0D2-3AED-31A9-BEDB-B53F9C1E674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20959" y="3990976"/>
            <a:ext cx="3750081" cy="2501899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3D5653D-2176-75A8-7945-A9EFDA5E71A3}"/>
              </a:ext>
            </a:extLst>
          </p:cNvPr>
          <p:cNvSpPr/>
          <p:nvPr/>
        </p:nvSpPr>
        <p:spPr>
          <a:xfrm flipH="1">
            <a:off x="1320799" y="2314051"/>
            <a:ext cx="2472266" cy="209410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A6BD43-337A-ADE7-26BF-A45F11BD56E2}"/>
              </a:ext>
            </a:extLst>
          </p:cNvPr>
          <p:cNvSpPr/>
          <p:nvPr/>
        </p:nvSpPr>
        <p:spPr>
          <a:xfrm flipH="1">
            <a:off x="1320799" y="3961337"/>
            <a:ext cx="1063242" cy="4435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Montserrat" pitchFamily="2" charset="77"/>
              </a:rPr>
              <a:t>Schwein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028B06-EB4B-07ED-7E7D-77FB6A666CFC}"/>
              </a:ext>
            </a:extLst>
          </p:cNvPr>
          <p:cNvSpPr/>
          <p:nvPr/>
        </p:nvSpPr>
        <p:spPr>
          <a:xfrm flipH="1">
            <a:off x="4521197" y="4194871"/>
            <a:ext cx="2472266" cy="176566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5B8820F-4C28-7245-3320-89ECDB929754}"/>
              </a:ext>
            </a:extLst>
          </p:cNvPr>
          <p:cNvSpPr/>
          <p:nvPr/>
        </p:nvSpPr>
        <p:spPr>
          <a:xfrm flipH="1">
            <a:off x="4521197" y="5500119"/>
            <a:ext cx="1063242" cy="4435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Montserrat" pitchFamily="2" charset="77"/>
              </a:rPr>
              <a:t>Pferd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35FE2FF-CD62-F6AD-12F9-AE0DAB010753}"/>
              </a:ext>
            </a:extLst>
          </p:cNvPr>
          <p:cNvSpPr/>
          <p:nvPr/>
        </p:nvSpPr>
        <p:spPr>
          <a:xfrm flipH="1">
            <a:off x="8695265" y="2932170"/>
            <a:ext cx="1938868" cy="250190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18EAF4-C644-9D41-DD58-04F68CDDB1F2}"/>
              </a:ext>
            </a:extLst>
          </p:cNvPr>
          <p:cNvSpPr/>
          <p:nvPr/>
        </p:nvSpPr>
        <p:spPr>
          <a:xfrm flipH="1">
            <a:off x="8695265" y="4990504"/>
            <a:ext cx="1063242" cy="4435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Montserrat" pitchFamily="2" charset="77"/>
              </a:rPr>
              <a:t>Kuh</a:t>
            </a:r>
          </a:p>
        </p:txBody>
      </p:sp>
    </p:spTree>
    <p:extLst>
      <p:ext uri="{BB962C8B-B14F-4D97-AF65-F5344CB8AC3E}">
        <p14:creationId xmlns:p14="http://schemas.microsoft.com/office/powerpoint/2010/main" val="20259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Elefant, Himmel, Gras, draußen enthält.&#10;&#10;Automatisch generierte Beschreibung">
            <a:extLst>
              <a:ext uri="{FF2B5EF4-FFF2-40B4-BE49-F238E27FC236}">
                <a16:creationId xmlns:a16="http://schemas.microsoft.com/office/drawing/2014/main" id="{3FF2CB1F-B4F3-646F-8811-681960C15CA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226512" y="2032181"/>
            <a:ext cx="5219700" cy="3911600"/>
          </a:xfrm>
          <a:prstGeom prst="rect">
            <a:avLst/>
          </a:prstGeom>
        </p:spPr>
      </p:pic>
      <p:pic>
        <p:nvPicPr>
          <p:cNvPr id="4" name="Grafik 3" descr="Ein Bild, das draußen, Boden, Himmel, Säugetier enthält.&#10;&#10;Automatisch generierte Beschreibung">
            <a:extLst>
              <a:ext uri="{FF2B5EF4-FFF2-40B4-BE49-F238E27FC236}">
                <a16:creationId xmlns:a16="http://schemas.microsoft.com/office/drawing/2014/main" id="{014F1C0D-773A-8732-A08F-A7500F8F0EF3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4272" y="3361105"/>
            <a:ext cx="3795802" cy="284685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3435F2C-6286-BD79-826F-B04C2F6F1BC4}"/>
              </a:ext>
            </a:extLst>
          </p:cNvPr>
          <p:cNvSpPr txBox="1"/>
          <p:nvPr/>
        </p:nvSpPr>
        <p:spPr>
          <a:xfrm>
            <a:off x="2031999" y="7105232"/>
            <a:ext cx="4792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3" tooltip="https://commons.wikimedia.org/wiki/File:Safari_zoo.JPG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4" tooltip="https://creativecommons.org/licenses/by-sa/3.0/"/>
              </a:rPr>
              <a:t>CC BY-SA</a:t>
            </a:r>
            <a:endParaRPr lang="de-DE" sz="9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3554A5-3DD4-6861-B207-846EC33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passiert, wenn wir die KI auf etwas Neues anwenden?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3D5653D-2176-75A8-7945-A9EFDA5E71A3}"/>
              </a:ext>
            </a:extLst>
          </p:cNvPr>
          <p:cNvSpPr/>
          <p:nvPr/>
        </p:nvSpPr>
        <p:spPr>
          <a:xfrm flipH="1">
            <a:off x="8246533" y="3733606"/>
            <a:ext cx="368978" cy="567461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A6BD43-337A-ADE7-26BF-A45F11BD56E2}"/>
              </a:ext>
            </a:extLst>
          </p:cNvPr>
          <p:cNvSpPr/>
          <p:nvPr/>
        </p:nvSpPr>
        <p:spPr>
          <a:xfrm flipH="1">
            <a:off x="7584694" y="4301067"/>
            <a:ext cx="1063242" cy="275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Montserrat" pitchFamily="2" charset="77"/>
              </a:rPr>
              <a:t>Schwein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7028B06-EB4B-07ED-7E7D-77FB6A666CFC}"/>
              </a:ext>
            </a:extLst>
          </p:cNvPr>
          <p:cNvSpPr/>
          <p:nvPr/>
        </p:nvSpPr>
        <p:spPr>
          <a:xfrm flipH="1">
            <a:off x="2129021" y="4576763"/>
            <a:ext cx="1977991" cy="15938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5B8820F-4C28-7245-3320-89ECDB929754}"/>
              </a:ext>
            </a:extLst>
          </p:cNvPr>
          <p:cNvSpPr/>
          <p:nvPr/>
        </p:nvSpPr>
        <p:spPr>
          <a:xfrm flipH="1">
            <a:off x="2129021" y="5808133"/>
            <a:ext cx="1063242" cy="3455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Montserrat" pitchFamily="2" charset="77"/>
              </a:rPr>
              <a:t>Pferd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35FE2FF-CD62-F6AD-12F9-AE0DAB010753}"/>
              </a:ext>
            </a:extLst>
          </p:cNvPr>
          <p:cNvSpPr/>
          <p:nvPr/>
        </p:nvSpPr>
        <p:spPr>
          <a:xfrm flipH="1">
            <a:off x="9036684" y="3493683"/>
            <a:ext cx="1063243" cy="80738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18EAF4-C644-9D41-DD58-04F68CDDB1F2}"/>
              </a:ext>
            </a:extLst>
          </p:cNvPr>
          <p:cNvSpPr/>
          <p:nvPr/>
        </p:nvSpPr>
        <p:spPr>
          <a:xfrm flipH="1">
            <a:off x="9004259" y="4301067"/>
            <a:ext cx="1128092" cy="2756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200" b="1" dirty="0">
                <a:solidFill>
                  <a:schemeClr val="bg1"/>
                </a:solidFill>
                <a:latin typeface="Montserrat" pitchFamily="2" charset="77"/>
              </a:rPr>
              <a:t>Kuh</a:t>
            </a:r>
          </a:p>
        </p:txBody>
      </p:sp>
    </p:spTree>
    <p:extLst>
      <p:ext uri="{BB962C8B-B14F-4D97-AF65-F5344CB8AC3E}">
        <p14:creationId xmlns:p14="http://schemas.microsoft.com/office/powerpoint/2010/main" val="127207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4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2C6D5BE-4EA5-C48B-7D18-EAEC8BCEC917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195852" y="-46668"/>
            <a:ext cx="12115617" cy="69513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DAED27-61FB-7D07-94A2-6873AF53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5400"/>
            <a:ext cx="6377024" cy="2852737"/>
          </a:xfrm>
        </p:spPr>
        <p:txBody>
          <a:bodyPr/>
          <a:lstStyle/>
          <a:p>
            <a:r>
              <a:rPr lang="de-DE" dirty="0"/>
              <a:t>Eine eigene </a:t>
            </a:r>
            <a:br>
              <a:rPr lang="de-DE" dirty="0"/>
            </a:br>
            <a:r>
              <a:rPr lang="de-DE" dirty="0"/>
              <a:t>KI entwickeln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D30ED95-F0E5-B0CF-10F1-572B93079AFA}"/>
              </a:ext>
            </a:extLst>
          </p:cNvPr>
          <p:cNvSpPr txBox="1"/>
          <p:nvPr/>
        </p:nvSpPr>
        <p:spPr>
          <a:xfrm>
            <a:off x="7461250" y="6835919"/>
            <a:ext cx="7772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2" tooltip="https://vidya-gaweshana.blogspot.com/2017/05/artificial-intelligence_3.html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3" tooltip="https://creativecommons.org/licenses/by/3.0/"/>
              </a:rPr>
              <a:t>CC BY</a:t>
            </a: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61307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4A5-3DD4-6861-B207-846EC33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entwickeln wir eine KI?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AB6C41-5D15-D62F-D1A5-9A35ECCA8B6A}"/>
              </a:ext>
            </a:extLst>
          </p:cNvPr>
          <p:cNvSpPr txBox="1"/>
          <p:nvPr/>
        </p:nvSpPr>
        <p:spPr>
          <a:xfrm>
            <a:off x="7357730" y="6891547"/>
            <a:ext cx="4550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2" tooltip="https://www.industry-of-things.de/neues-ki-system-basiert-auf-neuronalen-netzen-winziger-tiere-a-971817/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3" tooltip="https://creativecommons.org/licenses/by-sa/3.0/"/>
              </a:rPr>
              <a:t>CC BY-SA</a:t>
            </a:r>
            <a:endParaRPr lang="de-DE" sz="9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A9B7449-9870-3E10-FA6A-F9F7961B2938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10793819" cy="380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0BEC861-E28F-7425-9B14-E3430256F7E8}"/>
              </a:ext>
            </a:extLst>
          </p:cNvPr>
          <p:cNvSpPr/>
          <p:nvPr/>
        </p:nvSpPr>
        <p:spPr>
          <a:xfrm>
            <a:off x="838199" y="1690689"/>
            <a:ext cx="10515600" cy="437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Ziel</a:t>
            </a:r>
            <a:r>
              <a:rPr lang="de-DE" sz="2400" dirty="0"/>
              <a:t>: Was soll die KI können? Was wollen wir klassifizieren? 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D8B45E7-AB25-1332-BFD6-5F5612029DDE}"/>
              </a:ext>
            </a:extLst>
          </p:cNvPr>
          <p:cNvSpPr/>
          <p:nvPr/>
        </p:nvSpPr>
        <p:spPr>
          <a:xfrm>
            <a:off x="838203" y="3019211"/>
            <a:ext cx="5105397" cy="88518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Klassen: </a:t>
            </a:r>
            <a:r>
              <a:rPr lang="de-DE" sz="2400" dirty="0"/>
              <a:t>Wie viele Klassen? Welche?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8AADD747-8452-6D01-18FA-C47B156C5599}"/>
              </a:ext>
            </a:extLst>
          </p:cNvPr>
          <p:cNvSpPr/>
          <p:nvPr/>
        </p:nvSpPr>
        <p:spPr>
          <a:xfrm>
            <a:off x="6248402" y="3044096"/>
            <a:ext cx="5105397" cy="88518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Daten: </a:t>
            </a:r>
            <a:r>
              <a:rPr lang="de-DE" sz="2400" dirty="0"/>
              <a:t>Trainings- und Testdaten aus allen Klassen (Bilder)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3A26F3F-3537-D0F4-B473-ED4ECFBAB545}"/>
              </a:ext>
            </a:extLst>
          </p:cNvPr>
          <p:cNvSpPr/>
          <p:nvPr/>
        </p:nvSpPr>
        <p:spPr>
          <a:xfrm>
            <a:off x="838199" y="2420910"/>
            <a:ext cx="10515600" cy="4370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Trainieren und validieren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317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4A5-3DD4-6861-B207-846EC33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entwickeln wir eine KI?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AB6C41-5D15-D62F-D1A5-9A35ECCA8B6A}"/>
              </a:ext>
            </a:extLst>
          </p:cNvPr>
          <p:cNvSpPr txBox="1"/>
          <p:nvPr/>
        </p:nvSpPr>
        <p:spPr>
          <a:xfrm>
            <a:off x="7357730" y="6891547"/>
            <a:ext cx="4550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2" tooltip="https://www.industry-of-things.de/neues-ki-system-basiert-auf-neuronalen-netzen-winziger-tiere-a-971817/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3" tooltip="https://creativecommons.org/licenses/by-sa/3.0/"/>
              </a:rPr>
              <a:t>CC BY-SA</a:t>
            </a:r>
            <a:endParaRPr lang="de-DE" sz="9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A9B7449-9870-3E10-FA6A-F9F7961B2938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10793819" cy="380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0BEC861-E28F-7425-9B14-E3430256F7E8}"/>
              </a:ext>
            </a:extLst>
          </p:cNvPr>
          <p:cNvSpPr/>
          <p:nvPr/>
        </p:nvSpPr>
        <p:spPr>
          <a:xfrm>
            <a:off x="838199" y="1690689"/>
            <a:ext cx="10515600" cy="437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Ziel</a:t>
            </a:r>
            <a:r>
              <a:rPr lang="de-DE" sz="2400" dirty="0"/>
              <a:t>: Was soll die KI können? Was wollen wir klassifizieren? 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2BF3C8B2-B109-5B45-310C-EAD2081F02C6}"/>
              </a:ext>
            </a:extLst>
          </p:cNvPr>
          <p:cNvSpPr/>
          <p:nvPr/>
        </p:nvSpPr>
        <p:spPr>
          <a:xfrm>
            <a:off x="838199" y="2469892"/>
            <a:ext cx="10515600" cy="43705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Ergebnisse </a:t>
            </a:r>
            <a:r>
              <a:rPr lang="de-DE" sz="2400" b="1" dirty="0" err="1"/>
              <a:t>analyiseren</a:t>
            </a:r>
            <a:endParaRPr lang="de-DE" sz="2400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40D41757-EE08-8BA2-16C1-347372FA3693}"/>
              </a:ext>
            </a:extLst>
          </p:cNvPr>
          <p:cNvSpPr/>
          <p:nvPr/>
        </p:nvSpPr>
        <p:spPr>
          <a:xfrm>
            <a:off x="838205" y="3046212"/>
            <a:ext cx="10515594" cy="846787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Genauigkeit: </a:t>
            </a:r>
            <a:r>
              <a:rPr lang="de-DE" sz="2400" dirty="0"/>
              <a:t>Wie hat das Modell sich richtig entschieden? 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1D751912-CE77-17DF-107D-71190F9CB023}"/>
              </a:ext>
            </a:extLst>
          </p:cNvPr>
          <p:cNvSpPr/>
          <p:nvPr/>
        </p:nvSpPr>
        <p:spPr>
          <a:xfrm>
            <a:off x="838199" y="4027934"/>
            <a:ext cx="10515594" cy="88518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Verlust: </a:t>
            </a:r>
            <a:r>
              <a:rPr lang="de-DE" sz="2400" dirty="0"/>
              <a:t>Wie sicher war sich das Modell jeweils bei der Entscheidung? (nicht sehr sicher = hoher Verlust) 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B14BA5B8-C621-4A6E-E689-0FC24888D12F}"/>
              </a:ext>
            </a:extLst>
          </p:cNvPr>
          <p:cNvSpPr/>
          <p:nvPr/>
        </p:nvSpPr>
        <p:spPr>
          <a:xfrm>
            <a:off x="838199" y="5048055"/>
            <a:ext cx="10515594" cy="587201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Wahrheitsmatrix: </a:t>
            </a:r>
            <a:r>
              <a:rPr lang="de-DE" sz="2400" dirty="0"/>
              <a:t>Wo macht das Modell die meisten Fehler? </a:t>
            </a:r>
          </a:p>
        </p:txBody>
      </p:sp>
    </p:spTree>
    <p:extLst>
      <p:ext uri="{BB962C8B-B14F-4D97-AF65-F5344CB8AC3E}">
        <p14:creationId xmlns:p14="http://schemas.microsoft.com/office/powerpoint/2010/main" val="389767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4A5-3DD4-6861-B207-846EC33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entwickeln wir eine KI?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AB6C41-5D15-D62F-D1A5-9A35ECCA8B6A}"/>
              </a:ext>
            </a:extLst>
          </p:cNvPr>
          <p:cNvSpPr txBox="1"/>
          <p:nvPr/>
        </p:nvSpPr>
        <p:spPr>
          <a:xfrm>
            <a:off x="7357730" y="6891547"/>
            <a:ext cx="4550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2" tooltip="https://www.industry-of-things.de/neues-ki-system-basiert-auf-neuronalen-netzen-winziger-tiere-a-971817/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3" tooltip="https://creativecommons.org/licenses/by-sa/3.0/"/>
              </a:rPr>
              <a:t>CC BY-SA</a:t>
            </a:r>
            <a:endParaRPr lang="de-DE" sz="9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A9B7449-9870-3E10-FA6A-F9F7961B2938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10793819" cy="380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0BEC861-E28F-7425-9B14-E3430256F7E8}"/>
              </a:ext>
            </a:extLst>
          </p:cNvPr>
          <p:cNvSpPr/>
          <p:nvPr/>
        </p:nvSpPr>
        <p:spPr>
          <a:xfrm>
            <a:off x="838199" y="1690689"/>
            <a:ext cx="10515600" cy="437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Ziel</a:t>
            </a:r>
            <a:r>
              <a:rPr lang="de-DE" sz="2400" dirty="0"/>
              <a:t>: Was soll die KI können? Was wollen wir klassifizieren? 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2BF3C8B2-B109-5B45-310C-EAD2081F02C6}"/>
              </a:ext>
            </a:extLst>
          </p:cNvPr>
          <p:cNvSpPr/>
          <p:nvPr/>
        </p:nvSpPr>
        <p:spPr>
          <a:xfrm>
            <a:off x="838199" y="2469892"/>
            <a:ext cx="10515600" cy="43705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Verbessern / Optimieren</a:t>
            </a:r>
            <a:endParaRPr lang="de-DE" sz="2400" dirty="0"/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40D41757-EE08-8BA2-16C1-347372FA3693}"/>
              </a:ext>
            </a:extLst>
          </p:cNvPr>
          <p:cNvSpPr/>
          <p:nvPr/>
        </p:nvSpPr>
        <p:spPr>
          <a:xfrm>
            <a:off x="838205" y="3046212"/>
            <a:ext cx="10515594" cy="84678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Epochen: </a:t>
            </a:r>
            <a:r>
              <a:rPr lang="de-DE" sz="2400" dirty="0"/>
              <a:t>Lern-Durchgang (= einmal alle Daten anschauen und lernen). Je mehr Epochen = mehr lernen = besser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1D751912-CE77-17DF-107D-71190F9CB023}"/>
              </a:ext>
            </a:extLst>
          </p:cNvPr>
          <p:cNvSpPr/>
          <p:nvPr/>
        </p:nvSpPr>
        <p:spPr>
          <a:xfrm>
            <a:off x="838199" y="4027934"/>
            <a:ext cx="10515594" cy="885186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/>
              <a:t>Batch-</a:t>
            </a:r>
            <a:r>
              <a:rPr lang="de-DE" sz="2400" b="1" dirty="0" err="1"/>
              <a:t>Grösse</a:t>
            </a:r>
            <a:r>
              <a:rPr lang="de-DE" sz="2400" b="1" dirty="0"/>
              <a:t>: </a:t>
            </a:r>
            <a:r>
              <a:rPr lang="de-DE" sz="2400" dirty="0"/>
              <a:t>Wie viele Bilder sollen miteinander gelernt werden? (kleinere Batch-</a:t>
            </a:r>
            <a:r>
              <a:rPr lang="de-DE" sz="2400" dirty="0" err="1"/>
              <a:t>Grösse</a:t>
            </a:r>
            <a:r>
              <a:rPr lang="de-DE" sz="2400" dirty="0"/>
              <a:t> = besser) 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B14BA5B8-C621-4A6E-E689-0FC24888D12F}"/>
              </a:ext>
            </a:extLst>
          </p:cNvPr>
          <p:cNvSpPr/>
          <p:nvPr/>
        </p:nvSpPr>
        <p:spPr>
          <a:xfrm>
            <a:off x="838199" y="5048055"/>
            <a:ext cx="10515594" cy="58720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 err="1"/>
              <a:t>Lernrate</a:t>
            </a:r>
            <a:r>
              <a:rPr lang="de-DE" sz="2400" b="1" dirty="0"/>
              <a:t>: </a:t>
            </a:r>
            <a:r>
              <a:rPr lang="de-DE" sz="2400" dirty="0"/>
              <a:t>Wie schnell soll das Modell lernen? </a:t>
            </a:r>
          </a:p>
        </p:txBody>
      </p:sp>
    </p:spTree>
    <p:extLst>
      <p:ext uri="{BB962C8B-B14F-4D97-AF65-F5344CB8AC3E}">
        <p14:creationId xmlns:p14="http://schemas.microsoft.com/office/powerpoint/2010/main" val="59879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554A5-3DD4-6861-B207-846EC33F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eigene KI entwickeln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151371-2580-543C-D73D-9E1C7FC73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7895"/>
            <a:ext cx="9475381" cy="960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https://</a:t>
            </a:r>
            <a:r>
              <a:rPr lang="de-DE" sz="2000" dirty="0" err="1"/>
              <a:t>teachablemachine.withgoogle.com</a:t>
            </a:r>
            <a:r>
              <a:rPr lang="de-DE" sz="2000" dirty="0"/>
              <a:t>/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br>
              <a:rPr lang="de-DE" sz="2000" dirty="0"/>
            </a:br>
            <a:r>
              <a:rPr lang="de-DE" sz="2000" dirty="0"/>
              <a:t>(Link auf </a:t>
            </a:r>
            <a:r>
              <a:rPr lang="de-DE" sz="2000" dirty="0" err="1"/>
              <a:t>Moodle</a:t>
            </a:r>
            <a:r>
              <a:rPr lang="de-DE" sz="2000" dirty="0"/>
              <a:t>) </a:t>
            </a:r>
          </a:p>
        </p:txBody>
      </p:sp>
      <p:pic>
        <p:nvPicPr>
          <p:cNvPr id="6" name="Grafik 5" descr="Ein Bild, das löschen enthält.&#10;&#10;Automatisch generierte Beschreibung">
            <a:extLst>
              <a:ext uri="{FF2B5EF4-FFF2-40B4-BE49-F238E27FC236}">
                <a16:creationId xmlns:a16="http://schemas.microsoft.com/office/drawing/2014/main" id="{EF237EB8-102B-DB6A-B3AC-5D89CAA94051}"/>
              </a:ext>
            </a:extLst>
          </p:cNvPr>
          <p:cNvPicPr>
            <a:picLocks noChangeAspect="1"/>
          </p:cNvPicPr>
          <p:nvPr/>
        </p:nvPicPr>
        <p:blipFill>
          <a:blip>
            <a:alphaModFix amt="70000"/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6939004" y="1010092"/>
            <a:ext cx="5848420" cy="2924210"/>
          </a:xfrm>
          <a:prstGeom prst="ellipse">
            <a:avLst/>
          </a:prstGeom>
          <a:ln>
            <a:noFill/>
          </a:ln>
          <a:effectLst>
            <a:softEdge rad="481871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CAB6C41-5D15-D62F-D1A5-9A35ECCA8B6A}"/>
              </a:ext>
            </a:extLst>
          </p:cNvPr>
          <p:cNvSpPr txBox="1"/>
          <p:nvPr/>
        </p:nvSpPr>
        <p:spPr>
          <a:xfrm>
            <a:off x="7357730" y="6891547"/>
            <a:ext cx="45507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"</a:t>
            </a:r>
            <a:r>
              <a:rPr lang="de-DE" sz="900" dirty="0">
                <a:hlinkClick r:id="rId2" tooltip="https://www.industry-of-things.de/neues-ki-system-basiert-auf-neuronalen-netzen-winziger-tiere-a-971817/"/>
              </a:rPr>
              <a:t>Dieses Foto</a:t>
            </a:r>
            <a:r>
              <a:rPr lang="de-DE" sz="900" dirty="0"/>
              <a:t>" von Unbekannter Autor ist lizenziert gemäß </a:t>
            </a:r>
            <a:r>
              <a:rPr lang="de-DE" sz="900" dirty="0">
                <a:hlinkClick r:id="rId3" tooltip="https://creativecommons.org/licenses/by-sa/3.0/"/>
              </a:rPr>
              <a:t>CC BY-SA</a:t>
            </a:r>
            <a:endParaRPr lang="de-DE" sz="9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A9B7449-9870-3E10-FA6A-F9F7961B2938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10793819" cy="3809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Auftrag</a:t>
            </a:r>
            <a:r>
              <a:rPr lang="de-DE" dirty="0"/>
              <a:t>: </a:t>
            </a:r>
          </a:p>
          <a:p>
            <a:r>
              <a:rPr lang="de-DE" sz="2400" dirty="0"/>
              <a:t>Bilden Sie 2er oder 3er Gruppen</a:t>
            </a:r>
          </a:p>
          <a:p>
            <a:r>
              <a:rPr lang="de-DE" sz="2400" dirty="0"/>
              <a:t>Überlegen Sie sich folgendes: </a:t>
            </a:r>
          </a:p>
          <a:p>
            <a:pPr lvl="1"/>
            <a:r>
              <a:rPr lang="de-DE" sz="2400" dirty="0"/>
              <a:t>Posen oder Bilder?</a:t>
            </a:r>
          </a:p>
          <a:p>
            <a:pPr lvl="1"/>
            <a:r>
              <a:rPr lang="de-DE" sz="2400" dirty="0"/>
              <a:t>Welche Kategorien? Wie viele Kategorien?</a:t>
            </a:r>
          </a:p>
          <a:p>
            <a:r>
              <a:rPr lang="de-DE" sz="2400" dirty="0"/>
              <a:t>Machen Sie mit Ihrem Smartphone Bilder für die Trainings- und Testdaten.</a:t>
            </a:r>
          </a:p>
          <a:p>
            <a:r>
              <a:rPr lang="de-DE" sz="2400" dirty="0"/>
              <a:t>Trainieren Sie die KI mit den Bildern. Probieren Sie verschiedene Einstellungen aus und testen Sie Ihre KI. </a:t>
            </a:r>
            <a:endParaRPr lang="de-DE" sz="2000" dirty="0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2D8347A9-F457-52D1-B670-9B00F27C4273}"/>
              </a:ext>
            </a:extLst>
          </p:cNvPr>
          <p:cNvSpPr/>
          <p:nvPr/>
        </p:nvSpPr>
        <p:spPr>
          <a:xfrm>
            <a:off x="-3959941" y="7449779"/>
            <a:ext cx="306705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Montserrat" pitchFamily="2" charset="77"/>
              </a:rPr>
              <a:t>Bild-erkennung </a:t>
            </a:r>
            <a:br>
              <a:rPr lang="de-DE" sz="2800" dirty="0">
                <a:latin typeface="Montserrat" pitchFamily="2" charset="77"/>
              </a:rPr>
            </a:br>
            <a:r>
              <a:rPr lang="de-DE" sz="1600" dirty="0">
                <a:latin typeface="Montserrat" pitchFamily="2" charset="77"/>
              </a:rPr>
              <a:t>(auf dem Video) 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DDBCCFC6-8023-41C6-905B-8D014CC63EB9}"/>
              </a:ext>
            </a:extLst>
          </p:cNvPr>
          <p:cNvSpPr/>
          <p:nvPr/>
        </p:nvSpPr>
        <p:spPr>
          <a:xfrm>
            <a:off x="12787424" y="7449779"/>
            <a:ext cx="291465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Montserrat" pitchFamily="2" charset="77"/>
              </a:rPr>
              <a:t>Text-erkennung </a:t>
            </a:r>
            <a:br>
              <a:rPr lang="de-DE" sz="2800" dirty="0">
                <a:latin typeface="Montserrat" pitchFamily="2" charset="77"/>
              </a:rPr>
            </a:br>
            <a:r>
              <a:rPr lang="de-DE" sz="1600" dirty="0">
                <a:latin typeface="Montserrat" pitchFamily="2" charset="77"/>
              </a:rPr>
              <a:t>(Hashtags, Videobeschreibung) </a:t>
            </a:r>
            <a:endParaRPr lang="de-DE" dirty="0">
              <a:latin typeface="Montserrat" pitchFamily="2" charset="77"/>
            </a:endParaRP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9CBFCB2D-8FAB-2FC3-6DF2-3C98D58CA31D}"/>
              </a:ext>
            </a:extLst>
          </p:cNvPr>
          <p:cNvSpPr/>
          <p:nvPr/>
        </p:nvSpPr>
        <p:spPr>
          <a:xfrm>
            <a:off x="4677697" y="7449779"/>
            <a:ext cx="2895600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latin typeface="Montserrat" pitchFamily="2" charset="77"/>
              </a:rPr>
              <a:t>Sprach-verarbeitung </a:t>
            </a:r>
            <a:br>
              <a:rPr lang="de-DE" sz="2800" dirty="0">
                <a:latin typeface="Montserrat" pitchFamily="2" charset="77"/>
              </a:rPr>
            </a:br>
            <a:r>
              <a:rPr lang="de-DE" sz="1600" dirty="0">
                <a:latin typeface="Montserrat" pitchFamily="2" charset="77"/>
              </a:rPr>
              <a:t>(Ton,  Musik, Audio, Voice-</a:t>
            </a:r>
            <a:r>
              <a:rPr lang="de-DE" sz="1600" dirty="0" err="1">
                <a:latin typeface="Montserrat" pitchFamily="2" charset="77"/>
              </a:rPr>
              <a:t>over</a:t>
            </a:r>
            <a:r>
              <a:rPr lang="de-DE" sz="1600" dirty="0">
                <a:latin typeface="Montserrat" pitchFamily="2" charset="77"/>
              </a:rPr>
              <a:t>) </a:t>
            </a:r>
            <a:endParaRPr lang="de-DE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873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851CF-8FB5-B07D-D548-29F1E631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Oft steckt noch mehr dahinter...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561B4-5E0B-C2CD-B526-F85D66347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350"/>
            <a:ext cx="10515600" cy="5746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Beispiel: </a:t>
            </a:r>
            <a:r>
              <a:rPr lang="de-DE" dirty="0" err="1"/>
              <a:t>TikTok</a:t>
            </a:r>
            <a:r>
              <a:rPr lang="de-DE" dirty="0"/>
              <a:t>-Algorithmus 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216E164A-487A-5E68-38A6-FB1398198AD0}"/>
              </a:ext>
            </a:extLst>
          </p:cNvPr>
          <p:cNvSpPr/>
          <p:nvPr/>
        </p:nvSpPr>
        <p:spPr>
          <a:xfrm>
            <a:off x="838200" y="2245783"/>
            <a:ext cx="2577034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Montserrat" pitchFamily="2" charset="77"/>
              </a:rPr>
              <a:t>Bild-erkennung </a:t>
            </a:r>
            <a:br>
              <a:rPr lang="de-DE" sz="2400" dirty="0">
                <a:latin typeface="Montserrat" pitchFamily="2" charset="77"/>
              </a:rPr>
            </a:br>
            <a:r>
              <a:rPr lang="de-DE" sz="1400" dirty="0">
                <a:latin typeface="Montserrat" pitchFamily="2" charset="77"/>
              </a:rPr>
              <a:t>(auf dem Video) 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1479EC0C-8B2A-DF3A-7D82-D4A3022ACA08}"/>
              </a:ext>
            </a:extLst>
          </p:cNvPr>
          <p:cNvSpPr/>
          <p:nvPr/>
        </p:nvSpPr>
        <p:spPr>
          <a:xfrm>
            <a:off x="6343789" y="2245783"/>
            <a:ext cx="2448983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Montserrat" pitchFamily="2" charset="77"/>
              </a:rPr>
              <a:t>Text-erkennung </a:t>
            </a:r>
            <a:br>
              <a:rPr lang="de-DE" sz="2400" dirty="0">
                <a:latin typeface="Montserrat" pitchFamily="2" charset="77"/>
              </a:rPr>
            </a:br>
            <a:r>
              <a:rPr lang="de-DE" sz="1400" dirty="0">
                <a:latin typeface="Montserrat" pitchFamily="2" charset="77"/>
              </a:rPr>
              <a:t>(Hashtags, Videobeschreibung) </a:t>
            </a:r>
            <a:endParaRPr lang="de-DE" sz="1600" dirty="0">
              <a:latin typeface="Montserrat" pitchFamily="2" charset="77"/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B24C05A-B45B-FDC7-C479-6669923A0064}"/>
              </a:ext>
            </a:extLst>
          </p:cNvPr>
          <p:cNvSpPr/>
          <p:nvPr/>
        </p:nvSpPr>
        <p:spPr>
          <a:xfrm>
            <a:off x="3663023" y="2245783"/>
            <a:ext cx="2432977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latin typeface="Montserrat" pitchFamily="2" charset="77"/>
              </a:rPr>
              <a:t>Sprach-verarbeitung </a:t>
            </a:r>
            <a:br>
              <a:rPr lang="de-DE" sz="2400" dirty="0">
                <a:latin typeface="Montserrat" pitchFamily="2" charset="77"/>
              </a:rPr>
            </a:br>
            <a:r>
              <a:rPr lang="de-DE" sz="1400" dirty="0">
                <a:latin typeface="Montserrat" pitchFamily="2" charset="77"/>
              </a:rPr>
              <a:t>(Ton,  Musik, Audio, Voice-</a:t>
            </a:r>
            <a:r>
              <a:rPr lang="de-DE" sz="1400" dirty="0" err="1">
                <a:latin typeface="Montserrat" pitchFamily="2" charset="77"/>
              </a:rPr>
              <a:t>over</a:t>
            </a:r>
            <a:r>
              <a:rPr lang="de-DE" sz="1400" dirty="0">
                <a:latin typeface="Montserrat" pitchFamily="2" charset="77"/>
              </a:rPr>
              <a:t>) </a:t>
            </a:r>
            <a:endParaRPr lang="de-DE" sz="1600" dirty="0">
              <a:latin typeface="Montserrat" pitchFamily="2" charset="77"/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1B90D7DC-8202-4067-6EA1-0F2E34C1D444}"/>
              </a:ext>
            </a:extLst>
          </p:cNvPr>
          <p:cNvSpPr/>
          <p:nvPr/>
        </p:nvSpPr>
        <p:spPr>
          <a:xfrm>
            <a:off x="9040561" y="2245783"/>
            <a:ext cx="2448983" cy="381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latin typeface="Montserrat" pitchFamily="2" charset="77"/>
              </a:rPr>
              <a:t>Empfehl-ungen</a:t>
            </a:r>
            <a:r>
              <a:rPr lang="de-DE" sz="2400" dirty="0">
                <a:latin typeface="Montserrat" pitchFamily="2" charset="77"/>
              </a:rPr>
              <a:t> </a:t>
            </a:r>
            <a:br>
              <a:rPr lang="de-DE" sz="2400" dirty="0">
                <a:latin typeface="Montserrat" pitchFamily="2" charset="77"/>
              </a:rPr>
            </a:br>
            <a:r>
              <a:rPr lang="de-DE" sz="1400" dirty="0">
                <a:latin typeface="Montserrat" pitchFamily="2" charset="77"/>
              </a:rPr>
              <a:t>(Gute Inhalte auf der </a:t>
            </a:r>
            <a:r>
              <a:rPr lang="de-DE" sz="1400" dirty="0" err="1">
                <a:latin typeface="Montserrat" pitchFamily="2" charset="77"/>
              </a:rPr>
              <a:t>For</a:t>
            </a:r>
            <a:r>
              <a:rPr lang="de-DE" sz="1400" dirty="0">
                <a:latin typeface="Montserrat" pitchFamily="2" charset="77"/>
              </a:rPr>
              <a:t>-</a:t>
            </a:r>
            <a:r>
              <a:rPr lang="de-DE" sz="1400" dirty="0" err="1">
                <a:latin typeface="Montserrat" pitchFamily="2" charset="77"/>
              </a:rPr>
              <a:t>you</a:t>
            </a:r>
            <a:r>
              <a:rPr lang="de-DE" sz="1400" dirty="0">
                <a:latin typeface="Montserrat" pitchFamily="2" charset="77"/>
              </a:rPr>
              <a:t>-page) </a:t>
            </a:r>
            <a:endParaRPr lang="de-DE" sz="1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4640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9033EA-92A1-6805-232E-65E99C89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62" y="2658256"/>
            <a:ext cx="4914089" cy="1325563"/>
          </a:xfrm>
        </p:spPr>
        <p:txBody>
          <a:bodyPr/>
          <a:lstStyle/>
          <a:p>
            <a:r>
              <a:rPr lang="de-DE" dirty="0">
                <a:latin typeface="Montserrat ExtraBold" pitchFamily="2" charset="77"/>
              </a:rPr>
              <a:t>Der Prozess 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62513345-3D03-B1B8-C545-C01D51793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6888673"/>
              </p:ext>
            </p:extLst>
          </p:nvPr>
        </p:nvGraphicFramePr>
        <p:xfrm>
          <a:off x="6439713" y="365125"/>
          <a:ext cx="4862209" cy="612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610E53D4-3DCB-8ED5-FD64-F44B66D696B1}"/>
              </a:ext>
            </a:extLst>
          </p:cNvPr>
          <p:cNvSpPr/>
          <p:nvPr/>
        </p:nvSpPr>
        <p:spPr>
          <a:xfrm>
            <a:off x="-11061241" y="818388"/>
            <a:ext cx="10549128" cy="5221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A6ABACF7-DE26-1D4F-8595-AADE11C64CB4}"/>
              </a:ext>
            </a:extLst>
          </p:cNvPr>
          <p:cNvSpPr/>
          <p:nvPr/>
        </p:nvSpPr>
        <p:spPr>
          <a:xfrm>
            <a:off x="4785605" y="7575476"/>
            <a:ext cx="6170845" cy="462991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4A0E44DE-F96D-7599-3769-0C740163D8F3}"/>
              </a:ext>
            </a:extLst>
          </p:cNvPr>
          <p:cNvSpPr/>
          <p:nvPr/>
        </p:nvSpPr>
        <p:spPr>
          <a:xfrm>
            <a:off x="13780643" y="1445689"/>
            <a:ext cx="2844172" cy="30874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A704BC9-1692-C4CA-916B-34651A7F3D12}"/>
              </a:ext>
            </a:extLst>
          </p:cNvPr>
          <p:cNvSpPr txBox="1"/>
          <p:nvPr/>
        </p:nvSpPr>
        <p:spPr>
          <a:xfrm>
            <a:off x="-10666440" y="1490133"/>
            <a:ext cx="3371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Künstliche Intelligenz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5BC908B-637E-97B0-0A25-5181C051F7B1}"/>
              </a:ext>
            </a:extLst>
          </p:cNvPr>
          <p:cNvSpPr txBox="1"/>
          <p:nvPr/>
        </p:nvSpPr>
        <p:spPr>
          <a:xfrm>
            <a:off x="4974434" y="7951565"/>
            <a:ext cx="33715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Maschinelles</a:t>
            </a:r>
          </a:p>
          <a:p>
            <a:r>
              <a:rPr lang="de-DE" sz="2000" b="1" dirty="0">
                <a:latin typeface="Montserrat" pitchFamily="2" charset="77"/>
              </a:rPr>
              <a:t>Lernen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EACD243-82ED-8B67-1E4C-E58D791C90A3}"/>
              </a:ext>
            </a:extLst>
          </p:cNvPr>
          <p:cNvSpPr txBox="1"/>
          <p:nvPr/>
        </p:nvSpPr>
        <p:spPr>
          <a:xfrm>
            <a:off x="13945465" y="1559855"/>
            <a:ext cx="3371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«Deep Learning»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35090EF-8EF2-3F65-83CE-381636232C9A}"/>
              </a:ext>
            </a:extLst>
          </p:cNvPr>
          <p:cNvSpPr txBox="1"/>
          <p:nvPr/>
        </p:nvSpPr>
        <p:spPr>
          <a:xfrm>
            <a:off x="-10659784" y="2100323"/>
            <a:ext cx="337151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menschliches Denken und Handeln nachahmen.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375E982-2A68-5BDE-9DB8-44509FF267E2}"/>
              </a:ext>
            </a:extLst>
          </p:cNvPr>
          <p:cNvSpPr txBox="1"/>
          <p:nvPr/>
        </p:nvSpPr>
        <p:spPr>
          <a:xfrm>
            <a:off x="4974434" y="8755037"/>
            <a:ext cx="224313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mit </a:t>
            </a:r>
            <a:r>
              <a:rPr lang="de-DE" dirty="0" err="1">
                <a:latin typeface="Montserrat" pitchFamily="2" charset="77"/>
              </a:rPr>
              <a:t>grossen</a:t>
            </a:r>
            <a:r>
              <a:rPr lang="de-DE" dirty="0">
                <a:latin typeface="Montserrat" pitchFamily="2" charset="77"/>
              </a:rPr>
              <a:t> Daten-mengen lernen und sich verbessern.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972A67E-1721-1A07-3399-8F637605676D}"/>
              </a:ext>
            </a:extLst>
          </p:cNvPr>
          <p:cNvSpPr txBox="1"/>
          <p:nvPr/>
        </p:nvSpPr>
        <p:spPr>
          <a:xfrm>
            <a:off x="13959390" y="2100323"/>
            <a:ext cx="248667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über neuronale Netze (ohne menschliche Anleitung) lernen. </a:t>
            </a:r>
          </a:p>
        </p:txBody>
      </p:sp>
    </p:spTree>
    <p:extLst>
      <p:ext uri="{BB962C8B-B14F-4D97-AF65-F5344CB8AC3E}">
        <p14:creationId xmlns:p14="http://schemas.microsoft.com/office/powerpoint/2010/main" val="2861334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174EBF6-33E6-859C-8EA1-2824A806FF78}"/>
              </a:ext>
            </a:extLst>
          </p:cNvPr>
          <p:cNvSpPr/>
          <p:nvPr/>
        </p:nvSpPr>
        <p:spPr>
          <a:xfrm>
            <a:off x="821436" y="818388"/>
            <a:ext cx="10549128" cy="5221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7D9CEBA3-D0A3-54A4-9274-E2458F4594A6}"/>
              </a:ext>
            </a:extLst>
          </p:cNvPr>
          <p:cNvSpPr/>
          <p:nvPr/>
        </p:nvSpPr>
        <p:spPr>
          <a:xfrm>
            <a:off x="4893734" y="1114044"/>
            <a:ext cx="6170845" cy="462991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0D61DA0-D61F-FF41-E218-0D252FB2482A}"/>
              </a:ext>
            </a:extLst>
          </p:cNvPr>
          <p:cNvSpPr/>
          <p:nvPr/>
        </p:nvSpPr>
        <p:spPr>
          <a:xfrm>
            <a:off x="7916281" y="1394547"/>
            <a:ext cx="2844172" cy="30874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EAE88C-41B6-EB66-526C-7AE2DDB6BB6D}"/>
              </a:ext>
            </a:extLst>
          </p:cNvPr>
          <p:cNvSpPr txBox="1"/>
          <p:nvPr/>
        </p:nvSpPr>
        <p:spPr>
          <a:xfrm>
            <a:off x="1216237" y="1490133"/>
            <a:ext cx="3371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Künstliche Intelligenz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69095B-1CB8-A74D-41D9-70A7ED5CE7D6}"/>
              </a:ext>
            </a:extLst>
          </p:cNvPr>
          <p:cNvSpPr txBox="1"/>
          <p:nvPr/>
        </p:nvSpPr>
        <p:spPr>
          <a:xfrm>
            <a:off x="5082563" y="1490133"/>
            <a:ext cx="33715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Maschinelles</a:t>
            </a:r>
          </a:p>
          <a:p>
            <a:r>
              <a:rPr lang="de-DE" sz="2000" b="1" dirty="0">
                <a:latin typeface="Montserrat" pitchFamily="2" charset="77"/>
              </a:rPr>
              <a:t>Lernen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0BB951-067E-D832-D0C0-B941520F79E7}"/>
              </a:ext>
            </a:extLst>
          </p:cNvPr>
          <p:cNvSpPr txBox="1"/>
          <p:nvPr/>
        </p:nvSpPr>
        <p:spPr>
          <a:xfrm>
            <a:off x="8081103" y="1508713"/>
            <a:ext cx="3371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«Deep Learning»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A8895EB-337A-8D18-EA8F-CCCC31C3EB3F}"/>
              </a:ext>
            </a:extLst>
          </p:cNvPr>
          <p:cNvSpPr txBox="1"/>
          <p:nvPr/>
        </p:nvSpPr>
        <p:spPr>
          <a:xfrm>
            <a:off x="1222893" y="2100323"/>
            <a:ext cx="337151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menschliches Denken und Handeln nachahmen.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95E492-5F3B-9864-F035-438F62FBCED4}"/>
              </a:ext>
            </a:extLst>
          </p:cNvPr>
          <p:cNvSpPr txBox="1"/>
          <p:nvPr/>
        </p:nvSpPr>
        <p:spPr>
          <a:xfrm>
            <a:off x="5082563" y="2293605"/>
            <a:ext cx="224313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mit </a:t>
            </a:r>
            <a:r>
              <a:rPr lang="de-DE" dirty="0" err="1">
                <a:latin typeface="Montserrat" pitchFamily="2" charset="77"/>
              </a:rPr>
              <a:t>grossen</a:t>
            </a:r>
            <a:r>
              <a:rPr lang="de-DE" dirty="0">
                <a:latin typeface="Montserrat" pitchFamily="2" charset="77"/>
              </a:rPr>
              <a:t> Daten-mengen lernen und sich verbessern.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753D5C8-2117-840D-915F-38C879B3B7EF}"/>
              </a:ext>
            </a:extLst>
          </p:cNvPr>
          <p:cNvSpPr txBox="1"/>
          <p:nvPr/>
        </p:nvSpPr>
        <p:spPr>
          <a:xfrm>
            <a:off x="8087916" y="2009645"/>
            <a:ext cx="248667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über neuronale Netze (ohne menschliche Anleitung) lernen.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AD1DA6-48B6-7483-3668-32C8FEB53AB5}"/>
              </a:ext>
            </a:extLst>
          </p:cNvPr>
          <p:cNvSpPr txBox="1"/>
          <p:nvPr/>
        </p:nvSpPr>
        <p:spPr>
          <a:xfrm>
            <a:off x="1216237" y="7513710"/>
            <a:ext cx="253773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ysClr val="windowText" lastClr="000000"/>
                </a:solidFill>
                <a:latin typeface="Montserrat" pitchFamily="2" charset="77"/>
              </a:rPr>
              <a:t>z.B. Wissensbasierte Systeme (Mindmap)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B5C97E9-0812-4264-CB24-ED88C3F4123E}"/>
              </a:ext>
            </a:extLst>
          </p:cNvPr>
          <p:cNvSpPr txBox="1"/>
          <p:nvPr/>
        </p:nvSpPr>
        <p:spPr>
          <a:xfrm>
            <a:off x="5082563" y="7467544"/>
            <a:ext cx="2356984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Montserrat" pitchFamily="2" charset="77"/>
              </a:rPr>
              <a:t>Überwachtes Lernen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C1E2322-43A5-1C6A-74AB-99F479659A8B}"/>
              </a:ext>
            </a:extLst>
          </p:cNvPr>
          <p:cNvSpPr txBox="1"/>
          <p:nvPr/>
        </p:nvSpPr>
        <p:spPr>
          <a:xfrm>
            <a:off x="5091230" y="7896009"/>
            <a:ext cx="2677583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Montserrat" pitchFamily="2" charset="77"/>
              </a:rPr>
              <a:t>Unüberwachtes Lernen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54B56F2-95E5-BD9F-503D-733F853150F9}"/>
              </a:ext>
            </a:extLst>
          </p:cNvPr>
          <p:cNvSpPr txBox="1"/>
          <p:nvPr/>
        </p:nvSpPr>
        <p:spPr>
          <a:xfrm>
            <a:off x="5082564" y="8339843"/>
            <a:ext cx="2149377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Montserrat" pitchFamily="2" charset="77"/>
              </a:rPr>
              <a:t>Verstärktes Lernen</a:t>
            </a:r>
          </a:p>
        </p:txBody>
      </p:sp>
      <p:pic>
        <p:nvPicPr>
          <p:cNvPr id="21" name="Grafik 20" descr="Ein Bild, das Unschärfe enthält.&#10;&#10;Automatisch generierte Beschreibung">
            <a:extLst>
              <a:ext uri="{FF2B5EF4-FFF2-40B4-BE49-F238E27FC236}">
                <a16:creationId xmlns:a16="http://schemas.microsoft.com/office/drawing/2014/main" id="{D1EF34C6-47AB-63F7-8714-1A21AC75BA73}"/>
              </a:ext>
            </a:extLst>
          </p:cNvPr>
          <p:cNvPicPr>
            <a:picLocks noChangeAspect="1"/>
          </p:cNvPicPr>
          <p:nvPr/>
        </p:nvPicPr>
        <p:blipFill>
          <a:blip>
            <a:grayscl/>
          </a:blip>
          <a:stretch>
            <a:fillRect/>
          </a:stretch>
        </p:blipFill>
        <p:spPr>
          <a:xfrm>
            <a:off x="8454075" y="7159569"/>
            <a:ext cx="1770412" cy="11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8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174EBF6-33E6-859C-8EA1-2824A806FF78}"/>
              </a:ext>
            </a:extLst>
          </p:cNvPr>
          <p:cNvSpPr/>
          <p:nvPr/>
        </p:nvSpPr>
        <p:spPr>
          <a:xfrm>
            <a:off x="821436" y="818388"/>
            <a:ext cx="10549128" cy="5221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7D9CEBA3-D0A3-54A4-9274-E2458F4594A6}"/>
              </a:ext>
            </a:extLst>
          </p:cNvPr>
          <p:cNvSpPr/>
          <p:nvPr/>
        </p:nvSpPr>
        <p:spPr>
          <a:xfrm>
            <a:off x="4893734" y="1114044"/>
            <a:ext cx="6170845" cy="462991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0D61DA0-D61F-FF41-E218-0D252FB2482A}"/>
              </a:ext>
            </a:extLst>
          </p:cNvPr>
          <p:cNvSpPr/>
          <p:nvPr/>
        </p:nvSpPr>
        <p:spPr>
          <a:xfrm>
            <a:off x="7916281" y="1394547"/>
            <a:ext cx="2844172" cy="30874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AEAE88C-41B6-EB66-526C-7AE2DDB6BB6D}"/>
              </a:ext>
            </a:extLst>
          </p:cNvPr>
          <p:cNvSpPr txBox="1"/>
          <p:nvPr/>
        </p:nvSpPr>
        <p:spPr>
          <a:xfrm>
            <a:off x="1216237" y="1490133"/>
            <a:ext cx="3371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Künstliche Intelligenz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69095B-1CB8-A74D-41D9-70A7ED5CE7D6}"/>
              </a:ext>
            </a:extLst>
          </p:cNvPr>
          <p:cNvSpPr txBox="1"/>
          <p:nvPr/>
        </p:nvSpPr>
        <p:spPr>
          <a:xfrm>
            <a:off x="5082563" y="1490133"/>
            <a:ext cx="33715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Maschinelles</a:t>
            </a:r>
          </a:p>
          <a:p>
            <a:r>
              <a:rPr lang="de-DE" sz="2000" b="1" dirty="0">
                <a:latin typeface="Montserrat" pitchFamily="2" charset="77"/>
              </a:rPr>
              <a:t>Lernen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80BB951-067E-D832-D0C0-B941520F79E7}"/>
              </a:ext>
            </a:extLst>
          </p:cNvPr>
          <p:cNvSpPr txBox="1"/>
          <p:nvPr/>
        </p:nvSpPr>
        <p:spPr>
          <a:xfrm>
            <a:off x="8081103" y="1508713"/>
            <a:ext cx="33715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«Deep Learning»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A8895EB-337A-8D18-EA8F-CCCC31C3EB3F}"/>
              </a:ext>
            </a:extLst>
          </p:cNvPr>
          <p:cNvSpPr txBox="1"/>
          <p:nvPr/>
        </p:nvSpPr>
        <p:spPr>
          <a:xfrm>
            <a:off x="1222893" y="2100323"/>
            <a:ext cx="337151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menschliches Denken und Handeln nachahmen.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95E492-5F3B-9864-F035-438F62FBCED4}"/>
              </a:ext>
            </a:extLst>
          </p:cNvPr>
          <p:cNvSpPr txBox="1"/>
          <p:nvPr/>
        </p:nvSpPr>
        <p:spPr>
          <a:xfrm>
            <a:off x="5082563" y="2293605"/>
            <a:ext cx="2243132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mit </a:t>
            </a:r>
            <a:r>
              <a:rPr lang="de-DE" dirty="0" err="1">
                <a:latin typeface="Montserrat" pitchFamily="2" charset="77"/>
              </a:rPr>
              <a:t>grossen</a:t>
            </a:r>
            <a:r>
              <a:rPr lang="de-DE" dirty="0">
                <a:latin typeface="Montserrat" pitchFamily="2" charset="77"/>
              </a:rPr>
              <a:t> Daten-mengen lernen und sich verbessern.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753D5C8-2117-840D-915F-38C879B3B7EF}"/>
              </a:ext>
            </a:extLst>
          </p:cNvPr>
          <p:cNvSpPr txBox="1"/>
          <p:nvPr/>
        </p:nvSpPr>
        <p:spPr>
          <a:xfrm>
            <a:off x="8087916" y="2009645"/>
            <a:ext cx="248667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>
                <a:latin typeface="Montserrat" pitchFamily="2" charset="77"/>
              </a:rPr>
              <a:t>Systeme, die über neuronale Netze (ohne menschliche Anleitung) lernen.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455D1A-9FD9-5A95-DD6E-3BC918BCCFBC}"/>
              </a:ext>
            </a:extLst>
          </p:cNvPr>
          <p:cNvSpPr txBox="1"/>
          <p:nvPr/>
        </p:nvSpPr>
        <p:spPr>
          <a:xfrm>
            <a:off x="1222893" y="3641762"/>
            <a:ext cx="2537738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ysClr val="windowText" lastClr="000000"/>
                </a:solidFill>
                <a:latin typeface="Montserrat" pitchFamily="2" charset="77"/>
              </a:rPr>
              <a:t>z.B. Wissensbasierte Systeme (Mindmap)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3D6E5E4-D36E-6860-E9CC-4E207F12FBEA}"/>
              </a:ext>
            </a:extLst>
          </p:cNvPr>
          <p:cNvSpPr txBox="1"/>
          <p:nvPr/>
        </p:nvSpPr>
        <p:spPr>
          <a:xfrm>
            <a:off x="5089376" y="4107656"/>
            <a:ext cx="2356984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Montserrat" pitchFamily="2" charset="77"/>
              </a:rPr>
              <a:t>Überwachtes Lernen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0C9595-076B-E26D-D8E4-1E84A40AFDEF}"/>
              </a:ext>
            </a:extLst>
          </p:cNvPr>
          <p:cNvSpPr txBox="1"/>
          <p:nvPr/>
        </p:nvSpPr>
        <p:spPr>
          <a:xfrm>
            <a:off x="5098043" y="4536121"/>
            <a:ext cx="2677583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Montserrat" pitchFamily="2" charset="77"/>
              </a:rPr>
              <a:t>Unüberwachtes Lernen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BA64E4-5A7E-EE7F-9EB6-40E8B3CFA4B4}"/>
              </a:ext>
            </a:extLst>
          </p:cNvPr>
          <p:cNvSpPr txBox="1"/>
          <p:nvPr/>
        </p:nvSpPr>
        <p:spPr>
          <a:xfrm>
            <a:off x="5089377" y="4979955"/>
            <a:ext cx="2149377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Montserrat" pitchFamily="2" charset="77"/>
              </a:rPr>
              <a:t>Verstärktes Lernen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78470BC-DDD7-0F88-3D05-E738BB44A843}"/>
              </a:ext>
            </a:extLst>
          </p:cNvPr>
          <p:cNvPicPr>
            <a:picLocks noChangeAspect="1"/>
          </p:cNvPicPr>
          <p:nvPr/>
        </p:nvPicPr>
        <p:blipFill rotWithShape="1">
          <a:blip>
            <a:biLevel thresh="75000"/>
          </a:blip>
          <a:srcRect b="17418"/>
          <a:stretch/>
        </p:blipFill>
        <p:spPr>
          <a:xfrm>
            <a:off x="8106906" y="3267480"/>
            <a:ext cx="2372634" cy="9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64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E9033EA-92A1-6805-232E-65E99C89B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lernt ein System? 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0407B361-F6AE-84BD-E511-54758C2E42F9}"/>
              </a:ext>
            </a:extLst>
          </p:cNvPr>
          <p:cNvSpPr/>
          <p:nvPr/>
        </p:nvSpPr>
        <p:spPr>
          <a:xfrm>
            <a:off x="8687958" y="337625"/>
            <a:ext cx="3113314" cy="690281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lternativer Prozess 9">
            <a:extLst>
              <a:ext uri="{FF2B5EF4-FFF2-40B4-BE49-F238E27FC236}">
                <a16:creationId xmlns:a16="http://schemas.microsoft.com/office/drawing/2014/main" id="{483DBDE5-8FFB-400B-67E7-5C81ACB1AF4A}"/>
              </a:ext>
            </a:extLst>
          </p:cNvPr>
          <p:cNvSpPr/>
          <p:nvPr/>
        </p:nvSpPr>
        <p:spPr>
          <a:xfrm>
            <a:off x="4539343" y="1690687"/>
            <a:ext cx="3113314" cy="458280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lternativer Prozess 10">
            <a:extLst>
              <a:ext uri="{FF2B5EF4-FFF2-40B4-BE49-F238E27FC236}">
                <a16:creationId xmlns:a16="http://schemas.microsoft.com/office/drawing/2014/main" id="{E326B7C9-9B70-4847-B66E-0EE551D00DBA}"/>
              </a:ext>
            </a:extLst>
          </p:cNvPr>
          <p:cNvSpPr/>
          <p:nvPr/>
        </p:nvSpPr>
        <p:spPr>
          <a:xfrm>
            <a:off x="838200" y="1690687"/>
            <a:ext cx="3113314" cy="458280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lternativer Prozess 11">
            <a:extLst>
              <a:ext uri="{FF2B5EF4-FFF2-40B4-BE49-F238E27FC236}">
                <a16:creationId xmlns:a16="http://schemas.microsoft.com/office/drawing/2014/main" id="{C5F6E3B9-1AB1-DB0B-22CF-BCDF10C93866}"/>
              </a:ext>
            </a:extLst>
          </p:cNvPr>
          <p:cNvSpPr/>
          <p:nvPr/>
        </p:nvSpPr>
        <p:spPr>
          <a:xfrm>
            <a:off x="8240486" y="1690687"/>
            <a:ext cx="3113314" cy="4582800"/>
          </a:xfrm>
          <a:prstGeom prst="flowChartAlternateProcess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377872-678C-002B-E8A1-8E509C568DAE}"/>
              </a:ext>
            </a:extLst>
          </p:cNvPr>
          <p:cNvSpPr txBox="1"/>
          <p:nvPr/>
        </p:nvSpPr>
        <p:spPr>
          <a:xfrm>
            <a:off x="927848" y="1882052"/>
            <a:ext cx="236120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Montserrat" pitchFamily="2" charset="77"/>
              </a:rPr>
              <a:t>Überwachtes </a:t>
            </a:r>
          </a:p>
          <a:p>
            <a:r>
              <a:rPr lang="de-DE" sz="2000" b="1" dirty="0">
                <a:solidFill>
                  <a:schemeClr val="bg1"/>
                </a:solidFill>
                <a:latin typeface="Montserrat" pitchFamily="2" charset="77"/>
              </a:rPr>
              <a:t>Lernen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986AE2E-8F90-5EEC-00F8-DE7D5A4EF2AF}"/>
              </a:ext>
            </a:extLst>
          </p:cNvPr>
          <p:cNvSpPr txBox="1"/>
          <p:nvPr/>
        </p:nvSpPr>
        <p:spPr>
          <a:xfrm>
            <a:off x="4641798" y="1882052"/>
            <a:ext cx="271231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Montserrat" pitchFamily="2" charset="77"/>
              </a:rPr>
              <a:t>Unüberwachtes Lernen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98CF9BD-C6A2-8570-18D7-BBF573FD45F0}"/>
              </a:ext>
            </a:extLst>
          </p:cNvPr>
          <p:cNvSpPr txBox="1"/>
          <p:nvPr/>
        </p:nvSpPr>
        <p:spPr>
          <a:xfrm>
            <a:off x="8424904" y="1882052"/>
            <a:ext cx="2586807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  <a:latin typeface="Montserrat" pitchFamily="2" charset="77"/>
              </a:rPr>
              <a:t>Verstärktes </a:t>
            </a:r>
          </a:p>
          <a:p>
            <a:r>
              <a:rPr lang="de-DE" sz="2000" b="1" dirty="0">
                <a:solidFill>
                  <a:schemeClr val="bg1"/>
                </a:solidFill>
                <a:latin typeface="Montserrat" pitchFamily="2" charset="77"/>
              </a:rPr>
              <a:t>Lernen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426B323-D62D-9A81-6221-776522E1B2E3}"/>
              </a:ext>
            </a:extLst>
          </p:cNvPr>
          <p:cNvSpPr txBox="1"/>
          <p:nvPr/>
        </p:nvSpPr>
        <p:spPr>
          <a:xfrm>
            <a:off x="930408" y="2656990"/>
            <a:ext cx="311331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itchFamily="2" charset="77"/>
              </a:rPr>
              <a:t>Die auszuführende Aufgabe ist bekannt und die Lösung ist bekannt.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8B691E3-42F1-E200-B9A0-F9D52C63FB55}"/>
              </a:ext>
            </a:extLst>
          </p:cNvPr>
          <p:cNvSpPr txBox="1"/>
          <p:nvPr/>
        </p:nvSpPr>
        <p:spPr>
          <a:xfrm>
            <a:off x="4641798" y="2656990"/>
            <a:ext cx="311331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itchFamily="2" charset="77"/>
              </a:rPr>
              <a:t>Es </a:t>
            </a:r>
            <a:r>
              <a:rPr lang="de-DE" sz="2000">
                <a:solidFill>
                  <a:schemeClr val="bg1"/>
                </a:solidFill>
                <a:latin typeface="Montserrat" pitchFamily="2" charset="77"/>
              </a:rPr>
              <a:t>sollen unbekannte </a:t>
            </a:r>
            <a:r>
              <a:rPr lang="de-DE" sz="2000" dirty="0">
                <a:solidFill>
                  <a:schemeClr val="bg1"/>
                </a:solidFill>
                <a:latin typeface="Montserrat" pitchFamily="2" charset="77"/>
              </a:rPr>
              <a:t>Muster in den Daten entdeckt werden.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0D565BF-5CE9-BAB0-7B87-2AD767916A60}"/>
              </a:ext>
            </a:extLst>
          </p:cNvPr>
          <p:cNvSpPr txBox="1"/>
          <p:nvPr/>
        </p:nvSpPr>
        <p:spPr>
          <a:xfrm>
            <a:off x="8424903" y="2656990"/>
            <a:ext cx="283668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Montserrat" pitchFamily="2" charset="77"/>
              </a:rPr>
              <a:t>Es gibt ein Ziel, aber es ist unklar, wie man das Ziel am besten erreicht.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437433-EF8B-D36B-B27F-C2BAC077A23C}"/>
              </a:ext>
            </a:extLst>
          </p:cNvPr>
          <p:cNvSpPr txBox="1"/>
          <p:nvPr/>
        </p:nvSpPr>
        <p:spPr>
          <a:xfrm>
            <a:off x="927847" y="4463580"/>
            <a:ext cx="311331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bg1"/>
                </a:solidFill>
                <a:latin typeface="Montserrat" pitchFamily="2" charset="77"/>
              </a:rPr>
              <a:t>z.B. Bilderkennung, </a:t>
            </a:r>
            <a:r>
              <a:rPr lang="de-DE" sz="2000" i="1" dirty="0" err="1">
                <a:solidFill>
                  <a:schemeClr val="bg1"/>
                </a:solidFill>
                <a:latin typeface="Montserrat" pitchFamily="2" charset="77"/>
              </a:rPr>
              <a:t>Hate</a:t>
            </a:r>
            <a:r>
              <a:rPr lang="de-DE" sz="2000" i="1" dirty="0">
                <a:solidFill>
                  <a:schemeClr val="bg1"/>
                </a:solidFill>
                <a:latin typeface="Montserrat" pitchFamily="2" charset="77"/>
              </a:rPr>
              <a:t>-Speech-Erkennung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D092073-6321-470A-AF1D-5DEEB39E926E}"/>
              </a:ext>
            </a:extLst>
          </p:cNvPr>
          <p:cNvSpPr txBox="1"/>
          <p:nvPr/>
        </p:nvSpPr>
        <p:spPr>
          <a:xfrm>
            <a:off x="4590570" y="4463580"/>
            <a:ext cx="311331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bg1"/>
                </a:solidFill>
                <a:latin typeface="Montserrat" pitchFamily="2" charset="77"/>
              </a:rPr>
              <a:t>z.B. Targeting im  Marketing, </a:t>
            </a:r>
            <a:r>
              <a:rPr lang="de-DE" sz="2000" i="1" dirty="0" err="1">
                <a:solidFill>
                  <a:schemeClr val="bg1"/>
                </a:solidFill>
                <a:latin typeface="Montserrat" pitchFamily="2" charset="77"/>
              </a:rPr>
              <a:t>Social</a:t>
            </a:r>
            <a:r>
              <a:rPr lang="de-DE" sz="2000" i="1" dirty="0">
                <a:solidFill>
                  <a:schemeClr val="bg1"/>
                </a:solidFill>
                <a:latin typeface="Montserrat" pitchFamily="2" charset="77"/>
              </a:rPr>
              <a:t> Media-Algorithmen 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C182354-0444-AFB8-3C40-E6EFECEDEAD6}"/>
              </a:ext>
            </a:extLst>
          </p:cNvPr>
          <p:cNvSpPr txBox="1"/>
          <p:nvPr/>
        </p:nvSpPr>
        <p:spPr>
          <a:xfrm>
            <a:off x="8424905" y="4459425"/>
            <a:ext cx="283668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chemeClr val="bg1"/>
                </a:solidFill>
                <a:latin typeface="Montserrat" pitchFamily="2" charset="77"/>
              </a:rPr>
              <a:t>z.B. in der Robotik, Computer-Gegner bei Games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117D434-5EE2-7334-1C88-7F5B6E99FE95}"/>
              </a:ext>
            </a:extLst>
          </p:cNvPr>
          <p:cNvSpPr txBox="1"/>
          <p:nvPr/>
        </p:nvSpPr>
        <p:spPr>
          <a:xfrm>
            <a:off x="8709223" y="489366"/>
            <a:ext cx="449641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Montserrat" pitchFamily="2" charset="77"/>
              </a:rPr>
              <a:t>Maschinelles Lernen</a:t>
            </a:r>
          </a:p>
        </p:txBody>
      </p:sp>
    </p:spTree>
    <p:extLst>
      <p:ext uri="{BB962C8B-B14F-4D97-AF65-F5344CB8AC3E}">
        <p14:creationId xmlns:p14="http://schemas.microsoft.com/office/powerpoint/2010/main" val="840778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2112</Words>
  <Application>Microsoft Macintosh PowerPoint</Application>
  <PresentationFormat>Breitbild</PresentationFormat>
  <Paragraphs>363</Paragraphs>
  <Slides>58</Slides>
  <Notes>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5" baseType="lpstr">
      <vt:lpstr>Arial</vt:lpstr>
      <vt:lpstr>Calibri</vt:lpstr>
      <vt:lpstr>Montserrat</vt:lpstr>
      <vt:lpstr>Montserrat Black</vt:lpstr>
      <vt:lpstr>Montserrat ExtraBold</vt:lpstr>
      <vt:lpstr>Wingdings</vt:lpstr>
      <vt:lpstr>Office</vt:lpstr>
      <vt:lpstr>Übersicht</vt:lpstr>
      <vt:lpstr>Einführung in die künstliche Intelligenz</vt:lpstr>
      <vt:lpstr>Übersicht</vt:lpstr>
      <vt:lpstr>Wo begegnen wir KI im Alltag? </vt:lpstr>
      <vt:lpstr>Wie wird ein System «intelligent»? </vt:lpstr>
      <vt:lpstr>Der Prozess </vt:lpstr>
      <vt:lpstr>PowerPoint-Präsentation</vt:lpstr>
      <vt:lpstr>PowerPoint-Präsentation</vt:lpstr>
      <vt:lpstr>Wie lernt ein System? </vt:lpstr>
      <vt:lpstr>Was brauchen wir?</vt:lpstr>
      <vt:lpstr>Training- und Testdaten</vt:lpstr>
      <vt:lpstr>PowerPoint-Präsentation</vt:lpstr>
      <vt:lpstr>PowerPoint-Präsentation</vt:lpstr>
      <vt:lpstr>PowerPoint-Präsentation</vt:lpstr>
      <vt:lpstr>Testen</vt:lpstr>
      <vt:lpstr>Mögliche Lösung</vt:lpstr>
      <vt:lpstr>PowerPoint-Präsentation</vt:lpstr>
      <vt:lpstr>Herausforderungen</vt:lpstr>
      <vt:lpstr>Herausforderungen</vt:lpstr>
      <vt:lpstr>Übergenauigkeit (Overfitting)</vt:lpstr>
      <vt:lpstr>Ein Modell ist nie perfekt </vt:lpstr>
      <vt:lpstr>Begriffe</vt:lpstr>
      <vt:lpstr>Wie funktioniert Bilderkennung?</vt:lpstr>
      <vt:lpstr>Wie funktioniert Bilderkennung? </vt:lpstr>
      <vt:lpstr>Wie funktioniert Bilderkennung? </vt:lpstr>
      <vt:lpstr>Gruppenarbeit</vt:lpstr>
      <vt:lpstr>Bilderkennung</vt:lpstr>
      <vt:lpstr>Übersetzung der Rollen in die Sprache der Maschine</vt:lpstr>
      <vt:lpstr>Übersetzung der Rollen in die Sprache der Maschine</vt:lpstr>
      <vt:lpstr>Übersetzung der Rollen in die Sprache der Maschine</vt:lpstr>
      <vt:lpstr>Übersetzung der Rollen in die Sprache der Maschine</vt:lpstr>
      <vt:lpstr>Neuronales Netz</vt:lpstr>
      <vt:lpstr>Bilderkennung</vt:lpstr>
      <vt:lpstr>Wie funktioniert das? </vt:lpstr>
      <vt:lpstr>PowerPoint-Präsentation</vt:lpstr>
      <vt:lpstr>Wie funktioniert das? </vt:lpstr>
      <vt:lpstr>PowerPoint-Präsentation</vt:lpstr>
      <vt:lpstr>Wie funktioniert das? </vt:lpstr>
      <vt:lpstr>PowerPoint-Präsentation</vt:lpstr>
      <vt:lpstr>PowerPoint-Präsentation</vt:lpstr>
      <vt:lpstr>PowerPoint-Präsentation</vt:lpstr>
      <vt:lpstr>PowerPoint-Präsentation</vt:lpstr>
      <vt:lpstr>Wie funktioniert das? </vt:lpstr>
      <vt:lpstr>PowerPoint-Präsentation</vt:lpstr>
      <vt:lpstr>PowerPoint-Präsentation</vt:lpstr>
      <vt:lpstr>PowerPoint-Präsentation</vt:lpstr>
      <vt:lpstr>PowerPoint-Präsentation</vt:lpstr>
      <vt:lpstr>KI verstehen </vt:lpstr>
      <vt:lpstr>KI verstehen </vt:lpstr>
      <vt:lpstr>KI verstehen </vt:lpstr>
      <vt:lpstr>Was passiert, wenn wir die KI auf etwas Neues anwenden?</vt:lpstr>
      <vt:lpstr>Was passiert, wenn wir die KI auf etwas Neues anwenden?</vt:lpstr>
      <vt:lpstr>Eine eigene  KI entwickeln</vt:lpstr>
      <vt:lpstr>Wie entwickeln wir eine KI? </vt:lpstr>
      <vt:lpstr>Wie entwickeln wir eine KI? </vt:lpstr>
      <vt:lpstr>Wie entwickeln wir eine KI? </vt:lpstr>
      <vt:lpstr>Eine eigene KI entwickeln</vt:lpstr>
      <vt:lpstr>Oft steckt noch mehr dahinter...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künstliche Intelligenz</dc:title>
  <dc:creator>Karin Thommen (BFSU)</dc:creator>
  <cp:lastModifiedBy>Karin Thommen (BFSU)</cp:lastModifiedBy>
  <cp:revision>2</cp:revision>
  <dcterms:created xsi:type="dcterms:W3CDTF">2022-11-20T16:59:00Z</dcterms:created>
  <dcterms:modified xsi:type="dcterms:W3CDTF">2022-11-28T15:14:18Z</dcterms:modified>
</cp:coreProperties>
</file>