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0" r:id="rId8"/>
    <p:sldId id="259" r:id="rId9"/>
    <p:sldId id="262" r:id="rId10"/>
    <p:sldId id="261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1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3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7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5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87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47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7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6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3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08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59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A848-287C-43E2-8230-27C02307E1B7}" type="datetimeFigureOut">
              <a:rPr lang="de-CH" smtClean="0"/>
              <a:t>05.05.2021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0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wz.brunnenhoefli.ch/examples/Adressliste.txt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wz.brunnenhoefli.ch/examples/Adressliste.tx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Web-Applikationen</a:t>
            </a:r>
            <a:br>
              <a:rPr lang="de-CH" dirty="0" smtClean="0"/>
            </a:br>
            <a:r>
              <a:rPr lang="de-CH" dirty="0" smtClean="0"/>
              <a:t>Server- / Client-Side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1400" dirty="0" smtClean="0"/>
              <a:t>5.5.21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0398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 </a:t>
            </a:r>
            <a:r>
              <a:rPr lang="de-CH" sz="2000" dirty="0" err="1" smtClean="0"/>
              <a:t>calls</a:t>
            </a:r>
            <a:r>
              <a:rPr lang="de-CH" sz="2000" dirty="0" smtClean="0"/>
              <a:t> Bean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9844" y="3230162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602853" y="3561985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1"/>
            <a:endCxn id="22" idx="3"/>
          </p:cNvCxnSpPr>
          <p:nvPr/>
        </p:nvCxnSpPr>
        <p:spPr>
          <a:xfrm flipH="1">
            <a:off x="5462044" y="4090623"/>
            <a:ext cx="2140809" cy="115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69968" y="1741662"/>
            <a:ext cx="1691640" cy="1156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EJB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3033598" cy="74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6342696" y="124809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21" idx="4"/>
            <a:endCxn id="8" idx="0"/>
          </p:cNvCxnSpPr>
          <p:nvPr/>
        </p:nvCxnSpPr>
        <p:spPr>
          <a:xfrm flipH="1">
            <a:off x="8089581" y="2898340"/>
            <a:ext cx="1099186" cy="66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21" idx="3"/>
          </p:cNvCxnSpPr>
          <p:nvPr/>
        </p:nvCxnSpPr>
        <p:spPr>
          <a:xfrm flipV="1">
            <a:off x="2871991" y="2728948"/>
            <a:ext cx="5374521" cy="1041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56218" y="1741662"/>
            <a:ext cx="2665097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CsvFileManagerApplication.java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6161608" y="2320001"/>
            <a:ext cx="1694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6463663" y="2095370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Methode-Invocation</a:t>
            </a:r>
            <a:endParaRPr lang="de-CH" sz="20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8" y="3770609"/>
            <a:ext cx="5180106" cy="29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4"/>
          <p:cNvSpPr txBox="1"/>
          <p:nvPr/>
        </p:nvSpPr>
        <p:spPr>
          <a:xfrm>
            <a:off x="2550626" y="1573731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7325" y="2926612"/>
            <a:ext cx="13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  <p:sp>
        <p:nvSpPr>
          <p:cNvPr id="26" name="TextBox 24"/>
          <p:cNvSpPr txBox="1"/>
          <p:nvPr/>
        </p:nvSpPr>
        <p:spPr>
          <a:xfrm>
            <a:off x="5959545" y="4323091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</p:spTree>
    <p:extLst>
      <p:ext uri="{BB962C8B-B14F-4D97-AF65-F5344CB8AC3E}">
        <p14:creationId xmlns:p14="http://schemas.microsoft.com/office/powerpoint/2010/main" val="95945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7" grpId="0" animBg="1"/>
      <p:bldP spid="19" grpId="0" animBg="1"/>
      <p:bldP spid="20" grpId="0"/>
      <p:bldP spid="21" grpId="0" animBg="1"/>
      <p:bldP spid="16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 </a:t>
            </a:r>
            <a:r>
              <a:rPr lang="de-CH" sz="2000" dirty="0" err="1" smtClean="0"/>
              <a:t>calls</a:t>
            </a:r>
            <a:r>
              <a:rPr lang="de-CH" sz="2000" dirty="0" smtClean="0"/>
              <a:t> </a:t>
            </a:r>
            <a:r>
              <a:rPr lang="de-CH" sz="2000" dirty="0"/>
              <a:t>E</a:t>
            </a:r>
            <a:r>
              <a:rPr lang="de-CH" sz="2000" dirty="0" smtClean="0"/>
              <a:t>nterprise Java Bean (EJB)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9844" y="3230162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602853" y="3561985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1"/>
            <a:endCxn id="22" idx="3"/>
          </p:cNvCxnSpPr>
          <p:nvPr/>
        </p:nvCxnSpPr>
        <p:spPr>
          <a:xfrm flipH="1">
            <a:off x="5462044" y="4090623"/>
            <a:ext cx="2140809" cy="115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54654" y="1697356"/>
            <a:ext cx="1691640" cy="1156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EJB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1518284" cy="70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8639174" y="1245251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21" idx="4"/>
            <a:endCxn id="8" idx="0"/>
          </p:cNvCxnSpPr>
          <p:nvPr/>
        </p:nvCxnSpPr>
        <p:spPr>
          <a:xfrm flipH="1">
            <a:off x="8089581" y="2898340"/>
            <a:ext cx="1099186" cy="66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21" idx="3"/>
          </p:cNvCxnSpPr>
          <p:nvPr/>
        </p:nvCxnSpPr>
        <p:spPr>
          <a:xfrm flipV="1">
            <a:off x="2871991" y="2728948"/>
            <a:ext cx="5374521" cy="104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56218" y="1741662"/>
            <a:ext cx="2665097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CsvFileManagerApplication.java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4646294" y="2275695"/>
            <a:ext cx="3209924" cy="44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5081286" y="1754313"/>
            <a:ext cx="2521567" cy="88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Methode-</a:t>
            </a:r>
            <a:r>
              <a:rPr lang="de-CH" sz="2000" dirty="0" err="1" smtClean="0"/>
              <a:t>Invocation</a:t>
            </a:r>
            <a:endParaRPr lang="de-CH" sz="2000" dirty="0" smtClean="0"/>
          </a:p>
          <a:p>
            <a:r>
              <a:rPr lang="de-CH" sz="2400" dirty="0" smtClean="0">
                <a:solidFill>
                  <a:srgbClr val="FF0000"/>
                </a:solidFill>
              </a:rPr>
              <a:t>Über Server-Grenzen hinaus!</a:t>
            </a:r>
            <a:endParaRPr lang="de-CH" sz="2400" dirty="0">
              <a:solidFill>
                <a:srgbClr val="FF00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8" y="3770609"/>
            <a:ext cx="5180106" cy="29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el 1"/>
          <p:cNvSpPr txBox="1">
            <a:spLocks/>
          </p:cNvSpPr>
          <p:nvPr/>
        </p:nvSpPr>
        <p:spPr>
          <a:xfrm>
            <a:off x="3230879" y="118161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6742" y="4388563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1528199" y="168567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5147325" y="2926612"/>
            <a:ext cx="13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965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7" grpId="0" animBg="1"/>
      <p:bldP spid="19" grpId="0" animBg="1"/>
      <p:bldP spid="20" grpId="0"/>
      <p:bldP spid="21" grpId="0" animBg="1"/>
      <p:bldP spid="16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Java-Client calls </a:t>
            </a:r>
            <a:r>
              <a:rPr lang="de-CH" sz="2000" dirty="0"/>
              <a:t>E</a:t>
            </a:r>
            <a:r>
              <a:rPr lang="de-CH" sz="2000" dirty="0" smtClean="0"/>
              <a:t>nterprise Java Bean (EJB)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30050" y="458701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54654" y="1697356"/>
            <a:ext cx="1691640" cy="1156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EJB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1518284" cy="70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6"/>
            <a:endCxn id="25" idx="0"/>
          </p:cNvCxnSpPr>
          <p:nvPr/>
        </p:nvCxnSpPr>
        <p:spPr>
          <a:xfrm>
            <a:off x="4646294" y="2275695"/>
            <a:ext cx="3072756" cy="2311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 rot="2217991">
            <a:off x="4921888" y="2853288"/>
            <a:ext cx="2521567" cy="88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Methode-</a:t>
            </a:r>
            <a:r>
              <a:rPr lang="de-CH" sz="2000" dirty="0" err="1" smtClean="0"/>
              <a:t>Invocation</a:t>
            </a:r>
            <a:endParaRPr lang="de-CH" sz="2000" dirty="0" smtClean="0"/>
          </a:p>
          <a:p>
            <a:r>
              <a:rPr lang="de-CH" sz="2400" dirty="0" smtClean="0">
                <a:solidFill>
                  <a:srgbClr val="FF0000"/>
                </a:solidFill>
              </a:rPr>
              <a:t>Über Server-Grenzen hinaus!</a:t>
            </a:r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24" name="Titel 1"/>
          <p:cNvSpPr txBox="1">
            <a:spLocks/>
          </p:cNvSpPr>
          <p:nvPr/>
        </p:nvSpPr>
        <p:spPr>
          <a:xfrm>
            <a:off x="3230879" y="118161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25" name="Oval 24"/>
          <p:cNvSpPr/>
          <p:nvPr/>
        </p:nvSpPr>
        <p:spPr>
          <a:xfrm>
            <a:off x="6669240" y="4587014"/>
            <a:ext cx="2099619" cy="1517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CsvFileManagerClient.java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569531" y="174004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</p:spTree>
    <p:extLst>
      <p:ext uri="{BB962C8B-B14F-4D97-AF65-F5344CB8AC3E}">
        <p14:creationId xmlns:p14="http://schemas.microsoft.com/office/powerpoint/2010/main" val="3637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 animBg="1"/>
      <p:bldP spid="19" grpId="0" animBg="1"/>
      <p:bldP spid="16" grpId="0"/>
      <p:bldP spid="24" grpId="0"/>
      <p:bldP spid="25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8" y="397280"/>
            <a:ext cx="10401058" cy="621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36254" y="5260489"/>
            <a:ext cx="613186" cy="23666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173505" y="5690795"/>
            <a:ext cx="7842325" cy="46257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HTML / CSS / </a:t>
            </a:r>
            <a:r>
              <a:rPr lang="de-CH" sz="2000" dirty="0" smtClean="0"/>
              <a:t>Links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71500" y="1055444"/>
            <a:ext cx="2774373" cy="78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 </a:t>
            </a:r>
          </a:p>
          <a:p>
            <a:r>
              <a:rPr lang="de-CH" sz="1200" dirty="0" smtClean="0"/>
              <a:t>(z.B. HTML, CSS, Links,…)</a:t>
            </a:r>
            <a:endParaRPr lang="de-CH" sz="12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54233" y="1486251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9" name="Straight Arrow Connector 8"/>
          <p:cNvCxnSpPr>
            <a:stCxn id="3" idx="3"/>
            <a:endCxn id="23" idx="2"/>
          </p:cNvCxnSpPr>
          <p:nvPr/>
        </p:nvCxnSpPr>
        <p:spPr>
          <a:xfrm>
            <a:off x="3868448" y="2695758"/>
            <a:ext cx="5247015" cy="5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5991" y="1927680"/>
            <a:ext cx="3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URL-Request mit </a:t>
            </a:r>
            <a:r>
              <a:rPr lang="de-CH" dirty="0" err="1" smtClean="0"/>
              <a:t>Get</a:t>
            </a:r>
            <a:r>
              <a:rPr lang="de-CH" dirty="0" smtClean="0"/>
              <a:t>-Parameter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3" idx="3"/>
          </p:cNvCxnSpPr>
          <p:nvPr/>
        </p:nvCxnSpPr>
        <p:spPr>
          <a:xfrm flipH="1">
            <a:off x="2078182" y="3287967"/>
            <a:ext cx="7276051" cy="9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7125" y="2302691"/>
            <a:ext cx="379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i="1" dirty="0"/>
              <a:t>https://myhwz.fh-hwz.ch/mod/assign/view.php?id=34025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97125" y="3048124"/>
            <a:ext cx="411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Response </a:t>
            </a:r>
            <a:r>
              <a:rPr lang="de-CH" dirty="0" err="1" smtClean="0"/>
              <a:t>with</a:t>
            </a:r>
            <a:r>
              <a:rPr lang="de-CH" dirty="0" smtClean="0"/>
              <a:t> Mime-Type und Parameter</a:t>
            </a: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6" y="1785871"/>
            <a:ext cx="3383542" cy="181977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273077"/>
            <a:ext cx="3273568" cy="176062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9115463" y="1981467"/>
            <a:ext cx="1630425" cy="153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Web-Server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43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24" grpId="0"/>
      <p:bldP spid="25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Interaktive Elemente / Server Side Programme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807192" y="1312411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9" name="Straight Arrow Connector 8"/>
          <p:cNvCxnSpPr>
            <a:stCxn id="4" idx="3"/>
            <a:endCxn id="23" idx="2"/>
          </p:cNvCxnSpPr>
          <p:nvPr/>
        </p:nvCxnSpPr>
        <p:spPr>
          <a:xfrm flipV="1">
            <a:off x="3861995" y="2681581"/>
            <a:ext cx="6563422" cy="17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5991" y="1927680"/>
            <a:ext cx="389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URL-Request mit Post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-Parameter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03936" y="3956769"/>
            <a:ext cx="5953559" cy="121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1646" y="2266511"/>
            <a:ext cx="6792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i="1" dirty="0"/>
              <a:t>http://</a:t>
            </a:r>
            <a:r>
              <a:rPr lang="de-CH" sz="1200" i="1" dirty="0" smtClean="0"/>
              <a:t>www.peterliwiese.ch/</a:t>
            </a:r>
            <a:r>
              <a:rPr lang="de-CH" sz="1200" i="1" dirty="0" err="1" smtClean="0"/>
              <a:t>cgi</a:t>
            </a:r>
            <a:r>
              <a:rPr lang="de-CH" sz="1200" i="1" dirty="0" smtClean="0"/>
              <a:t>-bin/</a:t>
            </a:r>
            <a:r>
              <a:rPr lang="de-CH" sz="1200" i="1" dirty="0" err="1" smtClean="0"/>
              <a:t>formHandler.pl?Name</a:t>
            </a:r>
            <a:r>
              <a:rPr lang="de-CH" sz="1200" i="1" dirty="0" smtClean="0"/>
              <a:t>=</a:t>
            </a:r>
            <a:r>
              <a:rPr lang="de-CH" sz="1200" i="1" dirty="0" err="1" smtClean="0"/>
              <a:t>Muster&amp;Vorname</a:t>
            </a:r>
            <a:r>
              <a:rPr lang="de-CH" sz="1200" i="1" dirty="0" smtClean="0"/>
              <a:t>=</a:t>
            </a:r>
            <a:r>
              <a:rPr lang="de-CH" sz="1200" i="1" dirty="0" err="1" smtClean="0"/>
              <a:t>Claudia&amp;Email</a:t>
            </a:r>
            <a:r>
              <a:rPr lang="de-CH" sz="1200" i="1" dirty="0" smtClean="0"/>
              <a:t>=Claudia..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70821" y="3936628"/>
            <a:ext cx="26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Response </a:t>
            </a:r>
            <a:r>
              <a:rPr lang="de-CH" dirty="0" err="1" smtClean="0"/>
              <a:t>with</a:t>
            </a:r>
            <a:r>
              <a:rPr lang="de-CH" dirty="0" smtClean="0"/>
              <a:t> Mime-Type</a:t>
            </a:r>
            <a:endParaRPr lang="de-CH" dirty="0" smtClean="0"/>
          </a:p>
        </p:txBody>
      </p:sp>
      <p:sp>
        <p:nvSpPr>
          <p:cNvPr id="23" name="Ellipse 22"/>
          <p:cNvSpPr/>
          <p:nvPr/>
        </p:nvSpPr>
        <p:spPr>
          <a:xfrm>
            <a:off x="10425417" y="1916251"/>
            <a:ext cx="1630425" cy="153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Web-Server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7" y="1817371"/>
            <a:ext cx="3614998" cy="207330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798627" y="3124611"/>
            <a:ext cx="1731169" cy="16240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Server-</a:t>
            </a:r>
            <a:r>
              <a:rPr lang="en-US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7" y="4176796"/>
            <a:ext cx="3598071" cy="2098494"/>
          </a:xfrm>
          <a:prstGeom prst="rect">
            <a:avLst/>
          </a:prstGeom>
        </p:spPr>
      </p:pic>
      <p:sp>
        <p:nvSpPr>
          <p:cNvPr id="26" name="Titel 1"/>
          <p:cNvSpPr txBox="1">
            <a:spLocks/>
          </p:cNvSpPr>
          <p:nvPr/>
        </p:nvSpPr>
        <p:spPr>
          <a:xfrm>
            <a:off x="519546" y="919396"/>
            <a:ext cx="2774373" cy="78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 </a:t>
            </a:r>
          </a:p>
          <a:p>
            <a:r>
              <a:rPr lang="de-CH" sz="1200" dirty="0" smtClean="0"/>
              <a:t>(mit User-Interaction </a:t>
            </a:r>
            <a:r>
              <a:rPr lang="de-CH" sz="1200" dirty="0" err="1" smtClean="0"/>
              <a:t>possibilites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5181900" y="5019231"/>
            <a:ext cx="6764482" cy="1110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000" b="1" u="sng" dirty="0" smtClean="0"/>
              <a:t>Server-Programme (Business-Logik)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smtClean="0"/>
              <a:t>Programmiersprachen: Java, Perl, Python, C#,…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smtClean="0"/>
              <a:t>Verschiedenste Frameworks: Servlet, ASP, CGI, WSGI, FLASK,…</a:t>
            </a:r>
            <a:endParaRPr lang="de-CH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smtClean="0"/>
              <a:t>Generiert verschiedenste Mime-</a:t>
            </a:r>
            <a:r>
              <a:rPr lang="de-CH" sz="1600" dirty="0" err="1" smtClean="0"/>
              <a:t>Types</a:t>
            </a:r>
            <a:r>
              <a:rPr lang="de-CH" sz="1600" dirty="0" smtClean="0"/>
              <a:t>: HTML/CSS, JavaScript, JSON, PDF, JPG,…</a:t>
            </a:r>
          </a:p>
        </p:txBody>
      </p:sp>
    </p:spTree>
    <p:extLst>
      <p:ext uri="{BB962C8B-B14F-4D97-AF65-F5344CB8AC3E}">
        <p14:creationId xmlns:p14="http://schemas.microsoft.com/office/powerpoint/2010/main" val="55003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4" grpId="0"/>
      <p:bldP spid="25" grpId="0"/>
      <p:bldP spid="23" grpId="0" animBg="1"/>
      <p:bldP spid="19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Interaktivität wird Client-Seitig behandelt</a:t>
            </a:r>
            <a:endParaRPr lang="de-CH" sz="2000" dirty="0"/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592283" y="435660"/>
            <a:ext cx="2774373" cy="78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 </a:t>
            </a:r>
          </a:p>
          <a:p>
            <a:r>
              <a:rPr lang="de-CH" sz="1200" dirty="0" smtClean="0"/>
              <a:t>(mit Java-Script und Event-Handler)</a:t>
            </a:r>
            <a:endParaRPr lang="de-CH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7" y="1269871"/>
            <a:ext cx="4040475" cy="27076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7" y="4150302"/>
            <a:ext cx="4040475" cy="270769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955964" y="3179618"/>
            <a:ext cx="4956463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5912427" y="3011838"/>
            <a:ext cx="1731169" cy="16240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Client-</a:t>
            </a:r>
            <a:r>
              <a:rPr lang="en-US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5213072" y="1365057"/>
            <a:ext cx="6764482" cy="1110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000" b="1" u="sng" dirty="0" smtClean="0"/>
              <a:t>Client-Programme (Business-Logik)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smtClean="0"/>
              <a:t>Programmiersprache: JavaScript (JS)</a:t>
            </a:r>
          </a:p>
          <a:p>
            <a:pPr algn="l"/>
            <a:endParaRPr lang="de-CH" sz="1600" dirty="0" smtClean="0"/>
          </a:p>
        </p:txBody>
      </p:sp>
      <p:sp>
        <p:nvSpPr>
          <p:cNvPr id="28" name="TextBox 10"/>
          <p:cNvSpPr txBox="1"/>
          <p:nvPr/>
        </p:nvSpPr>
        <p:spPr>
          <a:xfrm>
            <a:off x="3575942" y="3179618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Event-Handler </a:t>
            </a:r>
            <a:r>
              <a:rPr lang="de-CH" dirty="0" err="1" smtClean="0"/>
              <a:t>call</a:t>
            </a:r>
            <a:endParaRPr lang="en-US" dirty="0"/>
          </a:p>
        </p:txBody>
      </p:sp>
      <p:cxnSp>
        <p:nvCxnSpPr>
          <p:cNvPr id="29" name="Gerade Verbindung mit Pfeil 28"/>
          <p:cNvCxnSpPr>
            <a:stCxn id="20" idx="3"/>
          </p:cNvCxnSpPr>
          <p:nvPr/>
        </p:nvCxnSpPr>
        <p:spPr>
          <a:xfrm flipH="1">
            <a:off x="1461135" y="4398038"/>
            <a:ext cx="4704816" cy="195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725752" y="5123026"/>
            <a:ext cx="344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Java-Script verändert DOM (HTML)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animBg="1"/>
      <p:bldP spid="21" grpId="0"/>
      <p:bldP spid="2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 fontScale="90000"/>
          </a:bodyPr>
          <a:lstStyle/>
          <a:p>
            <a:r>
              <a:rPr lang="de-CH" sz="2000" dirty="0" smtClean="0"/>
              <a:t>Client-Programm ruft Server-Programm auf</a:t>
            </a:r>
            <a:br>
              <a:rPr lang="de-CH" sz="2000" dirty="0" smtClean="0"/>
            </a:br>
            <a:r>
              <a:rPr lang="de-CH" sz="2000" dirty="0" smtClean="0"/>
              <a:t>AJAX</a:t>
            </a:r>
            <a:endParaRPr lang="de-CH" sz="2000" dirty="0"/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592283" y="435660"/>
            <a:ext cx="2774373" cy="78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 </a:t>
            </a:r>
          </a:p>
          <a:p>
            <a:r>
              <a:rPr lang="de-CH" sz="1200" dirty="0" smtClean="0"/>
              <a:t>(mit Java-Script und Event-Handler)</a:t>
            </a:r>
            <a:endParaRPr lang="de-CH" sz="1200" dirty="0"/>
          </a:p>
        </p:txBody>
      </p:sp>
      <p:sp>
        <p:nvSpPr>
          <p:cNvPr id="20" name="Oval 18"/>
          <p:cNvSpPr/>
          <p:nvPr/>
        </p:nvSpPr>
        <p:spPr>
          <a:xfrm>
            <a:off x="5912427" y="3011838"/>
            <a:ext cx="1731169" cy="16240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Client-</a:t>
            </a:r>
            <a:r>
              <a:rPr lang="en-US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4900802" y="1861078"/>
            <a:ext cx="3859277" cy="92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000" b="1" u="sng" dirty="0" smtClean="0"/>
              <a:t>Client Business-Logik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smtClean="0"/>
              <a:t>Calls Server-Programme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err="1" smtClean="0"/>
              <a:t>Composes</a:t>
            </a:r>
            <a:r>
              <a:rPr lang="de-CH" sz="1600" dirty="0" smtClean="0"/>
              <a:t> multiple Server-Programme</a:t>
            </a:r>
            <a:endParaRPr lang="de-CH" sz="1600" dirty="0" smtClean="0"/>
          </a:p>
          <a:p>
            <a:pPr algn="l"/>
            <a:endParaRPr lang="de-CH" sz="16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7" y="1307671"/>
            <a:ext cx="3165387" cy="2047953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3632303" y="2846189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Event-Handler </a:t>
            </a:r>
            <a:r>
              <a:rPr lang="de-CH" dirty="0" err="1" smtClean="0"/>
              <a:t>call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8" idx="2"/>
            <a:endCxn id="20" idx="6"/>
          </p:cNvCxnSpPr>
          <p:nvPr/>
        </p:nvCxnSpPr>
        <p:spPr>
          <a:xfrm flipH="1">
            <a:off x="7643596" y="3228261"/>
            <a:ext cx="2023839" cy="59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9" y="3940508"/>
            <a:ext cx="3078139" cy="2734367"/>
          </a:xfrm>
          <a:prstGeom prst="rect">
            <a:avLst/>
          </a:prstGeom>
        </p:spPr>
      </p:pic>
      <p:cxnSp>
        <p:nvCxnSpPr>
          <p:cNvPr id="29" name="Gerade Verbindung mit Pfeil 28"/>
          <p:cNvCxnSpPr>
            <a:stCxn id="20" idx="3"/>
            <a:endCxn id="7" idx="3"/>
          </p:cNvCxnSpPr>
          <p:nvPr/>
        </p:nvCxnSpPr>
        <p:spPr>
          <a:xfrm flipH="1">
            <a:off x="3343738" y="4398038"/>
            <a:ext cx="2822213" cy="9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721610" y="4802922"/>
            <a:ext cx="344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Java-Script verändert DOM (HTML)</a:t>
            </a:r>
            <a:endParaRPr lang="en-US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0676000" y="60404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17" name="Ellipse 16"/>
          <p:cNvSpPr/>
          <p:nvPr/>
        </p:nvSpPr>
        <p:spPr>
          <a:xfrm>
            <a:off x="10294225" y="1207884"/>
            <a:ext cx="1630425" cy="153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Web-Server</a:t>
            </a:r>
            <a:endParaRPr lang="de-CH" dirty="0"/>
          </a:p>
        </p:txBody>
      </p:sp>
      <p:sp>
        <p:nvSpPr>
          <p:cNvPr id="18" name="Oval 18"/>
          <p:cNvSpPr/>
          <p:nvPr/>
        </p:nvSpPr>
        <p:spPr>
          <a:xfrm>
            <a:off x="9667435" y="2416244"/>
            <a:ext cx="1731169" cy="16240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Server-</a:t>
            </a:r>
            <a:r>
              <a:rPr lang="en-US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Gerade Verbindung mit Pfeil 18"/>
          <p:cNvCxnSpPr>
            <a:stCxn id="4" idx="3"/>
          </p:cNvCxnSpPr>
          <p:nvPr/>
        </p:nvCxnSpPr>
        <p:spPr>
          <a:xfrm>
            <a:off x="3374504" y="2331648"/>
            <a:ext cx="2537923" cy="14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20" idx="7"/>
          </p:cNvCxnSpPr>
          <p:nvPr/>
        </p:nvCxnSpPr>
        <p:spPr>
          <a:xfrm flipV="1">
            <a:off x="7390072" y="1987649"/>
            <a:ext cx="2904153" cy="12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/>
          <p:cNvSpPr txBox="1">
            <a:spLocks/>
          </p:cNvSpPr>
          <p:nvPr/>
        </p:nvSpPr>
        <p:spPr>
          <a:xfrm>
            <a:off x="9169264" y="4304826"/>
            <a:ext cx="3013472" cy="92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000" b="1" u="sng" dirty="0" smtClean="0"/>
              <a:t>Server Business-Logik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600" dirty="0" smtClean="0"/>
              <a:t>Orchestrieren / Komponieren</a:t>
            </a:r>
          </a:p>
          <a:p>
            <a:pPr algn="l"/>
            <a:endParaRPr lang="de-CH" sz="1600" dirty="0" smtClean="0"/>
          </a:p>
        </p:txBody>
      </p:sp>
      <p:sp>
        <p:nvSpPr>
          <p:cNvPr id="30" name="TextBox 10"/>
          <p:cNvSpPr txBox="1"/>
          <p:nvPr/>
        </p:nvSpPr>
        <p:spPr>
          <a:xfrm>
            <a:off x="7203806" y="2534712"/>
            <a:ext cx="24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 </a:t>
            </a:r>
          </a:p>
          <a:p>
            <a:pPr algn="ctr"/>
            <a:r>
              <a:rPr lang="de-CH" dirty="0" smtClean="0"/>
              <a:t>(</a:t>
            </a:r>
            <a:r>
              <a:rPr lang="de-CH" dirty="0"/>
              <a:t>S</a:t>
            </a:r>
            <a:r>
              <a:rPr lang="de-CH" dirty="0" smtClean="0"/>
              <a:t>ervice Request / REST)</a:t>
            </a:r>
            <a:endParaRPr lang="en-US" dirty="0"/>
          </a:p>
        </p:txBody>
      </p:sp>
      <p:sp>
        <p:nvSpPr>
          <p:cNvPr id="31" name="TextBox 10"/>
          <p:cNvSpPr txBox="1"/>
          <p:nvPr/>
        </p:nvSpPr>
        <p:spPr>
          <a:xfrm>
            <a:off x="8166288" y="3381705"/>
            <a:ext cx="108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Response</a:t>
            </a:r>
          </a:p>
          <a:p>
            <a:pPr algn="ctr"/>
            <a:r>
              <a:rPr lang="de-CH" dirty="0" smtClean="0"/>
              <a:t>(JSON)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animBg="1"/>
      <p:bldP spid="21" grpId="0"/>
      <p:bldP spid="28" grpId="0"/>
      <p:bldP spid="13" grpId="0"/>
      <p:bldP spid="16" grpId="0"/>
      <p:bldP spid="17" grpId="0" animBg="1"/>
      <p:bldP spid="18" grpId="0" animBg="1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Entkoppeln von Content und View</a:t>
            </a:r>
            <a:endParaRPr lang="de-CH" sz="20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58" y="1250331"/>
            <a:ext cx="3853381" cy="2051855"/>
            <a:chOff x="23913" y="1176259"/>
            <a:chExt cx="3853381" cy="2051855"/>
          </a:xfrm>
        </p:grpSpPr>
        <p:sp>
          <p:nvSpPr>
            <p:cNvPr id="3" name="Rechteck 2"/>
            <p:cNvSpPr/>
            <p:nvPr/>
          </p:nvSpPr>
          <p:spPr>
            <a:xfrm>
              <a:off x="23913" y="1672779"/>
              <a:ext cx="3853381" cy="15553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/>
            <p:cNvSpPr txBox="1">
              <a:spLocks/>
            </p:cNvSpPr>
            <p:nvPr/>
          </p:nvSpPr>
          <p:spPr>
            <a:xfrm>
              <a:off x="1380482" y="1176259"/>
              <a:ext cx="1139190" cy="449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2000" dirty="0" smtClean="0"/>
                <a:t>Client-Side</a:t>
              </a:r>
              <a:endParaRPr lang="de-CH" sz="2000" dirty="0"/>
            </a:p>
          </p:txBody>
        </p:sp>
      </p:grpSp>
      <p:sp>
        <p:nvSpPr>
          <p:cNvPr id="7" name="Titel 1"/>
          <p:cNvSpPr txBox="1">
            <a:spLocks/>
          </p:cNvSpPr>
          <p:nvPr/>
        </p:nvSpPr>
        <p:spPr>
          <a:xfrm>
            <a:off x="7399019" y="136810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481886" y="1817371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3600506" y="2341727"/>
            <a:ext cx="3881380" cy="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85724" y="1931611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74456" y="1869522"/>
            <a:ext cx="1111119" cy="952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CSV-Parser.java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240156" y="2346008"/>
            <a:ext cx="1343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</p:cNvCxnSpPr>
          <p:nvPr/>
        </p:nvCxnSpPr>
        <p:spPr>
          <a:xfrm flipV="1">
            <a:off x="2485575" y="2341727"/>
            <a:ext cx="141475" cy="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/>
          <p:nvPr/>
        </p:nvSpPr>
        <p:spPr>
          <a:xfrm>
            <a:off x="4976480" y="2783670"/>
            <a:ext cx="2673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sz="1200" i="1" dirty="0"/>
              <a:t>http://</a:t>
            </a:r>
            <a:r>
              <a:rPr lang="de-CH" sz="1200" i="1" dirty="0" smtClean="0"/>
              <a:t>www.hwz.ch/berichte/index.html</a:t>
            </a:r>
            <a:endParaRPr lang="en-US" sz="1200" i="1" dirty="0"/>
          </a:p>
        </p:txBody>
      </p:sp>
      <p:sp>
        <p:nvSpPr>
          <p:cNvPr id="15" name="TextBox 24"/>
          <p:cNvSpPr txBox="1"/>
          <p:nvPr/>
        </p:nvSpPr>
        <p:spPr>
          <a:xfrm>
            <a:off x="6458" y="2846257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File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2556312" y="2876003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File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4044289" y="1973106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Publishing: Transfer via ftp</a:t>
            </a:r>
            <a:endParaRPr lang="en-US" dirty="0"/>
          </a:p>
        </p:txBody>
      </p:sp>
      <p:pic>
        <p:nvPicPr>
          <p:cNvPr id="21" name="Picture 14" descr="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9" y="3608682"/>
            <a:ext cx="4840241" cy="275513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159613" y="4144512"/>
            <a:ext cx="4568290" cy="95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2519672" y="2804748"/>
            <a:ext cx="5448942" cy="7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7"/>
          <p:cNvSpPr/>
          <p:nvPr/>
        </p:nvSpPr>
        <p:spPr>
          <a:xfrm>
            <a:off x="2623932" y="1860347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7" grpId="0" animBg="1"/>
      <p:bldP spid="19" grpId="0" animBg="1"/>
      <p:bldP spid="14" grpId="0"/>
      <p:bldP spid="15" grpId="0"/>
      <p:bldP spid="16" grpId="0"/>
      <p:bldP spid="20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736802" y="1718878"/>
            <a:ext cx="2945311" cy="1555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Globale </a:t>
            </a:r>
            <a:r>
              <a:rPr lang="de-CH" sz="2000" dirty="0" err="1" smtClean="0"/>
              <a:t>Resource</a:t>
            </a:r>
            <a:endParaRPr lang="de-CH" sz="2000" dirty="0"/>
          </a:p>
        </p:txBody>
      </p:sp>
      <p:sp>
        <p:nvSpPr>
          <p:cNvPr id="4" name="Flowchart: Document 3"/>
          <p:cNvSpPr/>
          <p:nvPr/>
        </p:nvSpPr>
        <p:spPr>
          <a:xfrm>
            <a:off x="3461440" y="1813089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773230" y="130524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481886" y="1817371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4434896" y="2341727"/>
            <a:ext cx="3046990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22608" y="1754506"/>
            <a:ext cx="1111119" cy="952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CSV-Parser.java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1"/>
          </p:cNvCxnSpPr>
          <p:nvPr/>
        </p:nvCxnSpPr>
        <p:spPr>
          <a:xfrm>
            <a:off x="1436370" y="1573731"/>
            <a:ext cx="548958" cy="32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  <a:endCxn id="4" idx="1"/>
          </p:cNvCxnSpPr>
          <p:nvPr/>
        </p:nvCxnSpPr>
        <p:spPr>
          <a:xfrm>
            <a:off x="2933727" y="2230993"/>
            <a:ext cx="527713" cy="11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7399019" y="130524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15" name="TextBox 10"/>
          <p:cNvSpPr txBox="1"/>
          <p:nvPr/>
        </p:nvSpPr>
        <p:spPr>
          <a:xfrm>
            <a:off x="4628379" y="1999014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Publishing: Transfer via ftp</a:t>
            </a:r>
            <a:endParaRPr lang="en-US" dirty="0"/>
          </a:p>
        </p:txBody>
      </p:sp>
      <p:sp>
        <p:nvSpPr>
          <p:cNvPr id="16" name="TextBox 24"/>
          <p:cNvSpPr txBox="1"/>
          <p:nvPr/>
        </p:nvSpPr>
        <p:spPr>
          <a:xfrm>
            <a:off x="3390642" y="2894761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File</a:t>
            </a:r>
          </a:p>
        </p:txBody>
      </p:sp>
      <p:sp>
        <p:nvSpPr>
          <p:cNvPr id="21" name="TextBox 24"/>
          <p:cNvSpPr txBox="1"/>
          <p:nvPr/>
        </p:nvSpPr>
        <p:spPr>
          <a:xfrm>
            <a:off x="4808654" y="3053319"/>
            <a:ext cx="2673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sz="1200" i="1" dirty="0"/>
              <a:t>http://</a:t>
            </a:r>
            <a:r>
              <a:rPr lang="de-CH" sz="1200" i="1" dirty="0" smtClean="0"/>
              <a:t>www.hwz.ch/berichte/index.html</a:t>
            </a:r>
            <a:endParaRPr lang="en-US" sz="1200" i="1" dirty="0"/>
          </a:p>
        </p:txBody>
      </p:sp>
      <p:sp>
        <p:nvSpPr>
          <p:cNvPr id="24" name="TextBox 24"/>
          <p:cNvSpPr txBox="1"/>
          <p:nvPr/>
        </p:nvSpPr>
        <p:spPr>
          <a:xfrm>
            <a:off x="417821" y="1925621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pic>
        <p:nvPicPr>
          <p:cNvPr id="25" name="Picture 14" descr="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87" y="4021834"/>
            <a:ext cx="4840241" cy="275513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2"/>
            <a:endCxn id="25" idx="0"/>
          </p:cNvCxnSpPr>
          <p:nvPr/>
        </p:nvCxnSpPr>
        <p:spPr>
          <a:xfrm flipH="1">
            <a:off x="4261708" y="2804748"/>
            <a:ext cx="3706906" cy="121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931179" y="4549273"/>
            <a:ext cx="4568290" cy="95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2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5" grpId="0"/>
      <p:bldP spid="7" grpId="0"/>
      <p:bldP spid="8" grpId="0" animBg="1"/>
      <p:bldP spid="17" grpId="0" animBg="1"/>
      <p:bldP spid="19" grpId="0" animBg="1"/>
      <p:bldP spid="20" grpId="0"/>
      <p:bldP spid="15" grpId="0"/>
      <p:bldP spid="16" grpId="0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e 24"/>
          <p:cNvSpPr/>
          <p:nvPr/>
        </p:nvSpPr>
        <p:spPr>
          <a:xfrm>
            <a:off x="8379422" y="912654"/>
            <a:ext cx="1577435" cy="1219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Application</a:t>
            </a:r>
            <a:r>
              <a:rPr lang="de-CH" sz="1000" dirty="0" smtClean="0"/>
              <a:t>-Server</a:t>
            </a:r>
            <a:endParaRPr lang="de-CH" sz="1000" dirty="0"/>
          </a:p>
        </p:txBody>
      </p:sp>
      <p:pic>
        <p:nvPicPr>
          <p:cNvPr id="15" name="Picture 14" descr="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21" y="3973102"/>
            <a:ext cx="4840241" cy="275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853441" y="2922907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9315787" y="2473718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 flipH="1">
            <a:off x="4178742" y="3461095"/>
            <a:ext cx="5623773" cy="5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>
            <a:hlinkClick r:id="rId3"/>
          </p:cNvPr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41989" y="1294971"/>
            <a:ext cx="1567816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GetAdressliste.java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6105619" cy="299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8379422" y="4443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19" idx="6"/>
            <a:endCxn id="8" idx="0"/>
          </p:cNvCxnSpPr>
          <p:nvPr/>
        </p:nvCxnSpPr>
        <p:spPr>
          <a:xfrm>
            <a:off x="9109805" y="1873310"/>
            <a:ext cx="692710" cy="60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0"/>
            <a:endCxn id="19" idx="4"/>
          </p:cNvCxnSpPr>
          <p:nvPr/>
        </p:nvCxnSpPr>
        <p:spPr>
          <a:xfrm flipV="1">
            <a:off x="2178070" y="2451649"/>
            <a:ext cx="6147827" cy="10416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nsert title here - Mozilla Firef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1" y="3493304"/>
            <a:ext cx="3634517" cy="1857367"/>
          </a:xfrm>
          <a:prstGeom prst="rect">
            <a:avLst/>
          </a:prstGeom>
        </p:spPr>
      </p:pic>
      <p:sp>
        <p:nvSpPr>
          <p:cNvPr id="21" name="TextBox 24"/>
          <p:cNvSpPr txBox="1"/>
          <p:nvPr/>
        </p:nvSpPr>
        <p:spPr>
          <a:xfrm>
            <a:off x="4069483" y="1407869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4368941" y="253729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  <p:sp>
        <p:nvSpPr>
          <p:cNvPr id="24" name="TextBox 24"/>
          <p:cNvSpPr txBox="1"/>
          <p:nvPr/>
        </p:nvSpPr>
        <p:spPr>
          <a:xfrm>
            <a:off x="7034387" y="3223440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  <p:sp>
        <p:nvSpPr>
          <p:cNvPr id="3" name="Ellipse 2"/>
          <p:cNvSpPr/>
          <p:nvPr/>
        </p:nvSpPr>
        <p:spPr>
          <a:xfrm>
            <a:off x="6413827" y="836331"/>
            <a:ext cx="115360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Web-Server</a:t>
            </a:r>
            <a:endParaRPr lang="de-CH" dirty="0"/>
          </a:p>
        </p:txBody>
      </p:sp>
      <p:sp>
        <p:nvSpPr>
          <p:cNvPr id="26" name="TextBox 24"/>
          <p:cNvSpPr txBox="1"/>
          <p:nvPr/>
        </p:nvSpPr>
        <p:spPr>
          <a:xfrm>
            <a:off x="2845698" y="203895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cxnSp>
        <p:nvCxnSpPr>
          <p:cNvPr id="27" name="Straight Arrow Connector 37"/>
          <p:cNvCxnSpPr>
            <a:stCxn id="4" idx="0"/>
            <a:endCxn id="3" idx="3"/>
          </p:cNvCxnSpPr>
          <p:nvPr/>
        </p:nvCxnSpPr>
        <p:spPr>
          <a:xfrm flipV="1">
            <a:off x="2178070" y="1667722"/>
            <a:ext cx="4404698" cy="18255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/>
      <p:bldP spid="7" grpId="0"/>
      <p:bldP spid="8" grpId="0" animBg="1"/>
      <p:bldP spid="17" grpId="0" animBg="1"/>
      <p:bldP spid="19" grpId="0" animBg="1"/>
      <p:bldP spid="20" grpId="0"/>
      <p:bldP spid="21" grpId="0"/>
      <p:bldP spid="22" grpId="0"/>
      <p:bldP spid="24" grpId="0"/>
      <p:bldP spid="3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092807" y="302757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9315787" y="2473718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026" idx="3"/>
          </p:cNvCxnSpPr>
          <p:nvPr/>
        </p:nvCxnSpPr>
        <p:spPr>
          <a:xfrm flipH="1">
            <a:off x="5617655" y="3461095"/>
            <a:ext cx="4184860" cy="1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>
            <a:hlinkClick r:id="rId2"/>
          </p:cNvPr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69505" y="1294749"/>
            <a:ext cx="1567816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GetAdressliste.java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6033135" cy="299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8354376" y="7102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19" idx="6"/>
            <a:endCxn id="8" idx="0"/>
          </p:cNvCxnSpPr>
          <p:nvPr/>
        </p:nvCxnSpPr>
        <p:spPr>
          <a:xfrm>
            <a:off x="9037321" y="1873088"/>
            <a:ext cx="765194" cy="600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26" idx="0"/>
            <a:endCxn id="19" idx="3"/>
          </p:cNvCxnSpPr>
          <p:nvPr/>
        </p:nvCxnSpPr>
        <p:spPr>
          <a:xfrm flipV="1">
            <a:off x="3027602" y="2282035"/>
            <a:ext cx="4671504" cy="1248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9" y="3530993"/>
            <a:ext cx="5180106" cy="29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4"/>
          <p:cNvSpPr txBox="1"/>
          <p:nvPr/>
        </p:nvSpPr>
        <p:spPr>
          <a:xfrm>
            <a:off x="4069483" y="1407869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4648012" y="2604971"/>
            <a:ext cx="13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  <p:sp>
        <p:nvSpPr>
          <p:cNvPr id="16" name="TextBox 24"/>
          <p:cNvSpPr txBox="1"/>
          <p:nvPr/>
        </p:nvSpPr>
        <p:spPr>
          <a:xfrm>
            <a:off x="7242142" y="3880126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</p:spTree>
    <p:extLst>
      <p:ext uri="{BB962C8B-B14F-4D97-AF65-F5344CB8AC3E}">
        <p14:creationId xmlns:p14="http://schemas.microsoft.com/office/powerpoint/2010/main" val="3121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7" grpId="0" animBg="1"/>
      <p:bldP spid="19" grpId="0" animBg="1"/>
      <p:bldP spid="20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196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Web-Applikationen Server- / Client-Side 5.5.21</vt:lpstr>
      <vt:lpstr>HTML / CSS / Links</vt:lpstr>
      <vt:lpstr>Interaktive Elemente / Server Side Programme</vt:lpstr>
      <vt:lpstr>Interaktivität wird Client-Seitig behandelt</vt:lpstr>
      <vt:lpstr>Client-Programm ruft Server-Programm auf AJAX</vt:lpstr>
      <vt:lpstr>Entkoppeln von Content und View</vt:lpstr>
      <vt:lpstr>Globale Resource</vt:lpstr>
      <vt:lpstr>Servlet</vt:lpstr>
      <vt:lpstr>Servlet</vt:lpstr>
      <vt:lpstr>Servlet calls Bean</vt:lpstr>
      <vt:lpstr>Servlet calls Enterprise Java Bean (EJB)</vt:lpstr>
      <vt:lpstr>Java-Client calls Enterprise Java Bean (EJB)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Step-by-Step</dc:title>
  <dc:creator>LEGO12</dc:creator>
  <cp:lastModifiedBy>Walter Rothlin (BFSU)</cp:lastModifiedBy>
  <cp:revision>45</cp:revision>
  <dcterms:created xsi:type="dcterms:W3CDTF">2016-06-23T13:35:38Z</dcterms:created>
  <dcterms:modified xsi:type="dcterms:W3CDTF">2021-05-05T11:09:40Z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-821454640</vt:i4>
  </property>
  <property fmtid="{D5CDD505-2E9C-101B-9397-08002B2CF9AE}" pid="3" name="_NewReviewCycle">
    <vt:lpwstr/>
  </property>
  <property fmtid="{D5CDD505-2E9C-101B-9397-08002B2CF9AE}" pid="4" name="_EmailSubject">
    <vt:lpwstr>StepByStep</vt:lpwstr>
  </property>
  <property fmtid="{D5CDD505-2E9C-101B-9397-08002B2CF9AE}" pid="5" name="_AuthorEmail">
    <vt:lpwstr>walter.rothlin@credit-suisse.com</vt:lpwstr>
  </property>
  <property fmtid="{D5CDD505-2E9C-101B-9397-08002B2CF9AE}" pid="6" name="_AuthorEmailDisplayName">
    <vt:lpwstr>Rothlin, Walter (SKEE 23)</vt:lpwstr>
  </property>
</Properties>
</file>