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1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7825" y="390424"/>
            <a:ext cx="838834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3D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3D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1203007"/>
            <a:ext cx="2747645" cy="4549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00008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56324" y="1254188"/>
            <a:ext cx="3869054" cy="425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3D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3362" y="6498618"/>
            <a:ext cx="412214" cy="15043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4" y="177917"/>
            <a:ext cx="7084695" cy="998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3D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1913" y="1285685"/>
            <a:ext cx="8340172" cy="2669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26949" y="6510503"/>
            <a:ext cx="230504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7904" y="6093296"/>
            <a:ext cx="1367795" cy="59298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16632"/>
            <a:ext cx="9143999" cy="666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8074" y="4313000"/>
            <a:ext cx="3564326" cy="556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29F"/>
                </a:solidFill>
                <a:latin typeface="Arial"/>
                <a:cs typeface="Arial"/>
              </a:rPr>
              <a:t>Autor:</a:t>
            </a:r>
            <a:r>
              <a:rPr sz="1800" spc="-40" dirty="0">
                <a:solidFill>
                  <a:srgbClr val="00529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529F"/>
                </a:solidFill>
                <a:latin typeface="Arial"/>
                <a:cs typeface="Arial"/>
              </a:rPr>
              <a:t>Stefan</a:t>
            </a:r>
            <a:r>
              <a:rPr sz="1800" spc="-40" dirty="0">
                <a:solidFill>
                  <a:srgbClr val="00529F"/>
                </a:solidFill>
                <a:latin typeface="Arial"/>
                <a:cs typeface="Arial"/>
              </a:rPr>
              <a:t> </a:t>
            </a:r>
            <a:r>
              <a:rPr sz="1800" spc="-5" dirty="0" smtClean="0">
                <a:solidFill>
                  <a:srgbClr val="00529F"/>
                </a:solidFill>
                <a:latin typeface="Arial"/>
                <a:cs typeface="Arial"/>
              </a:rPr>
              <a:t>Berger</a:t>
            </a:r>
            <a:r>
              <a:rPr lang="de-CH" sz="2050" dirty="0">
                <a:latin typeface="Arial"/>
                <a:cs typeface="Arial"/>
              </a:rPr>
              <a:t> </a:t>
            </a:r>
            <a:endParaRPr lang="de-CH" sz="205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z="1400" dirty="0" smtClean="0">
                <a:latin typeface="Arial"/>
                <a:cs typeface="Arial"/>
              </a:rPr>
              <a:t>(Ergänzt durch Walter Rothlin)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074" y="2656816"/>
            <a:ext cx="5153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529F"/>
                </a:solidFill>
                <a:latin typeface="Arial"/>
                <a:cs typeface="Arial"/>
              </a:rPr>
              <a:t>Fortgeschrittene</a:t>
            </a:r>
            <a:r>
              <a:rPr sz="1800" b="1" spc="-25" dirty="0">
                <a:solidFill>
                  <a:srgbClr val="00529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529F"/>
                </a:solidFill>
                <a:latin typeface="Arial"/>
                <a:cs typeface="Arial"/>
              </a:rPr>
              <a:t>Programmierung</a:t>
            </a:r>
            <a:r>
              <a:rPr sz="1800" b="1" spc="-30" dirty="0">
                <a:solidFill>
                  <a:srgbClr val="00529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529F"/>
                </a:solidFill>
                <a:latin typeface="Arial"/>
                <a:cs typeface="Arial"/>
              </a:rPr>
              <a:t>mit</a:t>
            </a:r>
            <a:r>
              <a:rPr sz="1800" b="1" spc="-25" dirty="0">
                <a:solidFill>
                  <a:srgbClr val="00529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529F"/>
                </a:solidFill>
                <a:latin typeface="Arial"/>
                <a:cs typeface="Arial"/>
              </a:rPr>
              <a:t>Python</a:t>
            </a:r>
            <a:r>
              <a:rPr sz="1800" b="1" spc="-25" dirty="0">
                <a:solidFill>
                  <a:srgbClr val="00529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529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9024" y="1424700"/>
            <a:ext cx="74142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Python</a:t>
            </a:r>
            <a:r>
              <a:rPr sz="3600" spc="-40" dirty="0"/>
              <a:t> </a:t>
            </a:r>
            <a:r>
              <a:rPr sz="3600" spc="-10" dirty="0"/>
              <a:t>Programming</a:t>
            </a:r>
            <a:r>
              <a:rPr sz="3600" spc="-40" dirty="0"/>
              <a:t> </a:t>
            </a:r>
            <a:r>
              <a:rPr sz="3600" spc="-60" dirty="0"/>
              <a:t>Tools</a:t>
            </a:r>
            <a:r>
              <a:rPr sz="3600" spc="-40" dirty="0"/>
              <a:t> </a:t>
            </a:r>
            <a:r>
              <a:rPr sz="3600" spc="-5" dirty="0"/>
              <a:t>(OOP)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425794"/>
            <a:ext cx="58159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OOP</a:t>
            </a:r>
            <a:r>
              <a:rPr spc="-8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Beispiel</a:t>
            </a:r>
            <a:r>
              <a:rPr spc="-30" dirty="0"/>
              <a:t> </a:t>
            </a:r>
            <a:r>
              <a:rPr spc="-5" dirty="0"/>
              <a:t>Klasse:</a:t>
            </a:r>
            <a:r>
              <a:rPr spc="-25" dirty="0"/>
              <a:t> </a:t>
            </a:r>
            <a:r>
              <a:rPr spc="-5" dirty="0"/>
              <a:t>Switch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35025" y="1596200"/>
            <a:ext cx="3035935" cy="414020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spc="-5" dirty="0">
                <a:solidFill>
                  <a:srgbClr val="0033B3"/>
                </a:solidFill>
                <a:latin typeface="Courier New"/>
                <a:cs typeface="Courier New"/>
              </a:rPr>
              <a:t>class</a:t>
            </a:r>
            <a:r>
              <a:rPr sz="1600" spc="-13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latin typeface="Courier New"/>
                <a:cs typeface="Courier New"/>
              </a:rPr>
              <a:t>Switch</a:t>
            </a:r>
            <a:r>
              <a:rPr sz="1600" spc="-20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endParaRPr sz="1600">
              <a:latin typeface="Courier New"/>
              <a:cs typeface="Courier New"/>
            </a:endParaRPr>
          </a:p>
          <a:p>
            <a:pPr marL="852805" marR="5080" indent="-480695">
              <a:lnSpc>
                <a:spcPct val="140600"/>
              </a:lnSpc>
              <a:tabLst>
                <a:tab pos="1096645" algn="l"/>
                <a:tab pos="1812925" algn="l"/>
              </a:tabLst>
            </a:pPr>
            <a:r>
              <a:rPr sz="1600" spc="-5" dirty="0">
                <a:solidFill>
                  <a:srgbClr val="0033B3"/>
                </a:solidFill>
                <a:latin typeface="Courier New"/>
                <a:cs typeface="Courier New"/>
              </a:rPr>
              <a:t>def</a:t>
            </a:r>
            <a:r>
              <a:rPr sz="1600" u="sng" spc="-5" dirty="0">
                <a:solidFill>
                  <a:srgbClr val="0033B3"/>
                </a:solidFill>
                <a:uFill>
                  <a:solidFill>
                    <a:srgbClr val="B100B1"/>
                  </a:solidFill>
                </a:uFill>
                <a:latin typeface="Times New Roman"/>
                <a:cs typeface="Times New Roman"/>
              </a:rPr>
              <a:t>		</a:t>
            </a:r>
            <a:r>
              <a:rPr sz="1600" spc="-5" dirty="0">
                <a:solidFill>
                  <a:srgbClr val="B200B2"/>
                </a:solidFill>
                <a:latin typeface="Courier New"/>
                <a:cs typeface="Courier New"/>
              </a:rPr>
              <a:t>init</a:t>
            </a:r>
            <a:r>
              <a:rPr sz="1600" u="sng" spc="-5" dirty="0">
                <a:solidFill>
                  <a:srgbClr val="080808"/>
                </a:solidFill>
                <a:uFill>
                  <a:solidFill>
                    <a:srgbClr val="B100B1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00" spc="-15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600" spc="-15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600" spc="-15" dirty="0">
                <a:solidFill>
                  <a:srgbClr val="080808"/>
                </a:solidFill>
                <a:latin typeface="Courier New"/>
                <a:cs typeface="Courier New"/>
              </a:rPr>
              <a:t>): </a:t>
            </a:r>
            <a:r>
              <a:rPr sz="1600" spc="-1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600" spc="-10" dirty="0">
                <a:solidFill>
                  <a:srgbClr val="080808"/>
                </a:solidFill>
                <a:latin typeface="Courier New"/>
                <a:cs typeface="Courier New"/>
              </a:rPr>
              <a:t>.state</a:t>
            </a:r>
            <a:r>
              <a:rPr sz="1600" spc="-6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600" spc="-18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33B3"/>
                </a:solidFill>
                <a:latin typeface="Courier New"/>
                <a:cs typeface="Courier New"/>
              </a:rPr>
              <a:t>False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1440"/>
              </a:spcBef>
            </a:pPr>
            <a:r>
              <a:rPr sz="1600" spc="-5" dirty="0">
                <a:solidFill>
                  <a:srgbClr val="0033B3"/>
                </a:solidFill>
                <a:latin typeface="Courier New"/>
                <a:cs typeface="Courier New"/>
              </a:rPr>
              <a:t>def</a:t>
            </a:r>
            <a:r>
              <a:rPr sz="1600" spc="-16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600" spc="-15" dirty="0">
                <a:latin typeface="Courier New"/>
                <a:cs typeface="Courier New"/>
              </a:rPr>
              <a:t>on</a:t>
            </a:r>
            <a:r>
              <a:rPr sz="1600" spc="-15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600" spc="-15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600" spc="-15" dirty="0">
                <a:solidFill>
                  <a:srgbClr val="080808"/>
                </a:solidFill>
                <a:latin typeface="Courier New"/>
                <a:cs typeface="Courier New"/>
              </a:rPr>
              <a:t>):</a:t>
            </a:r>
            <a:endParaRPr sz="1600">
              <a:latin typeface="Courier New"/>
              <a:cs typeface="Courier New"/>
            </a:endParaRPr>
          </a:p>
          <a:p>
            <a:pPr marL="852805">
              <a:lnSpc>
                <a:spcPct val="100000"/>
              </a:lnSpc>
              <a:spcBef>
                <a:spcPts val="780"/>
              </a:spcBef>
            </a:pPr>
            <a:r>
              <a:rPr sz="1600" spc="-10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600" spc="-10" dirty="0">
                <a:solidFill>
                  <a:srgbClr val="080808"/>
                </a:solidFill>
                <a:latin typeface="Courier New"/>
                <a:cs typeface="Courier New"/>
              </a:rPr>
              <a:t>.state</a:t>
            </a:r>
            <a:r>
              <a:rPr sz="1600" spc="-5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600" spc="-17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33B3"/>
                </a:solidFill>
                <a:latin typeface="Courier New"/>
                <a:cs typeface="Courier New"/>
              </a:rPr>
              <a:t>True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ourier New"/>
              <a:cs typeface="Courier New"/>
            </a:endParaRPr>
          </a:p>
          <a:p>
            <a:pPr marL="852805" marR="5080" indent="-474980">
              <a:lnSpc>
                <a:spcPct val="140600"/>
              </a:lnSpc>
              <a:spcBef>
                <a:spcPts val="5"/>
              </a:spcBef>
            </a:pPr>
            <a:r>
              <a:rPr sz="1600" spc="-5" dirty="0">
                <a:solidFill>
                  <a:srgbClr val="0033B3"/>
                </a:solidFill>
                <a:latin typeface="Courier New"/>
                <a:cs typeface="Courier New"/>
              </a:rPr>
              <a:t>def </a:t>
            </a:r>
            <a:r>
              <a:rPr sz="1600" spc="-20" dirty="0">
                <a:latin typeface="Courier New"/>
                <a:cs typeface="Courier New"/>
              </a:rPr>
              <a:t>off</a:t>
            </a:r>
            <a:r>
              <a:rPr sz="1600" spc="-2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600" spc="-20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600" spc="-20" dirty="0">
                <a:solidFill>
                  <a:srgbClr val="080808"/>
                </a:solidFill>
                <a:latin typeface="Courier New"/>
                <a:cs typeface="Courier New"/>
              </a:rPr>
              <a:t>): </a:t>
            </a:r>
            <a:r>
              <a:rPr sz="1600" spc="-1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600" spc="-10" dirty="0">
                <a:solidFill>
                  <a:srgbClr val="080808"/>
                </a:solidFill>
                <a:latin typeface="Courier New"/>
                <a:cs typeface="Courier New"/>
              </a:rPr>
              <a:t>.state</a:t>
            </a:r>
            <a:r>
              <a:rPr sz="1600" spc="-6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600" spc="-18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33B3"/>
                </a:solidFill>
                <a:latin typeface="Courier New"/>
                <a:cs typeface="Courier New"/>
              </a:rPr>
              <a:t>False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ourier New"/>
              <a:cs typeface="Courier New"/>
            </a:endParaRPr>
          </a:p>
          <a:p>
            <a:pPr marL="852805" marR="123189" indent="-474980">
              <a:lnSpc>
                <a:spcPct val="140600"/>
              </a:lnSpc>
            </a:pPr>
            <a:r>
              <a:rPr sz="1600" spc="-5" dirty="0">
                <a:solidFill>
                  <a:srgbClr val="0033B3"/>
                </a:solidFill>
                <a:latin typeface="Courier New"/>
                <a:cs typeface="Courier New"/>
              </a:rPr>
              <a:t>def </a:t>
            </a:r>
            <a:r>
              <a:rPr sz="1600" spc="-20" dirty="0">
                <a:latin typeface="Courier New"/>
                <a:cs typeface="Courier New"/>
              </a:rPr>
              <a:t>is_on</a:t>
            </a:r>
            <a:r>
              <a:rPr sz="1600" spc="-2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600" spc="-20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600" spc="-20" dirty="0">
                <a:solidFill>
                  <a:srgbClr val="080808"/>
                </a:solidFill>
                <a:latin typeface="Courier New"/>
                <a:cs typeface="Courier New"/>
              </a:rPr>
              <a:t>): </a:t>
            </a:r>
            <a:r>
              <a:rPr sz="1600" spc="-1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0033B3"/>
                </a:solidFill>
                <a:latin typeface="Courier New"/>
                <a:cs typeface="Courier New"/>
              </a:rPr>
              <a:t>return</a:t>
            </a:r>
            <a:r>
              <a:rPr sz="1600" spc="-15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600" spc="-15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600" spc="-15" dirty="0">
                <a:solidFill>
                  <a:srgbClr val="080808"/>
                </a:solidFill>
                <a:latin typeface="Courier New"/>
                <a:cs typeface="Courier New"/>
              </a:rPr>
              <a:t>.state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2960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OOP</a:t>
            </a:r>
            <a:r>
              <a:rPr sz="3600" spc="-120" dirty="0"/>
              <a:t> </a:t>
            </a:r>
            <a:r>
              <a:rPr sz="3600" dirty="0"/>
              <a:t>-</a:t>
            </a:r>
            <a:r>
              <a:rPr sz="3600" spc="-50" dirty="0"/>
              <a:t> </a:t>
            </a:r>
            <a:r>
              <a:rPr sz="3600" spc="-5" dirty="0"/>
              <a:t>Fragen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283653"/>
            <a:ext cx="7781925" cy="3187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1484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2000" spc="-30" dirty="0">
                <a:latin typeface="Arial"/>
                <a:cs typeface="Arial"/>
              </a:rPr>
              <a:t>Was </a:t>
            </a:r>
            <a:r>
              <a:rPr sz="2000" spc="-5" dirty="0">
                <a:latin typeface="Arial"/>
                <a:cs typeface="Arial"/>
              </a:rPr>
              <a:t>ist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eine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Klasse?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51484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2000" spc="-15" dirty="0">
                <a:latin typeface="Arial"/>
                <a:cs typeface="Arial"/>
              </a:rPr>
              <a:t>Vervollständigen </a:t>
            </a:r>
            <a:r>
              <a:rPr sz="2000" spc="-5" dirty="0">
                <a:latin typeface="Arial"/>
                <a:cs typeface="Arial"/>
              </a:rPr>
              <a:t>Sie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folgenden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Satz:</a:t>
            </a:r>
            <a:endParaRPr sz="200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  <a:spcBef>
                <a:spcPts val="900"/>
              </a:spcBef>
            </a:pPr>
            <a:r>
              <a:rPr sz="2000" i="1" spc="-5" dirty="0">
                <a:latin typeface="Arial"/>
                <a:cs typeface="Arial"/>
              </a:rPr>
              <a:t>"Ein</a:t>
            </a:r>
            <a:r>
              <a:rPr sz="2000" i="1" spc="-2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Objekt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ist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eine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........................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einer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Klasse.</a:t>
            </a:r>
            <a:endParaRPr sz="200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  <a:spcBef>
                <a:spcPts val="900"/>
              </a:spcBef>
            </a:pPr>
            <a:r>
              <a:rPr sz="2000" i="1" spc="-5" dirty="0">
                <a:latin typeface="Arial"/>
                <a:cs typeface="Arial"/>
              </a:rPr>
              <a:t>Die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Erzeugung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eines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neuen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Objekts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nennt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man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..............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.“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451484" marR="5080" indent="-439420">
              <a:lnSpc>
                <a:spcPct val="112500"/>
              </a:lnSpc>
              <a:spcBef>
                <a:spcPts val="1370"/>
              </a:spcBef>
              <a:tabLst>
                <a:tab pos="451484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2000" spc="-5" dirty="0">
                <a:latin typeface="Arial"/>
                <a:cs typeface="Arial"/>
              </a:rPr>
              <a:t>Wie nennt </a:t>
            </a:r>
            <a:r>
              <a:rPr sz="2000" dirty="0">
                <a:latin typeface="Arial"/>
                <a:cs typeface="Arial"/>
              </a:rPr>
              <a:t>man </a:t>
            </a:r>
            <a:r>
              <a:rPr sz="2000" spc="-5" dirty="0">
                <a:latin typeface="Arial"/>
                <a:cs typeface="Arial"/>
              </a:rPr>
              <a:t>die </a:t>
            </a:r>
            <a:r>
              <a:rPr sz="2000" spc="-10" dirty="0">
                <a:latin typeface="Arial"/>
                <a:cs typeface="Arial"/>
              </a:rPr>
              <a:t>Werte, </a:t>
            </a:r>
            <a:r>
              <a:rPr sz="2000" spc="-5" dirty="0">
                <a:latin typeface="Arial"/>
                <a:cs typeface="Arial"/>
              </a:rPr>
              <a:t>die </a:t>
            </a:r>
            <a:r>
              <a:rPr sz="2000" dirty="0">
                <a:latin typeface="Arial"/>
                <a:cs typeface="Arial"/>
              </a:rPr>
              <a:t>man </a:t>
            </a:r>
            <a:r>
              <a:rPr sz="2000" spc="-5" dirty="0">
                <a:latin typeface="Arial"/>
                <a:cs typeface="Arial"/>
              </a:rPr>
              <a:t>einer </a:t>
            </a:r>
            <a:r>
              <a:rPr sz="2000" dirty="0">
                <a:latin typeface="Arial"/>
                <a:cs typeface="Arial"/>
              </a:rPr>
              <a:t>Methode </a:t>
            </a:r>
            <a:r>
              <a:rPr sz="2000" spc="-5" dirty="0">
                <a:latin typeface="Arial"/>
                <a:cs typeface="Arial"/>
              </a:rPr>
              <a:t>als </a:t>
            </a:r>
            <a:r>
              <a:rPr sz="2000" dirty="0">
                <a:latin typeface="Arial"/>
                <a:cs typeface="Arial"/>
              </a:rPr>
              <a:t>zusätzliche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Angaben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übergibt?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75920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Darstellung</a:t>
            </a:r>
            <a:r>
              <a:rPr sz="3600" spc="-35" dirty="0"/>
              <a:t> </a:t>
            </a:r>
            <a:r>
              <a:rPr sz="3600" spc="-5" dirty="0"/>
              <a:t>einer</a:t>
            </a:r>
            <a:r>
              <a:rPr sz="3600" spc="-30" dirty="0"/>
              <a:t> </a:t>
            </a:r>
            <a:r>
              <a:rPr sz="3600" spc="-5" dirty="0"/>
              <a:t>Klasse:</a:t>
            </a:r>
            <a:r>
              <a:rPr sz="3600" spc="-30" dirty="0"/>
              <a:t> </a:t>
            </a:r>
            <a:r>
              <a:rPr sz="3600" spc="-5" dirty="0"/>
              <a:t>Benutzer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513988" y="1399537"/>
            <a:ext cx="4878070" cy="3514725"/>
            <a:chOff x="1513988" y="1399537"/>
            <a:chExt cx="4878070" cy="35147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5850" y="1399537"/>
              <a:ext cx="3486149" cy="35147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18750" y="1522074"/>
              <a:ext cx="1603375" cy="79375"/>
            </a:xfrm>
            <a:custGeom>
              <a:avLst/>
              <a:gdLst/>
              <a:ahLst/>
              <a:cxnLst/>
              <a:rect l="l" t="t" r="r" b="b"/>
              <a:pathLst>
                <a:path w="1603375" h="79375">
                  <a:moveTo>
                    <a:pt x="0" y="0"/>
                  </a:moveTo>
                  <a:lnTo>
                    <a:pt x="1603119" y="78794"/>
                  </a:lnTo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21097" y="1585155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0" y="31427"/>
                  </a:moveTo>
                  <a:lnTo>
                    <a:pt x="1544" y="0"/>
                  </a:lnTo>
                  <a:lnTo>
                    <a:pt x="43945" y="17835"/>
                  </a:lnTo>
                  <a:lnTo>
                    <a:pt x="0" y="31427"/>
                  </a:lnTo>
                  <a:close/>
                </a:path>
              </a:pathLst>
            </a:custGeom>
            <a:solidFill>
              <a:srgbClr val="0321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21097" y="1585155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0" y="31427"/>
                  </a:moveTo>
                  <a:lnTo>
                    <a:pt x="43945" y="17835"/>
                  </a:lnTo>
                  <a:lnTo>
                    <a:pt x="1544" y="0"/>
                  </a:lnTo>
                  <a:lnTo>
                    <a:pt x="0" y="31427"/>
                  </a:lnTo>
                  <a:close/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1950" y="2561199"/>
              <a:ext cx="1216660" cy="0"/>
            </a:xfrm>
            <a:custGeom>
              <a:avLst/>
              <a:gdLst/>
              <a:ahLst/>
              <a:cxnLst/>
              <a:rect l="l" t="t" r="r" b="b"/>
              <a:pathLst>
                <a:path w="1216660">
                  <a:moveTo>
                    <a:pt x="0" y="0"/>
                  </a:moveTo>
                  <a:lnTo>
                    <a:pt x="1216350" y="0"/>
                  </a:lnTo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48300" y="25454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321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48300" y="25454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30850" y="4103809"/>
              <a:ext cx="1172845" cy="4445"/>
            </a:xfrm>
            <a:custGeom>
              <a:avLst/>
              <a:gdLst/>
              <a:ahLst/>
              <a:cxnLst/>
              <a:rect l="l" t="t" r="r" b="b"/>
              <a:pathLst>
                <a:path w="1172845" h="4445">
                  <a:moveTo>
                    <a:pt x="0" y="4290"/>
                  </a:moveTo>
                  <a:lnTo>
                    <a:pt x="1172250" y="0"/>
                  </a:lnTo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03042" y="408807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115" y="31465"/>
                  </a:moveTo>
                  <a:lnTo>
                    <a:pt x="0" y="0"/>
                  </a:lnTo>
                  <a:lnTo>
                    <a:pt x="43282" y="15574"/>
                  </a:lnTo>
                  <a:lnTo>
                    <a:pt x="115" y="31465"/>
                  </a:lnTo>
                  <a:close/>
                </a:path>
              </a:pathLst>
            </a:custGeom>
            <a:solidFill>
              <a:srgbClr val="0321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03042" y="408807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115" y="31465"/>
                  </a:moveTo>
                  <a:lnTo>
                    <a:pt x="43282" y="15574"/>
                  </a:lnTo>
                  <a:lnTo>
                    <a:pt x="0" y="0"/>
                  </a:lnTo>
                  <a:lnTo>
                    <a:pt x="115" y="31465"/>
                  </a:lnTo>
                  <a:close/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69068" y="1425250"/>
            <a:ext cx="533400" cy="213360"/>
          </a:xfrm>
          <a:prstGeom prst="rect">
            <a:avLst/>
          </a:prstGeom>
          <a:solidFill>
            <a:srgbClr val="4A86E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</a:pPr>
            <a:r>
              <a:rPr sz="1400" spc="-5" dirty="0">
                <a:latin typeface="Arial"/>
                <a:cs typeface="Arial"/>
              </a:rPr>
              <a:t>Klasse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4860" y="2464375"/>
            <a:ext cx="662305" cy="213360"/>
          </a:xfrm>
          <a:prstGeom prst="rect">
            <a:avLst/>
          </a:prstGeom>
          <a:solidFill>
            <a:srgbClr val="4A86E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</a:pPr>
            <a:r>
              <a:rPr sz="1400" spc="-5" dirty="0">
                <a:latin typeface="Arial"/>
                <a:cs typeface="Arial"/>
              </a:rPr>
              <a:t>Attribute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5865" y="4011274"/>
            <a:ext cx="803275" cy="213360"/>
          </a:xfrm>
          <a:prstGeom prst="rect">
            <a:avLst/>
          </a:prstGeom>
          <a:solidFill>
            <a:srgbClr val="4A86E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</a:pPr>
            <a:r>
              <a:rPr sz="1400" dirty="0">
                <a:latin typeface="Arial"/>
                <a:cs typeface="Arial"/>
              </a:rPr>
              <a:t>Methoden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53300" y="1496788"/>
            <a:ext cx="735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Benutzer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73050" y="2311038"/>
            <a:ext cx="1525905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" indent="-108585">
              <a:lnSpc>
                <a:spcPts val="1664"/>
              </a:lnSpc>
              <a:spcBef>
                <a:spcPts val="100"/>
              </a:spcBef>
              <a:buChar char="-"/>
              <a:tabLst>
                <a:tab pos="121285" algn="l"/>
              </a:tabLst>
            </a:pPr>
            <a:r>
              <a:rPr sz="1400" dirty="0">
                <a:latin typeface="Arial"/>
                <a:cs typeface="Arial"/>
              </a:rPr>
              <a:t>vorname: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String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ts val="1650"/>
              </a:lnSpc>
              <a:buChar char="-"/>
              <a:tabLst>
                <a:tab pos="121285" algn="l"/>
              </a:tabLst>
            </a:pPr>
            <a:r>
              <a:rPr sz="1400" spc="-5" dirty="0">
                <a:latin typeface="Arial"/>
                <a:cs typeface="Arial"/>
              </a:rPr>
              <a:t>nachname: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String</a:t>
            </a:r>
            <a:endParaRPr sz="1400">
              <a:latin typeface="Arial"/>
              <a:cs typeface="Arial"/>
            </a:endParaRPr>
          </a:p>
          <a:p>
            <a:pPr marL="120650" indent="-108585">
              <a:lnSpc>
                <a:spcPts val="1664"/>
              </a:lnSpc>
              <a:buChar char="-"/>
              <a:tabLst>
                <a:tab pos="121285" algn="l"/>
              </a:tabLst>
            </a:pPr>
            <a:r>
              <a:rPr sz="1400" spc="-5" dirty="0">
                <a:latin typeface="Arial"/>
                <a:cs typeface="Arial"/>
              </a:rPr>
              <a:t>lohn:double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53300" y="3570538"/>
            <a:ext cx="2634615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-get_fullname():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String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50"/>
              </a:lnSpc>
            </a:pPr>
            <a:r>
              <a:rPr sz="1400" dirty="0">
                <a:latin typeface="Arial"/>
                <a:cs typeface="Arial"/>
              </a:rPr>
              <a:t>-set_vorname(String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vorname)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64"/>
              </a:lnSpc>
            </a:pPr>
            <a:r>
              <a:rPr sz="1400" dirty="0">
                <a:latin typeface="Arial"/>
                <a:cs typeface="Arial"/>
              </a:rPr>
              <a:t>-check_lohn(String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code):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double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249662" y="2092430"/>
            <a:ext cx="2618740" cy="3106420"/>
            <a:chOff x="4249662" y="2092430"/>
            <a:chExt cx="2618740" cy="3106420"/>
          </a:xfrm>
        </p:grpSpPr>
        <p:sp>
          <p:nvSpPr>
            <p:cNvPr id="21" name="object 21"/>
            <p:cNvSpPr/>
            <p:nvPr/>
          </p:nvSpPr>
          <p:spPr>
            <a:xfrm>
              <a:off x="4556274" y="2112724"/>
              <a:ext cx="2160905" cy="349885"/>
            </a:xfrm>
            <a:custGeom>
              <a:avLst/>
              <a:gdLst/>
              <a:ahLst/>
              <a:cxnLst/>
              <a:rect l="l" t="t" r="r" b="b"/>
              <a:pathLst>
                <a:path w="2160904" h="349885">
                  <a:moveTo>
                    <a:pt x="0" y="349375"/>
                  </a:moveTo>
                  <a:lnTo>
                    <a:pt x="2160282" y="0"/>
                  </a:lnTo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14045" y="2097193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5023" y="31061"/>
                  </a:moveTo>
                  <a:lnTo>
                    <a:pt x="0" y="0"/>
                  </a:lnTo>
                  <a:lnTo>
                    <a:pt x="45182" y="8629"/>
                  </a:lnTo>
                  <a:lnTo>
                    <a:pt x="5023" y="31061"/>
                  </a:lnTo>
                  <a:close/>
                </a:path>
              </a:pathLst>
            </a:custGeom>
            <a:solidFill>
              <a:srgbClr val="0321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14045" y="2097193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5023" y="31061"/>
                  </a:moveTo>
                  <a:lnTo>
                    <a:pt x="45182" y="8629"/>
                  </a:lnTo>
                  <a:lnTo>
                    <a:pt x="0" y="0"/>
                  </a:lnTo>
                  <a:lnTo>
                    <a:pt x="5023" y="31061"/>
                  </a:lnTo>
                  <a:close/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98024" y="2258846"/>
              <a:ext cx="1963420" cy="485775"/>
            </a:xfrm>
            <a:custGeom>
              <a:avLst/>
              <a:gdLst/>
              <a:ahLst/>
              <a:cxnLst/>
              <a:rect l="l" t="t" r="r" b="b"/>
              <a:pathLst>
                <a:path w="1963420" h="485775">
                  <a:moveTo>
                    <a:pt x="0" y="485478"/>
                  </a:moveTo>
                  <a:lnTo>
                    <a:pt x="1962921" y="0"/>
                  </a:lnTo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57169" y="2243573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7554" y="30545"/>
                  </a:moveTo>
                  <a:lnTo>
                    <a:pt x="0" y="0"/>
                  </a:lnTo>
                  <a:lnTo>
                    <a:pt x="45737" y="4894"/>
                  </a:lnTo>
                  <a:lnTo>
                    <a:pt x="7554" y="30545"/>
                  </a:lnTo>
                  <a:close/>
                </a:path>
              </a:pathLst>
            </a:custGeom>
            <a:solidFill>
              <a:srgbClr val="0321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57169" y="2243573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7554" y="30545"/>
                  </a:moveTo>
                  <a:lnTo>
                    <a:pt x="45737" y="4894"/>
                  </a:lnTo>
                  <a:lnTo>
                    <a:pt x="0" y="0"/>
                  </a:lnTo>
                  <a:lnTo>
                    <a:pt x="7554" y="30545"/>
                  </a:lnTo>
                  <a:close/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54424" y="2489312"/>
              <a:ext cx="2472055" cy="369570"/>
            </a:xfrm>
            <a:custGeom>
              <a:avLst/>
              <a:gdLst/>
              <a:ahLst/>
              <a:cxnLst/>
              <a:rect l="l" t="t" r="r" b="b"/>
              <a:pathLst>
                <a:path w="2472054" h="369569">
                  <a:moveTo>
                    <a:pt x="0" y="368962"/>
                  </a:moveTo>
                  <a:lnTo>
                    <a:pt x="2471576" y="0"/>
                  </a:lnTo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23677" y="2473752"/>
              <a:ext cx="45085" cy="31115"/>
            </a:xfrm>
            <a:custGeom>
              <a:avLst/>
              <a:gdLst/>
              <a:ahLst/>
              <a:cxnLst/>
              <a:rect l="l" t="t" r="r" b="b"/>
              <a:pathLst>
                <a:path w="45084" h="31114">
                  <a:moveTo>
                    <a:pt x="4646" y="31120"/>
                  </a:moveTo>
                  <a:lnTo>
                    <a:pt x="0" y="0"/>
                  </a:lnTo>
                  <a:lnTo>
                    <a:pt x="45074" y="9178"/>
                  </a:lnTo>
                  <a:lnTo>
                    <a:pt x="4646" y="31120"/>
                  </a:lnTo>
                  <a:close/>
                </a:path>
              </a:pathLst>
            </a:custGeom>
            <a:solidFill>
              <a:srgbClr val="0321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23677" y="2473752"/>
              <a:ext cx="45085" cy="31115"/>
            </a:xfrm>
            <a:custGeom>
              <a:avLst/>
              <a:gdLst/>
              <a:ahLst/>
              <a:cxnLst/>
              <a:rect l="l" t="t" r="r" b="b"/>
              <a:pathLst>
                <a:path w="45084" h="31114">
                  <a:moveTo>
                    <a:pt x="4646" y="31120"/>
                  </a:moveTo>
                  <a:lnTo>
                    <a:pt x="45074" y="9178"/>
                  </a:lnTo>
                  <a:lnTo>
                    <a:pt x="0" y="0"/>
                  </a:lnTo>
                  <a:lnTo>
                    <a:pt x="4646" y="31120"/>
                  </a:lnTo>
                  <a:close/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67499" y="4178949"/>
              <a:ext cx="953135" cy="98425"/>
            </a:xfrm>
            <a:custGeom>
              <a:avLst/>
              <a:gdLst/>
              <a:ahLst/>
              <a:cxnLst/>
              <a:rect l="l" t="t" r="r" b="b"/>
              <a:pathLst>
                <a:path w="953134" h="98425">
                  <a:moveTo>
                    <a:pt x="0" y="0"/>
                  </a:moveTo>
                  <a:lnTo>
                    <a:pt x="952649" y="97954"/>
                  </a:lnTo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18540" y="4261254"/>
              <a:ext cx="45085" cy="31750"/>
            </a:xfrm>
            <a:custGeom>
              <a:avLst/>
              <a:gdLst/>
              <a:ahLst/>
              <a:cxnLst/>
              <a:rect l="l" t="t" r="r" b="b"/>
              <a:pathLst>
                <a:path w="45084" h="31750">
                  <a:moveTo>
                    <a:pt x="0" y="31300"/>
                  </a:moveTo>
                  <a:lnTo>
                    <a:pt x="3217" y="0"/>
                  </a:lnTo>
                  <a:lnTo>
                    <a:pt x="44607" y="20071"/>
                  </a:lnTo>
                  <a:lnTo>
                    <a:pt x="0" y="31300"/>
                  </a:lnTo>
                  <a:close/>
                </a:path>
              </a:pathLst>
            </a:custGeom>
            <a:solidFill>
              <a:srgbClr val="0321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18540" y="4261254"/>
              <a:ext cx="45085" cy="31750"/>
            </a:xfrm>
            <a:custGeom>
              <a:avLst/>
              <a:gdLst/>
              <a:ahLst/>
              <a:cxnLst/>
              <a:rect l="l" t="t" r="r" b="b"/>
              <a:pathLst>
                <a:path w="45084" h="31750">
                  <a:moveTo>
                    <a:pt x="0" y="31300"/>
                  </a:moveTo>
                  <a:lnTo>
                    <a:pt x="44607" y="20071"/>
                  </a:lnTo>
                  <a:lnTo>
                    <a:pt x="3217" y="0"/>
                  </a:lnTo>
                  <a:lnTo>
                    <a:pt x="0" y="31300"/>
                  </a:lnTo>
                  <a:close/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45202" y="4226124"/>
              <a:ext cx="258445" cy="926465"/>
            </a:xfrm>
            <a:custGeom>
              <a:avLst/>
              <a:gdLst/>
              <a:ahLst/>
              <a:cxnLst/>
              <a:rect l="l" t="t" r="r" b="b"/>
              <a:pathLst>
                <a:path w="258445" h="926464">
                  <a:moveTo>
                    <a:pt x="258246" y="0"/>
                  </a:moveTo>
                  <a:lnTo>
                    <a:pt x="0" y="925950"/>
                  </a:lnTo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30048" y="5147849"/>
              <a:ext cx="30480" cy="46355"/>
            </a:xfrm>
            <a:custGeom>
              <a:avLst/>
              <a:gdLst/>
              <a:ahLst/>
              <a:cxnLst/>
              <a:rect l="l" t="t" r="r" b="b"/>
              <a:pathLst>
                <a:path w="30479" h="46354">
                  <a:moveTo>
                    <a:pt x="3541" y="45862"/>
                  </a:moveTo>
                  <a:lnTo>
                    <a:pt x="0" y="0"/>
                  </a:lnTo>
                  <a:lnTo>
                    <a:pt x="30308" y="8453"/>
                  </a:lnTo>
                  <a:lnTo>
                    <a:pt x="3541" y="45862"/>
                  </a:lnTo>
                  <a:close/>
                </a:path>
              </a:pathLst>
            </a:custGeom>
            <a:solidFill>
              <a:srgbClr val="0321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330048" y="5147849"/>
              <a:ext cx="30480" cy="46355"/>
            </a:xfrm>
            <a:custGeom>
              <a:avLst/>
              <a:gdLst/>
              <a:ahLst/>
              <a:cxnLst/>
              <a:rect l="l" t="t" r="r" b="b"/>
              <a:pathLst>
                <a:path w="30479" h="46354">
                  <a:moveTo>
                    <a:pt x="0" y="0"/>
                  </a:moveTo>
                  <a:lnTo>
                    <a:pt x="3541" y="45862"/>
                  </a:lnTo>
                  <a:lnTo>
                    <a:pt x="30308" y="845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000325" y="1906350"/>
            <a:ext cx="1649730" cy="213360"/>
          </a:xfrm>
          <a:prstGeom prst="rect">
            <a:avLst/>
          </a:prstGeom>
          <a:solidFill>
            <a:srgbClr val="6AA84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</a:pPr>
            <a:r>
              <a:rPr sz="1400" spc="-5" dirty="0">
                <a:latin typeface="Arial"/>
                <a:cs typeface="Arial"/>
              </a:rPr>
              <a:t>Datenty</a:t>
            </a:r>
            <a:r>
              <a:rPr sz="1400" dirty="0">
                <a:latin typeface="Arial"/>
                <a:cs typeface="Arial"/>
              </a:rPr>
              <a:t>p</a:t>
            </a:r>
            <a:r>
              <a:rPr sz="1400" spc="-5" dirty="0">
                <a:latin typeface="Arial"/>
                <a:cs typeface="Arial"/>
              </a:rPr>
              <a:t> de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Attribut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7" name="object 37"/>
          <p:cNvSpPr txBox="1"/>
          <p:nvPr/>
        </p:nvSpPr>
        <p:spPr>
          <a:xfrm>
            <a:off x="7198425" y="4368450"/>
            <a:ext cx="1148715" cy="213360"/>
          </a:xfrm>
          <a:prstGeom prst="rect">
            <a:avLst/>
          </a:prstGeom>
          <a:solidFill>
            <a:srgbClr val="6AA84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</a:pPr>
            <a:r>
              <a:rPr sz="1400" spc="-5" dirty="0">
                <a:latin typeface="Arial"/>
                <a:cs typeface="Arial"/>
              </a:rPr>
              <a:t>Rückgabewert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06225" y="5326000"/>
            <a:ext cx="829944" cy="213360"/>
          </a:xfrm>
          <a:prstGeom prst="rect">
            <a:avLst/>
          </a:prstGeom>
          <a:solidFill>
            <a:srgbClr val="6AA84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</a:pPr>
            <a:r>
              <a:rPr sz="1400" spc="-5" dirty="0">
                <a:latin typeface="Arial"/>
                <a:cs typeface="Arial"/>
              </a:rPr>
              <a:t>Parameter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825" y="390424"/>
            <a:ext cx="5712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3DA1"/>
                </a:solidFill>
                <a:latin typeface="Arial"/>
                <a:cs typeface="Arial"/>
              </a:rPr>
              <a:t>Übung</a:t>
            </a:r>
            <a:r>
              <a:rPr sz="3600" b="1" spc="-50" dirty="0">
                <a:solidFill>
                  <a:srgbClr val="003D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003DA1"/>
                </a:solidFill>
                <a:latin typeface="Arial"/>
                <a:cs typeface="Arial"/>
              </a:rPr>
              <a:t>Klasse:</a:t>
            </a:r>
            <a:r>
              <a:rPr sz="3600" b="1" spc="-45" dirty="0">
                <a:solidFill>
                  <a:srgbClr val="003DA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003DA1"/>
                </a:solidFill>
                <a:latin typeface="Arial"/>
                <a:cs typeface="Arial"/>
              </a:rPr>
              <a:t>Bankkonto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5025" y="1245562"/>
            <a:ext cx="74847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Überlegen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Sie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sich,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welches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Methoden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und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Attribute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eines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Bankkontos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sind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325" y="2313112"/>
            <a:ext cx="3486149" cy="35147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4063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Referenzen</a:t>
            </a:r>
            <a:r>
              <a:rPr sz="3600" spc="-90" dirty="0"/>
              <a:t> </a:t>
            </a:r>
            <a:r>
              <a:rPr sz="3600" dirty="0"/>
              <a:t>Modell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77825" y="1283653"/>
            <a:ext cx="7642859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sz="2000" spc="-30" dirty="0">
                <a:latin typeface="Arial"/>
                <a:cs typeface="Arial"/>
              </a:rPr>
              <a:t>Was	</a:t>
            </a:r>
            <a:r>
              <a:rPr sz="2000" spc="-5" dirty="0">
                <a:latin typeface="Arial"/>
                <a:cs typeface="Arial"/>
              </a:rPr>
              <a:t>Einführung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Java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Referenzen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Modell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383665" algn="l"/>
              </a:tabLst>
            </a:pPr>
            <a:r>
              <a:rPr sz="2000" spc="-5" dirty="0">
                <a:latin typeface="Arial"/>
                <a:cs typeface="Arial"/>
              </a:rPr>
              <a:t>Lernziel	</a:t>
            </a:r>
            <a:r>
              <a:rPr sz="2000" spc="-20" dirty="0">
                <a:latin typeface="Arial"/>
                <a:cs typeface="Arial"/>
              </a:rPr>
              <a:t>Verstehen,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wie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Python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Objekte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speichert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adressiert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825" y="3341053"/>
            <a:ext cx="8343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arum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9425" y="3302953"/>
            <a:ext cx="69227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Objekte werden dynamisch gespeichert und über Referenzen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adressiert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825" y="5055553"/>
            <a:ext cx="744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Ablauf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9425" y="5017453"/>
            <a:ext cx="4177029" cy="7112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latin typeface="Arial"/>
                <a:cs typeface="Arial"/>
              </a:rPr>
              <a:t>Präsentation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Dozent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latin typeface="Arial"/>
                <a:cs typeface="Arial"/>
              </a:rPr>
              <a:t>Studenten: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Testen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Speicheradressen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4737" y="411062"/>
            <a:ext cx="1219199" cy="124777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70300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Referenzen</a:t>
            </a:r>
            <a:r>
              <a:rPr sz="3600" spc="-35" dirty="0"/>
              <a:t> </a:t>
            </a:r>
            <a:r>
              <a:rPr sz="3600" spc="-5" dirty="0"/>
              <a:t>Modell</a:t>
            </a:r>
            <a:r>
              <a:rPr sz="3600" spc="-35" dirty="0"/>
              <a:t> </a:t>
            </a:r>
            <a:r>
              <a:rPr sz="3600" dirty="0"/>
              <a:t>-</a:t>
            </a:r>
            <a:r>
              <a:rPr sz="3600" spc="-30" dirty="0"/>
              <a:t> </a:t>
            </a:r>
            <a:r>
              <a:rPr sz="3600" spc="-5" dirty="0"/>
              <a:t>Grundlagen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17115" y="1284668"/>
            <a:ext cx="8296909" cy="502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Objekte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werden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Python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auf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Heap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abgelegt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10" dirty="0">
                <a:latin typeface="Arial"/>
                <a:cs typeface="Arial"/>
              </a:rPr>
              <a:t>Zugriff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auf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Objekt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erfolgt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über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Referenzdatentyp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Referenz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enthält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nur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Speicheradresse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Referenz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arbeitet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analog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Zeigerkonzept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(Pointer)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C++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dirty="0">
                <a:latin typeface="Arial"/>
                <a:cs typeface="Arial"/>
              </a:rPr>
              <a:t>Jede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Referenz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eindeutig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zum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Zeitpunkt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Arial"/>
              <a:cs typeface="Arial"/>
            </a:endParaRPr>
          </a:p>
          <a:p>
            <a:pPr marL="430530" marR="5080" indent="-418465">
              <a:lnSpc>
                <a:spcPct val="111100"/>
              </a:lnSpc>
              <a:spcBef>
                <a:spcPts val="5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Zwei Referenzen </a:t>
            </a:r>
            <a:r>
              <a:rPr sz="1800" dirty="0">
                <a:latin typeface="Arial"/>
                <a:cs typeface="Arial"/>
              </a:rPr>
              <a:t>zeigen </a:t>
            </a:r>
            <a:r>
              <a:rPr sz="1800" spc="-5" dirty="0">
                <a:latin typeface="Arial"/>
                <a:cs typeface="Arial"/>
              </a:rPr>
              <a:t>auf das gleiche Objekt, wenn </a:t>
            </a:r>
            <a:r>
              <a:rPr sz="1800" dirty="0">
                <a:latin typeface="Arial"/>
                <a:cs typeface="Arial"/>
              </a:rPr>
              <a:t>sie zum </a:t>
            </a:r>
            <a:r>
              <a:rPr sz="1800" spc="-5" dirty="0">
                <a:latin typeface="Arial"/>
                <a:cs typeface="Arial"/>
              </a:rPr>
              <a:t>Zeitpunkt </a:t>
            </a:r>
            <a:r>
              <a:rPr sz="1800" dirty="0">
                <a:latin typeface="Arial"/>
                <a:cs typeface="Arial"/>
              </a:rPr>
              <a:t>x </a:t>
            </a:r>
            <a:r>
              <a:rPr sz="1800" spc="-5" dirty="0">
                <a:latin typeface="Arial"/>
                <a:cs typeface="Arial"/>
              </a:rPr>
              <a:t>die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gleiche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Speicheradresse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enthalten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Referenzen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definieren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Identität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Objekte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66014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Referenzen</a:t>
            </a:r>
            <a:r>
              <a:rPr sz="3600" spc="-30" dirty="0"/>
              <a:t> </a:t>
            </a:r>
            <a:r>
              <a:rPr sz="3600" spc="-5" dirty="0"/>
              <a:t>Modell</a:t>
            </a:r>
            <a:r>
              <a:rPr sz="3600" spc="-25" dirty="0"/>
              <a:t> </a:t>
            </a:r>
            <a:r>
              <a:rPr sz="3600" dirty="0"/>
              <a:t>-</a:t>
            </a:r>
            <a:r>
              <a:rPr sz="3600" spc="-25" dirty="0"/>
              <a:t> </a:t>
            </a:r>
            <a:r>
              <a:rPr sz="3600" spc="-5" dirty="0"/>
              <a:t>Beispiel</a:t>
            </a:r>
            <a:r>
              <a:rPr sz="3600" spc="-25" dirty="0"/>
              <a:t> </a:t>
            </a:r>
            <a:r>
              <a:rPr sz="3600" dirty="0"/>
              <a:t>1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825" y="2915183"/>
            <a:ext cx="6318849" cy="26354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30550" y="1767800"/>
            <a:ext cx="1219200" cy="304800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1218922" y="304800"/>
                </a:moveTo>
                <a:lnTo>
                  <a:pt x="0" y="304800"/>
                </a:lnTo>
                <a:lnTo>
                  <a:pt x="0" y="0"/>
                </a:lnTo>
                <a:lnTo>
                  <a:pt x="1218922" y="0"/>
                </a:lnTo>
                <a:lnTo>
                  <a:pt x="1218922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7850" y="1440140"/>
            <a:ext cx="612076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7164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80808"/>
                </a:solidFill>
                <a:latin typeface="Courier New"/>
                <a:cs typeface="Courier New"/>
              </a:rPr>
              <a:t>s</a:t>
            </a:r>
            <a:r>
              <a:rPr sz="2000" spc="-5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2000" spc="-5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80808"/>
                </a:solidFill>
                <a:latin typeface="Courier New"/>
                <a:cs typeface="Courier New"/>
              </a:rPr>
              <a:t>Switch() </a:t>
            </a:r>
            <a:r>
              <a:rPr sz="2000" spc="-118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0080"/>
                </a:solidFill>
                <a:latin typeface="Courier New"/>
                <a:cs typeface="Courier New"/>
              </a:rPr>
              <a:t>print</a:t>
            </a:r>
            <a:r>
              <a:rPr sz="2000" spc="-5" dirty="0">
                <a:solidFill>
                  <a:srgbClr val="080808"/>
                </a:solidFill>
                <a:latin typeface="Courier New"/>
                <a:cs typeface="Courier New"/>
              </a:rPr>
              <a:t>(s)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774065" algn="l"/>
                <a:tab pos="1688464" algn="l"/>
              </a:tabLst>
            </a:pPr>
            <a:r>
              <a:rPr sz="2000" dirty="0">
                <a:solidFill>
                  <a:srgbClr val="080808"/>
                </a:solidFill>
                <a:latin typeface="Courier New"/>
                <a:cs typeface="Courier New"/>
              </a:rPr>
              <a:t>#</a:t>
            </a:r>
            <a:r>
              <a:rPr sz="2000" spc="-5" dirty="0">
                <a:solidFill>
                  <a:srgbClr val="080808"/>
                </a:solidFill>
                <a:latin typeface="Courier New"/>
                <a:cs typeface="Courier New"/>
              </a:rPr>
              <a:t> &lt;</a:t>
            </a:r>
            <a:r>
              <a:rPr sz="2000" u="sng" spc="-5" dirty="0">
                <a:solidFill>
                  <a:srgbClr val="080808"/>
                </a:solidFill>
                <a:uFill>
                  <a:solidFill>
                    <a:srgbClr val="070707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80808"/>
                </a:solidFill>
                <a:latin typeface="Courier New"/>
                <a:cs typeface="Courier New"/>
              </a:rPr>
              <a:t>main</a:t>
            </a:r>
            <a:r>
              <a:rPr sz="2000" u="sng" spc="-5" dirty="0">
                <a:solidFill>
                  <a:srgbClr val="080808"/>
                </a:solidFill>
                <a:uFill>
                  <a:solidFill>
                    <a:srgbClr val="070707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00" spc="-5" dirty="0">
                <a:solidFill>
                  <a:srgbClr val="080808"/>
                </a:solidFill>
                <a:latin typeface="Courier New"/>
                <a:cs typeface="Courier New"/>
              </a:rPr>
              <a:t>.Switch</a:t>
            </a:r>
            <a:r>
              <a:rPr sz="2000" spc="-3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80808"/>
                </a:solidFill>
                <a:latin typeface="Courier New"/>
                <a:cs typeface="Courier New"/>
              </a:rPr>
              <a:t>object</a:t>
            </a:r>
            <a:r>
              <a:rPr sz="2000" spc="-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80808"/>
                </a:solidFill>
                <a:latin typeface="Courier New"/>
                <a:cs typeface="Courier New"/>
              </a:rPr>
              <a:t>at</a:t>
            </a:r>
            <a:r>
              <a:rPr sz="2000" spc="-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80808"/>
                </a:solidFill>
                <a:latin typeface="Courier New"/>
                <a:cs typeface="Courier New"/>
              </a:rPr>
              <a:t>0x0171E898&gt;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66014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Referenzen</a:t>
            </a:r>
            <a:r>
              <a:rPr sz="3600" spc="-30" dirty="0"/>
              <a:t> </a:t>
            </a:r>
            <a:r>
              <a:rPr sz="3600" spc="-5" dirty="0"/>
              <a:t>Modell</a:t>
            </a:r>
            <a:r>
              <a:rPr sz="3600" spc="-25" dirty="0"/>
              <a:t> </a:t>
            </a:r>
            <a:r>
              <a:rPr sz="3600" dirty="0"/>
              <a:t>-</a:t>
            </a:r>
            <a:r>
              <a:rPr sz="3600" spc="-25" dirty="0"/>
              <a:t> </a:t>
            </a:r>
            <a:r>
              <a:rPr sz="3600" spc="-5" dirty="0"/>
              <a:t>Beispiel</a:t>
            </a:r>
            <a:r>
              <a:rPr sz="3600" spc="-25" dirty="0"/>
              <a:t> </a:t>
            </a:r>
            <a:r>
              <a:rPr sz="3600" dirty="0"/>
              <a:t>2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30542" y="1691601"/>
            <a:ext cx="1029335" cy="457200"/>
          </a:xfrm>
          <a:custGeom>
            <a:avLst/>
            <a:gdLst/>
            <a:ahLst/>
            <a:cxnLst/>
            <a:rect l="l" t="t" r="r" b="b"/>
            <a:pathLst>
              <a:path w="1029335" h="457200">
                <a:moveTo>
                  <a:pt x="1028865" y="228600"/>
                </a:moveTo>
                <a:lnTo>
                  <a:pt x="800227" y="228600"/>
                </a:lnTo>
                <a:lnTo>
                  <a:pt x="800227" y="0"/>
                </a:lnTo>
                <a:lnTo>
                  <a:pt x="0" y="0"/>
                </a:lnTo>
                <a:lnTo>
                  <a:pt x="0" y="228600"/>
                </a:lnTo>
                <a:lnTo>
                  <a:pt x="0" y="457200"/>
                </a:lnTo>
                <a:lnTo>
                  <a:pt x="1028865" y="457200"/>
                </a:lnTo>
                <a:lnTo>
                  <a:pt x="1028865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0542" y="2606001"/>
            <a:ext cx="1029335" cy="457200"/>
          </a:xfrm>
          <a:custGeom>
            <a:avLst/>
            <a:gdLst/>
            <a:ahLst/>
            <a:cxnLst/>
            <a:rect l="l" t="t" r="r" b="b"/>
            <a:pathLst>
              <a:path w="1029335" h="457200">
                <a:moveTo>
                  <a:pt x="1028865" y="228600"/>
                </a:moveTo>
                <a:lnTo>
                  <a:pt x="914552" y="228600"/>
                </a:lnTo>
                <a:lnTo>
                  <a:pt x="914552" y="0"/>
                </a:lnTo>
                <a:lnTo>
                  <a:pt x="0" y="0"/>
                </a:lnTo>
                <a:lnTo>
                  <a:pt x="0" y="228600"/>
                </a:lnTo>
                <a:lnTo>
                  <a:pt x="0" y="457200"/>
                </a:lnTo>
                <a:lnTo>
                  <a:pt x="1028865" y="457200"/>
                </a:lnTo>
                <a:lnTo>
                  <a:pt x="1028865" y="228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7850" y="1442680"/>
            <a:ext cx="1511300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080808"/>
                </a:solidFill>
                <a:latin typeface="Courier New"/>
                <a:cs typeface="Courier New"/>
              </a:rPr>
              <a:t>s1</a:t>
            </a:r>
            <a:r>
              <a:rPr sz="1500" spc="-5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500" spc="-5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080808"/>
                </a:solidFill>
                <a:latin typeface="Courier New"/>
                <a:cs typeface="Courier New"/>
              </a:rPr>
              <a:t>Switch() </a:t>
            </a:r>
            <a:r>
              <a:rPr sz="1500" spc="-88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080808"/>
                </a:solidFill>
                <a:latin typeface="Courier New"/>
                <a:cs typeface="Courier New"/>
              </a:rPr>
              <a:t>s1.on() </a:t>
            </a:r>
            <a:r>
              <a:rPr sz="150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000080"/>
                </a:solidFill>
                <a:latin typeface="Courier New"/>
                <a:cs typeface="Courier New"/>
              </a:rPr>
              <a:t>print</a:t>
            </a:r>
            <a:r>
              <a:rPr sz="1500" spc="-5" dirty="0">
                <a:solidFill>
                  <a:srgbClr val="080808"/>
                </a:solidFill>
                <a:latin typeface="Courier New"/>
                <a:cs typeface="Courier New"/>
              </a:rPr>
              <a:t>(s1)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solidFill>
                  <a:srgbClr val="080808"/>
                </a:solidFill>
                <a:latin typeface="Courier New"/>
                <a:cs typeface="Courier New"/>
              </a:rPr>
              <a:t>s2</a:t>
            </a:r>
            <a:r>
              <a:rPr sz="1500" spc="-5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500" spc="-5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080808"/>
                </a:solidFill>
                <a:latin typeface="Courier New"/>
                <a:cs typeface="Courier New"/>
              </a:rPr>
              <a:t>Switch() </a:t>
            </a:r>
            <a:r>
              <a:rPr sz="1500" spc="-88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080808"/>
                </a:solidFill>
                <a:latin typeface="Courier New"/>
                <a:cs typeface="Courier New"/>
              </a:rPr>
              <a:t>s2.off() </a:t>
            </a:r>
            <a:r>
              <a:rPr sz="150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000080"/>
                </a:solidFill>
                <a:latin typeface="Courier New"/>
                <a:cs typeface="Courier New"/>
              </a:rPr>
              <a:t>print</a:t>
            </a:r>
            <a:r>
              <a:rPr sz="1500" spc="-5" dirty="0">
                <a:solidFill>
                  <a:srgbClr val="080808"/>
                </a:solidFill>
                <a:latin typeface="Courier New"/>
                <a:cs typeface="Courier New"/>
              </a:rPr>
              <a:t>(s2)</a:t>
            </a:r>
            <a:endParaRPr sz="15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0550" y="3063200"/>
            <a:ext cx="4573270" cy="235585"/>
            <a:chOff x="530550" y="3063200"/>
            <a:chExt cx="4573270" cy="235585"/>
          </a:xfrm>
        </p:grpSpPr>
        <p:sp>
          <p:nvSpPr>
            <p:cNvPr id="7" name="object 7"/>
            <p:cNvSpPr/>
            <p:nvPr/>
          </p:nvSpPr>
          <p:spPr>
            <a:xfrm>
              <a:off x="530550" y="3063200"/>
              <a:ext cx="4573270" cy="228600"/>
            </a:xfrm>
            <a:custGeom>
              <a:avLst/>
              <a:gdLst/>
              <a:ahLst/>
              <a:cxnLst/>
              <a:rect l="l" t="t" r="r" b="b"/>
              <a:pathLst>
                <a:path w="4573270" h="228600">
                  <a:moveTo>
                    <a:pt x="4572744" y="228600"/>
                  </a:moveTo>
                  <a:lnTo>
                    <a:pt x="0" y="228600"/>
                  </a:lnTo>
                  <a:lnTo>
                    <a:pt x="0" y="0"/>
                  </a:lnTo>
                  <a:lnTo>
                    <a:pt x="4572744" y="0"/>
                  </a:lnTo>
                  <a:lnTo>
                    <a:pt x="4572744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3412" y="3294371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228562" y="0"/>
                  </a:lnTo>
                </a:path>
                <a:path w="914400">
                  <a:moveTo>
                    <a:pt x="685688" y="0"/>
                  </a:moveTo>
                  <a:lnTo>
                    <a:pt x="914251" y="0"/>
                  </a:lnTo>
                </a:path>
              </a:pathLst>
            </a:custGeom>
            <a:ln w="7810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17850" y="3042880"/>
            <a:ext cx="45974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3565" algn="l"/>
                <a:tab pos="1269365" algn="l"/>
              </a:tabLst>
            </a:pPr>
            <a:r>
              <a:rPr sz="1500" dirty="0">
                <a:solidFill>
                  <a:srgbClr val="080808"/>
                </a:solidFill>
                <a:latin typeface="Courier New"/>
                <a:cs typeface="Courier New"/>
              </a:rPr>
              <a:t>#</a:t>
            </a:r>
            <a:r>
              <a:rPr sz="1500" spc="-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080808"/>
                </a:solidFill>
                <a:latin typeface="Courier New"/>
                <a:cs typeface="Courier New"/>
              </a:rPr>
              <a:t>&lt;	</a:t>
            </a:r>
            <a:r>
              <a:rPr sz="1500" spc="-5" dirty="0">
                <a:solidFill>
                  <a:srgbClr val="080808"/>
                </a:solidFill>
                <a:latin typeface="Courier New"/>
                <a:cs typeface="Courier New"/>
              </a:rPr>
              <a:t>main	.Switch</a:t>
            </a:r>
            <a:r>
              <a:rPr sz="1500" spc="-3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080808"/>
                </a:solidFill>
                <a:latin typeface="Courier New"/>
                <a:cs typeface="Courier New"/>
              </a:rPr>
              <a:t>object</a:t>
            </a:r>
            <a:r>
              <a:rPr sz="1500" spc="-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080808"/>
                </a:solidFill>
                <a:latin typeface="Courier New"/>
                <a:cs typeface="Courier New"/>
              </a:rPr>
              <a:t>at</a:t>
            </a:r>
            <a:r>
              <a:rPr sz="1500" spc="-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080808"/>
                </a:solidFill>
                <a:latin typeface="Courier New"/>
                <a:cs typeface="Courier New"/>
              </a:rPr>
              <a:t>0x0127E868&gt;</a:t>
            </a:r>
            <a:endParaRPr sz="15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0550" y="3291799"/>
            <a:ext cx="4573270" cy="235585"/>
            <a:chOff x="530550" y="3291799"/>
            <a:chExt cx="4573270" cy="235585"/>
          </a:xfrm>
        </p:grpSpPr>
        <p:sp>
          <p:nvSpPr>
            <p:cNvPr id="11" name="object 11"/>
            <p:cNvSpPr/>
            <p:nvPr/>
          </p:nvSpPr>
          <p:spPr>
            <a:xfrm>
              <a:off x="530550" y="3291799"/>
              <a:ext cx="4573270" cy="228600"/>
            </a:xfrm>
            <a:custGeom>
              <a:avLst/>
              <a:gdLst/>
              <a:ahLst/>
              <a:cxnLst/>
              <a:rect l="l" t="t" r="r" b="b"/>
              <a:pathLst>
                <a:path w="4573270" h="228600">
                  <a:moveTo>
                    <a:pt x="4572744" y="228600"/>
                  </a:moveTo>
                  <a:lnTo>
                    <a:pt x="0" y="228600"/>
                  </a:lnTo>
                  <a:lnTo>
                    <a:pt x="0" y="0"/>
                  </a:lnTo>
                  <a:lnTo>
                    <a:pt x="4572744" y="0"/>
                  </a:lnTo>
                  <a:lnTo>
                    <a:pt x="4572744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3412" y="3522971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228562" y="0"/>
                  </a:lnTo>
                </a:path>
                <a:path w="914400">
                  <a:moveTo>
                    <a:pt x="685688" y="0"/>
                  </a:moveTo>
                  <a:lnTo>
                    <a:pt x="914251" y="0"/>
                  </a:lnTo>
                </a:path>
              </a:pathLst>
            </a:custGeom>
            <a:ln w="7810">
              <a:solidFill>
                <a:srgbClr val="0707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17850" y="3271480"/>
            <a:ext cx="45974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3565" algn="l"/>
                <a:tab pos="1269365" algn="l"/>
              </a:tabLst>
            </a:pPr>
            <a:r>
              <a:rPr sz="1500" dirty="0">
                <a:solidFill>
                  <a:srgbClr val="080808"/>
                </a:solidFill>
                <a:latin typeface="Courier New"/>
                <a:cs typeface="Courier New"/>
              </a:rPr>
              <a:t>#</a:t>
            </a:r>
            <a:r>
              <a:rPr sz="1500" spc="-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080808"/>
                </a:solidFill>
                <a:latin typeface="Courier New"/>
                <a:cs typeface="Courier New"/>
              </a:rPr>
              <a:t>&lt;	</a:t>
            </a:r>
            <a:r>
              <a:rPr sz="1500" spc="-5" dirty="0">
                <a:solidFill>
                  <a:srgbClr val="080808"/>
                </a:solidFill>
                <a:latin typeface="Courier New"/>
                <a:cs typeface="Courier New"/>
              </a:rPr>
              <a:t>main	.Switch</a:t>
            </a:r>
            <a:r>
              <a:rPr sz="1500" spc="-3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080808"/>
                </a:solidFill>
                <a:latin typeface="Courier New"/>
                <a:cs typeface="Courier New"/>
              </a:rPr>
              <a:t>object</a:t>
            </a:r>
            <a:r>
              <a:rPr sz="1500" spc="-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080808"/>
                </a:solidFill>
                <a:latin typeface="Courier New"/>
                <a:cs typeface="Courier New"/>
              </a:rPr>
              <a:t>at</a:t>
            </a:r>
            <a:r>
              <a:rPr sz="1500" spc="-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500" spc="-5" dirty="0">
                <a:solidFill>
                  <a:srgbClr val="080808"/>
                </a:solidFill>
                <a:latin typeface="Courier New"/>
                <a:cs typeface="Courier New"/>
              </a:rPr>
              <a:t>0x012E9358&gt;</a:t>
            </a:r>
            <a:endParaRPr sz="150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169449" y="3177379"/>
            <a:ext cx="1406525" cy="41275"/>
            <a:chOff x="5169449" y="3177379"/>
            <a:chExt cx="1406525" cy="41275"/>
          </a:xfrm>
        </p:grpSpPr>
        <p:sp>
          <p:nvSpPr>
            <p:cNvPr id="15" name="object 15"/>
            <p:cNvSpPr/>
            <p:nvPr/>
          </p:nvSpPr>
          <p:spPr>
            <a:xfrm>
              <a:off x="5169449" y="3197874"/>
              <a:ext cx="1358265" cy="0"/>
            </a:xfrm>
            <a:custGeom>
              <a:avLst/>
              <a:gdLst/>
              <a:ahLst/>
              <a:cxnLst/>
              <a:rect l="l" t="t" r="r" b="b"/>
              <a:pathLst>
                <a:path w="1358265">
                  <a:moveTo>
                    <a:pt x="0" y="0"/>
                  </a:moveTo>
                  <a:lnTo>
                    <a:pt x="1357949" y="0"/>
                  </a:lnTo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27399" y="31821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321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27399" y="31821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192987" y="3394871"/>
            <a:ext cx="1354455" cy="41275"/>
            <a:chOff x="5192987" y="3394871"/>
            <a:chExt cx="1354455" cy="41275"/>
          </a:xfrm>
        </p:grpSpPr>
        <p:sp>
          <p:nvSpPr>
            <p:cNvPr id="19" name="object 19"/>
            <p:cNvSpPr/>
            <p:nvPr/>
          </p:nvSpPr>
          <p:spPr>
            <a:xfrm>
              <a:off x="5197749" y="3415366"/>
              <a:ext cx="1301750" cy="9525"/>
            </a:xfrm>
            <a:custGeom>
              <a:avLst/>
              <a:gdLst/>
              <a:ahLst/>
              <a:cxnLst/>
              <a:rect l="l" t="t" r="r" b="b"/>
              <a:pathLst>
                <a:path w="1301750" h="9525">
                  <a:moveTo>
                    <a:pt x="0" y="8908"/>
                  </a:moveTo>
                  <a:lnTo>
                    <a:pt x="1301251" y="0"/>
                  </a:lnTo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98893" y="339963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215" y="31464"/>
                  </a:moveTo>
                  <a:lnTo>
                    <a:pt x="0" y="0"/>
                  </a:lnTo>
                  <a:lnTo>
                    <a:pt x="43331" y="15436"/>
                  </a:lnTo>
                  <a:lnTo>
                    <a:pt x="215" y="31464"/>
                  </a:lnTo>
                  <a:close/>
                </a:path>
              </a:pathLst>
            </a:custGeom>
            <a:solidFill>
              <a:srgbClr val="0321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98893" y="339963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215" y="31464"/>
                  </a:moveTo>
                  <a:lnTo>
                    <a:pt x="43331" y="15436"/>
                  </a:lnTo>
                  <a:lnTo>
                    <a:pt x="0" y="0"/>
                  </a:lnTo>
                  <a:lnTo>
                    <a:pt x="215" y="31464"/>
                  </a:lnTo>
                  <a:close/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764500" y="3208150"/>
            <a:ext cx="970915" cy="213360"/>
          </a:xfrm>
          <a:prstGeom prst="rect">
            <a:avLst/>
          </a:prstGeom>
          <a:solidFill>
            <a:srgbClr val="3C78D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</a:pPr>
            <a:r>
              <a:rPr sz="1400" b="1" spc="-5" dirty="0">
                <a:latin typeface="Arial"/>
                <a:cs typeface="Arial"/>
              </a:rPr>
              <a:t>Referenzen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825" y="4125300"/>
            <a:ext cx="4951024" cy="1779949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5711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Referenzen</a:t>
            </a:r>
            <a:r>
              <a:rPr sz="3600" spc="-35" dirty="0"/>
              <a:t> </a:t>
            </a:r>
            <a:r>
              <a:rPr sz="3600" spc="-5" dirty="0"/>
              <a:t>Modell</a:t>
            </a:r>
            <a:r>
              <a:rPr sz="3600" spc="-35" dirty="0"/>
              <a:t> </a:t>
            </a:r>
            <a:r>
              <a:rPr sz="3600" dirty="0"/>
              <a:t>-</a:t>
            </a:r>
            <a:r>
              <a:rPr sz="3600" spc="-30" dirty="0"/>
              <a:t> </a:t>
            </a:r>
            <a:r>
              <a:rPr sz="3600" spc="-5" dirty="0"/>
              <a:t>Frage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17850" y="1444712"/>
            <a:ext cx="5494655" cy="439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class</a:t>
            </a:r>
            <a:r>
              <a:rPr sz="1100" spc="-7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Switch:</a:t>
            </a:r>
            <a:endParaRPr sz="1100">
              <a:latin typeface="Courier New"/>
              <a:cs typeface="Courier New"/>
            </a:endParaRPr>
          </a:p>
          <a:p>
            <a:pPr marL="683260" marR="3295015" indent="-335280">
              <a:lnSpc>
                <a:spcPct val="102299"/>
              </a:lnSpc>
              <a:tabLst>
                <a:tab pos="850265" algn="l"/>
                <a:tab pos="1353185" algn="l"/>
              </a:tabLst>
            </a:pP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def</a:t>
            </a:r>
            <a:r>
              <a:rPr sz="1100" u="sng" spc="-5" dirty="0">
                <a:solidFill>
                  <a:srgbClr val="080808"/>
                </a:solidFill>
                <a:uFill>
                  <a:solidFill>
                    <a:srgbClr val="070707"/>
                  </a:solidFill>
                </a:uFill>
                <a:latin typeface="Times New Roman"/>
                <a:cs typeface="Times New Roman"/>
              </a:rPr>
              <a:t>		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init</a:t>
            </a:r>
            <a:r>
              <a:rPr sz="1100" u="sng" spc="-5" dirty="0">
                <a:solidFill>
                  <a:srgbClr val="080808"/>
                </a:solidFill>
                <a:uFill>
                  <a:solidFill>
                    <a:srgbClr val="070707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(self):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self.state</a:t>
            </a:r>
            <a:r>
              <a:rPr sz="1100" spc="-5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100" spc="-5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False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ourier New"/>
              <a:cs typeface="Courier New"/>
            </a:endParaRPr>
          </a:p>
          <a:p>
            <a:pPr marL="347980">
              <a:lnSpc>
                <a:spcPct val="100000"/>
              </a:lnSpc>
            </a:pP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def</a:t>
            </a:r>
            <a:r>
              <a:rPr sz="1100" spc="-7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on(self):</a:t>
            </a:r>
            <a:endParaRPr sz="1100">
              <a:latin typeface="Courier New"/>
              <a:cs typeface="Courier New"/>
            </a:endParaRPr>
          </a:p>
          <a:p>
            <a:pPr marL="683260">
              <a:lnSpc>
                <a:spcPct val="100000"/>
              </a:lnSpc>
              <a:spcBef>
                <a:spcPts val="30"/>
              </a:spcBef>
            </a:pP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self.state</a:t>
            </a:r>
            <a:r>
              <a:rPr sz="1100" spc="-4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100" spc="-4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True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ourier New"/>
              <a:cs typeface="Courier New"/>
            </a:endParaRPr>
          </a:p>
          <a:p>
            <a:pPr marL="683260" marR="3295015" indent="-335280">
              <a:lnSpc>
                <a:spcPct val="102299"/>
              </a:lnSpc>
            </a:pP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def off(self):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self.state</a:t>
            </a:r>
            <a:r>
              <a:rPr sz="1100" spc="-5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100" spc="-5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False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ourier New"/>
              <a:cs typeface="Courier New"/>
            </a:endParaRPr>
          </a:p>
          <a:p>
            <a:pPr marL="683260" marR="3378200" indent="-335280">
              <a:lnSpc>
                <a:spcPct val="102299"/>
              </a:lnSpc>
              <a:spcBef>
                <a:spcPts val="5"/>
              </a:spcBef>
            </a:pP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def is_on(self):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return</a:t>
            </a:r>
            <a:r>
              <a:rPr sz="1100" spc="-9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self.state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ourier New"/>
              <a:cs typeface="Courier New"/>
            </a:endParaRPr>
          </a:p>
          <a:p>
            <a:pPr marL="12700" marR="4384040">
              <a:lnSpc>
                <a:spcPct val="102299"/>
              </a:lnSpc>
            </a:pP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s1</a:t>
            </a:r>
            <a:r>
              <a:rPr sz="1100" spc="-5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100" spc="-5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Switch() </a:t>
            </a:r>
            <a:r>
              <a:rPr sz="1100" spc="-64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print(s1)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Courier New"/>
              <a:cs typeface="Courier New"/>
            </a:endParaRPr>
          </a:p>
          <a:p>
            <a:pPr marL="12700" marR="4384040">
              <a:lnSpc>
                <a:spcPct val="102299"/>
              </a:lnSpc>
            </a:pP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s2</a:t>
            </a:r>
            <a:r>
              <a:rPr sz="1100" spc="-5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100" spc="-5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Switch() </a:t>
            </a:r>
            <a:r>
              <a:rPr sz="1100" spc="-64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print(s2)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Courier New"/>
              <a:cs typeface="Courier New"/>
            </a:endParaRPr>
          </a:p>
          <a:p>
            <a:pPr marL="12700" marR="4719320">
              <a:lnSpc>
                <a:spcPct val="102299"/>
              </a:lnSpc>
            </a:pP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s3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= 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s1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print(s3)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s1.on()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984375" algn="l"/>
              </a:tabLst>
            </a:pP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print(s3.is_on()) ---&gt;	</a:t>
            </a:r>
            <a:r>
              <a:rPr sz="1700" spc="-5" dirty="0">
                <a:solidFill>
                  <a:srgbClr val="080808"/>
                </a:solidFill>
                <a:latin typeface="Courier New"/>
                <a:cs typeface="Courier New"/>
              </a:rPr>
              <a:t>Was</a:t>
            </a:r>
            <a:r>
              <a:rPr sz="1700" spc="-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080808"/>
                </a:solidFill>
                <a:latin typeface="Courier New"/>
                <a:cs typeface="Courier New"/>
              </a:rPr>
              <a:t>wird</a:t>
            </a:r>
            <a:r>
              <a:rPr sz="1700" spc="-1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080808"/>
                </a:solidFill>
                <a:latin typeface="Courier New"/>
                <a:cs typeface="Courier New"/>
              </a:rPr>
              <a:t>die</a:t>
            </a:r>
            <a:r>
              <a:rPr sz="1700" spc="-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080808"/>
                </a:solidFill>
                <a:latin typeface="Courier New"/>
                <a:cs typeface="Courier New"/>
              </a:rPr>
              <a:t>Ausgabe</a:t>
            </a:r>
            <a:r>
              <a:rPr sz="1700" spc="-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080808"/>
                </a:solidFill>
                <a:latin typeface="Courier New"/>
                <a:cs typeface="Courier New"/>
              </a:rPr>
              <a:t>sein</a:t>
            </a:r>
            <a:r>
              <a:rPr sz="1700" spc="-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080808"/>
                </a:solidFill>
                <a:latin typeface="Courier New"/>
                <a:cs typeface="Courier New"/>
              </a:rPr>
              <a:t>?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6315710" cy="1909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Klassen</a:t>
            </a:r>
            <a:r>
              <a:rPr sz="3600" spc="-35" dirty="0"/>
              <a:t> </a:t>
            </a:r>
            <a:r>
              <a:rPr sz="3600" spc="-5" dirty="0"/>
              <a:t>in</a:t>
            </a:r>
            <a:r>
              <a:rPr sz="3600" spc="-40" dirty="0"/>
              <a:t> </a:t>
            </a:r>
            <a:r>
              <a:rPr sz="3600" spc="-5" dirty="0"/>
              <a:t>Python</a:t>
            </a:r>
            <a:endParaRPr sz="3600"/>
          </a:p>
          <a:p>
            <a:pPr marL="12700" marR="5080">
              <a:lnSpc>
                <a:spcPts val="5400"/>
              </a:lnSpc>
              <a:spcBef>
                <a:spcPts val="190"/>
              </a:spcBef>
              <a:tabLst>
                <a:tab pos="1383665" algn="l"/>
              </a:tabLst>
            </a:pPr>
            <a:r>
              <a:rPr sz="2000" b="0" spc="-30" dirty="0">
                <a:solidFill>
                  <a:srgbClr val="000000"/>
                </a:solidFill>
                <a:latin typeface="Arial"/>
                <a:cs typeface="Arial"/>
              </a:rPr>
              <a:t>Was	</a:t>
            </a:r>
            <a:r>
              <a:rPr sz="2000" b="0" spc="-5" dirty="0">
                <a:solidFill>
                  <a:srgbClr val="000000"/>
                </a:solidFill>
                <a:latin typeface="Arial"/>
                <a:cs typeface="Arial"/>
              </a:rPr>
              <a:t>Klassen,</a:t>
            </a:r>
            <a:r>
              <a:rPr sz="2000" b="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/>
                <a:cs typeface="Arial"/>
              </a:rPr>
              <a:t>Methoden,</a:t>
            </a:r>
            <a:r>
              <a:rPr sz="2000" b="0" spc="-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Arial"/>
                <a:cs typeface="Arial"/>
              </a:rPr>
              <a:t>Attribute</a:t>
            </a:r>
            <a:r>
              <a:rPr sz="2000" b="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"/>
                <a:cs typeface="Arial"/>
              </a:rPr>
              <a:t>kennen</a:t>
            </a:r>
            <a:r>
              <a:rPr sz="2000" b="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Arial"/>
                <a:cs typeface="Arial"/>
              </a:rPr>
              <a:t>lernen </a:t>
            </a:r>
            <a:r>
              <a:rPr sz="2000" b="0" spc="-5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Arial"/>
                <a:cs typeface="Arial"/>
              </a:rPr>
              <a:t>Lernziel	Klassen</a:t>
            </a:r>
            <a:r>
              <a:rPr sz="2000" b="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200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Arial"/>
                <a:cs typeface="Arial"/>
              </a:rPr>
              <a:t>Python</a:t>
            </a:r>
            <a:r>
              <a:rPr sz="2000" b="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Arial"/>
                <a:cs typeface="Arial"/>
              </a:rPr>
              <a:t>definieren</a:t>
            </a:r>
            <a:r>
              <a:rPr sz="200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Arial"/>
                <a:cs typeface="Arial"/>
              </a:rPr>
              <a:t>und</a:t>
            </a:r>
            <a:r>
              <a:rPr sz="2000" b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Arial"/>
                <a:cs typeface="Arial"/>
              </a:rPr>
              <a:t>nutzen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7825" y="2998153"/>
            <a:ext cx="8343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arum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9425" y="2998153"/>
            <a:ext cx="5811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OOP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Programmierung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Python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anwenden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können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825" y="4026853"/>
            <a:ext cx="744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Ablauf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9425" y="3988753"/>
            <a:ext cx="5861050" cy="7112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latin typeface="Arial"/>
                <a:cs typeface="Arial"/>
              </a:rPr>
              <a:t>Präsentation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Dozent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latin typeface="Arial"/>
                <a:cs typeface="Arial"/>
              </a:rPr>
              <a:t>Studenten: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Klassen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definieren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(Attribute,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Methoden)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4737" y="411062"/>
            <a:ext cx="1219199" cy="12477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66046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Einführung</a:t>
            </a:r>
            <a:r>
              <a:rPr sz="3600" spc="-35" dirty="0"/>
              <a:t> </a:t>
            </a:r>
            <a:r>
              <a:rPr sz="3600" spc="-5" dirty="0"/>
              <a:t>in</a:t>
            </a:r>
            <a:r>
              <a:rPr sz="3600" spc="-30" dirty="0"/>
              <a:t> </a:t>
            </a:r>
            <a:r>
              <a:rPr sz="3600" spc="-5" dirty="0"/>
              <a:t>OOP</a:t>
            </a:r>
            <a:r>
              <a:rPr sz="3600" spc="-95" dirty="0"/>
              <a:t> </a:t>
            </a:r>
            <a:r>
              <a:rPr sz="3600" spc="-5" dirty="0"/>
              <a:t>mit</a:t>
            </a:r>
            <a:r>
              <a:rPr sz="3600" spc="-25" dirty="0"/>
              <a:t> </a:t>
            </a:r>
            <a:r>
              <a:rPr sz="3600" spc="-5" dirty="0"/>
              <a:t>Python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77825" y="1283653"/>
            <a:ext cx="4254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sz="2000" spc="-30" dirty="0">
                <a:latin typeface="Arial"/>
                <a:cs typeface="Arial"/>
              </a:rPr>
              <a:t>Was	</a:t>
            </a:r>
            <a:r>
              <a:rPr sz="2000" spc="-5" dirty="0">
                <a:latin typeface="Arial"/>
                <a:cs typeface="Arial"/>
              </a:rPr>
              <a:t>Kurze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Einführung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OOP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825" y="2312353"/>
            <a:ext cx="915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Lernziel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9425" y="2312353"/>
            <a:ext cx="28644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Begriffe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OOP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kennen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825" y="3341053"/>
            <a:ext cx="8343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arum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9425" y="3341053"/>
            <a:ext cx="64960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Python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ermöglicht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auch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objektorientiertes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Programmieren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825" y="4369753"/>
            <a:ext cx="744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Ablauf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9425" y="4369753"/>
            <a:ext cx="23209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Präsentation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Dozent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4737" y="411062"/>
            <a:ext cx="1219199" cy="124777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425794"/>
            <a:ext cx="66617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Klassen</a:t>
            </a:r>
            <a:r>
              <a:rPr spc="-2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5" dirty="0"/>
              <a:t>Deklaration</a:t>
            </a:r>
            <a:r>
              <a:rPr spc="-25" dirty="0"/>
              <a:t> </a:t>
            </a:r>
            <a:r>
              <a:rPr spc="-5" dirty="0"/>
              <a:t>einer</a:t>
            </a:r>
            <a:r>
              <a:rPr spc="-25" dirty="0"/>
              <a:t> </a:t>
            </a:r>
            <a:r>
              <a:rPr spc="-5" dirty="0"/>
              <a:t>Klasse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268424"/>
            <a:ext cx="2770505" cy="475297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295910" algn="ctr">
              <a:lnSpc>
                <a:spcPct val="100000"/>
              </a:lnSpc>
              <a:spcBef>
                <a:spcPts val="220"/>
              </a:spcBef>
            </a:pPr>
            <a:r>
              <a:rPr sz="2000" spc="-5" dirty="0">
                <a:solidFill>
                  <a:srgbClr val="0033B3"/>
                </a:solidFill>
                <a:latin typeface="Courier New"/>
                <a:cs typeface="Courier New"/>
              </a:rPr>
              <a:t>class</a:t>
            </a:r>
            <a:r>
              <a:rPr sz="2000" spc="-6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Person</a:t>
            </a:r>
            <a:r>
              <a:rPr sz="2000" spc="-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  <a:p>
            <a:pPr marR="153035" algn="ctr">
              <a:lnSpc>
                <a:spcPct val="100000"/>
              </a:lnSpc>
              <a:spcBef>
                <a:spcPts val="825"/>
              </a:spcBef>
            </a:pPr>
            <a:r>
              <a:rPr sz="2000" spc="-5" dirty="0">
                <a:solidFill>
                  <a:srgbClr val="0033B3"/>
                </a:solidFill>
                <a:latin typeface="Courier New"/>
                <a:cs typeface="Courier New"/>
              </a:rPr>
              <a:t>pass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6038" y="1245565"/>
            <a:ext cx="48437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0530" marR="5080" indent="-418465">
              <a:lnSpc>
                <a:spcPct val="112500"/>
              </a:lnSpc>
              <a:spcBef>
                <a:spcPts val="100"/>
              </a:spcBef>
              <a:tabLst>
                <a:tab pos="430530" algn="l"/>
                <a:tab pos="336550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2000" spc="-5" dirty="0">
                <a:latin typeface="Arial"/>
                <a:cs typeface="Arial"/>
              </a:rPr>
              <a:t>Nach dem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Schlüsselwort	</a:t>
            </a:r>
            <a:r>
              <a:rPr sz="2000" spc="-5" dirty="0">
                <a:solidFill>
                  <a:srgbClr val="0033B3"/>
                </a:solidFill>
                <a:latin typeface="Courier New"/>
                <a:cs typeface="Courier New"/>
              </a:rPr>
              <a:t>class</a:t>
            </a:r>
            <a:r>
              <a:rPr sz="2000" spc="-9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steht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Klassenname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Person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6747" y="2407615"/>
            <a:ext cx="5220335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25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dirty="0">
                <a:latin typeface="MS Gothic"/>
                <a:cs typeface="MS Gothic"/>
              </a:rPr>
              <a:t>❏	</a:t>
            </a:r>
            <a:r>
              <a:rPr sz="2000" spc="-5" dirty="0">
                <a:solidFill>
                  <a:srgbClr val="0033B3"/>
                </a:solidFill>
                <a:latin typeface="Courier New"/>
                <a:cs typeface="Courier New"/>
              </a:rPr>
              <a:t>pass </a:t>
            </a:r>
            <a:r>
              <a:rPr sz="2000" dirty="0">
                <a:solidFill>
                  <a:srgbClr val="0033B3"/>
                </a:solidFill>
                <a:latin typeface="Courier New"/>
                <a:cs typeface="Courier New"/>
              </a:rPr>
              <a:t>- </a:t>
            </a:r>
            <a:r>
              <a:rPr sz="2000" spc="-5" dirty="0">
                <a:latin typeface="Arial"/>
                <a:cs typeface="Arial"/>
              </a:rPr>
              <a:t>wird nur benutzt, falls es </a:t>
            </a:r>
            <a:r>
              <a:rPr sz="2000" dirty="0">
                <a:latin typeface="Arial"/>
                <a:cs typeface="Arial"/>
              </a:rPr>
              <a:t>keinen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Inhalt gibt 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gilt auch für </a:t>
            </a:r>
            <a:r>
              <a:rPr sz="2000" dirty="0">
                <a:latin typeface="Arial"/>
                <a:cs typeface="Arial"/>
              </a:rPr>
              <a:t>Methoden </a:t>
            </a:r>
            <a:r>
              <a:rPr sz="2000" spc="-5" dirty="0">
                <a:latin typeface="Arial"/>
                <a:cs typeface="Arial"/>
              </a:rPr>
              <a:t>die leer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sind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425794"/>
            <a:ext cx="72929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Klassen</a:t>
            </a:r>
            <a:r>
              <a:rPr spc="-3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5" dirty="0"/>
              <a:t>Konstruktor</a:t>
            </a:r>
            <a:r>
              <a:rPr spc="-30" dirty="0"/>
              <a:t> </a:t>
            </a:r>
            <a:r>
              <a:rPr dirty="0"/>
              <a:t>(Initialisierung)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268424"/>
            <a:ext cx="4267200" cy="475297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542925">
              <a:lnSpc>
                <a:spcPct val="100000"/>
              </a:lnSpc>
              <a:spcBef>
                <a:spcPts val="240"/>
              </a:spcBef>
            </a:pPr>
            <a:r>
              <a:rPr sz="1400" spc="-5" dirty="0">
                <a:solidFill>
                  <a:srgbClr val="0033B3"/>
                </a:solidFill>
                <a:latin typeface="Courier New"/>
                <a:cs typeface="Courier New"/>
              </a:rPr>
              <a:t>class</a:t>
            </a:r>
            <a:r>
              <a:rPr sz="1400" spc="4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400" spc="5" dirty="0">
                <a:latin typeface="Courier New"/>
                <a:cs typeface="Courier New"/>
              </a:rPr>
              <a:t>Person</a:t>
            </a:r>
            <a:r>
              <a:rPr sz="1400" spc="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endParaRPr sz="1400">
              <a:latin typeface="Courier New"/>
              <a:cs typeface="Courier New"/>
            </a:endParaRPr>
          </a:p>
          <a:p>
            <a:pPr marL="1303020" marR="370840" indent="-434975">
              <a:lnSpc>
                <a:spcPct val="142900"/>
              </a:lnSpc>
              <a:tabLst>
                <a:tab pos="1516380" algn="l"/>
                <a:tab pos="2171700" algn="l"/>
              </a:tabLst>
            </a:pPr>
            <a:r>
              <a:rPr sz="1400" spc="-5" dirty="0">
                <a:solidFill>
                  <a:srgbClr val="0033B3"/>
                </a:solidFill>
                <a:latin typeface="Courier New"/>
                <a:cs typeface="Courier New"/>
              </a:rPr>
              <a:t>def</a:t>
            </a:r>
            <a:r>
              <a:rPr sz="1400" u="sng" spc="-5" dirty="0">
                <a:solidFill>
                  <a:srgbClr val="0033B3"/>
                </a:solidFill>
                <a:uFill>
                  <a:solidFill>
                    <a:srgbClr val="B100B1"/>
                  </a:solidFill>
                </a:uFill>
                <a:latin typeface="Times New Roman"/>
                <a:cs typeface="Times New Roman"/>
              </a:rPr>
              <a:t>		</a:t>
            </a:r>
            <a:r>
              <a:rPr sz="1400" spc="-5" dirty="0">
                <a:solidFill>
                  <a:srgbClr val="B200B2"/>
                </a:solidFill>
                <a:latin typeface="Courier New"/>
                <a:cs typeface="Courier New"/>
              </a:rPr>
              <a:t>init</a:t>
            </a:r>
            <a:r>
              <a:rPr sz="1400" u="sng" spc="-5" dirty="0">
                <a:solidFill>
                  <a:srgbClr val="B200B2"/>
                </a:solidFill>
                <a:uFill>
                  <a:solidFill>
                    <a:srgbClr val="B100B1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400" spc="1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400" spc="10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400" spc="1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400" spc="-10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80808"/>
                </a:solidFill>
                <a:latin typeface="Courier New"/>
                <a:cs typeface="Courier New"/>
              </a:rPr>
              <a:t>vorname): </a:t>
            </a:r>
            <a:r>
              <a:rPr sz="1400" spc="-82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400" dirty="0">
                <a:solidFill>
                  <a:srgbClr val="080808"/>
                </a:solidFill>
                <a:latin typeface="Courier New"/>
                <a:cs typeface="Courier New"/>
              </a:rPr>
              <a:t>.vorname</a:t>
            </a:r>
            <a:r>
              <a:rPr sz="1400" spc="-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400" spc="-2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80808"/>
                </a:solidFill>
                <a:latin typeface="Courier New"/>
                <a:cs typeface="Courier New"/>
              </a:rPr>
              <a:t>vorname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7199" y="1245565"/>
            <a:ext cx="3608704" cy="4130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18465">
              <a:lnSpc>
                <a:spcPct val="112500"/>
              </a:lnSpc>
              <a:spcBef>
                <a:spcPts val="100"/>
              </a:spcBef>
              <a:tabLst>
                <a:tab pos="469265" algn="l"/>
                <a:tab pos="682625" algn="l"/>
                <a:tab pos="1364615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u="sng" spc="114" dirty="0">
                <a:uFill>
                  <a:solidFill>
                    <a:srgbClr val="B100B1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spc="-5" dirty="0">
                <a:solidFill>
                  <a:srgbClr val="B200B2"/>
                </a:solidFill>
                <a:latin typeface="Courier New"/>
                <a:cs typeface="Courier New"/>
              </a:rPr>
              <a:t>init</a:t>
            </a:r>
            <a:r>
              <a:rPr sz="1400" u="sng" spc="-5" dirty="0">
                <a:solidFill>
                  <a:srgbClr val="B200B2"/>
                </a:solidFill>
                <a:uFill>
                  <a:solidFill>
                    <a:srgbClr val="B100B1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00" dirty="0">
                <a:latin typeface="Arial"/>
                <a:cs typeface="Arial"/>
              </a:rPr>
              <a:t>zur </a:t>
            </a:r>
            <a:r>
              <a:rPr sz="2000" spc="-5" dirty="0">
                <a:latin typeface="Arial"/>
                <a:cs typeface="Arial"/>
              </a:rPr>
              <a:t>Initialisierung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einer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Klasse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(wird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fälschlich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auch Konstruktor genannt).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Spezielle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Funktion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>
              <a:latin typeface="Arial"/>
              <a:cs typeface="Arial"/>
            </a:endParaRPr>
          </a:p>
          <a:p>
            <a:pPr marL="469900" marR="349885" indent="-457200">
              <a:lnSpc>
                <a:spcPct val="112500"/>
              </a:lnSpc>
              <a:tabLst>
                <a:tab pos="469265" algn="l"/>
              </a:tabLst>
            </a:pPr>
            <a:r>
              <a:rPr sz="1800" dirty="0">
                <a:latin typeface="MS Gothic"/>
                <a:cs typeface="MS Gothic"/>
              </a:rPr>
              <a:t>❏	</a:t>
            </a:r>
            <a:r>
              <a:rPr sz="1400" spc="-5" dirty="0">
                <a:solidFill>
                  <a:srgbClr val="94558D"/>
                </a:solidFill>
                <a:latin typeface="Courier New"/>
                <a:cs typeface="Courier New"/>
              </a:rPr>
              <a:t>self </a:t>
            </a:r>
            <a:r>
              <a:rPr sz="2000" dirty="0">
                <a:solidFill>
                  <a:srgbClr val="0033B3"/>
                </a:solidFill>
                <a:latin typeface="Courier New"/>
                <a:cs typeface="Courier New"/>
              </a:rPr>
              <a:t>- </a:t>
            </a:r>
            <a:r>
              <a:rPr sz="2000" spc="-5" dirty="0">
                <a:latin typeface="Arial"/>
                <a:cs typeface="Arial"/>
              </a:rPr>
              <a:t>Referenz auf das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Objekt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(sich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selber)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51435">
              <a:lnSpc>
                <a:spcPct val="100000"/>
              </a:lnSpc>
              <a:spcBef>
                <a:spcPts val="1520"/>
              </a:spcBef>
              <a:tabLst>
                <a:tab pos="469265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400" spc="-5" dirty="0">
                <a:solidFill>
                  <a:srgbClr val="080808"/>
                </a:solidFill>
                <a:latin typeface="Courier New"/>
                <a:cs typeface="Courier New"/>
              </a:rPr>
              <a:t>vorname</a:t>
            </a:r>
            <a:r>
              <a:rPr sz="1400" spc="5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Parameter</a:t>
            </a:r>
            <a:endParaRPr sz="2000">
              <a:latin typeface="Arial"/>
              <a:cs typeface="Arial"/>
            </a:endParaRPr>
          </a:p>
          <a:p>
            <a:pPr marL="469900" marR="339725" indent="-418465">
              <a:lnSpc>
                <a:spcPct val="112500"/>
              </a:lnSpc>
              <a:spcBef>
                <a:spcPts val="525"/>
              </a:spcBef>
              <a:tabLst>
                <a:tab pos="469265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400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400" dirty="0">
                <a:solidFill>
                  <a:srgbClr val="080808"/>
                </a:solidFill>
                <a:latin typeface="Courier New"/>
                <a:cs typeface="Courier New"/>
              </a:rPr>
              <a:t>.vorname 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Attribut der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Klasse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Person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425794"/>
            <a:ext cx="67195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Klassen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Erzeugung</a:t>
            </a:r>
            <a:r>
              <a:rPr spc="-30" dirty="0"/>
              <a:t> </a:t>
            </a:r>
            <a:r>
              <a:rPr spc="-5" dirty="0"/>
              <a:t>von</a:t>
            </a:r>
            <a:r>
              <a:rPr spc="-25" dirty="0"/>
              <a:t> </a:t>
            </a:r>
            <a:r>
              <a:rPr spc="-5" dirty="0"/>
              <a:t>Objekten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1268424"/>
            <a:ext cx="4619625" cy="4674870"/>
          </a:xfrm>
          <a:custGeom>
            <a:avLst/>
            <a:gdLst/>
            <a:ahLst/>
            <a:cxnLst/>
            <a:rect l="l" t="t" r="r" b="b"/>
            <a:pathLst>
              <a:path w="4619625" h="4674870">
                <a:moveTo>
                  <a:pt x="0" y="0"/>
                </a:moveTo>
                <a:lnTo>
                  <a:pt x="4619399" y="0"/>
                </a:lnTo>
                <a:lnTo>
                  <a:pt x="4619399" y="4674599"/>
                </a:lnTo>
                <a:lnTo>
                  <a:pt x="0" y="4674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5025" y="1203019"/>
            <a:ext cx="3570604" cy="14541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000" spc="-5" dirty="0">
                <a:solidFill>
                  <a:srgbClr val="0033B3"/>
                </a:solidFill>
                <a:latin typeface="Courier New"/>
                <a:cs typeface="Courier New"/>
              </a:rPr>
              <a:t>class</a:t>
            </a:r>
            <a:r>
              <a:rPr sz="1000" spc="-13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000" spc="-20" dirty="0">
                <a:latin typeface="Courier New"/>
                <a:cs typeface="Courier New"/>
              </a:rPr>
              <a:t>Person</a:t>
            </a:r>
            <a:r>
              <a:rPr sz="1000" spc="-20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endParaRPr sz="1000">
              <a:latin typeface="Courier New"/>
              <a:cs typeface="Courier New"/>
            </a:endParaRPr>
          </a:p>
          <a:p>
            <a:pPr marL="532765" marR="1225550" indent="-297815">
              <a:lnSpc>
                <a:spcPct val="156300"/>
              </a:lnSpc>
            </a:pPr>
            <a:r>
              <a:rPr sz="1000" spc="-5" dirty="0">
                <a:solidFill>
                  <a:srgbClr val="0033B3"/>
                </a:solidFill>
                <a:latin typeface="Courier New"/>
                <a:cs typeface="Courier New"/>
              </a:rPr>
              <a:t>def</a:t>
            </a:r>
            <a:r>
              <a:rPr sz="1000" u="sng" spc="1145" dirty="0">
                <a:solidFill>
                  <a:srgbClr val="0033B3"/>
                </a:solidFill>
                <a:uFill>
                  <a:solidFill>
                    <a:srgbClr val="B100B1"/>
                  </a:solidFill>
                </a:u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B200B2"/>
                </a:solidFill>
                <a:latin typeface="Courier New"/>
                <a:cs typeface="Courier New"/>
              </a:rPr>
              <a:t>init</a:t>
            </a:r>
            <a:r>
              <a:rPr sz="1000" u="sng" spc="415" dirty="0">
                <a:solidFill>
                  <a:srgbClr val="080808"/>
                </a:solidFill>
                <a:uFill>
                  <a:solidFill>
                    <a:srgbClr val="B100B1"/>
                  </a:solidFill>
                </a:uFill>
                <a:latin typeface="Courier New"/>
                <a:cs typeface="Courier New"/>
              </a:rPr>
              <a:t> </a:t>
            </a:r>
            <a:r>
              <a:rPr sz="1000" spc="-15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000" spc="-15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000" spc="-15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000" spc="-3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80808"/>
                </a:solidFill>
                <a:latin typeface="Courier New"/>
                <a:cs typeface="Courier New"/>
              </a:rPr>
              <a:t>vorname): </a:t>
            </a:r>
            <a:r>
              <a:rPr sz="1000" spc="-58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000" spc="-10" dirty="0">
                <a:solidFill>
                  <a:srgbClr val="080808"/>
                </a:solidFill>
                <a:latin typeface="Courier New"/>
                <a:cs typeface="Courier New"/>
              </a:rPr>
              <a:t>.vorname</a:t>
            </a:r>
            <a:r>
              <a:rPr sz="1000" spc="-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000" spc="-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80808"/>
                </a:solidFill>
                <a:latin typeface="Courier New"/>
                <a:cs typeface="Courier New"/>
              </a:rPr>
              <a:t>vorname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50">
              <a:latin typeface="Courier New"/>
              <a:cs typeface="Courier New"/>
            </a:endParaRPr>
          </a:p>
          <a:p>
            <a:pPr marL="235585">
              <a:lnSpc>
                <a:spcPct val="100000"/>
              </a:lnSpc>
            </a:pPr>
            <a:r>
              <a:rPr sz="1000" spc="-5" dirty="0">
                <a:solidFill>
                  <a:srgbClr val="0033B3"/>
                </a:solidFill>
                <a:latin typeface="Courier New"/>
                <a:cs typeface="Courier New"/>
              </a:rPr>
              <a:t>def</a:t>
            </a:r>
            <a:r>
              <a:rPr sz="1000" spc="-9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000" spc="-20" dirty="0">
                <a:latin typeface="Courier New"/>
                <a:cs typeface="Courier New"/>
              </a:rPr>
              <a:t>vorstellen</a:t>
            </a:r>
            <a:r>
              <a:rPr sz="1000" spc="-2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000" spc="-20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000" spc="-20" dirty="0">
                <a:solidFill>
                  <a:srgbClr val="080808"/>
                </a:solidFill>
                <a:latin typeface="Courier New"/>
                <a:cs typeface="Courier New"/>
              </a:rPr>
              <a:t>):</a:t>
            </a:r>
            <a:endParaRPr sz="1000">
              <a:latin typeface="Courier New"/>
              <a:cs typeface="Courier New"/>
            </a:endParaRPr>
          </a:p>
          <a:p>
            <a:pPr marL="532765">
              <a:lnSpc>
                <a:spcPct val="100000"/>
              </a:lnSpc>
              <a:spcBef>
                <a:spcPts val="675"/>
              </a:spcBef>
            </a:pPr>
            <a:r>
              <a:rPr sz="1000" spc="-15" dirty="0">
                <a:solidFill>
                  <a:srgbClr val="000080"/>
                </a:solidFill>
                <a:latin typeface="Courier New"/>
                <a:cs typeface="Courier New"/>
              </a:rPr>
              <a:t>print</a:t>
            </a:r>
            <a:r>
              <a:rPr sz="1000" spc="-15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000" b="1" spc="-15" dirty="0">
                <a:solidFill>
                  <a:srgbClr val="008080"/>
                </a:solidFill>
                <a:latin typeface="Courier New"/>
                <a:cs typeface="Courier New"/>
              </a:rPr>
              <a:t>"Hallo, </a:t>
            </a:r>
            <a:r>
              <a:rPr sz="1000" b="1" spc="-5" dirty="0">
                <a:solidFill>
                  <a:srgbClr val="008080"/>
                </a:solidFill>
                <a:latin typeface="Courier New"/>
                <a:cs typeface="Courier New"/>
              </a:rPr>
              <a:t>ich</a:t>
            </a:r>
            <a:r>
              <a:rPr sz="1000" b="1" spc="-10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008080"/>
                </a:solidFill>
                <a:latin typeface="Courier New"/>
                <a:cs typeface="Courier New"/>
              </a:rPr>
              <a:t>heisse"</a:t>
            </a:r>
            <a:r>
              <a:rPr sz="1000" spc="-5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000" spc="-4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000" spc="-10" dirty="0">
                <a:solidFill>
                  <a:srgbClr val="080808"/>
                </a:solidFill>
                <a:latin typeface="Courier New"/>
                <a:cs typeface="Courier New"/>
              </a:rPr>
              <a:t>.vorname)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025" y="3104591"/>
            <a:ext cx="168910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200"/>
              </a:lnSpc>
              <a:spcBef>
                <a:spcPts val="100"/>
              </a:spcBef>
            </a:pPr>
            <a:r>
              <a:rPr sz="1300" dirty="0">
                <a:solidFill>
                  <a:srgbClr val="080808"/>
                </a:solidFill>
                <a:latin typeface="Courier New"/>
                <a:cs typeface="Courier New"/>
              </a:rPr>
              <a:t>p</a:t>
            </a:r>
            <a:r>
              <a:rPr sz="1300" spc="-3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300" spc="-3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300" spc="-20" dirty="0">
                <a:solidFill>
                  <a:srgbClr val="080808"/>
                </a:solidFill>
                <a:latin typeface="Courier New"/>
                <a:cs typeface="Courier New"/>
              </a:rPr>
              <a:t>Person(</a:t>
            </a:r>
            <a:r>
              <a:rPr sz="1300" b="1" spc="-20" dirty="0">
                <a:solidFill>
                  <a:srgbClr val="008080"/>
                </a:solidFill>
                <a:latin typeface="Courier New"/>
                <a:cs typeface="Courier New"/>
              </a:rPr>
              <a:t>"Max"</a:t>
            </a:r>
            <a:r>
              <a:rPr sz="1300" spc="-20" dirty="0">
                <a:solidFill>
                  <a:srgbClr val="080808"/>
                </a:solidFill>
                <a:latin typeface="Courier New"/>
                <a:cs typeface="Courier New"/>
              </a:rPr>
              <a:t>) </a:t>
            </a:r>
            <a:r>
              <a:rPr sz="1300" spc="-76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080808"/>
                </a:solidFill>
                <a:latin typeface="Courier New"/>
                <a:cs typeface="Courier New"/>
              </a:rPr>
              <a:t>p.vorstellen()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08165" y="1254200"/>
            <a:ext cx="3154680" cy="41211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300" dirty="0">
                <a:solidFill>
                  <a:srgbClr val="080808"/>
                </a:solidFill>
                <a:latin typeface="Courier New"/>
                <a:cs typeface="Courier New"/>
              </a:rPr>
              <a:t>p</a:t>
            </a:r>
            <a:r>
              <a:rPr sz="1300" spc="-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300" spc="-2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300" spc="-20" dirty="0">
                <a:solidFill>
                  <a:srgbClr val="080808"/>
                </a:solidFill>
                <a:latin typeface="Courier New"/>
                <a:cs typeface="Courier New"/>
              </a:rPr>
              <a:t>Person(</a:t>
            </a:r>
            <a:r>
              <a:rPr sz="1300" b="1" spc="-20" dirty="0">
                <a:solidFill>
                  <a:srgbClr val="008080"/>
                </a:solidFill>
                <a:latin typeface="Courier New"/>
                <a:cs typeface="Courier New"/>
              </a:rPr>
              <a:t>"Max"</a:t>
            </a:r>
            <a:r>
              <a:rPr sz="1300" spc="-20" dirty="0">
                <a:solidFill>
                  <a:srgbClr val="080808"/>
                </a:solidFill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  <a:p>
            <a:pPr marL="430530" marR="5080">
              <a:lnSpc>
                <a:spcPct val="111100"/>
              </a:lnSpc>
              <a:tabLst>
                <a:tab pos="1611630" algn="l"/>
              </a:tabLst>
            </a:pPr>
            <a:r>
              <a:rPr sz="1800" spc="-5" dirty="0">
                <a:latin typeface="Arial"/>
                <a:cs typeface="Arial"/>
              </a:rPr>
              <a:t>Ein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Objekt	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p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Arial"/>
                <a:cs typeface="Arial"/>
              </a:rPr>
              <a:t>wird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einer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Klass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Person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100" spc="-55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b="1" spc="-5" dirty="0">
                <a:solidFill>
                  <a:srgbClr val="008080"/>
                </a:solidFill>
                <a:latin typeface="Courier New"/>
                <a:cs typeface="Courier New"/>
              </a:rPr>
              <a:t>"Max"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)  </a:t>
            </a:r>
            <a:r>
              <a:rPr sz="1800" spc="-5" dirty="0">
                <a:latin typeface="Arial"/>
                <a:cs typeface="Arial"/>
              </a:rPr>
              <a:t>angelegt</a:t>
            </a:r>
            <a:endParaRPr sz="1800">
              <a:latin typeface="Arial"/>
              <a:cs typeface="Arial"/>
            </a:endParaRPr>
          </a:p>
          <a:p>
            <a:pPr marL="430530" marR="14604" indent="-418465">
              <a:lnSpc>
                <a:spcPct val="1111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100" b="1" spc="-5" dirty="0">
                <a:solidFill>
                  <a:srgbClr val="008080"/>
                </a:solidFill>
                <a:latin typeface="Courier New"/>
                <a:cs typeface="Courier New"/>
              </a:rPr>
              <a:t>"Max"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ist der </a:t>
            </a:r>
            <a:r>
              <a:rPr sz="1800" spc="-15" dirty="0">
                <a:latin typeface="Arial"/>
                <a:cs typeface="Arial"/>
              </a:rPr>
              <a:t>Parameter, 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 al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Attribu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gespeichert  werden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soll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p.vorstellen()</a:t>
            </a:r>
            <a:r>
              <a:rPr sz="1100" spc="18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Arial"/>
                <a:cs typeface="Arial"/>
              </a:rPr>
              <a:t>Die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Methode</a:t>
            </a:r>
            <a:endParaRPr sz="1800">
              <a:latin typeface="Arial"/>
              <a:cs typeface="Arial"/>
            </a:endParaRPr>
          </a:p>
          <a:p>
            <a:pPr marL="430530">
              <a:lnSpc>
                <a:spcPct val="100000"/>
              </a:lnSpc>
              <a:spcBef>
                <a:spcPts val="240"/>
              </a:spcBef>
            </a:pP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vorstellen(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)</a:t>
            </a:r>
            <a:r>
              <a:rPr sz="1100" spc="-48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Objekte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p</a:t>
            </a:r>
            <a:endParaRPr sz="1100">
              <a:latin typeface="Courier New"/>
              <a:cs typeface="Courier New"/>
            </a:endParaRPr>
          </a:p>
          <a:p>
            <a:pPr marL="430530">
              <a:lnSpc>
                <a:spcPct val="100000"/>
              </a:lnSpc>
              <a:spcBef>
                <a:spcPts val="240"/>
              </a:spcBef>
            </a:pPr>
            <a:r>
              <a:rPr sz="1800" spc="-5" dirty="0">
                <a:latin typeface="Arial"/>
                <a:cs typeface="Arial"/>
              </a:rPr>
              <a:t>aufrufen.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Nutzung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erfolgt</a:t>
            </a:r>
            <a:endParaRPr sz="1800">
              <a:latin typeface="Arial"/>
              <a:cs typeface="Arial"/>
            </a:endParaRPr>
          </a:p>
          <a:p>
            <a:pPr marL="569595" indent="-139700">
              <a:lnSpc>
                <a:spcPct val="100000"/>
              </a:lnSpc>
              <a:spcBef>
                <a:spcPts val="240"/>
              </a:spcBef>
              <a:buChar char="-"/>
              <a:tabLst>
                <a:tab pos="570230" algn="l"/>
              </a:tabLst>
            </a:pPr>
            <a:r>
              <a:rPr sz="1800" dirty="0">
                <a:latin typeface="Arial"/>
                <a:cs typeface="Arial"/>
              </a:rPr>
              <a:t>klassenname.attribut</a:t>
            </a:r>
            <a:endParaRPr sz="1800">
              <a:latin typeface="Arial"/>
              <a:cs typeface="Arial"/>
            </a:endParaRPr>
          </a:p>
          <a:p>
            <a:pPr marL="569595" indent="-139700">
              <a:lnSpc>
                <a:spcPct val="100000"/>
              </a:lnSpc>
              <a:spcBef>
                <a:spcPts val="240"/>
              </a:spcBef>
              <a:buChar char="-"/>
              <a:tabLst>
                <a:tab pos="570230" algn="l"/>
              </a:tabLst>
            </a:pPr>
            <a:r>
              <a:rPr sz="1800" dirty="0">
                <a:latin typeface="Arial"/>
                <a:cs typeface="Arial"/>
              </a:rPr>
              <a:t>klassenname.methode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38562" y="1851099"/>
            <a:ext cx="6496050" cy="1437005"/>
            <a:chOff x="938562" y="1851099"/>
            <a:chExt cx="6496050" cy="1437005"/>
          </a:xfrm>
        </p:grpSpPr>
        <p:sp>
          <p:nvSpPr>
            <p:cNvPr id="8" name="object 8"/>
            <p:cNvSpPr/>
            <p:nvPr/>
          </p:nvSpPr>
          <p:spPr>
            <a:xfrm>
              <a:off x="2018724" y="2162332"/>
              <a:ext cx="5368925" cy="1111250"/>
            </a:xfrm>
            <a:custGeom>
              <a:avLst/>
              <a:gdLst/>
              <a:ahLst/>
              <a:cxnLst/>
              <a:rect l="l" t="t" r="r" b="b"/>
              <a:pathLst>
                <a:path w="5368925" h="1111250">
                  <a:moveTo>
                    <a:pt x="0" y="1111017"/>
                  </a:moveTo>
                  <a:lnTo>
                    <a:pt x="5368335" y="0"/>
                  </a:lnTo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83872" y="2146926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6376" y="30812"/>
                  </a:moveTo>
                  <a:lnTo>
                    <a:pt x="0" y="0"/>
                  </a:lnTo>
                  <a:lnTo>
                    <a:pt x="45516" y="6645"/>
                  </a:lnTo>
                  <a:lnTo>
                    <a:pt x="6376" y="30812"/>
                  </a:lnTo>
                  <a:close/>
                </a:path>
              </a:pathLst>
            </a:custGeom>
            <a:solidFill>
              <a:srgbClr val="0321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83872" y="2146926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6376" y="30812"/>
                  </a:moveTo>
                  <a:lnTo>
                    <a:pt x="45516" y="6645"/>
                  </a:lnTo>
                  <a:lnTo>
                    <a:pt x="0" y="0"/>
                  </a:lnTo>
                  <a:lnTo>
                    <a:pt x="6376" y="30812"/>
                  </a:lnTo>
                  <a:close/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43324" y="1871194"/>
              <a:ext cx="6132830" cy="1411605"/>
            </a:xfrm>
            <a:custGeom>
              <a:avLst/>
              <a:gdLst/>
              <a:ahLst/>
              <a:cxnLst/>
              <a:rect l="l" t="t" r="r" b="b"/>
              <a:pathLst>
                <a:path w="6132830" h="1411604">
                  <a:moveTo>
                    <a:pt x="0" y="1411580"/>
                  </a:moveTo>
                  <a:lnTo>
                    <a:pt x="6132706" y="0"/>
                  </a:lnTo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72502" y="1855862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7057" y="30663"/>
                  </a:moveTo>
                  <a:lnTo>
                    <a:pt x="0" y="0"/>
                  </a:lnTo>
                  <a:lnTo>
                    <a:pt x="45652" y="5636"/>
                  </a:lnTo>
                  <a:lnTo>
                    <a:pt x="7057" y="30663"/>
                  </a:lnTo>
                  <a:close/>
                </a:path>
              </a:pathLst>
            </a:custGeom>
            <a:solidFill>
              <a:srgbClr val="0321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72502" y="1855862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7057" y="30663"/>
                  </a:moveTo>
                  <a:lnTo>
                    <a:pt x="45652" y="5636"/>
                  </a:lnTo>
                  <a:lnTo>
                    <a:pt x="0" y="0"/>
                  </a:lnTo>
                  <a:lnTo>
                    <a:pt x="7057" y="30663"/>
                  </a:lnTo>
                  <a:close/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5763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Übung</a:t>
            </a:r>
            <a:r>
              <a:rPr sz="3600" spc="-35" dirty="0"/>
              <a:t> </a:t>
            </a:r>
            <a:r>
              <a:rPr sz="3600" spc="-5" dirty="0"/>
              <a:t>Klasse</a:t>
            </a:r>
            <a:r>
              <a:rPr sz="3600" spc="-30" dirty="0"/>
              <a:t> </a:t>
            </a:r>
            <a:r>
              <a:rPr sz="3600" spc="-5" dirty="0"/>
              <a:t>Rechteck</a:t>
            </a:r>
            <a:r>
              <a:rPr sz="3600" spc="-35" dirty="0"/>
              <a:t> </a:t>
            </a:r>
            <a:r>
              <a:rPr sz="3600" spc="-5" dirty="0"/>
              <a:t>1: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17115" y="1284668"/>
            <a:ext cx="8122284" cy="2890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lege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eine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Klasse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'Rechteck'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Arial"/>
              <a:cs typeface="Arial"/>
            </a:endParaRPr>
          </a:p>
          <a:p>
            <a:pPr marL="430530" marR="5080" indent="-418465">
              <a:lnSpc>
                <a:spcPct val="1111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beim Instanziieren eines Rechtecks </a:t>
            </a:r>
            <a:r>
              <a:rPr sz="1800" dirty="0">
                <a:latin typeface="Arial"/>
                <a:cs typeface="Arial"/>
              </a:rPr>
              <a:t>sollen </a:t>
            </a:r>
            <a:r>
              <a:rPr sz="1800" spc="-5" dirty="0">
                <a:latin typeface="Arial"/>
                <a:cs typeface="Arial"/>
              </a:rPr>
              <a:t>'hoehe' und 'breite' als Parameter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mitgegeben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werden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lege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eine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Instanz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Rechteck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Gib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Höhe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Breite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Rechtecks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aus...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425794"/>
            <a:ext cx="386270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Klassen</a:t>
            </a:r>
            <a:r>
              <a:rPr spc="-50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dirty="0"/>
              <a:t>Methoden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268424"/>
            <a:ext cx="4619625" cy="203327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542925">
              <a:lnSpc>
                <a:spcPct val="100000"/>
              </a:lnSpc>
              <a:spcBef>
                <a:spcPts val="254"/>
              </a:spcBef>
            </a:pPr>
            <a:r>
              <a:rPr sz="1100" spc="-5" dirty="0">
                <a:solidFill>
                  <a:srgbClr val="0033B3"/>
                </a:solidFill>
                <a:latin typeface="Courier New"/>
                <a:cs typeface="Courier New"/>
              </a:rPr>
              <a:t>class</a:t>
            </a:r>
            <a:r>
              <a:rPr sz="1100" spc="4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spc="5" dirty="0">
                <a:latin typeface="Courier New"/>
                <a:cs typeface="Courier New"/>
              </a:rPr>
              <a:t>Person</a:t>
            </a:r>
            <a:r>
              <a:rPr sz="1100" spc="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endParaRPr sz="1100">
              <a:latin typeface="Courier New"/>
              <a:cs typeface="Courier New"/>
            </a:endParaRPr>
          </a:p>
          <a:p>
            <a:pPr marL="1143000" marR="1431925" indent="-343535">
              <a:lnSpc>
                <a:spcPct val="153400"/>
              </a:lnSpc>
              <a:tabLst>
                <a:tab pos="1310640" algn="l"/>
                <a:tab pos="1828800" algn="l"/>
              </a:tabLst>
            </a:pPr>
            <a:r>
              <a:rPr sz="1100" spc="-5" dirty="0">
                <a:solidFill>
                  <a:srgbClr val="0033B3"/>
                </a:solidFill>
                <a:latin typeface="Courier New"/>
                <a:cs typeface="Courier New"/>
              </a:rPr>
              <a:t>def</a:t>
            </a:r>
            <a:r>
              <a:rPr sz="1100" u="sng" spc="-5" dirty="0">
                <a:solidFill>
                  <a:srgbClr val="0033B3"/>
                </a:solidFill>
                <a:uFill>
                  <a:solidFill>
                    <a:srgbClr val="B100B1"/>
                  </a:solidFill>
                </a:uFill>
                <a:latin typeface="Times New Roman"/>
                <a:cs typeface="Times New Roman"/>
              </a:rPr>
              <a:t>		</a:t>
            </a:r>
            <a:r>
              <a:rPr sz="1100" spc="-5" dirty="0">
                <a:solidFill>
                  <a:srgbClr val="B200B2"/>
                </a:solidFill>
                <a:latin typeface="Courier New"/>
                <a:cs typeface="Courier New"/>
              </a:rPr>
              <a:t>init</a:t>
            </a:r>
            <a:r>
              <a:rPr sz="1100" u="sng" spc="-5" dirty="0">
                <a:solidFill>
                  <a:srgbClr val="B200B2"/>
                </a:solidFill>
                <a:uFill>
                  <a:solidFill>
                    <a:srgbClr val="B100B1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100" spc="1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100" spc="10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100" spc="1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-9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vorname): </a:t>
            </a:r>
            <a:r>
              <a:rPr sz="1100" spc="-64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.vorname</a:t>
            </a:r>
            <a:r>
              <a:rPr sz="1100" spc="-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100" spc="-2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vorname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ourier New"/>
              <a:cs typeface="Courier New"/>
            </a:endParaRPr>
          </a:p>
          <a:p>
            <a:pPr marL="1143000" marR="1278255" indent="-343535">
              <a:lnSpc>
                <a:spcPct val="153400"/>
              </a:lnSpc>
            </a:pPr>
            <a:r>
              <a:rPr sz="1100" spc="-5" dirty="0">
                <a:solidFill>
                  <a:srgbClr val="0033B3"/>
                </a:solidFill>
                <a:latin typeface="Courier New"/>
                <a:cs typeface="Courier New"/>
              </a:rPr>
              <a:t>de</a:t>
            </a: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f</a:t>
            </a:r>
            <a:r>
              <a:rPr sz="1100" spc="6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vorstelle</a:t>
            </a:r>
            <a:r>
              <a:rPr sz="1100" dirty="0">
                <a:latin typeface="Courier New"/>
                <a:cs typeface="Courier New"/>
              </a:rPr>
              <a:t>n</a:t>
            </a:r>
            <a:r>
              <a:rPr sz="1100" spc="-509" dirty="0">
                <a:latin typeface="Courier New"/>
                <a:cs typeface="Courier New"/>
              </a:rPr>
              <a:t> </a:t>
            </a:r>
            <a:r>
              <a:rPr sz="1100" spc="15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100" spc="-5" dirty="0">
                <a:solidFill>
                  <a:srgbClr val="94558D"/>
                </a:solidFill>
                <a:latin typeface="Courier New"/>
                <a:cs typeface="Courier New"/>
              </a:rPr>
              <a:t>sel</a:t>
            </a:r>
            <a:r>
              <a:rPr sz="1100" spc="60" dirty="0">
                <a:solidFill>
                  <a:srgbClr val="94558D"/>
                </a:solidFill>
                <a:latin typeface="Courier New"/>
                <a:cs typeface="Courier New"/>
              </a:rPr>
              <a:t>f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):  </a:t>
            </a:r>
            <a:r>
              <a:rPr sz="1100" dirty="0">
                <a:solidFill>
                  <a:srgbClr val="000080"/>
                </a:solidFill>
                <a:latin typeface="Courier New"/>
                <a:cs typeface="Courier New"/>
              </a:rPr>
              <a:t>print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100" b="1" dirty="0">
                <a:solidFill>
                  <a:srgbClr val="008080"/>
                </a:solidFill>
                <a:latin typeface="Courier New"/>
                <a:cs typeface="Courier New"/>
              </a:rPr>
              <a:t>"Hallo,</a:t>
            </a:r>
            <a:r>
              <a:rPr sz="1100" b="1" spc="-35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100" b="1" spc="-5" dirty="0">
                <a:solidFill>
                  <a:srgbClr val="008080"/>
                </a:solidFill>
                <a:latin typeface="Courier New"/>
                <a:cs typeface="Courier New"/>
              </a:rPr>
              <a:t>ich</a:t>
            </a:r>
            <a:r>
              <a:rPr sz="1100" b="1" spc="-30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100" b="1" spc="-5" dirty="0">
                <a:solidFill>
                  <a:srgbClr val="008080"/>
                </a:solidFill>
                <a:latin typeface="Courier New"/>
                <a:cs typeface="Courier New"/>
              </a:rPr>
              <a:t>heisse"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endParaRPr sz="1100">
              <a:latin typeface="Courier New"/>
              <a:cs typeface="Courier New"/>
            </a:endParaRPr>
          </a:p>
          <a:p>
            <a:pPr marL="542925">
              <a:lnSpc>
                <a:spcPct val="100000"/>
              </a:lnSpc>
              <a:spcBef>
                <a:spcPts val="180"/>
              </a:spcBef>
            </a:pPr>
            <a:r>
              <a:rPr sz="1100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.vorname)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8165" y="1245565"/>
            <a:ext cx="3238500" cy="324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0530" marR="275590" indent="-418465">
              <a:lnSpc>
                <a:spcPct val="112500"/>
              </a:lnSpc>
              <a:spcBef>
                <a:spcPts val="100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400" spc="-5" dirty="0">
                <a:solidFill>
                  <a:srgbClr val="0033B3"/>
                </a:solidFill>
                <a:latin typeface="Courier New"/>
                <a:cs typeface="Courier New"/>
              </a:rPr>
              <a:t>de</a:t>
            </a:r>
            <a:r>
              <a:rPr sz="1400" dirty="0">
                <a:solidFill>
                  <a:srgbClr val="0033B3"/>
                </a:solidFill>
                <a:latin typeface="Courier New"/>
                <a:cs typeface="Courier New"/>
              </a:rPr>
              <a:t>f</a:t>
            </a:r>
            <a:r>
              <a:rPr sz="1400" spc="6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vorstelle</a:t>
            </a:r>
            <a:r>
              <a:rPr sz="1400" dirty="0">
                <a:latin typeface="Courier New"/>
                <a:cs typeface="Courier New"/>
              </a:rPr>
              <a:t>n</a:t>
            </a:r>
            <a:r>
              <a:rPr sz="1400" spc="-690" dirty="0"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94558D"/>
                </a:solidFill>
                <a:latin typeface="Courier New"/>
                <a:cs typeface="Courier New"/>
              </a:rPr>
              <a:t>sel</a:t>
            </a:r>
            <a:r>
              <a:rPr sz="1400" spc="60" dirty="0">
                <a:solidFill>
                  <a:srgbClr val="94558D"/>
                </a:solidFill>
                <a:latin typeface="Courier New"/>
                <a:cs typeface="Courier New"/>
              </a:rPr>
              <a:t>f</a:t>
            </a:r>
            <a:r>
              <a:rPr sz="1400" dirty="0">
                <a:solidFill>
                  <a:srgbClr val="080808"/>
                </a:solidFill>
                <a:latin typeface="Courier New"/>
                <a:cs typeface="Courier New"/>
              </a:rPr>
              <a:t>)</a:t>
            </a:r>
            <a:r>
              <a:rPr sz="1400" spc="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-  Methode (Parameter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2000" spc="5" dirty="0">
                <a:latin typeface="Arial"/>
                <a:cs typeface="Arial"/>
              </a:rPr>
              <a:t>) </a:t>
            </a:r>
            <a:r>
              <a:rPr sz="2000" dirty="0">
                <a:latin typeface="Arial"/>
                <a:cs typeface="Arial"/>
              </a:rPr>
              <a:t>muss </a:t>
            </a:r>
            <a:r>
              <a:rPr sz="2000" spc="-5" dirty="0">
                <a:latin typeface="Arial"/>
                <a:cs typeface="Arial"/>
              </a:rPr>
              <a:t>immer </a:t>
            </a:r>
            <a:r>
              <a:rPr sz="2000" dirty="0">
                <a:latin typeface="Arial"/>
                <a:cs typeface="Arial"/>
              </a:rPr>
              <a:t> mitgegeben </a:t>
            </a:r>
            <a:r>
              <a:rPr sz="2000" spc="-5" dirty="0">
                <a:latin typeface="Arial"/>
                <a:cs typeface="Arial"/>
              </a:rPr>
              <a:t>werden </a:t>
            </a:r>
            <a:r>
              <a:rPr sz="2000" dirty="0">
                <a:latin typeface="Arial"/>
                <a:cs typeface="Arial"/>
              </a:rPr>
              <a:t> (bei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Instanzmethoden)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>
              <a:latin typeface="Arial"/>
              <a:cs typeface="Arial"/>
            </a:endParaRPr>
          </a:p>
          <a:p>
            <a:pPr marL="430530" marR="5080" indent="-418465" algn="just">
              <a:lnSpc>
                <a:spcPct val="112500"/>
              </a:lnSpc>
            </a:pPr>
            <a:r>
              <a:rPr sz="1800" spc="114" dirty="0">
                <a:latin typeface="Arial Unicode MS"/>
                <a:cs typeface="Arial Unicode MS"/>
              </a:rPr>
              <a:t>❏</a:t>
            </a:r>
            <a:r>
              <a:rPr sz="1800" spc="120" dirty="0">
                <a:latin typeface="Arial Unicode MS"/>
                <a:cs typeface="Arial Unicode MS"/>
              </a:rPr>
              <a:t> </a:t>
            </a:r>
            <a:r>
              <a:rPr sz="1400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400" dirty="0">
                <a:solidFill>
                  <a:srgbClr val="080808"/>
                </a:solidFill>
                <a:latin typeface="Courier New"/>
                <a:cs typeface="Courier New"/>
              </a:rPr>
              <a:t>.vorname 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Attribut der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Klasse Person, wird nun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benutzt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8165" y="5388941"/>
            <a:ext cx="3222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2000" spc="-5" dirty="0">
                <a:latin typeface="Arial"/>
                <a:cs typeface="Arial"/>
              </a:rPr>
              <a:t>Und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jetzt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laufen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lassen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5763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Übung</a:t>
            </a:r>
            <a:r>
              <a:rPr sz="3600" spc="-35" dirty="0"/>
              <a:t> </a:t>
            </a:r>
            <a:r>
              <a:rPr sz="3600" spc="-5" dirty="0"/>
              <a:t>Klasse</a:t>
            </a:r>
            <a:r>
              <a:rPr sz="3600" spc="-30" dirty="0"/>
              <a:t> </a:t>
            </a:r>
            <a:r>
              <a:rPr sz="3600" spc="-5" dirty="0"/>
              <a:t>Rechteck</a:t>
            </a:r>
            <a:r>
              <a:rPr sz="3600" spc="-35" dirty="0"/>
              <a:t> </a:t>
            </a:r>
            <a:r>
              <a:rPr sz="3600" spc="-5" dirty="0"/>
              <a:t>2: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17115" y="1284668"/>
            <a:ext cx="8122284" cy="456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lege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eine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Klasse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'Rechteck'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430530" marR="5080" indent="-418465">
              <a:lnSpc>
                <a:spcPct val="1111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beim Instanziieren eines Rechtecks </a:t>
            </a:r>
            <a:r>
              <a:rPr sz="1800" dirty="0">
                <a:latin typeface="Arial"/>
                <a:cs typeface="Arial"/>
              </a:rPr>
              <a:t>sollen </a:t>
            </a:r>
            <a:r>
              <a:rPr sz="1800" spc="-5" dirty="0">
                <a:latin typeface="Arial"/>
                <a:cs typeface="Arial"/>
              </a:rPr>
              <a:t>'hoehe' und 'breite' als Parameter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mitgegeben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werden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430530" marR="646430" indent="-418465">
              <a:lnSpc>
                <a:spcPct val="1111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lege </a:t>
            </a:r>
            <a:r>
              <a:rPr sz="1800" dirty="0">
                <a:latin typeface="Arial"/>
                <a:cs typeface="Arial"/>
              </a:rPr>
              <a:t>3 Methoden </a:t>
            </a:r>
            <a:r>
              <a:rPr sz="1800" spc="-5" dirty="0">
                <a:latin typeface="Arial"/>
                <a:cs typeface="Arial"/>
              </a:rPr>
              <a:t>an, </a:t>
            </a:r>
            <a:r>
              <a:rPr sz="1800" dirty="0">
                <a:latin typeface="Arial"/>
                <a:cs typeface="Arial"/>
              </a:rPr>
              <a:t>set_hoehe(), set_breite() </a:t>
            </a:r>
            <a:r>
              <a:rPr sz="1800" spc="-5" dirty="0">
                <a:latin typeface="Arial"/>
                <a:cs typeface="Arial"/>
              </a:rPr>
              <a:t>und get_Flaeche(). Die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Set-Methoden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setzen</a:t>
            </a:r>
            <a:r>
              <a:rPr sz="1800" spc="-5" dirty="0">
                <a:latin typeface="Arial"/>
                <a:cs typeface="Arial"/>
              </a:rPr>
              <a:t> neue </a:t>
            </a:r>
            <a:r>
              <a:rPr sz="1800" spc="-15" dirty="0">
                <a:latin typeface="Arial"/>
                <a:cs typeface="Arial"/>
              </a:rPr>
              <a:t>Werte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430530" marR="1107440" indent="-418465">
              <a:lnSpc>
                <a:spcPct val="1111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die get_Flaeche() </a:t>
            </a:r>
            <a:r>
              <a:rPr sz="1800" dirty="0">
                <a:latin typeface="Arial"/>
                <a:cs typeface="Arial"/>
              </a:rPr>
              <a:t>solle </a:t>
            </a:r>
            <a:r>
              <a:rPr sz="1800" spc="-5" dirty="0">
                <a:latin typeface="Arial"/>
                <a:cs typeface="Arial"/>
              </a:rPr>
              <a:t>die Fläche des Rechtecks berechnen und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zurückgeben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lege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eine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Instanz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Rechteck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Gib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Höhe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Breite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Rechtecks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aus...</a:t>
            </a:r>
            <a:endParaRPr sz="1800">
              <a:latin typeface="Arial"/>
              <a:cs typeface="Arial"/>
            </a:endParaRPr>
          </a:p>
          <a:p>
            <a:pPr marL="430530" marR="2390775" indent="-418465">
              <a:lnSpc>
                <a:spcPct val="1111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20" dirty="0">
                <a:latin typeface="Arial"/>
                <a:cs typeface="Arial"/>
              </a:rPr>
              <a:t>Verändere </a:t>
            </a:r>
            <a:r>
              <a:rPr sz="1800" spc="-5" dirty="0">
                <a:latin typeface="Arial"/>
                <a:cs typeface="Arial"/>
              </a:rPr>
              <a:t>beliebig das Rechteck </a:t>
            </a:r>
            <a:r>
              <a:rPr sz="1800" dirty="0">
                <a:latin typeface="Arial"/>
                <a:cs typeface="Arial"/>
              </a:rPr>
              <a:t>(Höhe </a:t>
            </a:r>
            <a:r>
              <a:rPr sz="1800" spc="-5" dirty="0">
                <a:latin typeface="Arial"/>
                <a:cs typeface="Arial"/>
              </a:rPr>
              <a:t>oder Breite)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kontrolliere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die Fläche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jeweils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5492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OOP</a:t>
            </a:r>
            <a:r>
              <a:rPr sz="3600" spc="-105" dirty="0"/>
              <a:t> </a:t>
            </a:r>
            <a:r>
              <a:rPr sz="3600" dirty="0"/>
              <a:t>-</a:t>
            </a:r>
            <a:r>
              <a:rPr sz="3600" spc="-30" dirty="0"/>
              <a:t> </a:t>
            </a:r>
            <a:r>
              <a:rPr sz="3600" spc="-10" dirty="0"/>
              <a:t>Information</a:t>
            </a:r>
            <a:r>
              <a:rPr sz="3600" spc="-40" dirty="0"/>
              <a:t> </a:t>
            </a:r>
            <a:r>
              <a:rPr sz="3600" spc="-5" dirty="0"/>
              <a:t>Hiding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77825" y="1283653"/>
            <a:ext cx="740219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sz="2000" spc="-30" dirty="0">
                <a:latin typeface="Arial"/>
                <a:cs typeface="Arial"/>
              </a:rPr>
              <a:t>Was	</a:t>
            </a:r>
            <a:r>
              <a:rPr sz="2000" spc="-5" dirty="0">
                <a:latin typeface="Arial"/>
                <a:cs typeface="Arial"/>
              </a:rPr>
              <a:t>OOP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Information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Hiding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(Kapselung)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383665" algn="l"/>
              </a:tabLst>
            </a:pPr>
            <a:r>
              <a:rPr sz="2000" spc="-5" dirty="0">
                <a:latin typeface="Arial"/>
                <a:cs typeface="Arial"/>
              </a:rPr>
              <a:t>Lernziel	Attribute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/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Daten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bestimmen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kontrolliert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freigeben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825" y="2998153"/>
            <a:ext cx="8343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arum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9425" y="2998153"/>
            <a:ext cx="55473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Daten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kapseln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Zugriff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regeln,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Kontrolle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behalten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825" y="4026853"/>
            <a:ext cx="744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Ablauf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9425" y="3988753"/>
            <a:ext cx="3914140" cy="7112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latin typeface="Arial"/>
                <a:cs typeface="Arial"/>
              </a:rPr>
              <a:t>Präsentation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Dozent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latin typeface="Arial"/>
                <a:cs typeface="Arial"/>
              </a:rPr>
              <a:t>Studenten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Übungen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für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Kapselung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4737" y="411062"/>
            <a:ext cx="1219199" cy="124777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5960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Kapselung</a:t>
            </a:r>
            <a:r>
              <a:rPr sz="3600" spc="-35" dirty="0"/>
              <a:t> </a:t>
            </a:r>
            <a:r>
              <a:rPr sz="3600" dirty="0"/>
              <a:t>-</a:t>
            </a:r>
            <a:r>
              <a:rPr sz="3600" spc="-30" dirty="0"/>
              <a:t> </a:t>
            </a:r>
            <a:r>
              <a:rPr sz="3600" spc="-10" dirty="0"/>
              <a:t>Zugriffe</a:t>
            </a:r>
            <a:r>
              <a:rPr sz="3600" spc="-35" dirty="0"/>
              <a:t> </a:t>
            </a:r>
            <a:r>
              <a:rPr sz="3600" spc="-5" dirty="0"/>
              <a:t>regeln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245553"/>
            <a:ext cx="7762240" cy="43307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451484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2000" b="1" spc="-5" dirty="0">
                <a:latin typeface="Arial"/>
                <a:cs typeface="Arial"/>
              </a:rPr>
              <a:t>public</a:t>
            </a:r>
            <a:endParaRPr sz="200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  <a:spcBef>
                <a:spcPts val="300"/>
              </a:spcBef>
            </a:pPr>
            <a:r>
              <a:rPr sz="2000" spc="-10" dirty="0">
                <a:latin typeface="Arial"/>
                <a:cs typeface="Arial"/>
              </a:rPr>
              <a:t>öffentliche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Attribute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keine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Einschränkung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bei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Nutzung</a:t>
            </a:r>
            <a:endParaRPr sz="200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  <a:spcBef>
                <a:spcPts val="900"/>
              </a:spcBef>
            </a:pPr>
            <a:r>
              <a:rPr sz="2000" spc="-5" dirty="0">
                <a:latin typeface="Arial"/>
                <a:cs typeface="Arial"/>
              </a:rPr>
              <a:t>im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Code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→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300" spc="-10" dirty="0">
                <a:solidFill>
                  <a:srgbClr val="080808"/>
                </a:solidFill>
                <a:latin typeface="Courier New"/>
                <a:cs typeface="Courier New"/>
              </a:rPr>
              <a:t>.inhaber</a:t>
            </a:r>
            <a:r>
              <a:rPr sz="1300" spc="-14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(kein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Unterstrich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nach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dem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Punkt)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  <a:tabLst>
                <a:tab pos="451484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2000" b="1" spc="-5" dirty="0">
                <a:latin typeface="Arial"/>
                <a:cs typeface="Arial"/>
              </a:rPr>
              <a:t>protected</a:t>
            </a:r>
            <a:endParaRPr sz="2000">
              <a:latin typeface="Arial"/>
              <a:cs typeface="Arial"/>
            </a:endParaRPr>
          </a:p>
          <a:p>
            <a:pPr marL="451484" marR="5080">
              <a:lnSpc>
                <a:spcPct val="112500"/>
              </a:lnSpc>
            </a:pPr>
            <a:r>
              <a:rPr sz="2000" spc="-5" dirty="0">
                <a:latin typeface="Arial"/>
                <a:cs typeface="Arial"/>
              </a:rPr>
              <a:t>Attribute nur für die eigene Klasse oder </a:t>
            </a:r>
            <a:r>
              <a:rPr sz="2000" dirty="0">
                <a:latin typeface="Arial"/>
                <a:cs typeface="Arial"/>
              </a:rPr>
              <a:t>von </a:t>
            </a:r>
            <a:r>
              <a:rPr sz="2000" spc="-5" dirty="0">
                <a:latin typeface="Arial"/>
                <a:cs typeface="Arial"/>
              </a:rPr>
              <a:t>abgeleiteten Klassen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nutzba</a:t>
            </a:r>
            <a:r>
              <a:rPr sz="2000" spc="-114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spc="-5" dirty="0">
                <a:latin typeface="Arial"/>
                <a:cs typeface="Arial"/>
              </a:rPr>
              <a:t> I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 Cod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94558D"/>
                </a:solidFill>
                <a:latin typeface="Courier New"/>
                <a:cs typeface="Courier New"/>
              </a:rPr>
              <a:t>sel</a:t>
            </a:r>
            <a:r>
              <a:rPr sz="1300" spc="-60" dirty="0">
                <a:solidFill>
                  <a:srgbClr val="94558D"/>
                </a:solidFill>
                <a:latin typeface="Courier New"/>
                <a:cs typeface="Courier New"/>
              </a:rPr>
              <a:t>f</a:t>
            </a:r>
            <a:r>
              <a:rPr sz="1300" spc="-5" dirty="0">
                <a:solidFill>
                  <a:srgbClr val="080808"/>
                </a:solidFill>
                <a:latin typeface="Courier New"/>
                <a:cs typeface="Courier New"/>
              </a:rPr>
              <a:t>._kontostan</a:t>
            </a:r>
            <a:r>
              <a:rPr sz="1300" dirty="0">
                <a:solidFill>
                  <a:srgbClr val="080808"/>
                </a:solidFill>
                <a:latin typeface="Courier New"/>
                <a:cs typeface="Courier New"/>
              </a:rPr>
              <a:t>d</a:t>
            </a:r>
            <a:r>
              <a:rPr sz="1300" spc="-19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(1</a:t>
            </a:r>
            <a:r>
              <a:rPr sz="2000" spc="-5" dirty="0">
                <a:latin typeface="Arial"/>
                <a:cs typeface="Arial"/>
              </a:rPr>
              <a:t> Unterstric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 nac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 de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5" dirty="0">
                <a:latin typeface="Arial"/>
                <a:cs typeface="Arial"/>
              </a:rPr>
              <a:t> Punkt)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  <a:tabLst>
                <a:tab pos="451484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2000" b="1" spc="-5" dirty="0">
                <a:latin typeface="Arial"/>
                <a:cs typeface="Arial"/>
              </a:rPr>
              <a:t>private</a:t>
            </a:r>
            <a:endParaRPr sz="2000">
              <a:latin typeface="Arial"/>
              <a:cs typeface="Arial"/>
            </a:endParaRPr>
          </a:p>
          <a:p>
            <a:pPr marL="451484" marR="705485">
              <a:lnSpc>
                <a:spcPct val="137500"/>
              </a:lnSpc>
              <a:tabLst>
                <a:tab pos="2167255" algn="l"/>
              </a:tabLst>
            </a:pPr>
            <a:r>
              <a:rPr sz="2000" spc="-5" dirty="0">
                <a:latin typeface="Arial"/>
                <a:cs typeface="Arial"/>
              </a:rPr>
              <a:t>Attribute </a:t>
            </a:r>
            <a:r>
              <a:rPr sz="2000" dirty="0">
                <a:latin typeface="Arial"/>
                <a:cs typeface="Arial"/>
              </a:rPr>
              <a:t>können </a:t>
            </a:r>
            <a:r>
              <a:rPr sz="2000" spc="-5" dirty="0">
                <a:latin typeface="Arial"/>
                <a:cs typeface="Arial"/>
              </a:rPr>
              <a:t>nur in der eigenen Klasse genutzt werden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Im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Code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1300" spc="-20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300" spc="-20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1300" u="sng" spc="-20" dirty="0">
                <a:solidFill>
                  <a:srgbClr val="080808"/>
                </a:solidFill>
                <a:uFill>
                  <a:solidFill>
                    <a:srgbClr val="070707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300" spc="-5" dirty="0">
                <a:solidFill>
                  <a:srgbClr val="080808"/>
                </a:solidFill>
                <a:latin typeface="Courier New"/>
                <a:cs typeface="Courier New"/>
              </a:rPr>
              <a:t>pin</a:t>
            </a:r>
            <a:r>
              <a:rPr sz="1300" spc="-11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(2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Unterstriche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nach dem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Punkt)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29"/>
              </a:lnSpc>
              <a:spcBef>
                <a:spcPts val="100"/>
              </a:spcBef>
            </a:pPr>
            <a:r>
              <a:rPr spc="-5" dirty="0"/>
              <a:t>Übung</a:t>
            </a:r>
          </a:p>
          <a:p>
            <a:pPr marL="12700">
              <a:lnSpc>
                <a:spcPts val="3829"/>
              </a:lnSpc>
            </a:pPr>
            <a:r>
              <a:rPr spc="-10" dirty="0"/>
              <a:t>Sichtschutz</a:t>
            </a:r>
            <a:r>
              <a:rPr spc="-35" dirty="0"/>
              <a:t> </a:t>
            </a:r>
            <a:r>
              <a:rPr spc="-10" dirty="0"/>
              <a:t>der</a:t>
            </a:r>
            <a:r>
              <a:rPr spc="-150" dirty="0"/>
              <a:t> </a:t>
            </a:r>
            <a:r>
              <a:rPr spc="-5" dirty="0"/>
              <a:t>Attribute</a:t>
            </a:r>
            <a:r>
              <a:rPr spc="-30" dirty="0"/>
              <a:t> </a:t>
            </a:r>
            <a:r>
              <a:rPr spc="-5" dirty="0"/>
              <a:t>bestimmen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7825" y="1203019"/>
            <a:ext cx="2747645" cy="26447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000" spc="-5" dirty="0">
                <a:solidFill>
                  <a:srgbClr val="0033B3"/>
                </a:solidFill>
                <a:latin typeface="Courier New"/>
                <a:cs typeface="Courier New"/>
              </a:rPr>
              <a:t>class</a:t>
            </a:r>
            <a:r>
              <a:rPr sz="1000" spc="-12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000" spc="-20" dirty="0">
                <a:latin typeface="Courier New"/>
                <a:cs typeface="Courier New"/>
              </a:rPr>
              <a:t>Konto</a:t>
            </a:r>
            <a:r>
              <a:rPr sz="1000" spc="-2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000" spc="-20" dirty="0">
                <a:solidFill>
                  <a:srgbClr val="000080"/>
                </a:solidFill>
                <a:latin typeface="Courier New"/>
                <a:cs typeface="Courier New"/>
              </a:rPr>
              <a:t>object</a:t>
            </a:r>
            <a:r>
              <a:rPr sz="1000" spc="-20" dirty="0">
                <a:solidFill>
                  <a:srgbClr val="080808"/>
                </a:solidFill>
                <a:latin typeface="Courier New"/>
                <a:cs typeface="Courier New"/>
              </a:rPr>
              <a:t>):</a:t>
            </a:r>
            <a:endParaRPr sz="1000">
              <a:latin typeface="Courier New"/>
              <a:cs typeface="Courier New"/>
            </a:endParaRPr>
          </a:p>
          <a:p>
            <a:pPr marL="532765" marR="5080" indent="-297815">
              <a:lnSpc>
                <a:spcPct val="156300"/>
              </a:lnSpc>
            </a:pPr>
            <a:r>
              <a:rPr sz="1000" spc="-5" dirty="0">
                <a:solidFill>
                  <a:srgbClr val="0033B3"/>
                </a:solidFill>
                <a:latin typeface="Courier New"/>
                <a:cs typeface="Courier New"/>
              </a:rPr>
              <a:t>def</a:t>
            </a:r>
            <a:r>
              <a:rPr sz="1000" u="sng" spc="1185" dirty="0">
                <a:solidFill>
                  <a:srgbClr val="0033B3"/>
                </a:solidFill>
                <a:uFill>
                  <a:solidFill>
                    <a:srgbClr val="B100B1"/>
                  </a:solidFill>
                </a:u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B200B2"/>
                </a:solidFill>
                <a:latin typeface="Courier New"/>
                <a:cs typeface="Courier New"/>
              </a:rPr>
              <a:t>init</a:t>
            </a:r>
            <a:r>
              <a:rPr sz="1000" u="sng" dirty="0">
                <a:solidFill>
                  <a:srgbClr val="080808"/>
                </a:solidFill>
                <a:uFill>
                  <a:solidFill>
                    <a:srgbClr val="B100B1"/>
                  </a:solidFill>
                </a:uFill>
                <a:latin typeface="Courier New"/>
                <a:cs typeface="Courier New"/>
              </a:rPr>
              <a:t> </a:t>
            </a:r>
            <a:r>
              <a:rPr sz="1000" spc="-15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000" spc="-15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000" spc="-15" dirty="0">
                <a:solidFill>
                  <a:srgbClr val="080808"/>
                </a:solidFill>
                <a:latin typeface="Courier New"/>
                <a:cs typeface="Courier New"/>
              </a:rPr>
              <a:t>, </a:t>
            </a:r>
            <a:r>
              <a:rPr sz="1000" spc="-5" dirty="0">
                <a:solidFill>
                  <a:srgbClr val="080808"/>
                </a:solidFill>
                <a:latin typeface="Courier New"/>
                <a:cs typeface="Courier New"/>
              </a:rPr>
              <a:t>kontostand): </a:t>
            </a:r>
            <a:r>
              <a:rPr sz="100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000" spc="-10" dirty="0">
                <a:solidFill>
                  <a:srgbClr val="080808"/>
                </a:solidFill>
                <a:latin typeface="Courier New"/>
                <a:cs typeface="Courier New"/>
              </a:rPr>
              <a:t>._kontostand </a:t>
            </a:r>
            <a:r>
              <a:rPr sz="1000" dirty="0">
                <a:solidFill>
                  <a:srgbClr val="080808"/>
                </a:solidFill>
                <a:latin typeface="Courier New"/>
                <a:cs typeface="Courier New"/>
              </a:rPr>
              <a:t>= </a:t>
            </a:r>
            <a:r>
              <a:rPr sz="1000" spc="-5" dirty="0">
                <a:solidFill>
                  <a:srgbClr val="080808"/>
                </a:solidFill>
                <a:latin typeface="Courier New"/>
                <a:cs typeface="Courier New"/>
              </a:rPr>
              <a:t>kontostand </a:t>
            </a:r>
            <a:r>
              <a:rPr sz="1000" spc="-59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94558D"/>
                </a:solidFill>
                <a:latin typeface="Courier New"/>
                <a:cs typeface="Courier New"/>
              </a:rPr>
              <a:t>sel</a:t>
            </a:r>
            <a:r>
              <a:rPr sz="1000" spc="-60" dirty="0">
                <a:solidFill>
                  <a:srgbClr val="94558D"/>
                </a:solidFill>
                <a:latin typeface="Courier New"/>
                <a:cs typeface="Courier New"/>
              </a:rPr>
              <a:t>f</a:t>
            </a:r>
            <a:r>
              <a:rPr sz="1000" spc="-5" dirty="0">
                <a:solidFill>
                  <a:srgbClr val="080808"/>
                </a:solidFill>
                <a:latin typeface="Courier New"/>
                <a:cs typeface="Courier New"/>
              </a:rPr>
              <a:t>.inhabe</a:t>
            </a:r>
            <a:r>
              <a:rPr sz="1000" dirty="0">
                <a:solidFill>
                  <a:srgbClr val="080808"/>
                </a:solidFill>
                <a:latin typeface="Courier New"/>
                <a:cs typeface="Courier New"/>
              </a:rPr>
              <a:t>r</a:t>
            </a:r>
            <a:r>
              <a:rPr sz="1000" spc="-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000" spc="-16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008080"/>
                </a:solidFill>
                <a:latin typeface="Courier New"/>
                <a:cs typeface="Courier New"/>
              </a:rPr>
              <a:t>"Feli</a:t>
            </a:r>
            <a:r>
              <a:rPr sz="1000" b="1" dirty="0">
                <a:solidFill>
                  <a:srgbClr val="008080"/>
                </a:solidFill>
                <a:latin typeface="Courier New"/>
                <a:cs typeface="Courier New"/>
              </a:rPr>
              <a:t>x</a:t>
            </a:r>
            <a:r>
              <a:rPr sz="1000" b="1" spc="-5" dirty="0">
                <a:solidFill>
                  <a:srgbClr val="008080"/>
                </a:solidFill>
                <a:latin typeface="Courier New"/>
                <a:cs typeface="Courier New"/>
              </a:rPr>
              <a:t> Muster"  </a:t>
            </a:r>
            <a:r>
              <a:rPr sz="1000" spc="-5" dirty="0">
                <a:solidFill>
                  <a:srgbClr val="94558D"/>
                </a:solidFill>
                <a:latin typeface="Courier New"/>
                <a:cs typeface="Courier New"/>
              </a:rPr>
              <a:t>sel</a:t>
            </a:r>
            <a:r>
              <a:rPr sz="1000" spc="-60" dirty="0">
                <a:solidFill>
                  <a:srgbClr val="94558D"/>
                </a:solidFill>
                <a:latin typeface="Courier New"/>
                <a:cs typeface="Courier New"/>
              </a:rPr>
              <a:t>f</a:t>
            </a:r>
            <a:r>
              <a:rPr sz="1000" spc="-5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1000" u="sng" dirty="0">
                <a:solidFill>
                  <a:srgbClr val="080808"/>
                </a:solidFill>
                <a:uFill>
                  <a:solidFill>
                    <a:srgbClr val="070707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sz="1000" u="sng" spc="-55" dirty="0">
                <a:solidFill>
                  <a:srgbClr val="080808"/>
                </a:solidFill>
                <a:uFill>
                  <a:solidFill>
                    <a:srgbClr val="07070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080808"/>
                </a:solidFill>
                <a:latin typeface="Courier New"/>
                <a:cs typeface="Courier New"/>
              </a:rPr>
              <a:t>pi</a:t>
            </a:r>
            <a:r>
              <a:rPr sz="1000" dirty="0">
                <a:solidFill>
                  <a:srgbClr val="080808"/>
                </a:solidFill>
                <a:latin typeface="Courier New"/>
                <a:cs typeface="Courier New"/>
              </a:rPr>
              <a:t>n</a:t>
            </a:r>
            <a:r>
              <a:rPr sz="1000" spc="-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000" spc="-13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008080"/>
                </a:solidFill>
                <a:latin typeface="Courier New"/>
                <a:cs typeface="Courier New"/>
              </a:rPr>
              <a:t>"-adsfadfj6663"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50">
              <a:latin typeface="Courier New"/>
              <a:cs typeface="Courier New"/>
            </a:endParaRPr>
          </a:p>
          <a:p>
            <a:pPr marL="532765" marR="233679" indent="-292100">
              <a:lnSpc>
                <a:spcPct val="156300"/>
              </a:lnSpc>
              <a:spcBef>
                <a:spcPts val="5"/>
              </a:spcBef>
            </a:pPr>
            <a:r>
              <a:rPr sz="1000" spc="-5" dirty="0">
                <a:solidFill>
                  <a:srgbClr val="0033B3"/>
                </a:solidFill>
                <a:latin typeface="Courier New"/>
                <a:cs typeface="Courier New"/>
              </a:rPr>
              <a:t>def </a:t>
            </a:r>
            <a:r>
              <a:rPr sz="1000" spc="-20" dirty="0">
                <a:latin typeface="Courier New"/>
                <a:cs typeface="Courier New"/>
              </a:rPr>
              <a:t>einzahlen</a:t>
            </a:r>
            <a:r>
              <a:rPr sz="1000" spc="-2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000" spc="-20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000" spc="-20" dirty="0">
                <a:solidFill>
                  <a:srgbClr val="080808"/>
                </a:solidFill>
                <a:latin typeface="Courier New"/>
                <a:cs typeface="Courier New"/>
              </a:rPr>
              <a:t>, </a:t>
            </a:r>
            <a:r>
              <a:rPr sz="1000" spc="-5" dirty="0">
                <a:solidFill>
                  <a:srgbClr val="080808"/>
                </a:solidFill>
                <a:latin typeface="Courier New"/>
                <a:cs typeface="Courier New"/>
              </a:rPr>
              <a:t>betrag): </a:t>
            </a:r>
            <a:r>
              <a:rPr sz="100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000" spc="-10" dirty="0">
                <a:solidFill>
                  <a:srgbClr val="080808"/>
                </a:solidFill>
                <a:latin typeface="Courier New"/>
                <a:cs typeface="Courier New"/>
              </a:rPr>
              <a:t>._kontostand</a:t>
            </a:r>
            <a:r>
              <a:rPr sz="1000" spc="-4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80808"/>
                </a:solidFill>
                <a:latin typeface="Courier New"/>
                <a:cs typeface="Courier New"/>
              </a:rPr>
              <a:t>+=</a:t>
            </a:r>
            <a:r>
              <a:rPr sz="1000" spc="-3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80808"/>
                </a:solidFill>
                <a:latin typeface="Courier New"/>
                <a:cs typeface="Courier New"/>
              </a:rPr>
              <a:t>betrag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 marL="532765" marR="233679" indent="-297815">
              <a:lnSpc>
                <a:spcPct val="156300"/>
              </a:lnSpc>
              <a:spcBef>
                <a:spcPts val="625"/>
              </a:spcBef>
            </a:pPr>
            <a:r>
              <a:rPr sz="1000" spc="-5" dirty="0">
                <a:solidFill>
                  <a:srgbClr val="0033B3"/>
                </a:solidFill>
                <a:latin typeface="Courier New"/>
                <a:cs typeface="Courier New"/>
              </a:rPr>
              <a:t>def </a:t>
            </a:r>
            <a:r>
              <a:rPr sz="1000" spc="-20" dirty="0">
                <a:latin typeface="Courier New"/>
                <a:cs typeface="Courier New"/>
              </a:rPr>
              <a:t>auszahlen</a:t>
            </a:r>
            <a:r>
              <a:rPr sz="1000" spc="-2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000" spc="-20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000" spc="-20" dirty="0">
                <a:solidFill>
                  <a:srgbClr val="080808"/>
                </a:solidFill>
                <a:latin typeface="Courier New"/>
                <a:cs typeface="Courier New"/>
              </a:rPr>
              <a:t>, </a:t>
            </a:r>
            <a:r>
              <a:rPr sz="1000" spc="-5" dirty="0">
                <a:solidFill>
                  <a:srgbClr val="080808"/>
                </a:solidFill>
                <a:latin typeface="Courier New"/>
                <a:cs typeface="Courier New"/>
              </a:rPr>
              <a:t>betrag): </a:t>
            </a:r>
            <a:r>
              <a:rPr sz="100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000" spc="-10" dirty="0">
                <a:solidFill>
                  <a:srgbClr val="080808"/>
                </a:solidFill>
                <a:latin typeface="Courier New"/>
                <a:cs typeface="Courier New"/>
              </a:rPr>
              <a:t>._kontostand</a:t>
            </a:r>
            <a:r>
              <a:rPr sz="1000" spc="-4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80808"/>
                </a:solidFill>
                <a:latin typeface="Courier New"/>
                <a:cs typeface="Courier New"/>
              </a:rPr>
              <a:t>-=</a:t>
            </a:r>
            <a:r>
              <a:rPr sz="1000" spc="-3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80808"/>
                </a:solidFill>
                <a:latin typeface="Courier New"/>
                <a:cs typeface="Courier New"/>
              </a:rPr>
              <a:t>betrag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825" y="4298645"/>
            <a:ext cx="1540510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300"/>
              </a:lnSpc>
              <a:spcBef>
                <a:spcPts val="100"/>
              </a:spcBef>
            </a:pPr>
            <a:r>
              <a:rPr sz="1000" dirty="0">
                <a:solidFill>
                  <a:srgbClr val="080808"/>
                </a:solidFill>
                <a:latin typeface="Courier New"/>
                <a:cs typeface="Courier New"/>
              </a:rPr>
              <a:t>k = </a:t>
            </a:r>
            <a:r>
              <a:rPr sz="1000" spc="-25" dirty="0">
                <a:solidFill>
                  <a:srgbClr val="080808"/>
                </a:solidFill>
                <a:latin typeface="Courier New"/>
                <a:cs typeface="Courier New"/>
              </a:rPr>
              <a:t>Konto(</a:t>
            </a:r>
            <a:r>
              <a:rPr sz="1000" spc="-25" dirty="0">
                <a:solidFill>
                  <a:srgbClr val="1750EB"/>
                </a:solidFill>
                <a:latin typeface="Courier New"/>
                <a:cs typeface="Courier New"/>
              </a:rPr>
              <a:t>22</a:t>
            </a:r>
            <a:r>
              <a:rPr sz="1000" spc="-25" dirty="0">
                <a:solidFill>
                  <a:srgbClr val="080808"/>
                </a:solidFill>
                <a:latin typeface="Courier New"/>
                <a:cs typeface="Courier New"/>
              </a:rPr>
              <a:t>) </a:t>
            </a:r>
            <a:r>
              <a:rPr sz="1000" spc="-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000080"/>
                </a:solidFill>
                <a:latin typeface="Courier New"/>
                <a:cs typeface="Courier New"/>
              </a:rPr>
              <a:t>print</a:t>
            </a:r>
            <a:r>
              <a:rPr sz="1000" spc="-10" dirty="0">
                <a:solidFill>
                  <a:srgbClr val="080808"/>
                </a:solidFill>
                <a:latin typeface="Courier New"/>
                <a:cs typeface="Courier New"/>
              </a:rPr>
              <a:t>(k.inhaber) </a:t>
            </a:r>
            <a:r>
              <a:rPr sz="1000" spc="-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000080"/>
                </a:solidFill>
                <a:latin typeface="Courier New"/>
                <a:cs typeface="Courier New"/>
              </a:rPr>
              <a:t>print</a:t>
            </a:r>
            <a:r>
              <a:rPr sz="1000" spc="-10" dirty="0">
                <a:solidFill>
                  <a:srgbClr val="080808"/>
                </a:solidFill>
                <a:latin typeface="Courier New"/>
                <a:cs typeface="Courier New"/>
              </a:rPr>
              <a:t>(k._kontostand) </a:t>
            </a:r>
            <a:r>
              <a:rPr sz="1000" spc="-59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spc="-15" dirty="0">
                <a:solidFill>
                  <a:srgbClr val="000080"/>
                </a:solidFill>
                <a:latin typeface="Courier New"/>
                <a:cs typeface="Courier New"/>
              </a:rPr>
              <a:t>print</a:t>
            </a:r>
            <a:r>
              <a:rPr sz="1000" spc="-15" dirty="0">
                <a:solidFill>
                  <a:srgbClr val="080808"/>
                </a:solidFill>
                <a:latin typeface="Courier New"/>
                <a:cs typeface="Courier New"/>
              </a:rPr>
              <a:t>(k.</a:t>
            </a:r>
            <a:r>
              <a:rPr sz="1000" u="sng" spc="605" dirty="0">
                <a:solidFill>
                  <a:srgbClr val="080808"/>
                </a:solidFill>
                <a:uFill>
                  <a:solidFill>
                    <a:srgbClr val="070707"/>
                  </a:solidFill>
                </a:u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80808"/>
                </a:solidFill>
                <a:latin typeface="Courier New"/>
                <a:cs typeface="Courier New"/>
              </a:rPr>
              <a:t>pin)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4525" y="1169365"/>
            <a:ext cx="3205480" cy="422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75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Welche </a:t>
            </a:r>
            <a:r>
              <a:rPr sz="2000" spc="-5" dirty="0">
                <a:latin typeface="Arial"/>
                <a:cs typeface="Arial"/>
              </a:rPr>
              <a:t>public Attribute </a:t>
            </a:r>
            <a:r>
              <a:rPr sz="2000" dirty="0">
                <a:latin typeface="Arial"/>
                <a:cs typeface="Arial"/>
              </a:rPr>
              <a:t>?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elch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" dirty="0">
                <a:latin typeface="Arial"/>
                <a:cs typeface="Arial"/>
              </a:rPr>
              <a:t> protecte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Attribut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?  </a:t>
            </a:r>
            <a:r>
              <a:rPr sz="2000" spc="-10" dirty="0">
                <a:latin typeface="Arial"/>
                <a:cs typeface="Arial"/>
              </a:rPr>
              <a:t>Welche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private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Attribute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50">
              <a:latin typeface="Arial"/>
              <a:cs typeface="Arial"/>
            </a:endParaRPr>
          </a:p>
          <a:p>
            <a:pPr marL="69215" marR="299720">
              <a:lnSpc>
                <a:spcPct val="112500"/>
              </a:lnSpc>
            </a:pPr>
            <a:r>
              <a:rPr sz="2000" spc="-5" dirty="0">
                <a:latin typeface="Arial"/>
                <a:cs typeface="Arial"/>
              </a:rPr>
              <a:t>Bestimmen </a:t>
            </a:r>
            <a:r>
              <a:rPr sz="2000" dirty="0">
                <a:latin typeface="Arial"/>
                <a:cs typeface="Arial"/>
              </a:rPr>
              <a:t>sie </a:t>
            </a:r>
            <a:r>
              <a:rPr sz="2000" spc="-5" dirty="0">
                <a:latin typeface="Arial"/>
                <a:cs typeface="Arial"/>
              </a:rPr>
              <a:t>die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Sichtbarkei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Attribute.</a:t>
            </a:r>
            <a:endParaRPr sz="2000">
              <a:latin typeface="Arial"/>
              <a:cs typeface="Arial"/>
            </a:endParaRPr>
          </a:p>
          <a:p>
            <a:pPr marL="69215" marR="831850">
              <a:lnSpc>
                <a:spcPct val="112500"/>
              </a:lnSpc>
              <a:spcBef>
                <a:spcPts val="600"/>
              </a:spcBef>
            </a:pPr>
            <a:r>
              <a:rPr sz="2000" spc="-5" dirty="0">
                <a:latin typeface="Arial"/>
                <a:cs typeface="Arial"/>
              </a:rPr>
              <a:t>Probieren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dieses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Programm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aus.</a:t>
            </a:r>
            <a:endParaRPr sz="2000">
              <a:latin typeface="Arial"/>
              <a:cs typeface="Arial"/>
            </a:endParaRPr>
          </a:p>
          <a:p>
            <a:pPr marL="69215" marR="39370">
              <a:lnSpc>
                <a:spcPct val="112500"/>
              </a:lnSpc>
              <a:spcBef>
                <a:spcPts val="600"/>
              </a:spcBef>
              <a:tabLst>
                <a:tab pos="984885" algn="l"/>
              </a:tabLst>
            </a:pPr>
            <a:r>
              <a:rPr sz="2000" spc="-5" dirty="0">
                <a:latin typeface="Arial"/>
                <a:cs typeface="Arial"/>
              </a:rPr>
              <a:t>Bei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k.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00" dirty="0">
                <a:latin typeface="Arial"/>
                <a:cs typeface="Arial"/>
              </a:rPr>
              <a:t>pin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→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gibt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einen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Fehler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warum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6069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Übung</a:t>
            </a:r>
            <a:r>
              <a:rPr sz="3600" spc="-35" dirty="0"/>
              <a:t> </a:t>
            </a:r>
            <a:r>
              <a:rPr sz="3600" spc="-5" dirty="0"/>
              <a:t>Klasse</a:t>
            </a:r>
            <a:r>
              <a:rPr sz="3600" spc="-30" dirty="0"/>
              <a:t> </a:t>
            </a:r>
            <a:r>
              <a:rPr sz="3600" spc="-5" dirty="0"/>
              <a:t>Mitarbeiter</a:t>
            </a:r>
            <a:r>
              <a:rPr sz="3600" spc="-30" dirty="0"/>
              <a:t> </a:t>
            </a:r>
            <a:r>
              <a:rPr sz="3600" spc="-5" dirty="0"/>
              <a:t>1: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17115" y="1284668"/>
            <a:ext cx="7793355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lege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eine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Klasse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'Mitarbeiter'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430530" marR="5080" indent="-418465">
              <a:lnSpc>
                <a:spcPct val="1111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beim Instanziieren eines </a:t>
            </a:r>
            <a:r>
              <a:rPr sz="1800" dirty="0">
                <a:latin typeface="Arial"/>
                <a:cs typeface="Arial"/>
              </a:rPr>
              <a:t>Mitarbeiters soll </a:t>
            </a:r>
            <a:r>
              <a:rPr sz="1800" spc="-5" dirty="0">
                <a:latin typeface="Arial"/>
                <a:cs typeface="Arial"/>
              </a:rPr>
              <a:t>'name' und 'lohn' als Parameter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mitgegeben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werden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der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'name' ist ein</a:t>
            </a:r>
            <a:r>
              <a:rPr sz="1800" spc="-10" dirty="0">
                <a:latin typeface="Arial"/>
                <a:cs typeface="Arial"/>
              </a:rPr>
              <a:t> öffentliches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Attribut,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der 'lohn' ist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ein privates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Attribut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lege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eine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Instanz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Mitarbeiter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gib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Namen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Lohn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aus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?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Was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stellen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sie</a:t>
            </a:r>
            <a:r>
              <a:rPr sz="1800" spc="-5" dirty="0">
                <a:latin typeface="Arial"/>
                <a:cs typeface="Arial"/>
              </a:rPr>
              <a:t> fest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2654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OOP</a:t>
            </a:r>
            <a:r>
              <a:rPr sz="3600" spc="-120" dirty="0"/>
              <a:t> </a:t>
            </a:r>
            <a:r>
              <a:rPr sz="3600" dirty="0"/>
              <a:t>-</a:t>
            </a:r>
            <a:r>
              <a:rPr sz="3600" spc="-50" dirty="0"/>
              <a:t> </a:t>
            </a:r>
            <a:r>
              <a:rPr sz="3600" spc="-5" dirty="0"/>
              <a:t>Inhalt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283653"/>
            <a:ext cx="4716780" cy="452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1484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2000" spc="-30" dirty="0">
                <a:latin typeface="Arial"/>
                <a:cs typeface="Arial"/>
              </a:rPr>
              <a:t>Was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anders?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51484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2000" spc="-30" dirty="0">
                <a:latin typeface="Arial"/>
                <a:cs typeface="Arial"/>
              </a:rPr>
              <a:t>Was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sind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Objekte?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51484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2000" spc="-30" dirty="0">
                <a:latin typeface="Arial"/>
                <a:cs typeface="Arial"/>
              </a:rPr>
              <a:t>Was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sind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Methoden?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51484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2000" spc="-30" dirty="0">
                <a:latin typeface="Arial"/>
                <a:cs typeface="Arial"/>
              </a:rPr>
              <a:t>Was </a:t>
            </a:r>
            <a:r>
              <a:rPr sz="2000" dirty="0">
                <a:latin typeface="Arial"/>
                <a:cs typeface="Arial"/>
              </a:rPr>
              <a:t>versteht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unter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Nachrichten?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51484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2000" spc="-30" dirty="0">
                <a:latin typeface="Arial"/>
                <a:cs typeface="Arial"/>
              </a:rPr>
              <a:t>Was </a:t>
            </a:r>
            <a:r>
              <a:rPr sz="2000" spc="-5" dirty="0">
                <a:latin typeface="Arial"/>
                <a:cs typeface="Arial"/>
              </a:rPr>
              <a:t>ist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eine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Klasse?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51484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2000" spc="-5" dirty="0">
                <a:latin typeface="Arial"/>
                <a:cs typeface="Arial"/>
              </a:rPr>
              <a:t>Wie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findet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Objekte?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7682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Zugriff</a:t>
            </a:r>
            <a:r>
              <a:rPr sz="3600" spc="-20" dirty="0"/>
              <a:t> </a:t>
            </a:r>
            <a:r>
              <a:rPr sz="3600" spc="-5" dirty="0"/>
              <a:t>mit</a:t>
            </a:r>
            <a:r>
              <a:rPr sz="3600" spc="-15" dirty="0"/>
              <a:t> </a:t>
            </a:r>
            <a:r>
              <a:rPr sz="3600" spc="-5" dirty="0"/>
              <a:t>set</a:t>
            </a:r>
            <a:r>
              <a:rPr sz="3600" spc="-15" dirty="0"/>
              <a:t> </a:t>
            </a:r>
            <a:r>
              <a:rPr sz="3600" dirty="0"/>
              <a:t>-</a:t>
            </a:r>
            <a:r>
              <a:rPr sz="3600" spc="-10" dirty="0"/>
              <a:t> und</a:t>
            </a:r>
            <a:r>
              <a:rPr sz="3600" spc="-20" dirty="0"/>
              <a:t> </a:t>
            </a:r>
            <a:r>
              <a:rPr sz="3600" spc="-10" dirty="0"/>
              <a:t>get</a:t>
            </a:r>
            <a:r>
              <a:rPr sz="3600" spc="-20" dirty="0"/>
              <a:t> </a:t>
            </a:r>
            <a:r>
              <a:rPr sz="3600" dirty="0"/>
              <a:t>-</a:t>
            </a:r>
            <a:r>
              <a:rPr sz="3600" spc="-10" dirty="0"/>
              <a:t> </a:t>
            </a:r>
            <a:r>
              <a:rPr sz="3600" dirty="0"/>
              <a:t>Methoden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245553"/>
            <a:ext cx="8223884" cy="444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484" marR="59690" indent="-439420">
              <a:lnSpc>
                <a:spcPct val="112500"/>
              </a:lnSpc>
              <a:spcBef>
                <a:spcPts val="100"/>
              </a:spcBef>
              <a:tabLst>
                <a:tab pos="451484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anderen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objektorientierten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Programmiersprachen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werden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Attribute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nur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mittels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Methoden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zur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Verfügung</a:t>
            </a:r>
            <a:r>
              <a:rPr sz="2000" spc="-5" dirty="0">
                <a:latin typeface="Arial"/>
                <a:cs typeface="Arial"/>
              </a:rPr>
              <a:t> gestellt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Arial"/>
              <a:cs typeface="Arial"/>
            </a:endParaRPr>
          </a:p>
          <a:p>
            <a:pPr marL="451484" marR="111760" indent="-439420">
              <a:lnSpc>
                <a:spcPct val="112500"/>
              </a:lnSpc>
              <a:tabLst>
                <a:tab pos="451484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2000" spc="-5" dirty="0">
                <a:latin typeface="Arial"/>
                <a:cs typeface="Arial"/>
              </a:rPr>
              <a:t>get 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und </a:t>
            </a:r>
            <a:r>
              <a:rPr sz="2000" dirty="0">
                <a:latin typeface="Arial"/>
                <a:cs typeface="Arial"/>
              </a:rPr>
              <a:t>set - Methoden </a:t>
            </a:r>
            <a:r>
              <a:rPr sz="2000" spc="-5" dirty="0">
                <a:latin typeface="Arial"/>
                <a:cs typeface="Arial"/>
              </a:rPr>
              <a:t>werden Attribute gelesen, </a:t>
            </a:r>
            <a:r>
              <a:rPr sz="2000" spc="-35" dirty="0">
                <a:latin typeface="Arial"/>
                <a:cs typeface="Arial"/>
              </a:rPr>
              <a:t>bzw. </a:t>
            </a:r>
            <a:r>
              <a:rPr sz="2000" spc="-5" dirty="0">
                <a:latin typeface="Arial"/>
                <a:cs typeface="Arial"/>
              </a:rPr>
              <a:t>neue </a:t>
            </a:r>
            <a:r>
              <a:rPr sz="2000" spc="-15" dirty="0">
                <a:latin typeface="Arial"/>
                <a:cs typeface="Arial"/>
              </a:rPr>
              <a:t>Werte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zugewiesen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451484" marR="5080" indent="-439420">
              <a:lnSpc>
                <a:spcPct val="112500"/>
              </a:lnSpc>
              <a:spcBef>
                <a:spcPts val="1370"/>
              </a:spcBef>
              <a:tabLst>
                <a:tab pos="451484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2000" spc="-5" dirty="0">
                <a:latin typeface="Arial"/>
                <a:cs typeface="Arial"/>
              </a:rPr>
              <a:t>Python erlaubt/fördert den </a:t>
            </a:r>
            <a:r>
              <a:rPr sz="2000" spc="-10" dirty="0">
                <a:latin typeface="Arial"/>
                <a:cs typeface="Arial"/>
              </a:rPr>
              <a:t>Zugriff </a:t>
            </a:r>
            <a:r>
              <a:rPr sz="2000" spc="-5" dirty="0">
                <a:latin typeface="Arial"/>
                <a:cs typeface="Arial"/>
              </a:rPr>
              <a:t>direkt auf Attribute, ohne get/set </a:t>
            </a:r>
            <a:r>
              <a:rPr sz="2000" dirty="0">
                <a:latin typeface="Arial"/>
                <a:cs typeface="Arial"/>
              </a:rPr>
              <a:t>- 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Methoden.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Aber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soll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nicht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verschwiegen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werden,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dass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auch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Python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viele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Programmierer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get/set-Methoden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realisieren.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451484" marR="177165" indent="-439420">
              <a:lnSpc>
                <a:spcPct val="112500"/>
              </a:lnSpc>
              <a:spcBef>
                <a:spcPts val="1370"/>
              </a:spcBef>
              <a:tabLst>
                <a:tab pos="451484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2000" spc="-5" dirty="0">
                <a:latin typeface="Arial"/>
                <a:cs typeface="Arial"/>
              </a:rPr>
              <a:t>Der typische Python </a:t>
            </a:r>
            <a:r>
              <a:rPr sz="2000" spc="-15" dirty="0">
                <a:latin typeface="Arial"/>
                <a:cs typeface="Arial"/>
              </a:rPr>
              <a:t>Weg, </a:t>
            </a:r>
            <a:r>
              <a:rPr sz="2000" spc="-5" dirty="0">
                <a:latin typeface="Arial"/>
                <a:cs typeface="Arial"/>
              </a:rPr>
              <a:t>bei protected und private Attribute lautet: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Zugriff </a:t>
            </a:r>
            <a:r>
              <a:rPr sz="2000" dirty="0">
                <a:latin typeface="Arial"/>
                <a:cs typeface="Arial"/>
              </a:rPr>
              <a:t>via</a:t>
            </a:r>
            <a:r>
              <a:rPr sz="2000" spc="-10" dirty="0">
                <a:latin typeface="Arial"/>
                <a:cs typeface="Arial"/>
              </a:rPr>
              <a:t> Property-Zugriff </a:t>
            </a:r>
            <a:r>
              <a:rPr sz="2000" dirty="0">
                <a:latin typeface="Arial"/>
                <a:cs typeface="Arial"/>
              </a:rPr>
              <a:t>(wird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“Kapitel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Property”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näher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behandelt)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6069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Übung</a:t>
            </a:r>
            <a:r>
              <a:rPr sz="3600" spc="-35" dirty="0"/>
              <a:t> </a:t>
            </a:r>
            <a:r>
              <a:rPr sz="3600" spc="-5" dirty="0"/>
              <a:t>Klasse</a:t>
            </a:r>
            <a:r>
              <a:rPr sz="3600" spc="-30" dirty="0"/>
              <a:t> </a:t>
            </a:r>
            <a:r>
              <a:rPr sz="3600" spc="-5" dirty="0"/>
              <a:t>Mitarbeiter</a:t>
            </a:r>
            <a:r>
              <a:rPr sz="3600" spc="-30" dirty="0"/>
              <a:t> </a:t>
            </a:r>
            <a:r>
              <a:rPr sz="3600" spc="-5" dirty="0"/>
              <a:t>2: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17115" y="1284668"/>
            <a:ext cx="7793355" cy="334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lege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eine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Klasse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'Mitarbeiter'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430530" marR="5080" indent="-418465">
              <a:lnSpc>
                <a:spcPct val="1111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beim Instanziieren eines </a:t>
            </a:r>
            <a:r>
              <a:rPr sz="1800" dirty="0">
                <a:latin typeface="Arial"/>
                <a:cs typeface="Arial"/>
              </a:rPr>
              <a:t>Mitarbeiters soll </a:t>
            </a:r>
            <a:r>
              <a:rPr sz="1800" spc="-5" dirty="0">
                <a:latin typeface="Arial"/>
                <a:cs typeface="Arial"/>
              </a:rPr>
              <a:t>'name' und 'lohn' als Parameter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mitgegeben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werden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der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'name' ist ein</a:t>
            </a:r>
            <a:r>
              <a:rPr sz="1800" spc="-10" dirty="0">
                <a:latin typeface="Arial"/>
                <a:cs typeface="Arial"/>
              </a:rPr>
              <a:t> öffentliches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Attribut,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der 'lohn' ist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ein privates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Attribut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lege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eine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Instanz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Mitarbeiter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430530" marR="954405" indent="-418465">
              <a:lnSpc>
                <a:spcPct val="1111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Gib den Namen und den Lohn </a:t>
            </a:r>
            <a:r>
              <a:rPr sz="1800" dirty="0">
                <a:latin typeface="Arial"/>
                <a:cs typeface="Arial"/>
              </a:rPr>
              <a:t>mittels </a:t>
            </a:r>
            <a:r>
              <a:rPr sz="1800" spc="-5" dirty="0">
                <a:latin typeface="Arial"/>
                <a:cs typeface="Arial"/>
              </a:rPr>
              <a:t>einer </a:t>
            </a:r>
            <a:r>
              <a:rPr sz="1800" dirty="0">
                <a:latin typeface="Arial"/>
                <a:cs typeface="Arial"/>
              </a:rPr>
              <a:t>Methode </a:t>
            </a:r>
            <a:r>
              <a:rPr sz="1800" spc="-5" dirty="0">
                <a:latin typeface="Arial"/>
                <a:cs typeface="Arial"/>
              </a:rPr>
              <a:t>get_lohn()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Was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stellen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sie</a:t>
            </a:r>
            <a:r>
              <a:rPr sz="1800" spc="-5" dirty="0">
                <a:latin typeface="Arial"/>
                <a:cs typeface="Arial"/>
              </a:rPr>
              <a:t> jetzt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fest </a:t>
            </a:r>
            <a:r>
              <a:rPr sz="180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3698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OOP</a:t>
            </a:r>
            <a:r>
              <a:rPr sz="3600" spc="-110" dirty="0"/>
              <a:t> </a:t>
            </a:r>
            <a:r>
              <a:rPr sz="3600" dirty="0"/>
              <a:t>-</a:t>
            </a:r>
            <a:r>
              <a:rPr sz="3600" spc="-35" dirty="0"/>
              <a:t> </a:t>
            </a:r>
            <a:r>
              <a:rPr sz="3600" spc="-30" dirty="0"/>
              <a:t>Vererbung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77825" y="1283653"/>
            <a:ext cx="3353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sz="2000" spc="-30" dirty="0">
                <a:latin typeface="Arial"/>
                <a:cs typeface="Arial"/>
              </a:rPr>
              <a:t>Was	</a:t>
            </a:r>
            <a:r>
              <a:rPr sz="2000" spc="-5" dirty="0">
                <a:latin typeface="Arial"/>
                <a:cs typeface="Arial"/>
              </a:rPr>
              <a:t>OOP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Vererbung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825" y="2312353"/>
            <a:ext cx="915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Lernziel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9425" y="2274253"/>
            <a:ext cx="51593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2000" spc="-20" dirty="0">
                <a:latin typeface="Arial"/>
                <a:cs typeface="Arial"/>
              </a:rPr>
              <a:t>Vererbung </a:t>
            </a:r>
            <a:r>
              <a:rPr sz="2000" dirty="0">
                <a:latin typeface="Arial"/>
                <a:cs typeface="Arial"/>
              </a:rPr>
              <a:t>von </a:t>
            </a:r>
            <a:r>
              <a:rPr sz="2000" spc="-5" dirty="0">
                <a:latin typeface="Arial"/>
                <a:cs typeface="Arial"/>
              </a:rPr>
              <a:t>Klassen definieren und nutzen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Interaktion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von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Klassen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verstehen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825" y="3683953"/>
            <a:ext cx="8343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arum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9425" y="3683953"/>
            <a:ext cx="61690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Die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Interaktion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zwischen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Objekten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Python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verstehen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825" y="4712653"/>
            <a:ext cx="744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Ablauf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9425" y="4674553"/>
            <a:ext cx="4956175" cy="7112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latin typeface="Arial"/>
                <a:cs typeface="Arial"/>
              </a:rPr>
              <a:t>Präsentation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Dozent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latin typeface="Arial"/>
                <a:cs typeface="Arial"/>
              </a:rPr>
              <a:t>Studenten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Übungen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für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Statische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Methoden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4737" y="411062"/>
            <a:ext cx="1219199" cy="124777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3698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OOP</a:t>
            </a:r>
            <a:r>
              <a:rPr sz="3600" spc="-110" dirty="0"/>
              <a:t> </a:t>
            </a:r>
            <a:r>
              <a:rPr sz="3600" dirty="0"/>
              <a:t>-</a:t>
            </a:r>
            <a:r>
              <a:rPr sz="3600" spc="-35" dirty="0"/>
              <a:t> </a:t>
            </a:r>
            <a:r>
              <a:rPr sz="3600" spc="-30" dirty="0"/>
              <a:t>Vererbung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283653"/>
            <a:ext cx="8214995" cy="503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1484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2000" spc="-5" dirty="0">
                <a:latin typeface="Arial"/>
                <a:cs typeface="Arial"/>
              </a:rPr>
              <a:t>Klassisches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Konzept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Objektorientierten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Programmierung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Arial"/>
              <a:cs typeface="Arial"/>
            </a:endParaRPr>
          </a:p>
          <a:p>
            <a:pPr marL="451484" marR="363220" indent="-439420">
              <a:lnSpc>
                <a:spcPct val="112500"/>
              </a:lnSpc>
              <a:tabLst>
                <a:tab pos="451484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2000" spc="-5" dirty="0">
                <a:latin typeface="Arial"/>
                <a:cs typeface="Arial"/>
              </a:rPr>
              <a:t>Basisklasse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(Superklasse,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Elternklasse,Oberklasse)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eine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oder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mehrere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Subklassen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  <a:tabLst>
                <a:tab pos="451484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2000" spc="-5" dirty="0">
                <a:latin typeface="Arial"/>
                <a:cs typeface="Arial"/>
              </a:rPr>
              <a:t>Basisklasse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eine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allgemeine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Beschreibung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(Attribute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/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Methoden)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51484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2000" spc="-5" dirty="0">
                <a:latin typeface="Arial"/>
                <a:cs typeface="Arial"/>
              </a:rPr>
              <a:t>Alle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Attribute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/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Methoden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werden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Subklassen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vererbt</a:t>
            </a:r>
            <a:endParaRPr sz="200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  <a:spcBef>
                <a:spcPts val="320"/>
              </a:spcBef>
            </a:pPr>
            <a:r>
              <a:rPr sz="1500" dirty="0">
                <a:latin typeface="Arial"/>
                <a:cs typeface="Arial"/>
              </a:rPr>
              <a:t>(wobei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der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Sichtschutz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mögliche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Zugriffe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beschränkt)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  <a:tabLst>
                <a:tab pos="451484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2000" spc="-5" dirty="0">
                <a:latin typeface="Arial"/>
                <a:cs typeface="Arial"/>
              </a:rPr>
              <a:t>Subklasse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ein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Spezialfall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Basisklasse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51484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2000" spc="-5" dirty="0">
                <a:latin typeface="Arial"/>
                <a:cs typeface="Arial"/>
              </a:rPr>
              <a:t>Hohe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Wiederverwendbarkeit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3775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OOP</a:t>
            </a:r>
            <a:r>
              <a:rPr sz="3600" spc="-160" dirty="0"/>
              <a:t> </a:t>
            </a:r>
            <a:r>
              <a:rPr sz="3600" spc="-5" dirty="0"/>
              <a:t>Basisklasse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96163" y="1169353"/>
            <a:ext cx="8204834" cy="26720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451484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2000" dirty="0">
                <a:latin typeface="Arial"/>
                <a:cs typeface="Arial"/>
              </a:rPr>
              <a:t>Jede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Klasse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erbt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von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der,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Python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definierten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Klasse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object</a:t>
            </a:r>
            <a:endParaRPr sz="2000">
              <a:latin typeface="Courier New"/>
              <a:cs typeface="Courier New"/>
            </a:endParaRPr>
          </a:p>
          <a:p>
            <a:pPr marL="451484" marR="5080">
              <a:lnSpc>
                <a:spcPct val="1125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(Klassennamen </a:t>
            </a:r>
            <a:r>
              <a:rPr sz="2000" spc="-5" dirty="0">
                <a:latin typeface="Arial"/>
                <a:cs typeface="Arial"/>
              </a:rPr>
              <a:t>beginnen immer </a:t>
            </a:r>
            <a:r>
              <a:rPr sz="2000" dirty="0">
                <a:latin typeface="Arial"/>
                <a:cs typeface="Arial"/>
              </a:rPr>
              <a:t>mit </a:t>
            </a:r>
            <a:r>
              <a:rPr sz="2000" spc="-5" dirty="0">
                <a:latin typeface="Arial"/>
                <a:cs typeface="Arial"/>
              </a:rPr>
              <a:t>Grossbuchstaben, leider ist dies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gerade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hier nicht </a:t>
            </a:r>
            <a:r>
              <a:rPr sz="2000" dirty="0">
                <a:latin typeface="Arial"/>
                <a:cs typeface="Arial"/>
              </a:rPr>
              <a:t>so</a:t>
            </a:r>
            <a:r>
              <a:rPr sz="2000" spc="-5" dirty="0">
                <a:latin typeface="Arial"/>
                <a:cs typeface="Arial"/>
              </a:rPr>
              <a:t> !)</a:t>
            </a:r>
            <a:endParaRPr sz="2000">
              <a:latin typeface="Arial"/>
              <a:cs typeface="Arial"/>
            </a:endParaRPr>
          </a:p>
          <a:p>
            <a:pPr marL="451484" marR="100965" indent="-439420">
              <a:lnSpc>
                <a:spcPct val="112500"/>
              </a:lnSpc>
              <a:spcBef>
                <a:spcPts val="600"/>
              </a:spcBef>
              <a:tabLst>
                <a:tab pos="451484" algn="l"/>
                <a:tab pos="1955800" algn="l"/>
                <a:tab pos="2717800" algn="l"/>
                <a:tab pos="3468370" algn="l"/>
                <a:tab pos="4382770" algn="l"/>
                <a:tab pos="5556250" algn="l"/>
                <a:tab pos="6318250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2000" spc="-5" dirty="0">
                <a:latin typeface="Arial"/>
                <a:cs typeface="Arial"/>
              </a:rPr>
              <a:t>Die Klasse object beschreibt allgemeinen den Lebenszyklus </a:t>
            </a:r>
            <a:r>
              <a:rPr sz="2000" dirty="0">
                <a:latin typeface="Arial"/>
                <a:cs typeface="Arial"/>
              </a:rPr>
              <a:t>mit </a:t>
            </a:r>
            <a:r>
              <a:rPr sz="2000" spc="-5" dirty="0">
                <a:latin typeface="Arial"/>
                <a:cs typeface="Arial"/>
              </a:rPr>
              <a:t>den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Methoden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new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()</a:t>
            </a:r>
            <a:r>
              <a:rPr sz="2000" spc="-5" dirty="0">
                <a:latin typeface="Arial"/>
                <a:cs typeface="Arial"/>
              </a:rPr>
              <a:t>,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init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()</a:t>
            </a:r>
            <a:r>
              <a:rPr sz="2000" spc="-65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Arial"/>
                <a:cs typeface="Arial"/>
              </a:rPr>
              <a:t>und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del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()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451484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2000" dirty="0">
                <a:latin typeface="Arial"/>
                <a:cs typeface="Arial"/>
              </a:rPr>
              <a:t>Jede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abgeleitete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Klasse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kann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diese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überschreiben</a:t>
            </a:r>
            <a:endParaRPr sz="200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  <a:spcBef>
                <a:spcPts val="915"/>
              </a:spcBef>
              <a:tabLst>
                <a:tab pos="3710940" algn="l"/>
                <a:tab pos="4196080" algn="l"/>
                <a:tab pos="5008245" algn="l"/>
                <a:tab pos="5505450" algn="l"/>
              </a:tabLst>
            </a:pPr>
            <a:r>
              <a:rPr sz="1600" dirty="0">
                <a:latin typeface="Arial"/>
                <a:cs typeface="Arial"/>
              </a:rPr>
              <a:t>(in</a:t>
            </a:r>
            <a:r>
              <a:rPr sz="1600" spc="-5" dirty="0">
                <a:latin typeface="Arial"/>
                <a:cs typeface="Arial"/>
              </a:rPr>
              <a:t> Python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wird üblicherweise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nur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Arial"/>
                <a:cs typeface="Arial"/>
              </a:rPr>
              <a:t>init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Arial"/>
                <a:cs typeface="Arial"/>
              </a:rPr>
              <a:t>()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und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Arial"/>
                <a:cs typeface="Arial"/>
              </a:rPr>
              <a:t>del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Arial"/>
                <a:cs typeface="Arial"/>
              </a:rPr>
              <a:t>()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überschrieben)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025" y="4302188"/>
            <a:ext cx="16719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180" marR="5080" indent="-412115">
              <a:lnSpc>
                <a:spcPct val="111100"/>
              </a:lnSpc>
              <a:spcBef>
                <a:spcPts val="100"/>
              </a:spcBef>
            </a:pPr>
            <a:r>
              <a:rPr sz="1800" spc="-5" dirty="0">
                <a:solidFill>
                  <a:srgbClr val="0033B3"/>
                </a:solidFill>
                <a:latin typeface="Courier New"/>
                <a:cs typeface="Courier New"/>
              </a:rPr>
              <a:t>class</a:t>
            </a:r>
            <a:r>
              <a:rPr sz="1800" spc="-8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Konto</a:t>
            </a:r>
            <a:r>
              <a:rPr sz="1800" spc="-5" dirty="0">
                <a:solidFill>
                  <a:srgbClr val="080808"/>
                </a:solidFill>
                <a:latin typeface="Courier New"/>
                <a:cs typeface="Courier New"/>
              </a:rPr>
              <a:t>: </a:t>
            </a:r>
            <a:r>
              <a:rPr sz="1800" spc="-106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B3"/>
                </a:solidFill>
                <a:latin typeface="Courier New"/>
                <a:cs typeface="Courier New"/>
              </a:rPr>
              <a:t>pass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025" y="5292789"/>
            <a:ext cx="276923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180" marR="5080" indent="-412115">
              <a:lnSpc>
                <a:spcPct val="138900"/>
              </a:lnSpc>
              <a:spcBef>
                <a:spcPts val="100"/>
              </a:spcBef>
            </a:pPr>
            <a:r>
              <a:rPr sz="1800" spc="-5" dirty="0">
                <a:solidFill>
                  <a:srgbClr val="0033B3"/>
                </a:solidFill>
                <a:latin typeface="Courier New"/>
                <a:cs typeface="Courier New"/>
              </a:rPr>
              <a:t>class </a:t>
            </a:r>
            <a:r>
              <a:rPr sz="1800" spc="-5" dirty="0">
                <a:latin typeface="Courier New"/>
                <a:cs typeface="Courier New"/>
              </a:rPr>
              <a:t>Konto</a:t>
            </a:r>
            <a:r>
              <a:rPr sz="1800" spc="-5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object</a:t>
            </a:r>
            <a:r>
              <a:rPr sz="1800" spc="-5" dirty="0">
                <a:solidFill>
                  <a:srgbClr val="080808"/>
                </a:solidFill>
                <a:latin typeface="Courier New"/>
                <a:cs typeface="Courier New"/>
              </a:rPr>
              <a:t>): </a:t>
            </a:r>
            <a:r>
              <a:rPr sz="1800" spc="-107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33B3"/>
                </a:solidFill>
                <a:latin typeface="Courier New"/>
                <a:cs typeface="Courier New"/>
              </a:rPr>
              <a:t>pass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23337" y="4617487"/>
            <a:ext cx="2040255" cy="877569"/>
            <a:chOff x="2523337" y="4617487"/>
            <a:chExt cx="2040255" cy="877569"/>
          </a:xfrm>
        </p:grpSpPr>
        <p:sp>
          <p:nvSpPr>
            <p:cNvPr id="7" name="object 7"/>
            <p:cNvSpPr/>
            <p:nvPr/>
          </p:nvSpPr>
          <p:spPr>
            <a:xfrm>
              <a:off x="2528099" y="4622250"/>
              <a:ext cx="1989455" cy="605790"/>
            </a:xfrm>
            <a:custGeom>
              <a:avLst/>
              <a:gdLst/>
              <a:ahLst/>
              <a:cxnLst/>
              <a:rect l="l" t="t" r="r" b="b"/>
              <a:pathLst>
                <a:path w="1989454" h="605789">
                  <a:moveTo>
                    <a:pt x="0" y="0"/>
                  </a:moveTo>
                  <a:lnTo>
                    <a:pt x="1989224" y="605263"/>
                  </a:lnTo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12745" y="5212462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0" y="30102"/>
                  </a:moveTo>
                  <a:lnTo>
                    <a:pt x="9159" y="0"/>
                  </a:lnTo>
                  <a:lnTo>
                    <a:pt x="45933" y="27633"/>
                  </a:lnTo>
                  <a:lnTo>
                    <a:pt x="0" y="30102"/>
                  </a:lnTo>
                  <a:close/>
                </a:path>
              </a:pathLst>
            </a:custGeom>
            <a:solidFill>
              <a:srgbClr val="0321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12745" y="5212462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0" y="30102"/>
                  </a:moveTo>
                  <a:lnTo>
                    <a:pt x="45933" y="27633"/>
                  </a:lnTo>
                  <a:lnTo>
                    <a:pt x="9159" y="0"/>
                  </a:lnTo>
                  <a:lnTo>
                    <a:pt x="0" y="30102"/>
                  </a:lnTo>
                  <a:close/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35499" y="5254495"/>
              <a:ext cx="1280795" cy="236220"/>
            </a:xfrm>
            <a:custGeom>
              <a:avLst/>
              <a:gdLst/>
              <a:ahLst/>
              <a:cxnLst/>
              <a:rect l="l" t="t" r="r" b="b"/>
              <a:pathLst>
                <a:path w="1280795" h="236220">
                  <a:moveTo>
                    <a:pt x="0" y="235654"/>
                  </a:moveTo>
                  <a:lnTo>
                    <a:pt x="1280294" y="0"/>
                  </a:lnTo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2945" y="5239022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5696" y="30945"/>
                  </a:moveTo>
                  <a:lnTo>
                    <a:pt x="0" y="0"/>
                  </a:lnTo>
                  <a:lnTo>
                    <a:pt x="45359" y="7648"/>
                  </a:lnTo>
                  <a:lnTo>
                    <a:pt x="5696" y="30945"/>
                  </a:lnTo>
                  <a:close/>
                </a:path>
              </a:pathLst>
            </a:custGeom>
            <a:solidFill>
              <a:srgbClr val="0321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2945" y="5239022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5696" y="30945"/>
                  </a:moveTo>
                  <a:lnTo>
                    <a:pt x="45359" y="7648"/>
                  </a:lnTo>
                  <a:lnTo>
                    <a:pt x="0" y="0"/>
                  </a:lnTo>
                  <a:lnTo>
                    <a:pt x="5696" y="30945"/>
                  </a:lnTo>
                  <a:close/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72000" y="4744949"/>
            <a:ext cx="1745614" cy="99885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85725" marR="239395">
              <a:lnSpc>
                <a:spcPts val="1650"/>
              </a:lnSpc>
              <a:spcBef>
                <a:spcPts val="700"/>
              </a:spcBef>
            </a:pPr>
            <a:r>
              <a:rPr sz="1400" spc="-5" dirty="0">
                <a:latin typeface="Arial"/>
                <a:cs typeface="Arial"/>
              </a:rPr>
              <a:t>Gleichwertig, 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1.Beispiel: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implizit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2.Beispiel: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explizit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425794"/>
            <a:ext cx="55022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OOP</a:t>
            </a:r>
            <a:r>
              <a:rPr spc="-90" dirty="0"/>
              <a:t> </a:t>
            </a:r>
            <a:r>
              <a:rPr spc="-25" dirty="0"/>
              <a:t>Vererbung</a:t>
            </a:r>
            <a:r>
              <a:rPr spc="-30" dirty="0"/>
              <a:t> </a:t>
            </a:r>
            <a:r>
              <a:rPr spc="-5" dirty="0"/>
              <a:t>(nur</a:t>
            </a:r>
            <a:r>
              <a:rPr spc="-30" dirty="0"/>
              <a:t> </a:t>
            </a:r>
            <a:r>
              <a:rPr spc="-5" dirty="0"/>
              <a:t>Klasse)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7825" y="1199579"/>
            <a:ext cx="2006600" cy="88265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300" i="1" dirty="0">
                <a:solidFill>
                  <a:srgbClr val="8C8C8C"/>
                </a:solidFill>
                <a:latin typeface="Courier New"/>
                <a:cs typeface="Courier New"/>
              </a:rPr>
              <a:t>#</a:t>
            </a:r>
            <a:r>
              <a:rPr sz="1300" i="1" spc="-50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300" i="1" spc="-5" dirty="0">
                <a:solidFill>
                  <a:srgbClr val="8C8C8C"/>
                </a:solidFill>
                <a:latin typeface="Courier New"/>
                <a:cs typeface="Courier New"/>
              </a:rPr>
              <a:t>Basisklasse</a:t>
            </a:r>
            <a:r>
              <a:rPr sz="1300" i="1" spc="-45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300" i="1" spc="-5" dirty="0">
                <a:solidFill>
                  <a:srgbClr val="8C8C8C"/>
                </a:solidFill>
                <a:latin typeface="Courier New"/>
                <a:cs typeface="Courier New"/>
              </a:rPr>
              <a:t>(leer)</a:t>
            </a:r>
            <a:endParaRPr sz="1300">
              <a:latin typeface="Courier New"/>
              <a:cs typeface="Courier New"/>
            </a:endParaRPr>
          </a:p>
          <a:p>
            <a:pPr marL="304165" marR="817880" indent="-292100">
              <a:lnSpc>
                <a:spcPct val="144200"/>
              </a:lnSpc>
            </a:pPr>
            <a:r>
              <a:rPr sz="1300" spc="-5" dirty="0">
                <a:solidFill>
                  <a:srgbClr val="0033B3"/>
                </a:solidFill>
                <a:latin typeface="Courier New"/>
                <a:cs typeface="Courier New"/>
              </a:rPr>
              <a:t>class</a:t>
            </a:r>
            <a:r>
              <a:rPr sz="1300" spc="-15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300" spc="-20" dirty="0">
                <a:latin typeface="Courier New"/>
                <a:cs typeface="Courier New"/>
              </a:rPr>
              <a:t>Konto</a:t>
            </a:r>
            <a:r>
              <a:rPr sz="1300" spc="-20" dirty="0">
                <a:solidFill>
                  <a:srgbClr val="080808"/>
                </a:solidFill>
                <a:latin typeface="Courier New"/>
                <a:cs typeface="Courier New"/>
              </a:rPr>
              <a:t>: </a:t>
            </a:r>
            <a:r>
              <a:rPr sz="1300" spc="-76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0033B3"/>
                </a:solidFill>
                <a:latin typeface="Courier New"/>
                <a:cs typeface="Courier New"/>
              </a:rPr>
              <a:t>pass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825" y="2628329"/>
            <a:ext cx="3690620" cy="88265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300" i="1" dirty="0">
                <a:solidFill>
                  <a:srgbClr val="8C8C8C"/>
                </a:solidFill>
                <a:latin typeface="Courier New"/>
                <a:cs typeface="Courier New"/>
              </a:rPr>
              <a:t>#</a:t>
            </a:r>
            <a:r>
              <a:rPr sz="1300" i="1" spc="-20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300" i="1" spc="-5" dirty="0">
                <a:solidFill>
                  <a:srgbClr val="8C8C8C"/>
                </a:solidFill>
                <a:latin typeface="Courier New"/>
                <a:cs typeface="Courier New"/>
              </a:rPr>
              <a:t>Subklasse</a:t>
            </a:r>
            <a:r>
              <a:rPr sz="1300" i="1" spc="-15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300" i="1" spc="-5" dirty="0">
                <a:solidFill>
                  <a:srgbClr val="8C8C8C"/>
                </a:solidFill>
                <a:latin typeface="Courier New"/>
                <a:cs typeface="Courier New"/>
              </a:rPr>
              <a:t>die</a:t>
            </a:r>
            <a:r>
              <a:rPr sz="1300" i="1" spc="-20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300" i="1" spc="-5" dirty="0">
                <a:solidFill>
                  <a:srgbClr val="8C8C8C"/>
                </a:solidFill>
                <a:latin typeface="Courier New"/>
                <a:cs typeface="Courier New"/>
              </a:rPr>
              <a:t>von</a:t>
            </a:r>
            <a:r>
              <a:rPr sz="1300" i="1" spc="-15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300" i="1" spc="-5" dirty="0">
                <a:solidFill>
                  <a:srgbClr val="8C8C8C"/>
                </a:solidFill>
                <a:latin typeface="Courier New"/>
                <a:cs typeface="Courier New"/>
              </a:rPr>
              <a:t>Konto</a:t>
            </a:r>
            <a:r>
              <a:rPr sz="1300" i="1" spc="-15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300" i="1" spc="-5" dirty="0">
                <a:solidFill>
                  <a:srgbClr val="8C8C8C"/>
                </a:solidFill>
                <a:latin typeface="Courier New"/>
                <a:cs typeface="Courier New"/>
              </a:rPr>
              <a:t>erbt</a:t>
            </a:r>
            <a:r>
              <a:rPr sz="1300" i="1" spc="-20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300" i="1" spc="-5" dirty="0">
                <a:solidFill>
                  <a:srgbClr val="8C8C8C"/>
                </a:solidFill>
                <a:latin typeface="Courier New"/>
                <a:cs typeface="Courier New"/>
              </a:rPr>
              <a:t>(leer)</a:t>
            </a:r>
            <a:endParaRPr sz="1300">
              <a:latin typeface="Courier New"/>
              <a:cs typeface="Courier New"/>
            </a:endParaRPr>
          </a:p>
          <a:p>
            <a:pPr marL="304165" marR="1420495" indent="-292100">
              <a:lnSpc>
                <a:spcPct val="144200"/>
              </a:lnSpc>
            </a:pPr>
            <a:r>
              <a:rPr sz="1300" spc="-5" dirty="0">
                <a:solidFill>
                  <a:srgbClr val="0033B3"/>
                </a:solidFill>
                <a:latin typeface="Courier New"/>
                <a:cs typeface="Courier New"/>
              </a:rPr>
              <a:t>class</a:t>
            </a:r>
            <a:r>
              <a:rPr sz="1300" spc="-14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300" spc="-15" dirty="0">
                <a:latin typeface="Courier New"/>
                <a:cs typeface="Courier New"/>
              </a:rPr>
              <a:t>Sparkonto</a:t>
            </a:r>
            <a:r>
              <a:rPr sz="1300" spc="-15" dirty="0">
                <a:solidFill>
                  <a:srgbClr val="080808"/>
                </a:solidFill>
                <a:latin typeface="Courier New"/>
                <a:cs typeface="Courier New"/>
              </a:rPr>
              <a:t>(Konto): </a:t>
            </a:r>
            <a:r>
              <a:rPr sz="1300" spc="-76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0033B3"/>
                </a:solidFill>
                <a:latin typeface="Courier New"/>
                <a:cs typeface="Courier New"/>
              </a:rPr>
              <a:t>pass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825" y="4057079"/>
            <a:ext cx="3195320" cy="160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200"/>
              </a:lnSpc>
              <a:spcBef>
                <a:spcPts val="100"/>
              </a:spcBef>
            </a:pPr>
            <a:r>
              <a:rPr sz="1300" i="1" dirty="0">
                <a:solidFill>
                  <a:srgbClr val="8C8C8C"/>
                </a:solidFill>
                <a:latin typeface="Courier New"/>
                <a:cs typeface="Courier New"/>
              </a:rPr>
              <a:t># </a:t>
            </a:r>
            <a:r>
              <a:rPr sz="1300" i="1" spc="-5" dirty="0">
                <a:solidFill>
                  <a:srgbClr val="8C8C8C"/>
                </a:solidFill>
                <a:latin typeface="Courier New"/>
                <a:cs typeface="Courier New"/>
              </a:rPr>
              <a:t>Instanziierung eines Sparkonto </a:t>
            </a:r>
            <a:r>
              <a:rPr sz="1300" i="1" spc="-770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300" i="1" dirty="0">
                <a:solidFill>
                  <a:srgbClr val="8C8C8C"/>
                </a:solidFill>
                <a:latin typeface="Courier New"/>
                <a:cs typeface="Courier New"/>
              </a:rPr>
              <a:t>#</a:t>
            </a:r>
            <a:r>
              <a:rPr sz="1300" i="1" spc="-15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300" i="1" spc="-5" dirty="0">
                <a:solidFill>
                  <a:srgbClr val="8C8C8C"/>
                </a:solidFill>
                <a:latin typeface="Courier New"/>
                <a:cs typeface="Courier New"/>
              </a:rPr>
              <a:t>Kontrolle</a:t>
            </a:r>
            <a:r>
              <a:rPr sz="1300" i="1" spc="-15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300" i="1" spc="-5" dirty="0">
                <a:solidFill>
                  <a:srgbClr val="8C8C8C"/>
                </a:solidFill>
                <a:latin typeface="Courier New"/>
                <a:cs typeface="Courier New"/>
              </a:rPr>
              <a:t>durch</a:t>
            </a:r>
            <a:r>
              <a:rPr sz="1300" i="1" spc="-15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300" i="1" spc="-5" dirty="0">
                <a:solidFill>
                  <a:srgbClr val="8C8C8C"/>
                </a:solidFill>
                <a:latin typeface="Courier New"/>
                <a:cs typeface="Courier New"/>
              </a:rPr>
              <a:t>den</a:t>
            </a:r>
            <a:r>
              <a:rPr sz="1300" i="1" spc="-15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300" i="1" spc="-5" dirty="0">
                <a:solidFill>
                  <a:srgbClr val="8C8C8C"/>
                </a:solidFill>
                <a:latin typeface="Courier New"/>
                <a:cs typeface="Courier New"/>
              </a:rPr>
              <a:t>print</a:t>
            </a:r>
            <a:endParaRPr sz="1300">
              <a:latin typeface="Courier New"/>
              <a:cs typeface="Courier New"/>
            </a:endParaRPr>
          </a:p>
          <a:p>
            <a:pPr marL="12700" marR="203200">
              <a:lnSpc>
                <a:spcPct val="110600"/>
              </a:lnSpc>
              <a:tabLst>
                <a:tab pos="408305" algn="l"/>
                <a:tab pos="1002665" algn="l"/>
              </a:tabLst>
            </a:pPr>
            <a:r>
              <a:rPr sz="1300" i="1" spc="-5" dirty="0">
                <a:solidFill>
                  <a:srgbClr val="8C8C8C"/>
                </a:solidFill>
                <a:latin typeface="Courier New"/>
                <a:cs typeface="Courier New"/>
              </a:rPr>
              <a:t>(&lt;</a:t>
            </a:r>
            <a:r>
              <a:rPr sz="1300" i="1" u="sng" spc="-5" dirty="0">
                <a:solidFill>
                  <a:srgbClr val="8C8C8C"/>
                </a:solidFill>
                <a:uFill>
                  <a:solidFill>
                    <a:srgbClr val="8B8B8B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300" i="1" spc="-5" dirty="0">
                <a:solidFill>
                  <a:srgbClr val="8C8C8C"/>
                </a:solidFill>
                <a:latin typeface="Courier New"/>
                <a:cs typeface="Courier New"/>
              </a:rPr>
              <a:t>main</a:t>
            </a:r>
            <a:r>
              <a:rPr sz="1300" i="1" u="sng" spc="-5" dirty="0">
                <a:solidFill>
                  <a:srgbClr val="8C8C8C"/>
                </a:solidFill>
                <a:uFill>
                  <a:solidFill>
                    <a:srgbClr val="8B8B8B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300" i="1" spc="-5" dirty="0">
                <a:solidFill>
                  <a:srgbClr val="8C8C8C"/>
                </a:solidFill>
                <a:latin typeface="Courier New"/>
                <a:cs typeface="Courier New"/>
              </a:rPr>
              <a:t>.Sparkonto object at </a:t>
            </a:r>
            <a:r>
              <a:rPr sz="1300" i="1" spc="-775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300" i="1" spc="-5" dirty="0">
                <a:solidFill>
                  <a:srgbClr val="8C8C8C"/>
                </a:solidFill>
                <a:latin typeface="Courier New"/>
                <a:cs typeface="Courier New"/>
              </a:rPr>
              <a:t>0x01861880&gt;)</a:t>
            </a:r>
            <a:endParaRPr sz="1300">
              <a:latin typeface="Courier New"/>
              <a:cs typeface="Courier New"/>
            </a:endParaRPr>
          </a:p>
          <a:p>
            <a:pPr marL="12700" marR="1391285">
              <a:lnSpc>
                <a:spcPct val="144200"/>
              </a:lnSpc>
            </a:pPr>
            <a:r>
              <a:rPr sz="1300" spc="-5" dirty="0">
                <a:solidFill>
                  <a:srgbClr val="080808"/>
                </a:solidFill>
                <a:latin typeface="Courier New"/>
                <a:cs typeface="Courier New"/>
              </a:rPr>
              <a:t>spar</a:t>
            </a:r>
            <a:r>
              <a:rPr sz="1300" spc="-5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300" spc="-5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080808"/>
                </a:solidFill>
                <a:latin typeface="Courier New"/>
                <a:cs typeface="Courier New"/>
              </a:rPr>
              <a:t>Sparkonto() </a:t>
            </a:r>
            <a:r>
              <a:rPr sz="1300" spc="-76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300" spc="-15" dirty="0">
                <a:solidFill>
                  <a:srgbClr val="000080"/>
                </a:solidFill>
                <a:latin typeface="Courier New"/>
                <a:cs typeface="Courier New"/>
              </a:rPr>
              <a:t>print</a:t>
            </a:r>
            <a:r>
              <a:rPr sz="1300" spc="-15" dirty="0">
                <a:solidFill>
                  <a:srgbClr val="080808"/>
                </a:solidFill>
                <a:latin typeface="Courier New"/>
                <a:cs typeface="Courier New"/>
              </a:rPr>
              <a:t>(spar)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6324" y="1284668"/>
            <a:ext cx="2521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Basisklasse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definiert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6324" y="2740088"/>
            <a:ext cx="31451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0530" marR="5080" indent="-418465" algn="just">
              <a:lnSpc>
                <a:spcPct val="111100"/>
              </a:lnSpc>
              <a:spcBef>
                <a:spcPts val="100"/>
              </a:spcBef>
            </a:pPr>
            <a:r>
              <a:rPr sz="1800" spc="114" dirty="0">
                <a:latin typeface="Arial Unicode MS"/>
                <a:cs typeface="Arial Unicode MS"/>
              </a:rPr>
              <a:t>❏</a:t>
            </a:r>
            <a:r>
              <a:rPr sz="1800" spc="12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"/>
                <a:cs typeface="Arial"/>
              </a:rPr>
              <a:t>Subklasse Sparkonto wird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abgeleitet in Klammern die </a:t>
            </a:r>
            <a:r>
              <a:rPr sz="1800" spc="-4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Basisklasse(n)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56324" y="4835589"/>
            <a:ext cx="3816985" cy="635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Es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wird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Sparkonto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instanziiert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Beweis: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print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Referenz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425794"/>
            <a:ext cx="5118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OOP</a:t>
            </a:r>
            <a:r>
              <a:rPr spc="-105" dirty="0"/>
              <a:t> </a:t>
            </a:r>
            <a:r>
              <a:rPr spc="-25" dirty="0"/>
              <a:t>Vererbung</a:t>
            </a:r>
            <a:r>
              <a:rPr spc="-45" dirty="0"/>
              <a:t> </a:t>
            </a:r>
            <a:r>
              <a:rPr dirty="0"/>
              <a:t>(Attribute)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7825" y="1255674"/>
            <a:ext cx="3614420" cy="137922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45"/>
              </a:spcBef>
            </a:pPr>
            <a:r>
              <a:rPr sz="1600" i="1" spc="-5" dirty="0">
                <a:solidFill>
                  <a:srgbClr val="8C8C8C"/>
                </a:solidFill>
                <a:latin typeface="Courier New"/>
                <a:cs typeface="Courier New"/>
              </a:rPr>
              <a:t>#</a:t>
            </a:r>
            <a:r>
              <a:rPr sz="1300" i="1" spc="-5" dirty="0">
                <a:solidFill>
                  <a:srgbClr val="8C8C8C"/>
                </a:solidFill>
                <a:latin typeface="Courier New"/>
                <a:cs typeface="Courier New"/>
              </a:rPr>
              <a:t># Basisklasse mit </a:t>
            </a:r>
            <a:r>
              <a:rPr sz="1300" i="1" dirty="0">
                <a:solidFill>
                  <a:srgbClr val="8C8C8C"/>
                </a:solidFill>
                <a:latin typeface="Courier New"/>
                <a:cs typeface="Courier New"/>
              </a:rPr>
              <a:t>1 </a:t>
            </a:r>
            <a:r>
              <a:rPr sz="1300" i="1" spc="-5" dirty="0">
                <a:solidFill>
                  <a:srgbClr val="8C8C8C"/>
                </a:solidFill>
                <a:latin typeface="Courier New"/>
                <a:cs typeface="Courier New"/>
              </a:rPr>
              <a:t>Instanzvariable </a:t>
            </a:r>
            <a:r>
              <a:rPr sz="1300" i="1" spc="-770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300" i="1" spc="-5" dirty="0">
                <a:solidFill>
                  <a:srgbClr val="8C8C8C"/>
                </a:solidFill>
                <a:latin typeface="Courier New"/>
                <a:cs typeface="Courier New"/>
              </a:rPr>
              <a:t>(public</a:t>
            </a:r>
            <a:r>
              <a:rPr sz="1300" i="1" spc="-10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300" i="1" spc="-5" dirty="0">
                <a:solidFill>
                  <a:srgbClr val="8C8C8C"/>
                </a:solidFill>
                <a:latin typeface="Courier New"/>
                <a:cs typeface="Courier New"/>
              </a:rPr>
              <a:t>Attribute)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300" spc="-5" dirty="0">
                <a:solidFill>
                  <a:srgbClr val="0033B3"/>
                </a:solidFill>
                <a:latin typeface="Courier New"/>
                <a:cs typeface="Courier New"/>
              </a:rPr>
              <a:t>class</a:t>
            </a:r>
            <a:r>
              <a:rPr sz="1300" spc="-13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300" spc="-20" dirty="0">
                <a:latin typeface="Courier New"/>
                <a:cs typeface="Courier New"/>
              </a:rPr>
              <a:t>Konto</a:t>
            </a:r>
            <a:r>
              <a:rPr sz="1300" spc="-20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endParaRPr sz="1300">
              <a:latin typeface="Courier New"/>
              <a:cs typeface="Courier New"/>
            </a:endParaRPr>
          </a:p>
          <a:p>
            <a:pPr marL="692785" marR="560705" indent="-389255">
              <a:lnSpc>
                <a:spcPct val="144200"/>
              </a:lnSpc>
              <a:tabLst>
                <a:tab pos="890905" algn="l"/>
                <a:tab pos="1470025" algn="l"/>
              </a:tabLst>
            </a:pPr>
            <a:r>
              <a:rPr sz="1300" spc="-5" dirty="0">
                <a:solidFill>
                  <a:srgbClr val="0033B3"/>
                </a:solidFill>
                <a:latin typeface="Courier New"/>
                <a:cs typeface="Courier New"/>
              </a:rPr>
              <a:t>def</a:t>
            </a:r>
            <a:r>
              <a:rPr sz="1300" u="sng" spc="-5" dirty="0">
                <a:solidFill>
                  <a:srgbClr val="0033B3"/>
                </a:solidFill>
                <a:uFill>
                  <a:solidFill>
                    <a:srgbClr val="B100B1"/>
                  </a:solidFill>
                </a:uFill>
                <a:latin typeface="Times New Roman"/>
                <a:cs typeface="Times New Roman"/>
              </a:rPr>
              <a:t>		</a:t>
            </a:r>
            <a:r>
              <a:rPr sz="1300" spc="-5" dirty="0">
                <a:solidFill>
                  <a:srgbClr val="B200B2"/>
                </a:solidFill>
                <a:latin typeface="Courier New"/>
                <a:cs typeface="Courier New"/>
              </a:rPr>
              <a:t>init</a:t>
            </a:r>
            <a:r>
              <a:rPr sz="1300" u="sng" spc="-5" dirty="0">
                <a:solidFill>
                  <a:srgbClr val="080808"/>
                </a:solidFill>
                <a:uFill>
                  <a:solidFill>
                    <a:srgbClr val="B100B1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300" spc="-15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300" spc="-15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300" spc="-15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300" spc="-10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080808"/>
                </a:solidFill>
                <a:latin typeface="Courier New"/>
                <a:cs typeface="Courier New"/>
              </a:rPr>
              <a:t>inhaber): </a:t>
            </a:r>
            <a:r>
              <a:rPr sz="1300" spc="-76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300" spc="-10" dirty="0">
                <a:solidFill>
                  <a:srgbClr val="080808"/>
                </a:solidFill>
                <a:latin typeface="Courier New"/>
                <a:cs typeface="Courier New"/>
              </a:rPr>
              <a:t>.inhaber</a:t>
            </a:r>
            <a:r>
              <a:rPr sz="1300" spc="-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300" spc="-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080808"/>
                </a:solidFill>
                <a:latin typeface="Courier New"/>
                <a:cs typeface="Courier New"/>
              </a:rPr>
              <a:t>inhaber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825" y="3180778"/>
            <a:ext cx="2997200" cy="88265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300" i="1" dirty="0">
                <a:solidFill>
                  <a:srgbClr val="8C8C8C"/>
                </a:solidFill>
                <a:latin typeface="Courier New"/>
                <a:cs typeface="Courier New"/>
              </a:rPr>
              <a:t>#</a:t>
            </a:r>
            <a:r>
              <a:rPr sz="1300" i="1" spc="-25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300" i="1" spc="-5" dirty="0">
                <a:solidFill>
                  <a:srgbClr val="8C8C8C"/>
                </a:solidFill>
                <a:latin typeface="Courier New"/>
                <a:cs typeface="Courier New"/>
              </a:rPr>
              <a:t>Subklasse</a:t>
            </a:r>
            <a:r>
              <a:rPr sz="1300" i="1" spc="-20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300" i="1" spc="-5" dirty="0">
                <a:solidFill>
                  <a:srgbClr val="8C8C8C"/>
                </a:solidFill>
                <a:latin typeface="Courier New"/>
                <a:cs typeface="Courier New"/>
              </a:rPr>
              <a:t>die</a:t>
            </a:r>
            <a:r>
              <a:rPr sz="1300" i="1" spc="-20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300" i="1" spc="-5" dirty="0">
                <a:solidFill>
                  <a:srgbClr val="8C8C8C"/>
                </a:solidFill>
                <a:latin typeface="Courier New"/>
                <a:cs typeface="Courier New"/>
              </a:rPr>
              <a:t>von</a:t>
            </a:r>
            <a:r>
              <a:rPr sz="1300" i="1" spc="-20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300" i="1" spc="-5" dirty="0">
                <a:solidFill>
                  <a:srgbClr val="8C8C8C"/>
                </a:solidFill>
                <a:latin typeface="Courier New"/>
                <a:cs typeface="Courier New"/>
              </a:rPr>
              <a:t>Konto</a:t>
            </a:r>
            <a:r>
              <a:rPr sz="1300" i="1" spc="-20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300" i="1" spc="-5" dirty="0">
                <a:solidFill>
                  <a:srgbClr val="8C8C8C"/>
                </a:solidFill>
                <a:latin typeface="Courier New"/>
                <a:cs typeface="Courier New"/>
              </a:rPr>
              <a:t>erbt</a:t>
            </a:r>
            <a:endParaRPr sz="1300">
              <a:latin typeface="Courier New"/>
              <a:cs typeface="Courier New"/>
            </a:endParaRPr>
          </a:p>
          <a:p>
            <a:pPr marL="304165" marR="726440" indent="-292100">
              <a:lnSpc>
                <a:spcPct val="144200"/>
              </a:lnSpc>
            </a:pPr>
            <a:r>
              <a:rPr sz="1300" spc="-5" dirty="0">
                <a:solidFill>
                  <a:srgbClr val="0033B3"/>
                </a:solidFill>
                <a:latin typeface="Courier New"/>
                <a:cs typeface="Courier New"/>
              </a:rPr>
              <a:t>class</a:t>
            </a:r>
            <a:r>
              <a:rPr sz="1300" spc="-14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300" spc="-15" dirty="0">
                <a:latin typeface="Courier New"/>
                <a:cs typeface="Courier New"/>
              </a:rPr>
              <a:t>Sparkonto</a:t>
            </a:r>
            <a:r>
              <a:rPr sz="1300" spc="-15" dirty="0">
                <a:solidFill>
                  <a:srgbClr val="080808"/>
                </a:solidFill>
                <a:latin typeface="Courier New"/>
                <a:cs typeface="Courier New"/>
              </a:rPr>
              <a:t>(Konto): </a:t>
            </a:r>
            <a:r>
              <a:rPr sz="1300" spc="-76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0033B3"/>
                </a:solidFill>
                <a:latin typeface="Courier New"/>
                <a:cs typeface="Courier New"/>
              </a:rPr>
              <a:t>pass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825" y="4609529"/>
            <a:ext cx="3591560" cy="138747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300" i="1" dirty="0">
                <a:solidFill>
                  <a:srgbClr val="8C8C8C"/>
                </a:solidFill>
                <a:latin typeface="Courier New"/>
                <a:cs typeface="Courier New"/>
              </a:rPr>
              <a:t>#</a:t>
            </a:r>
            <a:r>
              <a:rPr sz="1300" i="1" spc="-35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300" i="1" spc="-5" dirty="0">
                <a:solidFill>
                  <a:srgbClr val="8C8C8C"/>
                </a:solidFill>
                <a:latin typeface="Courier New"/>
                <a:cs typeface="Courier New"/>
              </a:rPr>
              <a:t>Instanziierung</a:t>
            </a:r>
            <a:r>
              <a:rPr sz="1300" i="1" spc="-30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300" i="1" spc="-5" dirty="0">
                <a:solidFill>
                  <a:srgbClr val="8C8C8C"/>
                </a:solidFill>
                <a:latin typeface="Courier New"/>
                <a:cs typeface="Courier New"/>
              </a:rPr>
              <a:t>eines</a:t>
            </a:r>
            <a:r>
              <a:rPr sz="1300" i="1" spc="-30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300" i="1" spc="-5" dirty="0">
                <a:solidFill>
                  <a:srgbClr val="8C8C8C"/>
                </a:solidFill>
                <a:latin typeface="Courier New"/>
                <a:cs typeface="Courier New"/>
              </a:rPr>
              <a:t>Sparkonto</a:t>
            </a:r>
            <a:endParaRPr sz="1300">
              <a:latin typeface="Courier New"/>
              <a:cs typeface="Courier New"/>
            </a:endParaRPr>
          </a:p>
          <a:p>
            <a:pPr marL="12700" marR="5080">
              <a:lnSpc>
                <a:spcPct val="110600"/>
              </a:lnSpc>
              <a:spcBef>
                <a:spcPts val="525"/>
              </a:spcBef>
            </a:pPr>
            <a:r>
              <a:rPr sz="1300" i="1" dirty="0">
                <a:solidFill>
                  <a:srgbClr val="8C8C8C"/>
                </a:solidFill>
                <a:latin typeface="Courier New"/>
                <a:cs typeface="Courier New"/>
              </a:rPr>
              <a:t># </a:t>
            </a:r>
            <a:r>
              <a:rPr sz="1300" i="1" spc="-5" dirty="0">
                <a:solidFill>
                  <a:srgbClr val="8C8C8C"/>
                </a:solidFill>
                <a:latin typeface="Courier New"/>
                <a:cs typeface="Courier New"/>
              </a:rPr>
              <a:t>Kontrolle durch den print </a:t>
            </a:r>
            <a:r>
              <a:rPr sz="1300" i="1" dirty="0">
                <a:solidFill>
                  <a:srgbClr val="8C8C8C"/>
                </a:solidFill>
                <a:latin typeface="Courier New"/>
                <a:cs typeface="Courier New"/>
              </a:rPr>
              <a:t>- </a:t>
            </a:r>
            <a:r>
              <a:rPr sz="1300" i="1" spc="-5" dirty="0">
                <a:solidFill>
                  <a:srgbClr val="8C8C8C"/>
                </a:solidFill>
                <a:latin typeface="Courier New"/>
                <a:cs typeface="Courier New"/>
              </a:rPr>
              <a:t>Aufruf </a:t>
            </a:r>
            <a:r>
              <a:rPr sz="1300" i="1" spc="-770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300" i="1" spc="-5" dirty="0">
                <a:solidFill>
                  <a:srgbClr val="8C8C8C"/>
                </a:solidFill>
                <a:latin typeface="Courier New"/>
                <a:cs typeface="Courier New"/>
              </a:rPr>
              <a:t>("Max")</a:t>
            </a:r>
            <a:endParaRPr sz="1300">
              <a:latin typeface="Courier New"/>
              <a:cs typeface="Courier New"/>
            </a:endParaRPr>
          </a:p>
          <a:p>
            <a:pPr marL="12700" marR="1324610">
              <a:lnSpc>
                <a:spcPct val="144200"/>
              </a:lnSpc>
            </a:pPr>
            <a:r>
              <a:rPr sz="1300" spc="-5" dirty="0">
                <a:solidFill>
                  <a:srgbClr val="080808"/>
                </a:solidFill>
                <a:latin typeface="Courier New"/>
                <a:cs typeface="Courier New"/>
              </a:rPr>
              <a:t>spar </a:t>
            </a:r>
            <a:r>
              <a:rPr sz="1300" dirty="0">
                <a:solidFill>
                  <a:srgbClr val="080808"/>
                </a:solidFill>
                <a:latin typeface="Courier New"/>
                <a:cs typeface="Courier New"/>
              </a:rPr>
              <a:t>= </a:t>
            </a:r>
            <a:r>
              <a:rPr sz="1300" spc="-25" dirty="0">
                <a:solidFill>
                  <a:srgbClr val="080808"/>
                </a:solidFill>
                <a:latin typeface="Courier New"/>
                <a:cs typeface="Courier New"/>
              </a:rPr>
              <a:t>Sparkonto(</a:t>
            </a:r>
            <a:r>
              <a:rPr sz="1300" b="1" spc="-25" dirty="0">
                <a:solidFill>
                  <a:srgbClr val="008080"/>
                </a:solidFill>
                <a:latin typeface="Courier New"/>
                <a:cs typeface="Courier New"/>
              </a:rPr>
              <a:t>"Max"</a:t>
            </a:r>
            <a:r>
              <a:rPr sz="1300" spc="-25" dirty="0">
                <a:solidFill>
                  <a:srgbClr val="080808"/>
                </a:solidFill>
                <a:latin typeface="Courier New"/>
                <a:cs typeface="Courier New"/>
              </a:rPr>
              <a:t>) </a:t>
            </a:r>
            <a:r>
              <a:rPr sz="1300" spc="-77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000080"/>
                </a:solidFill>
                <a:latin typeface="Courier New"/>
                <a:cs typeface="Courier New"/>
              </a:rPr>
              <a:t>print</a:t>
            </a:r>
            <a:r>
              <a:rPr sz="1300" spc="-10" dirty="0">
                <a:solidFill>
                  <a:srgbClr val="080808"/>
                </a:solidFill>
                <a:latin typeface="Courier New"/>
                <a:cs typeface="Courier New"/>
              </a:rPr>
              <a:t>(spar.inhaber)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6324" y="1284668"/>
            <a:ext cx="39166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Basisklasse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definiert,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Attribut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6324" y="2740088"/>
            <a:ext cx="31451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0530" marR="5080" indent="-418465" algn="just">
              <a:lnSpc>
                <a:spcPct val="111100"/>
              </a:lnSpc>
              <a:spcBef>
                <a:spcPts val="100"/>
              </a:spcBef>
            </a:pPr>
            <a:r>
              <a:rPr sz="1800" spc="114" dirty="0">
                <a:latin typeface="Arial Unicode MS"/>
                <a:cs typeface="Arial Unicode MS"/>
              </a:rPr>
              <a:t>❏</a:t>
            </a:r>
            <a:r>
              <a:rPr sz="1800" spc="12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"/>
                <a:cs typeface="Arial"/>
              </a:rPr>
              <a:t>Subklasse Sparkonto wird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abgeleitet in Klammern die </a:t>
            </a:r>
            <a:r>
              <a:rPr sz="1800" spc="-4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Basisklasse(n)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56324" y="4835589"/>
            <a:ext cx="3816985" cy="635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Es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wird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Sparkonto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instanziiert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das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Attribut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080808"/>
                </a:solidFill>
                <a:latin typeface="Courier New"/>
                <a:cs typeface="Courier New"/>
              </a:rPr>
              <a:t>inhaber</a:t>
            </a:r>
            <a:r>
              <a:rPr sz="1300" spc="-14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Arial"/>
                <a:cs typeface="Arial"/>
              </a:rPr>
              <a:t>ist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nutzbar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6144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Übung</a:t>
            </a:r>
            <a:r>
              <a:rPr sz="3600" spc="-35" dirty="0"/>
              <a:t> </a:t>
            </a:r>
            <a:r>
              <a:rPr sz="3600" spc="-5" dirty="0"/>
              <a:t>Klasse</a:t>
            </a:r>
            <a:r>
              <a:rPr sz="3600" spc="-30" dirty="0"/>
              <a:t> </a:t>
            </a:r>
            <a:r>
              <a:rPr sz="3600" spc="-5" dirty="0"/>
              <a:t>Kreditkarte</a:t>
            </a:r>
            <a:r>
              <a:rPr sz="3600" spc="-30" dirty="0"/>
              <a:t> </a:t>
            </a:r>
            <a:r>
              <a:rPr sz="3600" spc="-5" dirty="0"/>
              <a:t>1: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17115" y="1284668"/>
            <a:ext cx="8028940" cy="3347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erstellen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folgende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Klassen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'Kreditkarte',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'Visa'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'Mastercard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430530" marR="894080" indent="-418465">
              <a:lnSpc>
                <a:spcPct val="1111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beim Instanziieren </a:t>
            </a:r>
            <a:r>
              <a:rPr sz="1800" dirty="0">
                <a:latin typeface="Arial"/>
                <a:cs typeface="Arial"/>
              </a:rPr>
              <a:t>soll </a:t>
            </a:r>
            <a:r>
              <a:rPr sz="1800" spc="-5" dirty="0">
                <a:latin typeface="Arial"/>
                <a:cs typeface="Arial"/>
              </a:rPr>
              <a:t>die Kartennummer </a:t>
            </a:r>
            <a:r>
              <a:rPr sz="1800" dirty="0">
                <a:latin typeface="Arial"/>
                <a:cs typeface="Arial"/>
              </a:rPr>
              <a:t>mitgegeben </a:t>
            </a:r>
            <a:r>
              <a:rPr sz="1800" spc="-5" dirty="0">
                <a:latin typeface="Arial"/>
                <a:cs typeface="Arial"/>
              </a:rPr>
              <a:t>werden, die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Kartennummer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ist public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430530" marR="5080" indent="-418465">
              <a:lnSpc>
                <a:spcPct val="1111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die Klassen </a:t>
            </a:r>
            <a:r>
              <a:rPr sz="1800" spc="-10" dirty="0">
                <a:latin typeface="Arial"/>
                <a:cs typeface="Arial"/>
              </a:rPr>
              <a:t>'Visa' </a:t>
            </a:r>
            <a:r>
              <a:rPr sz="1800" spc="-5" dirty="0">
                <a:latin typeface="Arial"/>
                <a:cs typeface="Arial"/>
              </a:rPr>
              <a:t>und 'Mastercard' erben </a:t>
            </a:r>
            <a:r>
              <a:rPr sz="1800" dirty="0">
                <a:latin typeface="Arial"/>
                <a:cs typeface="Arial"/>
              </a:rPr>
              <a:t>von </a:t>
            </a:r>
            <a:r>
              <a:rPr sz="1800" spc="-5" dirty="0">
                <a:latin typeface="Arial"/>
                <a:cs typeface="Arial"/>
              </a:rPr>
              <a:t>'Kreditkarte' und haben </a:t>
            </a:r>
            <a:r>
              <a:rPr sz="1800" dirty="0">
                <a:latin typeface="Arial"/>
                <a:cs typeface="Arial"/>
              </a:rPr>
              <a:t>keine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eigene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Implementation </a:t>
            </a:r>
            <a:r>
              <a:rPr sz="1800" dirty="0">
                <a:latin typeface="Arial"/>
                <a:cs typeface="Arial"/>
              </a:rPr>
              <a:t>(pass)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Instanziieren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jeweils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eine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Visa-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ein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Mastercard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Geben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jeweils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Kartennummer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aus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425794"/>
            <a:ext cx="53441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OOP</a:t>
            </a:r>
            <a:r>
              <a:rPr spc="-105" dirty="0"/>
              <a:t> </a:t>
            </a:r>
            <a:r>
              <a:rPr spc="-25" dirty="0"/>
              <a:t>Vererbung</a:t>
            </a:r>
            <a:r>
              <a:rPr spc="-45" dirty="0"/>
              <a:t> </a:t>
            </a:r>
            <a:r>
              <a:rPr dirty="0"/>
              <a:t>(Methoden)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7825" y="1198690"/>
            <a:ext cx="3749675" cy="38830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100" spc="-5" dirty="0">
                <a:solidFill>
                  <a:srgbClr val="0033B3"/>
                </a:solidFill>
                <a:latin typeface="Courier New"/>
                <a:cs typeface="Courier New"/>
              </a:rPr>
              <a:t>class</a:t>
            </a:r>
            <a:r>
              <a:rPr sz="1100" spc="4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spc="5" dirty="0">
                <a:latin typeface="Courier New"/>
                <a:cs typeface="Courier New"/>
              </a:rPr>
              <a:t>Konto</a:t>
            </a:r>
            <a:r>
              <a:rPr sz="1100" spc="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endParaRPr sz="1100">
              <a:latin typeface="Courier New"/>
              <a:cs typeface="Courier New"/>
            </a:endParaRPr>
          </a:p>
          <a:p>
            <a:pPr marL="612775" marR="1091565" indent="-343535">
              <a:lnSpc>
                <a:spcPct val="153400"/>
              </a:lnSpc>
              <a:tabLst>
                <a:tab pos="780415" algn="l"/>
                <a:tab pos="1298575" algn="l"/>
              </a:tabLst>
            </a:pPr>
            <a:r>
              <a:rPr sz="1100" spc="-5" dirty="0">
                <a:solidFill>
                  <a:srgbClr val="0033B3"/>
                </a:solidFill>
                <a:latin typeface="Courier New"/>
                <a:cs typeface="Courier New"/>
              </a:rPr>
              <a:t>def</a:t>
            </a:r>
            <a:r>
              <a:rPr sz="1100" u="sng" spc="-5" dirty="0">
                <a:solidFill>
                  <a:srgbClr val="0033B3"/>
                </a:solidFill>
                <a:uFill>
                  <a:solidFill>
                    <a:srgbClr val="B100B1"/>
                  </a:solidFill>
                </a:uFill>
                <a:latin typeface="Times New Roman"/>
                <a:cs typeface="Times New Roman"/>
              </a:rPr>
              <a:t>		</a:t>
            </a:r>
            <a:r>
              <a:rPr sz="1100" spc="-5" dirty="0">
                <a:solidFill>
                  <a:srgbClr val="B200B2"/>
                </a:solidFill>
                <a:latin typeface="Courier New"/>
                <a:cs typeface="Courier New"/>
              </a:rPr>
              <a:t>init</a:t>
            </a:r>
            <a:r>
              <a:rPr sz="1100" u="sng" spc="-5" dirty="0">
                <a:solidFill>
                  <a:srgbClr val="B200B2"/>
                </a:solidFill>
                <a:uFill>
                  <a:solidFill>
                    <a:srgbClr val="B100B1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100" spc="1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100" spc="10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100" spc="1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-9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inhaber): </a:t>
            </a:r>
            <a:r>
              <a:rPr sz="1100" spc="-64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.inhaber</a:t>
            </a:r>
            <a:r>
              <a:rPr sz="1100" spc="-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100" spc="-2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inhaber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urier New"/>
              <a:cs typeface="Courier New"/>
            </a:endParaRPr>
          </a:p>
          <a:p>
            <a:pPr marL="269875">
              <a:lnSpc>
                <a:spcPct val="100000"/>
              </a:lnSpc>
            </a:pPr>
            <a:r>
              <a:rPr sz="1100" spc="-5" dirty="0">
                <a:solidFill>
                  <a:srgbClr val="0033B3"/>
                </a:solidFill>
                <a:latin typeface="Courier New"/>
                <a:cs typeface="Courier New"/>
              </a:rPr>
              <a:t>de</a:t>
            </a: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f</a:t>
            </a:r>
            <a:r>
              <a:rPr sz="1100" spc="6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say_hell</a:t>
            </a:r>
            <a:r>
              <a:rPr sz="1100" dirty="0">
                <a:latin typeface="Courier New"/>
                <a:cs typeface="Courier New"/>
              </a:rPr>
              <a:t>o</a:t>
            </a:r>
            <a:r>
              <a:rPr sz="1100" spc="-525" dirty="0">
                <a:latin typeface="Courier New"/>
                <a:cs typeface="Courier New"/>
              </a:rPr>
              <a:t> </a:t>
            </a:r>
            <a:r>
              <a:rPr sz="1100" spc="15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100" spc="-5" dirty="0">
                <a:solidFill>
                  <a:srgbClr val="94558D"/>
                </a:solidFill>
                <a:latin typeface="Courier New"/>
                <a:cs typeface="Courier New"/>
              </a:rPr>
              <a:t>sel</a:t>
            </a:r>
            <a:r>
              <a:rPr sz="1100" spc="60" dirty="0">
                <a:solidFill>
                  <a:srgbClr val="94558D"/>
                </a:solidFill>
                <a:latin typeface="Courier New"/>
                <a:cs typeface="Courier New"/>
              </a:rPr>
              <a:t>f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):</a:t>
            </a:r>
            <a:endParaRPr sz="1100">
              <a:latin typeface="Courier New"/>
              <a:cs typeface="Courier New"/>
            </a:endParaRPr>
          </a:p>
          <a:p>
            <a:pPr marL="612775">
              <a:lnSpc>
                <a:spcPct val="100000"/>
              </a:lnSpc>
              <a:spcBef>
                <a:spcPts val="705"/>
              </a:spcBef>
            </a:pPr>
            <a:r>
              <a:rPr sz="1100" dirty="0">
                <a:solidFill>
                  <a:srgbClr val="000080"/>
                </a:solidFill>
                <a:latin typeface="Courier New"/>
                <a:cs typeface="Courier New"/>
              </a:rPr>
              <a:t>print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100" b="1" dirty="0">
                <a:solidFill>
                  <a:srgbClr val="008080"/>
                </a:solidFill>
                <a:latin typeface="Courier New"/>
                <a:cs typeface="Courier New"/>
              </a:rPr>
              <a:t>"Hallo,</a:t>
            </a:r>
            <a:r>
              <a:rPr sz="1100" b="1" spc="-20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100" b="1" spc="-5" dirty="0">
                <a:solidFill>
                  <a:srgbClr val="008080"/>
                </a:solidFill>
                <a:latin typeface="Courier New"/>
                <a:cs typeface="Courier New"/>
              </a:rPr>
              <a:t>ich</a:t>
            </a:r>
            <a:r>
              <a:rPr sz="1100" b="1" spc="-20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100" b="1" spc="-5" dirty="0">
                <a:solidFill>
                  <a:srgbClr val="008080"/>
                </a:solidFill>
                <a:latin typeface="Courier New"/>
                <a:cs typeface="Courier New"/>
              </a:rPr>
              <a:t>bin"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1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.inhaber)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i="1" dirty="0">
                <a:solidFill>
                  <a:srgbClr val="8C8C8C"/>
                </a:solidFill>
                <a:latin typeface="Courier New"/>
                <a:cs typeface="Courier New"/>
              </a:rPr>
              <a:t>#</a:t>
            </a:r>
            <a:r>
              <a:rPr sz="1100" i="1" spc="-20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100" i="1" spc="-5" dirty="0">
                <a:solidFill>
                  <a:srgbClr val="8C8C8C"/>
                </a:solidFill>
                <a:latin typeface="Courier New"/>
                <a:cs typeface="Courier New"/>
              </a:rPr>
              <a:t>Subklasse</a:t>
            </a:r>
            <a:r>
              <a:rPr sz="1100" i="1" spc="-20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100" i="1" spc="-5" dirty="0">
                <a:solidFill>
                  <a:srgbClr val="8C8C8C"/>
                </a:solidFill>
                <a:latin typeface="Courier New"/>
                <a:cs typeface="Courier New"/>
              </a:rPr>
              <a:t>die</a:t>
            </a:r>
            <a:r>
              <a:rPr sz="1100" i="1" spc="-20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100" i="1" spc="-5" dirty="0">
                <a:solidFill>
                  <a:srgbClr val="8C8C8C"/>
                </a:solidFill>
                <a:latin typeface="Courier New"/>
                <a:cs typeface="Courier New"/>
              </a:rPr>
              <a:t>von</a:t>
            </a:r>
            <a:r>
              <a:rPr sz="1100" i="1" spc="-20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100" i="1" spc="-5" dirty="0">
                <a:solidFill>
                  <a:srgbClr val="8C8C8C"/>
                </a:solidFill>
                <a:latin typeface="Courier New"/>
                <a:cs typeface="Courier New"/>
              </a:rPr>
              <a:t>Konto</a:t>
            </a:r>
            <a:r>
              <a:rPr sz="1100" i="1" spc="-20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100" i="1" spc="-5" dirty="0">
                <a:solidFill>
                  <a:srgbClr val="8C8C8C"/>
                </a:solidFill>
                <a:latin typeface="Courier New"/>
                <a:cs typeface="Courier New"/>
              </a:rPr>
              <a:t>erbt</a:t>
            </a:r>
            <a:endParaRPr sz="1100">
              <a:latin typeface="Courier New"/>
              <a:cs typeface="Courier New"/>
            </a:endParaRPr>
          </a:p>
          <a:p>
            <a:pPr marL="269875" marR="1771650" indent="-257810">
              <a:lnSpc>
                <a:spcPct val="153400"/>
              </a:lnSpc>
            </a:pPr>
            <a:r>
              <a:rPr sz="1100" spc="-5" dirty="0">
                <a:solidFill>
                  <a:srgbClr val="0033B3"/>
                </a:solidFill>
                <a:latin typeface="Courier New"/>
                <a:cs typeface="Courier New"/>
              </a:rPr>
              <a:t>clas</a:t>
            </a: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s</a:t>
            </a:r>
            <a:r>
              <a:rPr sz="1100" spc="9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Sparkont</a:t>
            </a:r>
            <a:r>
              <a:rPr sz="1100" dirty="0">
                <a:latin typeface="Courier New"/>
                <a:cs typeface="Courier New"/>
              </a:rPr>
              <a:t>o</a:t>
            </a:r>
            <a:r>
              <a:rPr sz="1100" spc="-525" dirty="0"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(Konto):  </a:t>
            </a:r>
            <a:r>
              <a:rPr sz="1100" spc="-5" dirty="0">
                <a:solidFill>
                  <a:srgbClr val="0033B3"/>
                </a:solidFill>
                <a:latin typeface="Courier New"/>
                <a:cs typeface="Courier New"/>
              </a:rPr>
              <a:t>pass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i="1" dirty="0">
                <a:solidFill>
                  <a:srgbClr val="8C8C8C"/>
                </a:solidFill>
                <a:latin typeface="Courier New"/>
                <a:cs typeface="Courier New"/>
              </a:rPr>
              <a:t>#</a:t>
            </a:r>
            <a:r>
              <a:rPr sz="1100" i="1" spc="-35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100" i="1" spc="-5" dirty="0">
                <a:solidFill>
                  <a:srgbClr val="8C8C8C"/>
                </a:solidFill>
                <a:latin typeface="Courier New"/>
                <a:cs typeface="Courier New"/>
              </a:rPr>
              <a:t>Instanziierung</a:t>
            </a:r>
            <a:r>
              <a:rPr sz="1100" i="1" spc="-30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100" i="1" spc="-5" dirty="0">
                <a:solidFill>
                  <a:srgbClr val="8C8C8C"/>
                </a:solidFill>
                <a:latin typeface="Courier New"/>
                <a:cs typeface="Courier New"/>
              </a:rPr>
              <a:t>eines</a:t>
            </a:r>
            <a:r>
              <a:rPr sz="1100" i="1" spc="-30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100" i="1" spc="-5" dirty="0">
                <a:solidFill>
                  <a:srgbClr val="8C8C8C"/>
                </a:solidFill>
                <a:latin typeface="Courier New"/>
                <a:cs typeface="Courier New"/>
              </a:rPr>
              <a:t>Sparkonto</a:t>
            </a:r>
            <a:endParaRPr sz="1100">
              <a:latin typeface="Courier New"/>
              <a:cs typeface="Courier New"/>
            </a:endParaRPr>
          </a:p>
          <a:p>
            <a:pPr marL="12700" marR="375920">
              <a:lnSpc>
                <a:spcPct val="153400"/>
              </a:lnSpc>
              <a:spcBef>
                <a:spcPts val="5"/>
              </a:spcBef>
            </a:pPr>
            <a:r>
              <a:rPr sz="1100" i="1" dirty="0">
                <a:solidFill>
                  <a:srgbClr val="8C8C8C"/>
                </a:solidFill>
                <a:latin typeface="Courier New"/>
                <a:cs typeface="Courier New"/>
              </a:rPr>
              <a:t># </a:t>
            </a:r>
            <a:r>
              <a:rPr sz="1100" i="1" spc="-5" dirty="0">
                <a:solidFill>
                  <a:srgbClr val="8C8C8C"/>
                </a:solidFill>
                <a:latin typeface="Courier New"/>
                <a:cs typeface="Courier New"/>
              </a:rPr>
              <a:t>Kontrolle durch den say_hello() Aufruf </a:t>
            </a:r>
            <a:r>
              <a:rPr sz="1100" i="1" spc="-650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spa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r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 Sparkonto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100" spc="-40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b="1" spc="-5" dirty="0">
                <a:solidFill>
                  <a:srgbClr val="008080"/>
                </a:solidFill>
                <a:latin typeface="Courier New"/>
                <a:cs typeface="Courier New"/>
              </a:rPr>
              <a:t>"Max"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)  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spar.say_hello()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6324" y="1254188"/>
            <a:ext cx="39147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0530" marR="5080" indent="-418465">
              <a:lnSpc>
                <a:spcPct val="111100"/>
              </a:lnSpc>
              <a:spcBef>
                <a:spcPts val="100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Basisklasse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definiert,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Attribut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6324" y="2673413"/>
            <a:ext cx="3816350" cy="198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0530" marR="676275" indent="-418465" algn="just">
              <a:lnSpc>
                <a:spcPct val="111100"/>
              </a:lnSpc>
              <a:spcBef>
                <a:spcPts val="100"/>
              </a:spcBef>
            </a:pPr>
            <a:r>
              <a:rPr sz="1800" spc="114" dirty="0">
                <a:latin typeface="Arial Unicode MS"/>
                <a:cs typeface="Arial Unicode MS"/>
              </a:rPr>
              <a:t>❏</a:t>
            </a:r>
            <a:r>
              <a:rPr sz="1800" spc="12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"/>
                <a:cs typeface="Arial"/>
              </a:rPr>
              <a:t>Subklasse Sparkonto wird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abgeleitet in Klammern die </a:t>
            </a:r>
            <a:r>
              <a:rPr sz="1800" spc="-4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Basisklasse(n)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430530" marR="5080" indent="-418465">
              <a:lnSpc>
                <a:spcPct val="111100"/>
              </a:lnSpc>
              <a:spcBef>
                <a:spcPts val="1150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Es wird ein Sparkonto instanziiert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Methode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80808"/>
                </a:solidFill>
                <a:latin typeface="Courier New"/>
                <a:cs typeface="Courier New"/>
              </a:rPr>
              <a:t>say_hello()</a:t>
            </a:r>
            <a:r>
              <a:rPr sz="1400" spc="-19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Arial"/>
                <a:cs typeface="Arial"/>
              </a:rPr>
              <a:t>wird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6144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Übung</a:t>
            </a:r>
            <a:r>
              <a:rPr sz="3600" spc="-35" dirty="0"/>
              <a:t> </a:t>
            </a:r>
            <a:r>
              <a:rPr sz="3600" spc="-5" dirty="0"/>
              <a:t>Klasse</a:t>
            </a:r>
            <a:r>
              <a:rPr sz="3600" spc="-30" dirty="0"/>
              <a:t> </a:t>
            </a:r>
            <a:r>
              <a:rPr sz="3600" spc="-5" dirty="0"/>
              <a:t>Kreditkarte</a:t>
            </a:r>
            <a:r>
              <a:rPr sz="3600" spc="-30" dirty="0"/>
              <a:t> </a:t>
            </a:r>
            <a:r>
              <a:rPr sz="3600" spc="-5" dirty="0"/>
              <a:t>2: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17115" y="1284668"/>
            <a:ext cx="8168005" cy="456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erstellen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folgende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Klassen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'Kreditkarte',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'Visa'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'Mastercard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430530" marR="1032510" indent="-418465">
              <a:lnSpc>
                <a:spcPct val="1111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beim Instanziieren </a:t>
            </a:r>
            <a:r>
              <a:rPr sz="1800" dirty="0">
                <a:latin typeface="Arial"/>
                <a:cs typeface="Arial"/>
              </a:rPr>
              <a:t>soll </a:t>
            </a:r>
            <a:r>
              <a:rPr sz="1800" spc="-5" dirty="0">
                <a:latin typeface="Arial"/>
                <a:cs typeface="Arial"/>
              </a:rPr>
              <a:t>die Kartennummer </a:t>
            </a:r>
            <a:r>
              <a:rPr sz="1800" dirty="0">
                <a:latin typeface="Arial"/>
                <a:cs typeface="Arial"/>
              </a:rPr>
              <a:t>mitgegeben </a:t>
            </a:r>
            <a:r>
              <a:rPr sz="1800" spc="-5" dirty="0">
                <a:latin typeface="Arial"/>
                <a:cs typeface="Arial"/>
              </a:rPr>
              <a:t>werden, die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Kartennummer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ist public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430530" marR="5080" indent="-418465">
              <a:lnSpc>
                <a:spcPct val="1111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die Klassen </a:t>
            </a:r>
            <a:r>
              <a:rPr sz="1800" spc="-10" dirty="0">
                <a:latin typeface="Arial"/>
                <a:cs typeface="Arial"/>
              </a:rPr>
              <a:t>'Visa' </a:t>
            </a:r>
            <a:r>
              <a:rPr sz="1800" spc="-5" dirty="0">
                <a:latin typeface="Arial"/>
                <a:cs typeface="Arial"/>
              </a:rPr>
              <a:t>und 'Mastercard' erben </a:t>
            </a:r>
            <a:r>
              <a:rPr sz="1800" dirty="0">
                <a:latin typeface="Arial"/>
                <a:cs typeface="Arial"/>
              </a:rPr>
              <a:t>von </a:t>
            </a:r>
            <a:r>
              <a:rPr sz="1800" spc="-5" dirty="0">
                <a:latin typeface="Arial"/>
                <a:cs typeface="Arial"/>
              </a:rPr>
              <a:t>'Kreditkarte' und haben jeweils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einen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eigenen Initialisierung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430530" marR="602615" indent="-418465" algn="just">
              <a:lnSpc>
                <a:spcPct val="111100"/>
              </a:lnSpc>
            </a:pPr>
            <a:r>
              <a:rPr sz="1800" spc="114" dirty="0">
                <a:latin typeface="Arial Unicode MS"/>
                <a:cs typeface="Arial Unicode MS"/>
              </a:rPr>
              <a:t>❏</a:t>
            </a:r>
            <a:r>
              <a:rPr sz="1800" spc="120" dirty="0">
                <a:latin typeface="Arial Unicode MS"/>
                <a:cs typeface="Arial Unicode MS"/>
              </a:rPr>
              <a:t> </a:t>
            </a:r>
            <a:r>
              <a:rPr sz="1800" spc="-5" dirty="0">
                <a:latin typeface="Arial"/>
                <a:cs typeface="Arial"/>
              </a:rPr>
              <a:t>bei der Initialisierung der </a:t>
            </a:r>
            <a:r>
              <a:rPr sz="1800" spc="-15" dirty="0">
                <a:latin typeface="Arial"/>
                <a:cs typeface="Arial"/>
              </a:rPr>
              <a:t>Visa </a:t>
            </a:r>
            <a:r>
              <a:rPr sz="1800" spc="-5" dirty="0">
                <a:latin typeface="Arial"/>
                <a:cs typeface="Arial"/>
              </a:rPr>
              <a:t>Kartennummer wird die Endung "-1944"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angefügt, bei der Initialisierung der </a:t>
            </a:r>
            <a:r>
              <a:rPr sz="1800" dirty="0">
                <a:latin typeface="Arial"/>
                <a:cs typeface="Arial"/>
              </a:rPr>
              <a:t>Mastercard </a:t>
            </a:r>
            <a:r>
              <a:rPr sz="1800" spc="-5" dirty="0">
                <a:latin typeface="Arial"/>
                <a:cs typeface="Arial"/>
              </a:rPr>
              <a:t>Kartennummer wird die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Endung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"-1234" angefügt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Instanziieren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jeweils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eine</a:t>
            </a:r>
            <a:r>
              <a:rPr sz="1800" spc="-10" dirty="0">
                <a:latin typeface="Arial"/>
                <a:cs typeface="Arial"/>
              </a:rPr>
              <a:t> Visa- </a:t>
            </a:r>
            <a:r>
              <a:rPr sz="1800" spc="-5" dirty="0">
                <a:latin typeface="Arial"/>
                <a:cs typeface="Arial"/>
              </a:rPr>
              <a:t>und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Mastercard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eine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Kreditkarte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Geben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jeweils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Kartennummer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aus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4989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OOP</a:t>
            </a:r>
            <a:r>
              <a:rPr sz="3600" spc="-90" dirty="0"/>
              <a:t> </a:t>
            </a:r>
            <a:r>
              <a:rPr sz="3600" dirty="0"/>
              <a:t>-</a:t>
            </a:r>
            <a:r>
              <a:rPr sz="3600" spc="-20" dirty="0"/>
              <a:t> </a:t>
            </a:r>
            <a:r>
              <a:rPr sz="3600" spc="-10" dirty="0"/>
              <a:t>was</a:t>
            </a:r>
            <a:r>
              <a:rPr sz="3600" spc="-25" dirty="0"/>
              <a:t> </a:t>
            </a:r>
            <a:r>
              <a:rPr sz="3600" spc="-10" dirty="0"/>
              <a:t>ist</a:t>
            </a:r>
            <a:r>
              <a:rPr sz="3600" spc="-20" dirty="0"/>
              <a:t> </a:t>
            </a:r>
            <a:r>
              <a:rPr sz="3600" spc="-5" dirty="0"/>
              <a:t>anders</a:t>
            </a:r>
            <a:r>
              <a:rPr sz="3600" spc="-20" dirty="0"/>
              <a:t> </a:t>
            </a:r>
            <a:r>
              <a:rPr sz="3600" dirty="0"/>
              <a:t>?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349238"/>
            <a:ext cx="8267699" cy="48101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6144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Übung</a:t>
            </a:r>
            <a:r>
              <a:rPr sz="3600" spc="-35" dirty="0"/>
              <a:t> </a:t>
            </a:r>
            <a:r>
              <a:rPr sz="3600" spc="-5" dirty="0"/>
              <a:t>Klasse</a:t>
            </a:r>
            <a:r>
              <a:rPr sz="3600" spc="-30" dirty="0"/>
              <a:t> </a:t>
            </a:r>
            <a:r>
              <a:rPr sz="3600" spc="-5" dirty="0"/>
              <a:t>Kreditkarte</a:t>
            </a:r>
            <a:r>
              <a:rPr sz="3600" spc="-30" dirty="0"/>
              <a:t> </a:t>
            </a:r>
            <a:r>
              <a:rPr sz="3600" spc="-5" dirty="0"/>
              <a:t>3: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8191" y="1285685"/>
            <a:ext cx="8281034" cy="453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8940" algn="l"/>
              </a:tabLst>
            </a:pPr>
            <a:r>
              <a:rPr sz="1600" spc="105" dirty="0">
                <a:latin typeface="Arial Unicode MS"/>
                <a:cs typeface="Arial Unicode MS"/>
              </a:rPr>
              <a:t>❏	</a:t>
            </a:r>
            <a:r>
              <a:rPr sz="1600" spc="-5" dirty="0">
                <a:latin typeface="Arial"/>
                <a:cs typeface="Arial"/>
              </a:rPr>
              <a:t>erstellen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sie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folgende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Klassen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'Kreditkarte',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'Visa'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und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'Mastercard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Arial"/>
              <a:cs typeface="Arial"/>
            </a:endParaRPr>
          </a:p>
          <a:p>
            <a:pPr marL="408940" marR="256540" indent="-396875">
              <a:lnSpc>
                <a:spcPct val="109400"/>
              </a:lnSpc>
              <a:spcBef>
                <a:spcPts val="5"/>
              </a:spcBef>
              <a:tabLst>
                <a:tab pos="408940" algn="l"/>
              </a:tabLst>
            </a:pPr>
            <a:r>
              <a:rPr sz="1600" spc="105" dirty="0">
                <a:latin typeface="Arial Unicode MS"/>
                <a:cs typeface="Arial Unicode MS"/>
              </a:rPr>
              <a:t>❏	</a:t>
            </a:r>
            <a:r>
              <a:rPr sz="1600" spc="-5" dirty="0">
                <a:latin typeface="Arial"/>
                <a:cs typeface="Arial"/>
              </a:rPr>
              <a:t>beim Instanziieren </a:t>
            </a:r>
            <a:r>
              <a:rPr sz="1600" dirty="0">
                <a:latin typeface="Arial"/>
                <a:cs typeface="Arial"/>
              </a:rPr>
              <a:t>soll </a:t>
            </a:r>
            <a:r>
              <a:rPr sz="1600" spc="-5" dirty="0">
                <a:latin typeface="Arial"/>
                <a:cs typeface="Arial"/>
              </a:rPr>
              <a:t>die Kartennummer </a:t>
            </a:r>
            <a:r>
              <a:rPr sz="1600" dirty="0">
                <a:latin typeface="Arial"/>
                <a:cs typeface="Arial"/>
              </a:rPr>
              <a:t>mitgegeben </a:t>
            </a:r>
            <a:r>
              <a:rPr sz="1600" spc="-5" dirty="0">
                <a:latin typeface="Arial"/>
                <a:cs typeface="Arial"/>
              </a:rPr>
              <a:t>werden, die Kartennummer ist </a:t>
            </a:r>
            <a:r>
              <a:rPr sz="1600" spc="-4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public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Arial"/>
              <a:cs typeface="Arial"/>
            </a:endParaRPr>
          </a:p>
          <a:p>
            <a:pPr marL="408940" marR="444500" indent="-396875">
              <a:lnSpc>
                <a:spcPct val="109400"/>
              </a:lnSpc>
              <a:spcBef>
                <a:spcPts val="5"/>
              </a:spcBef>
              <a:tabLst>
                <a:tab pos="408940" algn="l"/>
              </a:tabLst>
            </a:pPr>
            <a:r>
              <a:rPr sz="1600" spc="105" dirty="0">
                <a:latin typeface="Arial Unicode MS"/>
                <a:cs typeface="Arial Unicode MS"/>
              </a:rPr>
              <a:t>❏	</a:t>
            </a:r>
            <a:r>
              <a:rPr sz="1600" spc="-5" dirty="0">
                <a:latin typeface="Arial"/>
                <a:cs typeface="Arial"/>
              </a:rPr>
              <a:t>die Klassen </a:t>
            </a:r>
            <a:r>
              <a:rPr sz="1600" spc="-10" dirty="0">
                <a:latin typeface="Arial"/>
                <a:cs typeface="Arial"/>
              </a:rPr>
              <a:t>'Visa' </a:t>
            </a:r>
            <a:r>
              <a:rPr sz="1600" spc="-5" dirty="0">
                <a:latin typeface="Arial"/>
                <a:cs typeface="Arial"/>
              </a:rPr>
              <a:t>und 'Mastercard' erben </a:t>
            </a:r>
            <a:r>
              <a:rPr sz="1600" dirty="0">
                <a:latin typeface="Arial"/>
                <a:cs typeface="Arial"/>
              </a:rPr>
              <a:t>von </a:t>
            </a:r>
            <a:r>
              <a:rPr sz="1600" spc="-5" dirty="0">
                <a:latin typeface="Arial"/>
                <a:cs typeface="Arial"/>
              </a:rPr>
              <a:t>'Kreditkarte' und haben jeweils einen </a:t>
            </a:r>
            <a:r>
              <a:rPr sz="1600" spc="-4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eigenen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Initialisierung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Arial"/>
              <a:cs typeface="Arial"/>
            </a:endParaRPr>
          </a:p>
          <a:p>
            <a:pPr marL="408940" marR="5080" indent="-396875">
              <a:lnSpc>
                <a:spcPct val="109400"/>
              </a:lnSpc>
              <a:spcBef>
                <a:spcPts val="5"/>
              </a:spcBef>
              <a:tabLst>
                <a:tab pos="408940" algn="l"/>
              </a:tabLst>
            </a:pPr>
            <a:r>
              <a:rPr sz="1600" spc="105" dirty="0">
                <a:latin typeface="Arial Unicode MS"/>
                <a:cs typeface="Arial Unicode MS"/>
              </a:rPr>
              <a:t>❏	</a:t>
            </a:r>
            <a:r>
              <a:rPr sz="1600" spc="-5" dirty="0">
                <a:latin typeface="Arial"/>
                <a:cs typeface="Arial"/>
              </a:rPr>
              <a:t>bei der Initialisierung der </a:t>
            </a:r>
            <a:r>
              <a:rPr sz="1600" spc="-15" dirty="0">
                <a:latin typeface="Arial"/>
                <a:cs typeface="Arial"/>
              </a:rPr>
              <a:t>Visa </a:t>
            </a:r>
            <a:r>
              <a:rPr sz="1600" spc="-5" dirty="0">
                <a:latin typeface="Arial"/>
                <a:cs typeface="Arial"/>
              </a:rPr>
              <a:t>Kartennummer wird die Endung "-1944" angefügt, bei der </a:t>
            </a:r>
            <a:r>
              <a:rPr sz="1600" spc="-4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Initialisierung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Mastercard</a:t>
            </a:r>
            <a:r>
              <a:rPr sz="1600" spc="-5" dirty="0">
                <a:latin typeface="Arial"/>
                <a:cs typeface="Arial"/>
              </a:rPr>
              <a:t> Kartennummer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wird die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Endung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"-1234" angefügt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Arial"/>
              <a:cs typeface="Arial"/>
            </a:endParaRPr>
          </a:p>
          <a:p>
            <a:pPr marL="408940" marR="182880" indent="-396875">
              <a:lnSpc>
                <a:spcPct val="109400"/>
              </a:lnSpc>
              <a:tabLst>
                <a:tab pos="408940" algn="l"/>
              </a:tabLst>
            </a:pPr>
            <a:r>
              <a:rPr sz="1600" spc="105" dirty="0">
                <a:latin typeface="Arial Unicode MS"/>
                <a:cs typeface="Arial Unicode MS"/>
              </a:rPr>
              <a:t>❏	</a:t>
            </a:r>
            <a:r>
              <a:rPr sz="1600" spc="-5" dirty="0">
                <a:latin typeface="Arial"/>
                <a:cs typeface="Arial"/>
              </a:rPr>
              <a:t>Definieren </a:t>
            </a:r>
            <a:r>
              <a:rPr sz="1600" dirty="0">
                <a:latin typeface="Arial"/>
                <a:cs typeface="Arial"/>
              </a:rPr>
              <a:t>sie </a:t>
            </a:r>
            <a:r>
              <a:rPr sz="1600" spc="-5" dirty="0">
                <a:latin typeface="Arial"/>
                <a:cs typeface="Arial"/>
              </a:rPr>
              <a:t>innerhalb </a:t>
            </a:r>
            <a:r>
              <a:rPr sz="1600" dirty="0">
                <a:latin typeface="Arial"/>
                <a:cs typeface="Arial"/>
              </a:rPr>
              <a:t>von </a:t>
            </a:r>
            <a:r>
              <a:rPr sz="1600" spc="-5" dirty="0">
                <a:latin typeface="Arial"/>
                <a:cs typeface="Arial"/>
              </a:rPr>
              <a:t>Kreditkarte eine </a:t>
            </a:r>
            <a:r>
              <a:rPr sz="1600" dirty="0">
                <a:latin typeface="Arial"/>
                <a:cs typeface="Arial"/>
              </a:rPr>
              <a:t>Methode validate() </a:t>
            </a:r>
            <a:r>
              <a:rPr sz="1600" spc="-5" dirty="0">
                <a:latin typeface="Arial"/>
                <a:cs typeface="Arial"/>
              </a:rPr>
              <a:t>ohne Parameter </a:t>
            </a:r>
            <a:r>
              <a:rPr sz="1600" dirty="0">
                <a:latin typeface="Arial"/>
                <a:cs typeface="Arial"/>
              </a:rPr>
              <a:t>- sie </a:t>
            </a:r>
            <a:r>
              <a:rPr sz="1600" spc="-4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retourniert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immer "Karte ok"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08940" algn="l"/>
              </a:tabLst>
            </a:pPr>
            <a:r>
              <a:rPr sz="1600" spc="105" dirty="0">
                <a:latin typeface="Arial Unicode MS"/>
                <a:cs typeface="Arial Unicode MS"/>
              </a:rPr>
              <a:t>❏	</a:t>
            </a:r>
            <a:r>
              <a:rPr sz="1600" spc="-5" dirty="0">
                <a:latin typeface="Arial"/>
                <a:cs typeface="Arial"/>
              </a:rPr>
              <a:t>Instanziieren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sie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jeweils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eine</a:t>
            </a:r>
            <a:r>
              <a:rPr sz="1600" spc="-10" dirty="0">
                <a:latin typeface="Arial"/>
                <a:cs typeface="Arial"/>
              </a:rPr>
              <a:t> Visa- </a:t>
            </a:r>
            <a:r>
              <a:rPr sz="1600" spc="-5" dirty="0">
                <a:latin typeface="Arial"/>
                <a:cs typeface="Arial"/>
              </a:rPr>
              <a:t>und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ein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Mastercard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und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eine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Kreditkarte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!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08940" algn="l"/>
              </a:tabLst>
            </a:pPr>
            <a:r>
              <a:rPr sz="1600" spc="105" dirty="0">
                <a:latin typeface="Arial Unicode MS"/>
                <a:cs typeface="Arial Unicode MS"/>
              </a:rPr>
              <a:t>❏	</a:t>
            </a:r>
            <a:r>
              <a:rPr sz="1600" spc="-20" dirty="0">
                <a:latin typeface="Arial"/>
                <a:cs typeface="Arial"/>
              </a:rPr>
              <a:t>Validieren </a:t>
            </a:r>
            <a:r>
              <a:rPr sz="1600" dirty="0">
                <a:latin typeface="Arial"/>
                <a:cs typeface="Arial"/>
              </a:rPr>
              <a:t>sie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jede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Kreditkarte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425794"/>
            <a:ext cx="58610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OOP</a:t>
            </a:r>
            <a:r>
              <a:rPr spc="-105" dirty="0"/>
              <a:t> </a:t>
            </a:r>
            <a:r>
              <a:rPr spc="-5" dirty="0"/>
              <a:t>Methoden</a:t>
            </a:r>
            <a:r>
              <a:rPr spc="-50" dirty="0"/>
              <a:t> </a:t>
            </a:r>
            <a:r>
              <a:rPr spc="-5" dirty="0"/>
              <a:t>überschreiben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7825" y="1203007"/>
            <a:ext cx="3342004" cy="14541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000" spc="-5" dirty="0">
                <a:solidFill>
                  <a:srgbClr val="0033B3"/>
                </a:solidFill>
                <a:latin typeface="Courier New"/>
                <a:cs typeface="Courier New"/>
              </a:rPr>
              <a:t>class</a:t>
            </a:r>
            <a:r>
              <a:rPr sz="1000" spc="-13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000" spc="-20" dirty="0">
                <a:latin typeface="Courier New"/>
                <a:cs typeface="Courier New"/>
              </a:rPr>
              <a:t>Konto</a:t>
            </a:r>
            <a:r>
              <a:rPr sz="1000" spc="-20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endParaRPr sz="1000">
              <a:latin typeface="Courier New"/>
              <a:cs typeface="Courier New"/>
            </a:endParaRPr>
          </a:p>
          <a:p>
            <a:pPr marL="532765" marR="996950" indent="-297815">
              <a:lnSpc>
                <a:spcPct val="156300"/>
              </a:lnSpc>
            </a:pPr>
            <a:r>
              <a:rPr sz="1000" spc="-5" dirty="0">
                <a:solidFill>
                  <a:srgbClr val="0033B3"/>
                </a:solidFill>
                <a:latin typeface="Courier New"/>
                <a:cs typeface="Courier New"/>
              </a:rPr>
              <a:t>def</a:t>
            </a:r>
            <a:r>
              <a:rPr sz="1000" u="sng" spc="1145" dirty="0">
                <a:solidFill>
                  <a:srgbClr val="0033B3"/>
                </a:solidFill>
                <a:uFill>
                  <a:solidFill>
                    <a:srgbClr val="B100B1"/>
                  </a:solidFill>
                </a:u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B200B2"/>
                </a:solidFill>
                <a:latin typeface="Courier New"/>
                <a:cs typeface="Courier New"/>
              </a:rPr>
              <a:t>init</a:t>
            </a:r>
            <a:r>
              <a:rPr sz="1000" u="sng" spc="415" dirty="0">
                <a:solidFill>
                  <a:srgbClr val="080808"/>
                </a:solidFill>
                <a:uFill>
                  <a:solidFill>
                    <a:srgbClr val="B100B1"/>
                  </a:solidFill>
                </a:uFill>
                <a:latin typeface="Courier New"/>
                <a:cs typeface="Courier New"/>
              </a:rPr>
              <a:t> </a:t>
            </a:r>
            <a:r>
              <a:rPr sz="1000" spc="-15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000" spc="-15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000" spc="-15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000" spc="-3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80808"/>
                </a:solidFill>
                <a:latin typeface="Courier New"/>
                <a:cs typeface="Courier New"/>
              </a:rPr>
              <a:t>inhaber): </a:t>
            </a:r>
            <a:r>
              <a:rPr sz="1000" spc="-58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000" spc="-10" dirty="0">
                <a:solidFill>
                  <a:srgbClr val="080808"/>
                </a:solidFill>
                <a:latin typeface="Courier New"/>
                <a:cs typeface="Courier New"/>
              </a:rPr>
              <a:t>.inhaber</a:t>
            </a:r>
            <a:r>
              <a:rPr sz="1000" spc="-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000" spc="-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80808"/>
                </a:solidFill>
                <a:latin typeface="Courier New"/>
                <a:cs typeface="Courier New"/>
              </a:rPr>
              <a:t>inhaber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50">
              <a:latin typeface="Courier New"/>
              <a:cs typeface="Courier New"/>
            </a:endParaRPr>
          </a:p>
          <a:p>
            <a:pPr marL="235585">
              <a:lnSpc>
                <a:spcPct val="100000"/>
              </a:lnSpc>
            </a:pPr>
            <a:r>
              <a:rPr sz="1000" spc="-5" dirty="0">
                <a:solidFill>
                  <a:srgbClr val="0033B3"/>
                </a:solidFill>
                <a:latin typeface="Courier New"/>
                <a:cs typeface="Courier New"/>
              </a:rPr>
              <a:t>def</a:t>
            </a:r>
            <a:r>
              <a:rPr sz="1000" spc="-9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000" spc="-20" dirty="0">
                <a:latin typeface="Courier New"/>
                <a:cs typeface="Courier New"/>
              </a:rPr>
              <a:t>say_hello</a:t>
            </a:r>
            <a:r>
              <a:rPr sz="1000" spc="-2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000" spc="-20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000" spc="-20" dirty="0">
                <a:solidFill>
                  <a:srgbClr val="080808"/>
                </a:solidFill>
                <a:latin typeface="Courier New"/>
                <a:cs typeface="Courier New"/>
              </a:rPr>
              <a:t>):</a:t>
            </a:r>
            <a:endParaRPr sz="1000">
              <a:latin typeface="Courier New"/>
              <a:cs typeface="Courier New"/>
            </a:endParaRPr>
          </a:p>
          <a:p>
            <a:pPr marL="532765">
              <a:lnSpc>
                <a:spcPct val="100000"/>
              </a:lnSpc>
              <a:spcBef>
                <a:spcPts val="675"/>
              </a:spcBef>
            </a:pPr>
            <a:r>
              <a:rPr sz="1000" spc="-15" dirty="0">
                <a:solidFill>
                  <a:srgbClr val="000080"/>
                </a:solidFill>
                <a:latin typeface="Courier New"/>
                <a:cs typeface="Courier New"/>
              </a:rPr>
              <a:t>print</a:t>
            </a:r>
            <a:r>
              <a:rPr sz="1000" spc="-15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000" b="1" spc="-15" dirty="0">
                <a:solidFill>
                  <a:srgbClr val="008080"/>
                </a:solidFill>
                <a:latin typeface="Courier New"/>
                <a:cs typeface="Courier New"/>
              </a:rPr>
              <a:t>"Hallo, </a:t>
            </a:r>
            <a:r>
              <a:rPr sz="1000" b="1" spc="-5" dirty="0">
                <a:solidFill>
                  <a:srgbClr val="008080"/>
                </a:solidFill>
                <a:latin typeface="Courier New"/>
                <a:cs typeface="Courier New"/>
              </a:rPr>
              <a:t>ich</a:t>
            </a:r>
            <a:r>
              <a:rPr sz="1000" b="1" spc="-10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008080"/>
                </a:solidFill>
                <a:latin typeface="Courier New"/>
                <a:cs typeface="Courier New"/>
              </a:rPr>
              <a:t>bin"</a:t>
            </a:r>
            <a:r>
              <a:rPr sz="1000" spc="-5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000" spc="-4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000" spc="-10" dirty="0">
                <a:solidFill>
                  <a:srgbClr val="080808"/>
                </a:solidFill>
                <a:latin typeface="Courier New"/>
                <a:cs typeface="Courier New"/>
              </a:rPr>
              <a:t>.inhaber)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825" y="3108007"/>
            <a:ext cx="3113405" cy="12160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000" i="1" dirty="0">
                <a:solidFill>
                  <a:srgbClr val="8C8C8C"/>
                </a:solidFill>
                <a:latin typeface="Courier New"/>
                <a:cs typeface="Courier New"/>
              </a:rPr>
              <a:t>#</a:t>
            </a:r>
            <a:r>
              <a:rPr sz="1000" i="1" spc="-20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000" i="1" spc="-5" dirty="0">
                <a:solidFill>
                  <a:srgbClr val="8C8C8C"/>
                </a:solidFill>
                <a:latin typeface="Courier New"/>
                <a:cs typeface="Courier New"/>
              </a:rPr>
              <a:t>Subklasse</a:t>
            </a:r>
            <a:r>
              <a:rPr sz="1000" i="1" spc="-20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000" i="1" spc="-5" dirty="0">
                <a:solidFill>
                  <a:srgbClr val="8C8C8C"/>
                </a:solidFill>
                <a:latin typeface="Courier New"/>
                <a:cs typeface="Courier New"/>
              </a:rPr>
              <a:t>die</a:t>
            </a:r>
            <a:r>
              <a:rPr sz="1000" i="1" spc="-20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000" i="1" spc="-5" dirty="0">
                <a:solidFill>
                  <a:srgbClr val="8C8C8C"/>
                </a:solidFill>
                <a:latin typeface="Courier New"/>
                <a:cs typeface="Courier New"/>
              </a:rPr>
              <a:t>von</a:t>
            </a:r>
            <a:r>
              <a:rPr sz="1000" i="1" spc="-20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000" i="1" spc="-5" dirty="0">
                <a:solidFill>
                  <a:srgbClr val="8C8C8C"/>
                </a:solidFill>
                <a:latin typeface="Courier New"/>
                <a:cs typeface="Courier New"/>
              </a:rPr>
              <a:t>Konto</a:t>
            </a:r>
            <a:r>
              <a:rPr sz="1000" i="1" spc="-20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000" i="1" spc="-5" dirty="0">
                <a:solidFill>
                  <a:srgbClr val="8C8C8C"/>
                </a:solidFill>
                <a:latin typeface="Courier New"/>
                <a:cs typeface="Courier New"/>
              </a:rPr>
              <a:t>erbt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000" spc="-5" dirty="0">
                <a:solidFill>
                  <a:srgbClr val="0033B3"/>
                </a:solidFill>
                <a:latin typeface="Courier New"/>
                <a:cs typeface="Courier New"/>
              </a:rPr>
              <a:t>class</a:t>
            </a:r>
            <a:r>
              <a:rPr sz="1000" spc="-14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000" spc="-15" dirty="0">
                <a:latin typeface="Courier New"/>
                <a:cs typeface="Courier New"/>
              </a:rPr>
              <a:t>Sparkonto</a:t>
            </a:r>
            <a:r>
              <a:rPr sz="1000" spc="-15" dirty="0">
                <a:solidFill>
                  <a:srgbClr val="080808"/>
                </a:solidFill>
                <a:latin typeface="Courier New"/>
                <a:cs typeface="Courier New"/>
              </a:rPr>
              <a:t>(Konto):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50">
              <a:latin typeface="Courier New"/>
              <a:cs typeface="Courier New"/>
            </a:endParaRPr>
          </a:p>
          <a:p>
            <a:pPr marL="235585">
              <a:lnSpc>
                <a:spcPct val="100000"/>
              </a:lnSpc>
            </a:pPr>
            <a:r>
              <a:rPr sz="1000" spc="-5" dirty="0">
                <a:solidFill>
                  <a:srgbClr val="0033B3"/>
                </a:solidFill>
                <a:latin typeface="Courier New"/>
                <a:cs typeface="Courier New"/>
              </a:rPr>
              <a:t>def</a:t>
            </a:r>
            <a:r>
              <a:rPr sz="1000" spc="-11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000" spc="-20" dirty="0">
                <a:latin typeface="Courier New"/>
                <a:cs typeface="Courier New"/>
              </a:rPr>
              <a:t>say_hello</a:t>
            </a:r>
            <a:r>
              <a:rPr sz="1000" spc="-2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000" spc="-20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000" spc="-20" dirty="0">
                <a:solidFill>
                  <a:srgbClr val="080808"/>
                </a:solidFill>
                <a:latin typeface="Courier New"/>
                <a:cs typeface="Courier New"/>
              </a:rPr>
              <a:t>):</a:t>
            </a:r>
            <a:endParaRPr sz="1000">
              <a:latin typeface="Courier New"/>
              <a:cs typeface="Courier New"/>
            </a:endParaRPr>
          </a:p>
          <a:p>
            <a:pPr marL="532765">
              <a:lnSpc>
                <a:spcPct val="100000"/>
              </a:lnSpc>
              <a:spcBef>
                <a:spcPts val="675"/>
              </a:spcBef>
            </a:pPr>
            <a:r>
              <a:rPr sz="1000" spc="-15" dirty="0">
                <a:solidFill>
                  <a:srgbClr val="000080"/>
                </a:solidFill>
                <a:latin typeface="Courier New"/>
                <a:cs typeface="Courier New"/>
              </a:rPr>
              <a:t>print</a:t>
            </a:r>
            <a:r>
              <a:rPr sz="1000" spc="-15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000" b="1" spc="-15" dirty="0">
                <a:solidFill>
                  <a:srgbClr val="008080"/>
                </a:solidFill>
                <a:latin typeface="Courier New"/>
                <a:cs typeface="Courier New"/>
              </a:rPr>
              <a:t>"Hello, </a:t>
            </a:r>
            <a:r>
              <a:rPr sz="1000" b="1" dirty="0">
                <a:solidFill>
                  <a:srgbClr val="008080"/>
                </a:solidFill>
                <a:latin typeface="Courier New"/>
                <a:cs typeface="Courier New"/>
              </a:rPr>
              <a:t>i</a:t>
            </a:r>
            <a:r>
              <a:rPr sz="1000" b="1" spc="-15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008080"/>
                </a:solidFill>
                <a:latin typeface="Courier New"/>
                <a:cs typeface="Courier New"/>
              </a:rPr>
              <a:t>am"</a:t>
            </a:r>
            <a:r>
              <a:rPr sz="1000" spc="-5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000" spc="-4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000" spc="-10" dirty="0">
                <a:solidFill>
                  <a:srgbClr val="080808"/>
                </a:solidFill>
                <a:latin typeface="Courier New"/>
                <a:cs typeface="Courier New"/>
              </a:rPr>
              <a:t>.inhaber)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825" y="4774883"/>
            <a:ext cx="3378200" cy="9779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000" i="1" dirty="0">
                <a:solidFill>
                  <a:srgbClr val="8C8C8C"/>
                </a:solidFill>
                <a:latin typeface="Courier New"/>
                <a:cs typeface="Courier New"/>
              </a:rPr>
              <a:t>#</a:t>
            </a:r>
            <a:r>
              <a:rPr sz="1000" i="1" spc="-35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000" i="1" spc="-5" dirty="0">
                <a:solidFill>
                  <a:srgbClr val="8C8C8C"/>
                </a:solidFill>
                <a:latin typeface="Courier New"/>
                <a:cs typeface="Courier New"/>
              </a:rPr>
              <a:t>Instanziierung</a:t>
            </a:r>
            <a:r>
              <a:rPr sz="1000" i="1" spc="-30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000" i="1" spc="-5" dirty="0">
                <a:solidFill>
                  <a:srgbClr val="8C8C8C"/>
                </a:solidFill>
                <a:latin typeface="Courier New"/>
                <a:cs typeface="Courier New"/>
              </a:rPr>
              <a:t>eines</a:t>
            </a:r>
            <a:r>
              <a:rPr sz="1000" i="1" spc="-30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000" i="1" spc="-5" dirty="0">
                <a:solidFill>
                  <a:srgbClr val="8C8C8C"/>
                </a:solidFill>
                <a:latin typeface="Courier New"/>
                <a:cs typeface="Courier New"/>
              </a:rPr>
              <a:t>Sparkonto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000" i="1" dirty="0">
                <a:solidFill>
                  <a:srgbClr val="8C8C8C"/>
                </a:solidFill>
                <a:latin typeface="Courier New"/>
                <a:cs typeface="Courier New"/>
              </a:rPr>
              <a:t>#</a:t>
            </a:r>
            <a:r>
              <a:rPr sz="1000" i="1" spc="-15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000" i="1" spc="-5" dirty="0">
                <a:solidFill>
                  <a:srgbClr val="8C8C8C"/>
                </a:solidFill>
                <a:latin typeface="Courier New"/>
                <a:cs typeface="Courier New"/>
              </a:rPr>
              <a:t>Kontrolle</a:t>
            </a:r>
            <a:r>
              <a:rPr sz="1000" i="1" spc="-20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000" i="1" spc="-5" dirty="0">
                <a:solidFill>
                  <a:srgbClr val="8C8C8C"/>
                </a:solidFill>
                <a:latin typeface="Courier New"/>
                <a:cs typeface="Courier New"/>
              </a:rPr>
              <a:t>durch</a:t>
            </a:r>
            <a:r>
              <a:rPr sz="1000" i="1" spc="-15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000" i="1" spc="-5" dirty="0">
                <a:solidFill>
                  <a:srgbClr val="8C8C8C"/>
                </a:solidFill>
                <a:latin typeface="Courier New"/>
                <a:cs typeface="Courier New"/>
              </a:rPr>
              <a:t>den</a:t>
            </a:r>
            <a:r>
              <a:rPr sz="1000" i="1" spc="-15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000" i="1" spc="-5" dirty="0">
                <a:solidFill>
                  <a:srgbClr val="8C8C8C"/>
                </a:solidFill>
                <a:latin typeface="Courier New"/>
                <a:cs typeface="Courier New"/>
              </a:rPr>
              <a:t>print</a:t>
            </a:r>
            <a:r>
              <a:rPr sz="1000" i="1" spc="-15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000" i="1" dirty="0">
                <a:solidFill>
                  <a:srgbClr val="8C8C8C"/>
                </a:solidFill>
                <a:latin typeface="Courier New"/>
                <a:cs typeface="Courier New"/>
              </a:rPr>
              <a:t>-</a:t>
            </a:r>
            <a:r>
              <a:rPr sz="1000" i="1" spc="-15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000" i="1" spc="-5" dirty="0">
                <a:solidFill>
                  <a:srgbClr val="8C8C8C"/>
                </a:solidFill>
                <a:latin typeface="Courier New"/>
                <a:cs typeface="Courier New"/>
              </a:rPr>
              <a:t>Aufruf</a:t>
            </a:r>
            <a:r>
              <a:rPr sz="1000" i="1" spc="-15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000" i="1" spc="-5" dirty="0">
                <a:solidFill>
                  <a:srgbClr val="8C8C8C"/>
                </a:solidFill>
                <a:latin typeface="Courier New"/>
                <a:cs typeface="Courier New"/>
              </a:rPr>
              <a:t>("Max")</a:t>
            </a:r>
            <a:endParaRPr sz="1000">
              <a:latin typeface="Courier New"/>
              <a:cs typeface="Courier New"/>
            </a:endParaRPr>
          </a:p>
          <a:p>
            <a:pPr marL="12700" marR="1637030">
              <a:lnSpc>
                <a:spcPct val="156300"/>
              </a:lnSpc>
            </a:pPr>
            <a:r>
              <a:rPr sz="1000" spc="-5" dirty="0">
                <a:solidFill>
                  <a:srgbClr val="080808"/>
                </a:solidFill>
                <a:latin typeface="Courier New"/>
                <a:cs typeface="Courier New"/>
              </a:rPr>
              <a:t>spar </a:t>
            </a:r>
            <a:r>
              <a:rPr sz="1000" dirty="0">
                <a:solidFill>
                  <a:srgbClr val="080808"/>
                </a:solidFill>
                <a:latin typeface="Courier New"/>
                <a:cs typeface="Courier New"/>
              </a:rPr>
              <a:t>= </a:t>
            </a:r>
            <a:r>
              <a:rPr sz="1000" spc="-25" dirty="0">
                <a:solidFill>
                  <a:srgbClr val="080808"/>
                </a:solidFill>
                <a:latin typeface="Courier New"/>
                <a:cs typeface="Courier New"/>
              </a:rPr>
              <a:t>Sparkonto(</a:t>
            </a:r>
            <a:r>
              <a:rPr sz="1000" b="1" spc="-25" dirty="0">
                <a:solidFill>
                  <a:srgbClr val="008080"/>
                </a:solidFill>
                <a:latin typeface="Courier New"/>
                <a:cs typeface="Courier New"/>
              </a:rPr>
              <a:t>"Max"</a:t>
            </a:r>
            <a:r>
              <a:rPr sz="1000" spc="-25" dirty="0">
                <a:solidFill>
                  <a:srgbClr val="080808"/>
                </a:solidFill>
                <a:latin typeface="Courier New"/>
                <a:cs typeface="Courier New"/>
              </a:rPr>
              <a:t>) </a:t>
            </a:r>
            <a:r>
              <a:rPr sz="1000" spc="-59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80808"/>
                </a:solidFill>
                <a:latin typeface="Courier New"/>
                <a:cs typeface="Courier New"/>
              </a:rPr>
              <a:t>spar.say_hello()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6324" y="1238948"/>
            <a:ext cx="3347720" cy="5765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Basisklasse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hat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Methode</a:t>
            </a:r>
            <a:endParaRPr sz="1800">
              <a:latin typeface="Arial"/>
              <a:cs typeface="Arial"/>
            </a:endParaRPr>
          </a:p>
          <a:p>
            <a:pPr marL="430530">
              <a:lnSpc>
                <a:spcPct val="100000"/>
              </a:lnSpc>
              <a:spcBef>
                <a:spcPts val="260"/>
              </a:spcBef>
            </a:pPr>
            <a:r>
              <a:rPr sz="1300" spc="-5" dirty="0">
                <a:latin typeface="Courier New"/>
                <a:cs typeface="Courier New"/>
              </a:rPr>
              <a:t>say_hello()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6324" y="2587688"/>
            <a:ext cx="33426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0530" marR="5080" indent="-418465">
              <a:lnSpc>
                <a:spcPct val="111100"/>
              </a:lnSpc>
              <a:spcBef>
                <a:spcPts val="100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Subklasse hat die </a:t>
            </a:r>
            <a:r>
              <a:rPr sz="1800" dirty="0">
                <a:latin typeface="Arial"/>
                <a:cs typeface="Arial"/>
              </a:rPr>
              <a:t>Methode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300" spc="-5" dirty="0">
                <a:latin typeface="Courier New"/>
                <a:cs typeface="Courier New"/>
              </a:rPr>
              <a:t>say_hello()</a:t>
            </a:r>
            <a:r>
              <a:rPr sz="1300" dirty="0">
                <a:latin typeface="Courier New"/>
                <a:cs typeface="Courier New"/>
              </a:rPr>
              <a:t>.</a:t>
            </a:r>
            <a:r>
              <a:rPr sz="1300" spc="-19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Arial"/>
                <a:cs typeface="Arial"/>
              </a:rPr>
              <a:t>Somi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wurd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 die  </a:t>
            </a:r>
            <a:r>
              <a:rPr sz="1800" dirty="0">
                <a:latin typeface="Arial"/>
                <a:cs typeface="Arial"/>
              </a:rPr>
              <a:t>Methode </a:t>
            </a:r>
            <a:r>
              <a:rPr sz="1800" spc="-5" dirty="0">
                <a:latin typeface="Arial"/>
                <a:cs typeface="Arial"/>
              </a:rPr>
              <a:t>der Basisklasse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überschrieben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56324" y="4616514"/>
            <a:ext cx="38163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0530" marR="5080" indent="-418465">
              <a:lnSpc>
                <a:spcPct val="111100"/>
              </a:lnSpc>
              <a:spcBef>
                <a:spcPts val="100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Es wird ein Sparkonto instanziiert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die </a:t>
            </a:r>
            <a:r>
              <a:rPr sz="1800" dirty="0">
                <a:latin typeface="Arial"/>
                <a:cs typeface="Arial"/>
              </a:rPr>
              <a:t>Methode </a:t>
            </a:r>
            <a:r>
              <a:rPr sz="1400" spc="-5" dirty="0">
                <a:solidFill>
                  <a:srgbClr val="080808"/>
                </a:solidFill>
                <a:latin typeface="Courier New"/>
                <a:cs typeface="Courier New"/>
              </a:rPr>
              <a:t>say_hello() </a:t>
            </a:r>
            <a:r>
              <a:rPr sz="1800" spc="-5" dirty="0">
                <a:latin typeface="Arial"/>
                <a:cs typeface="Arial"/>
              </a:rPr>
              <a:t>wird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ausgeführt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Klasse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Sparkonto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6144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Übung</a:t>
            </a:r>
            <a:r>
              <a:rPr sz="3600" spc="-35" dirty="0"/>
              <a:t> </a:t>
            </a:r>
            <a:r>
              <a:rPr sz="3600" spc="-5" dirty="0"/>
              <a:t>Klasse</a:t>
            </a:r>
            <a:r>
              <a:rPr sz="3600" spc="-30" dirty="0"/>
              <a:t> </a:t>
            </a:r>
            <a:r>
              <a:rPr sz="3600" spc="-5" dirty="0"/>
              <a:t>Kreditkarte</a:t>
            </a:r>
            <a:r>
              <a:rPr sz="3600" spc="-30" dirty="0"/>
              <a:t> </a:t>
            </a:r>
            <a:r>
              <a:rPr sz="3600" spc="-5" dirty="0"/>
              <a:t>4: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266" y="1286700"/>
            <a:ext cx="8144509" cy="4525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7985" algn="l"/>
              </a:tabLst>
            </a:pPr>
            <a:r>
              <a:rPr sz="1400" spc="90" dirty="0">
                <a:latin typeface="Arial Unicode MS"/>
                <a:cs typeface="Arial Unicode MS"/>
              </a:rPr>
              <a:t>❏	</a:t>
            </a:r>
            <a:r>
              <a:rPr sz="1400" spc="-5" dirty="0">
                <a:latin typeface="Arial"/>
                <a:cs typeface="Arial"/>
              </a:rPr>
              <a:t>erstellen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folgende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Klassen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'Kreditkarte',</a:t>
            </a:r>
            <a:r>
              <a:rPr sz="1400" spc="-10" dirty="0">
                <a:latin typeface="Arial"/>
                <a:cs typeface="Arial"/>
              </a:rPr>
              <a:t> 'Visa'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und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'Mastercard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87985" algn="l"/>
              </a:tabLst>
            </a:pPr>
            <a:r>
              <a:rPr sz="1400" spc="90" dirty="0">
                <a:latin typeface="Arial Unicode MS"/>
                <a:cs typeface="Arial Unicode MS"/>
              </a:rPr>
              <a:t>❏	</a:t>
            </a:r>
            <a:r>
              <a:rPr sz="1400" spc="-5" dirty="0">
                <a:latin typeface="Arial"/>
                <a:cs typeface="Arial"/>
              </a:rPr>
              <a:t>beim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Instanziieren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soll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Kartennummer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mitgegeben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werden,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Kartennummer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ist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public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Arial"/>
              <a:cs typeface="Arial"/>
            </a:endParaRPr>
          </a:p>
          <a:p>
            <a:pPr marL="387985" marR="574675" indent="-375920">
              <a:lnSpc>
                <a:spcPct val="111600"/>
              </a:lnSpc>
              <a:tabLst>
                <a:tab pos="387985" algn="l"/>
              </a:tabLst>
            </a:pPr>
            <a:r>
              <a:rPr sz="1400" spc="90" dirty="0">
                <a:latin typeface="Arial Unicode MS"/>
                <a:cs typeface="Arial Unicode MS"/>
              </a:rPr>
              <a:t>❏	</a:t>
            </a:r>
            <a:r>
              <a:rPr sz="1400" spc="-5" dirty="0">
                <a:latin typeface="Arial"/>
                <a:cs typeface="Arial"/>
              </a:rPr>
              <a:t>die Klassen </a:t>
            </a:r>
            <a:r>
              <a:rPr sz="1400" spc="-10" dirty="0">
                <a:latin typeface="Arial"/>
                <a:cs typeface="Arial"/>
              </a:rPr>
              <a:t>'Visa' </a:t>
            </a:r>
            <a:r>
              <a:rPr sz="1400" spc="-5" dirty="0">
                <a:latin typeface="Arial"/>
                <a:cs typeface="Arial"/>
              </a:rPr>
              <a:t>und 'Mastercard' erben </a:t>
            </a:r>
            <a:r>
              <a:rPr sz="1400" dirty="0">
                <a:latin typeface="Arial"/>
                <a:cs typeface="Arial"/>
              </a:rPr>
              <a:t>von </a:t>
            </a:r>
            <a:r>
              <a:rPr sz="1400" spc="-5" dirty="0">
                <a:latin typeface="Arial"/>
                <a:cs typeface="Arial"/>
              </a:rPr>
              <a:t>'Kreditkarte' und haben jeweils einen eigenen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Initialisierung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Arial"/>
              <a:cs typeface="Arial"/>
            </a:endParaRPr>
          </a:p>
          <a:p>
            <a:pPr marL="387985" marR="871855" indent="-375920">
              <a:lnSpc>
                <a:spcPct val="111600"/>
              </a:lnSpc>
              <a:tabLst>
                <a:tab pos="387985" algn="l"/>
              </a:tabLst>
            </a:pPr>
            <a:r>
              <a:rPr sz="1400" spc="90" dirty="0">
                <a:latin typeface="Arial Unicode MS"/>
                <a:cs typeface="Arial Unicode MS"/>
              </a:rPr>
              <a:t>❏	</a:t>
            </a:r>
            <a:r>
              <a:rPr sz="1400" spc="-5" dirty="0">
                <a:latin typeface="Arial"/>
                <a:cs typeface="Arial"/>
              </a:rPr>
              <a:t>bei der Initialisierung der </a:t>
            </a:r>
            <a:r>
              <a:rPr sz="1400" spc="-10" dirty="0">
                <a:latin typeface="Arial"/>
                <a:cs typeface="Arial"/>
              </a:rPr>
              <a:t>Visa </a:t>
            </a:r>
            <a:r>
              <a:rPr sz="1400" spc="-5" dirty="0">
                <a:latin typeface="Arial"/>
                <a:cs typeface="Arial"/>
              </a:rPr>
              <a:t>Kartennummer wird die Endung "-1944" angefügt, bei der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Initialisierung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der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Mastercard</a:t>
            </a:r>
            <a:r>
              <a:rPr sz="1400" spc="-5" dirty="0">
                <a:latin typeface="Arial"/>
                <a:cs typeface="Arial"/>
              </a:rPr>
              <a:t> Kartennummer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wird die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Endung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"-1234" angefügt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Arial"/>
              <a:cs typeface="Arial"/>
            </a:endParaRPr>
          </a:p>
          <a:p>
            <a:pPr marL="387985" marR="197485" indent="-375920">
              <a:lnSpc>
                <a:spcPct val="111600"/>
              </a:lnSpc>
              <a:tabLst>
                <a:tab pos="387985" algn="l"/>
              </a:tabLst>
            </a:pPr>
            <a:r>
              <a:rPr sz="1400" spc="90" dirty="0">
                <a:latin typeface="Arial Unicode MS"/>
                <a:cs typeface="Arial Unicode MS"/>
              </a:rPr>
              <a:t>❏	</a:t>
            </a:r>
            <a:r>
              <a:rPr sz="1400" spc="-5" dirty="0">
                <a:latin typeface="Arial"/>
                <a:cs typeface="Arial"/>
              </a:rPr>
              <a:t>definieren </a:t>
            </a:r>
            <a:r>
              <a:rPr sz="1400" dirty="0">
                <a:latin typeface="Arial"/>
                <a:cs typeface="Arial"/>
              </a:rPr>
              <a:t>sie </a:t>
            </a:r>
            <a:r>
              <a:rPr sz="1400" spc="-5" dirty="0">
                <a:latin typeface="Arial"/>
                <a:cs typeface="Arial"/>
              </a:rPr>
              <a:t>innerhalb </a:t>
            </a:r>
            <a:r>
              <a:rPr sz="1400" dirty="0">
                <a:latin typeface="Arial"/>
                <a:cs typeface="Arial"/>
              </a:rPr>
              <a:t>von </a:t>
            </a:r>
            <a:r>
              <a:rPr sz="1400" spc="-5" dirty="0">
                <a:latin typeface="Arial"/>
                <a:cs typeface="Arial"/>
              </a:rPr>
              <a:t>Kreditkarte eine </a:t>
            </a:r>
            <a:r>
              <a:rPr sz="1400" dirty="0">
                <a:latin typeface="Arial"/>
                <a:cs typeface="Arial"/>
              </a:rPr>
              <a:t>Methode validate() </a:t>
            </a:r>
            <a:r>
              <a:rPr sz="1400" spc="-5" dirty="0">
                <a:latin typeface="Arial"/>
                <a:cs typeface="Arial"/>
              </a:rPr>
              <a:t>ohne Parameter </a:t>
            </a:r>
            <a:r>
              <a:rPr sz="1400" dirty="0">
                <a:latin typeface="Arial"/>
                <a:cs typeface="Arial"/>
              </a:rPr>
              <a:t>- sie retourniert </a:t>
            </a:r>
            <a:r>
              <a:rPr sz="1400" spc="-3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immer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"Karte ok"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Arial"/>
              <a:cs typeface="Arial"/>
            </a:endParaRPr>
          </a:p>
          <a:p>
            <a:pPr marL="387985" marR="5080" indent="-375920">
              <a:lnSpc>
                <a:spcPct val="111600"/>
              </a:lnSpc>
              <a:tabLst>
                <a:tab pos="387985" algn="l"/>
              </a:tabLst>
            </a:pPr>
            <a:r>
              <a:rPr sz="1400" spc="90" dirty="0">
                <a:latin typeface="Arial Unicode MS"/>
                <a:cs typeface="Arial Unicode MS"/>
              </a:rPr>
              <a:t>❏	</a:t>
            </a:r>
            <a:r>
              <a:rPr sz="1400" spc="-5" dirty="0">
                <a:latin typeface="Arial"/>
                <a:cs typeface="Arial"/>
              </a:rPr>
              <a:t>definieren </a:t>
            </a:r>
            <a:r>
              <a:rPr sz="1400" dirty="0">
                <a:latin typeface="Arial"/>
                <a:cs typeface="Arial"/>
              </a:rPr>
              <a:t>sie </a:t>
            </a:r>
            <a:r>
              <a:rPr sz="1400" spc="-5" dirty="0">
                <a:latin typeface="Arial"/>
                <a:cs typeface="Arial"/>
              </a:rPr>
              <a:t>innerhalb </a:t>
            </a:r>
            <a:r>
              <a:rPr sz="1400" dirty="0">
                <a:latin typeface="Arial"/>
                <a:cs typeface="Arial"/>
              </a:rPr>
              <a:t>von </a:t>
            </a:r>
            <a:r>
              <a:rPr sz="1400" spc="-10" dirty="0">
                <a:latin typeface="Arial"/>
                <a:cs typeface="Arial"/>
              </a:rPr>
              <a:t>Visa </a:t>
            </a:r>
            <a:r>
              <a:rPr sz="1400" spc="-25" dirty="0">
                <a:latin typeface="Arial"/>
                <a:cs typeface="Arial"/>
              </a:rPr>
              <a:t>bzw. </a:t>
            </a:r>
            <a:r>
              <a:rPr sz="1400" dirty="0">
                <a:latin typeface="Arial"/>
                <a:cs typeface="Arial"/>
              </a:rPr>
              <a:t>Mastercard </a:t>
            </a:r>
            <a:r>
              <a:rPr sz="1400" spc="-5" dirty="0">
                <a:latin typeface="Arial"/>
                <a:cs typeface="Arial"/>
              </a:rPr>
              <a:t>jeweils </a:t>
            </a:r>
            <a:r>
              <a:rPr sz="1400" dirty="0">
                <a:latin typeface="Arial"/>
                <a:cs typeface="Arial"/>
              </a:rPr>
              <a:t>Methode validate() </a:t>
            </a:r>
            <a:r>
              <a:rPr sz="1400" spc="-5" dirty="0">
                <a:latin typeface="Arial"/>
                <a:cs typeface="Arial"/>
              </a:rPr>
              <a:t>ohne Parameter </a:t>
            </a:r>
            <a:r>
              <a:rPr sz="1400" dirty="0">
                <a:latin typeface="Arial"/>
                <a:cs typeface="Arial"/>
              </a:rPr>
              <a:t>- 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führen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sie</a:t>
            </a:r>
            <a:r>
              <a:rPr sz="1400" spc="-5" dirty="0">
                <a:latin typeface="Arial"/>
                <a:cs typeface="Arial"/>
              </a:rPr>
              <a:t> darin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einen beliebigen Check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durch und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geben jeweils "Karte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ok" oder "Karte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no" </a:t>
            </a:r>
            <a:r>
              <a:rPr sz="1400" dirty="0">
                <a:latin typeface="Arial"/>
                <a:cs typeface="Arial"/>
              </a:rPr>
              <a:t>zurück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87985" algn="l"/>
              </a:tabLst>
            </a:pPr>
            <a:r>
              <a:rPr sz="1400" spc="90" dirty="0">
                <a:latin typeface="Arial Unicode MS"/>
                <a:cs typeface="Arial Unicode MS"/>
              </a:rPr>
              <a:t>❏	</a:t>
            </a:r>
            <a:r>
              <a:rPr sz="1400" spc="-5" dirty="0">
                <a:latin typeface="Arial"/>
                <a:cs typeface="Arial"/>
              </a:rPr>
              <a:t>Instanziieren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jeweils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eine</a:t>
            </a:r>
            <a:r>
              <a:rPr sz="1400" spc="-10" dirty="0">
                <a:latin typeface="Arial"/>
                <a:cs typeface="Arial"/>
              </a:rPr>
              <a:t> Visa- </a:t>
            </a:r>
            <a:r>
              <a:rPr sz="1400" spc="-5" dirty="0">
                <a:latin typeface="Arial"/>
                <a:cs typeface="Arial"/>
              </a:rPr>
              <a:t>und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Mastercard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und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eine Kreditkarte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!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87985" algn="l"/>
              </a:tabLst>
            </a:pPr>
            <a:r>
              <a:rPr sz="1400" spc="90" dirty="0">
                <a:latin typeface="Arial Unicode MS"/>
                <a:cs typeface="Arial Unicode MS"/>
              </a:rPr>
              <a:t>❏	</a:t>
            </a:r>
            <a:r>
              <a:rPr sz="1400" dirty="0">
                <a:latin typeface="Arial"/>
                <a:cs typeface="Arial"/>
              </a:rPr>
              <a:t>validieren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jede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Kreditkarte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425794"/>
            <a:ext cx="42164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OOP</a:t>
            </a:r>
            <a:r>
              <a:rPr spc="-145" dirty="0"/>
              <a:t> </a:t>
            </a:r>
            <a:r>
              <a:rPr spc="-5" dirty="0"/>
              <a:t>Klassenattribute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825" y="1203007"/>
            <a:ext cx="3342004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052320" indent="-228600">
              <a:lnSpc>
                <a:spcPct val="156300"/>
              </a:lnSpc>
              <a:spcBef>
                <a:spcPts val="100"/>
              </a:spcBef>
            </a:pPr>
            <a:r>
              <a:rPr sz="1000" spc="-5" dirty="0">
                <a:solidFill>
                  <a:srgbClr val="0033B3"/>
                </a:solidFill>
                <a:latin typeface="Courier New"/>
                <a:cs typeface="Courier New"/>
              </a:rPr>
              <a:t>class </a:t>
            </a:r>
            <a:r>
              <a:rPr sz="1000" spc="-20" dirty="0">
                <a:latin typeface="Courier New"/>
                <a:cs typeface="Courier New"/>
              </a:rPr>
              <a:t>Konto</a:t>
            </a:r>
            <a:r>
              <a:rPr sz="1000" spc="-20" dirty="0">
                <a:solidFill>
                  <a:srgbClr val="080808"/>
                </a:solidFill>
                <a:latin typeface="Courier New"/>
                <a:cs typeface="Courier New"/>
              </a:rPr>
              <a:t>: </a:t>
            </a:r>
            <a:r>
              <a:rPr sz="1000" spc="-1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80808"/>
                </a:solidFill>
                <a:latin typeface="Courier New"/>
                <a:cs typeface="Courier New"/>
              </a:rPr>
              <a:t>zinssat</a:t>
            </a:r>
            <a:r>
              <a:rPr sz="1000" dirty="0">
                <a:solidFill>
                  <a:srgbClr val="080808"/>
                </a:solidFill>
                <a:latin typeface="Courier New"/>
                <a:cs typeface="Courier New"/>
              </a:rPr>
              <a:t>z</a:t>
            </a:r>
            <a:r>
              <a:rPr sz="1000" spc="-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000" spc="-21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1750EB"/>
                </a:solidFill>
                <a:latin typeface="Courier New"/>
                <a:cs typeface="Courier New"/>
              </a:rPr>
              <a:t>0.5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 marL="532765" marR="996950" indent="-297815">
              <a:lnSpc>
                <a:spcPct val="156300"/>
              </a:lnSpc>
              <a:spcBef>
                <a:spcPts val="625"/>
              </a:spcBef>
            </a:pPr>
            <a:r>
              <a:rPr sz="1000" spc="-5" dirty="0">
                <a:solidFill>
                  <a:srgbClr val="0033B3"/>
                </a:solidFill>
                <a:latin typeface="Courier New"/>
                <a:cs typeface="Courier New"/>
              </a:rPr>
              <a:t>def</a:t>
            </a:r>
            <a:r>
              <a:rPr sz="1000" u="sng" spc="1145" dirty="0">
                <a:solidFill>
                  <a:srgbClr val="0033B3"/>
                </a:solidFill>
                <a:uFill>
                  <a:solidFill>
                    <a:srgbClr val="B100B1"/>
                  </a:solidFill>
                </a:u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B200B2"/>
                </a:solidFill>
                <a:latin typeface="Courier New"/>
                <a:cs typeface="Courier New"/>
              </a:rPr>
              <a:t>init</a:t>
            </a:r>
            <a:r>
              <a:rPr sz="1000" u="sng" spc="415" dirty="0">
                <a:solidFill>
                  <a:srgbClr val="080808"/>
                </a:solidFill>
                <a:uFill>
                  <a:solidFill>
                    <a:srgbClr val="B100B1"/>
                  </a:solidFill>
                </a:uFill>
                <a:latin typeface="Courier New"/>
                <a:cs typeface="Courier New"/>
              </a:rPr>
              <a:t> </a:t>
            </a:r>
            <a:r>
              <a:rPr sz="1000" spc="-15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000" spc="-15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000" spc="-15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000" spc="-3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80808"/>
                </a:solidFill>
                <a:latin typeface="Courier New"/>
                <a:cs typeface="Courier New"/>
              </a:rPr>
              <a:t>inhaber): </a:t>
            </a:r>
            <a:r>
              <a:rPr sz="1000" spc="-58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000" spc="-10" dirty="0">
                <a:solidFill>
                  <a:srgbClr val="080808"/>
                </a:solidFill>
                <a:latin typeface="Courier New"/>
                <a:cs typeface="Courier New"/>
              </a:rPr>
              <a:t>.inhaber</a:t>
            </a:r>
            <a:r>
              <a:rPr sz="1000" spc="-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000" spc="-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80808"/>
                </a:solidFill>
                <a:latin typeface="Courier New"/>
                <a:cs typeface="Courier New"/>
              </a:rPr>
              <a:t>inhaber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50">
              <a:latin typeface="Courier New"/>
              <a:cs typeface="Courier New"/>
            </a:endParaRPr>
          </a:p>
          <a:p>
            <a:pPr marL="235585">
              <a:lnSpc>
                <a:spcPct val="100000"/>
              </a:lnSpc>
            </a:pPr>
            <a:r>
              <a:rPr sz="1000" spc="-5" dirty="0">
                <a:solidFill>
                  <a:srgbClr val="0033B3"/>
                </a:solidFill>
                <a:latin typeface="Courier New"/>
                <a:cs typeface="Courier New"/>
              </a:rPr>
              <a:t>def</a:t>
            </a:r>
            <a:r>
              <a:rPr sz="1000" spc="-9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000" spc="-20" dirty="0">
                <a:latin typeface="Courier New"/>
                <a:cs typeface="Courier New"/>
              </a:rPr>
              <a:t>say_hello</a:t>
            </a:r>
            <a:r>
              <a:rPr sz="1000" spc="-2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000" spc="-20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000" spc="-20" dirty="0">
                <a:solidFill>
                  <a:srgbClr val="080808"/>
                </a:solidFill>
                <a:latin typeface="Courier New"/>
                <a:cs typeface="Courier New"/>
              </a:rPr>
              <a:t>):</a:t>
            </a:r>
            <a:endParaRPr sz="1000">
              <a:latin typeface="Courier New"/>
              <a:cs typeface="Courier New"/>
            </a:endParaRPr>
          </a:p>
          <a:p>
            <a:pPr marL="532765">
              <a:lnSpc>
                <a:spcPct val="100000"/>
              </a:lnSpc>
              <a:spcBef>
                <a:spcPts val="675"/>
              </a:spcBef>
            </a:pPr>
            <a:r>
              <a:rPr sz="1000" spc="-15" dirty="0">
                <a:solidFill>
                  <a:srgbClr val="000080"/>
                </a:solidFill>
                <a:latin typeface="Courier New"/>
                <a:cs typeface="Courier New"/>
              </a:rPr>
              <a:t>print</a:t>
            </a:r>
            <a:r>
              <a:rPr sz="1000" spc="-15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000" b="1" spc="-15" dirty="0">
                <a:solidFill>
                  <a:srgbClr val="008080"/>
                </a:solidFill>
                <a:latin typeface="Courier New"/>
                <a:cs typeface="Courier New"/>
              </a:rPr>
              <a:t>"Hallo, </a:t>
            </a:r>
            <a:r>
              <a:rPr sz="1000" b="1" spc="-5" dirty="0">
                <a:solidFill>
                  <a:srgbClr val="008080"/>
                </a:solidFill>
                <a:latin typeface="Courier New"/>
                <a:cs typeface="Courier New"/>
              </a:rPr>
              <a:t>ich</a:t>
            </a:r>
            <a:r>
              <a:rPr sz="1000" b="1" spc="-10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008080"/>
                </a:solidFill>
                <a:latin typeface="Courier New"/>
                <a:cs typeface="Courier New"/>
              </a:rPr>
              <a:t>bin"</a:t>
            </a:r>
            <a:r>
              <a:rPr sz="1000" spc="-5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000" spc="-4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000" spc="-10" dirty="0">
                <a:solidFill>
                  <a:srgbClr val="080808"/>
                </a:solidFill>
                <a:latin typeface="Courier New"/>
                <a:cs typeface="Courier New"/>
              </a:rPr>
              <a:t>.inhaber)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825" y="3584258"/>
            <a:ext cx="1616710" cy="145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300"/>
              </a:lnSpc>
              <a:spcBef>
                <a:spcPts val="100"/>
              </a:spcBef>
            </a:pPr>
            <a:r>
              <a:rPr sz="1000" spc="-10" dirty="0">
                <a:solidFill>
                  <a:srgbClr val="000080"/>
                </a:solidFill>
                <a:latin typeface="Courier New"/>
                <a:cs typeface="Courier New"/>
              </a:rPr>
              <a:t>print</a:t>
            </a:r>
            <a:r>
              <a:rPr sz="1000" spc="-10" dirty="0">
                <a:solidFill>
                  <a:srgbClr val="080808"/>
                </a:solidFill>
                <a:latin typeface="Courier New"/>
                <a:cs typeface="Courier New"/>
              </a:rPr>
              <a:t>(Konto.zinssatz) </a:t>
            </a:r>
            <a:r>
              <a:rPr sz="1000" spc="-59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080808"/>
                </a:solidFill>
                <a:latin typeface="Courier New"/>
                <a:cs typeface="Courier New"/>
              </a:rPr>
              <a:t>k = </a:t>
            </a:r>
            <a:r>
              <a:rPr sz="1000" spc="-20" dirty="0">
                <a:solidFill>
                  <a:srgbClr val="080808"/>
                </a:solidFill>
                <a:latin typeface="Courier New"/>
                <a:cs typeface="Courier New"/>
              </a:rPr>
              <a:t>Konto(</a:t>
            </a:r>
            <a:r>
              <a:rPr sz="1000" b="1" spc="-20" dirty="0">
                <a:solidFill>
                  <a:srgbClr val="008080"/>
                </a:solidFill>
                <a:latin typeface="Courier New"/>
                <a:cs typeface="Courier New"/>
              </a:rPr>
              <a:t>"Max"</a:t>
            </a:r>
            <a:r>
              <a:rPr sz="1000" spc="-20" dirty="0">
                <a:solidFill>
                  <a:srgbClr val="080808"/>
                </a:solidFill>
                <a:latin typeface="Courier New"/>
                <a:cs typeface="Courier New"/>
              </a:rPr>
              <a:t>) </a:t>
            </a:r>
            <a:r>
              <a:rPr sz="1000" spc="-1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000080"/>
                </a:solidFill>
                <a:latin typeface="Courier New"/>
                <a:cs typeface="Courier New"/>
              </a:rPr>
              <a:t>print</a:t>
            </a:r>
            <a:r>
              <a:rPr sz="1000" spc="-10" dirty="0">
                <a:solidFill>
                  <a:srgbClr val="080808"/>
                </a:solidFill>
                <a:latin typeface="Courier New"/>
                <a:cs typeface="Courier New"/>
              </a:rPr>
              <a:t>(k.zinssatz)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 marL="12700" marR="27305">
              <a:lnSpc>
                <a:spcPct val="156300"/>
              </a:lnSpc>
              <a:spcBef>
                <a:spcPts val="625"/>
              </a:spcBef>
            </a:pPr>
            <a:r>
              <a:rPr sz="1000" spc="-5" dirty="0">
                <a:solidFill>
                  <a:srgbClr val="080808"/>
                </a:solidFill>
                <a:latin typeface="Courier New"/>
                <a:cs typeface="Courier New"/>
              </a:rPr>
              <a:t>Konto.zinssat</a:t>
            </a:r>
            <a:r>
              <a:rPr sz="1000" dirty="0">
                <a:solidFill>
                  <a:srgbClr val="080808"/>
                </a:solidFill>
                <a:latin typeface="Courier New"/>
                <a:cs typeface="Courier New"/>
              </a:rPr>
              <a:t>z</a:t>
            </a:r>
            <a:r>
              <a:rPr sz="1000" spc="-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000" spc="-254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1750EB"/>
                </a:solidFill>
                <a:latin typeface="Courier New"/>
                <a:cs typeface="Courier New"/>
              </a:rPr>
              <a:t>0.75  </a:t>
            </a:r>
            <a:r>
              <a:rPr sz="1000" spc="-10" dirty="0">
                <a:solidFill>
                  <a:srgbClr val="000080"/>
                </a:solidFill>
                <a:latin typeface="Courier New"/>
                <a:cs typeface="Courier New"/>
              </a:rPr>
              <a:t>print</a:t>
            </a:r>
            <a:r>
              <a:rPr sz="1000" spc="-10" dirty="0">
                <a:solidFill>
                  <a:srgbClr val="080808"/>
                </a:solidFill>
                <a:latin typeface="Courier New"/>
                <a:cs typeface="Courier New"/>
              </a:rPr>
              <a:t>(k.zinssatz)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6324" y="1187513"/>
            <a:ext cx="3931285" cy="4454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0530" marR="5080" indent="-418465">
              <a:lnSpc>
                <a:spcPct val="135400"/>
              </a:lnSpc>
              <a:spcBef>
                <a:spcPts val="100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Zinssatz ist eine Klassenvariable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Sie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fix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Klasse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gebunden.</a:t>
            </a:r>
            <a:endParaRPr sz="1800">
              <a:latin typeface="Arial"/>
              <a:cs typeface="Arial"/>
            </a:endParaRPr>
          </a:p>
          <a:p>
            <a:pPr marL="430530" marR="104139">
              <a:lnSpc>
                <a:spcPct val="111100"/>
              </a:lnSpc>
              <a:spcBef>
                <a:spcPts val="525"/>
              </a:spcBef>
            </a:pPr>
            <a:r>
              <a:rPr sz="1800" spc="-5" dirty="0">
                <a:latin typeface="Arial"/>
                <a:cs typeface="Arial"/>
              </a:rPr>
              <a:t>Sie existiert unabhängig </a:t>
            </a:r>
            <a:r>
              <a:rPr sz="1800" dirty="0">
                <a:latin typeface="Arial"/>
                <a:cs typeface="Arial"/>
              </a:rPr>
              <a:t>von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Instanzen.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Verhindert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Redundanz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430530" marR="641985" indent="-418465">
              <a:lnSpc>
                <a:spcPct val="111100"/>
              </a:lnSpc>
              <a:spcBef>
                <a:spcPts val="1150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Klassenattribute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immer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über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Klassennamen.Attribute 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ansprechen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!!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430530" marR="384175" indent="-418465">
              <a:lnSpc>
                <a:spcPct val="111100"/>
              </a:lnSpc>
              <a:spcBef>
                <a:spcPts val="1150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Wird Klassenattribut über eine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Instanz neu initialisiert </a:t>
            </a:r>
            <a:r>
              <a:rPr sz="1800" dirty="0">
                <a:latin typeface="Arial"/>
                <a:cs typeface="Arial"/>
              </a:rPr>
              <a:t>→ </a:t>
            </a:r>
            <a:r>
              <a:rPr sz="1800" spc="-5" dirty="0">
                <a:latin typeface="Arial"/>
                <a:cs typeface="Arial"/>
              </a:rPr>
              <a:t>dann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entsteht ein </a:t>
            </a:r>
            <a:r>
              <a:rPr sz="1800" b="1" i="1" spc="-5" dirty="0">
                <a:latin typeface="Arial"/>
                <a:cs typeface="Arial"/>
              </a:rPr>
              <a:t>dynamisches </a:t>
            </a:r>
            <a:r>
              <a:rPr sz="1800" b="1" i="1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Attribut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(nächstes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Kapitel)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59262" y="1636637"/>
            <a:ext cx="3184525" cy="99695"/>
            <a:chOff x="1759262" y="1636637"/>
            <a:chExt cx="3184525" cy="99695"/>
          </a:xfrm>
        </p:grpSpPr>
        <p:sp>
          <p:nvSpPr>
            <p:cNvPr id="7" name="object 7"/>
            <p:cNvSpPr/>
            <p:nvPr/>
          </p:nvSpPr>
          <p:spPr>
            <a:xfrm>
              <a:off x="1764025" y="1641400"/>
              <a:ext cx="3131820" cy="74295"/>
            </a:xfrm>
            <a:custGeom>
              <a:avLst/>
              <a:gdLst/>
              <a:ahLst/>
              <a:cxnLst/>
              <a:rect l="l" t="t" r="r" b="b"/>
              <a:pathLst>
                <a:path w="3131820" h="74294">
                  <a:moveTo>
                    <a:pt x="0" y="0"/>
                  </a:moveTo>
                  <a:lnTo>
                    <a:pt x="3131265" y="74245"/>
                  </a:lnTo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94918" y="16999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56"/>
                  </a:moveTo>
                  <a:lnTo>
                    <a:pt x="745" y="0"/>
                  </a:lnTo>
                  <a:lnTo>
                    <a:pt x="43586" y="16752"/>
                  </a:lnTo>
                  <a:lnTo>
                    <a:pt x="0" y="31456"/>
                  </a:lnTo>
                  <a:close/>
                </a:path>
              </a:pathLst>
            </a:custGeom>
            <a:solidFill>
              <a:srgbClr val="0321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94918" y="16999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56"/>
                  </a:moveTo>
                  <a:lnTo>
                    <a:pt x="43586" y="16752"/>
                  </a:lnTo>
                  <a:lnTo>
                    <a:pt x="745" y="0"/>
                  </a:lnTo>
                  <a:lnTo>
                    <a:pt x="0" y="31456"/>
                  </a:lnTo>
                  <a:close/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6346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Übung</a:t>
            </a:r>
            <a:r>
              <a:rPr sz="3600" spc="-50" dirty="0"/>
              <a:t> </a:t>
            </a:r>
            <a:r>
              <a:rPr sz="3600" spc="-5" dirty="0"/>
              <a:t>Klassenattribut</a:t>
            </a:r>
            <a:r>
              <a:rPr sz="3600" spc="-45" dirty="0"/>
              <a:t> </a:t>
            </a:r>
            <a:r>
              <a:rPr sz="3600" spc="-5" dirty="0"/>
              <a:t>Kreis: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8191" y="1285685"/>
            <a:ext cx="7247255" cy="453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8940" algn="l"/>
              </a:tabLst>
            </a:pPr>
            <a:r>
              <a:rPr sz="1600" spc="105" dirty="0">
                <a:latin typeface="Arial Unicode MS"/>
                <a:cs typeface="Arial Unicode MS"/>
              </a:rPr>
              <a:t>❏	</a:t>
            </a:r>
            <a:r>
              <a:rPr sz="1600" spc="-5" dirty="0">
                <a:latin typeface="Arial"/>
                <a:cs typeface="Arial"/>
              </a:rPr>
              <a:t>erstellen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sie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folgende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Klasse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'Kreis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08940" algn="l"/>
              </a:tabLst>
            </a:pPr>
            <a:r>
              <a:rPr sz="1600" spc="105" dirty="0">
                <a:latin typeface="Arial Unicode MS"/>
                <a:cs typeface="Arial Unicode MS"/>
              </a:rPr>
              <a:t>❏	</a:t>
            </a:r>
            <a:r>
              <a:rPr sz="1600" spc="-5" dirty="0">
                <a:latin typeface="Arial"/>
                <a:cs typeface="Arial"/>
              </a:rPr>
              <a:t>beim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Instanziieren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soll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Radius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mitgegeben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werden,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Radius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ist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public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08940" algn="l"/>
              </a:tabLst>
            </a:pPr>
            <a:r>
              <a:rPr sz="1600" spc="105" dirty="0">
                <a:latin typeface="Arial Unicode MS"/>
                <a:cs typeface="Arial Unicode MS"/>
              </a:rPr>
              <a:t>❏	</a:t>
            </a:r>
            <a:r>
              <a:rPr sz="1600" spc="-5" dirty="0">
                <a:latin typeface="Arial"/>
                <a:cs typeface="Arial"/>
              </a:rPr>
              <a:t>definieren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sie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ein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Klassenvariable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=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3.1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08940" algn="l"/>
              </a:tabLst>
            </a:pPr>
            <a:r>
              <a:rPr sz="1600" spc="105" dirty="0">
                <a:latin typeface="Arial Unicode MS"/>
                <a:cs typeface="Arial Unicode MS"/>
              </a:rPr>
              <a:t>❏	</a:t>
            </a:r>
            <a:r>
              <a:rPr sz="1600" spc="-5" dirty="0">
                <a:latin typeface="Arial"/>
                <a:cs typeface="Arial"/>
              </a:rPr>
              <a:t>berechnen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sie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Fläche in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einer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Methode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und geben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diesen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Wert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zurück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08940" algn="l"/>
              </a:tabLst>
            </a:pPr>
            <a:r>
              <a:rPr sz="1600" spc="105" dirty="0">
                <a:latin typeface="Arial Unicode MS"/>
                <a:cs typeface="Arial Unicode MS"/>
              </a:rPr>
              <a:t>❏	</a:t>
            </a:r>
            <a:r>
              <a:rPr sz="1600" spc="-5" dirty="0">
                <a:latin typeface="Arial"/>
                <a:cs typeface="Arial"/>
              </a:rPr>
              <a:t>geben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sie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beim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Testen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Wert </a:t>
            </a:r>
            <a:r>
              <a:rPr sz="1600" dirty="0">
                <a:latin typeface="Arial"/>
                <a:cs typeface="Arial"/>
              </a:rPr>
              <a:t>von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aus…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08940" algn="l"/>
              </a:tabLst>
            </a:pPr>
            <a:r>
              <a:rPr sz="1600" spc="105" dirty="0">
                <a:latin typeface="Arial Unicode MS"/>
                <a:cs typeface="Arial Unicode MS"/>
              </a:rPr>
              <a:t>❏	</a:t>
            </a:r>
            <a:r>
              <a:rPr sz="1600" spc="-5" dirty="0">
                <a:latin typeface="Arial"/>
                <a:cs typeface="Arial"/>
              </a:rPr>
              <a:t>instanziieren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sie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nun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Kreise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mit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unterschiedlichen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Werten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08940" algn="l"/>
              </a:tabLst>
            </a:pPr>
            <a:r>
              <a:rPr sz="1600" spc="105" dirty="0">
                <a:latin typeface="Arial Unicode MS"/>
                <a:cs typeface="Arial Unicode MS"/>
              </a:rPr>
              <a:t>❏	</a:t>
            </a:r>
            <a:r>
              <a:rPr sz="1600" spc="-5" dirty="0">
                <a:latin typeface="Arial"/>
                <a:cs typeface="Arial"/>
              </a:rPr>
              <a:t>drucken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von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beiden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Fläche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aus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08940" algn="l"/>
              </a:tabLst>
            </a:pPr>
            <a:r>
              <a:rPr sz="1600" spc="105" dirty="0">
                <a:latin typeface="Arial Unicode MS"/>
                <a:cs typeface="Arial Unicode MS"/>
              </a:rPr>
              <a:t>❏	</a:t>
            </a:r>
            <a:r>
              <a:rPr sz="1600" spc="-5" dirty="0">
                <a:latin typeface="Arial"/>
                <a:cs typeface="Arial"/>
              </a:rPr>
              <a:t>ändern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nun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Wert </a:t>
            </a:r>
            <a:r>
              <a:rPr sz="1600" dirty="0">
                <a:latin typeface="Arial"/>
                <a:cs typeface="Arial"/>
              </a:rPr>
              <a:t>von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auf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=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3.1415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08940" algn="l"/>
              </a:tabLst>
            </a:pPr>
            <a:r>
              <a:rPr sz="1600" spc="105" dirty="0">
                <a:latin typeface="Arial Unicode MS"/>
                <a:cs typeface="Arial Unicode MS"/>
              </a:rPr>
              <a:t>❏	</a:t>
            </a:r>
            <a:r>
              <a:rPr sz="1600" spc="-5" dirty="0">
                <a:latin typeface="Arial"/>
                <a:cs typeface="Arial"/>
              </a:rPr>
              <a:t>drucken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von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beiden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Fläche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erneut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aus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aus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425794"/>
            <a:ext cx="63150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OOP</a:t>
            </a:r>
            <a:r>
              <a:rPr spc="-105" dirty="0"/>
              <a:t> </a:t>
            </a:r>
            <a:r>
              <a:rPr spc="-5" dirty="0"/>
              <a:t>Klassenmethode</a:t>
            </a:r>
            <a:r>
              <a:rPr spc="-50" dirty="0"/>
              <a:t> </a:t>
            </a:r>
            <a:r>
              <a:rPr dirty="0"/>
              <a:t>Methoden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77825" y="1199579"/>
            <a:ext cx="3764915" cy="2816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marR="2086610" indent="-297180">
              <a:lnSpc>
                <a:spcPct val="144200"/>
              </a:lnSpc>
              <a:spcBef>
                <a:spcPts val="100"/>
              </a:spcBef>
            </a:pPr>
            <a:r>
              <a:rPr sz="1300" spc="-5" dirty="0">
                <a:solidFill>
                  <a:srgbClr val="0033B3"/>
                </a:solidFill>
                <a:latin typeface="Courier New"/>
                <a:cs typeface="Courier New"/>
              </a:rPr>
              <a:t>class </a:t>
            </a:r>
            <a:r>
              <a:rPr sz="1300" spc="-20" dirty="0">
                <a:latin typeface="Courier New"/>
                <a:cs typeface="Courier New"/>
              </a:rPr>
              <a:t>Konto</a:t>
            </a:r>
            <a:r>
              <a:rPr sz="1300" spc="-20" dirty="0">
                <a:solidFill>
                  <a:srgbClr val="080808"/>
                </a:solidFill>
                <a:latin typeface="Courier New"/>
                <a:cs typeface="Courier New"/>
              </a:rPr>
              <a:t>: </a:t>
            </a:r>
            <a:r>
              <a:rPr sz="1300" spc="-1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080808"/>
                </a:solidFill>
                <a:latin typeface="Courier New"/>
                <a:cs typeface="Courier New"/>
              </a:rPr>
              <a:t>zinssat</a:t>
            </a:r>
            <a:r>
              <a:rPr sz="1300" dirty="0">
                <a:solidFill>
                  <a:srgbClr val="080808"/>
                </a:solidFill>
                <a:latin typeface="Courier New"/>
                <a:cs typeface="Courier New"/>
              </a:rPr>
              <a:t>z</a:t>
            </a:r>
            <a:r>
              <a:rPr sz="1300" spc="-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300" spc="-21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1750EB"/>
                </a:solidFill>
                <a:latin typeface="Courier New"/>
                <a:cs typeface="Courier New"/>
              </a:rPr>
              <a:t>0.5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Courier New"/>
              <a:cs typeface="Courier New"/>
            </a:endParaRPr>
          </a:p>
          <a:p>
            <a:pPr marL="692785" marR="810260" indent="-389255">
              <a:lnSpc>
                <a:spcPct val="144200"/>
              </a:lnSpc>
              <a:tabLst>
                <a:tab pos="890905" algn="l"/>
                <a:tab pos="1470025" algn="l"/>
              </a:tabLst>
            </a:pPr>
            <a:r>
              <a:rPr sz="1300" spc="-5" dirty="0">
                <a:solidFill>
                  <a:srgbClr val="0033B3"/>
                </a:solidFill>
                <a:latin typeface="Courier New"/>
                <a:cs typeface="Courier New"/>
              </a:rPr>
              <a:t>def</a:t>
            </a:r>
            <a:r>
              <a:rPr sz="1300" u="sng" spc="-5" dirty="0">
                <a:solidFill>
                  <a:srgbClr val="0033B3"/>
                </a:solidFill>
                <a:uFill>
                  <a:solidFill>
                    <a:srgbClr val="B100B1"/>
                  </a:solidFill>
                </a:uFill>
                <a:latin typeface="Times New Roman"/>
                <a:cs typeface="Times New Roman"/>
              </a:rPr>
              <a:t>		</a:t>
            </a:r>
            <a:r>
              <a:rPr sz="1300" spc="-5" dirty="0">
                <a:solidFill>
                  <a:srgbClr val="B200B2"/>
                </a:solidFill>
                <a:latin typeface="Courier New"/>
                <a:cs typeface="Courier New"/>
              </a:rPr>
              <a:t>init</a:t>
            </a:r>
            <a:r>
              <a:rPr sz="1300" u="sng" spc="-5" dirty="0">
                <a:solidFill>
                  <a:srgbClr val="080808"/>
                </a:solidFill>
                <a:uFill>
                  <a:solidFill>
                    <a:srgbClr val="B100B1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300" spc="-15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300" spc="-15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300" spc="-15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300" spc="-10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080808"/>
                </a:solidFill>
                <a:latin typeface="Courier New"/>
                <a:cs typeface="Courier New"/>
              </a:rPr>
              <a:t>betrag): </a:t>
            </a:r>
            <a:r>
              <a:rPr sz="1300" spc="-76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300" spc="-10" dirty="0">
                <a:solidFill>
                  <a:srgbClr val="080808"/>
                </a:solidFill>
                <a:latin typeface="Courier New"/>
                <a:cs typeface="Courier New"/>
              </a:rPr>
              <a:t>.saldo</a:t>
            </a:r>
            <a:r>
              <a:rPr sz="1300" spc="-2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300" spc="-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080808"/>
                </a:solidFill>
                <a:latin typeface="Courier New"/>
                <a:cs typeface="Courier New"/>
              </a:rPr>
              <a:t>betrag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Courier New"/>
              <a:cs typeface="Courier New"/>
            </a:endParaRPr>
          </a:p>
          <a:p>
            <a:pPr marL="304165">
              <a:lnSpc>
                <a:spcPct val="100000"/>
              </a:lnSpc>
            </a:pPr>
            <a:r>
              <a:rPr sz="1300" spc="-5" dirty="0">
                <a:solidFill>
                  <a:srgbClr val="0000B2"/>
                </a:solidFill>
                <a:latin typeface="Courier New"/>
                <a:cs typeface="Courier New"/>
              </a:rPr>
              <a:t>@classmethod</a:t>
            </a:r>
            <a:endParaRPr sz="1300">
              <a:latin typeface="Courier New"/>
              <a:cs typeface="Courier New"/>
            </a:endParaRPr>
          </a:p>
          <a:p>
            <a:pPr marL="304165">
              <a:lnSpc>
                <a:spcPct val="100000"/>
              </a:lnSpc>
              <a:spcBef>
                <a:spcPts val="690"/>
              </a:spcBef>
            </a:pPr>
            <a:r>
              <a:rPr sz="1300" spc="-5" dirty="0">
                <a:solidFill>
                  <a:srgbClr val="0033B3"/>
                </a:solidFill>
                <a:latin typeface="Courier New"/>
                <a:cs typeface="Courier New"/>
              </a:rPr>
              <a:t>def</a:t>
            </a:r>
            <a:r>
              <a:rPr sz="1300" spc="-9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300" spc="-20" dirty="0">
                <a:latin typeface="Courier New"/>
                <a:cs typeface="Courier New"/>
              </a:rPr>
              <a:t>change_zins</a:t>
            </a:r>
            <a:r>
              <a:rPr sz="1300" spc="-2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300" spc="-20" dirty="0">
                <a:solidFill>
                  <a:srgbClr val="94558D"/>
                </a:solidFill>
                <a:latin typeface="Courier New"/>
                <a:cs typeface="Courier New"/>
              </a:rPr>
              <a:t>cls</a:t>
            </a:r>
            <a:r>
              <a:rPr sz="1300" spc="-20" dirty="0">
                <a:solidFill>
                  <a:srgbClr val="080808"/>
                </a:solidFill>
                <a:latin typeface="Courier New"/>
                <a:cs typeface="Courier New"/>
              </a:rPr>
              <a:t>):</a:t>
            </a:r>
            <a:endParaRPr sz="1300">
              <a:latin typeface="Courier New"/>
              <a:cs typeface="Courier New"/>
            </a:endParaRPr>
          </a:p>
          <a:p>
            <a:pPr marL="12700" marR="5080" indent="680085">
              <a:lnSpc>
                <a:spcPct val="110600"/>
              </a:lnSpc>
              <a:spcBef>
                <a:spcPts val="525"/>
              </a:spcBef>
            </a:pPr>
            <a:r>
              <a:rPr sz="1300" spc="-15" dirty="0">
                <a:solidFill>
                  <a:srgbClr val="000080"/>
                </a:solidFill>
                <a:latin typeface="Courier New"/>
                <a:cs typeface="Courier New"/>
              </a:rPr>
              <a:t>print</a:t>
            </a:r>
            <a:r>
              <a:rPr sz="1300" spc="-15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300" b="1" spc="-15" dirty="0">
                <a:solidFill>
                  <a:srgbClr val="008080"/>
                </a:solidFill>
                <a:latin typeface="Courier New"/>
                <a:cs typeface="Courier New"/>
              </a:rPr>
              <a:t>"Der </a:t>
            </a:r>
            <a:r>
              <a:rPr sz="1300" b="1" spc="-5" dirty="0">
                <a:solidFill>
                  <a:srgbClr val="008080"/>
                </a:solidFill>
                <a:latin typeface="Courier New"/>
                <a:cs typeface="Courier New"/>
              </a:rPr>
              <a:t>neue Zins beträgt:"</a:t>
            </a:r>
            <a:r>
              <a:rPr sz="1300" spc="-5" dirty="0">
                <a:solidFill>
                  <a:srgbClr val="080808"/>
                </a:solidFill>
                <a:latin typeface="Courier New"/>
                <a:cs typeface="Courier New"/>
              </a:rPr>
              <a:t>, </a:t>
            </a:r>
            <a:r>
              <a:rPr sz="1300" spc="-77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94558D"/>
                </a:solidFill>
                <a:latin typeface="Courier New"/>
                <a:cs typeface="Courier New"/>
              </a:rPr>
              <a:t>cls</a:t>
            </a:r>
            <a:r>
              <a:rPr sz="1300" spc="-10" dirty="0">
                <a:solidFill>
                  <a:srgbClr val="080808"/>
                </a:solidFill>
                <a:latin typeface="Courier New"/>
                <a:cs typeface="Courier New"/>
              </a:rPr>
              <a:t>.zinssatz </a:t>
            </a:r>
            <a:r>
              <a:rPr sz="1300" dirty="0">
                <a:solidFill>
                  <a:srgbClr val="080808"/>
                </a:solidFill>
                <a:latin typeface="Courier New"/>
                <a:cs typeface="Courier New"/>
              </a:rPr>
              <a:t>*</a:t>
            </a:r>
            <a:r>
              <a:rPr sz="1300" spc="-18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300" spc="-15" dirty="0">
                <a:solidFill>
                  <a:srgbClr val="1750EB"/>
                </a:solidFill>
                <a:latin typeface="Courier New"/>
                <a:cs typeface="Courier New"/>
              </a:rPr>
              <a:t>0.99</a:t>
            </a:r>
            <a:r>
              <a:rPr sz="1300" spc="-15" dirty="0">
                <a:solidFill>
                  <a:srgbClr val="080808"/>
                </a:solidFill>
                <a:latin typeface="Courier New"/>
                <a:cs typeface="Courier New"/>
              </a:rPr>
              <a:t>)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825" y="4561904"/>
            <a:ext cx="2096770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200"/>
              </a:lnSpc>
              <a:spcBef>
                <a:spcPts val="100"/>
              </a:spcBef>
            </a:pPr>
            <a:r>
              <a:rPr sz="1300" spc="-10" dirty="0">
                <a:solidFill>
                  <a:srgbClr val="000080"/>
                </a:solidFill>
                <a:latin typeface="Courier New"/>
                <a:cs typeface="Courier New"/>
              </a:rPr>
              <a:t>print</a:t>
            </a:r>
            <a:r>
              <a:rPr sz="1300" spc="-10" dirty="0">
                <a:solidFill>
                  <a:srgbClr val="080808"/>
                </a:solidFill>
                <a:latin typeface="Courier New"/>
                <a:cs typeface="Courier New"/>
              </a:rPr>
              <a:t>(Konto.zinssatz) </a:t>
            </a:r>
            <a:r>
              <a:rPr sz="1300" spc="-77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80808"/>
                </a:solidFill>
                <a:latin typeface="Courier New"/>
                <a:cs typeface="Courier New"/>
              </a:rPr>
              <a:t>k = </a:t>
            </a:r>
            <a:r>
              <a:rPr sz="1300" spc="-25" dirty="0">
                <a:solidFill>
                  <a:srgbClr val="080808"/>
                </a:solidFill>
                <a:latin typeface="Courier New"/>
                <a:cs typeface="Courier New"/>
              </a:rPr>
              <a:t>Konto(</a:t>
            </a:r>
            <a:r>
              <a:rPr sz="1300" spc="-25" dirty="0">
                <a:solidFill>
                  <a:srgbClr val="1750EB"/>
                </a:solidFill>
                <a:latin typeface="Courier New"/>
                <a:cs typeface="Courier New"/>
              </a:rPr>
              <a:t>100</a:t>
            </a:r>
            <a:r>
              <a:rPr sz="1300" spc="-25" dirty="0">
                <a:solidFill>
                  <a:srgbClr val="080808"/>
                </a:solidFill>
                <a:latin typeface="Courier New"/>
                <a:cs typeface="Courier New"/>
              </a:rPr>
              <a:t>) </a:t>
            </a:r>
            <a:r>
              <a:rPr sz="1300" spc="-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300" spc="-5" dirty="0">
                <a:solidFill>
                  <a:srgbClr val="080808"/>
                </a:solidFill>
                <a:latin typeface="Courier New"/>
                <a:cs typeface="Courier New"/>
              </a:rPr>
              <a:t>Konto.change_zins()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6324" y="1187513"/>
            <a:ext cx="3979545" cy="475932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300" spc="-5" dirty="0">
                <a:solidFill>
                  <a:srgbClr val="0000B2"/>
                </a:solidFill>
                <a:latin typeface="Courier New"/>
                <a:cs typeface="Courier New"/>
              </a:rPr>
              <a:t>@classmethod</a:t>
            </a:r>
            <a:endParaRPr sz="1300">
              <a:latin typeface="Courier New"/>
              <a:cs typeface="Courier New"/>
            </a:endParaRPr>
          </a:p>
          <a:p>
            <a:pPr marL="430530" marR="679450">
              <a:lnSpc>
                <a:spcPct val="111100"/>
              </a:lnSpc>
              <a:spcBef>
                <a:spcPts val="525"/>
              </a:spcBef>
            </a:pPr>
            <a:r>
              <a:rPr sz="1300" spc="-5" dirty="0">
                <a:solidFill>
                  <a:srgbClr val="0033B3"/>
                </a:solidFill>
                <a:latin typeface="Courier New"/>
                <a:cs typeface="Courier New"/>
              </a:rPr>
              <a:t>def</a:t>
            </a:r>
            <a:r>
              <a:rPr sz="1300" spc="-7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300" spc="-20" dirty="0">
                <a:latin typeface="Courier New"/>
                <a:cs typeface="Courier New"/>
              </a:rPr>
              <a:t>change_zins</a:t>
            </a:r>
            <a:r>
              <a:rPr sz="1300" spc="-2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300" spc="-20" dirty="0">
                <a:solidFill>
                  <a:srgbClr val="94558D"/>
                </a:solidFill>
                <a:latin typeface="Courier New"/>
                <a:cs typeface="Courier New"/>
              </a:rPr>
              <a:t>cls</a:t>
            </a:r>
            <a:r>
              <a:rPr sz="1300" spc="-20" dirty="0">
                <a:solidFill>
                  <a:srgbClr val="080808"/>
                </a:solidFill>
                <a:latin typeface="Courier New"/>
                <a:cs typeface="Courier New"/>
              </a:rPr>
              <a:t>):</a:t>
            </a:r>
            <a:r>
              <a:rPr sz="1300" spc="-6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Arial"/>
                <a:cs typeface="Arial"/>
              </a:rPr>
              <a:t>ist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eine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Klassenmethode</a:t>
            </a:r>
            <a:endParaRPr sz="1800">
              <a:latin typeface="Arial"/>
              <a:cs typeface="Arial"/>
            </a:endParaRPr>
          </a:p>
          <a:p>
            <a:pPr marL="430530" marR="230504" indent="-418465">
              <a:lnSpc>
                <a:spcPct val="111100"/>
              </a:lnSpc>
              <a:spcBef>
                <a:spcPts val="525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Die Annotation @classmethod </a:t>
            </a:r>
            <a:r>
              <a:rPr sz="1800" dirty="0">
                <a:latin typeface="Arial"/>
                <a:cs typeface="Arial"/>
              </a:rPr>
              <a:t> macht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aus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einer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Instanzmethode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eine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Klassenmethode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430530" marR="5080" indent="-418465">
              <a:lnSpc>
                <a:spcPct val="111100"/>
              </a:lnSpc>
              <a:spcBef>
                <a:spcPts val="1150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300" spc="-5" dirty="0">
                <a:solidFill>
                  <a:srgbClr val="94558D"/>
                </a:solidFill>
                <a:latin typeface="Courier New"/>
                <a:cs typeface="Courier New"/>
              </a:rPr>
              <a:t>cls </a:t>
            </a:r>
            <a:r>
              <a:rPr sz="1800" spc="-5" dirty="0">
                <a:latin typeface="Arial"/>
                <a:cs typeface="Arial"/>
              </a:rPr>
              <a:t>Ist der </a:t>
            </a:r>
            <a:r>
              <a:rPr sz="1800" dirty="0">
                <a:latin typeface="Arial"/>
                <a:cs typeface="Arial"/>
              </a:rPr>
              <a:t>“Klassenname” </a:t>
            </a:r>
            <a:r>
              <a:rPr sz="1800" spc="-5" dirty="0">
                <a:latin typeface="Arial"/>
                <a:cs typeface="Arial"/>
              </a:rPr>
              <a:t>als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Parameter. </a:t>
            </a:r>
            <a:r>
              <a:rPr sz="1800" spc="-5" dirty="0">
                <a:latin typeface="Arial"/>
                <a:cs typeface="Arial"/>
              </a:rPr>
              <a:t>Über </a:t>
            </a:r>
            <a:r>
              <a:rPr sz="1800" dirty="0">
                <a:latin typeface="Arial"/>
                <a:cs typeface="Arial"/>
              </a:rPr>
              <a:t>cls </a:t>
            </a:r>
            <a:r>
              <a:rPr sz="1800" spc="-5" dirty="0">
                <a:latin typeface="Arial"/>
                <a:cs typeface="Arial"/>
              </a:rPr>
              <a:t>werden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Klassen Ressourcen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angesprochen.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Kein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Zugriff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auf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self</a:t>
            </a:r>
            <a:endParaRPr sz="1800">
              <a:latin typeface="Arial"/>
              <a:cs typeface="Arial"/>
            </a:endParaRPr>
          </a:p>
          <a:p>
            <a:pPr marL="43053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Arial"/>
                <a:cs typeface="Arial"/>
              </a:rPr>
              <a:t>-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Ressourcen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15" dirty="0">
                <a:latin typeface="Arial"/>
                <a:cs typeface="Arial"/>
              </a:rPr>
              <a:t>Verhindert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Redundanz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70808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Übung</a:t>
            </a:r>
            <a:r>
              <a:rPr sz="3600" spc="-50" dirty="0"/>
              <a:t> </a:t>
            </a:r>
            <a:r>
              <a:rPr sz="3600" spc="-5" dirty="0"/>
              <a:t>Klassenmethode</a:t>
            </a:r>
            <a:r>
              <a:rPr sz="3600" spc="-45" dirty="0"/>
              <a:t> </a:t>
            </a:r>
            <a:r>
              <a:rPr sz="3600" spc="-5" dirty="0"/>
              <a:t>Person: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  <a:tabLst>
                <a:tab pos="445134" algn="l"/>
              </a:tabLst>
            </a:pPr>
            <a:r>
              <a:rPr spc="105" dirty="0">
                <a:latin typeface="Arial Unicode MS"/>
                <a:cs typeface="Arial Unicode MS"/>
              </a:rPr>
              <a:t>❏	</a:t>
            </a:r>
            <a:r>
              <a:rPr spc="-5" dirty="0"/>
              <a:t>Kopiere</a:t>
            </a:r>
            <a:r>
              <a:rPr dirty="0"/>
              <a:t>n</a:t>
            </a:r>
            <a:r>
              <a:rPr spc="-5" dirty="0"/>
              <a:t> </a:t>
            </a:r>
            <a:r>
              <a:rPr dirty="0"/>
              <a:t>sie</a:t>
            </a:r>
            <a:r>
              <a:rPr spc="-5" dirty="0"/>
              <a:t> di</a:t>
            </a:r>
            <a:r>
              <a:rPr dirty="0"/>
              <a:t>e</a:t>
            </a:r>
            <a:r>
              <a:rPr spc="-5" dirty="0"/>
              <a:t> Klass</a:t>
            </a:r>
            <a:r>
              <a:rPr dirty="0"/>
              <a:t>e</a:t>
            </a:r>
            <a:r>
              <a:rPr spc="40" dirty="0"/>
              <a:t> </a:t>
            </a:r>
            <a:r>
              <a:rPr spc="-5" dirty="0">
                <a:latin typeface="Courier New"/>
                <a:cs typeface="Courier New"/>
              </a:rPr>
              <a:t>Perso</a:t>
            </a:r>
            <a:r>
              <a:rPr dirty="0">
                <a:latin typeface="Courier New"/>
                <a:cs typeface="Courier New"/>
              </a:rPr>
              <a:t>n</a:t>
            </a:r>
            <a:r>
              <a:rPr spc="-610" dirty="0">
                <a:latin typeface="Courier New"/>
                <a:cs typeface="Courier New"/>
              </a:rPr>
              <a:t> </a:t>
            </a:r>
            <a:r>
              <a:rPr dirty="0"/>
              <a:t>von</a:t>
            </a:r>
            <a:r>
              <a:rPr spc="-5" dirty="0"/>
              <a:t> de</a:t>
            </a:r>
            <a:r>
              <a:rPr dirty="0"/>
              <a:t>r</a:t>
            </a:r>
            <a:r>
              <a:rPr spc="-90" dirty="0"/>
              <a:t> </a:t>
            </a:r>
            <a:r>
              <a:rPr spc="-5" dirty="0"/>
              <a:t>Aufgab</a:t>
            </a:r>
            <a:r>
              <a:rPr dirty="0"/>
              <a:t>e</a:t>
            </a:r>
            <a:r>
              <a:rPr spc="-5" dirty="0"/>
              <a:t> Static_Aufgabe1</a:t>
            </a:r>
          </a:p>
          <a:p>
            <a:pPr marL="36195">
              <a:lnSpc>
                <a:spcPct val="100000"/>
              </a:lnSpc>
              <a:spcBef>
                <a:spcPts val="35"/>
              </a:spcBef>
            </a:pPr>
            <a:endParaRPr sz="1950"/>
          </a:p>
          <a:p>
            <a:pPr marL="48895">
              <a:lnSpc>
                <a:spcPct val="100000"/>
              </a:lnSpc>
              <a:tabLst>
                <a:tab pos="445134" algn="l"/>
              </a:tabLst>
            </a:pPr>
            <a:r>
              <a:rPr spc="105" dirty="0">
                <a:latin typeface="Arial Unicode MS"/>
                <a:cs typeface="Arial Unicode MS"/>
              </a:rPr>
              <a:t>❏	</a:t>
            </a:r>
            <a:r>
              <a:rPr spc="-5" dirty="0"/>
              <a:t>ergänze</a:t>
            </a:r>
            <a:r>
              <a:rPr dirty="0"/>
              <a:t>n</a:t>
            </a:r>
            <a:r>
              <a:rPr spc="-5" dirty="0"/>
              <a:t> </a:t>
            </a:r>
            <a:r>
              <a:rPr dirty="0"/>
              <a:t>sie</a:t>
            </a:r>
            <a:r>
              <a:rPr spc="-5" dirty="0"/>
              <a:t> Klass</a:t>
            </a:r>
            <a:r>
              <a:rPr dirty="0"/>
              <a:t>e</a:t>
            </a:r>
            <a:r>
              <a:rPr spc="-5" dirty="0"/>
              <a:t> Perso</a:t>
            </a:r>
            <a:r>
              <a:rPr dirty="0"/>
              <a:t>n</a:t>
            </a:r>
            <a:r>
              <a:rPr spc="-5" dirty="0"/>
              <a:t> u</a:t>
            </a:r>
            <a:r>
              <a:rPr dirty="0"/>
              <a:t>m</a:t>
            </a:r>
            <a:r>
              <a:rPr spc="-5" dirty="0"/>
              <a:t> di</a:t>
            </a:r>
            <a:r>
              <a:rPr dirty="0"/>
              <a:t>e</a:t>
            </a:r>
            <a:r>
              <a:rPr spc="-5" dirty="0"/>
              <a:t> Klassenmethod</a:t>
            </a:r>
            <a:r>
              <a:rPr dirty="0"/>
              <a:t>e</a:t>
            </a:r>
            <a:r>
              <a:rPr spc="80" dirty="0"/>
              <a:t> </a:t>
            </a:r>
            <a:r>
              <a:rPr spc="-5" dirty="0">
                <a:latin typeface="Courier New"/>
                <a:cs typeface="Courier New"/>
              </a:rPr>
              <a:t>person_jahrgan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740" dirty="0">
                <a:latin typeface="Courier New"/>
                <a:cs typeface="Courier New"/>
              </a:rPr>
              <a:t> </a:t>
            </a:r>
            <a:r>
              <a:rPr dirty="0"/>
              <a:t>mit </a:t>
            </a:r>
            <a:r>
              <a:rPr spc="-5" dirty="0">
                <a:latin typeface="Courier New"/>
                <a:cs typeface="Courier New"/>
              </a:rPr>
              <a:t>nam</a:t>
            </a:r>
            <a:r>
              <a:rPr dirty="0">
                <a:latin typeface="Courier New"/>
                <a:cs typeface="Courier New"/>
              </a:rPr>
              <a:t>e</a:t>
            </a:r>
            <a:r>
              <a:rPr spc="-580" dirty="0">
                <a:latin typeface="Courier New"/>
                <a:cs typeface="Courier New"/>
              </a:rPr>
              <a:t> </a:t>
            </a:r>
            <a:r>
              <a:rPr spc="-5" dirty="0"/>
              <a:t>und</a:t>
            </a:r>
          </a:p>
          <a:p>
            <a:pPr marL="445134">
              <a:lnSpc>
                <a:spcPct val="100000"/>
              </a:lnSpc>
              <a:spcBef>
                <a:spcPts val="180"/>
              </a:spcBef>
            </a:pPr>
            <a:r>
              <a:rPr spc="-5" dirty="0">
                <a:latin typeface="Courier New"/>
                <a:cs typeface="Courier New"/>
              </a:rPr>
              <a:t>jahrgan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640" dirty="0">
                <a:latin typeface="Courier New"/>
                <a:cs typeface="Courier New"/>
              </a:rPr>
              <a:t> </a:t>
            </a:r>
            <a:r>
              <a:rPr spc="-5" dirty="0"/>
              <a:t>al</a:t>
            </a:r>
            <a:r>
              <a:rPr dirty="0"/>
              <a:t>s</a:t>
            </a:r>
            <a:r>
              <a:rPr spc="-5" dirty="0"/>
              <a:t> Parameter</a:t>
            </a:r>
          </a:p>
          <a:p>
            <a:pPr marL="36195">
              <a:lnSpc>
                <a:spcPct val="100000"/>
              </a:lnSpc>
              <a:spcBef>
                <a:spcPts val="40"/>
              </a:spcBef>
            </a:pPr>
            <a:endParaRPr sz="1950"/>
          </a:p>
          <a:p>
            <a:pPr marL="48895">
              <a:lnSpc>
                <a:spcPct val="100000"/>
              </a:lnSpc>
              <a:tabLst>
                <a:tab pos="445134" algn="l"/>
              </a:tabLst>
            </a:pPr>
            <a:r>
              <a:rPr spc="105" dirty="0">
                <a:latin typeface="Arial Unicode MS"/>
                <a:cs typeface="Arial Unicode MS"/>
              </a:rPr>
              <a:t>❏	</a:t>
            </a:r>
            <a:r>
              <a:rPr spc="-5" dirty="0"/>
              <a:t>dies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Methode</a:t>
            </a:r>
            <a:r>
              <a:rPr spc="-5" dirty="0"/>
              <a:t> berechne</a:t>
            </a:r>
            <a:r>
              <a:rPr dirty="0"/>
              <a:t>t</a:t>
            </a:r>
            <a:r>
              <a:rPr spc="-5" dirty="0"/>
              <a:t> da</a:t>
            </a:r>
            <a:r>
              <a:rPr dirty="0"/>
              <a:t>s</a:t>
            </a:r>
            <a:r>
              <a:rPr spc="-90" dirty="0"/>
              <a:t> </a:t>
            </a:r>
            <a:r>
              <a:rPr spc="-5" dirty="0"/>
              <a:t>Alte</a:t>
            </a:r>
            <a:r>
              <a:rPr dirty="0"/>
              <a:t>r</a:t>
            </a:r>
            <a:r>
              <a:rPr spc="-5" dirty="0"/>
              <a:t> un</a:t>
            </a:r>
            <a:r>
              <a:rPr dirty="0"/>
              <a:t>d</a:t>
            </a:r>
            <a:r>
              <a:rPr spc="-5" dirty="0"/>
              <a:t> gib</a:t>
            </a:r>
            <a:r>
              <a:rPr dirty="0"/>
              <a:t>t</a:t>
            </a:r>
            <a:r>
              <a:rPr spc="-5" dirty="0"/>
              <a:t> ein</a:t>
            </a:r>
            <a:r>
              <a:rPr dirty="0"/>
              <a:t>e</a:t>
            </a:r>
            <a:r>
              <a:rPr spc="-5" dirty="0"/>
              <a:t> Instan</a:t>
            </a:r>
            <a:r>
              <a:rPr dirty="0"/>
              <a:t>z</a:t>
            </a:r>
            <a:r>
              <a:rPr spc="45" dirty="0"/>
              <a:t> </a:t>
            </a:r>
            <a:r>
              <a:rPr spc="-5" dirty="0">
                <a:latin typeface="Courier New"/>
                <a:cs typeface="Courier New"/>
              </a:rPr>
              <a:t>Perso</a:t>
            </a:r>
            <a:r>
              <a:rPr dirty="0">
                <a:latin typeface="Courier New"/>
                <a:cs typeface="Courier New"/>
              </a:rPr>
              <a:t>n</a:t>
            </a:r>
            <a:r>
              <a:rPr spc="-610" dirty="0">
                <a:latin typeface="Courier New"/>
                <a:cs typeface="Courier New"/>
              </a:rPr>
              <a:t> </a:t>
            </a:r>
            <a:r>
              <a:rPr dirty="0"/>
              <a:t>zurück</a:t>
            </a:r>
          </a:p>
          <a:p>
            <a:pPr marL="36195">
              <a:lnSpc>
                <a:spcPct val="100000"/>
              </a:lnSpc>
              <a:spcBef>
                <a:spcPts val="35"/>
              </a:spcBef>
            </a:pPr>
            <a:endParaRPr sz="1950"/>
          </a:p>
          <a:p>
            <a:pPr marL="48895">
              <a:lnSpc>
                <a:spcPct val="100000"/>
              </a:lnSpc>
              <a:tabLst>
                <a:tab pos="445134" algn="l"/>
              </a:tabLst>
            </a:pPr>
            <a:r>
              <a:rPr spc="105" dirty="0">
                <a:latin typeface="Arial Unicode MS"/>
                <a:cs typeface="Arial Unicode MS"/>
              </a:rPr>
              <a:t>❏	</a:t>
            </a:r>
            <a:r>
              <a:rPr spc="-5" dirty="0"/>
              <a:t>Instanziiere</a:t>
            </a:r>
            <a:r>
              <a:rPr dirty="0"/>
              <a:t>n</a:t>
            </a:r>
            <a:r>
              <a:rPr spc="-5" dirty="0"/>
              <a:t> </a:t>
            </a:r>
            <a:r>
              <a:rPr dirty="0"/>
              <a:t>sie</a:t>
            </a:r>
            <a:r>
              <a:rPr spc="-5" dirty="0"/>
              <a:t> ein</a:t>
            </a:r>
            <a:r>
              <a:rPr dirty="0"/>
              <a:t>e</a:t>
            </a:r>
            <a:r>
              <a:rPr spc="35" dirty="0"/>
              <a:t> </a:t>
            </a:r>
            <a:r>
              <a:rPr spc="-5" dirty="0">
                <a:latin typeface="Courier New"/>
                <a:cs typeface="Courier New"/>
              </a:rPr>
              <a:t>Perso</a:t>
            </a:r>
            <a:r>
              <a:rPr dirty="0">
                <a:latin typeface="Courier New"/>
                <a:cs typeface="Courier New"/>
              </a:rPr>
              <a:t>n</a:t>
            </a:r>
            <a:r>
              <a:rPr spc="-610" dirty="0">
                <a:latin typeface="Courier New"/>
                <a:cs typeface="Courier New"/>
              </a:rPr>
              <a:t> </a:t>
            </a:r>
            <a:r>
              <a:rPr spc="-5" dirty="0"/>
              <a:t>inde</a:t>
            </a:r>
            <a:r>
              <a:rPr dirty="0"/>
              <a:t>m</a:t>
            </a:r>
            <a:r>
              <a:rPr spc="-5" dirty="0"/>
              <a:t> </a:t>
            </a:r>
            <a:r>
              <a:rPr dirty="0"/>
              <a:t>sie</a:t>
            </a:r>
            <a:r>
              <a:rPr spc="-5" dirty="0"/>
              <a:t> </a:t>
            </a:r>
            <a:r>
              <a:rPr dirty="0"/>
              <a:t>Methode </a:t>
            </a:r>
            <a:r>
              <a:rPr spc="-5" dirty="0">
                <a:latin typeface="Courier New"/>
                <a:cs typeface="Courier New"/>
              </a:rPr>
              <a:t>person_jahrgan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740" dirty="0">
                <a:latin typeface="Courier New"/>
                <a:cs typeface="Courier New"/>
              </a:rPr>
              <a:t> </a:t>
            </a:r>
            <a:r>
              <a:rPr spc="-5" dirty="0"/>
              <a:t>nutzen</a:t>
            </a:r>
          </a:p>
          <a:p>
            <a:pPr marL="36195">
              <a:lnSpc>
                <a:spcPct val="100000"/>
              </a:lnSpc>
              <a:spcBef>
                <a:spcPts val="40"/>
              </a:spcBef>
            </a:pPr>
            <a:endParaRPr sz="1950"/>
          </a:p>
          <a:p>
            <a:pPr marL="48895">
              <a:lnSpc>
                <a:spcPct val="100000"/>
              </a:lnSpc>
              <a:tabLst>
                <a:tab pos="445134" algn="l"/>
              </a:tabLst>
            </a:pPr>
            <a:r>
              <a:rPr spc="105" dirty="0">
                <a:latin typeface="Arial Unicode MS"/>
                <a:cs typeface="Arial Unicode MS"/>
              </a:rPr>
              <a:t>❏	</a:t>
            </a:r>
            <a:r>
              <a:rPr spc="-5" dirty="0"/>
              <a:t>Geben</a:t>
            </a:r>
            <a:r>
              <a:rPr spc="-10" dirty="0"/>
              <a:t> </a:t>
            </a:r>
            <a:r>
              <a:rPr dirty="0"/>
              <a:t>sie</a:t>
            </a:r>
            <a:r>
              <a:rPr spc="-10" dirty="0"/>
              <a:t> </a:t>
            </a:r>
            <a:r>
              <a:rPr spc="-5" dirty="0"/>
              <a:t>in einem</a:t>
            </a:r>
            <a:r>
              <a:rPr spc="-10" dirty="0"/>
              <a:t> </a:t>
            </a:r>
            <a:r>
              <a:rPr spc="-5" dirty="0"/>
              <a:t>print</a:t>
            </a:r>
            <a:r>
              <a:rPr spc="-10" dirty="0"/>
              <a:t> </a:t>
            </a:r>
            <a:r>
              <a:rPr spc="-5" dirty="0"/>
              <a:t>an ob</a:t>
            </a:r>
            <a:r>
              <a:rPr spc="-10" dirty="0"/>
              <a:t> </a:t>
            </a:r>
            <a:r>
              <a:rPr spc="-5" dirty="0"/>
              <a:t>diese</a:t>
            </a:r>
            <a:r>
              <a:rPr spc="-10" dirty="0"/>
              <a:t> </a:t>
            </a:r>
            <a:r>
              <a:rPr spc="-5" dirty="0"/>
              <a:t>Person nun</a:t>
            </a:r>
            <a:r>
              <a:rPr spc="-10" dirty="0"/>
              <a:t> </a:t>
            </a:r>
            <a:r>
              <a:rPr dirty="0"/>
              <a:t>volljährig</a:t>
            </a:r>
            <a:r>
              <a:rPr spc="-5" dirty="0"/>
              <a:t> ist</a:t>
            </a:r>
            <a:r>
              <a:rPr spc="-10" dirty="0"/>
              <a:t> </a:t>
            </a:r>
            <a:r>
              <a:rPr spc="-5" dirty="0"/>
              <a:t>oder</a:t>
            </a:r>
            <a:r>
              <a:rPr spc="-10" dirty="0"/>
              <a:t> </a:t>
            </a:r>
            <a:r>
              <a:rPr spc="-5" dirty="0"/>
              <a:t>nicht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6640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Zugriffe</a:t>
            </a:r>
            <a:r>
              <a:rPr sz="3600" spc="-30" dirty="0"/>
              <a:t> </a:t>
            </a:r>
            <a:r>
              <a:rPr sz="3600" spc="-5" dirty="0"/>
              <a:t>via</a:t>
            </a:r>
            <a:r>
              <a:rPr sz="3600" spc="-20" dirty="0"/>
              <a:t> </a:t>
            </a:r>
            <a:r>
              <a:rPr sz="3600" spc="-10" dirty="0"/>
              <a:t>property</a:t>
            </a:r>
            <a:r>
              <a:rPr sz="3600" spc="-30" dirty="0"/>
              <a:t> </a:t>
            </a:r>
            <a:r>
              <a:rPr sz="3600" spc="-5" dirty="0"/>
              <a:t>regeln</a:t>
            </a:r>
            <a:r>
              <a:rPr sz="3600" spc="-20" dirty="0"/>
              <a:t> </a:t>
            </a:r>
            <a:r>
              <a:rPr sz="3600" dirty="0"/>
              <a:t>(1)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245553"/>
            <a:ext cx="8136890" cy="480377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451484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2000" b="1" spc="-5" dirty="0">
                <a:latin typeface="Arial"/>
                <a:cs typeface="Arial"/>
              </a:rPr>
              <a:t>Zugriffe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auf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private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oder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protected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Attribute</a:t>
            </a:r>
            <a:endParaRPr sz="200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latin typeface="Arial"/>
                <a:cs typeface="Arial"/>
              </a:rPr>
              <a:t>Prüfenswerte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Attribute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jeweils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nur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property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Zugriff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regeln.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451484" marR="5080" indent="-439420">
              <a:lnSpc>
                <a:spcPct val="112500"/>
              </a:lnSpc>
              <a:spcBef>
                <a:spcPts val="1370"/>
              </a:spcBef>
              <a:tabLst>
                <a:tab pos="451484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1900" b="1" spc="-5" dirty="0">
                <a:latin typeface="Courier New"/>
                <a:cs typeface="Courier New"/>
              </a:rPr>
              <a:t>propname=property(getter, setter, deleter, docstring) </a:t>
            </a:r>
            <a:r>
              <a:rPr sz="1900" b="1" spc="-11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Arial"/>
                <a:cs typeface="Arial"/>
              </a:rPr>
              <a:t>propname ist frei </a:t>
            </a:r>
            <a:r>
              <a:rPr sz="2000" spc="-20" dirty="0">
                <a:latin typeface="Arial"/>
                <a:cs typeface="Arial"/>
              </a:rPr>
              <a:t>wählbar. </a:t>
            </a:r>
            <a:r>
              <a:rPr sz="2000" spc="-5" dirty="0">
                <a:latin typeface="Arial"/>
                <a:cs typeface="Arial"/>
              </a:rPr>
              <a:t>Die Standard Built-in Funktion property() 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bindet die </a:t>
            </a:r>
            <a:r>
              <a:rPr sz="2000" dirty="0">
                <a:latin typeface="Arial"/>
                <a:cs typeface="Arial"/>
              </a:rPr>
              <a:t>Methoden </a:t>
            </a:r>
            <a:r>
              <a:rPr sz="2000" spc="-5" dirty="0">
                <a:latin typeface="Arial"/>
                <a:cs typeface="Arial"/>
              </a:rPr>
              <a:t>an die Property </a:t>
            </a:r>
            <a:r>
              <a:rPr sz="2000" dirty="0">
                <a:latin typeface="Arial"/>
                <a:cs typeface="Arial"/>
              </a:rPr>
              <a:t>(“Propname”). Jeder </a:t>
            </a:r>
            <a:r>
              <a:rPr sz="2000" spc="-10" dirty="0">
                <a:latin typeface="Arial"/>
                <a:cs typeface="Arial"/>
              </a:rPr>
              <a:t>Zugriff </a:t>
            </a:r>
            <a:r>
              <a:rPr sz="2000" spc="-5" dirty="0">
                <a:latin typeface="Arial"/>
                <a:cs typeface="Arial"/>
              </a:rPr>
              <a:t> erfolgt, dann </a:t>
            </a:r>
            <a:r>
              <a:rPr sz="2000" dirty="0">
                <a:latin typeface="Arial"/>
                <a:cs typeface="Arial"/>
              </a:rPr>
              <a:t>via </a:t>
            </a:r>
            <a:r>
              <a:rPr sz="2000" spc="-5" dirty="0">
                <a:latin typeface="Arial"/>
                <a:cs typeface="Arial"/>
              </a:rPr>
              <a:t>gebundener </a:t>
            </a:r>
            <a:r>
              <a:rPr sz="2000" dirty="0">
                <a:latin typeface="Arial"/>
                <a:cs typeface="Arial"/>
              </a:rPr>
              <a:t>Methode. </a:t>
            </a:r>
            <a:r>
              <a:rPr sz="2000" spc="-5" dirty="0">
                <a:latin typeface="Arial"/>
                <a:cs typeface="Arial"/>
              </a:rPr>
              <a:t>Im Programm wird der </a:t>
            </a:r>
            <a:r>
              <a:rPr sz="2000" dirty="0">
                <a:latin typeface="Arial"/>
                <a:cs typeface="Arial"/>
              </a:rPr>
              <a:t> “Propname”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angesprochen.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muss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gebunden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sein</a:t>
            </a:r>
            <a:endParaRPr sz="2000">
              <a:latin typeface="Arial"/>
              <a:cs typeface="Arial"/>
            </a:endParaRPr>
          </a:p>
          <a:p>
            <a:pPr marL="725805" marR="5391150" indent="-274320">
              <a:lnSpc>
                <a:spcPct val="151000"/>
              </a:lnSpc>
              <a:spcBef>
                <a:spcPts val="195"/>
              </a:spcBef>
              <a:tabLst>
                <a:tab pos="1365250" algn="l"/>
              </a:tabLst>
            </a:pPr>
            <a:r>
              <a:rPr sz="1200" spc="-5" dirty="0">
                <a:solidFill>
                  <a:srgbClr val="0033B3"/>
                </a:solidFill>
                <a:latin typeface="Courier New"/>
                <a:cs typeface="Courier New"/>
              </a:rPr>
              <a:t>def </a:t>
            </a:r>
            <a:r>
              <a:rPr sz="1200" spc="-5" dirty="0">
                <a:latin typeface="Courier New"/>
                <a:cs typeface="Courier New"/>
              </a:rPr>
              <a:t>set_name</a:t>
            </a:r>
            <a:r>
              <a:rPr sz="1200" spc="-5" dirty="0">
                <a:solidFill>
                  <a:srgbClr val="080808"/>
                </a:solidFill>
                <a:latin typeface="Courier New"/>
                <a:cs typeface="Courier New"/>
              </a:rPr>
              <a:t>(self, name): </a:t>
            </a:r>
            <a:r>
              <a:rPr sz="1200" spc="-71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80808"/>
                </a:solidFill>
                <a:latin typeface="Courier New"/>
                <a:cs typeface="Courier New"/>
              </a:rPr>
              <a:t>self.</a:t>
            </a:r>
            <a:r>
              <a:rPr sz="1200" u="sng" spc="-5" dirty="0">
                <a:solidFill>
                  <a:srgbClr val="080808"/>
                </a:solidFill>
                <a:uFill>
                  <a:solidFill>
                    <a:srgbClr val="070707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spc="-5" dirty="0">
                <a:solidFill>
                  <a:srgbClr val="080808"/>
                </a:solidFill>
                <a:latin typeface="Courier New"/>
                <a:cs typeface="Courier New"/>
              </a:rPr>
              <a:t>name</a:t>
            </a:r>
            <a:r>
              <a:rPr sz="1200" spc="-2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200" spc="-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80808"/>
                </a:solidFill>
                <a:latin typeface="Courier New"/>
                <a:cs typeface="Courier New"/>
              </a:rPr>
              <a:t>name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Courier New"/>
              <a:cs typeface="Courier New"/>
            </a:endParaRPr>
          </a:p>
          <a:p>
            <a:pPr marL="725805" marR="5756910" indent="-274955">
              <a:lnSpc>
                <a:spcPct val="151000"/>
              </a:lnSpc>
              <a:spcBef>
                <a:spcPts val="5"/>
              </a:spcBef>
              <a:tabLst>
                <a:tab pos="2005964" algn="l"/>
              </a:tabLst>
            </a:pPr>
            <a:r>
              <a:rPr sz="1200" spc="-5" dirty="0">
                <a:solidFill>
                  <a:srgbClr val="0033B3"/>
                </a:solidFill>
                <a:latin typeface="Courier New"/>
                <a:cs typeface="Courier New"/>
              </a:rPr>
              <a:t>def </a:t>
            </a:r>
            <a:r>
              <a:rPr sz="1200" spc="-5" dirty="0">
                <a:latin typeface="Courier New"/>
                <a:cs typeface="Courier New"/>
              </a:rPr>
              <a:t>get_name</a:t>
            </a:r>
            <a:r>
              <a:rPr sz="1200" spc="-5" dirty="0">
                <a:solidFill>
                  <a:srgbClr val="080808"/>
                </a:solidFill>
                <a:latin typeface="Courier New"/>
                <a:cs typeface="Courier New"/>
              </a:rPr>
              <a:t>(self): </a:t>
            </a:r>
            <a:r>
              <a:rPr sz="120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33B3"/>
                </a:solidFill>
                <a:latin typeface="Courier New"/>
                <a:cs typeface="Courier New"/>
              </a:rPr>
              <a:t>retur</a:t>
            </a:r>
            <a:r>
              <a:rPr sz="1200" dirty="0">
                <a:solidFill>
                  <a:srgbClr val="0033B3"/>
                </a:solidFill>
                <a:latin typeface="Courier New"/>
                <a:cs typeface="Courier New"/>
              </a:rPr>
              <a:t>n </a:t>
            </a:r>
            <a:r>
              <a:rPr sz="1200" spc="-5" dirty="0">
                <a:solidFill>
                  <a:srgbClr val="080808"/>
                </a:solidFill>
                <a:latin typeface="Courier New"/>
                <a:cs typeface="Courier New"/>
              </a:rPr>
              <a:t>self.</a:t>
            </a:r>
            <a:r>
              <a:rPr sz="1200" u="sng" dirty="0">
                <a:solidFill>
                  <a:srgbClr val="080808"/>
                </a:solidFill>
                <a:uFill>
                  <a:solidFill>
                    <a:srgbClr val="070707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200" spc="-5" dirty="0">
                <a:solidFill>
                  <a:srgbClr val="080808"/>
                </a:solidFill>
                <a:latin typeface="Courier New"/>
                <a:cs typeface="Courier New"/>
              </a:rPr>
              <a:t>name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ourier New"/>
              <a:cs typeface="Courier New"/>
            </a:endParaRPr>
          </a:p>
          <a:p>
            <a:pPr marL="451484">
              <a:lnSpc>
                <a:spcPct val="100000"/>
              </a:lnSpc>
            </a:pPr>
            <a:r>
              <a:rPr sz="1200" spc="-5" dirty="0">
                <a:solidFill>
                  <a:srgbClr val="080808"/>
                </a:solidFill>
                <a:latin typeface="Courier New"/>
                <a:cs typeface="Courier New"/>
              </a:rPr>
              <a:t>name</a:t>
            </a:r>
            <a:r>
              <a:rPr sz="1200" spc="-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200" spc="-2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0080"/>
                </a:solidFill>
                <a:latin typeface="Courier New"/>
                <a:cs typeface="Courier New"/>
              </a:rPr>
              <a:t>property</a:t>
            </a:r>
            <a:r>
              <a:rPr sz="1200" spc="-5" dirty="0">
                <a:solidFill>
                  <a:srgbClr val="080808"/>
                </a:solidFill>
                <a:latin typeface="Courier New"/>
                <a:cs typeface="Courier New"/>
              </a:rPr>
              <a:t>(get_name,</a:t>
            </a:r>
            <a:r>
              <a:rPr sz="1200" spc="-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80808"/>
                </a:solidFill>
                <a:latin typeface="Courier New"/>
                <a:cs typeface="Courier New"/>
              </a:rPr>
              <a:t>set_name)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6640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Zugriffe</a:t>
            </a:r>
            <a:r>
              <a:rPr sz="3600" spc="-30" dirty="0"/>
              <a:t> </a:t>
            </a:r>
            <a:r>
              <a:rPr sz="3600" spc="-5" dirty="0"/>
              <a:t>via</a:t>
            </a:r>
            <a:r>
              <a:rPr sz="3600" spc="-20" dirty="0"/>
              <a:t> </a:t>
            </a:r>
            <a:r>
              <a:rPr sz="3600" spc="-10" dirty="0"/>
              <a:t>property</a:t>
            </a:r>
            <a:r>
              <a:rPr sz="3600" spc="-30" dirty="0"/>
              <a:t> </a:t>
            </a:r>
            <a:r>
              <a:rPr sz="3600" spc="-5" dirty="0"/>
              <a:t>regeln</a:t>
            </a:r>
            <a:r>
              <a:rPr sz="3600" spc="-20" dirty="0"/>
              <a:t> </a:t>
            </a:r>
            <a:r>
              <a:rPr sz="3600" dirty="0"/>
              <a:t>(2)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96163" y="1245553"/>
            <a:ext cx="7972425" cy="358521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451484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2000" b="1" spc="-5" dirty="0">
                <a:latin typeface="Arial"/>
                <a:cs typeface="Arial"/>
              </a:rPr>
              <a:t>Zugriffe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auf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private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oder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protected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Attribute</a:t>
            </a:r>
            <a:endParaRPr sz="2000">
              <a:latin typeface="Arial"/>
              <a:cs typeface="Arial"/>
            </a:endParaRPr>
          </a:p>
          <a:p>
            <a:pPr marL="451484" marR="5080">
              <a:lnSpc>
                <a:spcPct val="112500"/>
              </a:lnSpc>
            </a:pPr>
            <a:r>
              <a:rPr sz="2000" spc="-5" dirty="0">
                <a:latin typeface="Arial"/>
                <a:cs typeface="Arial"/>
              </a:rPr>
              <a:t>Prüfenswerte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Attribute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jeweils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nur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@property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Zugriff </a:t>
            </a:r>
            <a:r>
              <a:rPr sz="2000" dirty="0">
                <a:latin typeface="Arial"/>
                <a:cs typeface="Arial"/>
              </a:rPr>
              <a:t>regeln.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Die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Annotation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ist die </a:t>
            </a:r>
            <a:r>
              <a:rPr sz="2000" dirty="0">
                <a:latin typeface="Arial"/>
                <a:cs typeface="Arial"/>
              </a:rPr>
              <a:t>moderne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Variante</a:t>
            </a:r>
            <a:endParaRPr sz="200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  <a:spcBef>
                <a:spcPts val="919"/>
              </a:spcBef>
            </a:pPr>
            <a:r>
              <a:rPr sz="1400" spc="-5" dirty="0">
                <a:solidFill>
                  <a:srgbClr val="0033B3"/>
                </a:solidFill>
                <a:latin typeface="Courier New"/>
                <a:cs typeface="Courier New"/>
              </a:rPr>
              <a:t>class</a:t>
            </a:r>
            <a:r>
              <a:rPr sz="1400" spc="4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400" spc="5" dirty="0">
                <a:latin typeface="Courier New"/>
                <a:cs typeface="Courier New"/>
              </a:rPr>
              <a:t>Person</a:t>
            </a:r>
            <a:r>
              <a:rPr sz="1400" spc="5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Courier New"/>
              <a:cs typeface="Courier New"/>
            </a:endParaRPr>
          </a:p>
          <a:p>
            <a:pPr marL="1211580" marR="4166870" indent="-434975">
              <a:lnSpc>
                <a:spcPct val="147300"/>
              </a:lnSpc>
              <a:tabLst>
                <a:tab pos="1424940" algn="l"/>
                <a:tab pos="1965960" algn="l"/>
                <a:tab pos="2080260" algn="l"/>
              </a:tabLst>
            </a:pPr>
            <a:r>
              <a:rPr sz="1400" spc="-5" dirty="0">
                <a:solidFill>
                  <a:srgbClr val="0033B3"/>
                </a:solidFill>
                <a:latin typeface="Courier New"/>
                <a:cs typeface="Courier New"/>
              </a:rPr>
              <a:t>de</a:t>
            </a:r>
            <a:r>
              <a:rPr sz="1400" dirty="0">
                <a:solidFill>
                  <a:srgbClr val="0033B3"/>
                </a:solidFill>
                <a:latin typeface="Courier New"/>
                <a:cs typeface="Courier New"/>
              </a:rPr>
              <a:t>f</a:t>
            </a:r>
            <a:r>
              <a:rPr sz="1400" spc="6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400" u="sng" dirty="0">
                <a:solidFill>
                  <a:srgbClr val="0033B3"/>
                </a:solidFill>
                <a:uFill>
                  <a:solidFill>
                    <a:srgbClr val="B100B1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00" spc="-5" dirty="0">
                <a:solidFill>
                  <a:srgbClr val="B200B2"/>
                </a:solidFill>
                <a:latin typeface="Courier New"/>
                <a:cs typeface="Courier New"/>
              </a:rPr>
              <a:t>init</a:t>
            </a:r>
            <a:r>
              <a:rPr sz="1400" u="sng" dirty="0">
                <a:solidFill>
                  <a:srgbClr val="B200B2"/>
                </a:solidFill>
                <a:uFill>
                  <a:solidFill>
                    <a:srgbClr val="B100B1"/>
                  </a:solidFill>
                </a:uFill>
                <a:latin typeface="Times New Roman"/>
                <a:cs typeface="Times New Roman"/>
              </a:rPr>
              <a:t> 		</a:t>
            </a:r>
            <a:r>
              <a:rPr sz="1400" spc="15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94558D"/>
                </a:solidFill>
                <a:latin typeface="Courier New"/>
                <a:cs typeface="Courier New"/>
              </a:rPr>
              <a:t>sel</a:t>
            </a:r>
            <a:r>
              <a:rPr sz="1400" spc="60" dirty="0">
                <a:solidFill>
                  <a:srgbClr val="94558D"/>
                </a:solidFill>
                <a:latin typeface="Courier New"/>
                <a:cs typeface="Courier New"/>
              </a:rPr>
              <a:t>f</a:t>
            </a:r>
            <a:r>
              <a:rPr sz="1400" spc="-5" dirty="0">
                <a:solidFill>
                  <a:srgbClr val="080808"/>
                </a:solidFill>
                <a:latin typeface="Courier New"/>
                <a:cs typeface="Courier New"/>
              </a:rPr>
              <a:t>,fullname):  </a:t>
            </a:r>
            <a:r>
              <a:rPr sz="1400" spc="5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400" spc="5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1400" u="sng" spc="5" dirty="0">
                <a:solidFill>
                  <a:srgbClr val="080808"/>
                </a:solidFill>
                <a:uFill>
                  <a:solidFill>
                    <a:srgbClr val="070707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080808"/>
                </a:solidFill>
                <a:latin typeface="Courier New"/>
                <a:cs typeface="Courier New"/>
              </a:rPr>
              <a:t>name</a:t>
            </a:r>
            <a:r>
              <a:rPr sz="1400" spc="-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400" spc="-2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80808"/>
                </a:solidFill>
                <a:latin typeface="Courier New"/>
                <a:cs typeface="Courier New"/>
              </a:rPr>
              <a:t>fullname</a:t>
            </a:r>
            <a:endParaRPr sz="1400">
              <a:latin typeface="Courier New"/>
              <a:cs typeface="Courier New"/>
            </a:endParaRPr>
          </a:p>
          <a:p>
            <a:pPr marL="4943475">
              <a:lnSpc>
                <a:spcPts val="1600"/>
              </a:lnSpc>
            </a:pPr>
            <a:r>
              <a:rPr sz="1400" spc="-5" dirty="0">
                <a:latin typeface="Arial"/>
                <a:cs typeface="Arial"/>
              </a:rPr>
              <a:t>getter()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Arial"/>
              <a:cs typeface="Arial"/>
            </a:endParaRPr>
          </a:p>
          <a:p>
            <a:pPr marL="777240">
              <a:lnSpc>
                <a:spcPct val="100000"/>
              </a:lnSpc>
            </a:pPr>
            <a:r>
              <a:rPr sz="1400" spc="-5" dirty="0">
                <a:solidFill>
                  <a:srgbClr val="0000B2"/>
                </a:solidFill>
                <a:latin typeface="Courier New"/>
                <a:cs typeface="Courier New"/>
              </a:rPr>
              <a:t>@property</a:t>
            </a:r>
            <a:endParaRPr sz="1400">
              <a:latin typeface="Courier New"/>
              <a:cs typeface="Courier New"/>
            </a:endParaRPr>
          </a:p>
          <a:p>
            <a:pPr marL="777240">
              <a:lnSpc>
                <a:spcPct val="100000"/>
              </a:lnSpc>
              <a:spcBef>
                <a:spcPts val="795"/>
              </a:spcBef>
            </a:pPr>
            <a:r>
              <a:rPr sz="1400" spc="-5" dirty="0">
                <a:solidFill>
                  <a:srgbClr val="0033B3"/>
                </a:solidFill>
                <a:latin typeface="Courier New"/>
                <a:cs typeface="Courier New"/>
              </a:rPr>
              <a:t>def</a:t>
            </a:r>
            <a:r>
              <a:rPr sz="1400" spc="2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400" spc="5" dirty="0">
                <a:latin typeface="Courier New"/>
                <a:cs typeface="Courier New"/>
              </a:rPr>
              <a:t>name</a:t>
            </a:r>
            <a:r>
              <a:rPr sz="1400" spc="5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400" spc="5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400" spc="5" dirty="0">
                <a:solidFill>
                  <a:srgbClr val="080808"/>
                </a:solidFill>
                <a:latin typeface="Courier New"/>
                <a:cs typeface="Courier New"/>
              </a:rPr>
              <a:t>):</a:t>
            </a:r>
            <a:endParaRPr sz="1400">
              <a:latin typeface="Courier New"/>
              <a:cs typeface="Courier New"/>
            </a:endParaRPr>
          </a:p>
          <a:p>
            <a:pPr marL="1211580">
              <a:lnSpc>
                <a:spcPct val="100000"/>
              </a:lnSpc>
              <a:spcBef>
                <a:spcPts val="795"/>
              </a:spcBef>
              <a:tabLst>
                <a:tab pos="2726055" algn="l"/>
              </a:tabLst>
            </a:pPr>
            <a:r>
              <a:rPr sz="1400" spc="-5" dirty="0">
                <a:solidFill>
                  <a:srgbClr val="0033B3"/>
                </a:solidFill>
                <a:latin typeface="Courier New"/>
                <a:cs typeface="Courier New"/>
              </a:rPr>
              <a:t>return</a:t>
            </a:r>
            <a:r>
              <a:rPr sz="1400" spc="114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400" spc="5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400" spc="5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1400" u="sng" spc="5" dirty="0">
                <a:solidFill>
                  <a:srgbClr val="080808"/>
                </a:solidFill>
                <a:uFill>
                  <a:solidFill>
                    <a:srgbClr val="070707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080808"/>
                </a:solidFill>
                <a:latin typeface="Courier New"/>
                <a:cs typeface="Courier New"/>
              </a:rPr>
              <a:t>name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833" y="5119561"/>
            <a:ext cx="2494280" cy="96837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400" spc="-5" dirty="0">
                <a:solidFill>
                  <a:srgbClr val="0000B2"/>
                </a:solidFill>
                <a:latin typeface="Courier New"/>
                <a:cs typeface="Courier New"/>
              </a:rPr>
              <a:t>@name.setter</a:t>
            </a:r>
            <a:endParaRPr sz="1400">
              <a:latin typeface="Courier New"/>
              <a:cs typeface="Courier New"/>
            </a:endParaRPr>
          </a:p>
          <a:p>
            <a:pPr marL="447040" marR="5080" indent="-434975">
              <a:lnSpc>
                <a:spcPct val="147300"/>
              </a:lnSpc>
              <a:tabLst>
                <a:tab pos="1201420" algn="l"/>
              </a:tabLst>
            </a:pPr>
            <a:r>
              <a:rPr sz="1400" spc="-5" dirty="0">
                <a:solidFill>
                  <a:srgbClr val="0033B3"/>
                </a:solidFill>
                <a:latin typeface="Courier New"/>
                <a:cs typeface="Courier New"/>
              </a:rPr>
              <a:t>def </a:t>
            </a:r>
            <a:r>
              <a:rPr sz="1400" spc="10" dirty="0">
                <a:latin typeface="Courier New"/>
                <a:cs typeface="Courier New"/>
              </a:rPr>
              <a:t>name</a:t>
            </a:r>
            <a:r>
              <a:rPr sz="1400" spc="1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400" spc="10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400" spc="10" dirty="0">
                <a:solidFill>
                  <a:srgbClr val="080808"/>
                </a:solidFill>
                <a:latin typeface="Courier New"/>
                <a:cs typeface="Courier New"/>
              </a:rPr>
              <a:t>, </a:t>
            </a:r>
            <a:r>
              <a:rPr sz="1400" spc="-5" dirty="0">
                <a:solidFill>
                  <a:srgbClr val="080808"/>
                </a:solidFill>
                <a:latin typeface="Courier New"/>
                <a:cs typeface="Courier New"/>
              </a:rPr>
              <a:t>value): </a:t>
            </a:r>
            <a:r>
              <a:rPr sz="1400" spc="-8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400" spc="5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400" spc="5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1400" u="sng" spc="5" dirty="0">
                <a:solidFill>
                  <a:srgbClr val="080808"/>
                </a:solidFill>
                <a:uFill>
                  <a:solidFill>
                    <a:srgbClr val="070707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080808"/>
                </a:solidFill>
                <a:latin typeface="Courier New"/>
                <a:cs typeface="Courier New"/>
              </a:rPr>
              <a:t>name</a:t>
            </a:r>
            <a:r>
              <a:rPr sz="1400" spc="-5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400" spc="-5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080808"/>
                </a:solidFill>
                <a:latin typeface="Courier New"/>
                <a:cs typeface="Courier New"/>
              </a:rPr>
              <a:t>value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7375" y="5331338"/>
            <a:ext cx="5886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setter()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14505" y="3649412"/>
            <a:ext cx="2844800" cy="511809"/>
            <a:chOff x="2414505" y="3649412"/>
            <a:chExt cx="2844800" cy="511809"/>
          </a:xfrm>
        </p:grpSpPr>
        <p:sp>
          <p:nvSpPr>
            <p:cNvPr id="7" name="object 7"/>
            <p:cNvSpPr/>
            <p:nvPr/>
          </p:nvSpPr>
          <p:spPr>
            <a:xfrm>
              <a:off x="2461851" y="3654175"/>
              <a:ext cx="2792730" cy="487045"/>
            </a:xfrm>
            <a:custGeom>
              <a:avLst/>
              <a:gdLst/>
              <a:ahLst/>
              <a:cxnLst/>
              <a:rect l="l" t="t" r="r" b="b"/>
              <a:pathLst>
                <a:path w="2792729" h="487045">
                  <a:moveTo>
                    <a:pt x="2792498" y="0"/>
                  </a:moveTo>
                  <a:lnTo>
                    <a:pt x="0" y="486687"/>
                  </a:lnTo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19267" y="4125363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19" h="31114">
                  <a:moveTo>
                    <a:pt x="45284" y="30998"/>
                  </a:moveTo>
                  <a:lnTo>
                    <a:pt x="0" y="22921"/>
                  </a:lnTo>
                  <a:lnTo>
                    <a:pt x="39882" y="0"/>
                  </a:lnTo>
                  <a:lnTo>
                    <a:pt x="45284" y="30998"/>
                  </a:lnTo>
                  <a:close/>
                </a:path>
              </a:pathLst>
            </a:custGeom>
            <a:solidFill>
              <a:srgbClr val="0321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19267" y="4125363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19" h="31114">
                  <a:moveTo>
                    <a:pt x="39882" y="0"/>
                  </a:moveTo>
                  <a:lnTo>
                    <a:pt x="0" y="22921"/>
                  </a:lnTo>
                  <a:lnTo>
                    <a:pt x="45284" y="30998"/>
                  </a:lnTo>
                  <a:lnTo>
                    <a:pt x="39882" y="0"/>
                  </a:lnTo>
                  <a:close/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754310" y="5385851"/>
            <a:ext cx="2505075" cy="67310"/>
            <a:chOff x="2754310" y="5385851"/>
            <a:chExt cx="2505075" cy="67310"/>
          </a:xfrm>
        </p:grpSpPr>
        <p:sp>
          <p:nvSpPr>
            <p:cNvPr id="11" name="object 11"/>
            <p:cNvSpPr/>
            <p:nvPr/>
          </p:nvSpPr>
          <p:spPr>
            <a:xfrm>
              <a:off x="2802291" y="5406345"/>
              <a:ext cx="2452370" cy="41910"/>
            </a:xfrm>
            <a:custGeom>
              <a:avLst/>
              <a:gdLst/>
              <a:ahLst/>
              <a:cxnLst/>
              <a:rect l="l" t="t" r="r" b="b"/>
              <a:pathLst>
                <a:path w="2452370" h="41910">
                  <a:moveTo>
                    <a:pt x="2452058" y="4162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59072" y="539061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2951" y="31461"/>
                  </a:moveTo>
                  <a:lnTo>
                    <a:pt x="0" y="14996"/>
                  </a:lnTo>
                  <a:lnTo>
                    <a:pt x="43485" y="0"/>
                  </a:lnTo>
                  <a:lnTo>
                    <a:pt x="42951" y="31461"/>
                  </a:lnTo>
                  <a:close/>
                </a:path>
              </a:pathLst>
            </a:custGeom>
            <a:solidFill>
              <a:srgbClr val="0321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59072" y="539061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485" y="0"/>
                  </a:moveTo>
                  <a:lnTo>
                    <a:pt x="0" y="14996"/>
                  </a:lnTo>
                  <a:lnTo>
                    <a:pt x="42951" y="31461"/>
                  </a:lnTo>
                  <a:lnTo>
                    <a:pt x="43485" y="0"/>
                  </a:lnTo>
                  <a:close/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425794"/>
            <a:ext cx="416750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Property</a:t>
            </a:r>
            <a:r>
              <a:rPr spc="-3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Zugriffe</a:t>
            </a:r>
            <a:r>
              <a:rPr spc="-35" dirty="0"/>
              <a:t> </a:t>
            </a:r>
            <a:r>
              <a:rPr dirty="0"/>
              <a:t>(1)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pc="-5" dirty="0">
                <a:solidFill>
                  <a:srgbClr val="0033B3"/>
                </a:solidFill>
              </a:rPr>
              <a:t>class</a:t>
            </a:r>
            <a:r>
              <a:rPr spc="-125" dirty="0">
                <a:solidFill>
                  <a:srgbClr val="0033B3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Konto</a:t>
            </a:r>
            <a:r>
              <a:rPr spc="-20" dirty="0">
                <a:solidFill>
                  <a:srgbClr val="080808"/>
                </a:solidFill>
              </a:rPr>
              <a:t>(</a:t>
            </a:r>
            <a:r>
              <a:rPr spc="-20" dirty="0"/>
              <a:t>object</a:t>
            </a:r>
            <a:r>
              <a:rPr spc="-20" dirty="0">
                <a:solidFill>
                  <a:srgbClr val="080808"/>
                </a:solidFill>
              </a:rPr>
              <a:t>):</a:t>
            </a:r>
          </a:p>
          <a:p>
            <a:pPr marL="532765" marR="5080" indent="-297815">
              <a:lnSpc>
                <a:spcPct val="156300"/>
              </a:lnSpc>
            </a:pPr>
            <a:r>
              <a:rPr spc="-5" dirty="0">
                <a:solidFill>
                  <a:srgbClr val="0033B3"/>
                </a:solidFill>
              </a:rPr>
              <a:t>def</a:t>
            </a:r>
            <a:r>
              <a:rPr u="sng" spc="1185" dirty="0">
                <a:solidFill>
                  <a:srgbClr val="0033B3"/>
                </a:solidFill>
                <a:uFill>
                  <a:solidFill>
                    <a:srgbClr val="B100B1"/>
                  </a:solidFill>
                </a:uFill>
              </a:rPr>
              <a:t> </a:t>
            </a:r>
            <a:r>
              <a:rPr spc="-5" dirty="0">
                <a:solidFill>
                  <a:srgbClr val="B200B2"/>
                </a:solidFill>
              </a:rPr>
              <a:t>init</a:t>
            </a:r>
            <a:r>
              <a:rPr u="sng" dirty="0">
                <a:solidFill>
                  <a:srgbClr val="080808"/>
                </a:solidFill>
                <a:uFill>
                  <a:solidFill>
                    <a:srgbClr val="B100B1"/>
                  </a:solidFill>
                </a:uFill>
              </a:rPr>
              <a:t> </a:t>
            </a:r>
            <a:r>
              <a:rPr spc="-15" dirty="0">
                <a:solidFill>
                  <a:srgbClr val="080808"/>
                </a:solidFill>
              </a:rPr>
              <a:t>(</a:t>
            </a:r>
            <a:r>
              <a:rPr spc="-15" dirty="0">
                <a:solidFill>
                  <a:srgbClr val="94558D"/>
                </a:solidFill>
              </a:rPr>
              <a:t>self</a:t>
            </a:r>
            <a:r>
              <a:rPr spc="-15" dirty="0">
                <a:solidFill>
                  <a:srgbClr val="080808"/>
                </a:solidFill>
              </a:rPr>
              <a:t>, </a:t>
            </a:r>
            <a:r>
              <a:rPr spc="-5" dirty="0">
                <a:solidFill>
                  <a:srgbClr val="080808"/>
                </a:solidFill>
              </a:rPr>
              <a:t>kontostand): </a:t>
            </a:r>
            <a:r>
              <a:rPr dirty="0">
                <a:solidFill>
                  <a:srgbClr val="080808"/>
                </a:solidFill>
              </a:rPr>
              <a:t> </a:t>
            </a:r>
            <a:r>
              <a:rPr spc="-10" dirty="0">
                <a:solidFill>
                  <a:srgbClr val="94558D"/>
                </a:solidFill>
              </a:rPr>
              <a:t>self</a:t>
            </a:r>
            <a:r>
              <a:rPr spc="-10" dirty="0">
                <a:solidFill>
                  <a:srgbClr val="080808"/>
                </a:solidFill>
              </a:rPr>
              <a:t>._kontostand </a:t>
            </a:r>
            <a:r>
              <a:rPr dirty="0">
                <a:solidFill>
                  <a:srgbClr val="080808"/>
                </a:solidFill>
              </a:rPr>
              <a:t>= </a:t>
            </a:r>
            <a:r>
              <a:rPr spc="-5" dirty="0">
                <a:solidFill>
                  <a:srgbClr val="080808"/>
                </a:solidFill>
              </a:rPr>
              <a:t>kontostand </a:t>
            </a:r>
            <a:r>
              <a:rPr spc="-590" dirty="0">
                <a:solidFill>
                  <a:srgbClr val="080808"/>
                </a:solidFill>
              </a:rPr>
              <a:t> </a:t>
            </a:r>
            <a:r>
              <a:rPr spc="-5" dirty="0">
                <a:solidFill>
                  <a:srgbClr val="94558D"/>
                </a:solidFill>
              </a:rPr>
              <a:t>sel</a:t>
            </a:r>
            <a:r>
              <a:rPr spc="-60" dirty="0">
                <a:solidFill>
                  <a:srgbClr val="94558D"/>
                </a:solidFill>
              </a:rPr>
              <a:t>f</a:t>
            </a:r>
            <a:r>
              <a:rPr spc="-5" dirty="0">
                <a:solidFill>
                  <a:srgbClr val="080808"/>
                </a:solidFill>
              </a:rPr>
              <a:t>.inhabe</a:t>
            </a:r>
            <a:r>
              <a:rPr dirty="0">
                <a:solidFill>
                  <a:srgbClr val="080808"/>
                </a:solidFill>
              </a:rPr>
              <a:t>r</a:t>
            </a:r>
            <a:r>
              <a:rPr spc="-5" dirty="0">
                <a:solidFill>
                  <a:srgbClr val="080808"/>
                </a:solidFill>
              </a:rPr>
              <a:t> </a:t>
            </a:r>
            <a:r>
              <a:rPr dirty="0">
                <a:solidFill>
                  <a:srgbClr val="080808"/>
                </a:solidFill>
              </a:rPr>
              <a:t>=</a:t>
            </a:r>
            <a:r>
              <a:rPr spc="-165" dirty="0">
                <a:solidFill>
                  <a:srgbClr val="080808"/>
                </a:solidFill>
              </a:rPr>
              <a:t> </a:t>
            </a:r>
            <a:r>
              <a:rPr b="1" spc="-5" dirty="0">
                <a:solidFill>
                  <a:srgbClr val="008080"/>
                </a:solidFill>
                <a:latin typeface="Courier New"/>
                <a:cs typeface="Courier New"/>
              </a:rPr>
              <a:t>"Feli</a:t>
            </a:r>
            <a:r>
              <a:rPr b="1" dirty="0">
                <a:solidFill>
                  <a:srgbClr val="008080"/>
                </a:solidFill>
                <a:latin typeface="Courier New"/>
                <a:cs typeface="Courier New"/>
              </a:rPr>
              <a:t>x</a:t>
            </a:r>
            <a:r>
              <a:rPr b="1" spc="-5" dirty="0">
                <a:solidFill>
                  <a:srgbClr val="008080"/>
                </a:solidFill>
                <a:latin typeface="Courier New"/>
                <a:cs typeface="Courier New"/>
              </a:rPr>
              <a:t> Muster"  </a:t>
            </a:r>
            <a:r>
              <a:rPr spc="-5" dirty="0">
                <a:solidFill>
                  <a:srgbClr val="94558D"/>
                </a:solidFill>
              </a:rPr>
              <a:t>sel</a:t>
            </a:r>
            <a:r>
              <a:rPr spc="-60" dirty="0">
                <a:solidFill>
                  <a:srgbClr val="94558D"/>
                </a:solidFill>
              </a:rPr>
              <a:t>f</a:t>
            </a:r>
            <a:r>
              <a:rPr spc="-5" dirty="0">
                <a:solidFill>
                  <a:srgbClr val="080808"/>
                </a:solidFill>
              </a:rPr>
              <a:t>.</a:t>
            </a:r>
            <a:r>
              <a:rPr u="sng" dirty="0">
                <a:solidFill>
                  <a:srgbClr val="080808"/>
                </a:solidFill>
                <a:uFill>
                  <a:solidFill>
                    <a:srgbClr val="070707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u="sng" spc="-55" dirty="0">
                <a:solidFill>
                  <a:srgbClr val="080808"/>
                </a:solidFill>
                <a:uFill>
                  <a:solidFill>
                    <a:srgbClr val="070707"/>
                  </a:solidFill>
                </a:u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80808"/>
                </a:solidFill>
              </a:rPr>
              <a:t>pi</a:t>
            </a:r>
            <a:r>
              <a:rPr dirty="0">
                <a:solidFill>
                  <a:srgbClr val="080808"/>
                </a:solidFill>
              </a:rPr>
              <a:t>n</a:t>
            </a:r>
            <a:r>
              <a:rPr spc="-5" dirty="0">
                <a:solidFill>
                  <a:srgbClr val="080808"/>
                </a:solidFill>
              </a:rPr>
              <a:t> </a:t>
            </a:r>
            <a:r>
              <a:rPr dirty="0">
                <a:solidFill>
                  <a:srgbClr val="080808"/>
                </a:solidFill>
              </a:rPr>
              <a:t>=</a:t>
            </a:r>
            <a:r>
              <a:rPr spc="-135" dirty="0">
                <a:solidFill>
                  <a:srgbClr val="080808"/>
                </a:solidFill>
              </a:rPr>
              <a:t> </a:t>
            </a:r>
            <a:r>
              <a:rPr b="1" spc="-5" dirty="0">
                <a:solidFill>
                  <a:srgbClr val="008080"/>
                </a:solidFill>
                <a:latin typeface="Courier New"/>
                <a:cs typeface="Courier New"/>
              </a:rPr>
              <a:t>"-adsfadfj6663"</a:t>
            </a:r>
          </a:p>
          <a:p>
            <a:pPr marL="532765" marR="233679" indent="-292100">
              <a:lnSpc>
                <a:spcPct val="156300"/>
              </a:lnSpc>
            </a:pPr>
            <a:r>
              <a:rPr spc="-5" dirty="0">
                <a:solidFill>
                  <a:srgbClr val="0033B3"/>
                </a:solidFill>
              </a:rPr>
              <a:t>def </a:t>
            </a:r>
            <a:r>
              <a:rPr spc="-20" dirty="0">
                <a:solidFill>
                  <a:srgbClr val="000000"/>
                </a:solidFill>
              </a:rPr>
              <a:t>einzahlen</a:t>
            </a:r>
            <a:r>
              <a:rPr spc="-20" dirty="0">
                <a:solidFill>
                  <a:srgbClr val="080808"/>
                </a:solidFill>
              </a:rPr>
              <a:t>(</a:t>
            </a:r>
            <a:r>
              <a:rPr spc="-20" dirty="0">
                <a:solidFill>
                  <a:srgbClr val="94558D"/>
                </a:solidFill>
              </a:rPr>
              <a:t>self</a:t>
            </a:r>
            <a:r>
              <a:rPr spc="-20" dirty="0">
                <a:solidFill>
                  <a:srgbClr val="080808"/>
                </a:solidFill>
              </a:rPr>
              <a:t>, </a:t>
            </a:r>
            <a:r>
              <a:rPr spc="-5" dirty="0">
                <a:solidFill>
                  <a:srgbClr val="080808"/>
                </a:solidFill>
              </a:rPr>
              <a:t>betrag): </a:t>
            </a:r>
            <a:r>
              <a:rPr dirty="0">
                <a:solidFill>
                  <a:srgbClr val="080808"/>
                </a:solidFill>
              </a:rPr>
              <a:t> </a:t>
            </a:r>
            <a:r>
              <a:rPr spc="-10" dirty="0">
                <a:solidFill>
                  <a:srgbClr val="94558D"/>
                </a:solidFill>
              </a:rPr>
              <a:t>self</a:t>
            </a:r>
            <a:r>
              <a:rPr spc="-10" dirty="0">
                <a:solidFill>
                  <a:srgbClr val="080808"/>
                </a:solidFill>
              </a:rPr>
              <a:t>._kontostand</a:t>
            </a:r>
            <a:r>
              <a:rPr spc="-40" dirty="0">
                <a:solidFill>
                  <a:srgbClr val="080808"/>
                </a:solidFill>
              </a:rPr>
              <a:t> </a:t>
            </a:r>
            <a:r>
              <a:rPr spc="-5" dirty="0">
                <a:solidFill>
                  <a:srgbClr val="080808"/>
                </a:solidFill>
              </a:rPr>
              <a:t>+=</a:t>
            </a:r>
            <a:r>
              <a:rPr spc="-35" dirty="0">
                <a:solidFill>
                  <a:srgbClr val="080808"/>
                </a:solidFill>
              </a:rPr>
              <a:t> </a:t>
            </a:r>
            <a:r>
              <a:rPr spc="-5" dirty="0">
                <a:solidFill>
                  <a:srgbClr val="080808"/>
                </a:solidFill>
              </a:rPr>
              <a:t>betrag</a:t>
            </a:r>
          </a:p>
          <a:p>
            <a:pPr marL="532765" marR="233679" indent="-297815">
              <a:lnSpc>
                <a:spcPct val="156300"/>
              </a:lnSpc>
            </a:pPr>
            <a:r>
              <a:rPr spc="-5" dirty="0">
                <a:solidFill>
                  <a:srgbClr val="0033B3"/>
                </a:solidFill>
              </a:rPr>
              <a:t>def </a:t>
            </a:r>
            <a:r>
              <a:rPr spc="-20" dirty="0">
                <a:solidFill>
                  <a:srgbClr val="000000"/>
                </a:solidFill>
              </a:rPr>
              <a:t>auszahlen</a:t>
            </a:r>
            <a:r>
              <a:rPr spc="-20" dirty="0">
                <a:solidFill>
                  <a:srgbClr val="080808"/>
                </a:solidFill>
              </a:rPr>
              <a:t>(</a:t>
            </a:r>
            <a:r>
              <a:rPr spc="-20" dirty="0">
                <a:solidFill>
                  <a:srgbClr val="94558D"/>
                </a:solidFill>
              </a:rPr>
              <a:t>self</a:t>
            </a:r>
            <a:r>
              <a:rPr spc="-20" dirty="0">
                <a:solidFill>
                  <a:srgbClr val="080808"/>
                </a:solidFill>
              </a:rPr>
              <a:t>, </a:t>
            </a:r>
            <a:r>
              <a:rPr spc="-5" dirty="0">
                <a:solidFill>
                  <a:srgbClr val="080808"/>
                </a:solidFill>
              </a:rPr>
              <a:t>betrag): </a:t>
            </a:r>
            <a:r>
              <a:rPr dirty="0">
                <a:solidFill>
                  <a:srgbClr val="080808"/>
                </a:solidFill>
              </a:rPr>
              <a:t> </a:t>
            </a:r>
            <a:r>
              <a:rPr spc="-10" dirty="0">
                <a:solidFill>
                  <a:srgbClr val="94558D"/>
                </a:solidFill>
              </a:rPr>
              <a:t>self</a:t>
            </a:r>
            <a:r>
              <a:rPr spc="-10" dirty="0">
                <a:solidFill>
                  <a:srgbClr val="080808"/>
                </a:solidFill>
              </a:rPr>
              <a:t>._kontostand</a:t>
            </a:r>
            <a:r>
              <a:rPr spc="-40" dirty="0">
                <a:solidFill>
                  <a:srgbClr val="080808"/>
                </a:solidFill>
              </a:rPr>
              <a:t> </a:t>
            </a:r>
            <a:r>
              <a:rPr spc="-5" dirty="0">
                <a:solidFill>
                  <a:srgbClr val="080808"/>
                </a:solidFill>
              </a:rPr>
              <a:t>-=</a:t>
            </a:r>
            <a:r>
              <a:rPr spc="-35" dirty="0">
                <a:solidFill>
                  <a:srgbClr val="080808"/>
                </a:solidFill>
              </a:rPr>
              <a:t> </a:t>
            </a:r>
            <a:r>
              <a:rPr spc="-5" dirty="0">
                <a:solidFill>
                  <a:srgbClr val="080808"/>
                </a:solidFill>
              </a:rPr>
              <a:t>betrag</a:t>
            </a:r>
          </a:p>
          <a:p>
            <a:pPr marL="235585">
              <a:lnSpc>
                <a:spcPct val="100000"/>
              </a:lnSpc>
              <a:spcBef>
                <a:spcPts val="670"/>
              </a:spcBef>
            </a:pPr>
            <a:r>
              <a:rPr i="1" dirty="0">
                <a:solidFill>
                  <a:srgbClr val="8C8C8C"/>
                </a:solidFill>
                <a:latin typeface="Courier New"/>
                <a:cs typeface="Courier New"/>
              </a:rPr>
              <a:t>#</a:t>
            </a:r>
            <a:r>
              <a:rPr i="1" spc="-25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i="1" spc="-5" dirty="0">
                <a:solidFill>
                  <a:srgbClr val="8C8C8C"/>
                </a:solidFill>
                <a:latin typeface="Courier New"/>
                <a:cs typeface="Courier New"/>
              </a:rPr>
              <a:t>neuere</a:t>
            </a:r>
            <a:r>
              <a:rPr i="1" spc="-25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i="1" spc="-5" dirty="0">
                <a:solidFill>
                  <a:srgbClr val="8C8C8C"/>
                </a:solidFill>
                <a:latin typeface="Courier New"/>
                <a:cs typeface="Courier New"/>
              </a:rPr>
              <a:t>Art</a:t>
            </a:r>
            <a:r>
              <a:rPr i="1" spc="-25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i="1" spc="-5" dirty="0">
                <a:solidFill>
                  <a:srgbClr val="8C8C8C"/>
                </a:solidFill>
                <a:latin typeface="Courier New"/>
                <a:cs typeface="Courier New"/>
              </a:rPr>
              <a:t>einer</a:t>
            </a:r>
            <a:r>
              <a:rPr i="1" spc="-20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i="1" spc="-5" dirty="0">
                <a:solidFill>
                  <a:srgbClr val="8C8C8C"/>
                </a:solidFill>
                <a:latin typeface="Courier New"/>
                <a:cs typeface="Courier New"/>
              </a:rPr>
              <a:t>Property</a:t>
            </a:r>
          </a:p>
          <a:p>
            <a:pPr marL="240665">
              <a:lnSpc>
                <a:spcPct val="100000"/>
              </a:lnSpc>
              <a:spcBef>
                <a:spcPts val="675"/>
              </a:spcBef>
            </a:pPr>
            <a:r>
              <a:rPr spc="-5" dirty="0">
                <a:solidFill>
                  <a:srgbClr val="0000B2"/>
                </a:solidFill>
              </a:rPr>
              <a:t>@property</a:t>
            </a:r>
          </a:p>
          <a:p>
            <a:pPr marL="532765" marR="474980" indent="-297815">
              <a:lnSpc>
                <a:spcPct val="156300"/>
              </a:lnSpc>
            </a:pPr>
            <a:r>
              <a:rPr spc="-5" dirty="0">
                <a:solidFill>
                  <a:srgbClr val="0033B3"/>
                </a:solidFill>
              </a:rPr>
              <a:t>def</a:t>
            </a:r>
            <a:r>
              <a:rPr spc="590" dirty="0">
                <a:solidFill>
                  <a:srgbClr val="0033B3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kontostand</a:t>
            </a:r>
            <a:r>
              <a:rPr spc="-20" dirty="0">
                <a:solidFill>
                  <a:srgbClr val="080808"/>
                </a:solidFill>
              </a:rPr>
              <a:t>(</a:t>
            </a:r>
            <a:r>
              <a:rPr spc="-20" dirty="0">
                <a:solidFill>
                  <a:srgbClr val="94558D"/>
                </a:solidFill>
              </a:rPr>
              <a:t>self</a:t>
            </a:r>
            <a:r>
              <a:rPr spc="-20" dirty="0">
                <a:solidFill>
                  <a:srgbClr val="080808"/>
                </a:solidFill>
              </a:rPr>
              <a:t>): </a:t>
            </a:r>
            <a:r>
              <a:rPr spc="-15" dirty="0">
                <a:solidFill>
                  <a:srgbClr val="080808"/>
                </a:solidFill>
              </a:rPr>
              <a:t> </a:t>
            </a:r>
            <a:r>
              <a:rPr spc="-5" dirty="0">
                <a:solidFill>
                  <a:srgbClr val="0033B3"/>
                </a:solidFill>
              </a:rPr>
              <a:t>retur</a:t>
            </a:r>
            <a:r>
              <a:rPr dirty="0">
                <a:solidFill>
                  <a:srgbClr val="0033B3"/>
                </a:solidFill>
              </a:rPr>
              <a:t>n</a:t>
            </a:r>
            <a:r>
              <a:rPr spc="-105" dirty="0">
                <a:solidFill>
                  <a:srgbClr val="0033B3"/>
                </a:solidFill>
              </a:rPr>
              <a:t> </a:t>
            </a:r>
            <a:r>
              <a:rPr spc="-5" dirty="0">
                <a:solidFill>
                  <a:srgbClr val="94558D"/>
                </a:solidFill>
              </a:rPr>
              <a:t>sel</a:t>
            </a:r>
            <a:r>
              <a:rPr spc="-60" dirty="0">
                <a:solidFill>
                  <a:srgbClr val="94558D"/>
                </a:solidFill>
              </a:rPr>
              <a:t>f</a:t>
            </a:r>
            <a:r>
              <a:rPr spc="-5" dirty="0">
                <a:solidFill>
                  <a:srgbClr val="080808"/>
                </a:solidFill>
              </a:rPr>
              <a:t>._kontostand</a:t>
            </a:r>
          </a:p>
          <a:p>
            <a:pPr marL="235585">
              <a:lnSpc>
                <a:spcPct val="100000"/>
              </a:lnSpc>
              <a:spcBef>
                <a:spcPts val="675"/>
              </a:spcBef>
            </a:pPr>
            <a:r>
              <a:rPr i="1" dirty="0">
                <a:solidFill>
                  <a:srgbClr val="8C8C8C"/>
                </a:solidFill>
                <a:latin typeface="Courier New"/>
                <a:cs typeface="Courier New"/>
              </a:rPr>
              <a:t>#</a:t>
            </a:r>
            <a:r>
              <a:rPr i="1" spc="-25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i="1" spc="-5" dirty="0">
                <a:solidFill>
                  <a:srgbClr val="8C8C8C"/>
                </a:solidFill>
                <a:latin typeface="Courier New"/>
                <a:cs typeface="Courier New"/>
              </a:rPr>
              <a:t>ältere</a:t>
            </a:r>
            <a:r>
              <a:rPr i="1" spc="-25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i="1" spc="-5" dirty="0">
                <a:solidFill>
                  <a:srgbClr val="8C8C8C"/>
                </a:solidFill>
                <a:latin typeface="Courier New"/>
                <a:cs typeface="Courier New"/>
              </a:rPr>
              <a:t>Art</a:t>
            </a:r>
            <a:r>
              <a:rPr i="1" spc="-25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i="1" spc="-5" dirty="0">
                <a:solidFill>
                  <a:srgbClr val="8C8C8C"/>
                </a:solidFill>
                <a:latin typeface="Courier New"/>
                <a:cs typeface="Courier New"/>
              </a:rPr>
              <a:t>einer</a:t>
            </a:r>
            <a:r>
              <a:rPr i="1" spc="-20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i="1" spc="-5" dirty="0">
                <a:solidFill>
                  <a:srgbClr val="8C8C8C"/>
                </a:solidFill>
                <a:latin typeface="Courier New"/>
                <a:cs typeface="Courier New"/>
              </a:rPr>
              <a:t>Porperty</a:t>
            </a:r>
          </a:p>
          <a:p>
            <a:pPr marL="240665">
              <a:lnSpc>
                <a:spcPct val="100000"/>
              </a:lnSpc>
              <a:spcBef>
                <a:spcPts val="675"/>
              </a:spcBef>
            </a:pPr>
            <a:r>
              <a:rPr spc="-5" dirty="0">
                <a:solidFill>
                  <a:srgbClr val="0033B3"/>
                </a:solidFill>
              </a:rPr>
              <a:t>def</a:t>
            </a:r>
            <a:r>
              <a:rPr spc="-95" dirty="0">
                <a:solidFill>
                  <a:srgbClr val="0033B3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pin</a:t>
            </a:r>
            <a:r>
              <a:rPr spc="-20" dirty="0">
                <a:solidFill>
                  <a:srgbClr val="080808"/>
                </a:solidFill>
              </a:rPr>
              <a:t>(</a:t>
            </a:r>
            <a:r>
              <a:rPr spc="-20" dirty="0">
                <a:solidFill>
                  <a:srgbClr val="94558D"/>
                </a:solidFill>
              </a:rPr>
              <a:t>self</a:t>
            </a:r>
            <a:r>
              <a:rPr spc="-20" dirty="0">
                <a:solidFill>
                  <a:srgbClr val="080808"/>
                </a:solidFill>
              </a:rPr>
              <a:t>):</a:t>
            </a:r>
          </a:p>
          <a:p>
            <a:pPr marL="240665" marR="314960" indent="291465">
              <a:lnSpc>
                <a:spcPct val="156300"/>
              </a:lnSpc>
            </a:pPr>
            <a:r>
              <a:rPr spc="-5" dirty="0">
                <a:solidFill>
                  <a:srgbClr val="0033B3"/>
                </a:solidFill>
              </a:rPr>
              <a:t>return</a:t>
            </a:r>
            <a:r>
              <a:rPr spc="-145" dirty="0">
                <a:solidFill>
                  <a:srgbClr val="0033B3"/>
                </a:solidFill>
              </a:rPr>
              <a:t> </a:t>
            </a:r>
            <a:r>
              <a:rPr b="1" spc="-5" dirty="0">
                <a:solidFill>
                  <a:srgbClr val="008080"/>
                </a:solidFill>
                <a:latin typeface="Courier New"/>
                <a:cs typeface="Courier New"/>
              </a:rPr>
              <a:t>"Zugriff</a:t>
            </a:r>
            <a:r>
              <a:rPr b="1" spc="-50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008080"/>
                </a:solidFill>
                <a:latin typeface="Courier New"/>
                <a:cs typeface="Courier New"/>
              </a:rPr>
              <a:t>verboten" </a:t>
            </a:r>
            <a:r>
              <a:rPr b="1" spc="-585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i="1" dirty="0">
                <a:solidFill>
                  <a:srgbClr val="8C8C8C"/>
                </a:solidFill>
                <a:latin typeface="Courier New"/>
                <a:cs typeface="Courier New"/>
              </a:rPr>
              <a:t># </a:t>
            </a:r>
            <a:r>
              <a:rPr i="1" spc="-5" dirty="0">
                <a:solidFill>
                  <a:srgbClr val="8C8C8C"/>
                </a:solidFill>
                <a:latin typeface="Courier New"/>
                <a:cs typeface="Courier New"/>
              </a:rPr>
              <a:t>ältere Art einer Porperty </a:t>
            </a:r>
            <a:r>
              <a:rPr i="1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080808"/>
                </a:solidFill>
              </a:rPr>
              <a:t>pin</a:t>
            </a:r>
            <a:r>
              <a:rPr spc="-15" dirty="0">
                <a:solidFill>
                  <a:srgbClr val="080808"/>
                </a:solidFill>
              </a:rPr>
              <a:t> </a:t>
            </a:r>
            <a:r>
              <a:rPr dirty="0">
                <a:solidFill>
                  <a:srgbClr val="080808"/>
                </a:solidFill>
              </a:rPr>
              <a:t>=</a:t>
            </a:r>
            <a:r>
              <a:rPr spc="-95" dirty="0">
                <a:solidFill>
                  <a:srgbClr val="080808"/>
                </a:solidFill>
              </a:rPr>
              <a:t> </a:t>
            </a:r>
            <a:r>
              <a:rPr spc="-15" dirty="0"/>
              <a:t>property</a:t>
            </a:r>
            <a:r>
              <a:rPr spc="-15" dirty="0">
                <a:solidFill>
                  <a:srgbClr val="080808"/>
                </a:solidFill>
              </a:rPr>
              <a:t>(pin)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56324" y="1254188"/>
            <a:ext cx="3808729" cy="425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0530" marR="73660" indent="-418465">
              <a:lnSpc>
                <a:spcPct val="111100"/>
              </a:lnSpc>
              <a:spcBef>
                <a:spcPts val="100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400" spc="-5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400" spc="-5" dirty="0">
                <a:solidFill>
                  <a:srgbClr val="080808"/>
                </a:solidFill>
                <a:latin typeface="Courier New"/>
                <a:cs typeface="Courier New"/>
              </a:rPr>
              <a:t>._kontostand</a:t>
            </a:r>
            <a:r>
              <a:rPr sz="1400" spc="18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Arial"/>
                <a:cs typeface="Arial"/>
              </a:rPr>
              <a:t>das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protected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Attribut wird </a:t>
            </a:r>
            <a:r>
              <a:rPr sz="1800" dirty="0">
                <a:latin typeface="Arial"/>
                <a:cs typeface="Arial"/>
              </a:rPr>
              <a:t>via </a:t>
            </a:r>
            <a:r>
              <a:rPr sz="1800" spc="-5" dirty="0">
                <a:latin typeface="Arial"/>
                <a:cs typeface="Arial"/>
              </a:rPr>
              <a:t>einer Property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B2"/>
                </a:solidFill>
                <a:latin typeface="Courier New"/>
                <a:cs typeface="Courier New"/>
              </a:rPr>
              <a:t>@property</a:t>
            </a:r>
            <a:r>
              <a:rPr sz="1400" spc="120" dirty="0">
                <a:solidFill>
                  <a:srgbClr val="0000B2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zur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Verfügung </a:t>
            </a:r>
            <a:r>
              <a:rPr sz="1800" spc="-5" dirty="0">
                <a:latin typeface="Arial"/>
                <a:cs typeface="Arial"/>
              </a:rPr>
              <a:t>gestellt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430530" marR="64135" indent="-418465">
              <a:lnSpc>
                <a:spcPct val="111100"/>
              </a:lnSpc>
              <a:spcBef>
                <a:spcPts val="1150"/>
              </a:spcBef>
              <a:tabLst>
                <a:tab pos="430530" algn="l"/>
                <a:tab pos="118491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400" spc="5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400" spc="5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1400" u="sng" spc="5" dirty="0">
                <a:solidFill>
                  <a:srgbClr val="080808"/>
                </a:solidFill>
                <a:uFill>
                  <a:solidFill>
                    <a:srgbClr val="070707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080808"/>
                </a:solidFill>
                <a:latin typeface="Courier New"/>
                <a:cs typeface="Courier New"/>
              </a:rPr>
              <a:t>pin </a:t>
            </a:r>
            <a:r>
              <a:rPr sz="1800" spc="-5" dirty="0">
                <a:latin typeface="Arial"/>
                <a:cs typeface="Arial"/>
              </a:rPr>
              <a:t>das private Attribut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wird </a:t>
            </a:r>
            <a:r>
              <a:rPr sz="1800" dirty="0">
                <a:latin typeface="Arial"/>
                <a:cs typeface="Arial"/>
              </a:rPr>
              <a:t>via </a:t>
            </a:r>
            <a:r>
              <a:rPr sz="1800" spc="-5" dirty="0">
                <a:latin typeface="Arial"/>
                <a:cs typeface="Arial"/>
              </a:rPr>
              <a:t>einer Property </a:t>
            </a:r>
            <a:r>
              <a:rPr sz="1800" dirty="0">
                <a:latin typeface="Arial"/>
                <a:cs typeface="Arial"/>
              </a:rPr>
              <a:t>via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Methode </a:t>
            </a:r>
            <a:r>
              <a:rPr sz="1800" spc="-5" dirty="0">
                <a:latin typeface="Arial"/>
                <a:cs typeface="Arial"/>
              </a:rPr>
              <a:t>pin() und </a:t>
            </a:r>
            <a:r>
              <a:rPr sz="1400" spc="-5" dirty="0">
                <a:solidFill>
                  <a:srgbClr val="0000B2"/>
                </a:solidFill>
                <a:latin typeface="Courier New"/>
                <a:cs typeface="Courier New"/>
              </a:rPr>
              <a:t>property(pin) </a:t>
            </a:r>
            <a:r>
              <a:rPr sz="1400" spc="-830" dirty="0">
                <a:solidFill>
                  <a:srgbClr val="0000B2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zur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Verfügung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gestellt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430530" marR="5080" indent="-418465">
              <a:lnSpc>
                <a:spcPct val="111100"/>
              </a:lnSpc>
              <a:spcBef>
                <a:spcPts val="1150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Beide Arten </a:t>
            </a:r>
            <a:r>
              <a:rPr sz="1800" dirty="0">
                <a:latin typeface="Arial"/>
                <a:cs typeface="Arial"/>
              </a:rPr>
              <a:t>sind korrekt </a:t>
            </a:r>
            <a:r>
              <a:rPr sz="1800" spc="-5" dirty="0">
                <a:latin typeface="Arial"/>
                <a:cs typeface="Arial"/>
              </a:rPr>
              <a:t>und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gleichwertig, einfacher und neuer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ist </a:t>
            </a:r>
            <a:r>
              <a:rPr sz="1800" dirty="0">
                <a:latin typeface="Arial"/>
                <a:cs typeface="Arial"/>
              </a:rPr>
              <a:t>mit </a:t>
            </a:r>
            <a:r>
              <a:rPr sz="1800" spc="-5" dirty="0">
                <a:latin typeface="Arial"/>
                <a:cs typeface="Arial"/>
              </a:rPr>
              <a:t>dem @property eine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Property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zu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erstellen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13962" y="1823596"/>
            <a:ext cx="2950845" cy="3615054"/>
            <a:chOff x="2013962" y="1823596"/>
            <a:chExt cx="2950845" cy="3615054"/>
          </a:xfrm>
        </p:grpSpPr>
        <p:sp>
          <p:nvSpPr>
            <p:cNvPr id="6" name="object 6"/>
            <p:cNvSpPr/>
            <p:nvPr/>
          </p:nvSpPr>
          <p:spPr>
            <a:xfrm>
              <a:off x="2018725" y="1852834"/>
              <a:ext cx="2905760" cy="1996439"/>
            </a:xfrm>
            <a:custGeom>
              <a:avLst/>
              <a:gdLst/>
              <a:ahLst/>
              <a:cxnLst/>
              <a:rect l="l" t="t" r="r" b="b"/>
              <a:pathLst>
                <a:path w="2905760" h="1996439">
                  <a:moveTo>
                    <a:pt x="0" y="1995940"/>
                  </a:moveTo>
                  <a:lnTo>
                    <a:pt x="2905494" y="0"/>
                  </a:lnTo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15311" y="1828359"/>
              <a:ext cx="45085" cy="37465"/>
            </a:xfrm>
            <a:custGeom>
              <a:avLst/>
              <a:gdLst/>
              <a:ahLst/>
              <a:cxnLst/>
              <a:rect l="l" t="t" r="r" b="b"/>
              <a:pathLst>
                <a:path w="45085" h="37464">
                  <a:moveTo>
                    <a:pt x="17816" y="37442"/>
                  </a:moveTo>
                  <a:lnTo>
                    <a:pt x="0" y="11507"/>
                  </a:lnTo>
                  <a:lnTo>
                    <a:pt x="44536" y="0"/>
                  </a:lnTo>
                  <a:lnTo>
                    <a:pt x="17816" y="37442"/>
                  </a:lnTo>
                  <a:close/>
                </a:path>
              </a:pathLst>
            </a:custGeom>
            <a:solidFill>
              <a:srgbClr val="0321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15311" y="1828359"/>
              <a:ext cx="45085" cy="37465"/>
            </a:xfrm>
            <a:custGeom>
              <a:avLst/>
              <a:gdLst/>
              <a:ahLst/>
              <a:cxnLst/>
              <a:rect l="l" t="t" r="r" b="b"/>
              <a:pathLst>
                <a:path w="45085" h="37464">
                  <a:moveTo>
                    <a:pt x="17816" y="37442"/>
                  </a:moveTo>
                  <a:lnTo>
                    <a:pt x="44536" y="0"/>
                  </a:lnTo>
                  <a:lnTo>
                    <a:pt x="0" y="11507"/>
                  </a:lnTo>
                  <a:lnTo>
                    <a:pt x="17816" y="37442"/>
                  </a:lnTo>
                  <a:close/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77200" y="3339680"/>
              <a:ext cx="2362835" cy="2094230"/>
            </a:xfrm>
            <a:custGeom>
              <a:avLst/>
              <a:gdLst/>
              <a:ahLst/>
              <a:cxnLst/>
              <a:rect l="l" t="t" r="r" b="b"/>
              <a:pathLst>
                <a:path w="2362835" h="2094229">
                  <a:moveTo>
                    <a:pt x="0" y="2093894"/>
                  </a:moveTo>
                  <a:lnTo>
                    <a:pt x="2362629" y="0"/>
                  </a:lnTo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29395" y="3311010"/>
              <a:ext cx="43180" cy="40640"/>
            </a:xfrm>
            <a:custGeom>
              <a:avLst/>
              <a:gdLst/>
              <a:ahLst/>
              <a:cxnLst/>
              <a:rect l="l" t="t" r="r" b="b"/>
              <a:pathLst>
                <a:path w="43179" h="40639">
                  <a:moveTo>
                    <a:pt x="20869" y="40444"/>
                  </a:moveTo>
                  <a:lnTo>
                    <a:pt x="0" y="16895"/>
                  </a:lnTo>
                  <a:lnTo>
                    <a:pt x="42783" y="0"/>
                  </a:lnTo>
                  <a:lnTo>
                    <a:pt x="20869" y="40444"/>
                  </a:lnTo>
                  <a:close/>
                </a:path>
              </a:pathLst>
            </a:custGeom>
            <a:solidFill>
              <a:srgbClr val="0321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29395" y="3311010"/>
              <a:ext cx="43180" cy="40640"/>
            </a:xfrm>
            <a:custGeom>
              <a:avLst/>
              <a:gdLst/>
              <a:ahLst/>
              <a:cxnLst/>
              <a:rect l="l" t="t" r="r" b="b"/>
              <a:pathLst>
                <a:path w="43179" h="40639">
                  <a:moveTo>
                    <a:pt x="20869" y="40444"/>
                  </a:moveTo>
                  <a:lnTo>
                    <a:pt x="42783" y="0"/>
                  </a:lnTo>
                  <a:lnTo>
                    <a:pt x="0" y="16895"/>
                  </a:lnTo>
                  <a:lnTo>
                    <a:pt x="20869" y="40444"/>
                  </a:lnTo>
                  <a:close/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5570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OOP</a:t>
            </a:r>
            <a:r>
              <a:rPr sz="3600" spc="-90" dirty="0"/>
              <a:t> </a:t>
            </a:r>
            <a:r>
              <a:rPr sz="3600" dirty="0"/>
              <a:t>-</a:t>
            </a:r>
            <a:r>
              <a:rPr sz="3600" spc="-20" dirty="0"/>
              <a:t> </a:t>
            </a:r>
            <a:r>
              <a:rPr sz="3600" spc="-10" dirty="0"/>
              <a:t>was</a:t>
            </a:r>
            <a:r>
              <a:rPr sz="3600" spc="-25" dirty="0"/>
              <a:t> </a:t>
            </a:r>
            <a:r>
              <a:rPr sz="3600" spc="-5" dirty="0"/>
              <a:t>sind</a:t>
            </a:r>
            <a:r>
              <a:rPr sz="3600" spc="-15" dirty="0"/>
              <a:t> </a:t>
            </a:r>
            <a:r>
              <a:rPr sz="3600" spc="-10" dirty="0"/>
              <a:t>Objekte</a:t>
            </a:r>
            <a:r>
              <a:rPr sz="3600" spc="-25" dirty="0"/>
              <a:t> </a:t>
            </a:r>
            <a:r>
              <a:rPr sz="3600" dirty="0"/>
              <a:t>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96163" y="1245553"/>
            <a:ext cx="6398260" cy="7112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451484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2000" spc="-5" dirty="0">
                <a:latin typeface="Arial"/>
                <a:cs typeface="Arial"/>
              </a:rPr>
              <a:t>Gegenstände,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Dinge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realen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Welt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451484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2000" spc="-5" dirty="0">
                <a:latin typeface="Arial"/>
                <a:cs typeface="Arial"/>
              </a:rPr>
              <a:t>abe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 auc</a:t>
            </a:r>
            <a:r>
              <a:rPr sz="2000" dirty="0">
                <a:latin typeface="Arial"/>
                <a:cs typeface="Arial"/>
              </a:rPr>
              <a:t>h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V</a:t>
            </a:r>
            <a:r>
              <a:rPr sz="2000" spc="-5" dirty="0">
                <a:latin typeface="Arial"/>
                <a:cs typeface="Arial"/>
              </a:rPr>
              <a:t>erfahren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Algorithmen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virtuelle</a:t>
            </a:r>
            <a:r>
              <a:rPr sz="2000" spc="-5" dirty="0">
                <a:latin typeface="Arial"/>
                <a:cs typeface="Arial"/>
              </a:rPr>
              <a:t> Konzepte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325" y="2190750"/>
            <a:ext cx="8029074" cy="39974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425794"/>
            <a:ext cx="416750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Property</a:t>
            </a:r>
            <a:r>
              <a:rPr spc="-3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Zugriffe</a:t>
            </a:r>
            <a:r>
              <a:rPr spc="-35" dirty="0"/>
              <a:t> </a:t>
            </a:r>
            <a:r>
              <a:rPr dirty="0"/>
              <a:t>(2)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pc="-5" dirty="0">
                <a:solidFill>
                  <a:srgbClr val="0033B3"/>
                </a:solidFill>
              </a:rPr>
              <a:t>class</a:t>
            </a:r>
            <a:r>
              <a:rPr spc="-125" dirty="0">
                <a:solidFill>
                  <a:srgbClr val="0033B3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Konto</a:t>
            </a:r>
            <a:r>
              <a:rPr spc="-20" dirty="0">
                <a:solidFill>
                  <a:srgbClr val="080808"/>
                </a:solidFill>
              </a:rPr>
              <a:t>(</a:t>
            </a:r>
            <a:r>
              <a:rPr spc="-20" dirty="0"/>
              <a:t>object</a:t>
            </a:r>
            <a:r>
              <a:rPr spc="-20" dirty="0">
                <a:solidFill>
                  <a:srgbClr val="080808"/>
                </a:solidFill>
              </a:rPr>
              <a:t>):</a:t>
            </a:r>
          </a:p>
          <a:p>
            <a:pPr marL="532765" marR="5080" indent="-297815">
              <a:lnSpc>
                <a:spcPct val="156300"/>
              </a:lnSpc>
            </a:pPr>
            <a:r>
              <a:rPr spc="-5" dirty="0">
                <a:solidFill>
                  <a:srgbClr val="0033B3"/>
                </a:solidFill>
              </a:rPr>
              <a:t>def</a:t>
            </a:r>
            <a:r>
              <a:rPr u="sng" spc="1185" dirty="0">
                <a:solidFill>
                  <a:srgbClr val="0033B3"/>
                </a:solidFill>
                <a:uFill>
                  <a:solidFill>
                    <a:srgbClr val="B100B1"/>
                  </a:solidFill>
                </a:uFill>
              </a:rPr>
              <a:t> </a:t>
            </a:r>
            <a:r>
              <a:rPr spc="-5" dirty="0">
                <a:solidFill>
                  <a:srgbClr val="B200B2"/>
                </a:solidFill>
              </a:rPr>
              <a:t>init</a:t>
            </a:r>
            <a:r>
              <a:rPr u="sng" dirty="0">
                <a:solidFill>
                  <a:srgbClr val="080808"/>
                </a:solidFill>
                <a:uFill>
                  <a:solidFill>
                    <a:srgbClr val="B100B1"/>
                  </a:solidFill>
                </a:uFill>
              </a:rPr>
              <a:t> </a:t>
            </a:r>
            <a:r>
              <a:rPr spc="-15" dirty="0">
                <a:solidFill>
                  <a:srgbClr val="080808"/>
                </a:solidFill>
              </a:rPr>
              <a:t>(</a:t>
            </a:r>
            <a:r>
              <a:rPr spc="-15" dirty="0">
                <a:solidFill>
                  <a:srgbClr val="94558D"/>
                </a:solidFill>
              </a:rPr>
              <a:t>self</a:t>
            </a:r>
            <a:r>
              <a:rPr spc="-15" dirty="0">
                <a:solidFill>
                  <a:srgbClr val="080808"/>
                </a:solidFill>
              </a:rPr>
              <a:t>, </a:t>
            </a:r>
            <a:r>
              <a:rPr spc="-5" dirty="0">
                <a:solidFill>
                  <a:srgbClr val="080808"/>
                </a:solidFill>
              </a:rPr>
              <a:t>kontostand): </a:t>
            </a:r>
            <a:r>
              <a:rPr dirty="0">
                <a:solidFill>
                  <a:srgbClr val="080808"/>
                </a:solidFill>
              </a:rPr>
              <a:t> </a:t>
            </a:r>
            <a:r>
              <a:rPr spc="-10" dirty="0">
                <a:solidFill>
                  <a:srgbClr val="94558D"/>
                </a:solidFill>
              </a:rPr>
              <a:t>self</a:t>
            </a:r>
            <a:r>
              <a:rPr spc="-10" dirty="0">
                <a:solidFill>
                  <a:srgbClr val="080808"/>
                </a:solidFill>
              </a:rPr>
              <a:t>._kontostand </a:t>
            </a:r>
            <a:r>
              <a:rPr dirty="0">
                <a:solidFill>
                  <a:srgbClr val="080808"/>
                </a:solidFill>
              </a:rPr>
              <a:t>= </a:t>
            </a:r>
            <a:r>
              <a:rPr spc="-5" dirty="0">
                <a:solidFill>
                  <a:srgbClr val="080808"/>
                </a:solidFill>
              </a:rPr>
              <a:t>kontostand </a:t>
            </a:r>
            <a:r>
              <a:rPr spc="-590" dirty="0">
                <a:solidFill>
                  <a:srgbClr val="080808"/>
                </a:solidFill>
              </a:rPr>
              <a:t> </a:t>
            </a:r>
            <a:r>
              <a:rPr spc="-5" dirty="0">
                <a:solidFill>
                  <a:srgbClr val="94558D"/>
                </a:solidFill>
              </a:rPr>
              <a:t>sel</a:t>
            </a:r>
            <a:r>
              <a:rPr spc="-60" dirty="0">
                <a:solidFill>
                  <a:srgbClr val="94558D"/>
                </a:solidFill>
              </a:rPr>
              <a:t>f</a:t>
            </a:r>
            <a:r>
              <a:rPr spc="-5" dirty="0">
                <a:solidFill>
                  <a:srgbClr val="080808"/>
                </a:solidFill>
              </a:rPr>
              <a:t>.inhabe</a:t>
            </a:r>
            <a:r>
              <a:rPr dirty="0">
                <a:solidFill>
                  <a:srgbClr val="080808"/>
                </a:solidFill>
              </a:rPr>
              <a:t>r</a:t>
            </a:r>
            <a:r>
              <a:rPr spc="-5" dirty="0">
                <a:solidFill>
                  <a:srgbClr val="080808"/>
                </a:solidFill>
              </a:rPr>
              <a:t> </a:t>
            </a:r>
            <a:r>
              <a:rPr dirty="0">
                <a:solidFill>
                  <a:srgbClr val="080808"/>
                </a:solidFill>
              </a:rPr>
              <a:t>=</a:t>
            </a:r>
            <a:r>
              <a:rPr spc="-165" dirty="0">
                <a:solidFill>
                  <a:srgbClr val="080808"/>
                </a:solidFill>
              </a:rPr>
              <a:t> </a:t>
            </a:r>
            <a:r>
              <a:rPr b="1" spc="-5" dirty="0">
                <a:solidFill>
                  <a:srgbClr val="008080"/>
                </a:solidFill>
                <a:latin typeface="Courier New"/>
                <a:cs typeface="Courier New"/>
              </a:rPr>
              <a:t>"Feli</a:t>
            </a:r>
            <a:r>
              <a:rPr b="1" dirty="0">
                <a:solidFill>
                  <a:srgbClr val="008080"/>
                </a:solidFill>
                <a:latin typeface="Courier New"/>
                <a:cs typeface="Courier New"/>
              </a:rPr>
              <a:t>x</a:t>
            </a:r>
            <a:r>
              <a:rPr b="1" spc="-5" dirty="0">
                <a:solidFill>
                  <a:srgbClr val="008080"/>
                </a:solidFill>
                <a:latin typeface="Courier New"/>
                <a:cs typeface="Courier New"/>
              </a:rPr>
              <a:t> Muster"  </a:t>
            </a:r>
            <a:r>
              <a:rPr spc="-5" dirty="0">
                <a:solidFill>
                  <a:srgbClr val="94558D"/>
                </a:solidFill>
              </a:rPr>
              <a:t>sel</a:t>
            </a:r>
            <a:r>
              <a:rPr spc="-60" dirty="0">
                <a:solidFill>
                  <a:srgbClr val="94558D"/>
                </a:solidFill>
              </a:rPr>
              <a:t>f</a:t>
            </a:r>
            <a:r>
              <a:rPr spc="-5" dirty="0">
                <a:solidFill>
                  <a:srgbClr val="080808"/>
                </a:solidFill>
              </a:rPr>
              <a:t>.</a:t>
            </a:r>
            <a:r>
              <a:rPr u="sng" dirty="0">
                <a:solidFill>
                  <a:srgbClr val="080808"/>
                </a:solidFill>
                <a:uFill>
                  <a:solidFill>
                    <a:srgbClr val="070707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u="sng" spc="-55" dirty="0">
                <a:solidFill>
                  <a:srgbClr val="080808"/>
                </a:solidFill>
                <a:uFill>
                  <a:solidFill>
                    <a:srgbClr val="070707"/>
                  </a:solidFill>
                </a:u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80808"/>
                </a:solidFill>
              </a:rPr>
              <a:t>pi</a:t>
            </a:r>
            <a:r>
              <a:rPr dirty="0">
                <a:solidFill>
                  <a:srgbClr val="080808"/>
                </a:solidFill>
              </a:rPr>
              <a:t>n</a:t>
            </a:r>
            <a:r>
              <a:rPr spc="-5" dirty="0">
                <a:solidFill>
                  <a:srgbClr val="080808"/>
                </a:solidFill>
              </a:rPr>
              <a:t> </a:t>
            </a:r>
            <a:r>
              <a:rPr dirty="0">
                <a:solidFill>
                  <a:srgbClr val="080808"/>
                </a:solidFill>
              </a:rPr>
              <a:t>=</a:t>
            </a:r>
            <a:r>
              <a:rPr spc="-135" dirty="0">
                <a:solidFill>
                  <a:srgbClr val="080808"/>
                </a:solidFill>
              </a:rPr>
              <a:t> </a:t>
            </a:r>
            <a:r>
              <a:rPr b="1" spc="-5" dirty="0">
                <a:solidFill>
                  <a:srgbClr val="008080"/>
                </a:solidFill>
                <a:latin typeface="Courier New"/>
                <a:cs typeface="Courier New"/>
              </a:rPr>
              <a:t>"-adsfadfj6663"</a:t>
            </a:r>
          </a:p>
          <a:p>
            <a:pPr marL="240665">
              <a:lnSpc>
                <a:spcPct val="100000"/>
              </a:lnSpc>
              <a:spcBef>
                <a:spcPts val="675"/>
              </a:spcBef>
            </a:pPr>
            <a:r>
              <a:rPr i="1" dirty="0">
                <a:solidFill>
                  <a:srgbClr val="8C8C8C"/>
                </a:solidFill>
                <a:latin typeface="Courier New"/>
                <a:cs typeface="Courier New"/>
              </a:rPr>
              <a:t>#</a:t>
            </a:r>
            <a:r>
              <a:rPr i="1" spc="-25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i="1" spc="-5" dirty="0">
                <a:solidFill>
                  <a:srgbClr val="8C8C8C"/>
                </a:solidFill>
                <a:latin typeface="Courier New"/>
                <a:cs typeface="Courier New"/>
              </a:rPr>
              <a:t>neuere</a:t>
            </a:r>
            <a:r>
              <a:rPr i="1" spc="-25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i="1" spc="-5" dirty="0">
                <a:solidFill>
                  <a:srgbClr val="8C8C8C"/>
                </a:solidFill>
                <a:latin typeface="Courier New"/>
                <a:cs typeface="Courier New"/>
              </a:rPr>
              <a:t>Art</a:t>
            </a:r>
            <a:r>
              <a:rPr i="1" spc="-25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i="1" spc="-5" dirty="0">
                <a:solidFill>
                  <a:srgbClr val="8C8C8C"/>
                </a:solidFill>
                <a:latin typeface="Courier New"/>
                <a:cs typeface="Courier New"/>
              </a:rPr>
              <a:t>einer</a:t>
            </a:r>
            <a:r>
              <a:rPr i="1" spc="-20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i="1" spc="-5" dirty="0">
                <a:solidFill>
                  <a:srgbClr val="8C8C8C"/>
                </a:solidFill>
                <a:latin typeface="Courier New"/>
                <a:cs typeface="Courier New"/>
              </a:rPr>
              <a:t>Property</a:t>
            </a:r>
          </a:p>
          <a:p>
            <a:pPr marL="240665">
              <a:lnSpc>
                <a:spcPct val="100000"/>
              </a:lnSpc>
              <a:spcBef>
                <a:spcPts val="675"/>
              </a:spcBef>
            </a:pPr>
            <a:r>
              <a:rPr spc="-5" dirty="0">
                <a:solidFill>
                  <a:srgbClr val="0000B2"/>
                </a:solidFill>
              </a:rPr>
              <a:t>@property</a:t>
            </a:r>
          </a:p>
          <a:p>
            <a:pPr marL="532765" marR="474980" indent="-297815">
              <a:lnSpc>
                <a:spcPct val="156300"/>
              </a:lnSpc>
            </a:pPr>
            <a:r>
              <a:rPr spc="-5" dirty="0">
                <a:solidFill>
                  <a:srgbClr val="0033B3"/>
                </a:solidFill>
              </a:rPr>
              <a:t>def</a:t>
            </a:r>
            <a:r>
              <a:rPr spc="590" dirty="0">
                <a:solidFill>
                  <a:srgbClr val="0033B3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kontostand</a:t>
            </a:r>
            <a:r>
              <a:rPr spc="-20" dirty="0">
                <a:solidFill>
                  <a:srgbClr val="080808"/>
                </a:solidFill>
              </a:rPr>
              <a:t>(</a:t>
            </a:r>
            <a:r>
              <a:rPr spc="-20" dirty="0">
                <a:solidFill>
                  <a:srgbClr val="94558D"/>
                </a:solidFill>
              </a:rPr>
              <a:t>self</a:t>
            </a:r>
            <a:r>
              <a:rPr spc="-20" dirty="0">
                <a:solidFill>
                  <a:srgbClr val="080808"/>
                </a:solidFill>
              </a:rPr>
              <a:t>): </a:t>
            </a:r>
            <a:r>
              <a:rPr spc="-15" dirty="0">
                <a:solidFill>
                  <a:srgbClr val="080808"/>
                </a:solidFill>
              </a:rPr>
              <a:t> </a:t>
            </a:r>
            <a:r>
              <a:rPr spc="-5" dirty="0">
                <a:solidFill>
                  <a:srgbClr val="0033B3"/>
                </a:solidFill>
              </a:rPr>
              <a:t>retur</a:t>
            </a:r>
            <a:r>
              <a:rPr dirty="0">
                <a:solidFill>
                  <a:srgbClr val="0033B3"/>
                </a:solidFill>
              </a:rPr>
              <a:t>n</a:t>
            </a:r>
            <a:r>
              <a:rPr spc="-105" dirty="0">
                <a:solidFill>
                  <a:srgbClr val="0033B3"/>
                </a:solidFill>
              </a:rPr>
              <a:t> </a:t>
            </a:r>
            <a:r>
              <a:rPr spc="-5" dirty="0">
                <a:solidFill>
                  <a:srgbClr val="94558D"/>
                </a:solidFill>
              </a:rPr>
              <a:t>sel</a:t>
            </a:r>
            <a:r>
              <a:rPr spc="-60" dirty="0">
                <a:solidFill>
                  <a:srgbClr val="94558D"/>
                </a:solidFill>
              </a:rPr>
              <a:t>f</a:t>
            </a:r>
            <a:r>
              <a:rPr spc="-5" dirty="0">
                <a:solidFill>
                  <a:srgbClr val="080808"/>
                </a:solidFill>
              </a:rPr>
              <a:t>._kontostand</a:t>
            </a:r>
          </a:p>
          <a:p>
            <a:pPr marL="235585">
              <a:lnSpc>
                <a:spcPct val="100000"/>
              </a:lnSpc>
              <a:spcBef>
                <a:spcPts val="670"/>
              </a:spcBef>
            </a:pPr>
            <a:r>
              <a:rPr i="1" dirty="0">
                <a:solidFill>
                  <a:srgbClr val="8C8C8C"/>
                </a:solidFill>
                <a:latin typeface="Courier New"/>
                <a:cs typeface="Courier New"/>
              </a:rPr>
              <a:t>#</a:t>
            </a:r>
            <a:r>
              <a:rPr i="1" spc="-25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i="1" spc="-5" dirty="0">
                <a:solidFill>
                  <a:srgbClr val="8C8C8C"/>
                </a:solidFill>
                <a:latin typeface="Courier New"/>
                <a:cs typeface="Courier New"/>
              </a:rPr>
              <a:t>ältere</a:t>
            </a:r>
            <a:r>
              <a:rPr i="1" spc="-25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i="1" spc="-5" dirty="0">
                <a:solidFill>
                  <a:srgbClr val="8C8C8C"/>
                </a:solidFill>
                <a:latin typeface="Courier New"/>
                <a:cs typeface="Courier New"/>
              </a:rPr>
              <a:t>Art</a:t>
            </a:r>
            <a:r>
              <a:rPr i="1" spc="-25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i="1" spc="-5" dirty="0">
                <a:solidFill>
                  <a:srgbClr val="8C8C8C"/>
                </a:solidFill>
                <a:latin typeface="Courier New"/>
                <a:cs typeface="Courier New"/>
              </a:rPr>
              <a:t>einer</a:t>
            </a:r>
            <a:r>
              <a:rPr i="1" spc="-20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i="1" spc="-5" dirty="0">
                <a:solidFill>
                  <a:srgbClr val="8C8C8C"/>
                </a:solidFill>
                <a:latin typeface="Courier New"/>
                <a:cs typeface="Courier New"/>
              </a:rPr>
              <a:t>Porperty</a:t>
            </a:r>
          </a:p>
          <a:p>
            <a:pPr marL="240665">
              <a:lnSpc>
                <a:spcPct val="100000"/>
              </a:lnSpc>
              <a:spcBef>
                <a:spcPts val="675"/>
              </a:spcBef>
            </a:pPr>
            <a:r>
              <a:rPr spc="-5" dirty="0">
                <a:solidFill>
                  <a:srgbClr val="0033B3"/>
                </a:solidFill>
              </a:rPr>
              <a:t>def</a:t>
            </a:r>
            <a:r>
              <a:rPr spc="-95" dirty="0">
                <a:solidFill>
                  <a:srgbClr val="0033B3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pin</a:t>
            </a:r>
            <a:r>
              <a:rPr spc="-20" dirty="0">
                <a:solidFill>
                  <a:srgbClr val="080808"/>
                </a:solidFill>
              </a:rPr>
              <a:t>(</a:t>
            </a:r>
            <a:r>
              <a:rPr spc="-20" dirty="0">
                <a:solidFill>
                  <a:srgbClr val="94558D"/>
                </a:solidFill>
              </a:rPr>
              <a:t>self</a:t>
            </a:r>
            <a:r>
              <a:rPr spc="-20" dirty="0">
                <a:solidFill>
                  <a:srgbClr val="080808"/>
                </a:solidFill>
              </a:rPr>
              <a:t>):</a:t>
            </a:r>
          </a:p>
          <a:p>
            <a:pPr marL="240665" marR="314960" indent="291465">
              <a:lnSpc>
                <a:spcPct val="156300"/>
              </a:lnSpc>
            </a:pPr>
            <a:r>
              <a:rPr spc="-5" dirty="0">
                <a:solidFill>
                  <a:srgbClr val="0033B3"/>
                </a:solidFill>
              </a:rPr>
              <a:t>return</a:t>
            </a:r>
            <a:r>
              <a:rPr spc="-145" dirty="0">
                <a:solidFill>
                  <a:srgbClr val="0033B3"/>
                </a:solidFill>
              </a:rPr>
              <a:t> </a:t>
            </a:r>
            <a:r>
              <a:rPr b="1" spc="-5" dirty="0">
                <a:solidFill>
                  <a:srgbClr val="008080"/>
                </a:solidFill>
                <a:latin typeface="Courier New"/>
                <a:cs typeface="Courier New"/>
              </a:rPr>
              <a:t>"Zugriff</a:t>
            </a:r>
            <a:r>
              <a:rPr b="1" spc="-50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008080"/>
                </a:solidFill>
                <a:latin typeface="Courier New"/>
                <a:cs typeface="Courier New"/>
              </a:rPr>
              <a:t>verboten" </a:t>
            </a:r>
            <a:r>
              <a:rPr b="1" spc="-585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i="1" dirty="0">
                <a:solidFill>
                  <a:srgbClr val="8C8C8C"/>
                </a:solidFill>
                <a:latin typeface="Courier New"/>
                <a:cs typeface="Courier New"/>
              </a:rPr>
              <a:t># </a:t>
            </a:r>
            <a:r>
              <a:rPr i="1" spc="-5" dirty="0">
                <a:solidFill>
                  <a:srgbClr val="8C8C8C"/>
                </a:solidFill>
                <a:latin typeface="Courier New"/>
                <a:cs typeface="Courier New"/>
              </a:rPr>
              <a:t>ältere Art einer Porperty </a:t>
            </a:r>
            <a:r>
              <a:rPr i="1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080808"/>
                </a:solidFill>
              </a:rPr>
              <a:t>pin</a:t>
            </a:r>
            <a:r>
              <a:rPr spc="-15" dirty="0">
                <a:solidFill>
                  <a:srgbClr val="080808"/>
                </a:solidFill>
              </a:rPr>
              <a:t> </a:t>
            </a:r>
            <a:r>
              <a:rPr dirty="0">
                <a:solidFill>
                  <a:srgbClr val="080808"/>
                </a:solidFill>
              </a:rPr>
              <a:t>=</a:t>
            </a:r>
            <a:r>
              <a:rPr spc="-95" dirty="0">
                <a:solidFill>
                  <a:srgbClr val="080808"/>
                </a:solidFill>
              </a:rPr>
              <a:t> </a:t>
            </a:r>
            <a:r>
              <a:rPr spc="-15" dirty="0"/>
              <a:t>property</a:t>
            </a:r>
            <a:r>
              <a:rPr spc="-15" dirty="0">
                <a:solidFill>
                  <a:srgbClr val="080808"/>
                </a:solidFill>
              </a:rPr>
              <a:t>(pin)</a:t>
            </a:r>
          </a:p>
          <a:p>
            <a:pPr>
              <a:lnSpc>
                <a:spcPct val="100000"/>
              </a:lnSpc>
            </a:pPr>
            <a:endParaRPr sz="1100"/>
          </a:p>
          <a:p>
            <a:pPr marL="12700" marR="1288415">
              <a:lnSpc>
                <a:spcPct val="156300"/>
              </a:lnSpc>
              <a:spcBef>
                <a:spcPts val="630"/>
              </a:spcBef>
            </a:pPr>
            <a:r>
              <a:rPr dirty="0">
                <a:solidFill>
                  <a:srgbClr val="080808"/>
                </a:solidFill>
              </a:rPr>
              <a:t>k = </a:t>
            </a:r>
            <a:r>
              <a:rPr spc="-25" dirty="0">
                <a:solidFill>
                  <a:srgbClr val="080808"/>
                </a:solidFill>
              </a:rPr>
              <a:t>Konto(</a:t>
            </a:r>
            <a:r>
              <a:rPr spc="-25" dirty="0">
                <a:solidFill>
                  <a:srgbClr val="1750EB"/>
                </a:solidFill>
              </a:rPr>
              <a:t>20</a:t>
            </a:r>
            <a:r>
              <a:rPr spc="-25" dirty="0">
                <a:solidFill>
                  <a:srgbClr val="080808"/>
                </a:solidFill>
              </a:rPr>
              <a:t>) </a:t>
            </a:r>
            <a:r>
              <a:rPr spc="-20" dirty="0">
                <a:solidFill>
                  <a:srgbClr val="080808"/>
                </a:solidFill>
              </a:rPr>
              <a:t> </a:t>
            </a:r>
            <a:r>
              <a:rPr spc="-10" dirty="0"/>
              <a:t>print</a:t>
            </a:r>
            <a:r>
              <a:rPr spc="-10" dirty="0">
                <a:solidFill>
                  <a:srgbClr val="080808"/>
                </a:solidFill>
              </a:rPr>
              <a:t>(k.inhaber) </a:t>
            </a:r>
            <a:r>
              <a:rPr spc="-5" dirty="0">
                <a:solidFill>
                  <a:srgbClr val="080808"/>
                </a:solidFill>
              </a:rPr>
              <a:t> </a:t>
            </a:r>
            <a:r>
              <a:rPr spc="-5" dirty="0"/>
              <a:t>prin</a:t>
            </a:r>
            <a:r>
              <a:rPr spc="-75" dirty="0"/>
              <a:t>t</a:t>
            </a:r>
            <a:r>
              <a:rPr spc="-5" dirty="0">
                <a:solidFill>
                  <a:srgbClr val="080808"/>
                </a:solidFill>
              </a:rPr>
              <a:t>(k.kontostand)  </a:t>
            </a:r>
            <a:r>
              <a:rPr spc="-15" dirty="0"/>
              <a:t>print</a:t>
            </a:r>
            <a:r>
              <a:rPr spc="-15" dirty="0">
                <a:solidFill>
                  <a:srgbClr val="080808"/>
                </a:solidFill>
              </a:rPr>
              <a:t>(k.pin)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56324" y="1254188"/>
            <a:ext cx="3912235" cy="334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0530" marR="5080" indent="-418465">
              <a:lnSpc>
                <a:spcPct val="111100"/>
              </a:lnSpc>
              <a:spcBef>
                <a:spcPts val="100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400" spc="-5" dirty="0">
                <a:solidFill>
                  <a:srgbClr val="94558D"/>
                </a:solidFill>
                <a:latin typeface="Courier New"/>
                <a:cs typeface="Courier New"/>
              </a:rPr>
              <a:t>sel</a:t>
            </a:r>
            <a:r>
              <a:rPr sz="1400" spc="60" dirty="0">
                <a:solidFill>
                  <a:srgbClr val="94558D"/>
                </a:solidFill>
                <a:latin typeface="Courier New"/>
                <a:cs typeface="Courier New"/>
              </a:rPr>
              <a:t>f</a:t>
            </a:r>
            <a:r>
              <a:rPr sz="1400" spc="-5" dirty="0">
                <a:solidFill>
                  <a:srgbClr val="080808"/>
                </a:solidFill>
                <a:latin typeface="Courier New"/>
                <a:cs typeface="Courier New"/>
              </a:rPr>
              <a:t>.inhabe</a:t>
            </a:r>
            <a:r>
              <a:rPr sz="1400" dirty="0">
                <a:solidFill>
                  <a:srgbClr val="080808"/>
                </a:solidFill>
                <a:latin typeface="Courier New"/>
                <a:cs typeface="Courier New"/>
              </a:rPr>
              <a:t>r</a:t>
            </a:r>
            <a:r>
              <a:rPr sz="1400" spc="-22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5" dirty="0">
                <a:latin typeface="Arial"/>
                <a:cs typeface="Arial"/>
              </a:rPr>
              <a:t> normale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 Zugri</a:t>
            </a:r>
            <a:r>
              <a:rPr sz="1800" spc="-35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via  </a:t>
            </a:r>
            <a:r>
              <a:rPr sz="1800" spc="-5" dirty="0">
                <a:latin typeface="Arial"/>
                <a:cs typeface="Arial"/>
              </a:rPr>
              <a:t>Attributname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k.inhaber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430530" marR="852805" indent="-418465">
              <a:lnSpc>
                <a:spcPct val="111100"/>
              </a:lnSpc>
              <a:spcBef>
                <a:spcPts val="1150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400" spc="-5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400" spc="-5" dirty="0">
                <a:solidFill>
                  <a:srgbClr val="080808"/>
                </a:solidFill>
                <a:latin typeface="Courier New"/>
                <a:cs typeface="Courier New"/>
              </a:rPr>
              <a:t>._kontostand</a:t>
            </a:r>
            <a:r>
              <a:rPr sz="1400" spc="17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Arial"/>
                <a:cs typeface="Arial"/>
              </a:rPr>
              <a:t>wird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via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k.kontostand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verfügbar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400" spc="-5" dirty="0">
                <a:solidFill>
                  <a:srgbClr val="0000B2"/>
                </a:solidFill>
                <a:latin typeface="Courier New"/>
                <a:cs typeface="Courier New"/>
              </a:rPr>
              <a:t>@property</a:t>
            </a:r>
            <a:r>
              <a:rPr sz="1400" spc="114" dirty="0">
                <a:solidFill>
                  <a:srgbClr val="0000B2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regelt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Zugriff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0">
              <a:latin typeface="Arial"/>
              <a:cs typeface="Arial"/>
            </a:endParaRPr>
          </a:p>
          <a:p>
            <a:pPr marL="430530" marR="146685" indent="-418465">
              <a:lnSpc>
                <a:spcPct val="111100"/>
              </a:lnSpc>
              <a:tabLst>
                <a:tab pos="430530" algn="l"/>
                <a:tab pos="118491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400" spc="5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400" spc="5" dirty="0">
                <a:solidFill>
                  <a:srgbClr val="080808"/>
                </a:solidFill>
                <a:latin typeface="Courier New"/>
                <a:cs typeface="Courier New"/>
              </a:rPr>
              <a:t>.</a:t>
            </a:r>
            <a:r>
              <a:rPr sz="1400" u="sng" spc="5" dirty="0">
                <a:solidFill>
                  <a:srgbClr val="080808"/>
                </a:solidFill>
                <a:uFill>
                  <a:solidFill>
                    <a:srgbClr val="070707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080808"/>
                </a:solidFill>
                <a:latin typeface="Courier New"/>
                <a:cs typeface="Courier New"/>
              </a:rPr>
              <a:t>pin </a:t>
            </a:r>
            <a:r>
              <a:rPr sz="1800" spc="-5" dirty="0">
                <a:latin typeface="Arial"/>
                <a:cs typeface="Arial"/>
              </a:rPr>
              <a:t>wird </a:t>
            </a:r>
            <a:r>
              <a:rPr sz="1800" dirty="0">
                <a:latin typeface="Arial"/>
                <a:cs typeface="Arial"/>
              </a:rPr>
              <a:t>via k.pin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verfügbar, </a:t>
            </a:r>
            <a:r>
              <a:rPr sz="1800" spc="-5" dirty="0">
                <a:latin typeface="Arial"/>
                <a:cs typeface="Arial"/>
              </a:rPr>
              <a:t>aber der Inhalt wird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über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property()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“verschleiert”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456401"/>
            <a:ext cx="78955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Übung</a:t>
            </a:r>
            <a:r>
              <a:rPr sz="2800" spc="-20" dirty="0"/>
              <a:t> </a:t>
            </a:r>
            <a:r>
              <a:rPr sz="2800" spc="-25" dirty="0"/>
              <a:t>Temperatur</a:t>
            </a:r>
            <a:r>
              <a:rPr sz="2800" spc="-20" dirty="0"/>
              <a:t> </a:t>
            </a:r>
            <a:r>
              <a:rPr sz="2800" spc="-5" dirty="0"/>
              <a:t>Konverter</a:t>
            </a:r>
            <a:r>
              <a:rPr sz="2800" spc="-20" dirty="0"/>
              <a:t> </a:t>
            </a:r>
            <a:r>
              <a:rPr sz="2800" dirty="0"/>
              <a:t>1</a:t>
            </a:r>
            <a:r>
              <a:rPr sz="2800" spc="-20" dirty="0"/>
              <a:t> </a:t>
            </a:r>
            <a:r>
              <a:rPr sz="2800" dirty="0"/>
              <a:t>-</a:t>
            </a:r>
            <a:r>
              <a:rPr sz="2800" spc="-20" dirty="0"/>
              <a:t> </a:t>
            </a:r>
            <a:r>
              <a:rPr sz="2800" dirty="0"/>
              <a:t>“alt”</a:t>
            </a:r>
            <a:r>
              <a:rPr sz="2800" spc="-20" dirty="0"/>
              <a:t> </a:t>
            </a:r>
            <a:r>
              <a:rPr sz="2800" spc="-5" dirty="0"/>
              <a:t>Property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17115" y="1284668"/>
            <a:ext cx="8239759" cy="487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erstellen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eine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Klasse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'Celsius'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beim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Instanziieren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soll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Temperatur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Celsius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mitgegeben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werden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Die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Temperatur </a:t>
            </a:r>
            <a:r>
              <a:rPr sz="1800" spc="-5" dirty="0">
                <a:latin typeface="Arial"/>
                <a:cs typeface="Arial"/>
              </a:rPr>
              <a:t>ist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protected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die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Klasse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kann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Temperatur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Fahrenheit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ausgeben.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Formel </a:t>
            </a:r>
            <a:r>
              <a:rPr sz="1800" dirty="0">
                <a:latin typeface="Arial"/>
                <a:cs typeface="Arial"/>
              </a:rPr>
              <a:t>x*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1.8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430530" marR="5080" indent="-418465">
              <a:lnSpc>
                <a:spcPct val="1111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die </a:t>
            </a:r>
            <a:r>
              <a:rPr sz="1800" spc="-10" dirty="0">
                <a:latin typeface="Arial"/>
                <a:cs typeface="Arial"/>
              </a:rPr>
              <a:t>Zugriffe </a:t>
            </a:r>
            <a:r>
              <a:rPr sz="1800" spc="-5" dirty="0">
                <a:latin typeface="Arial"/>
                <a:cs typeface="Arial"/>
              </a:rPr>
              <a:t>auf </a:t>
            </a:r>
            <a:r>
              <a:rPr sz="1800" spc="-25" dirty="0">
                <a:latin typeface="Arial"/>
                <a:cs typeface="Arial"/>
              </a:rPr>
              <a:t>Temperatur </a:t>
            </a:r>
            <a:r>
              <a:rPr sz="1800" dirty="0">
                <a:latin typeface="Arial"/>
                <a:cs typeface="Arial"/>
              </a:rPr>
              <a:t>via </a:t>
            </a:r>
            <a:r>
              <a:rPr sz="1800" spc="-5" dirty="0">
                <a:latin typeface="Arial"/>
                <a:cs typeface="Arial"/>
              </a:rPr>
              <a:t>getter() und </a:t>
            </a:r>
            <a:r>
              <a:rPr sz="1800" dirty="0">
                <a:latin typeface="Arial"/>
                <a:cs typeface="Arial"/>
              </a:rPr>
              <a:t>setter() Methode, </a:t>
            </a:r>
            <a:r>
              <a:rPr sz="1800" spc="-5" dirty="0">
                <a:latin typeface="Arial"/>
                <a:cs typeface="Arial"/>
              </a:rPr>
              <a:t>die </a:t>
            </a:r>
            <a:r>
              <a:rPr sz="1800" dirty="0">
                <a:latin typeface="Arial"/>
                <a:cs typeface="Arial"/>
              </a:rPr>
              <a:t>mit </a:t>
            </a:r>
            <a:r>
              <a:rPr sz="1800" spc="-5" dirty="0">
                <a:latin typeface="Arial"/>
                <a:cs typeface="Arial"/>
              </a:rPr>
              <a:t>Property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(old-style)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gebunden wird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430530" marR="419100" indent="-418465">
              <a:lnSpc>
                <a:spcPct val="111100"/>
              </a:lnSpc>
              <a:spcBef>
                <a:spcPts val="5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die Setter </a:t>
            </a:r>
            <a:r>
              <a:rPr sz="1800" dirty="0">
                <a:latin typeface="Arial"/>
                <a:cs typeface="Arial"/>
              </a:rPr>
              <a:t>- Methode validiert, </a:t>
            </a:r>
            <a:r>
              <a:rPr sz="1800" spc="-5" dirty="0">
                <a:latin typeface="Arial"/>
                <a:cs typeface="Arial"/>
              </a:rPr>
              <a:t>ob der </a:t>
            </a:r>
            <a:r>
              <a:rPr sz="1800" spc="-15" dirty="0">
                <a:latin typeface="Arial"/>
                <a:cs typeface="Arial"/>
              </a:rPr>
              <a:t>Wert </a:t>
            </a:r>
            <a:r>
              <a:rPr sz="1800" spc="-5" dirty="0">
                <a:latin typeface="Arial"/>
                <a:cs typeface="Arial"/>
              </a:rPr>
              <a:t>als 273 Grad Celsius ist, wenn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tiefer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--&gt;</a:t>
            </a:r>
            <a:r>
              <a:rPr sz="1800" spc="-5" dirty="0">
                <a:latin typeface="Arial"/>
                <a:cs typeface="Arial"/>
              </a:rPr>
              <a:t> Error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werfen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430530" marR="472440" indent="-418465">
              <a:lnSpc>
                <a:spcPct val="1111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testen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diese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Klasse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diversen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Ausgaben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(Celsius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Fahrenheit),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ändern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Temperatur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456401"/>
            <a:ext cx="73558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Übung</a:t>
            </a:r>
            <a:r>
              <a:rPr sz="2800" spc="-25" dirty="0"/>
              <a:t> Temperatur</a:t>
            </a:r>
            <a:r>
              <a:rPr sz="2800" spc="-20" dirty="0"/>
              <a:t> </a:t>
            </a:r>
            <a:r>
              <a:rPr sz="2800" spc="-5" dirty="0"/>
              <a:t>Konverter</a:t>
            </a:r>
            <a:r>
              <a:rPr sz="2800" spc="-25" dirty="0"/>
              <a:t> </a:t>
            </a:r>
            <a:r>
              <a:rPr sz="2800" dirty="0"/>
              <a:t>2</a:t>
            </a:r>
            <a:r>
              <a:rPr sz="2800" spc="-20" dirty="0"/>
              <a:t> </a:t>
            </a:r>
            <a:r>
              <a:rPr sz="2800" dirty="0"/>
              <a:t>-</a:t>
            </a:r>
            <a:r>
              <a:rPr sz="2800" spc="-20" dirty="0"/>
              <a:t> </a:t>
            </a:r>
            <a:r>
              <a:rPr sz="2800" spc="-5" dirty="0"/>
              <a:t>@property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17115" y="1284668"/>
            <a:ext cx="8094980" cy="487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erstellen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eine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Klasse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'Celsius'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beim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Instanziieren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soll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Temperatur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Celsius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mitgegeben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werden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Die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Temperatur </a:t>
            </a:r>
            <a:r>
              <a:rPr sz="1800" spc="-5" dirty="0">
                <a:latin typeface="Arial"/>
                <a:cs typeface="Arial"/>
              </a:rPr>
              <a:t>ist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protected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die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Klasse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kann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Temperatur</a:t>
            </a:r>
            <a:r>
              <a:rPr sz="1800" spc="-5" dirty="0">
                <a:latin typeface="Arial"/>
                <a:cs typeface="Arial"/>
              </a:rPr>
              <a:t> 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Fahrenheit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ausgeben.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Formel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x*</a:t>
            </a:r>
            <a:r>
              <a:rPr sz="1800" spc="-5" dirty="0">
                <a:latin typeface="Arial"/>
                <a:cs typeface="Arial"/>
              </a:rPr>
              <a:t> 1.8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430530" marR="783590" indent="-418465">
              <a:lnSpc>
                <a:spcPct val="1111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die </a:t>
            </a:r>
            <a:r>
              <a:rPr sz="1800" spc="-10" dirty="0">
                <a:latin typeface="Arial"/>
                <a:cs typeface="Arial"/>
              </a:rPr>
              <a:t>Zugriffe </a:t>
            </a:r>
            <a:r>
              <a:rPr sz="1800" spc="-5" dirty="0">
                <a:latin typeface="Arial"/>
                <a:cs typeface="Arial"/>
              </a:rPr>
              <a:t>auf </a:t>
            </a:r>
            <a:r>
              <a:rPr sz="1800" spc="-25" dirty="0">
                <a:latin typeface="Arial"/>
                <a:cs typeface="Arial"/>
              </a:rPr>
              <a:t>Temperatur </a:t>
            </a:r>
            <a:r>
              <a:rPr sz="1800" dirty="0">
                <a:latin typeface="Arial"/>
                <a:cs typeface="Arial"/>
              </a:rPr>
              <a:t>via </a:t>
            </a:r>
            <a:r>
              <a:rPr sz="1800" spc="-5" dirty="0">
                <a:latin typeface="Arial"/>
                <a:cs typeface="Arial"/>
              </a:rPr>
              <a:t>getter() und </a:t>
            </a:r>
            <a:r>
              <a:rPr sz="1800" dirty="0">
                <a:latin typeface="Arial"/>
                <a:cs typeface="Arial"/>
              </a:rPr>
              <a:t>setter() Methode, </a:t>
            </a:r>
            <a:r>
              <a:rPr sz="1800" spc="-5" dirty="0">
                <a:latin typeface="Arial"/>
                <a:cs typeface="Arial"/>
              </a:rPr>
              <a:t>die </a:t>
            </a:r>
            <a:r>
              <a:rPr sz="1800" dirty="0">
                <a:latin typeface="Arial"/>
                <a:cs typeface="Arial"/>
              </a:rPr>
              <a:t>mit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Annotation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@property gebunden wird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430530" marR="274320" indent="-418465">
              <a:lnSpc>
                <a:spcPct val="111100"/>
              </a:lnSpc>
              <a:spcBef>
                <a:spcPts val="5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die Setter </a:t>
            </a:r>
            <a:r>
              <a:rPr sz="1800" dirty="0">
                <a:latin typeface="Arial"/>
                <a:cs typeface="Arial"/>
              </a:rPr>
              <a:t>- Methode validiert, </a:t>
            </a:r>
            <a:r>
              <a:rPr sz="1800" spc="-5" dirty="0">
                <a:latin typeface="Arial"/>
                <a:cs typeface="Arial"/>
              </a:rPr>
              <a:t>ob der </a:t>
            </a:r>
            <a:r>
              <a:rPr sz="1800" spc="-15" dirty="0">
                <a:latin typeface="Arial"/>
                <a:cs typeface="Arial"/>
              </a:rPr>
              <a:t>Wert </a:t>
            </a:r>
            <a:r>
              <a:rPr sz="1800" spc="-5" dirty="0">
                <a:latin typeface="Arial"/>
                <a:cs typeface="Arial"/>
              </a:rPr>
              <a:t>als 273 Grad Celsius ist, wenn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tiefer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--&gt;</a:t>
            </a:r>
            <a:r>
              <a:rPr sz="1800" spc="-5" dirty="0">
                <a:latin typeface="Arial"/>
                <a:cs typeface="Arial"/>
              </a:rPr>
              <a:t> Error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werfen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430530" marR="327660" indent="-418465">
              <a:lnSpc>
                <a:spcPct val="1111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testen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diese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Klasse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diversen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Ausgaben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(Celsius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Fahrenheit),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ändern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Temperatur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6143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OOP</a:t>
            </a:r>
            <a:r>
              <a:rPr sz="3600" spc="-105" dirty="0"/>
              <a:t> </a:t>
            </a:r>
            <a:r>
              <a:rPr sz="3600" dirty="0"/>
              <a:t>-</a:t>
            </a:r>
            <a:r>
              <a:rPr sz="3600" spc="-35" dirty="0"/>
              <a:t> </a:t>
            </a:r>
            <a:r>
              <a:rPr sz="3600" spc="-5" dirty="0"/>
              <a:t>Dynamische</a:t>
            </a:r>
            <a:r>
              <a:rPr sz="3600" spc="-165" dirty="0"/>
              <a:t> </a:t>
            </a:r>
            <a:r>
              <a:rPr sz="3600" spc="-5" dirty="0"/>
              <a:t>Attribute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77825" y="1283653"/>
            <a:ext cx="799465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sz="2000" spc="-30" dirty="0">
                <a:latin typeface="Arial"/>
                <a:cs typeface="Arial"/>
              </a:rPr>
              <a:t>Was	</a:t>
            </a:r>
            <a:r>
              <a:rPr sz="2000" spc="-5" dirty="0">
                <a:latin typeface="Arial"/>
                <a:cs typeface="Arial"/>
              </a:rPr>
              <a:t>OOP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Dynamische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Attribute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383665" algn="l"/>
              </a:tabLst>
            </a:pPr>
            <a:r>
              <a:rPr sz="2000" spc="-5" dirty="0">
                <a:latin typeface="Arial"/>
                <a:cs typeface="Arial"/>
              </a:rPr>
              <a:t>Lernziel	Dynamische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Attribute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einem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Objekt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hinzufügen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nutzen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825" y="2998153"/>
            <a:ext cx="8343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arum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9425" y="2998153"/>
            <a:ext cx="59321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Objekt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zur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Laufzeit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um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Attribute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ergänzen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zu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können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825" y="4026853"/>
            <a:ext cx="744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Ablauf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9425" y="3988753"/>
            <a:ext cx="5070475" cy="7112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latin typeface="Arial"/>
                <a:cs typeface="Arial"/>
              </a:rPr>
              <a:t>Präsentation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Dozent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latin typeface="Arial"/>
                <a:cs typeface="Arial"/>
              </a:rPr>
              <a:t>Studenten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Übungen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für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dynamische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Attribute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4737" y="411062"/>
            <a:ext cx="1219199" cy="124777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425794"/>
            <a:ext cx="61264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Dynamische</a:t>
            </a:r>
            <a:r>
              <a:rPr spc="-155" dirty="0"/>
              <a:t> </a:t>
            </a:r>
            <a:r>
              <a:rPr spc="-5" dirty="0"/>
              <a:t>Attribute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5" dirty="0"/>
              <a:t>Beispiel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825" y="1203007"/>
            <a:ext cx="2350135" cy="7397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000" spc="-5" dirty="0">
                <a:solidFill>
                  <a:srgbClr val="0033B3"/>
                </a:solidFill>
                <a:latin typeface="Courier New"/>
                <a:cs typeface="Courier New"/>
              </a:rPr>
              <a:t>class</a:t>
            </a:r>
            <a:r>
              <a:rPr sz="1000" spc="-13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000" spc="-20" dirty="0">
                <a:latin typeface="Courier New"/>
                <a:cs typeface="Courier New"/>
              </a:rPr>
              <a:t>Konto</a:t>
            </a:r>
            <a:r>
              <a:rPr sz="1000" spc="-20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endParaRPr sz="1000">
              <a:latin typeface="Courier New"/>
              <a:cs typeface="Courier New"/>
            </a:endParaRPr>
          </a:p>
          <a:p>
            <a:pPr marL="532765" marR="5080" indent="-297815">
              <a:lnSpc>
                <a:spcPct val="156300"/>
              </a:lnSpc>
            </a:pPr>
            <a:r>
              <a:rPr sz="1000" spc="-5" dirty="0">
                <a:solidFill>
                  <a:srgbClr val="0033B3"/>
                </a:solidFill>
                <a:latin typeface="Courier New"/>
                <a:cs typeface="Courier New"/>
              </a:rPr>
              <a:t>def</a:t>
            </a:r>
            <a:r>
              <a:rPr sz="1000" u="sng" spc="1145" dirty="0">
                <a:solidFill>
                  <a:srgbClr val="0033B3"/>
                </a:solidFill>
                <a:uFill>
                  <a:solidFill>
                    <a:srgbClr val="B100B1"/>
                  </a:solidFill>
                </a:u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B200B2"/>
                </a:solidFill>
                <a:latin typeface="Courier New"/>
                <a:cs typeface="Courier New"/>
              </a:rPr>
              <a:t>init</a:t>
            </a:r>
            <a:r>
              <a:rPr sz="1000" u="sng" spc="415" dirty="0">
                <a:solidFill>
                  <a:srgbClr val="080808"/>
                </a:solidFill>
                <a:uFill>
                  <a:solidFill>
                    <a:srgbClr val="B100B1"/>
                  </a:solidFill>
                </a:uFill>
                <a:latin typeface="Courier New"/>
                <a:cs typeface="Courier New"/>
              </a:rPr>
              <a:t> </a:t>
            </a:r>
            <a:r>
              <a:rPr sz="1000" spc="-15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000" spc="-15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000" spc="-15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000" spc="-3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80808"/>
                </a:solidFill>
                <a:latin typeface="Courier New"/>
                <a:cs typeface="Courier New"/>
              </a:rPr>
              <a:t>inhaber): </a:t>
            </a:r>
            <a:r>
              <a:rPr sz="1000" spc="-58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000" spc="-10" dirty="0">
                <a:solidFill>
                  <a:srgbClr val="080808"/>
                </a:solidFill>
                <a:latin typeface="Courier New"/>
                <a:cs typeface="Courier New"/>
              </a:rPr>
              <a:t>.inhaber</a:t>
            </a:r>
            <a:r>
              <a:rPr sz="1000" spc="-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000" spc="-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80808"/>
                </a:solidFill>
                <a:latin typeface="Courier New"/>
                <a:cs typeface="Courier New"/>
              </a:rPr>
              <a:t>inhaber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825" y="2393632"/>
            <a:ext cx="3877310" cy="2644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46680">
              <a:lnSpc>
                <a:spcPct val="156300"/>
              </a:lnSpc>
              <a:spcBef>
                <a:spcPts val="100"/>
              </a:spcBef>
            </a:pPr>
            <a:r>
              <a:rPr sz="1000" dirty="0">
                <a:solidFill>
                  <a:srgbClr val="080808"/>
                </a:solidFill>
                <a:latin typeface="Courier New"/>
                <a:cs typeface="Courier New"/>
              </a:rPr>
              <a:t>k = </a:t>
            </a:r>
            <a:r>
              <a:rPr sz="1000" spc="-20" dirty="0">
                <a:solidFill>
                  <a:srgbClr val="080808"/>
                </a:solidFill>
                <a:latin typeface="Courier New"/>
                <a:cs typeface="Courier New"/>
              </a:rPr>
              <a:t>Konto(</a:t>
            </a:r>
            <a:r>
              <a:rPr sz="1000" b="1" spc="-20" dirty="0">
                <a:solidFill>
                  <a:srgbClr val="008080"/>
                </a:solidFill>
                <a:latin typeface="Courier New"/>
                <a:cs typeface="Courier New"/>
              </a:rPr>
              <a:t>"Max"</a:t>
            </a:r>
            <a:r>
              <a:rPr sz="1000" spc="-20" dirty="0">
                <a:solidFill>
                  <a:srgbClr val="080808"/>
                </a:solidFill>
                <a:latin typeface="Courier New"/>
                <a:cs typeface="Courier New"/>
              </a:rPr>
              <a:t>) </a:t>
            </a:r>
            <a:r>
              <a:rPr sz="1000" spc="-59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Courier New"/>
                <a:cs typeface="Courier New"/>
              </a:rPr>
              <a:t>prin</a:t>
            </a:r>
            <a:r>
              <a:rPr sz="1000" spc="-75" dirty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000" spc="-5" dirty="0">
                <a:solidFill>
                  <a:srgbClr val="080808"/>
                </a:solidFill>
                <a:latin typeface="Courier New"/>
                <a:cs typeface="Courier New"/>
              </a:rPr>
              <a:t>(k.inhaber)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8C8C8C"/>
                </a:solidFill>
                <a:latin typeface="Courier New"/>
                <a:cs typeface="Courier New"/>
              </a:rPr>
              <a:t>#</a:t>
            </a:r>
            <a:r>
              <a:rPr sz="1000" i="1" spc="-20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000" i="1" spc="-5" dirty="0">
                <a:solidFill>
                  <a:srgbClr val="8C8C8C"/>
                </a:solidFill>
                <a:latin typeface="Courier New"/>
                <a:cs typeface="Courier New"/>
              </a:rPr>
              <a:t>dynamische</a:t>
            </a:r>
            <a:r>
              <a:rPr sz="1000" i="1" spc="-15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000" i="1" spc="-5" dirty="0">
                <a:solidFill>
                  <a:srgbClr val="8C8C8C"/>
                </a:solidFill>
                <a:latin typeface="Courier New"/>
                <a:cs typeface="Courier New"/>
              </a:rPr>
              <a:t>Attribut</a:t>
            </a:r>
            <a:r>
              <a:rPr sz="1000" i="1" spc="-15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000" i="1" spc="-5" dirty="0">
                <a:solidFill>
                  <a:srgbClr val="8C8C8C"/>
                </a:solidFill>
                <a:latin typeface="Courier New"/>
                <a:cs typeface="Courier New"/>
              </a:rPr>
              <a:t>an</a:t>
            </a:r>
            <a:r>
              <a:rPr sz="1000" i="1" spc="-20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000" i="1" spc="-5" dirty="0">
                <a:solidFill>
                  <a:srgbClr val="8C8C8C"/>
                </a:solidFill>
                <a:latin typeface="Courier New"/>
                <a:cs typeface="Courier New"/>
              </a:rPr>
              <a:t>die</a:t>
            </a:r>
            <a:r>
              <a:rPr sz="1000" i="1" spc="-15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000" i="1" spc="-5" dirty="0">
                <a:solidFill>
                  <a:srgbClr val="8C8C8C"/>
                </a:solidFill>
                <a:latin typeface="Courier New"/>
                <a:cs typeface="Courier New"/>
              </a:rPr>
              <a:t>Instanz</a:t>
            </a:r>
            <a:r>
              <a:rPr sz="1000" i="1" spc="-15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000" i="1" spc="-5" dirty="0">
                <a:solidFill>
                  <a:srgbClr val="8C8C8C"/>
                </a:solidFill>
                <a:latin typeface="Courier New"/>
                <a:cs typeface="Courier New"/>
              </a:rPr>
              <a:t>gebunden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000" spc="-5" dirty="0">
                <a:solidFill>
                  <a:srgbClr val="080808"/>
                </a:solidFill>
                <a:latin typeface="Courier New"/>
                <a:cs typeface="Courier New"/>
              </a:rPr>
              <a:t>k.adress</a:t>
            </a:r>
            <a:r>
              <a:rPr sz="1000" dirty="0">
                <a:solidFill>
                  <a:srgbClr val="080808"/>
                </a:solidFill>
                <a:latin typeface="Courier New"/>
                <a:cs typeface="Courier New"/>
              </a:rPr>
              <a:t>e</a:t>
            </a:r>
            <a:r>
              <a:rPr sz="1000" spc="-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000" spc="-18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008080"/>
                </a:solidFill>
                <a:latin typeface="Courier New"/>
                <a:cs typeface="Courier New"/>
              </a:rPr>
              <a:t>"800</a:t>
            </a:r>
            <a:r>
              <a:rPr sz="1000" b="1" dirty="0">
                <a:solidFill>
                  <a:srgbClr val="008080"/>
                </a:solidFill>
                <a:latin typeface="Courier New"/>
                <a:cs typeface="Courier New"/>
              </a:rPr>
              <a:t>0</a:t>
            </a:r>
            <a:r>
              <a:rPr sz="1000" b="1" spc="-5" dirty="0">
                <a:solidFill>
                  <a:srgbClr val="008080"/>
                </a:solidFill>
                <a:latin typeface="Courier New"/>
                <a:cs typeface="Courier New"/>
              </a:rPr>
              <a:t> Zürich"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000080"/>
                </a:solidFill>
                <a:latin typeface="Courier New"/>
                <a:cs typeface="Courier New"/>
              </a:rPr>
              <a:t>print</a:t>
            </a:r>
            <a:r>
              <a:rPr sz="1000" spc="-10" dirty="0">
                <a:solidFill>
                  <a:srgbClr val="080808"/>
                </a:solidFill>
                <a:latin typeface="Courier New"/>
                <a:cs typeface="Courier New"/>
              </a:rPr>
              <a:t>(k.adresse)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 marL="12700" marR="2503805">
              <a:lnSpc>
                <a:spcPct val="156300"/>
              </a:lnSpc>
              <a:spcBef>
                <a:spcPts val="630"/>
              </a:spcBef>
            </a:pPr>
            <a:r>
              <a:rPr sz="1000" dirty="0">
                <a:solidFill>
                  <a:srgbClr val="080808"/>
                </a:solidFill>
                <a:latin typeface="Courier New"/>
                <a:cs typeface="Courier New"/>
              </a:rPr>
              <a:t>m</a:t>
            </a:r>
            <a:r>
              <a:rPr sz="1000" spc="-5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000" spc="-5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spc="-15" dirty="0">
                <a:solidFill>
                  <a:srgbClr val="080808"/>
                </a:solidFill>
                <a:latin typeface="Courier New"/>
                <a:cs typeface="Courier New"/>
              </a:rPr>
              <a:t>Konto(</a:t>
            </a:r>
            <a:r>
              <a:rPr sz="1000" b="1" spc="-15" dirty="0">
                <a:solidFill>
                  <a:srgbClr val="008080"/>
                </a:solidFill>
                <a:latin typeface="Courier New"/>
                <a:cs typeface="Courier New"/>
              </a:rPr>
              <a:t>"Fritz"</a:t>
            </a:r>
            <a:r>
              <a:rPr sz="1000" spc="-15" dirty="0">
                <a:solidFill>
                  <a:srgbClr val="080808"/>
                </a:solidFill>
                <a:latin typeface="Courier New"/>
                <a:cs typeface="Courier New"/>
              </a:rPr>
              <a:t>) </a:t>
            </a:r>
            <a:r>
              <a:rPr sz="1000" spc="-58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000080"/>
                </a:solidFill>
                <a:latin typeface="Courier New"/>
                <a:cs typeface="Courier New"/>
              </a:rPr>
              <a:t>print</a:t>
            </a:r>
            <a:r>
              <a:rPr sz="1000" spc="-10" dirty="0">
                <a:solidFill>
                  <a:srgbClr val="080808"/>
                </a:solidFill>
                <a:latin typeface="Courier New"/>
                <a:cs typeface="Courier New"/>
              </a:rPr>
              <a:t>(m.inhaber)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1350010" algn="l"/>
              </a:tabLst>
            </a:pPr>
            <a:r>
              <a:rPr sz="1000" spc="-10" dirty="0">
                <a:solidFill>
                  <a:srgbClr val="000080"/>
                </a:solidFill>
                <a:latin typeface="Courier New"/>
                <a:cs typeface="Courier New"/>
              </a:rPr>
              <a:t>print</a:t>
            </a:r>
            <a:r>
              <a:rPr sz="1000" spc="-10" dirty="0">
                <a:solidFill>
                  <a:srgbClr val="080808"/>
                </a:solidFill>
                <a:latin typeface="Courier New"/>
                <a:cs typeface="Courier New"/>
              </a:rPr>
              <a:t>(m.adresse)	</a:t>
            </a:r>
            <a:r>
              <a:rPr sz="1000" i="1" dirty="0">
                <a:solidFill>
                  <a:srgbClr val="8C8C8C"/>
                </a:solidFill>
                <a:latin typeface="Courier New"/>
                <a:cs typeface="Courier New"/>
              </a:rPr>
              <a:t>#</a:t>
            </a:r>
            <a:r>
              <a:rPr sz="1000" i="1" spc="-20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000" i="1" spc="-5" dirty="0">
                <a:solidFill>
                  <a:srgbClr val="8C8C8C"/>
                </a:solidFill>
                <a:latin typeface="Courier New"/>
                <a:cs typeface="Courier New"/>
              </a:rPr>
              <a:t>das</a:t>
            </a:r>
            <a:r>
              <a:rPr sz="1000" i="1" spc="-15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000" i="1" spc="-5" dirty="0">
                <a:solidFill>
                  <a:srgbClr val="8C8C8C"/>
                </a:solidFill>
                <a:latin typeface="Courier New"/>
                <a:cs typeface="Courier New"/>
              </a:rPr>
              <a:t>Konto</a:t>
            </a:r>
            <a:r>
              <a:rPr sz="1000" i="1" spc="-15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000" i="1" dirty="0">
                <a:solidFill>
                  <a:srgbClr val="8C8C8C"/>
                </a:solidFill>
                <a:latin typeface="Courier New"/>
                <a:cs typeface="Courier New"/>
              </a:rPr>
              <a:t>m</a:t>
            </a:r>
            <a:r>
              <a:rPr sz="1000" i="1" spc="-15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000" i="1" spc="-5" dirty="0">
                <a:solidFill>
                  <a:srgbClr val="8C8C8C"/>
                </a:solidFill>
                <a:latin typeface="Courier New"/>
                <a:cs typeface="Courier New"/>
              </a:rPr>
              <a:t>hat</a:t>
            </a:r>
            <a:r>
              <a:rPr sz="1000" i="1" spc="-15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000" i="1" spc="-5" dirty="0">
                <a:solidFill>
                  <a:srgbClr val="8C8C8C"/>
                </a:solidFill>
                <a:latin typeface="Courier New"/>
                <a:cs typeface="Courier New"/>
              </a:rPr>
              <a:t>keine</a:t>
            </a:r>
            <a:r>
              <a:rPr sz="1000" i="1" spc="-15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000" i="1" spc="-5" dirty="0">
                <a:solidFill>
                  <a:srgbClr val="8C8C8C"/>
                </a:solidFill>
                <a:latin typeface="Courier New"/>
                <a:cs typeface="Courier New"/>
              </a:rPr>
              <a:t>Adresse</a:t>
            </a:r>
            <a:r>
              <a:rPr sz="1000" i="1" spc="-15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000" i="1" dirty="0">
                <a:solidFill>
                  <a:srgbClr val="8C8C8C"/>
                </a:solidFill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6324" y="1254188"/>
            <a:ext cx="3983354" cy="466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0530" marR="5080" indent="-418465">
              <a:lnSpc>
                <a:spcPct val="111100"/>
              </a:lnSpc>
              <a:spcBef>
                <a:spcPts val="100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 Instan</a:t>
            </a:r>
            <a:r>
              <a:rPr sz="1800" dirty="0">
                <a:latin typeface="Arial"/>
                <a:cs typeface="Arial"/>
              </a:rPr>
              <a:t>z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k</a:t>
            </a:r>
            <a:r>
              <a:rPr sz="1800" spc="-58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Arial"/>
                <a:cs typeface="Arial"/>
              </a:rPr>
              <a:t>wir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 da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dynamische  Attribu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adress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58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Arial"/>
                <a:cs typeface="Arial"/>
              </a:rPr>
              <a:t>angehäng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(Die  </a:t>
            </a:r>
            <a:r>
              <a:rPr sz="1800" spc="-5" dirty="0">
                <a:latin typeface="Arial"/>
                <a:cs typeface="Arial"/>
              </a:rPr>
              <a:t>Klass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kennt</a:t>
            </a:r>
            <a:r>
              <a:rPr sz="1800" spc="-5" dirty="0">
                <a:latin typeface="Arial"/>
                <a:cs typeface="Arial"/>
              </a:rPr>
              <a:t> da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Attribu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adresse  </a:t>
            </a:r>
            <a:r>
              <a:rPr sz="1800" spc="-5" dirty="0">
                <a:latin typeface="Arial"/>
                <a:cs typeface="Arial"/>
              </a:rPr>
              <a:t>nicht)</a:t>
            </a:r>
            <a:endParaRPr sz="1800">
              <a:latin typeface="Arial"/>
              <a:cs typeface="Arial"/>
            </a:endParaRPr>
          </a:p>
          <a:p>
            <a:pPr marL="430530">
              <a:lnSpc>
                <a:spcPct val="100000"/>
              </a:lnSpc>
              <a:spcBef>
                <a:spcPts val="254"/>
              </a:spcBef>
            </a:pPr>
            <a:r>
              <a:rPr sz="1400" spc="-5" dirty="0">
                <a:solidFill>
                  <a:srgbClr val="080808"/>
                </a:solidFill>
                <a:latin typeface="Courier New"/>
                <a:cs typeface="Courier New"/>
              </a:rPr>
              <a:t>k.adresse</a:t>
            </a:r>
            <a:r>
              <a:rPr sz="1400" spc="-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400" spc="15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8080"/>
                </a:solidFill>
                <a:latin typeface="Courier New"/>
                <a:cs typeface="Courier New"/>
              </a:rPr>
              <a:t>"8000</a:t>
            </a:r>
            <a:r>
              <a:rPr sz="1400" b="1" spc="-30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8080"/>
                </a:solidFill>
                <a:latin typeface="Courier New"/>
                <a:cs typeface="Courier New"/>
              </a:rPr>
              <a:t>Zürich"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Courier New"/>
              <a:cs typeface="Courier New"/>
            </a:endParaRPr>
          </a:p>
          <a:p>
            <a:pPr marL="430530" marR="160020" indent="-418465">
              <a:lnSpc>
                <a:spcPct val="1111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das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Attribut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wird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nur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einer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Instanz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angehängt, andere Instanzen </a:t>
            </a:r>
            <a:r>
              <a:rPr sz="1800" dirty="0">
                <a:latin typeface="Arial"/>
                <a:cs typeface="Arial"/>
              </a:rPr>
              <a:t> “kennen”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dieses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Attribut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nicht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430530" marR="67945" indent="-418465">
              <a:lnSpc>
                <a:spcPct val="1111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wird benutzt um </a:t>
            </a:r>
            <a:r>
              <a:rPr sz="1800" dirty="0">
                <a:latin typeface="Arial"/>
                <a:cs typeface="Arial"/>
              </a:rPr>
              <a:t>“einmalige” 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Ergänzung </a:t>
            </a:r>
            <a:r>
              <a:rPr sz="1800" dirty="0">
                <a:latin typeface="Arial"/>
                <a:cs typeface="Arial"/>
              </a:rPr>
              <a:t>zu </a:t>
            </a:r>
            <a:r>
              <a:rPr sz="1800" spc="-5" dirty="0">
                <a:latin typeface="Arial"/>
                <a:cs typeface="Arial"/>
              </a:rPr>
              <a:t>ermöglichen. Gutes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Werkzeug, </a:t>
            </a:r>
            <a:r>
              <a:rPr sz="1800" spc="-5" dirty="0">
                <a:latin typeface="Arial"/>
                <a:cs typeface="Arial"/>
              </a:rPr>
              <a:t>wenn eine bestehende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Klasse dynamisch ergänzt werden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muss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72012" y="1740235"/>
            <a:ext cx="2337435" cy="1778000"/>
            <a:chOff x="2472012" y="1740235"/>
            <a:chExt cx="2337435" cy="1778000"/>
          </a:xfrm>
        </p:grpSpPr>
        <p:sp>
          <p:nvSpPr>
            <p:cNvPr id="7" name="object 7"/>
            <p:cNvSpPr/>
            <p:nvPr/>
          </p:nvSpPr>
          <p:spPr>
            <a:xfrm>
              <a:off x="2476774" y="1771143"/>
              <a:ext cx="2292985" cy="1741805"/>
            </a:xfrm>
            <a:custGeom>
              <a:avLst/>
              <a:gdLst/>
              <a:ahLst/>
              <a:cxnLst/>
              <a:rect l="l" t="t" r="r" b="b"/>
              <a:pathLst>
                <a:path w="2292985" h="1741804">
                  <a:moveTo>
                    <a:pt x="0" y="1741731"/>
                  </a:moveTo>
                  <a:lnTo>
                    <a:pt x="2292990" y="0"/>
                  </a:lnTo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60248" y="1744997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19032" y="38674"/>
                  </a:moveTo>
                  <a:lnTo>
                    <a:pt x="0" y="13617"/>
                  </a:lnTo>
                  <a:lnTo>
                    <a:pt x="43937" y="0"/>
                  </a:lnTo>
                  <a:lnTo>
                    <a:pt x="19032" y="38674"/>
                  </a:lnTo>
                  <a:close/>
                </a:path>
              </a:pathLst>
            </a:custGeom>
            <a:solidFill>
              <a:srgbClr val="0321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60248" y="1744997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5">
                  <a:moveTo>
                    <a:pt x="19032" y="38674"/>
                  </a:moveTo>
                  <a:lnTo>
                    <a:pt x="43937" y="0"/>
                  </a:lnTo>
                  <a:lnTo>
                    <a:pt x="0" y="13617"/>
                  </a:lnTo>
                  <a:lnTo>
                    <a:pt x="19032" y="38674"/>
                  </a:lnTo>
                  <a:close/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54</a:t>
            </a:fld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456401"/>
            <a:ext cx="50279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Übung:</a:t>
            </a:r>
            <a:r>
              <a:rPr sz="2800" spc="-50" dirty="0"/>
              <a:t> </a:t>
            </a:r>
            <a:r>
              <a:rPr sz="2800" spc="-5" dirty="0"/>
              <a:t>Dynamische</a:t>
            </a:r>
            <a:r>
              <a:rPr sz="2800" spc="-145" dirty="0"/>
              <a:t> </a:t>
            </a:r>
            <a:r>
              <a:rPr sz="2800" spc="-5" dirty="0"/>
              <a:t>Attribute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17115" y="1254188"/>
            <a:ext cx="8206740" cy="490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0530" marR="19685" indent="-418465">
              <a:lnSpc>
                <a:spcPct val="111100"/>
              </a:lnSpc>
              <a:spcBef>
                <a:spcPts val="100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erstellen </a:t>
            </a:r>
            <a:r>
              <a:rPr sz="1800" dirty="0">
                <a:latin typeface="Arial"/>
                <a:cs typeface="Arial"/>
              </a:rPr>
              <a:t>sie </a:t>
            </a:r>
            <a:r>
              <a:rPr sz="1800" spc="-5" dirty="0">
                <a:latin typeface="Arial"/>
                <a:cs typeface="Arial"/>
              </a:rPr>
              <a:t>eine Klasse Buch, beim Instanziieren geben </a:t>
            </a:r>
            <a:r>
              <a:rPr sz="1800" dirty="0">
                <a:latin typeface="Arial"/>
                <a:cs typeface="Arial"/>
              </a:rPr>
              <a:t>sie </a:t>
            </a:r>
            <a:r>
              <a:rPr sz="1800" spc="-5" dirty="0">
                <a:latin typeface="Arial"/>
                <a:cs typeface="Arial"/>
              </a:rPr>
              <a:t>titel </a:t>
            </a:r>
            <a:r>
              <a:rPr sz="1800" dirty="0">
                <a:latin typeface="Arial"/>
                <a:cs typeface="Arial"/>
              </a:rPr>
              <a:t>(public) </a:t>
            </a:r>
            <a:r>
              <a:rPr sz="1800" spc="-5" dirty="0">
                <a:latin typeface="Arial"/>
                <a:cs typeface="Arial"/>
              </a:rPr>
              <a:t>und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preis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(public)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legen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eine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Instanz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Buch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fügen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dynamisches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Attribut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'bemerkung'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Instanz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geben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  <a:r>
              <a:rPr sz="1800" spc="-10" dirty="0">
                <a:latin typeface="Arial"/>
                <a:cs typeface="Arial"/>
              </a:rPr>
              <a:t> Werte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aus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(titel,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preis)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bemerkung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430530" marR="969010" indent="-418465">
              <a:lnSpc>
                <a:spcPct val="1111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für den </a:t>
            </a:r>
            <a:r>
              <a:rPr sz="1800" spc="-45" dirty="0">
                <a:latin typeface="Arial"/>
                <a:cs typeface="Arial"/>
              </a:rPr>
              <a:t>Test: </a:t>
            </a:r>
            <a:r>
              <a:rPr sz="1800" spc="-5" dirty="0">
                <a:latin typeface="Arial"/>
                <a:cs typeface="Arial"/>
              </a:rPr>
              <a:t>legen </a:t>
            </a:r>
            <a:r>
              <a:rPr sz="1800" dirty="0">
                <a:latin typeface="Arial"/>
                <a:cs typeface="Arial"/>
              </a:rPr>
              <a:t>sie </a:t>
            </a:r>
            <a:r>
              <a:rPr sz="1800" spc="-5" dirty="0">
                <a:latin typeface="Arial"/>
                <a:cs typeface="Arial"/>
              </a:rPr>
              <a:t>eine weiter Instanz an und </a:t>
            </a:r>
            <a:r>
              <a:rPr sz="1800" dirty="0">
                <a:latin typeface="Arial"/>
                <a:cs typeface="Arial"/>
              </a:rPr>
              <a:t>versuchen sie </a:t>
            </a:r>
            <a:r>
              <a:rPr sz="1800" spc="-5" dirty="0">
                <a:latin typeface="Arial"/>
                <a:cs typeface="Arial"/>
              </a:rPr>
              <a:t>die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Bemerkung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auszugeben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430530" marR="5080" indent="-418465">
              <a:lnSpc>
                <a:spcPct val="111100"/>
              </a:lnSpc>
              <a:spcBef>
                <a:spcPts val="5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Wiederholen </a:t>
            </a:r>
            <a:r>
              <a:rPr sz="1800" dirty="0">
                <a:latin typeface="Arial"/>
                <a:cs typeface="Arial"/>
              </a:rPr>
              <a:t>sie </a:t>
            </a:r>
            <a:r>
              <a:rPr sz="1800" spc="-5" dirty="0">
                <a:latin typeface="Arial"/>
                <a:cs typeface="Arial"/>
              </a:rPr>
              <a:t>die Schritte 4-6 nochmals </a:t>
            </a:r>
            <a:r>
              <a:rPr sz="1800" dirty="0">
                <a:latin typeface="Arial"/>
                <a:cs typeface="Arial"/>
              </a:rPr>
              <a:t>mit </a:t>
            </a:r>
            <a:r>
              <a:rPr sz="1800" spc="-5" dirty="0">
                <a:latin typeface="Arial"/>
                <a:cs typeface="Arial"/>
              </a:rPr>
              <a:t>dem Unterschied, dass </a:t>
            </a:r>
            <a:r>
              <a:rPr sz="1800" dirty="0">
                <a:latin typeface="Arial"/>
                <a:cs typeface="Arial"/>
              </a:rPr>
              <a:t>sie </a:t>
            </a:r>
            <a:r>
              <a:rPr sz="1800" spc="-5" dirty="0">
                <a:latin typeface="Arial"/>
                <a:cs typeface="Arial"/>
              </a:rPr>
              <a:t>die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Bemerkung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der Klasse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Buch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anfügen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25" dirty="0">
                <a:latin typeface="Arial"/>
                <a:cs typeface="Arial"/>
              </a:rPr>
              <a:t>Was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fällt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auf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6415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OOP</a:t>
            </a:r>
            <a:r>
              <a:rPr sz="3600" spc="-105" dirty="0"/>
              <a:t> </a:t>
            </a:r>
            <a:r>
              <a:rPr sz="3600" dirty="0"/>
              <a:t>-</a:t>
            </a:r>
            <a:r>
              <a:rPr sz="3600" spc="-35" dirty="0"/>
              <a:t> </a:t>
            </a:r>
            <a:r>
              <a:rPr sz="3600" spc="-5" dirty="0"/>
              <a:t>Dynamische</a:t>
            </a:r>
            <a:r>
              <a:rPr sz="3600" spc="-35" dirty="0"/>
              <a:t> </a:t>
            </a:r>
            <a:r>
              <a:rPr sz="3600" dirty="0"/>
              <a:t>Methoden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77825" y="1283653"/>
            <a:ext cx="47783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sz="2000" spc="-30" dirty="0">
                <a:latin typeface="Arial"/>
                <a:cs typeface="Arial"/>
              </a:rPr>
              <a:t>Was	</a:t>
            </a:r>
            <a:r>
              <a:rPr sz="2000" spc="-5" dirty="0">
                <a:latin typeface="Arial"/>
                <a:cs typeface="Arial"/>
              </a:rPr>
              <a:t>OOP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Dynamische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825" y="1969453"/>
            <a:ext cx="915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Lernziel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9425" y="1931353"/>
            <a:ext cx="59905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Dynamische </a:t>
            </a:r>
            <a:r>
              <a:rPr sz="2000" dirty="0">
                <a:latin typeface="Arial"/>
                <a:cs typeface="Arial"/>
              </a:rPr>
              <a:t>Methoden </a:t>
            </a:r>
            <a:r>
              <a:rPr sz="2000" spc="-5" dirty="0">
                <a:latin typeface="Arial"/>
                <a:cs typeface="Arial"/>
              </a:rPr>
              <a:t>einer Instanz oder der Klasse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dynamische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hinzufügen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und nutzen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825" y="3341053"/>
            <a:ext cx="8343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arum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9425" y="3341053"/>
            <a:ext cx="61341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Objekt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zur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Laufzeit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um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ergänzen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zu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können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825" y="4369753"/>
            <a:ext cx="744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Ablauf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9425" y="4331653"/>
            <a:ext cx="5270500" cy="7112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latin typeface="Arial"/>
                <a:cs typeface="Arial"/>
              </a:rPr>
              <a:t>Präsentation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Dozent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latin typeface="Arial"/>
                <a:cs typeface="Arial"/>
              </a:rPr>
              <a:t>Studenten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Übungen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für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dynamische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Methoden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4737" y="411062"/>
            <a:ext cx="1219199" cy="124777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56</a:t>
            </a:fld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425794"/>
            <a:ext cx="63684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Dynamische</a:t>
            </a:r>
            <a:r>
              <a:rPr spc="-35" dirty="0"/>
              <a:t> </a:t>
            </a:r>
            <a:r>
              <a:rPr spc="-5" dirty="0"/>
              <a:t>Methoden</a:t>
            </a:r>
            <a:r>
              <a:rPr spc="-35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5" dirty="0"/>
              <a:t>Beispiel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825" y="1203007"/>
            <a:ext cx="3759200" cy="44831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000" spc="-5" dirty="0">
                <a:solidFill>
                  <a:srgbClr val="0033B3"/>
                </a:solidFill>
                <a:latin typeface="Courier New"/>
                <a:cs typeface="Courier New"/>
              </a:rPr>
              <a:t>class</a:t>
            </a:r>
            <a:r>
              <a:rPr sz="1000" spc="-13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000" spc="-20" dirty="0">
                <a:latin typeface="Courier New"/>
                <a:cs typeface="Courier New"/>
              </a:rPr>
              <a:t>Konto</a:t>
            </a:r>
            <a:r>
              <a:rPr sz="1000" spc="-20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endParaRPr sz="1000">
              <a:latin typeface="Courier New"/>
              <a:cs typeface="Courier New"/>
            </a:endParaRPr>
          </a:p>
          <a:p>
            <a:pPr marL="532765" marR="1413510" indent="-297815">
              <a:lnSpc>
                <a:spcPct val="156300"/>
              </a:lnSpc>
            </a:pPr>
            <a:r>
              <a:rPr sz="1000" spc="-5" dirty="0">
                <a:solidFill>
                  <a:srgbClr val="0033B3"/>
                </a:solidFill>
                <a:latin typeface="Courier New"/>
                <a:cs typeface="Courier New"/>
              </a:rPr>
              <a:t>def</a:t>
            </a:r>
            <a:r>
              <a:rPr sz="1000" u="sng" spc="1145" dirty="0">
                <a:solidFill>
                  <a:srgbClr val="0033B3"/>
                </a:solidFill>
                <a:uFill>
                  <a:solidFill>
                    <a:srgbClr val="B100B1"/>
                  </a:solidFill>
                </a:u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B200B2"/>
                </a:solidFill>
                <a:latin typeface="Courier New"/>
                <a:cs typeface="Courier New"/>
              </a:rPr>
              <a:t>init</a:t>
            </a:r>
            <a:r>
              <a:rPr sz="1000" u="sng" spc="415" dirty="0">
                <a:solidFill>
                  <a:srgbClr val="080808"/>
                </a:solidFill>
                <a:uFill>
                  <a:solidFill>
                    <a:srgbClr val="B100B1"/>
                  </a:solidFill>
                </a:uFill>
                <a:latin typeface="Courier New"/>
                <a:cs typeface="Courier New"/>
              </a:rPr>
              <a:t> </a:t>
            </a:r>
            <a:r>
              <a:rPr sz="1000" spc="-15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000" spc="-15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000" spc="-15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000" spc="-3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80808"/>
                </a:solidFill>
                <a:latin typeface="Courier New"/>
                <a:cs typeface="Courier New"/>
              </a:rPr>
              <a:t>inhaber): </a:t>
            </a:r>
            <a:r>
              <a:rPr sz="1000" spc="-58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94558D"/>
                </a:solidFill>
                <a:latin typeface="Courier New"/>
                <a:cs typeface="Courier New"/>
              </a:rPr>
              <a:t>self</a:t>
            </a:r>
            <a:r>
              <a:rPr sz="1000" spc="-10" dirty="0">
                <a:solidFill>
                  <a:srgbClr val="080808"/>
                </a:solidFill>
                <a:latin typeface="Courier New"/>
                <a:cs typeface="Courier New"/>
              </a:rPr>
              <a:t>.inhaber</a:t>
            </a:r>
            <a:r>
              <a:rPr sz="1000" spc="-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080808"/>
                </a:solidFill>
                <a:latin typeface="Courier New"/>
                <a:cs typeface="Courier New"/>
              </a:rPr>
              <a:t>=</a:t>
            </a:r>
            <a:r>
              <a:rPr sz="1000" spc="-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80808"/>
                </a:solidFill>
                <a:latin typeface="Courier New"/>
                <a:cs typeface="Courier New"/>
              </a:rPr>
              <a:t>inhaber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i="1" dirty="0">
                <a:solidFill>
                  <a:srgbClr val="8C8C8C"/>
                </a:solidFill>
                <a:latin typeface="Courier New"/>
                <a:cs typeface="Courier New"/>
              </a:rPr>
              <a:t>#</a:t>
            </a:r>
            <a:r>
              <a:rPr sz="1000" i="1" spc="-45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000" i="1" spc="-5" dirty="0">
                <a:solidFill>
                  <a:srgbClr val="8C8C8C"/>
                </a:solidFill>
                <a:latin typeface="Courier New"/>
                <a:cs typeface="Courier New"/>
              </a:rPr>
              <a:t>freie</a:t>
            </a:r>
            <a:r>
              <a:rPr sz="1000" i="1" spc="-40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000" i="1" spc="-5" dirty="0">
                <a:solidFill>
                  <a:srgbClr val="8C8C8C"/>
                </a:solidFill>
                <a:latin typeface="Courier New"/>
                <a:cs typeface="Courier New"/>
              </a:rPr>
              <a:t>Methode</a:t>
            </a:r>
            <a:endParaRPr sz="1000">
              <a:latin typeface="Courier New"/>
              <a:cs typeface="Courier New"/>
            </a:endParaRPr>
          </a:p>
          <a:p>
            <a:pPr marL="235585" marR="1852295" indent="-223520">
              <a:lnSpc>
                <a:spcPct val="156300"/>
              </a:lnSpc>
            </a:pPr>
            <a:r>
              <a:rPr sz="1000" spc="-5" dirty="0">
                <a:solidFill>
                  <a:srgbClr val="0033B3"/>
                </a:solidFill>
                <a:latin typeface="Courier New"/>
                <a:cs typeface="Courier New"/>
              </a:rPr>
              <a:t>def </a:t>
            </a:r>
            <a:r>
              <a:rPr sz="1000" spc="-20" dirty="0">
                <a:latin typeface="Courier New"/>
                <a:cs typeface="Courier New"/>
              </a:rPr>
              <a:t>freie_methode</a:t>
            </a:r>
            <a:r>
              <a:rPr sz="1000" spc="-2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000" spc="-20" dirty="0">
                <a:solidFill>
                  <a:srgbClr val="808080"/>
                </a:solidFill>
                <a:latin typeface="Courier New"/>
                <a:cs typeface="Courier New"/>
              </a:rPr>
              <a:t>self</a:t>
            </a:r>
            <a:r>
              <a:rPr sz="1000" spc="-20" dirty="0">
                <a:solidFill>
                  <a:srgbClr val="080808"/>
                </a:solidFill>
                <a:latin typeface="Courier New"/>
                <a:cs typeface="Courier New"/>
              </a:rPr>
              <a:t>): </a:t>
            </a:r>
            <a:r>
              <a:rPr sz="1000" spc="-1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33B3"/>
                </a:solidFill>
                <a:latin typeface="Courier New"/>
                <a:cs typeface="Courier New"/>
              </a:rPr>
              <a:t>return</a:t>
            </a:r>
            <a:r>
              <a:rPr sz="1000" spc="-14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008080"/>
                </a:solidFill>
                <a:latin typeface="Courier New"/>
                <a:cs typeface="Courier New"/>
              </a:rPr>
              <a:t>"Freie</a:t>
            </a:r>
            <a:r>
              <a:rPr sz="1000" b="1" spc="-50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008080"/>
                </a:solidFill>
                <a:latin typeface="Courier New"/>
                <a:cs typeface="Courier New"/>
              </a:rPr>
              <a:t>Methode"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 marL="12700" marR="2528570">
              <a:lnSpc>
                <a:spcPct val="156300"/>
              </a:lnSpc>
              <a:spcBef>
                <a:spcPts val="625"/>
              </a:spcBef>
            </a:pPr>
            <a:r>
              <a:rPr sz="1000" dirty="0">
                <a:solidFill>
                  <a:srgbClr val="080808"/>
                </a:solidFill>
                <a:latin typeface="Courier New"/>
                <a:cs typeface="Courier New"/>
              </a:rPr>
              <a:t>k = </a:t>
            </a:r>
            <a:r>
              <a:rPr sz="1000" spc="-20" dirty="0">
                <a:solidFill>
                  <a:srgbClr val="080808"/>
                </a:solidFill>
                <a:latin typeface="Courier New"/>
                <a:cs typeface="Courier New"/>
              </a:rPr>
              <a:t>Konto(</a:t>
            </a:r>
            <a:r>
              <a:rPr sz="1000" b="1" spc="-20" dirty="0">
                <a:solidFill>
                  <a:srgbClr val="008080"/>
                </a:solidFill>
                <a:latin typeface="Courier New"/>
                <a:cs typeface="Courier New"/>
              </a:rPr>
              <a:t>"Max"</a:t>
            </a:r>
            <a:r>
              <a:rPr sz="1000" spc="-20" dirty="0">
                <a:solidFill>
                  <a:srgbClr val="080808"/>
                </a:solidFill>
                <a:latin typeface="Courier New"/>
                <a:cs typeface="Courier New"/>
              </a:rPr>
              <a:t>) </a:t>
            </a:r>
            <a:r>
              <a:rPr sz="1000" spc="-59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0080"/>
                </a:solidFill>
                <a:latin typeface="Courier New"/>
                <a:cs typeface="Courier New"/>
              </a:rPr>
              <a:t>prin</a:t>
            </a:r>
            <a:r>
              <a:rPr sz="1000" spc="-75" dirty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000" spc="-5" dirty="0">
                <a:solidFill>
                  <a:srgbClr val="080808"/>
                </a:solidFill>
                <a:latin typeface="Courier New"/>
                <a:cs typeface="Courier New"/>
              </a:rPr>
              <a:t>(k.inhaber)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ct val="112500"/>
              </a:lnSpc>
              <a:spcBef>
                <a:spcPts val="5"/>
              </a:spcBef>
            </a:pPr>
            <a:r>
              <a:rPr sz="1000" i="1" dirty="0">
                <a:solidFill>
                  <a:srgbClr val="8C8C8C"/>
                </a:solidFill>
                <a:latin typeface="Courier New"/>
                <a:cs typeface="Courier New"/>
              </a:rPr>
              <a:t># </a:t>
            </a:r>
            <a:r>
              <a:rPr sz="1000" i="1" spc="-5" dirty="0">
                <a:solidFill>
                  <a:srgbClr val="8C8C8C"/>
                </a:solidFill>
                <a:latin typeface="Courier New"/>
                <a:cs typeface="Courier New"/>
              </a:rPr>
              <a:t>dynamische Methode an die Klasse (Konto) oder </a:t>
            </a:r>
            <a:r>
              <a:rPr sz="1000" i="1" dirty="0">
                <a:solidFill>
                  <a:srgbClr val="8C8C8C"/>
                </a:solidFill>
                <a:latin typeface="Courier New"/>
                <a:cs typeface="Courier New"/>
              </a:rPr>
              <a:t>k </a:t>
            </a:r>
            <a:r>
              <a:rPr sz="1000" i="1" spc="-590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000" i="1" spc="-5" dirty="0">
                <a:solidFill>
                  <a:srgbClr val="8C8C8C"/>
                </a:solidFill>
                <a:latin typeface="Courier New"/>
                <a:cs typeface="Courier New"/>
              </a:rPr>
              <a:t>an</a:t>
            </a:r>
            <a:r>
              <a:rPr sz="1000" i="1" spc="-10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000" i="1" spc="-5" dirty="0">
                <a:solidFill>
                  <a:srgbClr val="8C8C8C"/>
                </a:solidFill>
                <a:latin typeface="Courier New"/>
                <a:cs typeface="Courier New"/>
              </a:rPr>
              <a:t>die</a:t>
            </a:r>
            <a:r>
              <a:rPr sz="1000" i="1" spc="-10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000" i="1" spc="-5" dirty="0">
                <a:solidFill>
                  <a:srgbClr val="8C8C8C"/>
                </a:solidFill>
                <a:latin typeface="Courier New"/>
                <a:cs typeface="Courier New"/>
              </a:rPr>
              <a:t>Instanz</a:t>
            </a:r>
            <a:r>
              <a:rPr sz="1000" i="1" spc="-10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000" i="1" spc="-5" dirty="0">
                <a:solidFill>
                  <a:srgbClr val="8C8C8C"/>
                </a:solidFill>
                <a:latin typeface="Courier New"/>
                <a:cs typeface="Courier New"/>
              </a:rPr>
              <a:t>gebunden gebunden</a:t>
            </a:r>
            <a:endParaRPr sz="1000">
              <a:latin typeface="Courier New"/>
              <a:cs typeface="Courier New"/>
            </a:endParaRPr>
          </a:p>
          <a:p>
            <a:pPr marL="12700" marR="1071245">
              <a:lnSpc>
                <a:spcPct val="156300"/>
              </a:lnSpc>
            </a:pPr>
            <a:r>
              <a:rPr sz="1000" spc="-5" dirty="0">
                <a:solidFill>
                  <a:srgbClr val="080808"/>
                </a:solidFill>
                <a:latin typeface="Courier New"/>
                <a:cs typeface="Courier New"/>
              </a:rPr>
              <a:t>Konto.freie_methode </a:t>
            </a:r>
            <a:r>
              <a:rPr sz="1000" dirty="0">
                <a:solidFill>
                  <a:srgbClr val="080808"/>
                </a:solidFill>
                <a:latin typeface="Courier New"/>
                <a:cs typeface="Courier New"/>
              </a:rPr>
              <a:t>= </a:t>
            </a:r>
            <a:r>
              <a:rPr sz="1000" spc="-5" dirty="0">
                <a:solidFill>
                  <a:srgbClr val="080808"/>
                </a:solidFill>
                <a:latin typeface="Courier New"/>
                <a:cs typeface="Courier New"/>
              </a:rPr>
              <a:t>freie_methode </a:t>
            </a:r>
            <a:r>
              <a:rPr sz="1000" spc="-59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000080"/>
                </a:solidFill>
                <a:latin typeface="Courier New"/>
                <a:cs typeface="Courier New"/>
              </a:rPr>
              <a:t>print</a:t>
            </a:r>
            <a:r>
              <a:rPr sz="1000" spc="-10" dirty="0">
                <a:solidFill>
                  <a:srgbClr val="080808"/>
                </a:solidFill>
                <a:latin typeface="Courier New"/>
                <a:cs typeface="Courier New"/>
              </a:rPr>
              <a:t>(k.freie_methode())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 marL="12700" marR="1918970">
              <a:lnSpc>
                <a:spcPct val="156300"/>
              </a:lnSpc>
              <a:spcBef>
                <a:spcPts val="625"/>
              </a:spcBef>
            </a:pPr>
            <a:r>
              <a:rPr sz="1000" dirty="0">
                <a:solidFill>
                  <a:srgbClr val="080808"/>
                </a:solidFill>
                <a:latin typeface="Courier New"/>
                <a:cs typeface="Courier New"/>
              </a:rPr>
              <a:t>m = </a:t>
            </a:r>
            <a:r>
              <a:rPr sz="1000" spc="-15" dirty="0">
                <a:solidFill>
                  <a:srgbClr val="080808"/>
                </a:solidFill>
                <a:latin typeface="Courier New"/>
                <a:cs typeface="Courier New"/>
              </a:rPr>
              <a:t>Konto(</a:t>
            </a:r>
            <a:r>
              <a:rPr sz="1000" b="1" spc="-15" dirty="0">
                <a:solidFill>
                  <a:srgbClr val="008080"/>
                </a:solidFill>
                <a:latin typeface="Courier New"/>
                <a:cs typeface="Courier New"/>
              </a:rPr>
              <a:t>"Fritz"</a:t>
            </a:r>
            <a:r>
              <a:rPr sz="1000" spc="-15" dirty="0">
                <a:solidFill>
                  <a:srgbClr val="080808"/>
                </a:solidFill>
                <a:latin typeface="Courier New"/>
                <a:cs typeface="Courier New"/>
              </a:rPr>
              <a:t>) </a:t>
            </a:r>
            <a:r>
              <a:rPr sz="1000" spc="-1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000080"/>
                </a:solidFill>
                <a:latin typeface="Courier New"/>
                <a:cs typeface="Courier New"/>
              </a:rPr>
              <a:t>print</a:t>
            </a:r>
            <a:r>
              <a:rPr sz="1000" spc="-10" dirty="0">
                <a:solidFill>
                  <a:srgbClr val="080808"/>
                </a:solidFill>
                <a:latin typeface="Courier New"/>
                <a:cs typeface="Courier New"/>
              </a:rPr>
              <a:t>(m.inhaber) </a:t>
            </a:r>
            <a:r>
              <a:rPr sz="1000" spc="-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000" spc="-10" dirty="0">
                <a:solidFill>
                  <a:srgbClr val="000080"/>
                </a:solidFill>
                <a:latin typeface="Courier New"/>
                <a:cs typeface="Courier New"/>
              </a:rPr>
              <a:t>print</a:t>
            </a:r>
            <a:r>
              <a:rPr sz="1000" spc="-10" dirty="0">
                <a:solidFill>
                  <a:srgbClr val="080808"/>
                </a:solidFill>
                <a:latin typeface="Courier New"/>
                <a:cs typeface="Courier New"/>
              </a:rPr>
              <a:t>(m.freie_methode())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6324" y="1254188"/>
            <a:ext cx="384810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0530" marR="5080" indent="-418465">
              <a:lnSpc>
                <a:spcPct val="111100"/>
              </a:lnSpc>
              <a:spcBef>
                <a:spcPts val="100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400" spc="-5" dirty="0">
                <a:solidFill>
                  <a:srgbClr val="0033B3"/>
                </a:solidFill>
                <a:latin typeface="Courier New"/>
                <a:cs typeface="Courier New"/>
              </a:rPr>
              <a:t>de</a:t>
            </a:r>
            <a:r>
              <a:rPr sz="1400" dirty="0">
                <a:solidFill>
                  <a:srgbClr val="0033B3"/>
                </a:solidFill>
                <a:latin typeface="Courier New"/>
                <a:cs typeface="Courier New"/>
              </a:rPr>
              <a:t>f</a:t>
            </a:r>
            <a:r>
              <a:rPr sz="1400" spc="6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freie_method</a:t>
            </a:r>
            <a:r>
              <a:rPr sz="1400" dirty="0">
                <a:latin typeface="Courier New"/>
                <a:cs typeface="Courier New"/>
              </a:rPr>
              <a:t>e</a:t>
            </a:r>
            <a:r>
              <a:rPr sz="1400" spc="-645" dirty="0">
                <a:latin typeface="Courier New"/>
                <a:cs typeface="Courier New"/>
              </a:rPr>
              <a:t> </a:t>
            </a:r>
            <a:r>
              <a:rPr sz="1400" spc="15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400" spc="-5" dirty="0">
                <a:solidFill>
                  <a:srgbClr val="808080"/>
                </a:solidFill>
                <a:latin typeface="Courier New"/>
                <a:cs typeface="Courier New"/>
              </a:rPr>
              <a:t>sel</a:t>
            </a:r>
            <a:r>
              <a:rPr sz="1400" spc="60" dirty="0">
                <a:solidFill>
                  <a:srgbClr val="808080"/>
                </a:solidFill>
                <a:latin typeface="Courier New"/>
                <a:cs typeface="Courier New"/>
              </a:rPr>
              <a:t>f</a:t>
            </a:r>
            <a:r>
              <a:rPr sz="1400" spc="-5" dirty="0">
                <a:solidFill>
                  <a:srgbClr val="080808"/>
                </a:solidFill>
                <a:latin typeface="Courier New"/>
                <a:cs typeface="Courier New"/>
              </a:rPr>
              <a:t>)</a:t>
            </a:r>
            <a:r>
              <a:rPr sz="1400" dirty="0">
                <a:solidFill>
                  <a:srgbClr val="080808"/>
                </a:solidFill>
                <a:latin typeface="Courier New"/>
                <a:cs typeface="Courier New"/>
              </a:rPr>
              <a:t>:</a:t>
            </a:r>
            <a:r>
              <a:rPr sz="1400" spc="-22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Arial"/>
                <a:cs typeface="Arial"/>
              </a:rPr>
              <a:t>is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 eine  freie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Funktion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430530" marR="168910" indent="-418465">
              <a:lnSpc>
                <a:spcPct val="1111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die Funktion wird nun an </a:t>
            </a:r>
            <a:r>
              <a:rPr sz="1800" spc="-5" dirty="0">
                <a:latin typeface="Courier New"/>
                <a:cs typeface="Courier New"/>
              </a:rPr>
              <a:t>Konto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(Klasse)</a:t>
            </a:r>
            <a:r>
              <a:rPr sz="1800" spc="-5" dirty="0">
                <a:latin typeface="Arial"/>
                <a:cs typeface="Arial"/>
              </a:rPr>
              <a:t> ode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5" dirty="0">
                <a:latin typeface="Arial"/>
                <a:cs typeface="Arial"/>
              </a:rPr>
              <a:t> 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k</a:t>
            </a:r>
            <a:r>
              <a:rPr sz="1800" spc="-58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(Instanz)  </a:t>
            </a:r>
            <a:r>
              <a:rPr sz="1800" spc="-5" dirty="0">
                <a:latin typeface="Arial"/>
                <a:cs typeface="Arial"/>
              </a:rPr>
              <a:t>gebunden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430530" marR="212725" indent="-418465">
              <a:lnSpc>
                <a:spcPct val="1111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je nach Bindung gilt </a:t>
            </a:r>
            <a:r>
              <a:rPr sz="1800" dirty="0">
                <a:latin typeface="Arial"/>
                <a:cs typeface="Arial"/>
              </a:rPr>
              <a:t>sie </a:t>
            </a:r>
            <a:r>
              <a:rPr sz="1800" spc="-5" dirty="0">
                <a:latin typeface="Arial"/>
                <a:cs typeface="Arial"/>
              </a:rPr>
              <a:t>nur für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eine bestimmte Instanz oder für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die ganz Klasse. Endet das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Programm endet die Bindung </a:t>
            </a:r>
            <a:r>
              <a:rPr sz="1800" dirty="0">
                <a:latin typeface="Arial"/>
                <a:cs typeface="Arial"/>
              </a:rPr>
              <a:t> (dynamische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Bindung)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14137" y="1735522"/>
            <a:ext cx="2493010" cy="864869"/>
            <a:chOff x="2314137" y="1735522"/>
            <a:chExt cx="2493010" cy="864869"/>
          </a:xfrm>
        </p:grpSpPr>
        <p:sp>
          <p:nvSpPr>
            <p:cNvPr id="6" name="object 6"/>
            <p:cNvSpPr/>
            <p:nvPr/>
          </p:nvSpPr>
          <p:spPr>
            <a:xfrm>
              <a:off x="2318899" y="1755162"/>
              <a:ext cx="2442845" cy="840105"/>
            </a:xfrm>
            <a:custGeom>
              <a:avLst/>
              <a:gdLst/>
              <a:ahLst/>
              <a:cxnLst/>
              <a:rect l="l" t="t" r="r" b="b"/>
              <a:pathLst>
                <a:path w="2442845" h="840105">
                  <a:moveTo>
                    <a:pt x="0" y="840012"/>
                  </a:moveTo>
                  <a:lnTo>
                    <a:pt x="2442257" y="0"/>
                  </a:lnTo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56040" y="1740285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4">
                  <a:moveTo>
                    <a:pt x="10233" y="29754"/>
                  </a:moveTo>
                  <a:lnTo>
                    <a:pt x="0" y="0"/>
                  </a:lnTo>
                  <a:lnTo>
                    <a:pt x="45992" y="818"/>
                  </a:lnTo>
                  <a:lnTo>
                    <a:pt x="10233" y="29754"/>
                  </a:lnTo>
                  <a:close/>
                </a:path>
              </a:pathLst>
            </a:custGeom>
            <a:solidFill>
              <a:srgbClr val="0321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56040" y="1740285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4">
                  <a:moveTo>
                    <a:pt x="10233" y="29754"/>
                  </a:moveTo>
                  <a:lnTo>
                    <a:pt x="45992" y="818"/>
                  </a:lnTo>
                  <a:lnTo>
                    <a:pt x="0" y="0"/>
                  </a:lnTo>
                  <a:lnTo>
                    <a:pt x="10233" y="29754"/>
                  </a:lnTo>
                  <a:close/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241687" y="2886037"/>
            <a:ext cx="1677035" cy="1588770"/>
            <a:chOff x="3241687" y="2886037"/>
            <a:chExt cx="1677035" cy="1588770"/>
          </a:xfrm>
        </p:grpSpPr>
        <p:sp>
          <p:nvSpPr>
            <p:cNvPr id="10" name="object 10"/>
            <p:cNvSpPr/>
            <p:nvPr/>
          </p:nvSpPr>
          <p:spPr>
            <a:xfrm>
              <a:off x="3246449" y="2920522"/>
              <a:ext cx="1636395" cy="1550035"/>
            </a:xfrm>
            <a:custGeom>
              <a:avLst/>
              <a:gdLst/>
              <a:ahLst/>
              <a:cxnLst/>
              <a:rect l="l" t="t" r="r" b="b"/>
              <a:pathLst>
                <a:path w="1636395" h="1550035">
                  <a:moveTo>
                    <a:pt x="0" y="1549501"/>
                  </a:moveTo>
                  <a:lnTo>
                    <a:pt x="1636105" y="0"/>
                  </a:lnTo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71736" y="2890799"/>
              <a:ext cx="42545" cy="41275"/>
            </a:xfrm>
            <a:custGeom>
              <a:avLst/>
              <a:gdLst/>
              <a:ahLst/>
              <a:cxnLst/>
              <a:rect l="l" t="t" r="r" b="b"/>
              <a:pathLst>
                <a:path w="42545" h="41275">
                  <a:moveTo>
                    <a:pt x="21636" y="41145"/>
                  </a:moveTo>
                  <a:lnTo>
                    <a:pt x="0" y="18299"/>
                  </a:lnTo>
                  <a:lnTo>
                    <a:pt x="42202" y="0"/>
                  </a:lnTo>
                  <a:lnTo>
                    <a:pt x="21636" y="41145"/>
                  </a:lnTo>
                  <a:close/>
                </a:path>
              </a:pathLst>
            </a:custGeom>
            <a:solidFill>
              <a:srgbClr val="0321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71736" y="2890799"/>
              <a:ext cx="42545" cy="41275"/>
            </a:xfrm>
            <a:custGeom>
              <a:avLst/>
              <a:gdLst/>
              <a:ahLst/>
              <a:cxnLst/>
              <a:rect l="l" t="t" r="r" b="b"/>
              <a:pathLst>
                <a:path w="42545" h="41275">
                  <a:moveTo>
                    <a:pt x="21636" y="41145"/>
                  </a:moveTo>
                  <a:lnTo>
                    <a:pt x="42202" y="0"/>
                  </a:lnTo>
                  <a:lnTo>
                    <a:pt x="0" y="18299"/>
                  </a:lnTo>
                  <a:lnTo>
                    <a:pt x="21636" y="41145"/>
                  </a:lnTo>
                  <a:close/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57</a:t>
            </a:fld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456401"/>
            <a:ext cx="50215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Übung:</a:t>
            </a:r>
            <a:r>
              <a:rPr sz="2800" spc="-50" dirty="0"/>
              <a:t> </a:t>
            </a:r>
            <a:r>
              <a:rPr sz="2800" spc="-5" dirty="0"/>
              <a:t>Dynamische</a:t>
            </a:r>
            <a:r>
              <a:rPr sz="2800" spc="-45" dirty="0"/>
              <a:t> </a:t>
            </a:r>
            <a:r>
              <a:rPr sz="2800" dirty="0"/>
              <a:t>Methode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17115" y="1254188"/>
            <a:ext cx="8284209" cy="490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0530" marR="74930" indent="-418465">
              <a:lnSpc>
                <a:spcPct val="111100"/>
              </a:lnSpc>
              <a:spcBef>
                <a:spcPts val="100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Erstellen </a:t>
            </a:r>
            <a:r>
              <a:rPr sz="1800" dirty="0">
                <a:latin typeface="Arial"/>
                <a:cs typeface="Arial"/>
              </a:rPr>
              <a:t>sie </a:t>
            </a:r>
            <a:r>
              <a:rPr sz="1800" spc="-5" dirty="0">
                <a:latin typeface="Arial"/>
                <a:cs typeface="Arial"/>
              </a:rPr>
              <a:t>eine Klasse Buch, beim Instanziieren geben </a:t>
            </a:r>
            <a:r>
              <a:rPr sz="1800" dirty="0">
                <a:latin typeface="Arial"/>
                <a:cs typeface="Arial"/>
              </a:rPr>
              <a:t>sie </a:t>
            </a:r>
            <a:r>
              <a:rPr sz="1800" spc="-5" dirty="0">
                <a:latin typeface="Arial"/>
                <a:cs typeface="Arial"/>
              </a:rPr>
              <a:t>titel </a:t>
            </a:r>
            <a:r>
              <a:rPr sz="1800" dirty="0">
                <a:latin typeface="Arial"/>
                <a:cs typeface="Arial"/>
              </a:rPr>
              <a:t>(public) </a:t>
            </a:r>
            <a:r>
              <a:rPr sz="1800" spc="-5" dirty="0">
                <a:latin typeface="Arial"/>
                <a:cs typeface="Arial"/>
              </a:rPr>
              <a:t>und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preis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(public)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Legen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eine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Instanz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Buch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430530" marR="5080" indent="-418465">
              <a:lnSpc>
                <a:spcPct val="1111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Fügen </a:t>
            </a:r>
            <a:r>
              <a:rPr sz="1800" dirty="0">
                <a:latin typeface="Arial"/>
                <a:cs typeface="Arial"/>
              </a:rPr>
              <a:t>sie </a:t>
            </a:r>
            <a:r>
              <a:rPr sz="1800" spc="-5" dirty="0">
                <a:latin typeface="Arial"/>
                <a:cs typeface="Arial"/>
              </a:rPr>
              <a:t>eine dynamische </a:t>
            </a:r>
            <a:r>
              <a:rPr sz="1800" dirty="0">
                <a:latin typeface="Arial"/>
                <a:cs typeface="Arial"/>
              </a:rPr>
              <a:t>Methode </a:t>
            </a:r>
            <a:r>
              <a:rPr sz="1800" spc="-5" dirty="0">
                <a:latin typeface="Arial"/>
                <a:cs typeface="Arial"/>
              </a:rPr>
              <a:t>'rabatt' die nur die Zahl 50 </a:t>
            </a:r>
            <a:r>
              <a:rPr sz="1800" dirty="0">
                <a:latin typeface="Arial"/>
                <a:cs typeface="Arial"/>
              </a:rPr>
              <a:t>zurückgibt </a:t>
            </a:r>
            <a:r>
              <a:rPr sz="1800" spc="-5" dirty="0">
                <a:latin typeface="Arial"/>
                <a:cs typeface="Arial"/>
              </a:rPr>
              <a:t>an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Instanz an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Geben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  <a:r>
              <a:rPr sz="1800" spc="-10" dirty="0">
                <a:latin typeface="Arial"/>
                <a:cs typeface="Arial"/>
              </a:rPr>
              <a:t> Werte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aus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(titel,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preis)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rabatt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430530" marR="157480" indent="-418465">
              <a:lnSpc>
                <a:spcPct val="1111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Für den </a:t>
            </a:r>
            <a:r>
              <a:rPr sz="1800" spc="-45" dirty="0">
                <a:latin typeface="Arial"/>
                <a:cs typeface="Arial"/>
              </a:rPr>
              <a:t>Test: </a:t>
            </a:r>
            <a:r>
              <a:rPr sz="1800" spc="-5" dirty="0">
                <a:latin typeface="Arial"/>
                <a:cs typeface="Arial"/>
              </a:rPr>
              <a:t>legen </a:t>
            </a:r>
            <a:r>
              <a:rPr sz="1800" dirty="0">
                <a:latin typeface="Arial"/>
                <a:cs typeface="Arial"/>
              </a:rPr>
              <a:t>sie </a:t>
            </a:r>
            <a:r>
              <a:rPr sz="1800" spc="-5" dirty="0">
                <a:latin typeface="Arial"/>
                <a:cs typeface="Arial"/>
              </a:rPr>
              <a:t>eine weiter Instanz an und </a:t>
            </a:r>
            <a:r>
              <a:rPr sz="1800" dirty="0">
                <a:latin typeface="Arial"/>
                <a:cs typeface="Arial"/>
              </a:rPr>
              <a:t>versuchen sie </a:t>
            </a:r>
            <a:r>
              <a:rPr sz="1800" spc="-5" dirty="0">
                <a:latin typeface="Arial"/>
                <a:cs typeface="Arial"/>
              </a:rPr>
              <a:t>den Rabatt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auszugeben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430530" marR="81915" indent="-418465">
              <a:lnSpc>
                <a:spcPct val="111100"/>
              </a:lnSpc>
              <a:spcBef>
                <a:spcPts val="5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Wiederholen </a:t>
            </a:r>
            <a:r>
              <a:rPr sz="1800" dirty="0">
                <a:latin typeface="Arial"/>
                <a:cs typeface="Arial"/>
              </a:rPr>
              <a:t>sie </a:t>
            </a:r>
            <a:r>
              <a:rPr sz="1800" spc="-5" dirty="0">
                <a:latin typeface="Arial"/>
                <a:cs typeface="Arial"/>
              </a:rPr>
              <a:t>die Schritte 4-6 nochmals </a:t>
            </a:r>
            <a:r>
              <a:rPr sz="1800" dirty="0">
                <a:latin typeface="Arial"/>
                <a:cs typeface="Arial"/>
              </a:rPr>
              <a:t>mit </a:t>
            </a:r>
            <a:r>
              <a:rPr sz="1800" spc="-5" dirty="0">
                <a:latin typeface="Arial"/>
                <a:cs typeface="Arial"/>
              </a:rPr>
              <a:t>dem Unterschied, dass </a:t>
            </a:r>
            <a:r>
              <a:rPr sz="1800" dirty="0">
                <a:latin typeface="Arial"/>
                <a:cs typeface="Arial"/>
              </a:rPr>
              <a:t>sie </a:t>
            </a:r>
            <a:r>
              <a:rPr sz="1800" spc="-5" dirty="0">
                <a:latin typeface="Arial"/>
                <a:cs typeface="Arial"/>
              </a:rPr>
              <a:t>die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Rabatt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der Klasse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Buch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anfügen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25" dirty="0">
                <a:latin typeface="Arial"/>
                <a:cs typeface="Arial"/>
              </a:rPr>
              <a:t>Was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fällt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auf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5748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OOP</a:t>
            </a:r>
            <a:r>
              <a:rPr sz="3600" spc="-105" dirty="0"/>
              <a:t> </a:t>
            </a:r>
            <a:r>
              <a:rPr sz="3600" dirty="0"/>
              <a:t>-</a:t>
            </a:r>
            <a:r>
              <a:rPr sz="3600" spc="-30" dirty="0"/>
              <a:t> </a:t>
            </a:r>
            <a:r>
              <a:rPr sz="3600" spc="-10" dirty="0"/>
              <a:t>Statische</a:t>
            </a:r>
            <a:r>
              <a:rPr sz="3600" spc="-45" dirty="0"/>
              <a:t> </a:t>
            </a:r>
            <a:r>
              <a:rPr sz="3600" dirty="0"/>
              <a:t>Methoden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77825" y="1283653"/>
            <a:ext cx="44221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sz="2000" spc="-30" dirty="0">
                <a:latin typeface="Arial"/>
                <a:cs typeface="Arial"/>
              </a:rPr>
              <a:t>Was	</a:t>
            </a:r>
            <a:r>
              <a:rPr sz="2000" spc="-5" dirty="0">
                <a:latin typeface="Arial"/>
                <a:cs typeface="Arial"/>
              </a:rPr>
              <a:t>OOP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Statische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825" y="2312353"/>
            <a:ext cx="915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Lernziel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9425" y="2312353"/>
            <a:ext cx="47777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Statische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definieren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nutzen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825" y="3341053"/>
            <a:ext cx="8343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latin typeface="Arial"/>
                <a:cs typeface="Arial"/>
              </a:rPr>
              <a:t>W</a:t>
            </a:r>
            <a:r>
              <a:rPr sz="2000" spc="-5" dirty="0">
                <a:latin typeface="Arial"/>
                <a:cs typeface="Arial"/>
              </a:rPr>
              <a:t>arum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9425" y="3341053"/>
            <a:ext cx="2580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Redundanz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vermeiden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825" y="4369753"/>
            <a:ext cx="744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Ablauf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9425" y="4331653"/>
            <a:ext cx="4956175" cy="7112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latin typeface="Arial"/>
                <a:cs typeface="Arial"/>
              </a:rPr>
              <a:t>Präsentation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Dozent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latin typeface="Arial"/>
                <a:cs typeface="Arial"/>
              </a:rPr>
              <a:t>Studenten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Übungen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für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Statische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Methoden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4737" y="411062"/>
            <a:ext cx="1219199" cy="124777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59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6255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OOP</a:t>
            </a:r>
            <a:r>
              <a:rPr sz="3600" spc="-85" dirty="0"/>
              <a:t> </a:t>
            </a:r>
            <a:r>
              <a:rPr sz="3600" dirty="0"/>
              <a:t>-</a:t>
            </a:r>
            <a:r>
              <a:rPr sz="3600" spc="-20" dirty="0"/>
              <a:t> </a:t>
            </a:r>
            <a:r>
              <a:rPr sz="3600" spc="-10" dirty="0"/>
              <a:t>was</a:t>
            </a:r>
            <a:r>
              <a:rPr sz="3600" spc="-20" dirty="0"/>
              <a:t> </a:t>
            </a:r>
            <a:r>
              <a:rPr sz="3600" spc="-5" dirty="0"/>
              <a:t>sind</a:t>
            </a:r>
            <a:r>
              <a:rPr sz="3600" spc="-15" dirty="0"/>
              <a:t> </a:t>
            </a:r>
            <a:r>
              <a:rPr sz="3600" spc="-10" dirty="0"/>
              <a:t>Objekte</a:t>
            </a:r>
            <a:r>
              <a:rPr sz="3600" spc="-20" dirty="0"/>
              <a:t> </a:t>
            </a:r>
            <a:r>
              <a:rPr sz="3600" spc="-5" dirty="0"/>
              <a:t>(2)</a:t>
            </a:r>
            <a:r>
              <a:rPr sz="3600" spc="-15" dirty="0"/>
              <a:t> </a:t>
            </a:r>
            <a:r>
              <a:rPr sz="3600" dirty="0"/>
              <a:t>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96163" y="1245553"/>
            <a:ext cx="8019415" cy="25781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451484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2000" spc="-5" dirty="0">
                <a:latin typeface="Arial"/>
                <a:cs typeface="Arial"/>
              </a:rPr>
              <a:t>Objekt: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  <a:tabLst>
                <a:tab pos="908685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2000" spc="-5" dirty="0">
                <a:latin typeface="Arial"/>
                <a:cs typeface="Arial"/>
              </a:rPr>
              <a:t>besitzt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Eigenschaften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Zustände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(Attribute)</a:t>
            </a:r>
            <a:endParaRPr sz="2000">
              <a:latin typeface="Arial"/>
              <a:cs typeface="Arial"/>
            </a:endParaRPr>
          </a:p>
          <a:p>
            <a:pPr marL="908685" marR="219075" indent="-439420">
              <a:lnSpc>
                <a:spcPct val="112500"/>
              </a:lnSpc>
              <a:tabLst>
                <a:tab pos="908685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2000" dirty="0">
                <a:latin typeface="Arial"/>
                <a:cs typeface="Arial"/>
              </a:rPr>
              <a:t>kann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durch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Operationen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(Methoden)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manipuliert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werden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oder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Informationen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preisgeben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451484" marR="5080" indent="-439420">
              <a:lnSpc>
                <a:spcPct val="112500"/>
              </a:lnSpc>
              <a:spcBef>
                <a:spcPts val="1370"/>
              </a:spcBef>
              <a:tabLst>
                <a:tab pos="451484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2000" spc="-5" dirty="0">
                <a:latin typeface="Arial"/>
                <a:cs typeface="Arial"/>
              </a:rPr>
              <a:t>Das Objekt </a:t>
            </a:r>
            <a:r>
              <a:rPr sz="2000" dirty="0">
                <a:latin typeface="Arial"/>
                <a:cs typeface="Arial"/>
              </a:rPr>
              <a:t>selbst </a:t>
            </a:r>
            <a:r>
              <a:rPr sz="2000" spc="-5" dirty="0">
                <a:latin typeface="Arial"/>
                <a:cs typeface="Arial"/>
              </a:rPr>
              <a:t>ist </a:t>
            </a:r>
            <a:r>
              <a:rPr sz="2000" dirty="0">
                <a:latin typeface="Arial"/>
                <a:cs typeface="Arial"/>
              </a:rPr>
              <a:t>zuständig </a:t>
            </a:r>
            <a:r>
              <a:rPr sz="2000" spc="-5" dirty="0">
                <a:latin typeface="Arial"/>
                <a:cs typeface="Arial"/>
              </a:rPr>
              <a:t>für die Speicherung und </a:t>
            </a:r>
            <a:r>
              <a:rPr sz="2000" spc="-20" dirty="0">
                <a:latin typeface="Arial"/>
                <a:cs typeface="Arial"/>
              </a:rPr>
              <a:t>Verwaltung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seiner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Attribute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(Daten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nach Prinzip: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teile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und herrsche)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3800" y="4060100"/>
            <a:ext cx="3295649" cy="21526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425794"/>
            <a:ext cx="57753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Statische</a:t>
            </a:r>
            <a:r>
              <a:rPr spc="-40" dirty="0"/>
              <a:t> </a:t>
            </a:r>
            <a:r>
              <a:rPr spc="-5" dirty="0"/>
              <a:t>Methoden</a:t>
            </a:r>
            <a:r>
              <a:rPr spc="-30" dirty="0"/>
              <a:t> </a:t>
            </a:r>
            <a:r>
              <a:rPr dirty="0"/>
              <a:t>-</a:t>
            </a:r>
            <a:r>
              <a:rPr spc="-30" dirty="0"/>
              <a:t> </a:t>
            </a:r>
            <a:r>
              <a:rPr spc="-5" dirty="0"/>
              <a:t>Beispiel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825" y="1198690"/>
            <a:ext cx="3108325" cy="465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marR="1289050" indent="-257810">
              <a:lnSpc>
                <a:spcPct val="153400"/>
              </a:lnSpc>
              <a:spcBef>
                <a:spcPts val="100"/>
              </a:spcBef>
            </a:pPr>
            <a:r>
              <a:rPr sz="1100" spc="-5" dirty="0">
                <a:solidFill>
                  <a:srgbClr val="0033B3"/>
                </a:solidFill>
                <a:latin typeface="Courier New"/>
                <a:cs typeface="Courier New"/>
              </a:rPr>
              <a:t>clas</a:t>
            </a: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s</a:t>
            </a:r>
            <a:r>
              <a:rPr sz="1100" spc="9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Taschenrechne</a:t>
            </a:r>
            <a:r>
              <a:rPr sz="1100" dirty="0">
                <a:latin typeface="Courier New"/>
                <a:cs typeface="Courier New"/>
              </a:rPr>
              <a:t>r</a:t>
            </a:r>
            <a:r>
              <a:rPr sz="1100" spc="-450" dirty="0"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:  </a:t>
            </a:r>
            <a:r>
              <a:rPr sz="1100" spc="-5" dirty="0">
                <a:solidFill>
                  <a:srgbClr val="0000B2"/>
                </a:solidFill>
                <a:latin typeface="Courier New"/>
                <a:cs typeface="Courier New"/>
              </a:rPr>
              <a:t>@staticmethod</a:t>
            </a:r>
            <a:endParaRPr sz="1100">
              <a:latin typeface="Courier New"/>
              <a:cs typeface="Courier New"/>
            </a:endParaRPr>
          </a:p>
          <a:p>
            <a:pPr marL="612775" marR="1468120" indent="-343535">
              <a:lnSpc>
                <a:spcPct val="153400"/>
              </a:lnSpc>
            </a:pPr>
            <a:r>
              <a:rPr sz="1100" spc="-5" dirty="0">
                <a:solidFill>
                  <a:srgbClr val="0033B3"/>
                </a:solidFill>
                <a:latin typeface="Courier New"/>
                <a:cs typeface="Courier New"/>
              </a:rPr>
              <a:t>def</a:t>
            </a:r>
            <a:r>
              <a:rPr sz="1100" spc="4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add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(a,</a:t>
            </a:r>
            <a:r>
              <a:rPr sz="1100" spc="-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b):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0033B3"/>
                </a:solidFill>
                <a:latin typeface="Courier New"/>
                <a:cs typeface="Courier New"/>
              </a:rPr>
              <a:t>return</a:t>
            </a:r>
            <a:r>
              <a:rPr sz="1100" spc="7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a</a:t>
            </a:r>
            <a:r>
              <a:rPr sz="1100" spc="-3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+</a:t>
            </a:r>
            <a:r>
              <a:rPr sz="1100" spc="-3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b</a:t>
            </a:r>
            <a:endParaRPr sz="1100">
              <a:latin typeface="Courier New"/>
              <a:cs typeface="Courier New"/>
            </a:endParaRPr>
          </a:p>
          <a:p>
            <a:pPr marL="269875" marR="1471930">
              <a:lnSpc>
                <a:spcPct val="153400"/>
              </a:lnSpc>
            </a:pPr>
            <a:r>
              <a:rPr sz="1100" spc="-5" dirty="0">
                <a:solidFill>
                  <a:srgbClr val="0000B2"/>
                </a:solidFill>
                <a:latin typeface="Courier New"/>
                <a:cs typeface="Courier New"/>
              </a:rPr>
              <a:t>@staticmethod </a:t>
            </a:r>
            <a:r>
              <a:rPr sz="1100" dirty="0">
                <a:solidFill>
                  <a:srgbClr val="0000B2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0033B3"/>
                </a:solidFill>
                <a:latin typeface="Courier New"/>
                <a:cs typeface="Courier New"/>
              </a:rPr>
              <a:t>def</a:t>
            </a:r>
            <a:r>
              <a:rPr sz="1100" spc="1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spc="5" dirty="0">
                <a:latin typeface="Courier New"/>
                <a:cs typeface="Courier New"/>
              </a:rPr>
              <a:t>minus</a:t>
            </a:r>
            <a:r>
              <a:rPr sz="1100" spc="5" dirty="0">
                <a:solidFill>
                  <a:srgbClr val="080808"/>
                </a:solidFill>
                <a:latin typeface="Courier New"/>
                <a:cs typeface="Courier New"/>
              </a:rPr>
              <a:t>(a,</a:t>
            </a:r>
            <a:r>
              <a:rPr sz="1100" spc="-4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b):</a:t>
            </a:r>
            <a:endParaRPr sz="1100">
              <a:latin typeface="Courier New"/>
              <a:cs typeface="Courier New"/>
            </a:endParaRPr>
          </a:p>
          <a:p>
            <a:pPr marL="269875" marR="1468120" indent="342900">
              <a:lnSpc>
                <a:spcPct val="153400"/>
              </a:lnSpc>
            </a:pPr>
            <a:r>
              <a:rPr sz="1100" spc="-5" dirty="0">
                <a:solidFill>
                  <a:srgbClr val="0033B3"/>
                </a:solidFill>
                <a:latin typeface="Courier New"/>
                <a:cs typeface="Courier New"/>
              </a:rPr>
              <a:t>return</a:t>
            </a:r>
            <a:r>
              <a:rPr sz="1100" spc="7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a</a:t>
            </a:r>
            <a:r>
              <a:rPr sz="1100" spc="-3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-</a:t>
            </a:r>
            <a:r>
              <a:rPr sz="1100" spc="-3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b </a:t>
            </a:r>
            <a:r>
              <a:rPr sz="1100" spc="-64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0000B2"/>
                </a:solidFill>
                <a:latin typeface="Courier New"/>
                <a:cs typeface="Courier New"/>
              </a:rPr>
              <a:t>@staticmethod</a:t>
            </a:r>
            <a:endParaRPr sz="1100">
              <a:latin typeface="Courier New"/>
              <a:cs typeface="Courier New"/>
            </a:endParaRPr>
          </a:p>
          <a:p>
            <a:pPr marL="612775" marR="1386205" indent="-343535">
              <a:lnSpc>
                <a:spcPct val="153400"/>
              </a:lnSpc>
            </a:pPr>
            <a:r>
              <a:rPr sz="1100" spc="-5" dirty="0">
                <a:solidFill>
                  <a:srgbClr val="0033B3"/>
                </a:solidFill>
                <a:latin typeface="Courier New"/>
                <a:cs typeface="Courier New"/>
              </a:rPr>
              <a:t>def </a:t>
            </a:r>
            <a:r>
              <a:rPr sz="1100" spc="5" dirty="0">
                <a:latin typeface="Courier New"/>
                <a:cs typeface="Courier New"/>
              </a:rPr>
              <a:t>divide</a:t>
            </a:r>
            <a:r>
              <a:rPr sz="1100" spc="5" dirty="0">
                <a:solidFill>
                  <a:srgbClr val="080808"/>
                </a:solidFill>
                <a:latin typeface="Courier New"/>
                <a:cs typeface="Courier New"/>
              </a:rPr>
              <a:t>(a, 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b): </a:t>
            </a:r>
            <a:r>
              <a:rPr sz="1100" spc="-65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0033B3"/>
                </a:solidFill>
                <a:latin typeface="Courier New"/>
                <a:cs typeface="Courier New"/>
              </a:rPr>
              <a:t>return</a:t>
            </a:r>
            <a:r>
              <a:rPr sz="1100" spc="7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a</a:t>
            </a:r>
            <a:r>
              <a:rPr sz="1100" spc="-2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/</a:t>
            </a:r>
            <a:r>
              <a:rPr sz="1100" spc="-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b</a:t>
            </a:r>
            <a:endParaRPr sz="1100">
              <a:latin typeface="Courier New"/>
              <a:cs typeface="Courier New"/>
            </a:endParaRPr>
          </a:p>
          <a:p>
            <a:pPr marL="269875">
              <a:lnSpc>
                <a:spcPct val="100000"/>
              </a:lnSpc>
              <a:spcBef>
                <a:spcPts val="705"/>
              </a:spcBef>
            </a:pPr>
            <a:r>
              <a:rPr sz="1100" spc="-5" dirty="0">
                <a:solidFill>
                  <a:srgbClr val="0000B2"/>
                </a:solidFill>
                <a:latin typeface="Courier New"/>
                <a:cs typeface="Courier New"/>
              </a:rPr>
              <a:t>@staticmethod</a:t>
            </a:r>
            <a:endParaRPr sz="1100">
              <a:latin typeface="Courier New"/>
              <a:cs typeface="Courier New"/>
            </a:endParaRPr>
          </a:p>
          <a:p>
            <a:pPr marL="612775" marR="1214755" indent="-343535">
              <a:lnSpc>
                <a:spcPct val="153400"/>
              </a:lnSpc>
            </a:pPr>
            <a:r>
              <a:rPr sz="1100" spc="-5" dirty="0">
                <a:solidFill>
                  <a:srgbClr val="0033B3"/>
                </a:solidFill>
                <a:latin typeface="Courier New"/>
                <a:cs typeface="Courier New"/>
              </a:rPr>
              <a:t>de</a:t>
            </a:r>
            <a:r>
              <a:rPr sz="1100" dirty="0">
                <a:solidFill>
                  <a:srgbClr val="0033B3"/>
                </a:solidFill>
                <a:latin typeface="Courier New"/>
                <a:cs typeface="Courier New"/>
              </a:rPr>
              <a:t>f</a:t>
            </a:r>
            <a:r>
              <a:rPr sz="1100" spc="60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multipl</a:t>
            </a:r>
            <a:r>
              <a:rPr sz="1100" dirty="0">
                <a:latin typeface="Courier New"/>
                <a:cs typeface="Courier New"/>
              </a:rPr>
              <a:t>y</a:t>
            </a:r>
            <a:r>
              <a:rPr sz="1100" spc="-540" dirty="0"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(a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 b):  </a:t>
            </a:r>
            <a:r>
              <a:rPr sz="1100" spc="-5" dirty="0">
                <a:solidFill>
                  <a:srgbClr val="0033B3"/>
                </a:solidFill>
                <a:latin typeface="Courier New"/>
                <a:cs typeface="Courier New"/>
              </a:rPr>
              <a:t>return</a:t>
            </a:r>
            <a:r>
              <a:rPr sz="1100" spc="85" dirty="0">
                <a:solidFill>
                  <a:srgbClr val="0033B3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a</a:t>
            </a:r>
            <a:r>
              <a:rPr sz="1100" spc="-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*</a:t>
            </a:r>
            <a:r>
              <a:rPr sz="1100" spc="-2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b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000080"/>
                </a:solidFill>
                <a:latin typeface="Courier New"/>
                <a:cs typeface="Courier New"/>
              </a:rPr>
              <a:t>prin</a:t>
            </a:r>
            <a:r>
              <a:rPr sz="1100" spc="75" dirty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(Taschenrechner.add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100" spc="-36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15" dirty="0">
                <a:solidFill>
                  <a:srgbClr val="1750EB"/>
                </a:solidFill>
                <a:latin typeface="Courier New"/>
                <a:cs typeface="Courier New"/>
              </a:rPr>
              <a:t>3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15" dirty="0">
                <a:solidFill>
                  <a:srgbClr val="1750EB"/>
                </a:solidFill>
                <a:latin typeface="Courier New"/>
                <a:cs typeface="Courier New"/>
              </a:rPr>
              <a:t>4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100" spc="-5" dirty="0">
                <a:solidFill>
                  <a:srgbClr val="000080"/>
                </a:solidFill>
                <a:latin typeface="Courier New"/>
                <a:cs typeface="Courier New"/>
              </a:rPr>
              <a:t>prin</a:t>
            </a:r>
            <a:r>
              <a:rPr sz="1100" spc="75" dirty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(Taschenrechner.minus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100" spc="-3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15" dirty="0">
                <a:solidFill>
                  <a:srgbClr val="1750EB"/>
                </a:solidFill>
                <a:latin typeface="Courier New"/>
                <a:cs typeface="Courier New"/>
              </a:rPr>
              <a:t>3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15" dirty="0">
                <a:solidFill>
                  <a:srgbClr val="1750EB"/>
                </a:solidFill>
                <a:latin typeface="Courier New"/>
                <a:cs typeface="Courier New"/>
              </a:rPr>
              <a:t>4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100" spc="-5" dirty="0">
                <a:solidFill>
                  <a:srgbClr val="000080"/>
                </a:solidFill>
                <a:latin typeface="Courier New"/>
                <a:cs typeface="Courier New"/>
              </a:rPr>
              <a:t>prin</a:t>
            </a:r>
            <a:r>
              <a:rPr sz="1100" spc="75" dirty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(Taschenrechner.divide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100" spc="-31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15" dirty="0">
                <a:solidFill>
                  <a:srgbClr val="1750EB"/>
                </a:solidFill>
                <a:latin typeface="Courier New"/>
                <a:cs typeface="Courier New"/>
              </a:rPr>
              <a:t>3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15" dirty="0">
                <a:solidFill>
                  <a:srgbClr val="1750EB"/>
                </a:solidFill>
                <a:latin typeface="Courier New"/>
                <a:cs typeface="Courier New"/>
              </a:rPr>
              <a:t>4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100" spc="-5" dirty="0">
                <a:solidFill>
                  <a:srgbClr val="000080"/>
                </a:solidFill>
                <a:latin typeface="Courier New"/>
                <a:cs typeface="Courier New"/>
              </a:rPr>
              <a:t>prin</a:t>
            </a:r>
            <a:r>
              <a:rPr sz="1100" spc="75" dirty="0">
                <a:solidFill>
                  <a:srgbClr val="000080"/>
                </a:solidFill>
                <a:latin typeface="Courier New"/>
                <a:cs typeface="Courier New"/>
              </a:rPr>
              <a:t>t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(Taschenrechner.multiply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(</a:t>
            </a:r>
            <a:r>
              <a:rPr sz="1100" spc="-285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15" dirty="0">
                <a:solidFill>
                  <a:srgbClr val="1750EB"/>
                </a:solidFill>
                <a:latin typeface="Courier New"/>
                <a:cs typeface="Courier New"/>
              </a:rPr>
              <a:t>3</a:t>
            </a:r>
            <a:r>
              <a:rPr sz="1100" dirty="0">
                <a:solidFill>
                  <a:srgbClr val="080808"/>
                </a:solidFill>
                <a:latin typeface="Courier New"/>
                <a:cs typeface="Courier New"/>
              </a:rPr>
              <a:t>,</a:t>
            </a:r>
            <a:r>
              <a:rPr sz="1100" spc="30" dirty="0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sz="1100" spc="15" dirty="0">
                <a:solidFill>
                  <a:srgbClr val="1750EB"/>
                </a:solidFill>
                <a:latin typeface="Courier New"/>
                <a:cs typeface="Courier New"/>
              </a:rPr>
              <a:t>4</a:t>
            </a:r>
            <a:r>
              <a:rPr sz="1100" spc="-5" dirty="0">
                <a:solidFill>
                  <a:srgbClr val="080808"/>
                </a:solidFill>
                <a:latin typeface="Courier New"/>
                <a:cs typeface="Courier New"/>
              </a:rPr>
              <a:t>))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0530" marR="5080" indent="-418465">
              <a:lnSpc>
                <a:spcPct val="111100"/>
              </a:lnSpc>
              <a:spcBef>
                <a:spcPts val="100"/>
              </a:spcBef>
              <a:tabLst>
                <a:tab pos="430530" algn="l"/>
              </a:tabLst>
            </a:pPr>
            <a:r>
              <a:rPr spc="114" dirty="0">
                <a:latin typeface="Arial Unicode MS"/>
                <a:cs typeface="Arial Unicode MS"/>
              </a:rPr>
              <a:t>❏	</a:t>
            </a:r>
            <a:r>
              <a:rPr sz="1500" spc="-5" dirty="0">
                <a:solidFill>
                  <a:srgbClr val="0000B2"/>
                </a:solidFill>
                <a:latin typeface="Courier New"/>
                <a:cs typeface="Courier New"/>
              </a:rPr>
              <a:t>@staticmetho</a:t>
            </a:r>
            <a:r>
              <a:rPr sz="1500" dirty="0">
                <a:solidFill>
                  <a:srgbClr val="0000B2"/>
                </a:solidFill>
                <a:latin typeface="Courier New"/>
                <a:cs typeface="Courier New"/>
              </a:rPr>
              <a:t>d</a:t>
            </a:r>
            <a:r>
              <a:rPr sz="1500" spc="-400" dirty="0">
                <a:solidFill>
                  <a:srgbClr val="0000B2"/>
                </a:solidFill>
                <a:latin typeface="Courier New"/>
                <a:cs typeface="Courier New"/>
              </a:rPr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dirty="0"/>
              <a:t>sind</a:t>
            </a:r>
            <a:r>
              <a:rPr spc="-5" dirty="0"/>
              <a:t> </a:t>
            </a:r>
            <a:r>
              <a:rPr dirty="0"/>
              <a:t>statische  Methoden, </a:t>
            </a:r>
            <a:r>
              <a:rPr spc="-5" dirty="0"/>
              <a:t>die weder auf </a:t>
            </a:r>
            <a:r>
              <a:rPr dirty="0"/>
              <a:t> </a:t>
            </a:r>
            <a:r>
              <a:rPr spc="-5" dirty="0"/>
              <a:t>Ressourcen der Instanz, noch der </a:t>
            </a:r>
            <a:r>
              <a:rPr spc="-490" dirty="0"/>
              <a:t> </a:t>
            </a:r>
            <a:r>
              <a:rPr spc="-5" dirty="0"/>
              <a:t>Klasse</a:t>
            </a:r>
            <a:r>
              <a:rPr spc="-20" dirty="0"/>
              <a:t> </a:t>
            </a:r>
            <a:r>
              <a:rPr dirty="0"/>
              <a:t>zugreifen</a:t>
            </a:r>
            <a:r>
              <a:rPr spc="-10" dirty="0"/>
              <a:t> </a:t>
            </a:r>
            <a:r>
              <a:rPr dirty="0"/>
              <a:t>können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/>
          </a:p>
          <a:p>
            <a:pPr marL="430530" marR="63500" indent="-418465">
              <a:lnSpc>
                <a:spcPct val="111100"/>
              </a:lnSpc>
              <a:spcBef>
                <a:spcPts val="1150"/>
              </a:spcBef>
              <a:tabLst>
                <a:tab pos="430530" algn="l"/>
              </a:tabLst>
            </a:pPr>
            <a:r>
              <a:rPr spc="114" dirty="0">
                <a:latin typeface="Arial Unicode MS"/>
                <a:cs typeface="Arial Unicode MS"/>
              </a:rPr>
              <a:t>❏	</a:t>
            </a:r>
            <a:r>
              <a:rPr spc="-5" dirty="0"/>
              <a:t>Statische </a:t>
            </a:r>
            <a:r>
              <a:rPr dirty="0"/>
              <a:t>Methoden </a:t>
            </a:r>
            <a:r>
              <a:rPr spc="-5" dirty="0"/>
              <a:t>immer über </a:t>
            </a:r>
            <a:r>
              <a:rPr dirty="0"/>
              <a:t> </a:t>
            </a:r>
            <a:r>
              <a:rPr spc="-5" dirty="0"/>
              <a:t>die</a:t>
            </a:r>
            <a:r>
              <a:rPr spc="-40" dirty="0"/>
              <a:t> </a:t>
            </a:r>
            <a:r>
              <a:rPr b="1" spc="-5" dirty="0">
                <a:latin typeface="Arial"/>
                <a:cs typeface="Arial"/>
              </a:rPr>
              <a:t>Klasse.Methode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spc="-5" dirty="0"/>
              <a:t>ansprechen</a:t>
            </a:r>
          </a:p>
          <a:p>
            <a:pPr>
              <a:lnSpc>
                <a:spcPct val="100000"/>
              </a:lnSpc>
            </a:pPr>
            <a:endParaRPr sz="2000"/>
          </a:p>
          <a:p>
            <a:pPr marL="430530" marR="181610" indent="-418465">
              <a:lnSpc>
                <a:spcPct val="111100"/>
              </a:lnSpc>
              <a:spcBef>
                <a:spcPts val="1150"/>
              </a:spcBef>
              <a:tabLst>
                <a:tab pos="430530" algn="l"/>
              </a:tabLst>
            </a:pPr>
            <a:r>
              <a:rPr spc="114" dirty="0">
                <a:latin typeface="Arial Unicode MS"/>
                <a:cs typeface="Arial Unicode MS"/>
              </a:rPr>
              <a:t>❏	</a:t>
            </a:r>
            <a:r>
              <a:rPr spc="-20" dirty="0"/>
              <a:t>Wo </a:t>
            </a:r>
            <a:r>
              <a:rPr dirty="0"/>
              <a:t>statische Methoden ? </a:t>
            </a:r>
            <a:r>
              <a:rPr spc="5" dirty="0"/>
              <a:t> </a:t>
            </a:r>
            <a:r>
              <a:rPr spc="-5" dirty="0"/>
              <a:t>Thematisch gehören diese </a:t>
            </a:r>
            <a:r>
              <a:rPr dirty="0"/>
              <a:t> Methoden</a:t>
            </a:r>
            <a:r>
              <a:rPr spc="-30" dirty="0"/>
              <a:t> </a:t>
            </a:r>
            <a:r>
              <a:rPr dirty="0"/>
              <a:t>zur</a:t>
            </a:r>
            <a:r>
              <a:rPr spc="-30" dirty="0"/>
              <a:t> </a:t>
            </a:r>
            <a:r>
              <a:rPr spc="-5" dirty="0"/>
              <a:t>Klasse</a:t>
            </a:r>
            <a:r>
              <a:rPr spc="-30" dirty="0"/>
              <a:t> </a:t>
            </a:r>
            <a:r>
              <a:rPr dirty="0"/>
              <a:t>!</a:t>
            </a:r>
            <a:r>
              <a:rPr spc="-30" dirty="0"/>
              <a:t> </a:t>
            </a:r>
            <a:r>
              <a:rPr dirty="0"/>
              <a:t>Meistens </a:t>
            </a:r>
            <a:r>
              <a:rPr spc="-484" dirty="0"/>
              <a:t> </a:t>
            </a:r>
            <a:r>
              <a:rPr dirty="0"/>
              <a:t>verwendet </a:t>
            </a:r>
            <a:r>
              <a:rPr spc="-5" dirty="0"/>
              <a:t>für nützliche </a:t>
            </a:r>
            <a:r>
              <a:rPr dirty="0"/>
              <a:t> “Hilfsfunktionen”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850362" y="1538120"/>
            <a:ext cx="2565400" cy="124460"/>
            <a:chOff x="1850362" y="1538120"/>
            <a:chExt cx="2565400" cy="124460"/>
          </a:xfrm>
        </p:grpSpPr>
        <p:sp>
          <p:nvSpPr>
            <p:cNvPr id="6" name="object 6"/>
            <p:cNvSpPr/>
            <p:nvPr/>
          </p:nvSpPr>
          <p:spPr>
            <a:xfrm>
              <a:off x="1855124" y="1558603"/>
              <a:ext cx="2512695" cy="99695"/>
            </a:xfrm>
            <a:custGeom>
              <a:avLst/>
              <a:gdLst/>
              <a:ahLst/>
              <a:cxnLst/>
              <a:rect l="l" t="t" r="r" b="b"/>
              <a:pathLst>
                <a:path w="2512695" h="99694">
                  <a:moveTo>
                    <a:pt x="0" y="99146"/>
                  </a:moveTo>
                  <a:lnTo>
                    <a:pt x="2512094" y="0"/>
                  </a:lnTo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66598" y="154288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1241" y="31441"/>
                  </a:moveTo>
                  <a:lnTo>
                    <a:pt x="0" y="0"/>
                  </a:lnTo>
                  <a:lnTo>
                    <a:pt x="43812" y="14015"/>
                  </a:lnTo>
                  <a:lnTo>
                    <a:pt x="1241" y="31441"/>
                  </a:lnTo>
                  <a:close/>
                </a:path>
              </a:pathLst>
            </a:custGeom>
            <a:solidFill>
              <a:srgbClr val="0321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66598" y="154288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1241" y="31441"/>
                  </a:moveTo>
                  <a:lnTo>
                    <a:pt x="43812" y="14015"/>
                  </a:lnTo>
                  <a:lnTo>
                    <a:pt x="0" y="0"/>
                  </a:lnTo>
                  <a:lnTo>
                    <a:pt x="1241" y="31441"/>
                  </a:lnTo>
                  <a:close/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866262" y="1712329"/>
            <a:ext cx="2506345" cy="2249805"/>
            <a:chOff x="1866262" y="1712329"/>
            <a:chExt cx="2506345" cy="2249805"/>
          </a:xfrm>
        </p:grpSpPr>
        <p:sp>
          <p:nvSpPr>
            <p:cNvPr id="10" name="object 10"/>
            <p:cNvSpPr/>
            <p:nvPr/>
          </p:nvSpPr>
          <p:spPr>
            <a:xfrm>
              <a:off x="1871024" y="1732241"/>
              <a:ext cx="2455545" cy="688340"/>
            </a:xfrm>
            <a:custGeom>
              <a:avLst/>
              <a:gdLst/>
              <a:ahLst/>
              <a:cxnLst/>
              <a:rect l="l" t="t" r="r" b="b"/>
              <a:pathLst>
                <a:path w="2455545" h="688339">
                  <a:moveTo>
                    <a:pt x="0" y="687782"/>
                  </a:moveTo>
                  <a:lnTo>
                    <a:pt x="2455068" y="0"/>
                  </a:lnTo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21849" y="1717092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488" y="30299"/>
                  </a:moveTo>
                  <a:lnTo>
                    <a:pt x="0" y="0"/>
                  </a:lnTo>
                  <a:lnTo>
                    <a:pt x="45867" y="3488"/>
                  </a:lnTo>
                  <a:lnTo>
                    <a:pt x="8488" y="30299"/>
                  </a:lnTo>
                  <a:close/>
                </a:path>
              </a:pathLst>
            </a:custGeom>
            <a:solidFill>
              <a:srgbClr val="0321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21849" y="1717092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488" y="30299"/>
                  </a:moveTo>
                  <a:lnTo>
                    <a:pt x="45867" y="3488"/>
                  </a:lnTo>
                  <a:lnTo>
                    <a:pt x="0" y="0"/>
                  </a:lnTo>
                  <a:lnTo>
                    <a:pt x="8488" y="30299"/>
                  </a:lnTo>
                  <a:close/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71024" y="1862884"/>
              <a:ext cx="2421255" cy="1325245"/>
            </a:xfrm>
            <a:custGeom>
              <a:avLst/>
              <a:gdLst/>
              <a:ahLst/>
              <a:cxnLst/>
              <a:rect l="l" t="t" r="r" b="b"/>
              <a:pathLst>
                <a:path w="2421254" h="1325245">
                  <a:moveTo>
                    <a:pt x="0" y="1324664"/>
                  </a:moveTo>
                  <a:lnTo>
                    <a:pt x="2420665" y="0"/>
                  </a:lnTo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84138" y="1842134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04" y="34551"/>
                  </a:moveTo>
                  <a:lnTo>
                    <a:pt x="0" y="6948"/>
                  </a:lnTo>
                  <a:lnTo>
                    <a:pt x="45471" y="0"/>
                  </a:lnTo>
                  <a:lnTo>
                    <a:pt x="15104" y="34551"/>
                  </a:lnTo>
                  <a:close/>
                </a:path>
              </a:pathLst>
            </a:custGeom>
            <a:solidFill>
              <a:srgbClr val="0321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84138" y="1842134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04" y="34551"/>
                  </a:moveTo>
                  <a:lnTo>
                    <a:pt x="45471" y="0"/>
                  </a:lnTo>
                  <a:lnTo>
                    <a:pt x="0" y="6948"/>
                  </a:lnTo>
                  <a:lnTo>
                    <a:pt x="15104" y="34551"/>
                  </a:lnTo>
                  <a:close/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04449" y="1960643"/>
              <a:ext cx="2403475" cy="1996439"/>
            </a:xfrm>
            <a:custGeom>
              <a:avLst/>
              <a:gdLst/>
              <a:ahLst/>
              <a:cxnLst/>
              <a:rect l="l" t="t" r="r" b="b"/>
              <a:pathLst>
                <a:path w="2403475" h="1996439">
                  <a:moveTo>
                    <a:pt x="0" y="1996281"/>
                  </a:moveTo>
                  <a:lnTo>
                    <a:pt x="2403138" y="0"/>
                  </a:lnTo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97536" y="1933022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105" y="39722"/>
                  </a:moveTo>
                  <a:lnTo>
                    <a:pt x="0" y="15518"/>
                  </a:lnTo>
                  <a:lnTo>
                    <a:pt x="43302" y="0"/>
                  </a:lnTo>
                  <a:lnTo>
                    <a:pt x="20105" y="39722"/>
                  </a:lnTo>
                  <a:close/>
                </a:path>
              </a:pathLst>
            </a:custGeom>
            <a:solidFill>
              <a:srgbClr val="0321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97536" y="1933022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105" y="39722"/>
                  </a:moveTo>
                  <a:lnTo>
                    <a:pt x="43302" y="0"/>
                  </a:lnTo>
                  <a:lnTo>
                    <a:pt x="0" y="15518"/>
                  </a:lnTo>
                  <a:lnTo>
                    <a:pt x="20105" y="39722"/>
                  </a:lnTo>
                  <a:close/>
                </a:path>
              </a:pathLst>
            </a:custGeom>
            <a:ln w="9524">
              <a:solidFill>
                <a:srgbClr val="0321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60</a:t>
            </a:fld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6061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Übung</a:t>
            </a:r>
            <a:r>
              <a:rPr sz="3600" spc="-45" dirty="0"/>
              <a:t> </a:t>
            </a:r>
            <a:r>
              <a:rPr sz="3600" spc="-10" dirty="0"/>
              <a:t>Statische</a:t>
            </a:r>
            <a:r>
              <a:rPr sz="3600" spc="-55" dirty="0"/>
              <a:t> </a:t>
            </a:r>
            <a:r>
              <a:rPr sz="3600" dirty="0"/>
              <a:t>Methoden: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8191" y="1285685"/>
            <a:ext cx="8060055" cy="240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8940" algn="l"/>
              </a:tabLst>
            </a:pPr>
            <a:r>
              <a:rPr sz="1600" spc="105" dirty="0">
                <a:latin typeface="Arial Unicode MS"/>
                <a:cs typeface="Arial Unicode MS"/>
              </a:rPr>
              <a:t>❏	</a:t>
            </a:r>
            <a:r>
              <a:rPr sz="1600" spc="-5" dirty="0">
                <a:latin typeface="Arial"/>
                <a:cs typeface="Arial"/>
              </a:rPr>
              <a:t>erstellen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sie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Klasse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Person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08940" algn="l"/>
              </a:tabLst>
            </a:pPr>
            <a:r>
              <a:rPr sz="1600" spc="105" dirty="0">
                <a:latin typeface="Arial Unicode MS"/>
                <a:cs typeface="Arial Unicode MS"/>
              </a:rPr>
              <a:t>❏	</a:t>
            </a:r>
            <a:r>
              <a:rPr sz="1600" spc="-5" dirty="0">
                <a:latin typeface="Arial"/>
                <a:cs typeface="Arial"/>
              </a:rPr>
              <a:t>bei</a:t>
            </a:r>
            <a:r>
              <a:rPr sz="1600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 Instanziiere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soll</a:t>
            </a:r>
            <a:r>
              <a:rPr sz="1600" spc="-5" dirty="0">
                <a:latin typeface="Arial"/>
                <a:cs typeface="Arial"/>
              </a:rPr>
              <a:t> de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Nam</a:t>
            </a:r>
            <a:r>
              <a:rPr sz="1600" dirty="0">
                <a:latin typeface="Courier New"/>
                <a:cs typeface="Courier New"/>
              </a:rPr>
              <a:t>e</a:t>
            </a:r>
            <a:r>
              <a:rPr sz="1600" spc="-580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Arial"/>
                <a:cs typeface="Arial"/>
              </a:rPr>
              <a:t>un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da</a:t>
            </a:r>
            <a:r>
              <a:rPr sz="1600" dirty="0">
                <a:latin typeface="Arial"/>
                <a:cs typeface="Arial"/>
              </a:rPr>
              <a:t>s </a:t>
            </a:r>
            <a:r>
              <a:rPr sz="1600" spc="-5" dirty="0">
                <a:latin typeface="Courier New"/>
                <a:cs typeface="Courier New"/>
              </a:rPr>
              <a:t>Alte</a:t>
            </a:r>
            <a:r>
              <a:rPr sz="1600" dirty="0">
                <a:latin typeface="Courier New"/>
                <a:cs typeface="Courier New"/>
              </a:rPr>
              <a:t>r</a:t>
            </a:r>
            <a:r>
              <a:rPr sz="1600" spc="-595" dirty="0">
                <a:latin typeface="Courier New"/>
                <a:cs typeface="Courier New"/>
              </a:rPr>
              <a:t> </a:t>
            </a:r>
            <a:r>
              <a:rPr sz="1600" dirty="0">
                <a:latin typeface="Arial"/>
                <a:cs typeface="Arial"/>
              </a:rPr>
              <a:t>mitgegeben</a:t>
            </a:r>
            <a:r>
              <a:rPr sz="1600" spc="-5" dirty="0">
                <a:latin typeface="Arial"/>
                <a:cs typeface="Arial"/>
              </a:rPr>
              <a:t> werden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-5" dirty="0">
                <a:latin typeface="Arial"/>
                <a:cs typeface="Arial"/>
              </a:rPr>
              <a:t> de</a:t>
            </a:r>
            <a:r>
              <a:rPr sz="1600" dirty="0">
                <a:latin typeface="Arial"/>
                <a:cs typeface="Arial"/>
              </a:rPr>
              <a:t>r </a:t>
            </a:r>
            <a:r>
              <a:rPr sz="1600" spc="-5" dirty="0">
                <a:latin typeface="Courier New"/>
                <a:cs typeface="Courier New"/>
              </a:rPr>
              <a:t>Nam</a:t>
            </a:r>
            <a:r>
              <a:rPr sz="1600" dirty="0">
                <a:latin typeface="Courier New"/>
                <a:cs typeface="Courier New"/>
              </a:rPr>
              <a:t>e</a:t>
            </a:r>
            <a:r>
              <a:rPr sz="1600" spc="-7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Arial"/>
                <a:cs typeface="Arial"/>
              </a:rPr>
              <a:t>und</a:t>
            </a:r>
            <a:endParaRPr sz="160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/>
                <a:cs typeface="Courier New"/>
              </a:rPr>
              <a:t>Alte</a:t>
            </a:r>
            <a:r>
              <a:rPr sz="1600" dirty="0">
                <a:latin typeface="Courier New"/>
                <a:cs typeface="Courier New"/>
              </a:rPr>
              <a:t>r</a:t>
            </a:r>
            <a:r>
              <a:rPr sz="1600" spc="-595" dirty="0">
                <a:latin typeface="Courier New"/>
                <a:cs typeface="Courier New"/>
              </a:rPr>
              <a:t> </a:t>
            </a:r>
            <a:r>
              <a:rPr sz="1600" dirty="0">
                <a:latin typeface="Arial"/>
                <a:cs typeface="Arial"/>
              </a:rPr>
              <a:t>sind</a:t>
            </a:r>
            <a:r>
              <a:rPr sz="1600" spc="-5" dirty="0">
                <a:latin typeface="Arial"/>
                <a:cs typeface="Arial"/>
              </a:rPr>
              <a:t> public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Arial"/>
              <a:cs typeface="Arial"/>
            </a:endParaRPr>
          </a:p>
          <a:p>
            <a:pPr marL="408940" marR="5080" indent="-396875">
              <a:lnSpc>
                <a:spcPct val="109400"/>
              </a:lnSpc>
              <a:spcBef>
                <a:spcPts val="5"/>
              </a:spcBef>
              <a:tabLst>
                <a:tab pos="408940" algn="l"/>
              </a:tabLst>
            </a:pPr>
            <a:r>
              <a:rPr sz="1600" spc="105" dirty="0">
                <a:latin typeface="Arial Unicode MS"/>
                <a:cs typeface="Arial Unicode MS"/>
              </a:rPr>
              <a:t>❏	</a:t>
            </a:r>
            <a:r>
              <a:rPr sz="1600" spc="-5" dirty="0">
                <a:latin typeface="Arial"/>
                <a:cs typeface="Arial"/>
              </a:rPr>
              <a:t>definiere</a:t>
            </a:r>
            <a:r>
              <a:rPr sz="160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sie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statische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Methode </a:t>
            </a:r>
            <a:r>
              <a:rPr sz="1600" spc="-5" dirty="0">
                <a:latin typeface="Courier New"/>
                <a:cs typeface="Courier New"/>
              </a:rPr>
              <a:t>volljähri</a:t>
            </a:r>
            <a:r>
              <a:rPr sz="1600" dirty="0">
                <a:latin typeface="Courier New"/>
                <a:cs typeface="Courier New"/>
              </a:rPr>
              <a:t>g</a:t>
            </a:r>
            <a:r>
              <a:rPr sz="1600" spc="-670" dirty="0">
                <a:latin typeface="Courier New"/>
                <a:cs typeface="Courier New"/>
              </a:rPr>
              <a:t> </a:t>
            </a:r>
            <a:r>
              <a:rPr sz="1600" dirty="0">
                <a:latin typeface="Arial"/>
                <a:cs typeface="Arial"/>
              </a:rPr>
              <a:t>mit</a:t>
            </a:r>
            <a:r>
              <a:rPr sz="1600" spc="-5" dirty="0">
                <a:latin typeface="Arial"/>
                <a:cs typeface="Arial"/>
              </a:rPr>
              <a:t> Paramete</a:t>
            </a:r>
            <a:r>
              <a:rPr sz="1600" dirty="0">
                <a:latin typeface="Arial"/>
                <a:cs typeface="Arial"/>
              </a:rPr>
              <a:t>r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alte</a:t>
            </a:r>
            <a:r>
              <a:rPr sz="1600" spc="-75" dirty="0">
                <a:latin typeface="Courier New"/>
                <a:cs typeface="Courier New"/>
              </a:rPr>
              <a:t>r</a:t>
            </a:r>
            <a:r>
              <a:rPr sz="1600" dirty="0">
                <a:latin typeface="Arial"/>
                <a:cs typeface="Arial"/>
              </a:rPr>
              <a:t>.</a:t>
            </a:r>
            <a:r>
              <a:rPr sz="1600" spc="-5" dirty="0">
                <a:latin typeface="Arial"/>
                <a:cs typeface="Arial"/>
              </a:rPr>
              <a:t> Dies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Methode  </a:t>
            </a:r>
            <a:r>
              <a:rPr sz="1600" spc="-5" dirty="0">
                <a:latin typeface="Arial"/>
                <a:cs typeface="Arial"/>
              </a:rPr>
              <a:t>prüft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ob jemand älter 18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ist </a:t>
            </a:r>
            <a:r>
              <a:rPr sz="1600" dirty="0">
                <a:latin typeface="Arial"/>
                <a:cs typeface="Arial"/>
              </a:rPr>
              <a:t>→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return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True,</a:t>
            </a:r>
            <a:r>
              <a:rPr sz="1600" spc="-5" dirty="0">
                <a:latin typeface="Arial"/>
                <a:cs typeface="Arial"/>
              </a:rPr>
              <a:t> ansonsten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False.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08940" algn="l"/>
              </a:tabLst>
            </a:pPr>
            <a:r>
              <a:rPr sz="1600" spc="105" dirty="0">
                <a:latin typeface="Arial Unicode MS"/>
                <a:cs typeface="Arial Unicode MS"/>
              </a:rPr>
              <a:t>❏	</a:t>
            </a:r>
            <a:r>
              <a:rPr sz="1600" dirty="0">
                <a:latin typeface="Arial"/>
                <a:cs typeface="Arial"/>
              </a:rPr>
              <a:t>rufen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sie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diese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Methode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volljährig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auf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und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drucken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das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Ergebnis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auf die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Konsole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6233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Abschluss</a:t>
            </a:r>
            <a:r>
              <a:rPr sz="3600" spc="-30" dirty="0"/>
              <a:t> </a:t>
            </a:r>
            <a:r>
              <a:rPr sz="3600" dirty="0"/>
              <a:t>-</a:t>
            </a:r>
            <a:r>
              <a:rPr sz="3600" spc="-25" dirty="0"/>
              <a:t> </a:t>
            </a:r>
            <a:r>
              <a:rPr sz="3600" spc="-5" dirty="0"/>
              <a:t>OOP</a:t>
            </a:r>
            <a:r>
              <a:rPr sz="3600" spc="-95" dirty="0"/>
              <a:t> </a:t>
            </a:r>
            <a:r>
              <a:rPr sz="3600" spc="-5" dirty="0"/>
              <a:t>mit</a:t>
            </a:r>
            <a:r>
              <a:rPr sz="3600" spc="-25" dirty="0"/>
              <a:t> </a:t>
            </a:r>
            <a:r>
              <a:rPr sz="3600" spc="-5" dirty="0"/>
              <a:t>Python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17115" y="1284668"/>
            <a:ext cx="8208009" cy="487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Leider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konnte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nicht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alles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behandelt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werden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10" dirty="0">
                <a:latin typeface="Arial"/>
                <a:cs typeface="Arial"/>
              </a:rPr>
              <a:t>Begriffe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und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Anwendung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braucht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viel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Übung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10" dirty="0">
                <a:latin typeface="Arial"/>
                <a:cs typeface="Arial"/>
              </a:rPr>
              <a:t>Viele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Details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wurden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aus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zeitlichen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didaktischen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Gründen,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nicht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erläutert</a:t>
            </a:r>
            <a:endParaRPr sz="1800">
              <a:latin typeface="Arial"/>
              <a:cs typeface="Arial"/>
            </a:endParaRPr>
          </a:p>
          <a:p>
            <a:pPr marL="43053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Arial"/>
                <a:cs typeface="Arial"/>
              </a:rPr>
              <a:t>→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dennoch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auf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hohem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Niveau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430530" marR="273050" indent="-418465">
              <a:lnSpc>
                <a:spcPct val="111100"/>
              </a:lnSpc>
              <a:spcBef>
                <a:spcPts val="1300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15" dirty="0">
                <a:latin typeface="Arial"/>
                <a:cs typeface="Arial"/>
              </a:rPr>
              <a:t>Wenn </a:t>
            </a:r>
            <a:r>
              <a:rPr sz="1800" dirty="0">
                <a:latin typeface="Arial"/>
                <a:cs typeface="Arial"/>
              </a:rPr>
              <a:t>sie </a:t>
            </a:r>
            <a:r>
              <a:rPr sz="1800" spc="-5" dirty="0">
                <a:latin typeface="Arial"/>
                <a:cs typeface="Arial"/>
              </a:rPr>
              <a:t>einen Hammer haben, </a:t>
            </a:r>
            <a:r>
              <a:rPr sz="1800" dirty="0">
                <a:latin typeface="Arial"/>
                <a:cs typeface="Arial"/>
              </a:rPr>
              <a:t>sehen sie </a:t>
            </a:r>
            <a:r>
              <a:rPr sz="1800" spc="-50" dirty="0">
                <a:latin typeface="Arial"/>
                <a:cs typeface="Arial"/>
              </a:rPr>
              <a:t>ev. </a:t>
            </a:r>
            <a:r>
              <a:rPr sz="1800" spc="-5" dirty="0">
                <a:latin typeface="Arial"/>
                <a:cs typeface="Arial"/>
              </a:rPr>
              <a:t>überall Nägel </a:t>
            </a:r>
            <a:r>
              <a:rPr sz="1800" dirty="0">
                <a:latin typeface="Arial"/>
                <a:cs typeface="Arial"/>
              </a:rPr>
              <a:t>? Machen sie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sich </a:t>
            </a:r>
            <a:r>
              <a:rPr sz="1800" spc="-5" dirty="0">
                <a:latin typeface="Arial"/>
                <a:cs typeface="Arial"/>
              </a:rPr>
              <a:t>Gedanken ob OO </a:t>
            </a:r>
            <a:r>
              <a:rPr sz="1800" dirty="0">
                <a:latin typeface="Arial"/>
                <a:cs typeface="Arial"/>
              </a:rPr>
              <a:t>mittels </a:t>
            </a:r>
            <a:r>
              <a:rPr sz="1800" spc="-5" dirty="0">
                <a:latin typeface="Arial"/>
                <a:cs typeface="Arial"/>
              </a:rPr>
              <a:t>Python die Lösung ist oder wird es nur </a:t>
            </a:r>
            <a:r>
              <a:rPr sz="1800" dirty="0">
                <a:latin typeface="Arial"/>
                <a:cs typeface="Arial"/>
              </a:rPr>
              <a:t> kompliziert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5" dirty="0">
                <a:latin typeface="Arial"/>
                <a:cs typeface="Arial"/>
              </a:rPr>
              <a:t>OO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ist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Instrument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Konzept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kann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Spass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machen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30530" algn="l"/>
              </a:tabLst>
            </a:pPr>
            <a:r>
              <a:rPr sz="1800" spc="114" dirty="0">
                <a:latin typeface="Arial Unicode MS"/>
                <a:cs typeface="Arial Unicode MS"/>
              </a:rPr>
              <a:t>❏	</a:t>
            </a:r>
            <a:r>
              <a:rPr sz="1800" spc="-15" dirty="0">
                <a:latin typeface="Arial"/>
                <a:cs typeface="Arial"/>
              </a:rPr>
              <a:t>Viel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Erfolg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Python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6065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OOP</a:t>
            </a:r>
            <a:r>
              <a:rPr sz="3600" spc="-90" dirty="0"/>
              <a:t> </a:t>
            </a:r>
            <a:r>
              <a:rPr sz="3600" dirty="0"/>
              <a:t>-</a:t>
            </a:r>
            <a:r>
              <a:rPr sz="3600" spc="-15" dirty="0"/>
              <a:t> </a:t>
            </a:r>
            <a:r>
              <a:rPr sz="3600" spc="-50" dirty="0"/>
              <a:t>Was</a:t>
            </a:r>
            <a:r>
              <a:rPr sz="3600" spc="-15" dirty="0"/>
              <a:t> </a:t>
            </a:r>
            <a:r>
              <a:rPr sz="3600" spc="-10" dirty="0"/>
              <a:t>ist</a:t>
            </a:r>
            <a:r>
              <a:rPr sz="3600" spc="-25" dirty="0"/>
              <a:t> </a:t>
            </a:r>
            <a:r>
              <a:rPr sz="3600" spc="-5" dirty="0"/>
              <a:t>eine</a:t>
            </a:r>
            <a:r>
              <a:rPr sz="3600" spc="-15" dirty="0"/>
              <a:t> </a:t>
            </a:r>
            <a:r>
              <a:rPr sz="3600" spc="-5" dirty="0"/>
              <a:t>Klasse</a:t>
            </a:r>
            <a:r>
              <a:rPr sz="3600" spc="-15" dirty="0"/>
              <a:t> </a:t>
            </a:r>
            <a:r>
              <a:rPr sz="3600" dirty="0"/>
              <a:t>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96163" y="1245553"/>
            <a:ext cx="7112000" cy="7112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451484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2000" spc="-5" dirty="0">
                <a:latin typeface="Arial"/>
                <a:cs typeface="Arial"/>
              </a:rPr>
              <a:t>Klasse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eine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Vorlage,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Template,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Schablone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oder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Bauplan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451484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2000" spc="-5" dirty="0">
                <a:latin typeface="Arial"/>
                <a:cs typeface="Arial"/>
              </a:rPr>
              <a:t>Klasse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definiert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Attribute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Methoden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8875" y="2433175"/>
            <a:ext cx="7324674" cy="3651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67506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OOP</a:t>
            </a:r>
            <a:r>
              <a:rPr sz="3600" spc="-85" dirty="0"/>
              <a:t> </a:t>
            </a:r>
            <a:r>
              <a:rPr sz="3600" dirty="0"/>
              <a:t>-</a:t>
            </a:r>
            <a:r>
              <a:rPr sz="3600" spc="-15" dirty="0"/>
              <a:t> </a:t>
            </a:r>
            <a:r>
              <a:rPr sz="3600" spc="-50" dirty="0"/>
              <a:t>Was</a:t>
            </a:r>
            <a:r>
              <a:rPr sz="3600" spc="-15" dirty="0"/>
              <a:t> </a:t>
            </a:r>
            <a:r>
              <a:rPr sz="3600" spc="-10" dirty="0"/>
              <a:t>ist</a:t>
            </a:r>
            <a:r>
              <a:rPr sz="3600" spc="-20" dirty="0"/>
              <a:t> </a:t>
            </a:r>
            <a:r>
              <a:rPr sz="3600" spc="-5" dirty="0"/>
              <a:t>eine</a:t>
            </a:r>
            <a:r>
              <a:rPr sz="3600" spc="-15" dirty="0"/>
              <a:t> </a:t>
            </a:r>
            <a:r>
              <a:rPr sz="3600" spc="-5" dirty="0"/>
              <a:t>Klasse</a:t>
            </a:r>
            <a:r>
              <a:rPr sz="3600" spc="-10" dirty="0"/>
              <a:t> </a:t>
            </a:r>
            <a:r>
              <a:rPr sz="3600" spc="-5" dirty="0"/>
              <a:t>(2)</a:t>
            </a:r>
            <a:r>
              <a:rPr sz="3600" spc="-15" dirty="0"/>
              <a:t> </a:t>
            </a:r>
            <a:r>
              <a:rPr sz="3600" dirty="0"/>
              <a:t>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96163" y="1245553"/>
            <a:ext cx="7230109" cy="7112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451484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2000" spc="-5" dirty="0">
                <a:latin typeface="Arial"/>
                <a:cs typeface="Arial"/>
              </a:rPr>
              <a:t>Aus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Klassen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werden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Objekte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instanziiert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(Instanziierung)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451484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2000" dirty="0">
                <a:latin typeface="Arial"/>
                <a:cs typeface="Arial"/>
              </a:rPr>
              <a:t>Jedes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Objekt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verfügt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über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eine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eigene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Identität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000" y="2124075"/>
            <a:ext cx="8171150" cy="37717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6967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OOP</a:t>
            </a:r>
            <a:r>
              <a:rPr sz="3600" spc="-90" dirty="0"/>
              <a:t> </a:t>
            </a:r>
            <a:r>
              <a:rPr sz="3600" dirty="0"/>
              <a:t>-</a:t>
            </a:r>
            <a:r>
              <a:rPr sz="3600" spc="-20" dirty="0"/>
              <a:t> </a:t>
            </a:r>
            <a:r>
              <a:rPr sz="3600" spc="-15" dirty="0"/>
              <a:t>Wie</a:t>
            </a:r>
            <a:r>
              <a:rPr sz="3600" spc="-20" dirty="0"/>
              <a:t> </a:t>
            </a:r>
            <a:r>
              <a:rPr sz="3600" spc="-5" dirty="0"/>
              <a:t>findet</a:t>
            </a:r>
            <a:r>
              <a:rPr sz="3600" spc="-20" dirty="0"/>
              <a:t> </a:t>
            </a:r>
            <a:r>
              <a:rPr sz="3600" spc="-5" dirty="0"/>
              <a:t>man</a:t>
            </a:r>
            <a:r>
              <a:rPr sz="3600" spc="-15" dirty="0"/>
              <a:t> </a:t>
            </a:r>
            <a:r>
              <a:rPr sz="3600" spc="-5" dirty="0"/>
              <a:t>Klassen</a:t>
            </a:r>
            <a:r>
              <a:rPr sz="3600" spc="-20" dirty="0"/>
              <a:t> </a:t>
            </a:r>
            <a:r>
              <a:rPr sz="3600" dirty="0"/>
              <a:t>?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283653"/>
            <a:ext cx="6397625" cy="486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1484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2000" spc="-5" dirty="0">
                <a:latin typeface="Arial"/>
                <a:cs typeface="Arial"/>
              </a:rPr>
              <a:t>Das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Finden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Klassen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/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Objekten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schwierig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51484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2000" spc="-5" dirty="0">
                <a:latin typeface="Arial"/>
                <a:cs typeface="Arial"/>
              </a:rPr>
              <a:t>Iterativer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Prozess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51484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2000" spc="-5" dirty="0">
                <a:latin typeface="Arial"/>
                <a:cs typeface="Arial"/>
              </a:rPr>
              <a:t>Resultat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wird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Objektmodell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festgehalten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51484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2000" spc="-5" dirty="0">
                <a:latin typeface="Arial"/>
                <a:cs typeface="Arial"/>
              </a:rPr>
              <a:t>UML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(Unified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Modeling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Language)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51484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2000" spc="-5" dirty="0">
                <a:latin typeface="Arial"/>
                <a:cs typeface="Arial"/>
              </a:rPr>
              <a:t>Einfachste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Ansatz</a:t>
            </a:r>
            <a:endParaRPr sz="2000">
              <a:latin typeface="Arial"/>
              <a:cs typeface="Arial"/>
            </a:endParaRPr>
          </a:p>
          <a:p>
            <a:pPr marL="451484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latin typeface="Arial"/>
                <a:cs typeface="Arial"/>
              </a:rPr>
              <a:t>(Nomen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/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Substantiv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-&gt;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Objekt,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Verben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-&gt;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Methoden)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  <a:tabLst>
                <a:tab pos="451484" algn="l"/>
              </a:tabLst>
            </a:pPr>
            <a:r>
              <a:rPr sz="2000" spc="130" dirty="0">
                <a:latin typeface="Arial Unicode MS"/>
                <a:cs typeface="Arial Unicode MS"/>
              </a:rPr>
              <a:t>❏	</a:t>
            </a:r>
            <a:r>
              <a:rPr sz="2000" spc="-5" dirty="0">
                <a:latin typeface="Arial"/>
                <a:cs typeface="Arial"/>
              </a:rPr>
              <a:t>Design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Patterns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(Entwurfsmuster)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1412</Words>
  <Application>Microsoft Office PowerPoint</Application>
  <PresentationFormat>Bildschirmpräsentation (4:3)</PresentationFormat>
  <Paragraphs>765</Paragraphs>
  <Slides>62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62</vt:i4>
      </vt:variant>
    </vt:vector>
  </HeadingPairs>
  <TitlesOfParts>
    <vt:vector size="69" baseType="lpstr">
      <vt:lpstr>Arial Unicode MS</vt:lpstr>
      <vt:lpstr>MS Gothic</vt:lpstr>
      <vt:lpstr>Arial</vt:lpstr>
      <vt:lpstr>Calibri</vt:lpstr>
      <vt:lpstr>Courier New</vt:lpstr>
      <vt:lpstr>Times New Roman</vt:lpstr>
      <vt:lpstr>Office Theme</vt:lpstr>
      <vt:lpstr>Python Programming Tools (OOP)</vt:lpstr>
      <vt:lpstr>Einführung in OOP mit Python</vt:lpstr>
      <vt:lpstr>OOP - Inhalt</vt:lpstr>
      <vt:lpstr>OOP - was ist anders ?</vt:lpstr>
      <vt:lpstr>OOP - was sind Objekte ?</vt:lpstr>
      <vt:lpstr>OOP - was sind Objekte (2) ?</vt:lpstr>
      <vt:lpstr>OOP - Was ist eine Klasse ?</vt:lpstr>
      <vt:lpstr>OOP - Was ist eine Klasse (2) ?</vt:lpstr>
      <vt:lpstr>OOP - Wie findet man Klassen ?</vt:lpstr>
      <vt:lpstr>OOP - Beispiel Klasse: Switch</vt:lpstr>
      <vt:lpstr>OOP - Fragen</vt:lpstr>
      <vt:lpstr>Darstellung einer Klasse: Benutzer</vt:lpstr>
      <vt:lpstr>PowerPoint-Präsentation</vt:lpstr>
      <vt:lpstr>Referenzen Modell</vt:lpstr>
      <vt:lpstr>Referenzen Modell - Grundlagen</vt:lpstr>
      <vt:lpstr>Referenzen Modell - Beispiel 1</vt:lpstr>
      <vt:lpstr>Referenzen Modell - Beispiel 2</vt:lpstr>
      <vt:lpstr>Referenzen Modell - Frage</vt:lpstr>
      <vt:lpstr>Klassen in Python Was Klassen, Methoden, Attribute kennen lernen  Lernziel Klassen in Python definieren und nutzen</vt:lpstr>
      <vt:lpstr>Klassen - Deklaration einer Klasse</vt:lpstr>
      <vt:lpstr>Klassen - Konstruktor (Initialisierung)</vt:lpstr>
      <vt:lpstr>Klassen - Erzeugung von Objekten</vt:lpstr>
      <vt:lpstr>Übung Klasse Rechteck 1:</vt:lpstr>
      <vt:lpstr>Klassen - Methoden</vt:lpstr>
      <vt:lpstr>Übung Klasse Rechteck 2:</vt:lpstr>
      <vt:lpstr>OOP - Information Hiding</vt:lpstr>
      <vt:lpstr>Kapselung - Zugriffe regeln</vt:lpstr>
      <vt:lpstr>Übung Sichtschutz der Attribute bestimmen</vt:lpstr>
      <vt:lpstr>Übung Klasse Mitarbeiter 1:</vt:lpstr>
      <vt:lpstr>Zugriff mit set - und get - Methoden</vt:lpstr>
      <vt:lpstr>Übung Klasse Mitarbeiter 2:</vt:lpstr>
      <vt:lpstr>OOP - Vererbung</vt:lpstr>
      <vt:lpstr>OOP - Vererbung</vt:lpstr>
      <vt:lpstr>OOP Basisklasse</vt:lpstr>
      <vt:lpstr>OOP Vererbung (nur Klasse)</vt:lpstr>
      <vt:lpstr>OOP Vererbung (Attribute)</vt:lpstr>
      <vt:lpstr>Übung Klasse Kreditkarte 1:</vt:lpstr>
      <vt:lpstr>OOP Vererbung (Methoden)</vt:lpstr>
      <vt:lpstr>Übung Klasse Kreditkarte 2:</vt:lpstr>
      <vt:lpstr>Übung Klasse Kreditkarte 3:</vt:lpstr>
      <vt:lpstr>OOP Methoden überschreiben</vt:lpstr>
      <vt:lpstr>Übung Klasse Kreditkarte 4:</vt:lpstr>
      <vt:lpstr>OOP Klassenattribute</vt:lpstr>
      <vt:lpstr>Übung Klassenattribut Kreis:</vt:lpstr>
      <vt:lpstr>OOP Klassenmethode Methoden</vt:lpstr>
      <vt:lpstr>Übung Klassenmethode Person:</vt:lpstr>
      <vt:lpstr>Zugriffe via property regeln (1)</vt:lpstr>
      <vt:lpstr>Zugriffe via property regeln (2)</vt:lpstr>
      <vt:lpstr>Property - Zugriffe (1)</vt:lpstr>
      <vt:lpstr>Property - Zugriffe (2)</vt:lpstr>
      <vt:lpstr>Übung Temperatur Konverter 1 - “alt” Property</vt:lpstr>
      <vt:lpstr>Übung Temperatur Konverter 2 - @property</vt:lpstr>
      <vt:lpstr>OOP - Dynamische Attribute</vt:lpstr>
      <vt:lpstr>Dynamische Attribute - Beispiel</vt:lpstr>
      <vt:lpstr>Übung: Dynamische Attribute</vt:lpstr>
      <vt:lpstr>OOP - Dynamische Methoden</vt:lpstr>
      <vt:lpstr>Dynamische Methoden - Beispiel</vt:lpstr>
      <vt:lpstr>Übung: Dynamische Methode</vt:lpstr>
      <vt:lpstr>OOP - Statische Methoden</vt:lpstr>
      <vt:lpstr>Statische Methoden - Beispiel</vt:lpstr>
      <vt:lpstr>Übung Statische Methoden:</vt:lpstr>
      <vt:lpstr>Abschluss - OOP mit Python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Tools (OOP)</dc:title>
  <dc:creator>admin</dc:creator>
  <cp:lastModifiedBy>Microsoft-Konto</cp:lastModifiedBy>
  <cp:revision>2</cp:revision>
  <dcterms:created xsi:type="dcterms:W3CDTF">2021-09-30T07:05:11Z</dcterms:created>
  <dcterms:modified xsi:type="dcterms:W3CDTF">2021-09-30T07:08:59Z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