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</p:sldMasterIdLst>
  <p:notesMasterIdLst>
    <p:notesMasterId r:id="rId8"/>
  </p:notesMasterIdLst>
  <p:sldIdLst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973B3-D861-4624-86BB-2FF783B2E095}" type="datetimeFigureOut">
              <a:rPr lang="de-AT" smtClean="0"/>
              <a:t>01.07.2025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DC983-719E-4FEF-9946-F845B986618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92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624417" y="-315913"/>
            <a:ext cx="13057717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 sz="1800"/>
          </a:p>
        </p:txBody>
      </p:sp>
      <p:pic>
        <p:nvPicPr>
          <p:cNvPr id="3" name="Grafik 8" descr="AAU_www_Logo_weiß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165851"/>
            <a:ext cx="160231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9" descr="UNI_KLU_Logo_negati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67" y="593725"/>
            <a:ext cx="2419351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609600" y="6597650"/>
            <a:ext cx="1303231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813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8842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3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90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918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263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25164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787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41203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6921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5156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4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599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771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1295400"/>
            <a:ext cx="25908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1295400"/>
            <a:ext cx="75692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915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1295400"/>
            <a:ext cx="25908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1295400"/>
            <a:ext cx="75692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4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6683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C1A7AC5-3CCE-4D85-80D2-30AEB522F919}" type="datetimeFigureOut">
              <a:rPr lang="de-AT"/>
              <a:pPr>
                <a:defRPr/>
              </a:pPr>
              <a:t>01.07.2025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D2EED8A-FE35-4FCF-9813-88CEAC27EA16}" type="slidenum">
              <a:rPr lang="de-AT" altLang="de-DE"/>
              <a:pPr>
                <a:defRPr/>
              </a:pPr>
              <a:t>‹Nr.›</a:t>
            </a:fld>
            <a:endParaRPr lang="de-AT" altLang="de-DE"/>
          </a:p>
        </p:txBody>
      </p:sp>
    </p:spTree>
    <p:extLst>
      <p:ext uri="{BB962C8B-B14F-4D97-AF65-F5344CB8AC3E}">
        <p14:creationId xmlns:p14="http://schemas.microsoft.com/office/powerpoint/2010/main" val="1119628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/>
          <p:cNvSpPr>
            <a:spLocks noChangeArrowheads="1"/>
          </p:cNvSpPr>
          <p:nvPr/>
        </p:nvSpPr>
        <p:spPr bwMode="auto">
          <a:xfrm>
            <a:off x="-624417" y="-315913"/>
            <a:ext cx="13057717" cy="7173913"/>
          </a:xfrm>
          <a:prstGeom prst="rect">
            <a:avLst/>
          </a:prstGeom>
          <a:solidFill>
            <a:srgbClr val="346C83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AT" sz="1800"/>
          </a:p>
        </p:txBody>
      </p:sp>
      <p:pic>
        <p:nvPicPr>
          <p:cNvPr id="3" name="Grafik 8" descr="AAU_www_Logo_weiß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165851"/>
            <a:ext cx="1602317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9" descr="UNI_KLU_Logo_negativ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367" y="593725"/>
            <a:ext cx="2419351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UNI_KLU_powerpoints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-609600" y="6597650"/>
            <a:ext cx="1303231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4300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0827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6165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577954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4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4460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2743200"/>
            <a:ext cx="508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743200"/>
            <a:ext cx="508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5774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2743200"/>
            <a:ext cx="508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743200"/>
            <a:ext cx="508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510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 mit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5424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8563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191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07967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pic>
        <p:nvPicPr>
          <p:cNvPr id="3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28726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5889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80327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40296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7337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9226257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  <a:endParaRPr lang="de-AT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5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025222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13942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4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44215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1295400"/>
            <a:ext cx="25908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1295400"/>
            <a:ext cx="75692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40298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686800" y="1295400"/>
            <a:ext cx="2590800" cy="48006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1295400"/>
            <a:ext cx="7569200" cy="4800600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4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78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pic>
        <p:nvPicPr>
          <p:cNvPr id="4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235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2743200"/>
            <a:ext cx="508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743200"/>
            <a:ext cx="508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555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4400" y="2743200"/>
            <a:ext cx="508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743200"/>
            <a:ext cx="50800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5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29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6051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pic>
        <p:nvPicPr>
          <p:cNvPr id="7" name="Grafik 5" descr="UNI_KLU_Logo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2485" y="548681"/>
            <a:ext cx="2417233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43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8.jpe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19"/>
          <a:stretch/>
        </p:blipFill>
        <p:spPr>
          <a:xfrm>
            <a:off x="431371" y="339216"/>
            <a:ext cx="11713301" cy="6360368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95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743200"/>
            <a:ext cx="10363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0" name="Grafik 6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267" y="6158400"/>
            <a:ext cx="1981200" cy="40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314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0" t="1075" r="1417" b="1"/>
          <a:stretch/>
        </p:blipFill>
        <p:spPr>
          <a:xfrm>
            <a:off x="47328" y="44624"/>
            <a:ext cx="12097344" cy="6624736"/>
          </a:xfrm>
          <a:prstGeom prst="rect">
            <a:avLst/>
          </a:prstGeom>
        </p:spPr>
      </p:pic>
      <p:pic>
        <p:nvPicPr>
          <p:cNvPr id="1026" name="Picture 7" descr="UNI_KLU_powerpoints-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844"/>
          <a:stretch>
            <a:fillRect/>
          </a:stretch>
        </p:blipFill>
        <p:spPr bwMode="auto">
          <a:xfrm>
            <a:off x="0" y="6597650"/>
            <a:ext cx="121920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2954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Mastertitelformat bearbeiten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743200"/>
            <a:ext cx="103632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030" name="Grafik 6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57267" y="6158400"/>
            <a:ext cx="1981200" cy="403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8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-112" charset="0"/>
          <a:ea typeface="ＭＳ Ｐゴシック" pitchFamily="-11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C4484D-73B6-3668-2D53-19656AA3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1437" y="-233524"/>
            <a:ext cx="13076808" cy="709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FAC859D-B74F-E543-29A8-79948A87A8D2}"/>
              </a:ext>
            </a:extLst>
          </p:cNvPr>
          <p:cNvSpPr txBox="1"/>
          <p:nvPr/>
        </p:nvSpPr>
        <p:spPr>
          <a:xfrm>
            <a:off x="381739" y="1287262"/>
            <a:ext cx="996962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i="1" dirty="0">
                <a:solidFill>
                  <a:schemeClr val="bg1"/>
                </a:solidFill>
                <a:latin typeface="Aptos" panose="020B0004020202020204" pitchFamily="34" charset="0"/>
              </a:rPr>
              <a:t>&lt;</a:t>
            </a:r>
            <a:r>
              <a:rPr lang="de-AT" sz="2000" i="1" dirty="0" err="1">
                <a:solidFill>
                  <a:schemeClr val="bg1"/>
                </a:solidFill>
                <a:latin typeface="Aptos" panose="020B0004020202020204" pitchFamily="34" charset="0"/>
              </a:rPr>
              <a:t>working</a:t>
            </a:r>
            <a:r>
              <a:rPr lang="de-AT" sz="2000" i="1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de-AT" sz="2000" i="1" dirty="0" err="1">
                <a:solidFill>
                  <a:schemeClr val="bg1"/>
                </a:solidFill>
                <a:latin typeface="Aptos" panose="020B0004020202020204" pitchFamily="34" charset="0"/>
              </a:rPr>
              <a:t>document</a:t>
            </a:r>
            <a:r>
              <a:rPr lang="de-AT" sz="2000" i="1" dirty="0">
                <a:solidFill>
                  <a:schemeClr val="bg1"/>
                </a:solidFill>
                <a:latin typeface="Aptos" panose="020B0004020202020204" pitchFamily="34" charset="0"/>
              </a:rPr>
              <a:t>&gt;</a:t>
            </a:r>
          </a:p>
          <a:p>
            <a:r>
              <a:rPr lang="en-US" sz="2800" b="1" dirty="0">
                <a:solidFill>
                  <a:schemeClr val="bg1"/>
                </a:solidFill>
                <a:latin typeface="Aptos" panose="020B0004020202020204" pitchFamily="34" charset="0"/>
              </a:rPr>
              <a:t>Estimating Black Hole Mass </a:t>
            </a:r>
          </a:p>
          <a:p>
            <a:r>
              <a:rPr lang="en-US" sz="2800" b="1" dirty="0">
                <a:solidFill>
                  <a:schemeClr val="bg1"/>
                </a:solidFill>
                <a:latin typeface="Aptos" panose="020B0004020202020204" pitchFamily="34" charset="0"/>
              </a:rPr>
              <a:t>Using Machine Learning</a:t>
            </a:r>
          </a:p>
          <a:p>
            <a:endParaRPr lang="de-AT" sz="2400" dirty="0">
              <a:solidFill>
                <a:schemeClr val="bg1"/>
              </a:solidFill>
              <a:latin typeface="Aptos" panose="020B0004020202020204" pitchFamily="34" charset="0"/>
            </a:endParaRPr>
          </a:p>
          <a:p>
            <a:r>
              <a:rPr lang="de-AT" dirty="0">
                <a:solidFill>
                  <a:schemeClr val="bg1"/>
                </a:solidFill>
                <a:latin typeface="Aptos" panose="020B0004020202020204" pitchFamily="34" charset="0"/>
              </a:rPr>
              <a:t>623.504, 25S </a:t>
            </a:r>
            <a:r>
              <a:rPr lang="de-AT" dirty="0" err="1">
                <a:solidFill>
                  <a:schemeClr val="bg1"/>
                </a:solidFill>
                <a:latin typeface="Aptos" panose="020B0004020202020204" pitchFamily="34" charset="0"/>
              </a:rPr>
              <a:t>Artificial</a:t>
            </a:r>
            <a:r>
              <a:rPr lang="de-AT" dirty="0">
                <a:solidFill>
                  <a:schemeClr val="bg1"/>
                </a:solidFill>
                <a:latin typeface="Aptos" panose="020B0004020202020204" pitchFamily="34" charset="0"/>
              </a:rPr>
              <a:t> </a:t>
            </a:r>
            <a:r>
              <a:rPr lang="de-AT" dirty="0" err="1">
                <a:solidFill>
                  <a:schemeClr val="bg1"/>
                </a:solidFill>
                <a:latin typeface="Aptos" panose="020B0004020202020204" pitchFamily="34" charset="0"/>
              </a:rPr>
              <a:t>Intelligence</a:t>
            </a:r>
            <a:r>
              <a:rPr lang="de-AT" dirty="0">
                <a:solidFill>
                  <a:schemeClr val="bg1"/>
                </a:solidFill>
                <a:latin typeface="Aptos" panose="020B0004020202020204" pitchFamily="34" charset="0"/>
              </a:rPr>
              <a:t> &amp; </a:t>
            </a:r>
            <a:r>
              <a:rPr lang="de-AT" dirty="0" err="1">
                <a:solidFill>
                  <a:schemeClr val="bg1"/>
                </a:solidFill>
                <a:latin typeface="Aptos" panose="020B0004020202020204" pitchFamily="34" charset="0"/>
              </a:rPr>
              <a:t>Machine</a:t>
            </a:r>
            <a:r>
              <a:rPr lang="de-AT" dirty="0">
                <a:solidFill>
                  <a:schemeClr val="bg1"/>
                </a:solidFill>
                <a:latin typeface="Aptos" panose="020B0004020202020204" pitchFamily="34" charset="0"/>
              </a:rPr>
              <a:t> Learning</a:t>
            </a:r>
            <a:endParaRPr lang="de-AT" sz="2400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D442268-DDA2-A2B9-C8C2-130D7E41DCD7}"/>
              </a:ext>
            </a:extLst>
          </p:cNvPr>
          <p:cNvSpPr txBox="1"/>
          <p:nvPr/>
        </p:nvSpPr>
        <p:spPr>
          <a:xfrm>
            <a:off x="381739" y="5070630"/>
            <a:ext cx="5832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ptos" panose="020B0004020202020204" pitchFamily="34" charset="0"/>
              </a:rPr>
              <a:t>Walter Telsnig</a:t>
            </a:r>
          </a:p>
          <a:p>
            <a:r>
              <a:rPr lang="de-AT" sz="2000" dirty="0">
                <a:solidFill>
                  <a:schemeClr val="bg1"/>
                </a:solidFill>
                <a:latin typeface="Aptos" panose="020B0004020202020204" pitchFamily="34" charset="0"/>
              </a:rPr>
              <a:t>wtelsnig@edu.aau.at</a:t>
            </a:r>
            <a:endParaRPr lang="de-AT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560CB50-6E65-74A6-B8C9-642FD0D09B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205A99C-D705-C32D-32B0-6974C2CE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919" y="0"/>
            <a:ext cx="2413081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1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798FC-0316-CE2F-9989-787D4D7C1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Estimating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Black Hole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Using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Machine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Learning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CA79BF5-7555-F379-19E2-2F719CFBF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1. Problem Statement</a:t>
            </a:r>
            <a:endParaRPr lang="de-AT" sz="18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30BE1AC-08FF-40EC-96E6-23DB12235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Supermassive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holes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are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found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at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centers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most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galaxies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their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play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crucial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role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in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understanding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galaxy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formation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evolution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Traditionally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astronomers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indirect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measurements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such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velocity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dispersion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luminosity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other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spectral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properties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Machine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learning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can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automate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this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process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finding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complex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relationships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between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these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features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known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making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predictions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more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efficient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potentially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more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accurate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de-DE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6399CE7-5574-08D0-59FE-B6976EC692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2. Data Sources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9E8E6316-F149-0AC3-E820-493F6DB1B3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this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project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will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publicly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available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astrophysical</a:t>
            </a:r>
            <a:r>
              <a:rPr lang="de-DE" sz="1200" dirty="0">
                <a:solidFill>
                  <a:srgbClr val="00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datasets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that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contain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along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with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other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galaxy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properties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</a:t>
            </a:r>
          </a:p>
          <a:p>
            <a:pPr>
              <a:buNone/>
            </a:pPr>
            <a:endParaRPr lang="de-DE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Sloan Digital Sky Survey (SDSS)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 –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Contains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spectroscopic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photometric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millions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galaxies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NASA/IPAC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Extragalactic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Database (NED)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 –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Provides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information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on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galaxy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dynamics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Event Horizon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Telescope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(EHT) &amp; Chandra X-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ray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Observatory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 – X-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ray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radio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related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environments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The Supermassive Black Hole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Database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 – A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curated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measurements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from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literature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66000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AC68A-BDB7-6233-42E3-01232D5F6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1F6815-7FB4-12E0-C160-D7B2B4F9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Estimating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Black Hole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Using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Machine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Learning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ACF9C3E-B3FE-8E35-5F37-3B64115A0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3. Features and Labels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EA10740-3852-3822-73AF-56F58D5307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predict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(MBH</a:t>
            </a: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​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),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can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various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astrophysical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properties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features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</a:t>
            </a:r>
            <a:endParaRPr lang="de-DE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Galaxy Properties: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Stellar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dispersion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(σ) –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fast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galactic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Bulge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luminosity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brightness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galaxy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Galaxy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Total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host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galaxy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galactic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bulge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Metallicity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abundance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heavy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galaxy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Emission &amp;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Spectroscopic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Features: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X-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emissions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High-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signatures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Broad-line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Width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emission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fast-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gas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hole.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Eddington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The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ratio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luminosity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Eddington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Target Variable (Label):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Logarithm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logMBH</a:t>
            </a:r>
            <a:r>
              <a:rPr lang="de-DE" sz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solar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A7AE7B0-84AF-6518-108C-4E56CB07D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4.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Machine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Learning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Approaches</a:t>
            </a:r>
            <a:endParaRPr lang="de-DE" sz="1800" b="1" dirty="0">
              <a:solidFill>
                <a:srgbClr val="00000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r>
              <a:rPr lang="de-DE" sz="1000" b="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(still </a:t>
            </a:r>
            <a:r>
              <a:rPr lang="de-DE" sz="1000" b="0" dirty="0" err="1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undecided</a:t>
            </a:r>
            <a:r>
              <a:rPr lang="de-DE" sz="1000" b="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de-DE" sz="1000" b="0" dirty="0" err="1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which</a:t>
            </a:r>
            <a:r>
              <a:rPr lang="de-DE" sz="1000" b="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de-DE" sz="1000" b="0" dirty="0" err="1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approaches</a:t>
            </a:r>
            <a:r>
              <a:rPr lang="de-DE" sz="1000" b="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will </a:t>
            </a:r>
            <a:r>
              <a:rPr lang="de-DE" sz="1000" b="0" dirty="0" err="1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be</a:t>
            </a:r>
            <a:r>
              <a:rPr lang="de-DE" sz="1000" b="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de-DE" sz="1000" b="0" dirty="0" err="1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implemented</a:t>
            </a:r>
            <a:r>
              <a:rPr lang="de-DE" sz="1000" b="0" dirty="0">
                <a:solidFill>
                  <a:srgbClr val="0070C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</a:t>
            </a:r>
            <a:endParaRPr lang="de-DE" sz="1000" b="0" dirty="0">
              <a:solidFill>
                <a:srgbClr val="0070C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40A7138-CA5B-D554-0849-46C88F12E3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Several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ML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techniques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can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regression-based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</a:t>
            </a:r>
            <a:endParaRPr lang="de-DE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Traditional Regression Models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(Extreme Gradient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Boosting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Deep Learning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Approaches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Multilayer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(MLP) –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tabular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astrophysical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Networks (GNN) –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host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galaxies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chemeClr val="bg1">
                  <a:lumMod val="6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Hybrid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Approaches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Physics-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Networks (PINNs)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astrophysical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laws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</a:t>
            </a: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de-DE" sz="1200" b="1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Regression (GPR)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capturing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uncertainties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chemeClr val="bg1">
                  <a:lumMod val="6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193495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B1B8-1599-899C-F120-D554F2AB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20B5D-629D-B3D6-31D8-29D7C88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Estimating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Black Hole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Using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Machine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Learning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13B284-BCF1-DD80-114D-D8C9352D3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5. Implementation Plan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B2B8B55-CA1E-FAF9-19CC-64AE749F8E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Data Collection &amp;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Preprocessing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 and clean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(log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transformations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standardization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synthetic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Exploratory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Data Analysis (EDA)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feature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dispersion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vs.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galaxy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Model Training &amp; Validation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 different ML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cross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-validation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hyperparameter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tuning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(e.g.,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Random Forest).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2000" dirty="0"/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2CABA5A7-C8BF-4000-44F9-ECCF16D79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Evaluation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Metrics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absolute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Root Mean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Error (RMSE)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Penalizes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larger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R2 Score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–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Indicates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Interpretability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&amp;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Results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Analysis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(e.g., SHAP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ML-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astrophysical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studies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 startAt="4"/>
              <a:tabLst>
                <a:tab pos="457200" algn="l"/>
              </a:tabLst>
            </a:pP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Deployment</a:t>
            </a:r>
            <a:r>
              <a:rPr lang="de-DE" sz="12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&amp; </a:t>
            </a:r>
            <a:r>
              <a:rPr lang="de-DE" sz="12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Visualization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an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galaxy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AT" sz="1800" dirty="0"/>
          </a:p>
        </p:txBody>
      </p:sp>
    </p:spTree>
    <p:extLst>
      <p:ext uri="{BB962C8B-B14F-4D97-AF65-F5344CB8AC3E}">
        <p14:creationId xmlns:p14="http://schemas.microsoft.com/office/powerpoint/2010/main" val="414405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853A-CB39-CC15-ABFB-26DC5FBE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F901A-DA0D-6434-729F-9DB44A87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Estimating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Black Hole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Using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Machine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Learning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95CB6E3-53F1-92CA-0C11-CEB788C3A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6. </a:t>
            </a:r>
            <a:r>
              <a:rPr lang="de-DE" sz="1800" b="1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Expected</a:t>
            </a:r>
            <a:r>
              <a:rPr lang="de-DE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Outcomes</a:t>
            </a:r>
            <a:endParaRPr lang="de-DE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3F0DF66A-8FEB-265D-7D39-905DF48D28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trained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ML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model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that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can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black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hole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with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high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accuracy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Identification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most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important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astrophysical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features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contributing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mass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estimation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deeper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understanding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machine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learning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can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assist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in </a:t>
            </a:r>
            <a:r>
              <a:rPr lang="de-DE" sz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astronomy</a:t>
            </a:r>
            <a:r>
              <a:rPr lang="de-DE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  <a:endParaRPr lang="de-DE" sz="1200" dirty="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188483419"/>
      </p:ext>
    </p:extLst>
  </p:cSld>
  <p:clrMapOvr>
    <a:masterClrMapping/>
  </p:clrMapOvr>
</p:sld>
</file>

<file path=ppt/theme/theme1.xml><?xml version="1.0" encoding="utf-8"?>
<a:theme xmlns:a="http://schemas.openxmlformats.org/drawingml/2006/main" name="AAU Brücke Mittelgang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AU Haupteingang">
  <a:themeElements>
    <a:clrScheme name="Leere Prä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112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</Words>
  <Application>Microsoft Office PowerPoint</Application>
  <PresentationFormat>Breitbild</PresentationFormat>
  <Paragraphs>73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Aptos</vt:lpstr>
      <vt:lpstr>Arial</vt:lpstr>
      <vt:lpstr>Calibri</vt:lpstr>
      <vt:lpstr>Candara</vt:lpstr>
      <vt:lpstr>Courier New</vt:lpstr>
      <vt:lpstr>Symbol</vt:lpstr>
      <vt:lpstr>Trebuchet MS</vt:lpstr>
      <vt:lpstr>AAU Brücke Mittelgang</vt:lpstr>
      <vt:lpstr>AAU Haupteingang</vt:lpstr>
      <vt:lpstr>PowerPoint-Präsentation</vt:lpstr>
      <vt:lpstr>Estimating Black Hole Mass Using Machine Learning</vt:lpstr>
      <vt:lpstr>Estimating Black Hole Mass Using Machine Learning</vt:lpstr>
      <vt:lpstr>Estimating Black Hole Mass Using Machine Learning</vt:lpstr>
      <vt:lpstr>Estimating Black Hole Mass Using Machine Learning</vt:lpstr>
    </vt:vector>
  </TitlesOfParts>
  <Company>Alpen Adria Universität Klagenfurt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Walter Telsnig</dc:creator>
  <cp:keywords>Machine Learning &amp; Artificial Intelligence</cp:keywords>
  <cp:lastModifiedBy>Telsnig, Walter</cp:lastModifiedBy>
  <cp:revision>15</cp:revision>
  <dcterms:created xsi:type="dcterms:W3CDTF">2019-10-21T17:55:21Z</dcterms:created>
  <dcterms:modified xsi:type="dcterms:W3CDTF">2025-07-01T14:08:07Z</dcterms:modified>
</cp:coreProperties>
</file>