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72" r:id="rId2"/>
  </p:sldMasterIdLst>
  <p:notesMasterIdLst>
    <p:notesMasterId r:id="rId15"/>
  </p:notesMasterIdLst>
  <p:handoutMasterIdLst>
    <p:handoutMasterId r:id="rId16"/>
  </p:handoutMasterIdLst>
  <p:sldIdLst>
    <p:sldId id="727" r:id="rId3"/>
    <p:sldId id="729" r:id="rId4"/>
    <p:sldId id="752" r:id="rId5"/>
    <p:sldId id="858" r:id="rId6"/>
    <p:sldId id="819" r:id="rId7"/>
    <p:sldId id="924" r:id="rId8"/>
    <p:sldId id="876" r:id="rId9"/>
    <p:sldId id="897" r:id="rId10"/>
    <p:sldId id="915" r:id="rId11"/>
    <p:sldId id="916" r:id="rId12"/>
    <p:sldId id="926" r:id="rId13"/>
    <p:sldId id="925" r:id="rId1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8EBF0"/>
    <a:srgbClr val="585858"/>
    <a:srgbClr val="696969"/>
    <a:srgbClr val="787878"/>
    <a:srgbClr val="A3A3A3"/>
    <a:srgbClr val="008000"/>
    <a:srgbClr val="FF0000"/>
    <a:srgbClr val="FE7F7E"/>
    <a:srgbClr val="D1E3F3"/>
    <a:srgbClr val="EBA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434" autoAdjust="0"/>
  </p:normalViewPr>
  <p:slideViewPr>
    <p:cSldViewPr snapToGrid="0">
      <p:cViewPr varScale="1">
        <p:scale>
          <a:sx n="75" d="100"/>
          <a:sy n="75" d="100"/>
        </p:scale>
        <p:origin x="998" y="32"/>
      </p:cViewPr>
      <p:guideLst>
        <p:guide orient="horz" pos="2115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9072"/>
    </p:cViewPr>
  </p:sorterViewPr>
  <p:notesViewPr>
    <p:cSldViewPr snapToGrid="0">
      <p:cViewPr>
        <p:scale>
          <a:sx n="70" d="100"/>
          <a:sy n="70" d="100"/>
        </p:scale>
        <p:origin x="-826" y="-58"/>
      </p:cViewPr>
      <p:guideLst>
        <p:guide orient="horz" pos="2928"/>
        <p:guide pos="2208"/>
      </p:guideLst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399D7D4-91B8-41D4-87D4-4A9723840799}" type="datetimeFigureOut">
              <a:rPr lang="en-US"/>
              <a:pPr>
                <a:defRPr/>
              </a:pPr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573"/>
            <a:ext cx="3038604" cy="465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59" y="8829573"/>
            <a:ext cx="3038604" cy="46534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CE940A-7928-4A7C-8307-29DA1319C4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388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04" cy="46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159" y="0"/>
            <a:ext cx="3038604" cy="46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6A148BE7-3D63-48C5-A70C-F54FC29A4E9B}" type="datetimeFigureOut">
              <a:rPr lang="en-US"/>
              <a:pPr>
                <a:defRPr/>
              </a:pPr>
              <a:t>1/22/2024</a:t>
            </a:fld>
            <a:endParaRPr lang="en-US"/>
          </a:p>
        </p:txBody>
      </p:sp>
      <p:sp>
        <p:nvSpPr>
          <p:cNvPr id="45060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13" y="4415530"/>
            <a:ext cx="5608975" cy="4183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573"/>
            <a:ext cx="3038604" cy="46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159" y="8829573"/>
            <a:ext cx="3038604" cy="46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A7B2FFC-D43D-42CF-B4AD-18D15C6185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8687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B2FFC-D43D-42CF-B4AD-18D15C6185D2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242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B2FFC-D43D-42CF-B4AD-18D15C6185D2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223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B2FFC-D43D-42CF-B4AD-18D15C6185D2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131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B2FFC-D43D-42CF-B4AD-18D15C6185D2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4916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B2FFC-D43D-42CF-B4AD-18D15C6185D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508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B2FFC-D43D-42CF-B4AD-18D15C6185D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086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B2FFC-D43D-42CF-B4AD-18D15C6185D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291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B2FFC-D43D-42CF-B4AD-18D15C6185D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81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B2FFC-D43D-42CF-B4AD-18D15C6185D2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742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B2FFC-D43D-42CF-B4AD-18D15C6185D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521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B2FFC-D43D-42CF-B4AD-18D15C6185D2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485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B2FFC-D43D-42CF-B4AD-18D15C6185D2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342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4"/>
            <a:ext cx="9144000" cy="6856536"/>
          </a:xfrm>
          <a:prstGeom prst="rect">
            <a:avLst/>
          </a:prstGeom>
          <a:solidFill>
            <a:schemeClr val="tx1">
              <a:alpha val="38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930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167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752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97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16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95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663825" y="6629400"/>
            <a:ext cx="3848100" cy="2308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b="0" dirty="0">
                <a:solidFill>
                  <a:srgbClr val="4747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Copyright Nanyang Technological University</a:t>
            </a: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7269163" y="6611938"/>
            <a:ext cx="1752600" cy="2635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5E880C4C-8E75-4E00-B579-58B802D4C48A}" type="slidenum">
              <a:rPr lang="en-US" altLang="en-US" sz="900" b="0" smtClean="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900" b="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0" y="6610350"/>
            <a:ext cx="9144000" cy="19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1707"/>
            <a:ext cx="9144000" cy="51583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7"/>
          <p:cNvSpPr>
            <a:spLocks noGrp="1"/>
          </p:cNvSpPr>
          <p:nvPr>
            <p:ph sz="quarter" idx="10"/>
          </p:nvPr>
        </p:nvSpPr>
        <p:spPr>
          <a:xfrm>
            <a:off x="152401" y="742211"/>
            <a:ext cx="8868966" cy="3817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25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2663825" y="6629400"/>
            <a:ext cx="3848100" cy="184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600" b="0" dirty="0">
                <a:solidFill>
                  <a:srgbClr val="4747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Copyright Nanyang Technological University</a:t>
            </a:r>
          </a:p>
        </p:txBody>
      </p:sp>
      <p:sp>
        <p:nvSpPr>
          <p:cNvPr id="3" name="Rectangle 6"/>
          <p:cNvSpPr txBox="1">
            <a:spLocks noChangeArrowheads="1"/>
          </p:cNvSpPr>
          <p:nvPr userDrawn="1"/>
        </p:nvSpPr>
        <p:spPr>
          <a:xfrm>
            <a:off x="7269163" y="6611938"/>
            <a:ext cx="1752600" cy="2635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035AE87C-B95D-40B1-A8FF-7B654EF4DB28}" type="slidenum">
              <a:rPr lang="en-US" altLang="en-US" sz="900" b="0" smtClean="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900" b="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4" name="Rectangle 17"/>
          <p:cNvSpPr>
            <a:spLocks noChangeArrowheads="1"/>
          </p:cNvSpPr>
          <p:nvPr userDrawn="1"/>
        </p:nvSpPr>
        <p:spPr bwMode="auto">
          <a:xfrm>
            <a:off x="0" y="6610350"/>
            <a:ext cx="9144000" cy="19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58985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90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IN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663825" y="6629400"/>
            <a:ext cx="3848100" cy="184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600" b="0" dirty="0">
                <a:solidFill>
                  <a:srgbClr val="4747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Copyright Nanyang Technological University</a:t>
            </a: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>
          <a:xfrm>
            <a:off x="7269163" y="6611938"/>
            <a:ext cx="1752600" cy="2635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42149180-2313-4261-B51C-2DBA24C61B67}" type="slidenum">
              <a:rPr lang="en-US" altLang="en-US" sz="900" b="0" smtClean="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900" b="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0" y="6610350"/>
            <a:ext cx="9144000" cy="19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0"/>
          </p:nvPr>
        </p:nvSpPr>
        <p:spPr>
          <a:xfrm>
            <a:off x="152401" y="742211"/>
            <a:ext cx="8868966" cy="3817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41707"/>
            <a:ext cx="9144000" cy="51583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199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EC0570-BEC8-40BA-8D2B-05BED1ECDF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781157"/>
      </p:ext>
    </p:extLst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sz="22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2000"/>
            </a:lvl2pPr>
            <a:lvl3pPr marL="914400" indent="0">
              <a:buFont typeface="Arial" panose="020B0604020202020204" pitchFamily="34" charset="0"/>
              <a:buNone/>
              <a:defRPr sz="1800"/>
            </a:lvl3pPr>
            <a:lvl4pPr marL="1371600" indent="0">
              <a:buFont typeface="Arial" panose="020B0604020202020204" pitchFamily="34" charset="0"/>
              <a:buNone/>
              <a:defRPr sz="1600"/>
            </a:lvl4pPr>
            <a:lvl5pPr marL="18288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16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1143"/>
            <a:ext cx="9140949" cy="68557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sz="22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2000"/>
            </a:lvl2pPr>
            <a:lvl3pPr marL="914400" indent="0">
              <a:buFont typeface="Arial" panose="020B0604020202020204" pitchFamily="34" charset="0"/>
              <a:buNone/>
              <a:defRPr sz="1800"/>
            </a:lvl3pPr>
            <a:lvl4pPr marL="1371600" indent="0">
              <a:buFont typeface="Arial" panose="020B0604020202020204" pitchFamily="34" charset="0"/>
              <a:buNone/>
              <a:defRPr sz="1600"/>
            </a:lvl4pPr>
            <a:lvl5pPr marL="18288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663429" y="6629400"/>
            <a:ext cx="38481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b="0" dirty="0">
                <a:solidFill>
                  <a:srgbClr val="4747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Copyright Nanyang Technological University</a:t>
            </a: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>
          <a:xfrm>
            <a:off x="7268766" y="6611981"/>
            <a:ext cx="1752600" cy="2635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F46D539D-DEC7-4435-BF19-E7719BE9AEE7}" type="slidenum">
              <a:rPr lang="en-US" altLang="en-US" sz="900" b="0" smtClean="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900" b="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0" y="6610350"/>
            <a:ext cx="9144000" cy="19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36874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5656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8650" y="920554"/>
            <a:ext cx="7886700" cy="4957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3" y="574022"/>
            <a:ext cx="9144005" cy="6050514"/>
            <a:chOff x="-3" y="574022"/>
            <a:chExt cx="9144005" cy="6050514"/>
          </a:xfrm>
          <a:solidFill>
            <a:schemeClr val="accent4"/>
          </a:solidFill>
        </p:grpSpPr>
        <p:grpSp>
          <p:nvGrpSpPr>
            <p:cNvPr id="5" name="Group 4"/>
            <p:cNvGrpSpPr/>
            <p:nvPr/>
          </p:nvGrpSpPr>
          <p:grpSpPr>
            <a:xfrm>
              <a:off x="0" y="574022"/>
              <a:ext cx="9144002" cy="6050514"/>
              <a:chOff x="0" y="574022"/>
              <a:chExt cx="9144002" cy="6050514"/>
            </a:xfrm>
            <a:grpFill/>
          </p:grpSpPr>
          <p:grpSp>
            <p:nvGrpSpPr>
              <p:cNvPr id="8" name="Group 7"/>
              <p:cNvGrpSpPr/>
              <p:nvPr/>
            </p:nvGrpSpPr>
            <p:grpSpPr>
              <a:xfrm>
                <a:off x="0" y="574022"/>
                <a:ext cx="9144000" cy="6050514"/>
                <a:chOff x="0" y="574022"/>
                <a:chExt cx="9144000" cy="6050514"/>
              </a:xfrm>
              <a:grpFill/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0" y="574022"/>
                  <a:ext cx="395288" cy="6050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8748712" y="574022"/>
                  <a:ext cx="395288" cy="6050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 rot="16200000">
                <a:off x="4405622" y="-3830330"/>
                <a:ext cx="332757" cy="91440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 rot="16200000">
              <a:off x="4494177" y="1974713"/>
              <a:ext cx="155642" cy="91440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82832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074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8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1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7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85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1143"/>
            <a:ext cx="9140949" cy="661682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587141"/>
            <a:ext cx="9144000" cy="6025415"/>
          </a:xfrm>
          <a:prstGeom prst="rect">
            <a:avLst/>
          </a:prstGeom>
          <a:solidFill>
            <a:schemeClr val="tx2">
              <a:lumMod val="20000"/>
              <a:lumOff val="8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6" y="0"/>
            <a:ext cx="8985379" cy="569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20554"/>
            <a:ext cx="7886700" cy="4957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663429" y="6629400"/>
            <a:ext cx="38481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b="0" dirty="0">
                <a:solidFill>
                  <a:srgbClr val="4747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Copyright Nanyang Technological University</a:t>
            </a:r>
          </a:p>
        </p:txBody>
      </p:sp>
      <p:sp>
        <p:nvSpPr>
          <p:cNvPr id="12" name="Rectangle 6"/>
          <p:cNvSpPr txBox="1">
            <a:spLocks noChangeArrowheads="1"/>
          </p:cNvSpPr>
          <p:nvPr userDrawn="1"/>
        </p:nvSpPr>
        <p:spPr>
          <a:xfrm>
            <a:off x="7268766" y="6611981"/>
            <a:ext cx="1752600" cy="2635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F46D539D-DEC7-4435-BF19-E7719BE9AEE7}" type="slidenum">
              <a:rPr lang="en-US" altLang="en-US" sz="900" b="0" smtClean="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900" b="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 userDrawn="1"/>
        </p:nvSpPr>
        <p:spPr bwMode="auto">
          <a:xfrm>
            <a:off x="0" y="6610350"/>
            <a:ext cx="9144000" cy="19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77028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000" b="1" kern="1200" cap="all" baseline="0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5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684213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Verdana" panose="020B0604030504040204" pitchFamily="34" charset="0"/>
          <a:ea typeface="+mj-ea"/>
          <a:cs typeface="+mj-cs"/>
        </a:defRPr>
      </a:lvl1pPr>
      <a:lvl2pPr algn="ctr" defTabSz="684213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Verdana" panose="020B0604030504040204" pitchFamily="34" charset="0"/>
        </a:defRPr>
      </a:lvl2pPr>
      <a:lvl3pPr algn="ctr" defTabSz="684213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Verdana" panose="020B0604030504040204" pitchFamily="34" charset="0"/>
        </a:defRPr>
      </a:lvl3pPr>
      <a:lvl4pPr algn="ctr" defTabSz="684213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Verdana" panose="020B0604030504040204" pitchFamily="34" charset="0"/>
        </a:defRPr>
      </a:lvl4pPr>
      <a:lvl5pPr algn="ctr" defTabSz="684213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Verdana" panose="020B0604030504040204" pitchFamily="34" charset="0"/>
        </a:defRPr>
      </a:lvl5pPr>
      <a:lvl6pPr marL="342857" algn="ctr" defTabSz="68452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Verdana" panose="020B0604030504040204" pitchFamily="34" charset="0"/>
        </a:defRPr>
      </a:lvl6pPr>
      <a:lvl7pPr marL="685715" algn="ctr" defTabSz="68452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Verdana" panose="020B0604030504040204" pitchFamily="34" charset="0"/>
        </a:defRPr>
      </a:lvl7pPr>
      <a:lvl8pPr marL="1028573" algn="ctr" defTabSz="68452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Verdana" panose="020B0604030504040204" pitchFamily="34" charset="0"/>
        </a:defRPr>
      </a:lvl8pPr>
      <a:lvl9pPr marL="1371430" algn="ctr" defTabSz="68452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Verdana" panose="020B0604030504040204" pitchFamily="34" charset="0"/>
        </a:defRPr>
      </a:lvl9pPr>
    </p:titleStyle>
    <p:bodyStyle>
      <a:lvl1pPr marL="255588" indent="-255588" algn="l" defTabSz="6842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1pPr>
      <a:lvl2pPr marL="555625" indent="-212725" algn="l" defTabSz="6842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2pPr>
      <a:lvl3pPr marL="855663" indent="-169863" algn="l" defTabSz="6842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198563" indent="-169863" algn="l" defTabSz="6842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1541463" indent="-169863" algn="l" defTabSz="6842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1885668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366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48" algn="l" defTabSz="68569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98" algn="l" defTabSz="68569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7" algn="l" defTabSz="68569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96" algn="l" defTabSz="68569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47" algn="l" defTabSz="68569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93" algn="l" defTabSz="68569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40" algn="l" defTabSz="68569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788" algn="l" defTabSz="68569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78.png"/><Relationship Id="rId9" Type="http://schemas.openxmlformats.org/officeDocument/2006/relationships/image" Target="../media/image17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7" Type="http://schemas.openxmlformats.org/officeDocument/2006/relationships/image" Target="../media/image16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8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20.png"/><Relationship Id="rId7" Type="http://schemas.openxmlformats.org/officeDocument/2006/relationships/image" Target="../media/image4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26" Type="http://schemas.openxmlformats.org/officeDocument/2006/relationships/image" Target="../media/image10.emf"/><Relationship Id="rId39" Type="http://schemas.openxmlformats.org/officeDocument/2006/relationships/image" Target="../media/image130.png"/><Relationship Id="rId21" Type="http://schemas.openxmlformats.org/officeDocument/2006/relationships/image" Target="../media/image115.png"/><Relationship Id="rId34" Type="http://schemas.openxmlformats.org/officeDocument/2006/relationships/image" Target="../media/image125.png"/><Relationship Id="rId42" Type="http://schemas.openxmlformats.org/officeDocument/2006/relationships/image" Target="../media/image133.png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29" Type="http://schemas.openxmlformats.org/officeDocument/2006/relationships/image" Target="../media/image120.png"/><Relationship Id="rId41" Type="http://schemas.openxmlformats.org/officeDocument/2006/relationships/image" Target="../media/image132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24" Type="http://schemas.openxmlformats.org/officeDocument/2006/relationships/image" Target="../media/image9.png"/><Relationship Id="rId32" Type="http://schemas.openxmlformats.org/officeDocument/2006/relationships/image" Target="../media/image123.png"/><Relationship Id="rId37" Type="http://schemas.openxmlformats.org/officeDocument/2006/relationships/image" Target="../media/image128.png"/><Relationship Id="rId40" Type="http://schemas.openxmlformats.org/officeDocument/2006/relationships/image" Target="../media/image131.png"/><Relationship Id="rId5" Type="http://schemas.openxmlformats.org/officeDocument/2006/relationships/tags" Target="../tags/tag6.xml"/><Relationship Id="rId15" Type="http://schemas.openxmlformats.org/officeDocument/2006/relationships/image" Target="../media/image109.png"/><Relationship Id="rId23" Type="http://schemas.openxmlformats.org/officeDocument/2006/relationships/image" Target="../media/image117.png"/><Relationship Id="rId28" Type="http://schemas.openxmlformats.org/officeDocument/2006/relationships/image" Target="../media/image10.emf"/><Relationship Id="rId36" Type="http://schemas.openxmlformats.org/officeDocument/2006/relationships/image" Target="../media/image127.png"/><Relationship Id="rId19" Type="http://schemas.openxmlformats.org/officeDocument/2006/relationships/image" Target="../media/image113.png"/><Relationship Id="rId31" Type="http://schemas.openxmlformats.org/officeDocument/2006/relationships/image" Target="../media/image880.png"/><Relationship Id="rId44" Type="http://schemas.openxmlformats.org/officeDocument/2006/relationships/image" Target="../media/image801.png"/><Relationship Id="rId4" Type="http://schemas.openxmlformats.org/officeDocument/2006/relationships/tags" Target="../tags/tag5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108.png"/><Relationship Id="rId22" Type="http://schemas.openxmlformats.org/officeDocument/2006/relationships/image" Target="../media/image116.png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21.png"/><Relationship Id="rId35" Type="http://schemas.openxmlformats.org/officeDocument/2006/relationships/image" Target="../media/image126.png"/><Relationship Id="rId43" Type="http://schemas.openxmlformats.org/officeDocument/2006/relationships/image" Target="../media/image680.png"/><Relationship Id="rId8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5" Type="http://schemas.openxmlformats.org/officeDocument/2006/relationships/oleObject" Target="../embeddings/oleObject1.bin"/><Relationship Id="rId33" Type="http://schemas.openxmlformats.org/officeDocument/2006/relationships/image" Target="../media/image124.png"/><Relationship Id="rId38" Type="http://schemas.openxmlformats.org/officeDocument/2006/relationships/image" Target="../media/image1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Relationship Id="rId1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35" y="238346"/>
            <a:ext cx="3106271" cy="16825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76196" y="2431973"/>
            <a:ext cx="9296276" cy="1994054"/>
          </a:xfrm>
          <a:prstGeom prst="rect">
            <a:avLst/>
          </a:prstGeom>
          <a:solidFill>
            <a:schemeClr val="tx1">
              <a:alpha val="20000"/>
            </a:schemeClr>
          </a:solid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135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0" y="2760715"/>
            <a:ext cx="9144000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en-US" sz="2000" dirty="0">
                <a:solidFill>
                  <a:schemeClr val="bg1"/>
                </a:solidFill>
                <a:latin typeface="+mj-lt"/>
              </a:rPr>
              <a:t>MA2011 MECHATRONICS SYSTEMS INTERFACING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1800" b="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Lecture 2</a:t>
            </a:r>
          </a:p>
          <a:p>
            <a:pPr algn="ctr"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US" altLang="en-US" sz="1600" b="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Prof. Cai Yiyu </a:t>
            </a:r>
            <a:endParaRPr lang="en-US" altLang="en-U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928" y="5973054"/>
            <a:ext cx="7932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</a:rPr>
              <a:t>College of Engineering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School of Mechanical and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1171659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32" y="902474"/>
            <a:ext cx="7102784" cy="50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609492" y="1185446"/>
            <a:ext cx="13404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FF0000"/>
                </a:solidFill>
                <a:latin typeface="+mj-lt"/>
              </a:rPr>
              <a:t>overshoot</a:t>
            </a: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172025"/>
              </p:ext>
            </p:extLst>
          </p:nvPr>
        </p:nvGraphicFramePr>
        <p:xfrm>
          <a:off x="3913509" y="1151523"/>
          <a:ext cx="99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1640" imgH="177480" progId="Equation.DSMT4">
                  <p:embed/>
                </p:oleObj>
              </mc:Choice>
              <mc:Fallback>
                <p:oleObj name="Equation" r:id="rId5" imgW="431640" imgH="177480" progId="Equation.DSMT4">
                  <p:embed/>
                  <p:pic>
                    <p:nvPicPr>
                      <p:cNvPr id="389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509" y="1151523"/>
                        <a:ext cx="990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Line 6"/>
          <p:cNvSpPr>
            <a:spLocks noChangeShapeType="1"/>
          </p:cNvSpPr>
          <p:nvPr/>
        </p:nvSpPr>
        <p:spPr bwMode="auto">
          <a:xfrm flipH="1">
            <a:off x="2590800" y="1524000"/>
            <a:ext cx="2286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62000" y="50800"/>
            <a:ext cx="7696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cap="all" dirty="0">
                <a:solidFill>
                  <a:schemeClr val="bg1"/>
                </a:solidFill>
                <a:latin typeface="+mn-lt"/>
                <a:cs typeface="AngsanaUPC" pitchFamily="18" charset="-34"/>
              </a:rPr>
              <a:t>Error of Approximation</a:t>
            </a:r>
          </a:p>
        </p:txBody>
      </p:sp>
      <p:sp>
        <p:nvSpPr>
          <p:cNvPr id="4" name="SMARTInkShape-512"/>
          <p:cNvSpPr/>
          <p:nvPr>
            <p:custDataLst>
              <p:tags r:id="rId1"/>
            </p:custDataLst>
          </p:nvPr>
        </p:nvSpPr>
        <p:spPr>
          <a:xfrm>
            <a:off x="1000125" y="4768453"/>
            <a:ext cx="89298" cy="1"/>
          </a:xfrm>
          <a:custGeom>
            <a:avLst/>
            <a:gdLst/>
            <a:ahLst/>
            <a:cxnLst/>
            <a:rect l="0" t="0" r="0" b="0"/>
            <a:pathLst>
              <a:path w="89298" h="1">
                <a:moveTo>
                  <a:pt x="89297" y="0"/>
                </a:moveTo>
                <a:lnTo>
                  <a:pt x="89297" y="0"/>
                </a:lnTo>
                <a:lnTo>
                  <a:pt x="62838" y="0"/>
                </a:lnTo>
                <a:lnTo>
                  <a:pt x="18619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3CB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2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Amplitude and Phase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773" y="799960"/>
            <a:ext cx="73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j-lt"/>
                <a:cs typeface="Verdana"/>
              </a:rPr>
              <a:t>Based</a:t>
            </a:r>
            <a:r>
              <a:rPr lang="zh-CN" altLang="en-US" sz="1800" dirty="0">
                <a:latin typeface="+mj-lt"/>
                <a:cs typeface="Verdana"/>
              </a:rPr>
              <a:t> </a:t>
            </a:r>
            <a:r>
              <a:rPr lang="en-US" altLang="zh-CN" sz="1800" dirty="0">
                <a:latin typeface="+mj-lt"/>
                <a:cs typeface="Verdana"/>
              </a:rPr>
              <a:t>on the cosine form of Fourier series</a:t>
            </a:r>
            <a:endParaRPr lang="en-US" sz="1800" dirty="0">
              <a:latin typeface="+mj-lt"/>
              <a:cs typeface="Verdan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7773" y="2865512"/>
            <a:ext cx="739130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+mj-lt"/>
                <a:cs typeface="Verdana"/>
              </a:rPr>
              <a:t>That is, a period waveform can be represented by an infinite series of cosine of </a:t>
            </a:r>
            <a:r>
              <a:rPr lang="en-US" sz="1600" dirty="0">
                <a:latin typeface="+mj-lt"/>
                <a:cs typeface="Verdana"/>
              </a:rPr>
              <a:t>single amplitude </a:t>
            </a:r>
            <a:r>
              <a:rPr lang="en-US" sz="1600" b="0" dirty="0">
                <a:latin typeface="+mj-lt"/>
                <a:cs typeface="Verdana"/>
              </a:rPr>
              <a:t>and </a:t>
            </a:r>
            <a:r>
              <a:rPr lang="en-US" sz="1600" dirty="0">
                <a:latin typeface="+mj-lt"/>
                <a:cs typeface="Verdana"/>
              </a:rPr>
              <a:t>phase</a:t>
            </a:r>
            <a:r>
              <a:rPr lang="en-US" sz="1600" b="0" dirty="0">
                <a:latin typeface="+mj-lt"/>
                <a:cs typeface="Verdana"/>
              </a:rPr>
              <a:t>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55939" y="3761584"/>
            <a:ext cx="7090345" cy="1885553"/>
            <a:chOff x="937692" y="4097790"/>
            <a:chExt cx="7090345" cy="1885553"/>
          </a:xfrm>
        </p:grpSpPr>
        <p:sp>
          <p:nvSpPr>
            <p:cNvPr id="22" name="Rounded Rectangle 21"/>
            <p:cNvSpPr/>
            <p:nvPr/>
          </p:nvSpPr>
          <p:spPr>
            <a:xfrm>
              <a:off x="937692" y="4097790"/>
              <a:ext cx="7090345" cy="1885553"/>
            </a:xfrm>
            <a:prstGeom prst="roundRect">
              <a:avLst>
                <a:gd name="adj" fmla="val 6480"/>
              </a:avLst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1905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257655" y="4401921"/>
                  <a:ext cx="4123245" cy="5636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1800" b="1" i="0" dirty="0" smtClean="0">
                                <a:latin typeface="Verdana"/>
                                <a:cs typeface="Verdana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latin typeface="Verdana"/>
                                <a:cs typeface="Verdana"/>
                              </a:rPr>
                              <m:t>ingle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latin typeface="Verdana"/>
                                <a:cs typeface="Verdana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latin typeface="Verdana"/>
                                <a:cs typeface="Verdana"/>
                              </a:rPr>
                              <m:t>amplitude</m:t>
                            </m:r>
                            <m:r>
                              <a:rPr lang="en-US" sz="1800" b="0" i="1" dirty="0" smtClean="0">
                                <a:latin typeface="Cambria Math"/>
                                <a:cs typeface="Verdana"/>
                              </a:rPr>
                              <m:t>: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SG" sz="1800" b="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7655" y="4401921"/>
                  <a:ext cx="4123245" cy="563680"/>
                </a:xfrm>
                <a:prstGeom prst="rect">
                  <a:avLst/>
                </a:prstGeom>
                <a:blipFill>
                  <a:blip r:embed="rId8"/>
                  <a:stretch>
                    <a:fillRect b="-108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249563" y="5090914"/>
                  <a:ext cx="403783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800" cap="all" dirty="0" smtClean="0">
                            <a:latin typeface="Verdana"/>
                            <a:cs typeface="Verdana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dirty="0" smtClean="0">
                            <a:latin typeface="Verdana"/>
                            <a:cs typeface="Verdana"/>
                          </a:rPr>
                          <m:t>hase</m:t>
                        </m:r>
                        <m:r>
                          <a:rPr lang="zh-CN" altLang="en-US" sz="1800" b="1" i="0" dirty="0" smtClean="0">
                            <a:latin typeface="Cambria Math"/>
                            <a:cs typeface="Verdana"/>
                          </a:rPr>
                          <m:t>（</m:t>
                        </m:r>
                        <m:r>
                          <a:rPr lang="en-US" altLang="zh-CN" sz="1800" b="1" i="0" dirty="0">
                            <a:latin typeface="Cambria Math"/>
                            <a:cs typeface="Verdana"/>
                          </a:rPr>
                          <m:t>𝐚𝐧𝐠𝐥𝐞</m:t>
                        </m:r>
                        <m:r>
                          <a:rPr lang="zh-CN" altLang="en-US" sz="1800" b="1" i="0" dirty="0">
                            <a:latin typeface="Cambria Math"/>
                            <a:cs typeface="Verdana"/>
                          </a:rPr>
                          <m:t>）</m:t>
                        </m:r>
                        <m:r>
                          <a:rPr lang="en-US" sz="1800" b="0" i="1" dirty="0" smtClean="0">
                            <a:latin typeface="Cambria Math"/>
                            <a:cs typeface="Verdana"/>
                          </a:rPr>
                          <m:t>:</m:t>
                        </m:r>
                        <m:r>
                          <a:rPr lang="en-SG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SG" sz="1800" b="0" i="1" baseline="-25000" smtClean="0"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𝑎𝑟𝑐𝑡𝑎𝑛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en-SG" sz="1800" b="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563" y="5090914"/>
                  <a:ext cx="4037836" cy="62235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398573" y="1307847"/>
            <a:ext cx="7047711" cy="1038573"/>
            <a:chOff x="991953" y="4555330"/>
            <a:chExt cx="7047711" cy="1038573"/>
          </a:xfrm>
        </p:grpSpPr>
        <p:sp>
          <p:nvSpPr>
            <p:cNvPr id="29" name="Rounded Rectangle 28"/>
            <p:cNvSpPr/>
            <p:nvPr/>
          </p:nvSpPr>
          <p:spPr>
            <a:xfrm>
              <a:off x="991953" y="4555330"/>
              <a:ext cx="7047711" cy="1038573"/>
            </a:xfrm>
            <a:prstGeom prst="roundRect">
              <a:avLst>
                <a:gd name="adj" fmla="val 6480"/>
              </a:avLst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1905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208399" y="4679527"/>
                  <a:ext cx="3488776" cy="7552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SG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SG" sz="1800" b="0" i="1" baseline="-25000">
                                <a:latin typeface="Cambria Math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SG" sz="1800" b="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8399" y="4679527"/>
                  <a:ext cx="3488776" cy="75527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750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36596" y="884851"/>
            <a:ext cx="3845623" cy="971342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498600" y="69910"/>
            <a:ext cx="6299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b="1" cap="all" dirty="0">
                <a:solidFill>
                  <a:schemeClr val="bg1"/>
                </a:solidFill>
                <a:latin typeface="+mn-lt"/>
                <a:cs typeface="AngsanaUPC" pitchFamily="18" charset="-34"/>
              </a:rPr>
              <a:t>Amplitude, Frequency, and Phase</a:t>
            </a:r>
            <a:endParaRPr lang="en-US" altLang="en-US" sz="2000" cap="all" dirty="0">
              <a:solidFill>
                <a:schemeClr val="bg1"/>
              </a:solidFill>
              <a:latin typeface="+mn-lt"/>
              <a:cs typeface="AngsanaUPC" pitchFamily="18" charset="-34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52692" y="2147649"/>
            <a:ext cx="37082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 sz="1600" i="1" dirty="0">
                <a:latin typeface="+mn-lt"/>
              </a:rPr>
              <a:t>DC</a:t>
            </a:r>
            <a:r>
              <a:rPr lang="en-US" altLang="en-US" sz="1600" b="0" i="1" dirty="0">
                <a:latin typeface="+mn-lt"/>
              </a:rPr>
              <a:t>: C</a:t>
            </a:r>
            <a:r>
              <a:rPr lang="en-US" altLang="en-US" sz="1600" b="0" i="1" baseline="-25000" dirty="0">
                <a:latin typeface="+mn-lt"/>
              </a:rPr>
              <a:t>0</a:t>
            </a:r>
            <a:r>
              <a:rPr lang="en-US" altLang="en-US" sz="1600" b="0" baseline="-25000" dirty="0">
                <a:latin typeface="+mn-lt"/>
              </a:rPr>
              <a:t> </a:t>
            </a:r>
            <a:r>
              <a:rPr lang="en-US" altLang="en-US" sz="1600" b="0" dirty="0">
                <a:latin typeface="+mn-lt"/>
              </a:rPr>
              <a:t>is the average value of </a:t>
            </a:r>
            <a:r>
              <a:rPr lang="en-US" altLang="en-US" sz="1600" b="0" i="1" dirty="0">
                <a:latin typeface="+mn-lt"/>
              </a:rPr>
              <a:t>f(t)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98572" y="4084142"/>
            <a:ext cx="69258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-US" altLang="en-US" sz="1600" i="1" dirty="0">
                <a:solidFill>
                  <a:prstClr val="black"/>
                </a:solidFill>
                <a:latin typeface="Verdana"/>
              </a:rPr>
              <a:t>The </a:t>
            </a:r>
            <a:r>
              <a:rPr lang="en-US" altLang="en-US" sz="1600" dirty="0">
                <a:solidFill>
                  <a:prstClr val="black"/>
                </a:solidFill>
                <a:latin typeface="Verdana"/>
              </a:rPr>
              <a:t> </a:t>
            </a:r>
            <a:r>
              <a:rPr lang="en-US" altLang="en-US" sz="1600" i="1" dirty="0">
                <a:solidFill>
                  <a:prstClr val="black"/>
                </a:solidFill>
                <a:latin typeface="Verdana"/>
              </a:rPr>
              <a:t>fundamental term</a:t>
            </a:r>
            <a:r>
              <a:rPr lang="en-US" altLang="en-US" sz="1600" b="0" dirty="0">
                <a:solidFill>
                  <a:prstClr val="black"/>
                </a:solidFill>
                <a:latin typeface="Verdana"/>
              </a:rPr>
              <a:t>: For </a:t>
            </a:r>
            <a:r>
              <a:rPr lang="en-US" altLang="en-US" sz="1600" b="0" i="1" dirty="0">
                <a:solidFill>
                  <a:prstClr val="black"/>
                </a:solidFill>
                <a:latin typeface="Verdana"/>
              </a:rPr>
              <a:t>n</a:t>
            </a:r>
            <a:r>
              <a:rPr lang="en-US" altLang="en-US" sz="1600" b="0" dirty="0">
                <a:solidFill>
                  <a:prstClr val="black"/>
                </a:solidFill>
                <a:latin typeface="Verdana"/>
              </a:rPr>
              <a:t> = 1 the corresponding sinusoid</a:t>
            </a:r>
            <a:br>
              <a:rPr lang="en-US" altLang="en-US" sz="1600" i="1" dirty="0">
                <a:latin typeface="+mn-lt"/>
              </a:rPr>
            </a:br>
            <a:r>
              <a:rPr lang="en-US" altLang="en-US" sz="1600" i="1" dirty="0">
                <a:latin typeface="+mn-lt"/>
              </a:rPr>
              <a:t>The n</a:t>
            </a:r>
            <a:r>
              <a:rPr lang="en-US" altLang="en-US" sz="1600" i="1" baseline="30000" dirty="0">
                <a:latin typeface="+mn-lt"/>
              </a:rPr>
              <a:t>th</a:t>
            </a:r>
            <a:r>
              <a:rPr lang="en-US" altLang="en-US" sz="1600" dirty="0">
                <a:latin typeface="+mn-lt"/>
              </a:rPr>
              <a:t> </a:t>
            </a:r>
            <a:r>
              <a:rPr lang="en-US" altLang="en-US" sz="1600" i="1" dirty="0">
                <a:latin typeface="+mn-lt"/>
              </a:rPr>
              <a:t>harmonic term</a:t>
            </a:r>
            <a:r>
              <a:rPr lang="en-US" altLang="en-US" sz="1600" b="0" i="1" dirty="0">
                <a:latin typeface="+mn-lt"/>
              </a:rPr>
              <a:t>:</a:t>
            </a:r>
            <a:r>
              <a:rPr lang="en-US" altLang="en-US" sz="1600" b="0" i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en-US" sz="1600" b="0" dirty="0">
                <a:latin typeface="+mn-lt"/>
              </a:rPr>
              <a:t>For </a:t>
            </a:r>
            <a:r>
              <a:rPr lang="en-US" altLang="en-US" sz="1600" b="0" i="1" dirty="0">
                <a:latin typeface="+mn-lt"/>
              </a:rPr>
              <a:t>n</a:t>
            </a:r>
            <a:r>
              <a:rPr lang="en-US" altLang="en-US" sz="1600" b="0" dirty="0">
                <a:latin typeface="+mn-lt"/>
              </a:rPr>
              <a:t>th corresponding sinusoid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4273" y="935136"/>
                <a:ext cx="3489545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800" b="0" i="1" smtClean="0">
                          <a:latin typeface="Cambria Math"/>
                        </a:rPr>
                        <m:t>𝐹</m:t>
                      </m:r>
                      <m:r>
                        <a:rPr lang="en-SG" sz="1800" b="0" i="1" smtClean="0">
                          <a:latin typeface="Cambria Math"/>
                        </a:rPr>
                        <m:t>(</m:t>
                      </m:r>
                      <m:r>
                        <a:rPr lang="en-SG" sz="1800" b="0" i="1" smtClean="0">
                          <a:latin typeface="Cambria Math"/>
                        </a:rPr>
                        <m:t>𝑡</m:t>
                      </m:r>
                      <m:r>
                        <a:rPr lang="en-SG" sz="1800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SG" sz="1800" b="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73" y="935136"/>
                <a:ext cx="3489545" cy="7552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051004" y="4130308"/>
                <a:ext cx="1531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SG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600" b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SG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SG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SG" sz="1600" b="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004" y="4130308"/>
                <a:ext cx="153176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357033" y="4474762"/>
                <a:ext cx="16778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SG" sz="16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600" b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SG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SG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SG" sz="1600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033" y="4474762"/>
                <a:ext cx="167783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414757" y="2550799"/>
            <a:ext cx="4403770" cy="17826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-US" altLang="zh-TW" sz="1600" i="1" dirty="0">
                <a:latin typeface="+mn-lt"/>
              </a:rPr>
              <a:t>The </a:t>
            </a:r>
            <a:r>
              <a:rPr lang="en-US" altLang="en-US" sz="1600" i="1" dirty="0">
                <a:latin typeface="+mn-lt"/>
              </a:rPr>
              <a:t>n</a:t>
            </a:r>
            <a:r>
              <a:rPr lang="en-US" altLang="en-US" sz="1600" i="1" baseline="30000" dirty="0">
                <a:latin typeface="+mn-lt"/>
              </a:rPr>
              <a:t>th </a:t>
            </a:r>
            <a:r>
              <a:rPr lang="en-US" altLang="zh-TW" sz="1600" i="1" dirty="0">
                <a:latin typeface="+mn-lt"/>
              </a:rPr>
              <a:t>harmonic amplitude</a:t>
            </a:r>
            <a:r>
              <a:rPr lang="en-US" altLang="zh-TW" sz="1600" dirty="0">
                <a:latin typeface="+mn-lt"/>
              </a:rPr>
              <a:t>: </a:t>
            </a:r>
            <a:r>
              <a:rPr lang="en-US" altLang="zh-TW" sz="1600" b="0" i="1" dirty="0">
                <a:latin typeface="+mn-lt"/>
              </a:rPr>
              <a:t>C</a:t>
            </a:r>
            <a:r>
              <a:rPr lang="en-US" altLang="zh-TW" sz="1600" b="0" i="1" baseline="-25000" dirty="0">
                <a:latin typeface="+mn-lt"/>
              </a:rPr>
              <a:t>n</a:t>
            </a:r>
            <a:br>
              <a:rPr lang="en-US" altLang="zh-TW" sz="1600" b="0" i="1" baseline="-25000" dirty="0">
                <a:latin typeface="+mn-lt"/>
              </a:rPr>
            </a:br>
            <a:r>
              <a:rPr lang="en-US" altLang="en-US" sz="1600" i="1" dirty="0">
                <a:latin typeface="+mj-lt"/>
              </a:rPr>
              <a:t>The fundamental frequency: </a:t>
            </a:r>
            <a:r>
              <a:rPr lang="el-GR" altLang="en-US" sz="1600" b="0" i="1" dirty="0">
                <a:latin typeface="+mj-lt"/>
              </a:rPr>
              <a:t>ω</a:t>
            </a:r>
            <a:r>
              <a:rPr lang="en-US" altLang="en-US" sz="1600" b="0" i="1" baseline="-25000" dirty="0">
                <a:latin typeface="+mj-lt"/>
              </a:rPr>
              <a:t>0</a:t>
            </a:r>
            <a:r>
              <a:rPr lang="en-US" altLang="en-US" sz="1600" b="0" baseline="-25000" dirty="0">
                <a:latin typeface="+mj-lt"/>
              </a:rPr>
              <a:t> </a:t>
            </a:r>
            <a:br>
              <a:rPr lang="en-US" altLang="en-US" sz="1600" b="0" dirty="0">
                <a:latin typeface="+mj-lt"/>
              </a:rPr>
            </a:br>
            <a:r>
              <a:rPr lang="en-US" altLang="en-US" sz="1600" i="1" dirty="0">
                <a:latin typeface="+mj-lt"/>
              </a:rPr>
              <a:t>The n</a:t>
            </a:r>
            <a:r>
              <a:rPr lang="en-US" altLang="en-US" sz="1600" i="1" baseline="30000" dirty="0">
                <a:latin typeface="+mj-lt"/>
              </a:rPr>
              <a:t>th</a:t>
            </a:r>
            <a:r>
              <a:rPr lang="en-US" altLang="en-US" sz="1600" i="1" dirty="0">
                <a:latin typeface="+mj-lt"/>
              </a:rPr>
              <a:t> fundamental frequency</a:t>
            </a:r>
            <a:r>
              <a:rPr lang="en-US" altLang="en-US" sz="1600" b="0" i="1" dirty="0">
                <a:latin typeface="+mj-lt"/>
              </a:rPr>
              <a:t>: n</a:t>
            </a:r>
            <a:r>
              <a:rPr lang="el-GR" altLang="en-US" sz="1600" b="0" i="1" dirty="0">
                <a:latin typeface="+mj-lt"/>
              </a:rPr>
              <a:t> ω</a:t>
            </a:r>
            <a:r>
              <a:rPr lang="en-US" altLang="en-US" sz="1600" b="0" i="1" baseline="-25000" dirty="0">
                <a:latin typeface="+mj-lt"/>
              </a:rPr>
              <a:t>0</a:t>
            </a:r>
            <a:r>
              <a:rPr lang="en-US" altLang="en-US" sz="1600" b="0" baseline="-25000" dirty="0">
                <a:latin typeface="+mj-lt"/>
              </a:rPr>
              <a:t> </a:t>
            </a:r>
            <a:br>
              <a:rPr lang="en-US" altLang="en-US" sz="1600" b="0" baseline="-25000" dirty="0">
                <a:latin typeface="+mj-lt"/>
              </a:rPr>
            </a:br>
            <a:r>
              <a:rPr lang="en-US" altLang="zh-TW" sz="1600" i="1" dirty="0">
                <a:solidFill>
                  <a:prstClr val="black"/>
                </a:solidFill>
                <a:latin typeface="Verdana"/>
              </a:rPr>
              <a:t>The </a:t>
            </a:r>
            <a:r>
              <a:rPr lang="en-US" altLang="en-US" sz="1600" i="1" dirty="0">
                <a:solidFill>
                  <a:prstClr val="black"/>
                </a:solidFill>
                <a:latin typeface="Verdana"/>
              </a:rPr>
              <a:t>n</a:t>
            </a:r>
            <a:r>
              <a:rPr lang="en-US" altLang="en-US" sz="1600" i="1" baseline="30000" dirty="0">
                <a:solidFill>
                  <a:prstClr val="black"/>
                </a:solidFill>
                <a:latin typeface="Verdana"/>
              </a:rPr>
              <a:t>th </a:t>
            </a:r>
            <a:r>
              <a:rPr lang="en-US" altLang="zh-TW" sz="1600" i="1" dirty="0">
                <a:solidFill>
                  <a:prstClr val="black"/>
                </a:solidFill>
                <a:latin typeface="Verdana"/>
              </a:rPr>
              <a:t>phase angle</a:t>
            </a:r>
            <a:r>
              <a:rPr lang="en-US" altLang="zh-TW" sz="1600" dirty="0">
                <a:solidFill>
                  <a:prstClr val="black"/>
                </a:solidFill>
                <a:latin typeface="Verdana"/>
              </a:rPr>
              <a:t>: </a:t>
            </a:r>
            <a:br>
              <a:rPr lang="en-US" altLang="zh-TW" sz="1600" dirty="0">
                <a:solidFill>
                  <a:prstClr val="black"/>
                </a:solidFill>
                <a:latin typeface="Verdana"/>
              </a:rPr>
            </a:br>
            <a:endParaRPr lang="en-US" altLang="zh-TW" sz="1600" b="0" i="1" baseline="-250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38573" y="3452066"/>
                <a:ext cx="1844031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𝑎𝑟𝑐𝑡𝑎𝑛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SG" sz="1600" b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573" y="3452066"/>
                <a:ext cx="1844031" cy="8298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72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6196" y="2431973"/>
            <a:ext cx="9296276" cy="1994054"/>
          </a:xfrm>
          <a:prstGeom prst="rect">
            <a:avLst/>
          </a:prstGeom>
          <a:solidFill>
            <a:schemeClr val="tx1">
              <a:alpha val="20000"/>
            </a:schemeClr>
          </a:solid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135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0" y="3183131"/>
            <a:ext cx="9144000" cy="95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en-US" sz="2000" dirty="0">
                <a:solidFill>
                  <a:schemeClr val="bg1"/>
                </a:solidFill>
                <a:latin typeface="+mj-lt"/>
              </a:rPr>
              <a:t>Recap of Lecture 1</a:t>
            </a:r>
          </a:p>
          <a:p>
            <a:pPr algn="ctr">
              <a:lnSpc>
                <a:spcPct val="150000"/>
              </a:lnSpc>
            </a:pPr>
            <a:endParaRPr lang="en-US" alt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16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Recap of Lecture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401556" y="920554"/>
            <a:ext cx="8212461" cy="1571682"/>
            <a:chOff x="591570" y="807606"/>
            <a:chExt cx="7958478" cy="1571682"/>
          </a:xfrm>
        </p:grpSpPr>
        <p:grpSp>
          <p:nvGrpSpPr>
            <p:cNvPr id="22" name="Group 21"/>
            <p:cNvGrpSpPr/>
            <p:nvPr/>
          </p:nvGrpSpPr>
          <p:grpSpPr>
            <a:xfrm>
              <a:off x="895137" y="962926"/>
              <a:ext cx="7392826" cy="1416362"/>
              <a:chOff x="606902" y="1162142"/>
              <a:chExt cx="3806866" cy="870897"/>
            </a:xfrm>
          </p:grpSpPr>
          <p:sp>
            <p:nvSpPr>
              <p:cNvPr id="28" name="Flowchart: Process 27"/>
              <p:cNvSpPr/>
              <p:nvPr/>
            </p:nvSpPr>
            <p:spPr>
              <a:xfrm>
                <a:off x="606903" y="1162142"/>
                <a:ext cx="3806865" cy="870897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19050">
                <a:solidFill>
                  <a:schemeClr val="bg1"/>
                </a:solidFill>
              </a:ln>
              <a:effectLst>
                <a:outerShdw blurRad="1905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lnSpc>
                    <a:spcPct val="300000"/>
                  </a:lnSpc>
                  <a:buFont typeface="Arial" panose="020B0604020202020204" pitchFamily="34" charset="0"/>
                  <a:buChar char="•"/>
                </a:pPr>
                <a:endParaRPr lang="en-SG" sz="1800" b="0" dirty="0">
                  <a:solidFill>
                    <a:srgbClr val="585858"/>
                  </a:solidFill>
                </a:endParaRPr>
              </a:p>
            </p:txBody>
          </p:sp>
          <p:sp>
            <p:nvSpPr>
              <p:cNvPr id="29" name="Right Triangle 28"/>
              <p:cNvSpPr/>
              <p:nvPr/>
            </p:nvSpPr>
            <p:spPr>
              <a:xfrm flipH="1">
                <a:off x="606902" y="1427191"/>
                <a:ext cx="3800470" cy="601030"/>
              </a:xfrm>
              <a:prstGeom prst="rtTriangle">
                <a:avLst/>
              </a:prstGeom>
              <a:solidFill>
                <a:schemeClr val="bg1">
                  <a:lumMod val="7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91570" y="807606"/>
              <a:ext cx="7958478" cy="842999"/>
              <a:chOff x="226543" y="1041400"/>
              <a:chExt cx="7958478" cy="842999"/>
            </a:xfrm>
          </p:grpSpPr>
          <p:sp>
            <p:nvSpPr>
              <p:cNvPr id="24" name="Right Triangle 23"/>
              <p:cNvSpPr/>
              <p:nvPr/>
            </p:nvSpPr>
            <p:spPr>
              <a:xfrm rot="10800000">
                <a:off x="226543" y="1629487"/>
                <a:ext cx="291152" cy="254912"/>
              </a:xfrm>
              <a:prstGeom prst="rtTriangle">
                <a:avLst/>
              </a:prstGeom>
              <a:solidFill>
                <a:srgbClr val="5656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229804" y="1041400"/>
                <a:ext cx="7955217" cy="585033"/>
                <a:chOff x="368299" y="889000"/>
                <a:chExt cx="7478603" cy="585033"/>
              </a:xfrm>
            </p:grpSpPr>
            <p:sp>
              <p:nvSpPr>
                <p:cNvPr id="26" name="Flowchart: Off-page Connector 2"/>
                <p:cNvSpPr/>
                <p:nvPr/>
              </p:nvSpPr>
              <p:spPr>
                <a:xfrm rot="16200000">
                  <a:off x="3815084" y="-2557785"/>
                  <a:ext cx="585033" cy="7478603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9007"/>
                    <a:gd name="connsiteX1" fmla="*/ 10000 w 10000"/>
                    <a:gd name="connsiteY1" fmla="*/ 0 h 9007"/>
                    <a:gd name="connsiteX2" fmla="*/ 10000 w 10000"/>
                    <a:gd name="connsiteY2" fmla="*/ 8000 h 9007"/>
                    <a:gd name="connsiteX3" fmla="*/ 5291 w 10000"/>
                    <a:gd name="connsiteY3" fmla="*/ 9007 h 9007"/>
                    <a:gd name="connsiteX4" fmla="*/ 0 w 10000"/>
                    <a:gd name="connsiteY4" fmla="*/ 8000 h 9007"/>
                    <a:gd name="connsiteX5" fmla="*/ 0 w 10000"/>
                    <a:gd name="connsiteY5" fmla="*/ 0 h 9007"/>
                    <a:gd name="connsiteX0" fmla="*/ 0 w 10000"/>
                    <a:gd name="connsiteY0" fmla="*/ 0 h 9682"/>
                    <a:gd name="connsiteX1" fmla="*/ 10000 w 10000"/>
                    <a:gd name="connsiteY1" fmla="*/ 0 h 9682"/>
                    <a:gd name="connsiteX2" fmla="*/ 10000 w 10000"/>
                    <a:gd name="connsiteY2" fmla="*/ 8882 h 9682"/>
                    <a:gd name="connsiteX3" fmla="*/ 5291 w 10000"/>
                    <a:gd name="connsiteY3" fmla="*/ 9682 h 9682"/>
                    <a:gd name="connsiteX4" fmla="*/ 0 w 10000"/>
                    <a:gd name="connsiteY4" fmla="*/ 8882 h 9682"/>
                    <a:gd name="connsiteX5" fmla="*/ 0 w 10000"/>
                    <a:gd name="connsiteY5" fmla="*/ 0 h 9682"/>
                    <a:gd name="connsiteX0" fmla="*/ 0 w 10000"/>
                    <a:gd name="connsiteY0" fmla="*/ 0 h 9633"/>
                    <a:gd name="connsiteX1" fmla="*/ 10000 w 10000"/>
                    <a:gd name="connsiteY1" fmla="*/ 0 h 9633"/>
                    <a:gd name="connsiteX2" fmla="*/ 10000 w 10000"/>
                    <a:gd name="connsiteY2" fmla="*/ 9174 h 9633"/>
                    <a:gd name="connsiteX3" fmla="*/ 5104 w 10000"/>
                    <a:gd name="connsiteY3" fmla="*/ 9633 h 9633"/>
                    <a:gd name="connsiteX4" fmla="*/ 0 w 10000"/>
                    <a:gd name="connsiteY4" fmla="*/ 9174 h 9633"/>
                    <a:gd name="connsiteX5" fmla="*/ 0 w 10000"/>
                    <a:gd name="connsiteY5" fmla="*/ 0 h 9633"/>
                    <a:gd name="connsiteX0" fmla="*/ 0 w 10000"/>
                    <a:gd name="connsiteY0" fmla="*/ 0 h 9843"/>
                    <a:gd name="connsiteX1" fmla="*/ 10000 w 10000"/>
                    <a:gd name="connsiteY1" fmla="*/ 0 h 9843"/>
                    <a:gd name="connsiteX2" fmla="*/ 10000 w 10000"/>
                    <a:gd name="connsiteY2" fmla="*/ 9524 h 9843"/>
                    <a:gd name="connsiteX3" fmla="*/ 5104 w 10000"/>
                    <a:gd name="connsiteY3" fmla="*/ 9843 h 9843"/>
                    <a:gd name="connsiteX4" fmla="*/ 0 w 10000"/>
                    <a:gd name="connsiteY4" fmla="*/ 9524 h 9843"/>
                    <a:gd name="connsiteX5" fmla="*/ 0 w 10000"/>
                    <a:gd name="connsiteY5" fmla="*/ 0 h 9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9843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9524"/>
                      </a:lnTo>
                      <a:lnTo>
                        <a:pt x="5104" y="9843"/>
                      </a:lnTo>
                      <a:lnTo>
                        <a:pt x="0" y="9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2700">
                  <a:solidFill>
                    <a:schemeClr val="bg1"/>
                  </a:solidFill>
                </a:ln>
                <a:effectLst>
                  <a:outerShdw blurRad="1905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443108" y="1016296"/>
                  <a:ext cx="73532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800" dirty="0">
                      <a:solidFill>
                        <a:schemeClr val="bg1"/>
                      </a:solidFill>
                      <a:latin typeface="+mj-lt"/>
                    </a:rPr>
                    <a:t>Mechatronics &amp; Mechatronics System </a:t>
                  </a:r>
                  <a:endParaRPr lang="en-US" sz="1800" b="0" i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</p:grpSp>
        <p:sp>
          <p:nvSpPr>
            <p:cNvPr id="30" name="TextBox 29"/>
            <p:cNvSpPr txBox="1"/>
            <p:nvPr/>
          </p:nvSpPr>
          <p:spPr>
            <a:xfrm>
              <a:off x="742580" y="1480227"/>
              <a:ext cx="76817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sz="16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Mechatronics  = </a:t>
              </a:r>
            </a:p>
            <a:p>
              <a:pPr lvl="0" algn="ctr">
                <a:lnSpc>
                  <a:spcPct val="150000"/>
                </a:lnSpc>
                <a:spcAft>
                  <a:spcPts val="1200"/>
                </a:spcAft>
              </a:pPr>
              <a:r>
                <a:rPr lang="en-US" sz="1600" b="0" dirty="0">
                  <a:latin typeface="+mn-lt"/>
                </a:rPr>
                <a:t>Mechanical System + Electronic System + Control System + Computer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1556" y="2608140"/>
            <a:ext cx="8209096" cy="1348052"/>
            <a:chOff x="591571" y="2689162"/>
            <a:chExt cx="7955217" cy="1348052"/>
          </a:xfrm>
        </p:grpSpPr>
        <p:grpSp>
          <p:nvGrpSpPr>
            <p:cNvPr id="34" name="Group 33"/>
            <p:cNvGrpSpPr/>
            <p:nvPr/>
          </p:nvGrpSpPr>
          <p:grpSpPr>
            <a:xfrm>
              <a:off x="895137" y="2807589"/>
              <a:ext cx="7392826" cy="1229625"/>
              <a:chOff x="606902" y="1162142"/>
              <a:chExt cx="3806866" cy="870897"/>
            </a:xfrm>
          </p:grpSpPr>
          <p:sp>
            <p:nvSpPr>
              <p:cNvPr id="40" name="Flowchart: Process 39"/>
              <p:cNvSpPr/>
              <p:nvPr/>
            </p:nvSpPr>
            <p:spPr>
              <a:xfrm>
                <a:off x="606903" y="1162142"/>
                <a:ext cx="3806865" cy="870897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19050">
                <a:solidFill>
                  <a:schemeClr val="bg1"/>
                </a:solidFill>
              </a:ln>
              <a:effectLst>
                <a:outerShdw blurRad="1905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lnSpc>
                    <a:spcPct val="300000"/>
                  </a:lnSpc>
                  <a:buFont typeface="Arial" panose="020B0604020202020204" pitchFamily="34" charset="0"/>
                  <a:buChar char="•"/>
                </a:pPr>
                <a:endParaRPr lang="en-SG" sz="1800" b="0" dirty="0">
                  <a:solidFill>
                    <a:srgbClr val="585858"/>
                  </a:solidFill>
                </a:endParaRPr>
              </a:p>
            </p:txBody>
          </p:sp>
          <p:sp>
            <p:nvSpPr>
              <p:cNvPr id="41" name="Right Triangle 40"/>
              <p:cNvSpPr/>
              <p:nvPr/>
            </p:nvSpPr>
            <p:spPr>
              <a:xfrm flipH="1">
                <a:off x="606902" y="1427191"/>
                <a:ext cx="3800470" cy="601030"/>
              </a:xfrm>
              <a:prstGeom prst="rtTriangle">
                <a:avLst/>
              </a:prstGeom>
              <a:solidFill>
                <a:schemeClr val="bg1">
                  <a:lumMod val="7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0800000">
              <a:off x="591571" y="2689162"/>
              <a:ext cx="7955217" cy="884086"/>
              <a:chOff x="229804" y="742347"/>
              <a:chExt cx="7955217" cy="884086"/>
            </a:xfrm>
          </p:grpSpPr>
          <p:sp>
            <p:nvSpPr>
              <p:cNvPr id="36" name="Right Triangle 35"/>
              <p:cNvSpPr/>
              <p:nvPr/>
            </p:nvSpPr>
            <p:spPr>
              <a:xfrm rot="16200000">
                <a:off x="207388" y="764763"/>
                <a:ext cx="293533" cy="248701"/>
              </a:xfrm>
              <a:prstGeom prst="rtTriangle">
                <a:avLst/>
              </a:prstGeom>
              <a:solidFill>
                <a:srgbClr val="5656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229804" y="1041400"/>
                <a:ext cx="7955217" cy="585033"/>
                <a:chOff x="368299" y="889000"/>
                <a:chExt cx="7478603" cy="585033"/>
              </a:xfrm>
            </p:grpSpPr>
            <p:sp>
              <p:nvSpPr>
                <p:cNvPr id="38" name="Flowchart: Off-page Connector 2"/>
                <p:cNvSpPr/>
                <p:nvPr/>
              </p:nvSpPr>
              <p:spPr>
                <a:xfrm rot="16200000">
                  <a:off x="3815084" y="-2557785"/>
                  <a:ext cx="585033" cy="7478603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9007"/>
                    <a:gd name="connsiteX1" fmla="*/ 10000 w 10000"/>
                    <a:gd name="connsiteY1" fmla="*/ 0 h 9007"/>
                    <a:gd name="connsiteX2" fmla="*/ 10000 w 10000"/>
                    <a:gd name="connsiteY2" fmla="*/ 8000 h 9007"/>
                    <a:gd name="connsiteX3" fmla="*/ 5291 w 10000"/>
                    <a:gd name="connsiteY3" fmla="*/ 9007 h 9007"/>
                    <a:gd name="connsiteX4" fmla="*/ 0 w 10000"/>
                    <a:gd name="connsiteY4" fmla="*/ 8000 h 9007"/>
                    <a:gd name="connsiteX5" fmla="*/ 0 w 10000"/>
                    <a:gd name="connsiteY5" fmla="*/ 0 h 9007"/>
                    <a:gd name="connsiteX0" fmla="*/ 0 w 10000"/>
                    <a:gd name="connsiteY0" fmla="*/ 0 h 9682"/>
                    <a:gd name="connsiteX1" fmla="*/ 10000 w 10000"/>
                    <a:gd name="connsiteY1" fmla="*/ 0 h 9682"/>
                    <a:gd name="connsiteX2" fmla="*/ 10000 w 10000"/>
                    <a:gd name="connsiteY2" fmla="*/ 8882 h 9682"/>
                    <a:gd name="connsiteX3" fmla="*/ 5291 w 10000"/>
                    <a:gd name="connsiteY3" fmla="*/ 9682 h 9682"/>
                    <a:gd name="connsiteX4" fmla="*/ 0 w 10000"/>
                    <a:gd name="connsiteY4" fmla="*/ 8882 h 9682"/>
                    <a:gd name="connsiteX5" fmla="*/ 0 w 10000"/>
                    <a:gd name="connsiteY5" fmla="*/ 0 h 9682"/>
                    <a:gd name="connsiteX0" fmla="*/ 0 w 10000"/>
                    <a:gd name="connsiteY0" fmla="*/ 0 h 9633"/>
                    <a:gd name="connsiteX1" fmla="*/ 10000 w 10000"/>
                    <a:gd name="connsiteY1" fmla="*/ 0 h 9633"/>
                    <a:gd name="connsiteX2" fmla="*/ 10000 w 10000"/>
                    <a:gd name="connsiteY2" fmla="*/ 9174 h 9633"/>
                    <a:gd name="connsiteX3" fmla="*/ 5104 w 10000"/>
                    <a:gd name="connsiteY3" fmla="*/ 9633 h 9633"/>
                    <a:gd name="connsiteX4" fmla="*/ 0 w 10000"/>
                    <a:gd name="connsiteY4" fmla="*/ 9174 h 9633"/>
                    <a:gd name="connsiteX5" fmla="*/ 0 w 10000"/>
                    <a:gd name="connsiteY5" fmla="*/ 0 h 9633"/>
                    <a:gd name="connsiteX0" fmla="*/ 0 w 10000"/>
                    <a:gd name="connsiteY0" fmla="*/ 0 h 9843"/>
                    <a:gd name="connsiteX1" fmla="*/ 10000 w 10000"/>
                    <a:gd name="connsiteY1" fmla="*/ 0 h 9843"/>
                    <a:gd name="connsiteX2" fmla="*/ 10000 w 10000"/>
                    <a:gd name="connsiteY2" fmla="*/ 9524 h 9843"/>
                    <a:gd name="connsiteX3" fmla="*/ 5104 w 10000"/>
                    <a:gd name="connsiteY3" fmla="*/ 9843 h 9843"/>
                    <a:gd name="connsiteX4" fmla="*/ 0 w 10000"/>
                    <a:gd name="connsiteY4" fmla="*/ 9524 h 9843"/>
                    <a:gd name="connsiteX5" fmla="*/ 0 w 10000"/>
                    <a:gd name="connsiteY5" fmla="*/ 0 h 9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9843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9524"/>
                      </a:lnTo>
                      <a:lnTo>
                        <a:pt x="5104" y="9843"/>
                      </a:lnTo>
                      <a:lnTo>
                        <a:pt x="0" y="9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9577"/>
                </a:solidFill>
                <a:ln w="12700">
                  <a:solidFill>
                    <a:schemeClr val="bg1"/>
                  </a:solidFill>
                </a:ln>
                <a:effectLst>
                  <a:outerShdw blurRad="1905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 rot="10800000">
                  <a:off x="405467" y="983962"/>
                  <a:ext cx="73532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800" dirty="0">
                      <a:solidFill>
                        <a:srgbClr val="FF0000"/>
                      </a:solidFill>
                      <a:highlight>
                        <a:srgbClr val="00FF00"/>
                      </a:highlight>
                      <a:latin typeface="+mj-lt"/>
                    </a:rPr>
                    <a:t>Three Characteristics </a:t>
                  </a:r>
                  <a:r>
                    <a:rPr lang="en-US" sz="1800" dirty="0">
                      <a:solidFill>
                        <a:schemeClr val="bg1"/>
                      </a:solidFill>
                      <a:highlight>
                        <a:srgbClr val="00FF00"/>
                      </a:highlight>
                      <a:latin typeface="+mj-lt"/>
                    </a:rPr>
                    <a:t>of A Good </a:t>
                  </a:r>
                  <a:r>
                    <a:rPr lang="en-US" sz="1800" dirty="0">
                      <a:solidFill>
                        <a:srgbClr val="FF0000"/>
                      </a:solidFill>
                      <a:highlight>
                        <a:srgbClr val="00FF00"/>
                      </a:highlight>
                      <a:latin typeface="+mj-lt"/>
                    </a:rPr>
                    <a:t>Measurement</a:t>
                  </a:r>
                  <a:r>
                    <a:rPr lang="en-US" sz="1800" dirty="0">
                      <a:solidFill>
                        <a:schemeClr val="bg1"/>
                      </a:solidFill>
                      <a:highlight>
                        <a:srgbClr val="00FF00"/>
                      </a:highlight>
                      <a:latin typeface="+mj-lt"/>
                    </a:rPr>
                    <a:t> System</a:t>
                  </a:r>
                  <a:endParaRPr lang="en-US" sz="1800" b="0" i="1" dirty="0">
                    <a:solidFill>
                      <a:schemeClr val="bg1"/>
                    </a:solidFill>
                    <a:highlight>
                      <a:srgbClr val="00FF00"/>
                    </a:highlight>
                    <a:latin typeface="+mj-lt"/>
                  </a:endParaRPr>
                </a:p>
              </p:txBody>
            </p:sp>
          </p:grpSp>
        </p:grpSp>
        <p:sp>
          <p:nvSpPr>
            <p:cNvPr id="33" name="TextBox 32"/>
            <p:cNvSpPr txBox="1"/>
            <p:nvPr/>
          </p:nvSpPr>
          <p:spPr>
            <a:xfrm>
              <a:off x="1245942" y="3417844"/>
              <a:ext cx="6517735" cy="411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  <a:spcBef>
                  <a:spcPts val="1200"/>
                </a:spcBef>
              </a:pPr>
              <a:r>
                <a:rPr lang="en-US" sz="1600" b="0" dirty="0">
                  <a:solidFill>
                    <a:srgbClr val="FF0000"/>
                  </a:solidFill>
                  <a:highlight>
                    <a:srgbClr val="00FF00"/>
                  </a:highlight>
                  <a:latin typeface="+mn-lt"/>
                </a:rPr>
                <a:t>Amplitude linearity, phase linearity and adequate bandwidth</a:t>
              </a:r>
              <a:endParaRPr lang="en-US" sz="1600" dirty="0">
                <a:solidFill>
                  <a:srgbClr val="FF0000"/>
                </a:solidFill>
                <a:highlight>
                  <a:srgbClr val="00FF00"/>
                </a:highlight>
                <a:latin typeface="+mn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3936" y="4231730"/>
            <a:ext cx="8210003" cy="1616994"/>
            <a:chOff x="593952" y="4312752"/>
            <a:chExt cx="7956096" cy="1616994"/>
          </a:xfrm>
        </p:grpSpPr>
        <p:grpSp>
          <p:nvGrpSpPr>
            <p:cNvPr id="45" name="Group 44"/>
            <p:cNvGrpSpPr/>
            <p:nvPr/>
          </p:nvGrpSpPr>
          <p:grpSpPr>
            <a:xfrm>
              <a:off x="895135" y="4468071"/>
              <a:ext cx="7392828" cy="1461675"/>
              <a:chOff x="606901" y="1162142"/>
              <a:chExt cx="3806867" cy="737037"/>
            </a:xfrm>
          </p:grpSpPr>
          <p:sp>
            <p:nvSpPr>
              <p:cNvPr id="51" name="Flowchart: Process 50"/>
              <p:cNvSpPr/>
              <p:nvPr/>
            </p:nvSpPr>
            <p:spPr>
              <a:xfrm>
                <a:off x="606903" y="1162142"/>
                <a:ext cx="3806865" cy="722020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19050">
                <a:solidFill>
                  <a:schemeClr val="bg1"/>
                </a:solidFill>
              </a:ln>
              <a:effectLst>
                <a:outerShdw blurRad="1905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lnSpc>
                    <a:spcPct val="300000"/>
                  </a:lnSpc>
                  <a:buFont typeface="Arial" panose="020B0604020202020204" pitchFamily="34" charset="0"/>
                  <a:buChar char="•"/>
                </a:pPr>
                <a:endParaRPr lang="en-SG" sz="1800" b="0" dirty="0">
                  <a:solidFill>
                    <a:srgbClr val="585858"/>
                  </a:solidFill>
                </a:endParaRPr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 flipH="1">
                <a:off x="606901" y="1427191"/>
                <a:ext cx="3800470" cy="471988"/>
              </a:xfrm>
              <a:prstGeom prst="rtTriangle">
                <a:avLst/>
              </a:prstGeom>
              <a:solidFill>
                <a:schemeClr val="bg1">
                  <a:lumMod val="7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93952" y="4312752"/>
              <a:ext cx="7956096" cy="848797"/>
              <a:chOff x="228925" y="1041400"/>
              <a:chExt cx="7956096" cy="848797"/>
            </a:xfrm>
          </p:grpSpPr>
          <p:sp>
            <p:nvSpPr>
              <p:cNvPr id="47" name="Right Triangle 46"/>
              <p:cNvSpPr/>
              <p:nvPr/>
            </p:nvSpPr>
            <p:spPr>
              <a:xfrm rot="10800000">
                <a:off x="228925" y="1635285"/>
                <a:ext cx="293533" cy="254912"/>
              </a:xfrm>
              <a:prstGeom prst="rtTriangle">
                <a:avLst/>
              </a:prstGeom>
              <a:solidFill>
                <a:srgbClr val="5656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228926" y="1041400"/>
                <a:ext cx="7956095" cy="585033"/>
                <a:chOff x="367474" y="889000"/>
                <a:chExt cx="7479428" cy="585033"/>
              </a:xfrm>
            </p:grpSpPr>
            <p:sp>
              <p:nvSpPr>
                <p:cNvPr id="49" name="Flowchart: Off-page Connector 2"/>
                <p:cNvSpPr/>
                <p:nvPr/>
              </p:nvSpPr>
              <p:spPr>
                <a:xfrm rot="16200000">
                  <a:off x="3815084" y="-2557785"/>
                  <a:ext cx="585033" cy="7478603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8000 h 10000"/>
                    <a:gd name="connsiteX3" fmla="*/ 5000 w 10000"/>
                    <a:gd name="connsiteY3" fmla="*/ 10000 h 10000"/>
                    <a:gd name="connsiteX4" fmla="*/ 0 w 10000"/>
                    <a:gd name="connsiteY4" fmla="*/ 8000 h 10000"/>
                    <a:gd name="connsiteX5" fmla="*/ 0 w 10000"/>
                    <a:gd name="connsiteY5" fmla="*/ 0 h 10000"/>
                    <a:gd name="connsiteX0" fmla="*/ 0 w 10000"/>
                    <a:gd name="connsiteY0" fmla="*/ 0 h 9007"/>
                    <a:gd name="connsiteX1" fmla="*/ 10000 w 10000"/>
                    <a:gd name="connsiteY1" fmla="*/ 0 h 9007"/>
                    <a:gd name="connsiteX2" fmla="*/ 10000 w 10000"/>
                    <a:gd name="connsiteY2" fmla="*/ 8000 h 9007"/>
                    <a:gd name="connsiteX3" fmla="*/ 5291 w 10000"/>
                    <a:gd name="connsiteY3" fmla="*/ 9007 h 9007"/>
                    <a:gd name="connsiteX4" fmla="*/ 0 w 10000"/>
                    <a:gd name="connsiteY4" fmla="*/ 8000 h 9007"/>
                    <a:gd name="connsiteX5" fmla="*/ 0 w 10000"/>
                    <a:gd name="connsiteY5" fmla="*/ 0 h 9007"/>
                    <a:gd name="connsiteX0" fmla="*/ 0 w 10000"/>
                    <a:gd name="connsiteY0" fmla="*/ 0 h 9682"/>
                    <a:gd name="connsiteX1" fmla="*/ 10000 w 10000"/>
                    <a:gd name="connsiteY1" fmla="*/ 0 h 9682"/>
                    <a:gd name="connsiteX2" fmla="*/ 10000 w 10000"/>
                    <a:gd name="connsiteY2" fmla="*/ 8882 h 9682"/>
                    <a:gd name="connsiteX3" fmla="*/ 5291 w 10000"/>
                    <a:gd name="connsiteY3" fmla="*/ 9682 h 9682"/>
                    <a:gd name="connsiteX4" fmla="*/ 0 w 10000"/>
                    <a:gd name="connsiteY4" fmla="*/ 8882 h 9682"/>
                    <a:gd name="connsiteX5" fmla="*/ 0 w 10000"/>
                    <a:gd name="connsiteY5" fmla="*/ 0 h 9682"/>
                    <a:gd name="connsiteX0" fmla="*/ 0 w 10000"/>
                    <a:gd name="connsiteY0" fmla="*/ 0 h 9633"/>
                    <a:gd name="connsiteX1" fmla="*/ 10000 w 10000"/>
                    <a:gd name="connsiteY1" fmla="*/ 0 h 9633"/>
                    <a:gd name="connsiteX2" fmla="*/ 10000 w 10000"/>
                    <a:gd name="connsiteY2" fmla="*/ 9174 h 9633"/>
                    <a:gd name="connsiteX3" fmla="*/ 5104 w 10000"/>
                    <a:gd name="connsiteY3" fmla="*/ 9633 h 9633"/>
                    <a:gd name="connsiteX4" fmla="*/ 0 w 10000"/>
                    <a:gd name="connsiteY4" fmla="*/ 9174 h 9633"/>
                    <a:gd name="connsiteX5" fmla="*/ 0 w 10000"/>
                    <a:gd name="connsiteY5" fmla="*/ 0 h 9633"/>
                    <a:gd name="connsiteX0" fmla="*/ 0 w 10000"/>
                    <a:gd name="connsiteY0" fmla="*/ 0 h 9843"/>
                    <a:gd name="connsiteX1" fmla="*/ 10000 w 10000"/>
                    <a:gd name="connsiteY1" fmla="*/ 0 h 9843"/>
                    <a:gd name="connsiteX2" fmla="*/ 10000 w 10000"/>
                    <a:gd name="connsiteY2" fmla="*/ 9524 h 9843"/>
                    <a:gd name="connsiteX3" fmla="*/ 5104 w 10000"/>
                    <a:gd name="connsiteY3" fmla="*/ 9843 h 9843"/>
                    <a:gd name="connsiteX4" fmla="*/ 0 w 10000"/>
                    <a:gd name="connsiteY4" fmla="*/ 9524 h 9843"/>
                    <a:gd name="connsiteX5" fmla="*/ 0 w 10000"/>
                    <a:gd name="connsiteY5" fmla="*/ 0 h 9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9843">
                      <a:moveTo>
                        <a:pt x="0" y="0"/>
                      </a:moveTo>
                      <a:lnTo>
                        <a:pt x="10000" y="0"/>
                      </a:lnTo>
                      <a:lnTo>
                        <a:pt x="10000" y="9524"/>
                      </a:lnTo>
                      <a:lnTo>
                        <a:pt x="5104" y="9843"/>
                      </a:lnTo>
                      <a:lnTo>
                        <a:pt x="0" y="9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497B0"/>
                </a:solidFill>
                <a:ln w="12700">
                  <a:solidFill>
                    <a:schemeClr val="bg1"/>
                  </a:solidFill>
                </a:ln>
                <a:effectLst>
                  <a:outerShdw blurRad="1905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67474" y="1028384"/>
                  <a:ext cx="73532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800" dirty="0">
                      <a:solidFill>
                        <a:schemeClr val="bg1"/>
                      </a:solidFill>
                      <a:latin typeface="+mj-lt"/>
                    </a:rPr>
                    <a:t>Fourier Series Representation</a:t>
                  </a:r>
                  <a:endParaRPr lang="en-US" sz="1800" b="0" i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</p:grpSp>
        <p:sp>
          <p:nvSpPr>
            <p:cNvPr id="44" name="TextBox 43"/>
            <p:cNvSpPr txBox="1"/>
            <p:nvPr/>
          </p:nvSpPr>
          <p:spPr>
            <a:xfrm>
              <a:off x="755890" y="4939577"/>
              <a:ext cx="7380401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  <a:spcBef>
                  <a:spcPts val="1200"/>
                </a:spcBef>
              </a:pPr>
              <a:r>
                <a:rPr lang="en-US" sz="1600" b="0" dirty="0">
                  <a:latin typeface="+mn-lt"/>
                </a:rPr>
                <a:t>We showed that a periodical square signal can be represented by </a:t>
              </a:r>
            </a:p>
            <a:p>
              <a:pPr lvl="0" algn="ctr">
                <a:lnSpc>
                  <a:spcPct val="150000"/>
                </a:lnSpc>
                <a:spcBef>
                  <a:spcPts val="1200"/>
                </a:spcBef>
              </a:pPr>
              <a:r>
                <a:rPr lang="en-US" sz="1600" b="0" dirty="0">
                  <a:latin typeface="+mn-lt"/>
                </a:rPr>
                <a:t>a Fourier series</a:t>
              </a:r>
            </a:p>
          </p:txBody>
        </p:sp>
      </p:grpSp>
      <p:sp>
        <p:nvSpPr>
          <p:cNvPr id="11" name="SMARTInkShape-4"/>
          <p:cNvSpPr/>
          <p:nvPr>
            <p:custDataLst>
              <p:tags r:id="rId1"/>
            </p:custDataLst>
          </p:nvPr>
        </p:nvSpPr>
        <p:spPr>
          <a:xfrm>
            <a:off x="6426200" y="3938160"/>
            <a:ext cx="6351" cy="1"/>
          </a:xfrm>
          <a:custGeom>
            <a:avLst/>
            <a:gdLst/>
            <a:ahLst/>
            <a:cxnLst/>
            <a:rect l="0" t="0" r="0" b="0"/>
            <a:pathLst>
              <a:path w="6351" h="1">
                <a:moveTo>
                  <a:pt x="0" y="0"/>
                </a:moveTo>
                <a:lnTo>
                  <a:pt x="0" y="0"/>
                </a:lnTo>
                <a:lnTo>
                  <a:pt x="6350" y="0"/>
                </a:lnTo>
              </a:path>
            </a:pathLst>
          </a:custGeom>
          <a:ln w="19050">
            <a:solidFill>
              <a:srgbClr val="32C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753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6196" y="2431973"/>
            <a:ext cx="9296276" cy="1994054"/>
          </a:xfrm>
          <a:prstGeom prst="rect">
            <a:avLst/>
          </a:prstGeom>
          <a:solidFill>
            <a:schemeClr val="tx1">
              <a:alpha val="20000"/>
            </a:schemeClr>
          </a:solid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135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0" y="3183131"/>
            <a:ext cx="9144000" cy="49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Insights of Lecture 2 - Fourier Series Method</a:t>
            </a:r>
          </a:p>
        </p:txBody>
      </p:sp>
    </p:spTree>
    <p:extLst>
      <p:ext uri="{BB962C8B-B14F-4D97-AF65-F5344CB8AC3E}">
        <p14:creationId xmlns:p14="http://schemas.microsoft.com/office/powerpoint/2010/main" val="229909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SERIES REPRESENTATION OF SIGNALS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5334" y="757237"/>
            <a:ext cx="977757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800" dirty="0">
                <a:latin typeface="Verdana"/>
                <a:cs typeface="Verdana"/>
              </a:rPr>
              <a:t>The Fourier series representation of a periodical waveform </a:t>
            </a:r>
            <a:r>
              <a:rPr lang="en-US" sz="1800" i="1" dirty="0">
                <a:latin typeface="Verdana"/>
                <a:cs typeface="Verdana"/>
              </a:rPr>
              <a:t>f(t)</a:t>
            </a:r>
            <a:r>
              <a:rPr lang="en-US" sz="1800" dirty="0">
                <a:latin typeface="Verdana"/>
                <a:cs typeface="Verdana"/>
              </a:rPr>
              <a:t> is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591082" y="1456697"/>
            <a:ext cx="4983889" cy="1050958"/>
            <a:chOff x="991953" y="1547223"/>
            <a:chExt cx="7109395" cy="1050958"/>
          </a:xfrm>
        </p:grpSpPr>
        <p:sp>
          <p:nvSpPr>
            <p:cNvPr id="14" name="Rounded Rectangle 13"/>
            <p:cNvSpPr/>
            <p:nvPr/>
          </p:nvSpPr>
          <p:spPr>
            <a:xfrm>
              <a:off x="991953" y="1547223"/>
              <a:ext cx="7109395" cy="1050958"/>
            </a:xfrm>
            <a:prstGeom prst="roundRect">
              <a:avLst>
                <a:gd name="adj" fmla="val 6480"/>
              </a:avLst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1905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149661" y="1660935"/>
                  <a:ext cx="4931863" cy="7552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SG" sz="1800" b="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661" y="1660935"/>
                  <a:ext cx="4931863" cy="75527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20"/>
          <p:cNvSpPr/>
          <p:nvPr/>
        </p:nvSpPr>
        <p:spPr>
          <a:xfrm>
            <a:off x="582692" y="2997337"/>
            <a:ext cx="7319104" cy="935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sz="1600" b="0" dirty="0">
                <a:latin typeface="+mj-lt"/>
                <a:cs typeface="Verdana"/>
              </a:rPr>
              <a:t>Where </a:t>
            </a:r>
            <a:r>
              <a:rPr lang="en-US" sz="1600" b="0" i="1" dirty="0">
                <a:latin typeface="+mj-lt"/>
                <a:cs typeface="Verdana"/>
              </a:rPr>
              <a:t>C</a:t>
            </a:r>
            <a:r>
              <a:rPr lang="en-US" sz="1600" b="0" i="1" baseline="-25000" dirty="0">
                <a:latin typeface="+mj-lt"/>
                <a:cs typeface="Verdana"/>
              </a:rPr>
              <a:t>0</a:t>
            </a:r>
            <a:r>
              <a:rPr lang="en-US" sz="1600" b="0" i="1" dirty="0">
                <a:latin typeface="+mj-lt"/>
                <a:cs typeface="Verdana"/>
              </a:rPr>
              <a:t> </a:t>
            </a:r>
            <a:r>
              <a:rPr lang="en-US" sz="1600" b="0" dirty="0">
                <a:latin typeface="+mj-lt"/>
                <a:cs typeface="Verdana"/>
              </a:rPr>
              <a:t>is the DC component of the signal and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sz="1600" b="0" i="1" dirty="0">
                <a:latin typeface="+mj-lt"/>
                <a:cs typeface="Verdana"/>
              </a:rPr>
              <a:t>A</a:t>
            </a:r>
            <a:r>
              <a:rPr lang="en-US" sz="1600" b="0" i="1" baseline="-25000" dirty="0">
                <a:latin typeface="+mj-lt"/>
                <a:cs typeface="Verdana"/>
              </a:rPr>
              <a:t>n</a:t>
            </a:r>
            <a:r>
              <a:rPr lang="en-US" sz="1600" b="0" dirty="0">
                <a:latin typeface="+mj-lt"/>
                <a:cs typeface="Verdana"/>
              </a:rPr>
              <a:t> and </a:t>
            </a:r>
            <a:r>
              <a:rPr lang="en-US" sz="1600" b="0" i="1" dirty="0" err="1">
                <a:latin typeface="+mj-lt"/>
                <a:cs typeface="Verdana"/>
              </a:rPr>
              <a:t>B</a:t>
            </a:r>
            <a:r>
              <a:rPr lang="en-US" sz="1600" b="0" i="1" baseline="-25000" dirty="0" err="1">
                <a:latin typeface="+mj-lt"/>
                <a:cs typeface="Verdana"/>
              </a:rPr>
              <a:t>n</a:t>
            </a:r>
            <a:r>
              <a:rPr lang="en-US" sz="1600" b="0" dirty="0">
                <a:latin typeface="+mj-lt"/>
                <a:cs typeface="Verdana"/>
              </a:rPr>
              <a:t> are coefficients.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D57D19-B318-9DB4-9D97-6F649E59A16F}"/>
              </a:ext>
            </a:extLst>
          </p:cNvPr>
          <p:cNvGrpSpPr/>
          <p:nvPr/>
        </p:nvGrpSpPr>
        <p:grpSpPr>
          <a:xfrm>
            <a:off x="769815" y="4314865"/>
            <a:ext cx="1742844" cy="1050958"/>
            <a:chOff x="991954" y="3715224"/>
            <a:chExt cx="7109394" cy="1124775"/>
          </a:xfrm>
        </p:grpSpPr>
        <p:sp>
          <p:nvSpPr>
            <p:cNvPr id="4" name="Rounded Rectangle 7">
              <a:extLst>
                <a:ext uri="{FF2B5EF4-FFF2-40B4-BE49-F238E27FC236}">
                  <a16:creationId xmlns:a16="http://schemas.microsoft.com/office/drawing/2014/main" id="{69440CD9-506A-6E33-8984-8E45D1B56B49}"/>
                </a:ext>
              </a:extLst>
            </p:cNvPr>
            <p:cNvSpPr/>
            <p:nvPr/>
          </p:nvSpPr>
          <p:spPr>
            <a:xfrm>
              <a:off x="991954" y="3715224"/>
              <a:ext cx="7109394" cy="1124775"/>
            </a:xfrm>
            <a:prstGeom prst="roundRect">
              <a:avLst>
                <a:gd name="adj" fmla="val 6480"/>
              </a:avLst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1905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F9BEA05-5009-D80B-3CF7-9B9969BD6459}"/>
                    </a:ext>
                  </a:extLst>
                </p:cNvPr>
                <p:cNvSpPr txBox="1"/>
                <p:nvPr/>
              </p:nvSpPr>
              <p:spPr>
                <a:xfrm>
                  <a:off x="1208399" y="3920434"/>
                  <a:ext cx="1710789" cy="6229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800" b="0" i="1" smtClean="0">
                            <a:latin typeface="Cambria Math"/>
                          </a:rPr>
                          <m:t>𝐶</m:t>
                        </m:r>
                        <m:r>
                          <a:rPr lang="en-SG" sz="1800" b="0" i="1" baseline="-25000" smtClean="0">
                            <a:latin typeface="Cambria Math"/>
                          </a:rPr>
                          <m:t>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1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lang="en-SG" sz="1800" b="0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8399" y="3920434"/>
                  <a:ext cx="1710789" cy="62292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A8D636-08BC-3862-9520-C04049B1EDCC}"/>
              </a:ext>
            </a:extLst>
          </p:cNvPr>
          <p:cNvGrpSpPr/>
          <p:nvPr/>
        </p:nvGrpSpPr>
        <p:grpSpPr>
          <a:xfrm>
            <a:off x="2751381" y="4314865"/>
            <a:ext cx="3175764" cy="1050958"/>
            <a:chOff x="991954" y="3708350"/>
            <a:chExt cx="7276071" cy="949651"/>
          </a:xfrm>
        </p:grpSpPr>
        <p:sp>
          <p:nvSpPr>
            <p:cNvPr id="7" name="Rounded Rectangle 18">
              <a:extLst>
                <a:ext uri="{FF2B5EF4-FFF2-40B4-BE49-F238E27FC236}">
                  <a16:creationId xmlns:a16="http://schemas.microsoft.com/office/drawing/2014/main" id="{012F7A3D-CF8F-405A-AC39-E38C9E10F72F}"/>
                </a:ext>
              </a:extLst>
            </p:cNvPr>
            <p:cNvSpPr/>
            <p:nvPr/>
          </p:nvSpPr>
          <p:spPr>
            <a:xfrm>
              <a:off x="991954" y="3708350"/>
              <a:ext cx="7109394" cy="949651"/>
            </a:xfrm>
            <a:prstGeom prst="roundRect">
              <a:avLst>
                <a:gd name="adj" fmla="val 6480"/>
              </a:avLst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1905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E58C1A56-A8CA-17F4-1FCA-0CA7B916FFE8}"/>
                </a:ext>
              </a:extLst>
            </p:cNvPr>
            <p:cNvSpPr txBox="1">
              <a:spLocks/>
            </p:cNvSpPr>
            <p:nvPr/>
          </p:nvSpPr>
          <p:spPr>
            <a:xfrm>
              <a:off x="7511538" y="4015453"/>
              <a:ext cx="397666" cy="3800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endParaRPr lang="en-US" sz="1700" b="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A828CBA-93D7-D760-D2E5-FBE885B8BC64}"/>
                    </a:ext>
                  </a:extLst>
                </p:cNvPr>
                <p:cNvSpPr txBox="1"/>
                <p:nvPr/>
              </p:nvSpPr>
              <p:spPr>
                <a:xfrm>
                  <a:off x="1208399" y="3920434"/>
                  <a:ext cx="7059626" cy="5628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SG" sz="1800" b="0" i="1" baseline="-25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SG" sz="1800" b="0" i="0" smtClean="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sSub>
                                      <m:sSubPr>
                                        <m:ctrlP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</m:e>
                        </m:nary>
                      </m:oMath>
                    </m:oMathPara>
                  </a14:m>
                  <a:endParaRPr lang="en-SG" sz="1800" b="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8399" y="3920434"/>
                  <a:ext cx="7059626" cy="56288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7ED59D-BE1F-E86F-6B99-5EE30FA044B9}"/>
              </a:ext>
            </a:extLst>
          </p:cNvPr>
          <p:cNvGrpSpPr/>
          <p:nvPr/>
        </p:nvGrpSpPr>
        <p:grpSpPr>
          <a:xfrm>
            <a:off x="6054895" y="4314865"/>
            <a:ext cx="3160760" cy="1050103"/>
            <a:chOff x="991954" y="3708350"/>
            <a:chExt cx="7241695" cy="949651"/>
          </a:xfrm>
        </p:grpSpPr>
        <p:sp>
          <p:nvSpPr>
            <p:cNvPr id="11" name="Rounded Rectangle 7">
              <a:extLst>
                <a:ext uri="{FF2B5EF4-FFF2-40B4-BE49-F238E27FC236}">
                  <a16:creationId xmlns:a16="http://schemas.microsoft.com/office/drawing/2014/main" id="{1F936E4F-897F-DB75-C59E-4EB1EE1EB1E3}"/>
                </a:ext>
              </a:extLst>
            </p:cNvPr>
            <p:cNvSpPr/>
            <p:nvPr/>
          </p:nvSpPr>
          <p:spPr>
            <a:xfrm>
              <a:off x="991954" y="3708350"/>
              <a:ext cx="7109394" cy="949651"/>
            </a:xfrm>
            <a:prstGeom prst="roundRect">
              <a:avLst>
                <a:gd name="adj" fmla="val 6480"/>
              </a:avLst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1905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2FB42B1-87AE-566F-EF1C-4268F0B2CA5A}"/>
                    </a:ext>
                  </a:extLst>
                </p:cNvPr>
                <p:cNvSpPr txBox="1"/>
                <p:nvPr/>
              </p:nvSpPr>
              <p:spPr>
                <a:xfrm>
                  <a:off x="1208399" y="3920434"/>
                  <a:ext cx="7025250" cy="5633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sSub>
                                      <m:sSubPr>
                                        <m:ctrlP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</m:e>
                        </m:nary>
                      </m:oMath>
                    </m:oMathPara>
                  </a14:m>
                  <a:endParaRPr lang="en-SG" sz="1800" b="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8399" y="3920434"/>
                  <a:ext cx="7025250" cy="56333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613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246614" y="5315696"/>
            <a:ext cx="3338596" cy="10052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endParaRPr lang="en-SG" sz="16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1"/>
            <a:ext cx="9144000" cy="56560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>
                <a:cs typeface="AngsanaUPC" pitchFamily="18" charset="-34"/>
              </a:rPr>
              <a:t>Calculation of the Fourier Coefficients</a:t>
            </a:r>
          </a:p>
        </p:txBody>
      </p:sp>
      <p:grpSp>
        <p:nvGrpSpPr>
          <p:cNvPr id="143363" name="Group 143362"/>
          <p:cNvGrpSpPr/>
          <p:nvPr/>
        </p:nvGrpSpPr>
        <p:grpSpPr>
          <a:xfrm>
            <a:off x="296999" y="3485804"/>
            <a:ext cx="3835805" cy="1526389"/>
            <a:chOff x="1447073" y="3092431"/>
            <a:chExt cx="5552157" cy="1644714"/>
          </a:xfrm>
        </p:grpSpPr>
        <p:grpSp>
          <p:nvGrpSpPr>
            <p:cNvPr id="143360" name="Group 143359"/>
            <p:cNvGrpSpPr/>
            <p:nvPr/>
          </p:nvGrpSpPr>
          <p:grpSpPr>
            <a:xfrm>
              <a:off x="1830925" y="3189776"/>
              <a:ext cx="5168305" cy="1269337"/>
              <a:chOff x="1812092" y="3175000"/>
              <a:chExt cx="5168305" cy="1269337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1812092" y="4317337"/>
                <a:ext cx="516830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 flipV="1">
                <a:off x="1892662" y="3175000"/>
                <a:ext cx="8330" cy="12693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1447073" y="3092431"/>
              <a:ext cx="4325218" cy="1268973"/>
              <a:chOff x="1447073" y="3092431"/>
              <a:chExt cx="4325218" cy="12689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Rectangle 2"/>
                  <p:cNvSpPr/>
                  <p:nvPr/>
                </p:nvSpPr>
                <p:spPr>
                  <a:xfrm>
                    <a:off x="1447073" y="3092431"/>
                    <a:ext cx="548050" cy="44414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1600" b="1" i="1" smtClean="0"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SG" sz="1600" dirty="0">
                      <a:latin typeface="Verdan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" name="Rectangle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7073" y="3092431"/>
                    <a:ext cx="548050" cy="444149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Rectangle 3"/>
              <p:cNvSpPr/>
              <p:nvPr/>
            </p:nvSpPr>
            <p:spPr>
              <a:xfrm>
                <a:off x="1883137" y="3808813"/>
                <a:ext cx="73025" cy="50799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1522616" y="3605869"/>
                    <a:ext cx="425074" cy="51800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SG" sz="105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1050" b="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sz="1050" b="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SG" sz="2800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2616" y="3605869"/>
                    <a:ext cx="425074" cy="518006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2296897" y="3475907"/>
                    <a:ext cx="436676" cy="50059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SG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10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sz="1100" b="0" i="1">
                                  <a:latin typeface="Cambria Math"/>
                                </a:rPr>
                                <m:t>π</m:t>
                              </m:r>
                            </m:den>
                          </m:f>
                        </m:oMath>
                      </m:oMathPara>
                    </a14:m>
                    <a:endParaRPr lang="en-SG" sz="3200" dirty="0"/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6897" y="3475907"/>
                    <a:ext cx="436676" cy="500593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/>
                  <p:cNvSpPr/>
                  <p:nvPr/>
                </p:nvSpPr>
                <p:spPr>
                  <a:xfrm>
                    <a:off x="3710764" y="3791121"/>
                    <a:ext cx="538767" cy="50059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SG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10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SG" sz="10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a:rPr lang="el-GR" sz="1100" b="0" i="1">
                                  <a:latin typeface="Cambria Math"/>
                                </a:rPr>
                                <m:t>π</m:t>
                              </m:r>
                            </m:den>
                          </m:f>
                        </m:oMath>
                      </m:oMathPara>
                    </a14:m>
                    <a:endParaRPr lang="en-SG" sz="3200" dirty="0"/>
                  </a:p>
                </p:txBody>
              </p:sp>
            </mc:Choice>
            <mc:Fallback xmlns="">
              <p:sp>
                <p:nvSpPr>
                  <p:cNvPr id="32" name="Rectangl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0764" y="3791121"/>
                    <a:ext cx="538767" cy="500594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/>
                  <p:cNvSpPr/>
                  <p:nvPr/>
                </p:nvSpPr>
                <p:spPr>
                  <a:xfrm>
                    <a:off x="5233524" y="3860810"/>
                    <a:ext cx="538767" cy="50059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SG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10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SG" sz="1000" b="0" i="1" smtClean="0">
                                  <a:latin typeface="Cambria Math"/>
                                </a:rPr>
                                <m:t>5</m:t>
                              </m:r>
                              <m:r>
                                <m:rPr>
                                  <m:sty m:val="p"/>
                                </m:rPr>
                                <a:rPr lang="el-GR" sz="1100" b="0" i="1">
                                  <a:latin typeface="Cambria Math"/>
                                </a:rPr>
                                <m:t>π</m:t>
                              </m:r>
                            </m:den>
                          </m:f>
                        </m:oMath>
                      </m:oMathPara>
                    </a14:m>
                    <a:endParaRPr lang="en-SG" sz="3200" dirty="0"/>
                  </a:p>
                </p:txBody>
              </p:sp>
            </mc:Choice>
            <mc:Fallback xmlns="">
              <p:sp>
                <p:nvSpPr>
                  <p:cNvPr id="33" name="Rectangle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3524" y="3860810"/>
                    <a:ext cx="538767" cy="500594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Rectangle 33"/>
              <p:cNvSpPr/>
              <p:nvPr/>
            </p:nvSpPr>
            <p:spPr>
              <a:xfrm>
                <a:off x="2616125" y="3667350"/>
                <a:ext cx="73025" cy="6535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131625" y="4119613"/>
                <a:ext cx="73025" cy="211612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26475" y="4183067"/>
                <a:ext cx="73025" cy="137783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2488157" y="4361475"/>
                  <a:ext cx="456536" cy="34320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100" b="0" i="1" smtClean="0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en-SG" sz="1100" b="0" i="1" dirty="0">
                    <a:latin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8157" y="4361475"/>
                  <a:ext cx="456536" cy="343206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1766070" y="4375587"/>
                  <a:ext cx="452917" cy="34320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100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SG" sz="1100" b="0" i="1" dirty="0">
                    <a:latin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6070" y="4375587"/>
                  <a:ext cx="452917" cy="343206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3936305" y="4375587"/>
                  <a:ext cx="570231" cy="34320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100" b="0" i="1" smtClean="0">
                            <a:latin typeface="Cambria Math"/>
                          </a:rPr>
                          <m:t>3</m:t>
                        </m:r>
                        <m:r>
                          <a:rPr lang="en-SG" sz="1100" b="0" i="1" smtClean="0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en-SG" sz="1100" b="0" i="1" dirty="0">
                    <a:latin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6305" y="4375587"/>
                  <a:ext cx="570231" cy="343206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3214218" y="4364299"/>
                  <a:ext cx="570231" cy="34320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100" b="0" i="1" smtClean="0">
                            <a:latin typeface="Cambria Math"/>
                          </a:rPr>
                          <m:t>2</m:t>
                        </m:r>
                        <m:r>
                          <a:rPr lang="en-SG" sz="1100" b="0" i="1" smtClean="0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en-SG" sz="1100" b="0" i="1" dirty="0">
                    <a:latin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218" y="4364299"/>
                  <a:ext cx="570231" cy="343206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4730760" y="4354426"/>
                  <a:ext cx="570231" cy="34320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100" b="0" i="1" smtClean="0">
                            <a:latin typeface="Cambria Math"/>
                          </a:rPr>
                          <m:t>4</m:t>
                        </m:r>
                        <m:r>
                          <a:rPr lang="en-SG" sz="1100" b="0" i="1" smtClean="0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en-SG" sz="1100" b="0" i="1" dirty="0">
                    <a:latin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0760" y="4354426"/>
                  <a:ext cx="570231" cy="343206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6141140" y="4393939"/>
                  <a:ext cx="570231" cy="34320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100" b="0" i="1" smtClean="0">
                            <a:latin typeface="Cambria Math"/>
                          </a:rPr>
                          <m:t>6</m:t>
                        </m:r>
                        <m:r>
                          <a:rPr lang="en-SG" sz="1100" b="0" i="1" smtClean="0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en-SG" sz="1100" b="0" i="1" dirty="0">
                    <a:latin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1140" y="4393939"/>
                  <a:ext cx="570231" cy="343206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5444121" y="4369952"/>
                  <a:ext cx="570231" cy="34320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100" b="0" i="1" smtClean="0">
                            <a:latin typeface="Cambria Math"/>
                          </a:rPr>
                          <m:t>5</m:t>
                        </m:r>
                        <m:r>
                          <a:rPr lang="en-SG" sz="1100" b="0" i="1" smtClean="0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en-SG" sz="1100" b="0" i="1" dirty="0">
                    <a:latin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4121" y="4369952"/>
                  <a:ext cx="570231" cy="343206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365" name="Group 143364"/>
          <p:cNvGrpSpPr/>
          <p:nvPr/>
        </p:nvGrpSpPr>
        <p:grpSpPr>
          <a:xfrm>
            <a:off x="410175" y="1443606"/>
            <a:ext cx="4159052" cy="1628173"/>
            <a:chOff x="982026" y="881969"/>
            <a:chExt cx="6372225" cy="1843694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026" y="881969"/>
              <a:ext cx="6372225" cy="18436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364" name="Rectangle 143363"/>
            <p:cNvSpPr/>
            <p:nvPr/>
          </p:nvSpPr>
          <p:spPr>
            <a:xfrm>
              <a:off x="6712130" y="2151894"/>
              <a:ext cx="501470" cy="1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10175" y="5309155"/>
            <a:ext cx="4398807" cy="10052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endParaRPr lang="en-SG" sz="16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508688" y="1154720"/>
            <a:ext cx="3211227" cy="2045544"/>
            <a:chOff x="1944549" y="296063"/>
            <a:chExt cx="7752642" cy="3654425"/>
          </a:xfrm>
        </p:grpSpPr>
        <p:grpSp>
          <p:nvGrpSpPr>
            <p:cNvPr id="50" name="Group 49"/>
            <p:cNvGrpSpPr/>
            <p:nvPr/>
          </p:nvGrpSpPr>
          <p:grpSpPr>
            <a:xfrm>
              <a:off x="2202390" y="296063"/>
              <a:ext cx="7494801" cy="3654425"/>
              <a:chOff x="2381501" y="710401"/>
              <a:chExt cx="7494801" cy="3654425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2" name="Object 51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693619089"/>
                      </p:ext>
                    </p:extLst>
                  </p:nvPr>
                </p:nvGraphicFramePr>
                <p:xfrm>
                  <a:off x="2381501" y="710401"/>
                  <a:ext cx="7467600" cy="365442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Visio" r:id="rId25" imgW="5351556" imgH="2609576" progId="Visio.Drawing.11">
                          <p:embed/>
                        </p:oleObj>
                      </mc:Choice>
                      <mc:Fallback>
                        <p:oleObj name="Visio" r:id="rId25" imgW="5351556" imgH="2609576" progId="Visio.Drawing.11">
                          <p:embed/>
                          <p:pic>
                            <p:nvPicPr>
                              <p:cNvPr id="52" name="Object 5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81501" y="710401"/>
                                <a:ext cx="7467600" cy="365442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52" name="Object 51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693619089"/>
                      </p:ext>
                    </p:extLst>
                  </p:nvPr>
                </p:nvGraphicFramePr>
                <p:xfrm>
                  <a:off x="2381499" y="710401"/>
                  <a:ext cx="7467601" cy="365442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44392" name="Visio" r:id="rId27" imgW="5351556" imgH="2609576" progId="Visio.Drawing.11">
                          <p:embed/>
                        </p:oleObj>
                      </mc:Choice>
                      <mc:Fallback>
                        <p:oleObj name="Visio" r:id="rId27" imgW="5351556" imgH="2609576" progId="Visio.Drawing.11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81499" y="710401"/>
                                <a:ext cx="7467601" cy="365442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723689" y="811772"/>
                    <a:ext cx="1012786" cy="542286"/>
                  </a:xfrm>
                  <a:prstGeom prst="rect">
                    <a:avLst/>
                  </a:prstGeom>
                  <a:solidFill>
                    <a:srgbClr val="E8EBF0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12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SG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SG" sz="1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SG" sz="1200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SG" sz="1200" b="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3689" y="811772"/>
                    <a:ext cx="1012786" cy="542286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9250873" y="2542460"/>
                    <a:ext cx="625429" cy="602541"/>
                  </a:xfrm>
                  <a:prstGeom prst="rect">
                    <a:avLst/>
                  </a:prstGeom>
                  <a:solidFill>
                    <a:srgbClr val="E8EBF0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1400" b="0" i="1" smtClean="0">
                              <a:latin typeface="Cambria Math"/>
                            </a:rPr>
                            <m:t>𝑡</m:t>
                          </m:r>
                        </m:oMath>
                      </m:oMathPara>
                    </a14:m>
                    <a:endParaRPr lang="en-SG" b="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0873" y="2542460"/>
                    <a:ext cx="625429" cy="60254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1944549" y="873962"/>
                  <a:ext cx="720600" cy="4673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100" b="0" i="0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SG" sz="1050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549" y="873962"/>
                  <a:ext cx="720600" cy="467374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/>
          <p:cNvGrpSpPr/>
          <p:nvPr/>
        </p:nvGrpSpPr>
        <p:grpSpPr>
          <a:xfrm>
            <a:off x="4948276" y="3456028"/>
            <a:ext cx="3760372" cy="1554484"/>
            <a:chOff x="1447073" y="3062159"/>
            <a:chExt cx="5442971" cy="1674986"/>
          </a:xfrm>
        </p:grpSpPr>
        <p:grpSp>
          <p:nvGrpSpPr>
            <p:cNvPr id="84" name="Group 83"/>
            <p:cNvGrpSpPr/>
            <p:nvPr/>
          </p:nvGrpSpPr>
          <p:grpSpPr>
            <a:xfrm>
              <a:off x="1830925" y="3189776"/>
              <a:ext cx="5059119" cy="1269337"/>
              <a:chOff x="1812092" y="3175000"/>
              <a:chExt cx="5059119" cy="1269337"/>
            </a:xfrm>
          </p:grpSpPr>
          <p:cxnSp>
            <p:nvCxnSpPr>
              <p:cNvPr id="102" name="Straight Arrow Connector 101"/>
              <p:cNvCxnSpPr/>
              <p:nvPr/>
            </p:nvCxnSpPr>
            <p:spPr>
              <a:xfrm>
                <a:off x="1812092" y="4317337"/>
                <a:ext cx="505911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H="1" flipV="1">
                <a:off x="1892662" y="3175000"/>
                <a:ext cx="8330" cy="12693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1447073" y="3062159"/>
              <a:ext cx="4325218" cy="1269066"/>
              <a:chOff x="1447073" y="3062159"/>
              <a:chExt cx="4325218" cy="12690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92"/>
                  <p:cNvSpPr/>
                  <p:nvPr/>
                </p:nvSpPr>
                <p:spPr>
                  <a:xfrm>
                    <a:off x="1447073" y="3188222"/>
                    <a:ext cx="548050" cy="44414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1600" b="1" i="1" smtClean="0"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SG" sz="1600" dirty="0">
                      <a:latin typeface="Verdan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7073" y="3188222"/>
                    <a:ext cx="548050" cy="444149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/>
                  <p:cNvSpPr/>
                  <p:nvPr/>
                </p:nvSpPr>
                <p:spPr>
                  <a:xfrm>
                    <a:off x="1449194" y="4015600"/>
                    <a:ext cx="425074" cy="2735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1050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SG" sz="2800" dirty="0"/>
                  </a:p>
                </p:txBody>
              </p:sp>
            </mc:Choice>
            <mc:Fallback xmlns="">
              <p:sp>
                <p:nvSpPr>
                  <p:cNvPr id="95" name="Rectangle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9194" y="4015600"/>
                    <a:ext cx="425074" cy="273599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Rectangle 95"/>
                  <p:cNvSpPr/>
                  <p:nvPr/>
                </p:nvSpPr>
                <p:spPr>
                  <a:xfrm>
                    <a:off x="2296897" y="3475907"/>
                    <a:ext cx="436677" cy="41053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SG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1000" b="0" i="1" smtClean="0">
                                  <a:latin typeface="Cambria Math"/>
                                </a:rPr>
                                <m:t>4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sz="1100" b="0" i="1">
                                  <a:latin typeface="Cambria Math"/>
                                </a:rPr>
                                <m:t>π</m:t>
                              </m:r>
                            </m:den>
                          </m:f>
                        </m:oMath>
                      </m:oMathPara>
                    </a14:m>
                    <a:endParaRPr lang="en-SG" sz="3200" dirty="0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6897" y="3475907"/>
                    <a:ext cx="436677" cy="410537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Rectangle 96"/>
                  <p:cNvSpPr/>
                  <p:nvPr/>
                </p:nvSpPr>
                <p:spPr>
                  <a:xfrm>
                    <a:off x="3710764" y="3791121"/>
                    <a:ext cx="538767" cy="41053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SG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1000" b="0" i="1" smtClean="0">
                                  <a:latin typeface="Cambria Math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SG" sz="10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a:rPr lang="el-GR" sz="1100" b="0" i="1">
                                  <a:latin typeface="Cambria Math"/>
                                </a:rPr>
                                <m:t>π</m:t>
                              </m:r>
                            </m:den>
                          </m:f>
                        </m:oMath>
                      </m:oMathPara>
                    </a14:m>
                    <a:endParaRPr lang="en-SG" sz="3200" dirty="0"/>
                  </a:p>
                </p:txBody>
              </p:sp>
            </mc:Choice>
            <mc:Fallback xmlns="">
              <p:sp>
                <p:nvSpPr>
                  <p:cNvPr id="97" name="Rectangle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0764" y="3791121"/>
                    <a:ext cx="538767" cy="410537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97"/>
                  <p:cNvSpPr/>
                  <p:nvPr/>
                </p:nvSpPr>
                <p:spPr>
                  <a:xfrm>
                    <a:off x="5233524" y="3860810"/>
                    <a:ext cx="538767" cy="42546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SG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1000" b="0" i="1" smtClean="0">
                                  <a:latin typeface="Cambria Math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SG" sz="1000" b="0" i="1" smtClean="0">
                                  <a:latin typeface="Cambria Math"/>
                                </a:rPr>
                                <m:t>5</m:t>
                              </m:r>
                              <m:r>
                                <m:rPr>
                                  <m:sty m:val="p"/>
                                </m:rPr>
                                <a:rPr lang="el-GR" sz="1100" b="0" i="1">
                                  <a:latin typeface="Cambria Math"/>
                                </a:rPr>
                                <m:t>π</m:t>
                              </m:r>
                            </m:den>
                          </m:f>
                        </m:oMath>
                      </m:oMathPara>
                    </a14:m>
                    <a:endParaRPr lang="en-SG" sz="3200" dirty="0"/>
                  </a:p>
                </p:txBody>
              </p:sp>
            </mc:Choice>
            <mc:Fallback xmlns="">
              <p:sp>
                <p:nvSpPr>
                  <p:cNvPr id="98" name="Rectangle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3524" y="3860810"/>
                    <a:ext cx="538767" cy="425460"/>
                  </a:xfrm>
                  <a:prstGeom prst="rect">
                    <a:avLst/>
                  </a:prstGeom>
                  <a:blipFill rotWithShape="1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9" name="Rectangle 98"/>
              <p:cNvSpPr/>
              <p:nvPr/>
            </p:nvSpPr>
            <p:spPr>
              <a:xfrm>
                <a:off x="2622974" y="3062159"/>
                <a:ext cx="66176" cy="12586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4183354" y="3885276"/>
                <a:ext cx="66176" cy="44594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5699500" y="3996389"/>
                <a:ext cx="66176" cy="32446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2488157" y="4361475"/>
                  <a:ext cx="456536" cy="34320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100" b="0" i="1" smtClean="0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en-SG" sz="1100" b="0" i="1" dirty="0">
                    <a:latin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8157" y="4361475"/>
                  <a:ext cx="456536" cy="343206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1766070" y="4375587"/>
                  <a:ext cx="452917" cy="34320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100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SG" sz="1100" b="0" i="1" dirty="0">
                    <a:latin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6070" y="4375587"/>
                  <a:ext cx="452917" cy="343206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3936305" y="4375587"/>
                  <a:ext cx="570231" cy="34320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100" b="0" i="1" smtClean="0">
                            <a:latin typeface="Cambria Math"/>
                          </a:rPr>
                          <m:t>3</m:t>
                        </m:r>
                        <m:r>
                          <a:rPr lang="en-SG" sz="1100" b="0" i="1" smtClean="0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en-SG" sz="1100" b="0" i="1" dirty="0">
                    <a:latin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6305" y="4375587"/>
                  <a:ext cx="570231" cy="343206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3214218" y="4364299"/>
                  <a:ext cx="570231" cy="34320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100" b="0" i="1" smtClean="0">
                            <a:latin typeface="Cambria Math"/>
                          </a:rPr>
                          <m:t>2</m:t>
                        </m:r>
                        <m:r>
                          <a:rPr lang="en-SG" sz="1100" b="0" i="1" smtClean="0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en-SG" sz="1100" b="0" i="1" dirty="0">
                    <a:latin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218" y="4364299"/>
                  <a:ext cx="570231" cy="343206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4730760" y="4354426"/>
                  <a:ext cx="570231" cy="34320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100" b="0" i="1" smtClean="0">
                            <a:latin typeface="Cambria Math"/>
                          </a:rPr>
                          <m:t>4</m:t>
                        </m:r>
                        <m:r>
                          <a:rPr lang="en-SG" sz="1100" b="0" i="1" smtClean="0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en-SG" sz="1100" b="0" i="1" dirty="0">
                    <a:latin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0760" y="4354426"/>
                  <a:ext cx="570231" cy="343206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141140" y="4393939"/>
                  <a:ext cx="570231" cy="34320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100" b="0" i="1" smtClean="0">
                            <a:latin typeface="Cambria Math"/>
                          </a:rPr>
                          <m:t>6</m:t>
                        </m:r>
                        <m:r>
                          <a:rPr lang="en-SG" sz="1100" b="0" i="1" smtClean="0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en-SG" sz="1100" b="0" i="1" dirty="0">
                    <a:latin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1140" y="4393939"/>
                  <a:ext cx="570231" cy="343206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5444121" y="4369952"/>
                  <a:ext cx="570231" cy="34320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100" b="0" i="1" smtClean="0">
                            <a:latin typeface="Cambria Math"/>
                          </a:rPr>
                          <m:t>5</m:t>
                        </m:r>
                        <m:r>
                          <a:rPr lang="en-SG" sz="1100" b="0" i="1" smtClean="0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en-SG" sz="1100" b="0" i="1" dirty="0">
                    <a:latin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4121" y="4369952"/>
                  <a:ext cx="570231" cy="343206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ctangle 1"/>
          <p:cNvSpPr/>
          <p:nvPr/>
        </p:nvSpPr>
        <p:spPr>
          <a:xfrm>
            <a:off x="291917" y="727960"/>
            <a:ext cx="4240817" cy="451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SG" sz="1800" dirty="0">
                <a:latin typeface="+mn-lt"/>
              </a:rPr>
              <a:t>Square wave decompo</a:t>
            </a:r>
            <a:r>
              <a:rPr lang="en-US" altLang="zh-CN" sz="1800" dirty="0" err="1">
                <a:latin typeface="+mn-lt"/>
              </a:rPr>
              <a:t>sition</a:t>
            </a:r>
            <a:endParaRPr lang="en-SG" sz="1800" dirty="0">
              <a:latin typeface="+mn-lt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049296" y="728417"/>
            <a:ext cx="3928298" cy="451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SG" sz="1800" dirty="0">
                <a:latin typeface="+mn-lt"/>
              </a:rPr>
              <a:t>Square wave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85390" y="5315697"/>
                <a:ext cx="3992037" cy="10052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1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SG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100" b="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SG" sz="11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SG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1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SG" sz="11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SG" sz="1100" b="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100" b="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1100" b="0" i="1">
                              <a:latin typeface="Cambria Math"/>
                            </a:rPr>
                            <m:t>π</m:t>
                          </m:r>
                        </m:den>
                      </m:f>
                      <m:func>
                        <m:func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 b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100" b="0" i="1">
                                  <a:latin typeface="Cambria Math"/>
                                </a:rPr>
                                <m:t>1</m:t>
                              </m:r>
                              <m:f>
                                <m:f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100" b="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100" b="0" i="1">
                                      <a:latin typeface="Cambria Math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SG" sz="1100" b="0" i="1" smtClean="0">
                                      <a:latin typeface="Cambria Math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SG" sz="11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100" b="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SG" sz="1100" b="0" i="1" smtClean="0">
                              <a:latin typeface="Cambria Math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l-GR" sz="1100" b="0" i="1">
                              <a:latin typeface="Cambria Math"/>
                            </a:rPr>
                            <m:t>π</m:t>
                          </m:r>
                        </m:den>
                      </m:f>
                      <m:func>
                        <m:func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 b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100" b="0" i="1" smtClean="0">
                                  <a:latin typeface="Cambria Math"/>
                                </a:rPr>
                                <m:t>3</m:t>
                              </m:r>
                              <m:f>
                                <m:f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100" b="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100" b="0" i="1">
                                      <a:latin typeface="Cambria Math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SG" sz="1100" b="0" i="1">
                                      <a:latin typeface="Cambria Math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SG" sz="11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1100" b="0" i="1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SG" sz="1100" b="0" i="1" smtClean="0">
                                  <a:latin typeface="Cambria Math"/>
                                </a:rPr>
                                <m:t>5</m:t>
                              </m:r>
                              <m:r>
                                <m:rPr>
                                  <m:sty m:val="p"/>
                                </m:rPr>
                                <a:rPr lang="el-GR" sz="1100" b="0" i="1">
                                  <a:latin typeface="Cambria Math"/>
                                </a:rPr>
                                <m:t>π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 b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1100" b="0" i="1" smtClean="0">
                                      <a:latin typeface="Cambria Math"/>
                                    </a:rPr>
                                    <m:t>5</m:t>
                                  </m:r>
                                  <m:f>
                                    <m:fPr>
                                      <m:ctrlPr>
                                        <a:rPr lang="en-US" sz="1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SG" sz="1200" b="0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1200" b="0" i="1">
                                          <a:latin typeface="Cambria Math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r>
                                        <a:rPr lang="en-SG" sz="1200" b="0" i="1">
                                          <a:latin typeface="Cambria Math"/>
                                        </a:rPr>
                                        <m:t>𝑇</m:t>
                                      </m:r>
                                    </m:den>
                                  </m:f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sSub>
                        <m:sSubPr>
                          <m:ctrlPr>
                            <a:rPr lang="en-SG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1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1100" b="0" i="1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SG" sz="1100" b="0" i="1" smtClean="0">
                                  <a:latin typeface="Cambria Math"/>
                                </a:rPr>
                                <m:t>7</m:t>
                              </m:r>
                              <m:r>
                                <m:rPr>
                                  <m:sty m:val="p"/>
                                </m:rPr>
                                <a:rPr lang="el-GR" sz="1100" b="0" i="1">
                                  <a:latin typeface="Cambria Math"/>
                                </a:rPr>
                                <m:t>π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 b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1100" b="0" i="1" smtClean="0">
                                      <a:latin typeface="Cambria Math"/>
                                    </a:rPr>
                                    <m:t>7</m:t>
                                  </m:r>
                                  <m:f>
                                    <m:fPr>
                                      <m:ctrlP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SG" sz="1600" b="0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>
                                          <a:latin typeface="Cambria Math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r>
                                        <a:rPr lang="en-SG" sz="1600" b="0" i="1">
                                          <a:latin typeface="Cambria Math"/>
                                        </a:rPr>
                                        <m:t>𝑇</m:t>
                                      </m:r>
                                    </m:den>
                                  </m:f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  <m:sub/>
                      </m:sSub>
                      <m:r>
                        <m:rPr>
                          <m:nor/>
                        </m:rPr>
                        <a:rPr lang="en-SG" sz="11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+….</m:t>
                      </m:r>
                    </m:oMath>
                  </m:oMathPara>
                </a14:m>
                <a:endParaRPr lang="en-SG" sz="1600" b="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90" y="5315697"/>
                <a:ext cx="3992037" cy="1005275"/>
              </a:xfrm>
              <a:prstGeom prst="rect">
                <a:avLst/>
              </a:prstGeom>
              <a:blipFill rotWithShape="0">
                <a:blip r:embed="rId43"/>
                <a:stretch>
                  <a:fillRect l="-122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69130" y="5316136"/>
                <a:ext cx="3179781" cy="8729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unc>
                        <m:funcPr>
                          <m:ctrlPr>
                            <a:rPr lang="en-US" sz="12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sz="1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1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12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sz="12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200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2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func>
                    </m:oMath>
                  </m:oMathPara>
                </a14:m>
                <a:endParaRPr lang="en-SG" sz="1200" b="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130" y="5316136"/>
                <a:ext cx="3179781" cy="872931"/>
              </a:xfrm>
              <a:prstGeom prst="rect">
                <a:avLst/>
              </a:prstGeom>
              <a:blipFill rotWithShape="0">
                <a:blip r:embed="rId44"/>
                <a:stretch>
                  <a:fillRect l="-1724" b="-62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SMARTInkShape-Group307"/>
          <p:cNvGrpSpPr/>
          <p:nvPr/>
        </p:nvGrpSpPr>
        <p:grpSpPr>
          <a:xfrm>
            <a:off x="5563195" y="5750719"/>
            <a:ext cx="258962" cy="392907"/>
            <a:chOff x="5563195" y="5750719"/>
            <a:chExt cx="258962" cy="392907"/>
          </a:xfrm>
        </p:grpSpPr>
        <p:sp>
          <p:nvSpPr>
            <p:cNvPr id="9" name="SMARTInkShape-386"/>
            <p:cNvSpPr/>
            <p:nvPr>
              <p:custDataLst>
                <p:tags r:id="rId6"/>
              </p:custDataLst>
            </p:nvPr>
          </p:nvSpPr>
          <p:spPr>
            <a:xfrm>
              <a:off x="5625703" y="6081117"/>
              <a:ext cx="196454" cy="62509"/>
            </a:xfrm>
            <a:custGeom>
              <a:avLst/>
              <a:gdLst/>
              <a:ahLst/>
              <a:cxnLst/>
              <a:rect l="0" t="0" r="0" b="0"/>
              <a:pathLst>
                <a:path w="196454" h="62509">
                  <a:moveTo>
                    <a:pt x="0" y="0"/>
                  </a:moveTo>
                  <a:lnTo>
                    <a:pt x="0" y="0"/>
                  </a:lnTo>
                  <a:lnTo>
                    <a:pt x="44501" y="8920"/>
                  </a:lnTo>
                  <a:lnTo>
                    <a:pt x="63839" y="16057"/>
                  </a:lnTo>
                  <a:lnTo>
                    <a:pt x="103802" y="23168"/>
                  </a:lnTo>
                  <a:lnTo>
                    <a:pt x="119722" y="26709"/>
                  </a:lnTo>
                  <a:lnTo>
                    <a:pt x="131877" y="34336"/>
                  </a:lnTo>
                  <a:lnTo>
                    <a:pt x="140666" y="35446"/>
                  </a:lnTo>
                  <a:lnTo>
                    <a:pt x="184455" y="35719"/>
                  </a:lnTo>
                  <a:lnTo>
                    <a:pt x="196341" y="35719"/>
                  </a:lnTo>
                  <a:lnTo>
                    <a:pt x="196453" y="52336"/>
                  </a:lnTo>
                  <a:lnTo>
                    <a:pt x="195461" y="52750"/>
                  </a:lnTo>
                  <a:lnTo>
                    <a:pt x="187632" y="53568"/>
                  </a:lnTo>
                  <a:lnTo>
                    <a:pt x="187524" y="62508"/>
                  </a:lnTo>
                </a:path>
              </a:pathLst>
            </a:custGeom>
            <a:ln w="12700">
              <a:solidFill>
                <a:srgbClr val="3CB3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387"/>
            <p:cNvSpPr/>
            <p:nvPr>
              <p:custDataLst>
                <p:tags r:id="rId7"/>
              </p:custDataLst>
            </p:nvPr>
          </p:nvSpPr>
          <p:spPr>
            <a:xfrm>
              <a:off x="5563195" y="5750719"/>
              <a:ext cx="142876" cy="8930"/>
            </a:xfrm>
            <a:custGeom>
              <a:avLst/>
              <a:gdLst/>
              <a:ahLst/>
              <a:cxnLst/>
              <a:rect l="0" t="0" r="0" b="0"/>
              <a:pathLst>
                <a:path w="142876" h="8930">
                  <a:moveTo>
                    <a:pt x="142875" y="8929"/>
                  </a:moveTo>
                  <a:lnTo>
                    <a:pt x="142875" y="8929"/>
                  </a:lnTo>
                  <a:lnTo>
                    <a:pt x="99693" y="1241"/>
                  </a:lnTo>
                  <a:lnTo>
                    <a:pt x="57160" y="6"/>
                  </a:lnTo>
                  <a:lnTo>
                    <a:pt x="13633" y="0"/>
                  </a:lnTo>
                  <a:lnTo>
                    <a:pt x="0" y="0"/>
                  </a:lnTo>
                  <a:lnTo>
                    <a:pt x="8930" y="0"/>
                  </a:lnTo>
                </a:path>
              </a:pathLst>
            </a:custGeom>
            <a:ln w="12700">
              <a:solidFill>
                <a:srgbClr val="3CB3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SMARTInkShape-388"/>
          <p:cNvSpPr/>
          <p:nvPr>
            <p:custDataLst>
              <p:tags r:id="rId1"/>
            </p:custDataLst>
          </p:nvPr>
        </p:nvSpPr>
        <p:spPr>
          <a:xfrm>
            <a:off x="6634758" y="6109147"/>
            <a:ext cx="214313" cy="16620"/>
          </a:xfrm>
          <a:custGeom>
            <a:avLst/>
            <a:gdLst/>
            <a:ahLst/>
            <a:cxnLst/>
            <a:rect l="0" t="0" r="0" b="0"/>
            <a:pathLst>
              <a:path w="214313" h="16620">
                <a:moveTo>
                  <a:pt x="0" y="7689"/>
                </a:moveTo>
                <a:lnTo>
                  <a:pt x="0" y="7689"/>
                </a:lnTo>
                <a:lnTo>
                  <a:pt x="35494" y="0"/>
                </a:lnTo>
                <a:lnTo>
                  <a:pt x="78082" y="8457"/>
                </a:lnTo>
                <a:lnTo>
                  <a:pt x="99922" y="15348"/>
                </a:lnTo>
                <a:lnTo>
                  <a:pt x="140623" y="16597"/>
                </a:lnTo>
                <a:lnTo>
                  <a:pt x="181741" y="16619"/>
                </a:lnTo>
                <a:lnTo>
                  <a:pt x="186645" y="16619"/>
                </a:lnTo>
                <a:lnTo>
                  <a:pt x="194740" y="13973"/>
                </a:lnTo>
                <a:lnTo>
                  <a:pt x="201645" y="10482"/>
                </a:lnTo>
                <a:lnTo>
                  <a:pt x="214312" y="7689"/>
                </a:lnTo>
              </a:path>
            </a:pathLst>
          </a:custGeom>
          <a:ln w="12700">
            <a:solidFill>
              <a:srgbClr val="3CB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SMARTInkShape-Group309"/>
          <p:cNvGrpSpPr/>
          <p:nvPr/>
        </p:nvGrpSpPr>
        <p:grpSpPr>
          <a:xfrm>
            <a:off x="857250" y="5706070"/>
            <a:ext cx="303610" cy="437556"/>
            <a:chOff x="857250" y="5706070"/>
            <a:chExt cx="303610" cy="437556"/>
          </a:xfrm>
        </p:grpSpPr>
        <p:sp>
          <p:nvSpPr>
            <p:cNvPr id="14" name="SMARTInkShape-389"/>
            <p:cNvSpPr/>
            <p:nvPr>
              <p:custDataLst>
                <p:tags r:id="rId4"/>
              </p:custDataLst>
            </p:nvPr>
          </p:nvSpPr>
          <p:spPr>
            <a:xfrm>
              <a:off x="1071563" y="5706070"/>
              <a:ext cx="89297" cy="8931"/>
            </a:xfrm>
            <a:custGeom>
              <a:avLst/>
              <a:gdLst/>
              <a:ahLst/>
              <a:cxnLst/>
              <a:rect l="0" t="0" r="0" b="0"/>
              <a:pathLst>
                <a:path w="89297" h="8931">
                  <a:moveTo>
                    <a:pt x="89296" y="8930"/>
                  </a:moveTo>
                  <a:lnTo>
                    <a:pt x="89296" y="8930"/>
                  </a:lnTo>
                  <a:lnTo>
                    <a:pt x="50664" y="8930"/>
                  </a:lnTo>
                  <a:lnTo>
                    <a:pt x="44676" y="6284"/>
                  </a:lnTo>
                  <a:lnTo>
                    <a:pt x="38707" y="2793"/>
                  </a:lnTo>
                  <a:lnTo>
                    <a:pt x="26791" y="552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3CB3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390"/>
            <p:cNvSpPr/>
            <p:nvPr>
              <p:custDataLst>
                <p:tags r:id="rId5"/>
              </p:custDataLst>
            </p:nvPr>
          </p:nvSpPr>
          <p:spPr>
            <a:xfrm>
              <a:off x="857250" y="6125766"/>
              <a:ext cx="116087" cy="17860"/>
            </a:xfrm>
            <a:custGeom>
              <a:avLst/>
              <a:gdLst/>
              <a:ahLst/>
              <a:cxnLst/>
              <a:rect l="0" t="0" r="0" b="0"/>
              <a:pathLst>
                <a:path w="116087" h="17860">
                  <a:moveTo>
                    <a:pt x="116086" y="0"/>
                  </a:moveTo>
                  <a:lnTo>
                    <a:pt x="116086" y="0"/>
                  </a:lnTo>
                  <a:lnTo>
                    <a:pt x="90546" y="992"/>
                  </a:lnTo>
                  <a:lnTo>
                    <a:pt x="59980" y="8102"/>
                  </a:lnTo>
                  <a:lnTo>
                    <a:pt x="17877" y="8925"/>
                  </a:lnTo>
                  <a:lnTo>
                    <a:pt x="14895" y="8926"/>
                  </a:lnTo>
                  <a:lnTo>
                    <a:pt x="8935" y="11574"/>
                  </a:lnTo>
                  <a:lnTo>
                    <a:pt x="0" y="17858"/>
                  </a:lnTo>
                  <a:lnTo>
                    <a:pt x="4741" y="17859"/>
                  </a:lnTo>
                  <a:lnTo>
                    <a:pt x="9714" y="15213"/>
                  </a:lnTo>
                  <a:lnTo>
                    <a:pt x="12429" y="13119"/>
                  </a:lnTo>
                  <a:lnTo>
                    <a:pt x="20737" y="10791"/>
                  </a:lnTo>
                  <a:lnTo>
                    <a:pt x="64606" y="8951"/>
                  </a:lnTo>
                  <a:lnTo>
                    <a:pt x="71438" y="8929"/>
                  </a:lnTo>
                </a:path>
              </a:pathLst>
            </a:custGeom>
            <a:ln w="12700">
              <a:solidFill>
                <a:srgbClr val="3CB3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MARTInkShape-391"/>
          <p:cNvSpPr/>
          <p:nvPr>
            <p:custDataLst>
              <p:tags r:id="rId2"/>
            </p:custDataLst>
          </p:nvPr>
        </p:nvSpPr>
        <p:spPr>
          <a:xfrm>
            <a:off x="1928816" y="6098977"/>
            <a:ext cx="98224" cy="8930"/>
          </a:xfrm>
          <a:custGeom>
            <a:avLst/>
            <a:gdLst/>
            <a:ahLst/>
            <a:cxnLst/>
            <a:rect l="0" t="0" r="0" b="0"/>
            <a:pathLst>
              <a:path w="98224" h="8930">
                <a:moveTo>
                  <a:pt x="98223" y="8929"/>
                </a:moveTo>
                <a:lnTo>
                  <a:pt x="98223" y="8929"/>
                </a:lnTo>
                <a:lnTo>
                  <a:pt x="54997" y="8929"/>
                </a:lnTo>
                <a:lnTo>
                  <a:pt x="10582" y="8929"/>
                </a:lnTo>
                <a:lnTo>
                  <a:pt x="0" y="8929"/>
                </a:lnTo>
                <a:lnTo>
                  <a:pt x="4738" y="8929"/>
                </a:lnTo>
                <a:lnTo>
                  <a:pt x="9711" y="6284"/>
                </a:lnTo>
                <a:lnTo>
                  <a:pt x="15228" y="2792"/>
                </a:lnTo>
                <a:lnTo>
                  <a:pt x="26786" y="0"/>
                </a:lnTo>
              </a:path>
            </a:pathLst>
          </a:custGeom>
          <a:ln w="12700">
            <a:solidFill>
              <a:srgbClr val="3CB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ARTInkShape-392"/>
          <p:cNvSpPr/>
          <p:nvPr>
            <p:custDataLst>
              <p:tags r:id="rId3"/>
            </p:custDataLst>
          </p:nvPr>
        </p:nvSpPr>
        <p:spPr>
          <a:xfrm>
            <a:off x="2973586" y="6143625"/>
            <a:ext cx="160735" cy="26790"/>
          </a:xfrm>
          <a:custGeom>
            <a:avLst/>
            <a:gdLst/>
            <a:ahLst/>
            <a:cxnLst/>
            <a:rect l="0" t="0" r="0" b="0"/>
            <a:pathLst>
              <a:path w="160735" h="26790">
                <a:moveTo>
                  <a:pt x="160734" y="26789"/>
                </a:moveTo>
                <a:lnTo>
                  <a:pt x="160734" y="26789"/>
                </a:lnTo>
                <a:lnTo>
                  <a:pt x="117025" y="12550"/>
                </a:lnTo>
                <a:lnTo>
                  <a:pt x="74161" y="4331"/>
                </a:lnTo>
                <a:lnTo>
                  <a:pt x="62825" y="855"/>
                </a:lnTo>
                <a:lnTo>
                  <a:pt x="19391" y="50"/>
                </a:lnTo>
                <a:lnTo>
                  <a:pt x="0" y="0"/>
                </a:lnTo>
              </a:path>
            </a:pathLst>
          </a:custGeom>
          <a:ln w="12700">
            <a:solidFill>
              <a:srgbClr val="3CB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altLang="en-US" dirty="0">
                <a:highlight>
                  <a:srgbClr val="00FF00"/>
                </a:highlight>
              </a:rPr>
              <a:t>WHY FOURIER SERIES REPRESENTATION OF A SIGNAL?</a:t>
            </a:r>
            <a:endParaRPr lang="en-US" dirty="0">
              <a:highlight>
                <a:srgbClr val="00FF00"/>
              </a:highligh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0440" y="1255383"/>
            <a:ext cx="8333510" cy="1163869"/>
            <a:chOff x="414480" y="1244808"/>
            <a:chExt cx="8734057" cy="1219809"/>
          </a:xfrm>
        </p:grpSpPr>
        <p:sp>
          <p:nvSpPr>
            <p:cNvPr id="8" name="Hexagon 7"/>
            <p:cNvSpPr/>
            <p:nvPr/>
          </p:nvSpPr>
          <p:spPr>
            <a:xfrm>
              <a:off x="414480" y="1244808"/>
              <a:ext cx="8734057" cy="1219809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1905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27065" y="1532142"/>
              <a:ext cx="6942749" cy="645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700" b="0" dirty="0">
                  <a:solidFill>
                    <a:srgbClr val="585858"/>
                  </a:solidFill>
                  <a:latin typeface="+mj-lt"/>
                </a:rPr>
                <a:t>To study </a:t>
              </a:r>
              <a:r>
                <a:rPr lang="en-US" sz="1700" b="0" dirty="0">
                  <a:solidFill>
                    <a:srgbClr val="FF0000"/>
                  </a:solidFill>
                  <a:latin typeface="+mj-lt"/>
                </a:rPr>
                <a:t>bandwidth</a:t>
              </a:r>
              <a:r>
                <a:rPr lang="en-US" sz="1700" b="0" dirty="0">
                  <a:solidFill>
                    <a:srgbClr val="585858"/>
                  </a:solidFill>
                  <a:latin typeface="+mj-lt"/>
                </a:rPr>
                <a:t> and </a:t>
              </a:r>
              <a:r>
                <a:rPr lang="en-US" sz="1700" b="0" dirty="0">
                  <a:solidFill>
                    <a:srgbClr val="FF0000"/>
                  </a:solidFill>
                  <a:latin typeface="+mj-lt"/>
                </a:rPr>
                <a:t>phase linearity </a:t>
              </a:r>
              <a:r>
                <a:rPr lang="en-US" sz="1700" b="0" dirty="0">
                  <a:solidFill>
                    <a:srgbClr val="585858"/>
                  </a:solidFill>
                  <a:latin typeface="+mj-lt"/>
                </a:rPr>
                <a:t>(applied to </a:t>
              </a:r>
              <a:r>
                <a:rPr lang="en-US" sz="1700" b="0" dirty="0">
                  <a:solidFill>
                    <a:srgbClr val="FF0000"/>
                  </a:solidFill>
                  <a:latin typeface="+mj-lt"/>
                </a:rPr>
                <a:t>frequency components </a:t>
              </a:r>
              <a:r>
                <a:rPr lang="en-US" sz="1700" b="0" dirty="0">
                  <a:solidFill>
                    <a:srgbClr val="585858"/>
                  </a:solidFill>
                  <a:latin typeface="+mj-lt"/>
                </a:rPr>
                <a:t>of an input signal)</a:t>
              </a:r>
              <a:endParaRPr lang="en-US" sz="1700" dirty="0">
                <a:solidFill>
                  <a:srgbClr val="585858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0440" y="2597341"/>
            <a:ext cx="8333510" cy="1163868"/>
            <a:chOff x="414480" y="2586153"/>
            <a:chExt cx="8734058" cy="1219809"/>
          </a:xfrm>
        </p:grpSpPr>
        <p:sp>
          <p:nvSpPr>
            <p:cNvPr id="11" name="Hexagon 10"/>
            <p:cNvSpPr/>
            <p:nvPr/>
          </p:nvSpPr>
          <p:spPr>
            <a:xfrm>
              <a:off x="414480" y="2586153"/>
              <a:ext cx="8734058" cy="1219809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1905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22363" y="2741553"/>
              <a:ext cx="7025736" cy="919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700" b="0" dirty="0">
                  <a:solidFill>
                    <a:srgbClr val="FF0000"/>
                  </a:solidFill>
                  <a:latin typeface="+mj-lt"/>
                </a:rPr>
                <a:t>Any periodical waveform </a:t>
              </a:r>
              <a:r>
                <a:rPr lang="en-US" sz="1700" b="0" dirty="0">
                  <a:solidFill>
                    <a:srgbClr val="585858"/>
                  </a:solidFill>
                  <a:latin typeface="+mj-lt"/>
                </a:rPr>
                <a:t>can be represented as an infinite series of </a:t>
              </a:r>
              <a:r>
                <a:rPr lang="en-US" sz="1700" b="0" dirty="0">
                  <a:solidFill>
                    <a:srgbClr val="FF0000"/>
                  </a:solidFill>
                  <a:latin typeface="+mj-lt"/>
                </a:rPr>
                <a:t>sine and cosine </a:t>
              </a:r>
              <a:r>
                <a:rPr lang="en-US" sz="1700" b="0" dirty="0">
                  <a:solidFill>
                    <a:srgbClr val="585858"/>
                  </a:solidFill>
                  <a:latin typeface="+mj-lt"/>
                </a:rPr>
                <a:t>waveforms of different amplitudes and frequencies</a:t>
              </a:r>
              <a:endParaRPr lang="en-US" sz="1700" dirty="0">
                <a:solidFill>
                  <a:srgbClr val="585858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0440" y="3939299"/>
            <a:ext cx="8333510" cy="1163868"/>
            <a:chOff x="414480" y="3922851"/>
            <a:chExt cx="8734058" cy="1219809"/>
          </a:xfrm>
        </p:grpSpPr>
        <p:sp>
          <p:nvSpPr>
            <p:cNvPr id="14" name="Hexagon 13"/>
            <p:cNvSpPr/>
            <p:nvPr/>
          </p:nvSpPr>
          <p:spPr>
            <a:xfrm>
              <a:off x="414480" y="3922851"/>
              <a:ext cx="8734058" cy="1219809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1905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22363" y="4210185"/>
              <a:ext cx="6796690" cy="645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700" b="0" dirty="0">
                  <a:solidFill>
                    <a:srgbClr val="FF0000"/>
                  </a:solidFill>
                  <a:latin typeface="+mj-lt"/>
                </a:rPr>
                <a:t>Summing up </a:t>
              </a:r>
              <a:r>
                <a:rPr lang="en-US" sz="1700" b="0" dirty="0">
                  <a:solidFill>
                    <a:srgbClr val="585858"/>
                  </a:solidFill>
                  <a:latin typeface="+mj-lt"/>
                </a:rPr>
                <a:t>this </a:t>
              </a:r>
              <a:r>
                <a:rPr lang="en-US" sz="1700" b="0" dirty="0">
                  <a:solidFill>
                    <a:srgbClr val="FF0000"/>
                  </a:solidFill>
                  <a:latin typeface="+mj-lt"/>
                </a:rPr>
                <a:t>infinite</a:t>
              </a:r>
              <a:r>
                <a:rPr lang="en-US" sz="1700" b="0" dirty="0">
                  <a:solidFill>
                    <a:srgbClr val="585858"/>
                  </a:solidFill>
                  <a:latin typeface="+mj-lt"/>
                </a:rPr>
                <a:t> series gives the original periodical waveform</a:t>
              </a:r>
              <a:endParaRPr lang="en-US" sz="1700" dirty="0">
                <a:solidFill>
                  <a:srgbClr val="585858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1858" y="1321640"/>
            <a:ext cx="1239498" cy="1043127"/>
            <a:chOff x="501151" y="1311066"/>
            <a:chExt cx="1299074" cy="1093265"/>
          </a:xfrm>
        </p:grpSpPr>
        <p:grpSp>
          <p:nvGrpSpPr>
            <p:cNvPr id="17" name="Group 16"/>
            <p:cNvGrpSpPr/>
            <p:nvPr/>
          </p:nvGrpSpPr>
          <p:grpSpPr>
            <a:xfrm>
              <a:off x="501151" y="1311066"/>
              <a:ext cx="1299074" cy="1093265"/>
              <a:chOff x="685800" y="1414980"/>
              <a:chExt cx="1645920" cy="1074986"/>
            </a:xfrm>
          </p:grpSpPr>
          <p:sp>
            <p:nvSpPr>
              <p:cNvPr id="19" name="Hexagon 18"/>
              <p:cNvSpPr/>
              <p:nvPr/>
            </p:nvSpPr>
            <p:spPr>
              <a:xfrm>
                <a:off x="685800" y="1417320"/>
                <a:ext cx="1645920" cy="1070304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0" name="Hexagon 15"/>
              <p:cNvSpPr/>
              <p:nvPr/>
            </p:nvSpPr>
            <p:spPr>
              <a:xfrm>
                <a:off x="1028802" y="1414980"/>
                <a:ext cx="1302918" cy="1074986"/>
              </a:xfrm>
              <a:custGeom>
                <a:avLst/>
                <a:gdLst>
                  <a:gd name="connsiteX0" fmla="*/ 0 w 1645920"/>
                  <a:gd name="connsiteY0" fmla="*/ 535152 h 1070304"/>
                  <a:gd name="connsiteX1" fmla="*/ 267576 w 1645920"/>
                  <a:gd name="connsiteY1" fmla="*/ 0 h 1070304"/>
                  <a:gd name="connsiteX2" fmla="*/ 1378344 w 1645920"/>
                  <a:gd name="connsiteY2" fmla="*/ 0 h 1070304"/>
                  <a:gd name="connsiteX3" fmla="*/ 1645920 w 1645920"/>
                  <a:gd name="connsiteY3" fmla="*/ 535152 h 1070304"/>
                  <a:gd name="connsiteX4" fmla="*/ 1378344 w 1645920"/>
                  <a:gd name="connsiteY4" fmla="*/ 1070304 h 1070304"/>
                  <a:gd name="connsiteX5" fmla="*/ 267576 w 1645920"/>
                  <a:gd name="connsiteY5" fmla="*/ 1070304 h 1070304"/>
                  <a:gd name="connsiteX6" fmla="*/ 0 w 1645920"/>
                  <a:gd name="connsiteY6" fmla="*/ 535152 h 1070304"/>
                  <a:gd name="connsiteX0" fmla="*/ 267576 w 1645920"/>
                  <a:gd name="connsiteY0" fmla="*/ 1070304 h 1161744"/>
                  <a:gd name="connsiteX1" fmla="*/ 0 w 1645920"/>
                  <a:gd name="connsiteY1" fmla="*/ 535152 h 1161744"/>
                  <a:gd name="connsiteX2" fmla="*/ 267576 w 1645920"/>
                  <a:gd name="connsiteY2" fmla="*/ 0 h 1161744"/>
                  <a:gd name="connsiteX3" fmla="*/ 1378344 w 1645920"/>
                  <a:gd name="connsiteY3" fmla="*/ 0 h 1161744"/>
                  <a:gd name="connsiteX4" fmla="*/ 1645920 w 1645920"/>
                  <a:gd name="connsiteY4" fmla="*/ 535152 h 1161744"/>
                  <a:gd name="connsiteX5" fmla="*/ 1378344 w 1645920"/>
                  <a:gd name="connsiteY5" fmla="*/ 1070304 h 1161744"/>
                  <a:gd name="connsiteX6" fmla="*/ 359016 w 1645920"/>
                  <a:gd name="connsiteY6" fmla="*/ 1161744 h 1161744"/>
                  <a:gd name="connsiteX0" fmla="*/ 267576 w 1645920"/>
                  <a:gd name="connsiteY0" fmla="*/ 1070304 h 1070304"/>
                  <a:gd name="connsiteX1" fmla="*/ 0 w 1645920"/>
                  <a:gd name="connsiteY1" fmla="*/ 535152 h 1070304"/>
                  <a:gd name="connsiteX2" fmla="*/ 267576 w 1645920"/>
                  <a:gd name="connsiteY2" fmla="*/ 0 h 1070304"/>
                  <a:gd name="connsiteX3" fmla="*/ 1378344 w 1645920"/>
                  <a:gd name="connsiteY3" fmla="*/ 0 h 1070304"/>
                  <a:gd name="connsiteX4" fmla="*/ 1645920 w 1645920"/>
                  <a:gd name="connsiteY4" fmla="*/ 535152 h 1070304"/>
                  <a:gd name="connsiteX5" fmla="*/ 1378344 w 1645920"/>
                  <a:gd name="connsiteY5" fmla="*/ 1070304 h 1070304"/>
                  <a:gd name="connsiteX0" fmla="*/ 0 w 1645920"/>
                  <a:gd name="connsiteY0" fmla="*/ 535152 h 1070304"/>
                  <a:gd name="connsiteX1" fmla="*/ 267576 w 1645920"/>
                  <a:gd name="connsiteY1" fmla="*/ 0 h 1070304"/>
                  <a:gd name="connsiteX2" fmla="*/ 1378344 w 1645920"/>
                  <a:gd name="connsiteY2" fmla="*/ 0 h 1070304"/>
                  <a:gd name="connsiteX3" fmla="*/ 1645920 w 1645920"/>
                  <a:gd name="connsiteY3" fmla="*/ 535152 h 1070304"/>
                  <a:gd name="connsiteX4" fmla="*/ 1378344 w 1645920"/>
                  <a:gd name="connsiteY4" fmla="*/ 1070304 h 1070304"/>
                  <a:gd name="connsiteX0" fmla="*/ 0 w 1378344"/>
                  <a:gd name="connsiteY0" fmla="*/ 0 h 1070304"/>
                  <a:gd name="connsiteX1" fmla="*/ 1110768 w 1378344"/>
                  <a:gd name="connsiteY1" fmla="*/ 0 h 1070304"/>
                  <a:gd name="connsiteX2" fmla="*/ 1378344 w 1378344"/>
                  <a:gd name="connsiteY2" fmla="*/ 535152 h 1070304"/>
                  <a:gd name="connsiteX3" fmla="*/ 1110768 w 1378344"/>
                  <a:gd name="connsiteY3" fmla="*/ 1070304 h 1070304"/>
                  <a:gd name="connsiteX0" fmla="*/ 0 w 1378344"/>
                  <a:gd name="connsiteY0" fmla="*/ 2341 h 1072645"/>
                  <a:gd name="connsiteX1" fmla="*/ 1032326 w 1378344"/>
                  <a:gd name="connsiteY1" fmla="*/ 0 h 1072645"/>
                  <a:gd name="connsiteX2" fmla="*/ 1378344 w 1378344"/>
                  <a:gd name="connsiteY2" fmla="*/ 537493 h 1072645"/>
                  <a:gd name="connsiteX3" fmla="*/ 1110768 w 1378344"/>
                  <a:gd name="connsiteY3" fmla="*/ 1072645 h 1072645"/>
                  <a:gd name="connsiteX0" fmla="*/ 0 w 1378344"/>
                  <a:gd name="connsiteY0" fmla="*/ 2341 h 1074986"/>
                  <a:gd name="connsiteX1" fmla="*/ 1032326 w 1378344"/>
                  <a:gd name="connsiteY1" fmla="*/ 0 h 1074986"/>
                  <a:gd name="connsiteX2" fmla="*/ 1378344 w 1378344"/>
                  <a:gd name="connsiteY2" fmla="*/ 537493 h 1074986"/>
                  <a:gd name="connsiteX3" fmla="*/ 1029308 w 1378344"/>
                  <a:gd name="connsiteY3" fmla="*/ 1074986 h 1074986"/>
                  <a:gd name="connsiteX0" fmla="*/ 0 w 1302918"/>
                  <a:gd name="connsiteY0" fmla="*/ 2341 h 1074986"/>
                  <a:gd name="connsiteX1" fmla="*/ 956900 w 1302918"/>
                  <a:gd name="connsiteY1" fmla="*/ 0 h 1074986"/>
                  <a:gd name="connsiteX2" fmla="*/ 1302918 w 1302918"/>
                  <a:gd name="connsiteY2" fmla="*/ 537493 h 1074986"/>
                  <a:gd name="connsiteX3" fmla="*/ 953882 w 1302918"/>
                  <a:gd name="connsiteY3" fmla="*/ 1074986 h 1074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2918" h="1074986">
                    <a:moveTo>
                      <a:pt x="0" y="2341"/>
                    </a:moveTo>
                    <a:lnTo>
                      <a:pt x="956900" y="0"/>
                    </a:lnTo>
                    <a:lnTo>
                      <a:pt x="1302918" y="537493"/>
                    </a:lnTo>
                    <a:lnTo>
                      <a:pt x="953882" y="1074986"/>
                    </a:lnTo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912482" y="1512163"/>
              <a:ext cx="4764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+mj-lt"/>
                </a:rPr>
                <a:t>1</a:t>
              </a:r>
              <a:endParaRPr lang="en-SG" sz="3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7111" y="2665978"/>
            <a:ext cx="1239498" cy="1040857"/>
            <a:chOff x="501151" y="2654791"/>
            <a:chExt cx="1299074" cy="1090885"/>
          </a:xfrm>
        </p:grpSpPr>
        <p:grpSp>
          <p:nvGrpSpPr>
            <p:cNvPr id="22" name="Group 21"/>
            <p:cNvGrpSpPr/>
            <p:nvPr/>
          </p:nvGrpSpPr>
          <p:grpSpPr>
            <a:xfrm>
              <a:off x="501151" y="2654791"/>
              <a:ext cx="1299074" cy="1090885"/>
              <a:chOff x="685800" y="1417320"/>
              <a:chExt cx="1645920" cy="1072646"/>
            </a:xfrm>
          </p:grpSpPr>
          <p:sp>
            <p:nvSpPr>
              <p:cNvPr id="24" name="Hexagon 23"/>
              <p:cNvSpPr/>
              <p:nvPr/>
            </p:nvSpPr>
            <p:spPr>
              <a:xfrm>
                <a:off x="685800" y="1417320"/>
                <a:ext cx="1645920" cy="1070304"/>
              </a:xfrm>
              <a:prstGeom prst="hexagon">
                <a:avLst/>
              </a:prstGeom>
              <a:solidFill>
                <a:srgbClr val="60957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5" name="Hexagon 15"/>
              <p:cNvSpPr/>
              <p:nvPr/>
            </p:nvSpPr>
            <p:spPr>
              <a:xfrm>
                <a:off x="1025785" y="1417320"/>
                <a:ext cx="1305935" cy="1072646"/>
              </a:xfrm>
              <a:custGeom>
                <a:avLst/>
                <a:gdLst>
                  <a:gd name="connsiteX0" fmla="*/ 0 w 1645920"/>
                  <a:gd name="connsiteY0" fmla="*/ 535152 h 1070304"/>
                  <a:gd name="connsiteX1" fmla="*/ 267576 w 1645920"/>
                  <a:gd name="connsiteY1" fmla="*/ 0 h 1070304"/>
                  <a:gd name="connsiteX2" fmla="*/ 1378344 w 1645920"/>
                  <a:gd name="connsiteY2" fmla="*/ 0 h 1070304"/>
                  <a:gd name="connsiteX3" fmla="*/ 1645920 w 1645920"/>
                  <a:gd name="connsiteY3" fmla="*/ 535152 h 1070304"/>
                  <a:gd name="connsiteX4" fmla="*/ 1378344 w 1645920"/>
                  <a:gd name="connsiteY4" fmla="*/ 1070304 h 1070304"/>
                  <a:gd name="connsiteX5" fmla="*/ 267576 w 1645920"/>
                  <a:gd name="connsiteY5" fmla="*/ 1070304 h 1070304"/>
                  <a:gd name="connsiteX6" fmla="*/ 0 w 1645920"/>
                  <a:gd name="connsiteY6" fmla="*/ 535152 h 1070304"/>
                  <a:gd name="connsiteX0" fmla="*/ 267576 w 1645920"/>
                  <a:gd name="connsiteY0" fmla="*/ 1070304 h 1161744"/>
                  <a:gd name="connsiteX1" fmla="*/ 0 w 1645920"/>
                  <a:gd name="connsiteY1" fmla="*/ 535152 h 1161744"/>
                  <a:gd name="connsiteX2" fmla="*/ 267576 w 1645920"/>
                  <a:gd name="connsiteY2" fmla="*/ 0 h 1161744"/>
                  <a:gd name="connsiteX3" fmla="*/ 1378344 w 1645920"/>
                  <a:gd name="connsiteY3" fmla="*/ 0 h 1161744"/>
                  <a:gd name="connsiteX4" fmla="*/ 1645920 w 1645920"/>
                  <a:gd name="connsiteY4" fmla="*/ 535152 h 1161744"/>
                  <a:gd name="connsiteX5" fmla="*/ 1378344 w 1645920"/>
                  <a:gd name="connsiteY5" fmla="*/ 1070304 h 1161744"/>
                  <a:gd name="connsiteX6" fmla="*/ 359016 w 1645920"/>
                  <a:gd name="connsiteY6" fmla="*/ 1161744 h 1161744"/>
                  <a:gd name="connsiteX0" fmla="*/ 267576 w 1645920"/>
                  <a:gd name="connsiteY0" fmla="*/ 1070304 h 1070304"/>
                  <a:gd name="connsiteX1" fmla="*/ 0 w 1645920"/>
                  <a:gd name="connsiteY1" fmla="*/ 535152 h 1070304"/>
                  <a:gd name="connsiteX2" fmla="*/ 267576 w 1645920"/>
                  <a:gd name="connsiteY2" fmla="*/ 0 h 1070304"/>
                  <a:gd name="connsiteX3" fmla="*/ 1378344 w 1645920"/>
                  <a:gd name="connsiteY3" fmla="*/ 0 h 1070304"/>
                  <a:gd name="connsiteX4" fmla="*/ 1645920 w 1645920"/>
                  <a:gd name="connsiteY4" fmla="*/ 535152 h 1070304"/>
                  <a:gd name="connsiteX5" fmla="*/ 1378344 w 1645920"/>
                  <a:gd name="connsiteY5" fmla="*/ 1070304 h 1070304"/>
                  <a:gd name="connsiteX0" fmla="*/ 0 w 1645920"/>
                  <a:gd name="connsiteY0" fmla="*/ 535152 h 1070304"/>
                  <a:gd name="connsiteX1" fmla="*/ 267576 w 1645920"/>
                  <a:gd name="connsiteY1" fmla="*/ 0 h 1070304"/>
                  <a:gd name="connsiteX2" fmla="*/ 1378344 w 1645920"/>
                  <a:gd name="connsiteY2" fmla="*/ 0 h 1070304"/>
                  <a:gd name="connsiteX3" fmla="*/ 1645920 w 1645920"/>
                  <a:gd name="connsiteY3" fmla="*/ 535152 h 1070304"/>
                  <a:gd name="connsiteX4" fmla="*/ 1378344 w 1645920"/>
                  <a:gd name="connsiteY4" fmla="*/ 1070304 h 1070304"/>
                  <a:gd name="connsiteX0" fmla="*/ 0 w 1378344"/>
                  <a:gd name="connsiteY0" fmla="*/ 0 h 1070304"/>
                  <a:gd name="connsiteX1" fmla="*/ 1110768 w 1378344"/>
                  <a:gd name="connsiteY1" fmla="*/ 0 h 1070304"/>
                  <a:gd name="connsiteX2" fmla="*/ 1378344 w 1378344"/>
                  <a:gd name="connsiteY2" fmla="*/ 535152 h 1070304"/>
                  <a:gd name="connsiteX3" fmla="*/ 1110768 w 1378344"/>
                  <a:gd name="connsiteY3" fmla="*/ 1070304 h 1070304"/>
                  <a:gd name="connsiteX0" fmla="*/ 0 w 1287834"/>
                  <a:gd name="connsiteY0" fmla="*/ 2342 h 1070304"/>
                  <a:gd name="connsiteX1" fmla="*/ 1020258 w 1287834"/>
                  <a:gd name="connsiteY1" fmla="*/ 0 h 1070304"/>
                  <a:gd name="connsiteX2" fmla="*/ 1287834 w 1287834"/>
                  <a:gd name="connsiteY2" fmla="*/ 535152 h 1070304"/>
                  <a:gd name="connsiteX3" fmla="*/ 1020258 w 1287834"/>
                  <a:gd name="connsiteY3" fmla="*/ 1070304 h 1070304"/>
                  <a:gd name="connsiteX0" fmla="*/ 0 w 1287834"/>
                  <a:gd name="connsiteY0" fmla="*/ 2342 h 1070304"/>
                  <a:gd name="connsiteX1" fmla="*/ 953883 w 1287834"/>
                  <a:gd name="connsiteY1" fmla="*/ 0 h 1070304"/>
                  <a:gd name="connsiteX2" fmla="*/ 1287834 w 1287834"/>
                  <a:gd name="connsiteY2" fmla="*/ 535152 h 1070304"/>
                  <a:gd name="connsiteX3" fmla="*/ 1020258 w 1287834"/>
                  <a:gd name="connsiteY3" fmla="*/ 1070304 h 1070304"/>
                  <a:gd name="connsiteX0" fmla="*/ 0 w 1287834"/>
                  <a:gd name="connsiteY0" fmla="*/ 2342 h 1074987"/>
                  <a:gd name="connsiteX1" fmla="*/ 953883 w 1287834"/>
                  <a:gd name="connsiteY1" fmla="*/ 0 h 1074987"/>
                  <a:gd name="connsiteX2" fmla="*/ 1287834 w 1287834"/>
                  <a:gd name="connsiteY2" fmla="*/ 535152 h 1074987"/>
                  <a:gd name="connsiteX3" fmla="*/ 944833 w 1287834"/>
                  <a:gd name="connsiteY3" fmla="*/ 1074987 h 1074987"/>
                  <a:gd name="connsiteX0" fmla="*/ 0 w 1287834"/>
                  <a:gd name="connsiteY0" fmla="*/ 2342 h 1072646"/>
                  <a:gd name="connsiteX1" fmla="*/ 953883 w 1287834"/>
                  <a:gd name="connsiteY1" fmla="*/ 0 h 1072646"/>
                  <a:gd name="connsiteX2" fmla="*/ 1287834 w 1287834"/>
                  <a:gd name="connsiteY2" fmla="*/ 535152 h 1072646"/>
                  <a:gd name="connsiteX3" fmla="*/ 938798 w 1287834"/>
                  <a:gd name="connsiteY3" fmla="*/ 1072646 h 1072646"/>
                  <a:gd name="connsiteX0" fmla="*/ 0 w 1287834"/>
                  <a:gd name="connsiteY0" fmla="*/ 2342 h 1072646"/>
                  <a:gd name="connsiteX1" fmla="*/ 941815 w 1287834"/>
                  <a:gd name="connsiteY1" fmla="*/ 0 h 1072646"/>
                  <a:gd name="connsiteX2" fmla="*/ 1287834 w 1287834"/>
                  <a:gd name="connsiteY2" fmla="*/ 535152 h 1072646"/>
                  <a:gd name="connsiteX3" fmla="*/ 938798 w 1287834"/>
                  <a:gd name="connsiteY3" fmla="*/ 1072646 h 1072646"/>
                  <a:gd name="connsiteX0" fmla="*/ 0 w 1287834"/>
                  <a:gd name="connsiteY0" fmla="*/ 2342 h 1072646"/>
                  <a:gd name="connsiteX1" fmla="*/ 941815 w 1287834"/>
                  <a:gd name="connsiteY1" fmla="*/ 0 h 1072646"/>
                  <a:gd name="connsiteX2" fmla="*/ 1287834 w 1287834"/>
                  <a:gd name="connsiteY2" fmla="*/ 535152 h 1072646"/>
                  <a:gd name="connsiteX3" fmla="*/ 938798 w 1287834"/>
                  <a:gd name="connsiteY3" fmla="*/ 1072646 h 1072646"/>
                  <a:gd name="connsiteX0" fmla="*/ 0 w 1305936"/>
                  <a:gd name="connsiteY0" fmla="*/ 2342 h 1072646"/>
                  <a:gd name="connsiteX1" fmla="*/ 959917 w 1305936"/>
                  <a:gd name="connsiteY1" fmla="*/ 0 h 1072646"/>
                  <a:gd name="connsiteX2" fmla="*/ 1305936 w 1305936"/>
                  <a:gd name="connsiteY2" fmla="*/ 535152 h 1072646"/>
                  <a:gd name="connsiteX3" fmla="*/ 956900 w 1305936"/>
                  <a:gd name="connsiteY3" fmla="*/ 1072646 h 1072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5936" h="1072646">
                    <a:moveTo>
                      <a:pt x="0" y="2342"/>
                    </a:moveTo>
                    <a:lnTo>
                      <a:pt x="959917" y="0"/>
                    </a:lnTo>
                    <a:lnTo>
                      <a:pt x="1305936" y="535152"/>
                    </a:lnTo>
                    <a:lnTo>
                      <a:pt x="956900" y="1072646"/>
                    </a:lnTo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887463" y="2871245"/>
              <a:ext cx="4764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+mj-lt"/>
                </a:rPr>
                <a:t>2</a:t>
              </a:r>
              <a:endParaRPr lang="en-SG" sz="3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97111" y="4018070"/>
            <a:ext cx="1239498" cy="1038584"/>
            <a:chOff x="501151" y="3991489"/>
            <a:chExt cx="1299074" cy="1088503"/>
          </a:xfrm>
        </p:grpSpPr>
        <p:grpSp>
          <p:nvGrpSpPr>
            <p:cNvPr id="27" name="Group 26"/>
            <p:cNvGrpSpPr/>
            <p:nvPr/>
          </p:nvGrpSpPr>
          <p:grpSpPr>
            <a:xfrm>
              <a:off x="501151" y="3991489"/>
              <a:ext cx="1299074" cy="1088503"/>
              <a:chOff x="685800" y="1417320"/>
              <a:chExt cx="1645920" cy="1070304"/>
            </a:xfrm>
          </p:grpSpPr>
          <p:sp>
            <p:nvSpPr>
              <p:cNvPr id="29" name="Hexagon 28"/>
              <p:cNvSpPr/>
              <p:nvPr/>
            </p:nvSpPr>
            <p:spPr>
              <a:xfrm>
                <a:off x="685800" y="1417320"/>
                <a:ext cx="1645920" cy="1070304"/>
              </a:xfrm>
              <a:prstGeom prst="hexagon">
                <a:avLst/>
              </a:prstGeom>
              <a:solidFill>
                <a:srgbClr val="EBA33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" name="Hexagon 15"/>
              <p:cNvSpPr/>
              <p:nvPr/>
            </p:nvSpPr>
            <p:spPr>
              <a:xfrm>
                <a:off x="1025785" y="1417320"/>
                <a:ext cx="1305935" cy="1070304"/>
              </a:xfrm>
              <a:custGeom>
                <a:avLst/>
                <a:gdLst>
                  <a:gd name="connsiteX0" fmla="*/ 0 w 1645920"/>
                  <a:gd name="connsiteY0" fmla="*/ 535152 h 1070304"/>
                  <a:gd name="connsiteX1" fmla="*/ 267576 w 1645920"/>
                  <a:gd name="connsiteY1" fmla="*/ 0 h 1070304"/>
                  <a:gd name="connsiteX2" fmla="*/ 1378344 w 1645920"/>
                  <a:gd name="connsiteY2" fmla="*/ 0 h 1070304"/>
                  <a:gd name="connsiteX3" fmla="*/ 1645920 w 1645920"/>
                  <a:gd name="connsiteY3" fmla="*/ 535152 h 1070304"/>
                  <a:gd name="connsiteX4" fmla="*/ 1378344 w 1645920"/>
                  <a:gd name="connsiteY4" fmla="*/ 1070304 h 1070304"/>
                  <a:gd name="connsiteX5" fmla="*/ 267576 w 1645920"/>
                  <a:gd name="connsiteY5" fmla="*/ 1070304 h 1070304"/>
                  <a:gd name="connsiteX6" fmla="*/ 0 w 1645920"/>
                  <a:gd name="connsiteY6" fmla="*/ 535152 h 1070304"/>
                  <a:gd name="connsiteX0" fmla="*/ 267576 w 1645920"/>
                  <a:gd name="connsiteY0" fmla="*/ 1070304 h 1161744"/>
                  <a:gd name="connsiteX1" fmla="*/ 0 w 1645920"/>
                  <a:gd name="connsiteY1" fmla="*/ 535152 h 1161744"/>
                  <a:gd name="connsiteX2" fmla="*/ 267576 w 1645920"/>
                  <a:gd name="connsiteY2" fmla="*/ 0 h 1161744"/>
                  <a:gd name="connsiteX3" fmla="*/ 1378344 w 1645920"/>
                  <a:gd name="connsiteY3" fmla="*/ 0 h 1161744"/>
                  <a:gd name="connsiteX4" fmla="*/ 1645920 w 1645920"/>
                  <a:gd name="connsiteY4" fmla="*/ 535152 h 1161744"/>
                  <a:gd name="connsiteX5" fmla="*/ 1378344 w 1645920"/>
                  <a:gd name="connsiteY5" fmla="*/ 1070304 h 1161744"/>
                  <a:gd name="connsiteX6" fmla="*/ 359016 w 1645920"/>
                  <a:gd name="connsiteY6" fmla="*/ 1161744 h 1161744"/>
                  <a:gd name="connsiteX0" fmla="*/ 267576 w 1645920"/>
                  <a:gd name="connsiteY0" fmla="*/ 1070304 h 1070304"/>
                  <a:gd name="connsiteX1" fmla="*/ 0 w 1645920"/>
                  <a:gd name="connsiteY1" fmla="*/ 535152 h 1070304"/>
                  <a:gd name="connsiteX2" fmla="*/ 267576 w 1645920"/>
                  <a:gd name="connsiteY2" fmla="*/ 0 h 1070304"/>
                  <a:gd name="connsiteX3" fmla="*/ 1378344 w 1645920"/>
                  <a:gd name="connsiteY3" fmla="*/ 0 h 1070304"/>
                  <a:gd name="connsiteX4" fmla="*/ 1645920 w 1645920"/>
                  <a:gd name="connsiteY4" fmla="*/ 535152 h 1070304"/>
                  <a:gd name="connsiteX5" fmla="*/ 1378344 w 1645920"/>
                  <a:gd name="connsiteY5" fmla="*/ 1070304 h 1070304"/>
                  <a:gd name="connsiteX0" fmla="*/ 0 w 1645920"/>
                  <a:gd name="connsiteY0" fmla="*/ 535152 h 1070304"/>
                  <a:gd name="connsiteX1" fmla="*/ 267576 w 1645920"/>
                  <a:gd name="connsiteY1" fmla="*/ 0 h 1070304"/>
                  <a:gd name="connsiteX2" fmla="*/ 1378344 w 1645920"/>
                  <a:gd name="connsiteY2" fmla="*/ 0 h 1070304"/>
                  <a:gd name="connsiteX3" fmla="*/ 1645920 w 1645920"/>
                  <a:gd name="connsiteY3" fmla="*/ 535152 h 1070304"/>
                  <a:gd name="connsiteX4" fmla="*/ 1378344 w 1645920"/>
                  <a:gd name="connsiteY4" fmla="*/ 1070304 h 1070304"/>
                  <a:gd name="connsiteX0" fmla="*/ 0 w 1378344"/>
                  <a:gd name="connsiteY0" fmla="*/ 0 h 1070304"/>
                  <a:gd name="connsiteX1" fmla="*/ 1110768 w 1378344"/>
                  <a:gd name="connsiteY1" fmla="*/ 0 h 1070304"/>
                  <a:gd name="connsiteX2" fmla="*/ 1378344 w 1378344"/>
                  <a:gd name="connsiteY2" fmla="*/ 535152 h 1070304"/>
                  <a:gd name="connsiteX3" fmla="*/ 1110768 w 1378344"/>
                  <a:gd name="connsiteY3" fmla="*/ 1070304 h 1070304"/>
                  <a:gd name="connsiteX0" fmla="*/ 0 w 1305935"/>
                  <a:gd name="connsiteY0" fmla="*/ 0 h 1070304"/>
                  <a:gd name="connsiteX1" fmla="*/ 1038359 w 1305935"/>
                  <a:gd name="connsiteY1" fmla="*/ 0 h 1070304"/>
                  <a:gd name="connsiteX2" fmla="*/ 1305935 w 1305935"/>
                  <a:gd name="connsiteY2" fmla="*/ 535152 h 1070304"/>
                  <a:gd name="connsiteX3" fmla="*/ 1038359 w 1305935"/>
                  <a:gd name="connsiteY3" fmla="*/ 1070304 h 1070304"/>
                  <a:gd name="connsiteX0" fmla="*/ 0 w 1305935"/>
                  <a:gd name="connsiteY0" fmla="*/ 0 h 1070304"/>
                  <a:gd name="connsiteX1" fmla="*/ 959917 w 1305935"/>
                  <a:gd name="connsiteY1" fmla="*/ 2341 h 1070304"/>
                  <a:gd name="connsiteX2" fmla="*/ 1305935 w 1305935"/>
                  <a:gd name="connsiteY2" fmla="*/ 535152 h 1070304"/>
                  <a:gd name="connsiteX3" fmla="*/ 1038359 w 1305935"/>
                  <a:gd name="connsiteY3" fmla="*/ 1070304 h 1070304"/>
                  <a:gd name="connsiteX0" fmla="*/ 0 w 1305935"/>
                  <a:gd name="connsiteY0" fmla="*/ 0 h 1070304"/>
                  <a:gd name="connsiteX1" fmla="*/ 959917 w 1305935"/>
                  <a:gd name="connsiteY1" fmla="*/ 2341 h 1070304"/>
                  <a:gd name="connsiteX2" fmla="*/ 1305935 w 1305935"/>
                  <a:gd name="connsiteY2" fmla="*/ 535152 h 1070304"/>
                  <a:gd name="connsiteX3" fmla="*/ 959917 w 1305935"/>
                  <a:gd name="connsiteY3" fmla="*/ 1070304 h 1070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5935" h="1070304">
                    <a:moveTo>
                      <a:pt x="0" y="0"/>
                    </a:moveTo>
                    <a:lnTo>
                      <a:pt x="959917" y="2341"/>
                    </a:lnTo>
                    <a:lnTo>
                      <a:pt x="1305935" y="535152"/>
                    </a:lnTo>
                    <a:lnTo>
                      <a:pt x="959917" y="1070304"/>
                    </a:lnTo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887463" y="4228864"/>
              <a:ext cx="4764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+mj-lt"/>
                </a:rPr>
                <a:t>3</a:t>
              </a:r>
              <a:endParaRPr lang="en-SG" sz="3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10440" y="5281257"/>
            <a:ext cx="8333510" cy="1163868"/>
            <a:chOff x="414480" y="3922851"/>
            <a:chExt cx="8734057" cy="1219809"/>
          </a:xfrm>
        </p:grpSpPr>
        <p:sp>
          <p:nvSpPr>
            <p:cNvPr id="32" name="Hexagon 31"/>
            <p:cNvSpPr/>
            <p:nvPr/>
          </p:nvSpPr>
          <p:spPr>
            <a:xfrm>
              <a:off x="414480" y="3922851"/>
              <a:ext cx="8734057" cy="1219809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1905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10914" y="4089561"/>
              <a:ext cx="7022475" cy="645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700" b="0" dirty="0">
                  <a:solidFill>
                    <a:srgbClr val="585858"/>
                  </a:solidFill>
                  <a:latin typeface="+mj-lt"/>
                </a:rPr>
                <a:t>Practically, a </a:t>
              </a:r>
              <a:r>
                <a:rPr lang="en-US" sz="1700" b="0" dirty="0">
                  <a:solidFill>
                    <a:srgbClr val="FF0000"/>
                  </a:solidFill>
                  <a:latin typeface="+mj-lt"/>
                </a:rPr>
                <a:t>finite</a:t>
              </a:r>
              <a:r>
                <a:rPr lang="en-US" sz="1700" b="0" dirty="0">
                  <a:solidFill>
                    <a:srgbClr val="585858"/>
                  </a:solidFill>
                  <a:latin typeface="+mj-lt"/>
                </a:rPr>
                <a:t> number of the sine and cosine waveforms can adequately represent a periodical waveform</a:t>
              </a:r>
              <a:endParaRPr lang="en-US" sz="1700" dirty="0">
                <a:solidFill>
                  <a:srgbClr val="585858"/>
                </a:solidFill>
                <a:latin typeface="+mj-lt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97111" y="5360028"/>
            <a:ext cx="1239498" cy="1038584"/>
            <a:chOff x="501151" y="3991489"/>
            <a:chExt cx="1299074" cy="1088503"/>
          </a:xfrm>
        </p:grpSpPr>
        <p:grpSp>
          <p:nvGrpSpPr>
            <p:cNvPr id="35" name="Group 34"/>
            <p:cNvGrpSpPr/>
            <p:nvPr/>
          </p:nvGrpSpPr>
          <p:grpSpPr>
            <a:xfrm>
              <a:off x="501151" y="3991489"/>
              <a:ext cx="1299074" cy="1088503"/>
              <a:chOff x="685800" y="1417320"/>
              <a:chExt cx="1645920" cy="1070304"/>
            </a:xfrm>
          </p:grpSpPr>
          <p:sp>
            <p:nvSpPr>
              <p:cNvPr id="37" name="Hexagon 36"/>
              <p:cNvSpPr/>
              <p:nvPr/>
            </p:nvSpPr>
            <p:spPr>
              <a:xfrm>
                <a:off x="685800" y="1417320"/>
                <a:ext cx="1645920" cy="1070304"/>
              </a:xfrm>
              <a:prstGeom prst="hexagon">
                <a:avLst/>
              </a:prstGeom>
              <a:solidFill>
                <a:srgbClr val="8497B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8" name="Hexagon 15"/>
              <p:cNvSpPr/>
              <p:nvPr/>
            </p:nvSpPr>
            <p:spPr>
              <a:xfrm>
                <a:off x="1025785" y="1417320"/>
                <a:ext cx="1305935" cy="1070304"/>
              </a:xfrm>
              <a:custGeom>
                <a:avLst/>
                <a:gdLst>
                  <a:gd name="connsiteX0" fmla="*/ 0 w 1645920"/>
                  <a:gd name="connsiteY0" fmla="*/ 535152 h 1070304"/>
                  <a:gd name="connsiteX1" fmla="*/ 267576 w 1645920"/>
                  <a:gd name="connsiteY1" fmla="*/ 0 h 1070304"/>
                  <a:gd name="connsiteX2" fmla="*/ 1378344 w 1645920"/>
                  <a:gd name="connsiteY2" fmla="*/ 0 h 1070304"/>
                  <a:gd name="connsiteX3" fmla="*/ 1645920 w 1645920"/>
                  <a:gd name="connsiteY3" fmla="*/ 535152 h 1070304"/>
                  <a:gd name="connsiteX4" fmla="*/ 1378344 w 1645920"/>
                  <a:gd name="connsiteY4" fmla="*/ 1070304 h 1070304"/>
                  <a:gd name="connsiteX5" fmla="*/ 267576 w 1645920"/>
                  <a:gd name="connsiteY5" fmla="*/ 1070304 h 1070304"/>
                  <a:gd name="connsiteX6" fmla="*/ 0 w 1645920"/>
                  <a:gd name="connsiteY6" fmla="*/ 535152 h 1070304"/>
                  <a:gd name="connsiteX0" fmla="*/ 267576 w 1645920"/>
                  <a:gd name="connsiteY0" fmla="*/ 1070304 h 1161744"/>
                  <a:gd name="connsiteX1" fmla="*/ 0 w 1645920"/>
                  <a:gd name="connsiteY1" fmla="*/ 535152 h 1161744"/>
                  <a:gd name="connsiteX2" fmla="*/ 267576 w 1645920"/>
                  <a:gd name="connsiteY2" fmla="*/ 0 h 1161744"/>
                  <a:gd name="connsiteX3" fmla="*/ 1378344 w 1645920"/>
                  <a:gd name="connsiteY3" fmla="*/ 0 h 1161744"/>
                  <a:gd name="connsiteX4" fmla="*/ 1645920 w 1645920"/>
                  <a:gd name="connsiteY4" fmla="*/ 535152 h 1161744"/>
                  <a:gd name="connsiteX5" fmla="*/ 1378344 w 1645920"/>
                  <a:gd name="connsiteY5" fmla="*/ 1070304 h 1161744"/>
                  <a:gd name="connsiteX6" fmla="*/ 359016 w 1645920"/>
                  <a:gd name="connsiteY6" fmla="*/ 1161744 h 1161744"/>
                  <a:gd name="connsiteX0" fmla="*/ 267576 w 1645920"/>
                  <a:gd name="connsiteY0" fmla="*/ 1070304 h 1070304"/>
                  <a:gd name="connsiteX1" fmla="*/ 0 w 1645920"/>
                  <a:gd name="connsiteY1" fmla="*/ 535152 h 1070304"/>
                  <a:gd name="connsiteX2" fmla="*/ 267576 w 1645920"/>
                  <a:gd name="connsiteY2" fmla="*/ 0 h 1070304"/>
                  <a:gd name="connsiteX3" fmla="*/ 1378344 w 1645920"/>
                  <a:gd name="connsiteY3" fmla="*/ 0 h 1070304"/>
                  <a:gd name="connsiteX4" fmla="*/ 1645920 w 1645920"/>
                  <a:gd name="connsiteY4" fmla="*/ 535152 h 1070304"/>
                  <a:gd name="connsiteX5" fmla="*/ 1378344 w 1645920"/>
                  <a:gd name="connsiteY5" fmla="*/ 1070304 h 1070304"/>
                  <a:gd name="connsiteX0" fmla="*/ 0 w 1645920"/>
                  <a:gd name="connsiteY0" fmla="*/ 535152 h 1070304"/>
                  <a:gd name="connsiteX1" fmla="*/ 267576 w 1645920"/>
                  <a:gd name="connsiteY1" fmla="*/ 0 h 1070304"/>
                  <a:gd name="connsiteX2" fmla="*/ 1378344 w 1645920"/>
                  <a:gd name="connsiteY2" fmla="*/ 0 h 1070304"/>
                  <a:gd name="connsiteX3" fmla="*/ 1645920 w 1645920"/>
                  <a:gd name="connsiteY3" fmla="*/ 535152 h 1070304"/>
                  <a:gd name="connsiteX4" fmla="*/ 1378344 w 1645920"/>
                  <a:gd name="connsiteY4" fmla="*/ 1070304 h 1070304"/>
                  <a:gd name="connsiteX0" fmla="*/ 0 w 1378344"/>
                  <a:gd name="connsiteY0" fmla="*/ 0 h 1070304"/>
                  <a:gd name="connsiteX1" fmla="*/ 1110768 w 1378344"/>
                  <a:gd name="connsiteY1" fmla="*/ 0 h 1070304"/>
                  <a:gd name="connsiteX2" fmla="*/ 1378344 w 1378344"/>
                  <a:gd name="connsiteY2" fmla="*/ 535152 h 1070304"/>
                  <a:gd name="connsiteX3" fmla="*/ 1110768 w 1378344"/>
                  <a:gd name="connsiteY3" fmla="*/ 1070304 h 1070304"/>
                  <a:gd name="connsiteX0" fmla="*/ 0 w 1305935"/>
                  <a:gd name="connsiteY0" fmla="*/ 0 h 1070304"/>
                  <a:gd name="connsiteX1" fmla="*/ 1038359 w 1305935"/>
                  <a:gd name="connsiteY1" fmla="*/ 0 h 1070304"/>
                  <a:gd name="connsiteX2" fmla="*/ 1305935 w 1305935"/>
                  <a:gd name="connsiteY2" fmla="*/ 535152 h 1070304"/>
                  <a:gd name="connsiteX3" fmla="*/ 1038359 w 1305935"/>
                  <a:gd name="connsiteY3" fmla="*/ 1070304 h 1070304"/>
                  <a:gd name="connsiteX0" fmla="*/ 0 w 1305935"/>
                  <a:gd name="connsiteY0" fmla="*/ 0 h 1070304"/>
                  <a:gd name="connsiteX1" fmla="*/ 959917 w 1305935"/>
                  <a:gd name="connsiteY1" fmla="*/ 2341 h 1070304"/>
                  <a:gd name="connsiteX2" fmla="*/ 1305935 w 1305935"/>
                  <a:gd name="connsiteY2" fmla="*/ 535152 h 1070304"/>
                  <a:gd name="connsiteX3" fmla="*/ 1038359 w 1305935"/>
                  <a:gd name="connsiteY3" fmla="*/ 1070304 h 1070304"/>
                  <a:gd name="connsiteX0" fmla="*/ 0 w 1305935"/>
                  <a:gd name="connsiteY0" fmla="*/ 0 h 1070304"/>
                  <a:gd name="connsiteX1" fmla="*/ 959917 w 1305935"/>
                  <a:gd name="connsiteY1" fmla="*/ 2341 h 1070304"/>
                  <a:gd name="connsiteX2" fmla="*/ 1305935 w 1305935"/>
                  <a:gd name="connsiteY2" fmla="*/ 535152 h 1070304"/>
                  <a:gd name="connsiteX3" fmla="*/ 959917 w 1305935"/>
                  <a:gd name="connsiteY3" fmla="*/ 1070304 h 1070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5935" h="1070304">
                    <a:moveTo>
                      <a:pt x="0" y="0"/>
                    </a:moveTo>
                    <a:lnTo>
                      <a:pt x="959917" y="2341"/>
                    </a:lnTo>
                    <a:lnTo>
                      <a:pt x="1305935" y="535152"/>
                    </a:lnTo>
                    <a:lnTo>
                      <a:pt x="959917" y="1070304"/>
                    </a:lnTo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876014" y="4228864"/>
              <a:ext cx="499312" cy="612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+mj-lt"/>
                </a:rPr>
                <a:t>4</a:t>
              </a:r>
              <a:endParaRPr lang="en-SG" sz="32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66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&amp; Measurement System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410440" y="1255383"/>
            <a:ext cx="8333510" cy="1163869"/>
            <a:chOff x="414480" y="1244808"/>
            <a:chExt cx="8734057" cy="1219809"/>
          </a:xfrm>
        </p:grpSpPr>
        <p:sp>
          <p:nvSpPr>
            <p:cNvPr id="65" name="Hexagon 64"/>
            <p:cNvSpPr/>
            <p:nvPr/>
          </p:nvSpPr>
          <p:spPr>
            <a:xfrm>
              <a:off x="414480" y="1244808"/>
              <a:ext cx="8734057" cy="1219809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1905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56389" y="1397738"/>
              <a:ext cx="6942749" cy="863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en-US" sz="1700" b="0" dirty="0">
                  <a:solidFill>
                    <a:srgbClr val="585858"/>
                  </a:solidFill>
                  <a:latin typeface="+mj-lt"/>
                </a:rPr>
                <a:t>It is important to estimate the </a:t>
              </a:r>
              <a:r>
                <a:rPr lang="en-US" sz="1700" b="0" dirty="0">
                  <a:solidFill>
                    <a:srgbClr val="FF0000"/>
                  </a:solidFill>
                  <a:latin typeface="+mj-lt"/>
                </a:rPr>
                <a:t>spectrum</a:t>
              </a:r>
              <a:r>
                <a:rPr lang="en-US" sz="1700" b="0" dirty="0">
                  <a:solidFill>
                    <a:srgbClr val="585858"/>
                  </a:solidFill>
                  <a:latin typeface="+mj-lt"/>
                </a:rPr>
                <a:t> of a signal when choosing a </a:t>
              </a:r>
              <a:r>
                <a:rPr lang="en-US" sz="1700" b="0" dirty="0">
                  <a:solidFill>
                    <a:srgbClr val="FF0000"/>
                  </a:solidFill>
                  <a:latin typeface="+mj-lt"/>
                </a:rPr>
                <a:t>measurement</a:t>
              </a:r>
              <a:r>
                <a:rPr lang="en-US" sz="1700" b="0" dirty="0">
                  <a:solidFill>
                    <a:srgbClr val="585858"/>
                  </a:solidFill>
                  <a:latin typeface="+mj-lt"/>
                </a:rPr>
                <a:t> system</a:t>
              </a:r>
              <a:endParaRPr lang="en-US" sz="1700" dirty="0">
                <a:solidFill>
                  <a:srgbClr val="585858"/>
                </a:solidFill>
                <a:latin typeface="+mj-lt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10440" y="2597341"/>
            <a:ext cx="8333510" cy="1163868"/>
            <a:chOff x="414480" y="2586153"/>
            <a:chExt cx="8734058" cy="1219809"/>
          </a:xfrm>
        </p:grpSpPr>
        <p:sp>
          <p:nvSpPr>
            <p:cNvPr id="68" name="Hexagon 67"/>
            <p:cNvSpPr/>
            <p:nvPr/>
          </p:nvSpPr>
          <p:spPr>
            <a:xfrm>
              <a:off x="414480" y="2586153"/>
              <a:ext cx="8734058" cy="1219809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1905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85572" y="2749295"/>
              <a:ext cx="7025736" cy="863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en-US" sz="1700" b="0" dirty="0">
                  <a:solidFill>
                    <a:srgbClr val="585858"/>
                  </a:solidFill>
                  <a:latin typeface="+mj-lt"/>
                </a:rPr>
                <a:t>An </a:t>
              </a:r>
              <a:r>
                <a:rPr lang="en-US" sz="1700" b="0" dirty="0">
                  <a:solidFill>
                    <a:srgbClr val="FF0000"/>
                  </a:solidFill>
                  <a:latin typeface="+mj-lt"/>
                </a:rPr>
                <a:t>ideal measurement system </a:t>
              </a:r>
              <a:r>
                <a:rPr lang="en-US" sz="1700" b="0" dirty="0">
                  <a:solidFill>
                    <a:srgbClr val="585858"/>
                  </a:solidFill>
                  <a:latin typeface="+mj-lt"/>
                </a:rPr>
                <a:t>replicates </a:t>
              </a:r>
              <a:r>
                <a:rPr lang="en-US" sz="1700" b="0" dirty="0">
                  <a:solidFill>
                    <a:srgbClr val="FF0000"/>
                  </a:solidFill>
                  <a:latin typeface="+mj-lt"/>
                </a:rPr>
                <a:t>all frequency components</a:t>
              </a:r>
              <a:r>
                <a:rPr lang="en-US" sz="1700" b="0" dirty="0">
                  <a:solidFill>
                    <a:srgbClr val="585858"/>
                  </a:solidFill>
                  <a:latin typeface="+mj-lt"/>
                </a:rPr>
                <a:t> of an input signal</a:t>
              </a:r>
              <a:endParaRPr lang="en-US" sz="1700" dirty="0">
                <a:solidFill>
                  <a:srgbClr val="585858"/>
                </a:solidFill>
                <a:latin typeface="+mj-lt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10440" y="3939299"/>
            <a:ext cx="8333510" cy="1163868"/>
            <a:chOff x="414480" y="3922851"/>
            <a:chExt cx="8734058" cy="1219809"/>
          </a:xfrm>
        </p:grpSpPr>
        <p:sp>
          <p:nvSpPr>
            <p:cNvPr id="71" name="Hexagon 70"/>
            <p:cNvSpPr/>
            <p:nvPr/>
          </p:nvSpPr>
          <p:spPr>
            <a:xfrm>
              <a:off x="414480" y="3922851"/>
              <a:ext cx="8734058" cy="1219809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1905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+mj-lt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856390" y="4092686"/>
              <a:ext cx="6796690" cy="863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en-US" sz="1700" b="0" dirty="0">
                  <a:solidFill>
                    <a:srgbClr val="585858"/>
                  </a:solidFill>
                  <a:latin typeface="+mj-lt"/>
                </a:rPr>
                <a:t>A </a:t>
              </a:r>
              <a:r>
                <a:rPr lang="en-US" sz="1700" b="0" dirty="0">
                  <a:solidFill>
                    <a:srgbClr val="FF0000"/>
                  </a:solidFill>
                  <a:latin typeface="+mj-lt"/>
                </a:rPr>
                <a:t>practical measurement system </a:t>
              </a:r>
              <a:r>
                <a:rPr lang="en-US" sz="1700" b="0" dirty="0">
                  <a:solidFill>
                    <a:srgbClr val="585858"/>
                  </a:solidFill>
                  <a:latin typeface="+mj-lt"/>
                </a:rPr>
                <a:t>has limitations in reproducing all frequencies</a:t>
              </a:r>
              <a:endParaRPr lang="en-US" sz="1700" dirty="0">
                <a:solidFill>
                  <a:srgbClr val="585858"/>
                </a:solidFill>
                <a:latin typeface="+mj-lt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81858" y="1321640"/>
            <a:ext cx="1239498" cy="1043127"/>
            <a:chOff x="501151" y="1311066"/>
            <a:chExt cx="1299074" cy="1093265"/>
          </a:xfrm>
        </p:grpSpPr>
        <p:grpSp>
          <p:nvGrpSpPr>
            <p:cNvPr id="74" name="Group 73"/>
            <p:cNvGrpSpPr/>
            <p:nvPr/>
          </p:nvGrpSpPr>
          <p:grpSpPr>
            <a:xfrm>
              <a:off x="501151" y="1311066"/>
              <a:ext cx="1299074" cy="1093265"/>
              <a:chOff x="685800" y="1414980"/>
              <a:chExt cx="1645920" cy="1074986"/>
            </a:xfrm>
          </p:grpSpPr>
          <p:sp>
            <p:nvSpPr>
              <p:cNvPr id="76" name="Hexagon 75"/>
              <p:cNvSpPr/>
              <p:nvPr/>
            </p:nvSpPr>
            <p:spPr>
              <a:xfrm>
                <a:off x="685800" y="1417320"/>
                <a:ext cx="1645920" cy="1070304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7" name="Hexagon 15"/>
              <p:cNvSpPr/>
              <p:nvPr/>
            </p:nvSpPr>
            <p:spPr>
              <a:xfrm>
                <a:off x="1028802" y="1414980"/>
                <a:ext cx="1302918" cy="1074986"/>
              </a:xfrm>
              <a:custGeom>
                <a:avLst/>
                <a:gdLst>
                  <a:gd name="connsiteX0" fmla="*/ 0 w 1645920"/>
                  <a:gd name="connsiteY0" fmla="*/ 535152 h 1070304"/>
                  <a:gd name="connsiteX1" fmla="*/ 267576 w 1645920"/>
                  <a:gd name="connsiteY1" fmla="*/ 0 h 1070304"/>
                  <a:gd name="connsiteX2" fmla="*/ 1378344 w 1645920"/>
                  <a:gd name="connsiteY2" fmla="*/ 0 h 1070304"/>
                  <a:gd name="connsiteX3" fmla="*/ 1645920 w 1645920"/>
                  <a:gd name="connsiteY3" fmla="*/ 535152 h 1070304"/>
                  <a:gd name="connsiteX4" fmla="*/ 1378344 w 1645920"/>
                  <a:gd name="connsiteY4" fmla="*/ 1070304 h 1070304"/>
                  <a:gd name="connsiteX5" fmla="*/ 267576 w 1645920"/>
                  <a:gd name="connsiteY5" fmla="*/ 1070304 h 1070304"/>
                  <a:gd name="connsiteX6" fmla="*/ 0 w 1645920"/>
                  <a:gd name="connsiteY6" fmla="*/ 535152 h 1070304"/>
                  <a:gd name="connsiteX0" fmla="*/ 267576 w 1645920"/>
                  <a:gd name="connsiteY0" fmla="*/ 1070304 h 1161744"/>
                  <a:gd name="connsiteX1" fmla="*/ 0 w 1645920"/>
                  <a:gd name="connsiteY1" fmla="*/ 535152 h 1161744"/>
                  <a:gd name="connsiteX2" fmla="*/ 267576 w 1645920"/>
                  <a:gd name="connsiteY2" fmla="*/ 0 h 1161744"/>
                  <a:gd name="connsiteX3" fmla="*/ 1378344 w 1645920"/>
                  <a:gd name="connsiteY3" fmla="*/ 0 h 1161744"/>
                  <a:gd name="connsiteX4" fmla="*/ 1645920 w 1645920"/>
                  <a:gd name="connsiteY4" fmla="*/ 535152 h 1161744"/>
                  <a:gd name="connsiteX5" fmla="*/ 1378344 w 1645920"/>
                  <a:gd name="connsiteY5" fmla="*/ 1070304 h 1161744"/>
                  <a:gd name="connsiteX6" fmla="*/ 359016 w 1645920"/>
                  <a:gd name="connsiteY6" fmla="*/ 1161744 h 1161744"/>
                  <a:gd name="connsiteX0" fmla="*/ 267576 w 1645920"/>
                  <a:gd name="connsiteY0" fmla="*/ 1070304 h 1070304"/>
                  <a:gd name="connsiteX1" fmla="*/ 0 w 1645920"/>
                  <a:gd name="connsiteY1" fmla="*/ 535152 h 1070304"/>
                  <a:gd name="connsiteX2" fmla="*/ 267576 w 1645920"/>
                  <a:gd name="connsiteY2" fmla="*/ 0 h 1070304"/>
                  <a:gd name="connsiteX3" fmla="*/ 1378344 w 1645920"/>
                  <a:gd name="connsiteY3" fmla="*/ 0 h 1070304"/>
                  <a:gd name="connsiteX4" fmla="*/ 1645920 w 1645920"/>
                  <a:gd name="connsiteY4" fmla="*/ 535152 h 1070304"/>
                  <a:gd name="connsiteX5" fmla="*/ 1378344 w 1645920"/>
                  <a:gd name="connsiteY5" fmla="*/ 1070304 h 1070304"/>
                  <a:gd name="connsiteX0" fmla="*/ 0 w 1645920"/>
                  <a:gd name="connsiteY0" fmla="*/ 535152 h 1070304"/>
                  <a:gd name="connsiteX1" fmla="*/ 267576 w 1645920"/>
                  <a:gd name="connsiteY1" fmla="*/ 0 h 1070304"/>
                  <a:gd name="connsiteX2" fmla="*/ 1378344 w 1645920"/>
                  <a:gd name="connsiteY2" fmla="*/ 0 h 1070304"/>
                  <a:gd name="connsiteX3" fmla="*/ 1645920 w 1645920"/>
                  <a:gd name="connsiteY3" fmla="*/ 535152 h 1070304"/>
                  <a:gd name="connsiteX4" fmla="*/ 1378344 w 1645920"/>
                  <a:gd name="connsiteY4" fmla="*/ 1070304 h 1070304"/>
                  <a:gd name="connsiteX0" fmla="*/ 0 w 1378344"/>
                  <a:gd name="connsiteY0" fmla="*/ 0 h 1070304"/>
                  <a:gd name="connsiteX1" fmla="*/ 1110768 w 1378344"/>
                  <a:gd name="connsiteY1" fmla="*/ 0 h 1070304"/>
                  <a:gd name="connsiteX2" fmla="*/ 1378344 w 1378344"/>
                  <a:gd name="connsiteY2" fmla="*/ 535152 h 1070304"/>
                  <a:gd name="connsiteX3" fmla="*/ 1110768 w 1378344"/>
                  <a:gd name="connsiteY3" fmla="*/ 1070304 h 1070304"/>
                  <a:gd name="connsiteX0" fmla="*/ 0 w 1378344"/>
                  <a:gd name="connsiteY0" fmla="*/ 2341 h 1072645"/>
                  <a:gd name="connsiteX1" fmla="*/ 1032326 w 1378344"/>
                  <a:gd name="connsiteY1" fmla="*/ 0 h 1072645"/>
                  <a:gd name="connsiteX2" fmla="*/ 1378344 w 1378344"/>
                  <a:gd name="connsiteY2" fmla="*/ 537493 h 1072645"/>
                  <a:gd name="connsiteX3" fmla="*/ 1110768 w 1378344"/>
                  <a:gd name="connsiteY3" fmla="*/ 1072645 h 1072645"/>
                  <a:gd name="connsiteX0" fmla="*/ 0 w 1378344"/>
                  <a:gd name="connsiteY0" fmla="*/ 2341 h 1074986"/>
                  <a:gd name="connsiteX1" fmla="*/ 1032326 w 1378344"/>
                  <a:gd name="connsiteY1" fmla="*/ 0 h 1074986"/>
                  <a:gd name="connsiteX2" fmla="*/ 1378344 w 1378344"/>
                  <a:gd name="connsiteY2" fmla="*/ 537493 h 1074986"/>
                  <a:gd name="connsiteX3" fmla="*/ 1029308 w 1378344"/>
                  <a:gd name="connsiteY3" fmla="*/ 1074986 h 1074986"/>
                  <a:gd name="connsiteX0" fmla="*/ 0 w 1302918"/>
                  <a:gd name="connsiteY0" fmla="*/ 2341 h 1074986"/>
                  <a:gd name="connsiteX1" fmla="*/ 956900 w 1302918"/>
                  <a:gd name="connsiteY1" fmla="*/ 0 h 1074986"/>
                  <a:gd name="connsiteX2" fmla="*/ 1302918 w 1302918"/>
                  <a:gd name="connsiteY2" fmla="*/ 537493 h 1074986"/>
                  <a:gd name="connsiteX3" fmla="*/ 953882 w 1302918"/>
                  <a:gd name="connsiteY3" fmla="*/ 1074986 h 1074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2918" h="1074986">
                    <a:moveTo>
                      <a:pt x="0" y="2341"/>
                    </a:moveTo>
                    <a:lnTo>
                      <a:pt x="956900" y="0"/>
                    </a:lnTo>
                    <a:lnTo>
                      <a:pt x="1302918" y="537493"/>
                    </a:lnTo>
                    <a:lnTo>
                      <a:pt x="953882" y="1074986"/>
                    </a:lnTo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912482" y="1512163"/>
              <a:ext cx="4764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+mj-lt"/>
                </a:rPr>
                <a:t>1</a:t>
              </a:r>
              <a:endParaRPr lang="en-SG" sz="3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97111" y="2665978"/>
            <a:ext cx="1239498" cy="1040857"/>
            <a:chOff x="501151" y="2654791"/>
            <a:chExt cx="1299074" cy="1090885"/>
          </a:xfrm>
        </p:grpSpPr>
        <p:grpSp>
          <p:nvGrpSpPr>
            <p:cNvPr id="79" name="Group 78"/>
            <p:cNvGrpSpPr/>
            <p:nvPr/>
          </p:nvGrpSpPr>
          <p:grpSpPr>
            <a:xfrm>
              <a:off x="501151" y="2654791"/>
              <a:ext cx="1299074" cy="1090885"/>
              <a:chOff x="685800" y="1417320"/>
              <a:chExt cx="1645920" cy="1072646"/>
            </a:xfrm>
          </p:grpSpPr>
          <p:sp>
            <p:nvSpPr>
              <p:cNvPr id="81" name="Hexagon 80"/>
              <p:cNvSpPr/>
              <p:nvPr/>
            </p:nvSpPr>
            <p:spPr>
              <a:xfrm>
                <a:off x="685800" y="1417320"/>
                <a:ext cx="1645920" cy="1070304"/>
              </a:xfrm>
              <a:prstGeom prst="hexagon">
                <a:avLst/>
              </a:prstGeom>
              <a:solidFill>
                <a:srgbClr val="60957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2" name="Hexagon 15"/>
              <p:cNvSpPr/>
              <p:nvPr/>
            </p:nvSpPr>
            <p:spPr>
              <a:xfrm>
                <a:off x="1025785" y="1417320"/>
                <a:ext cx="1305935" cy="1072646"/>
              </a:xfrm>
              <a:custGeom>
                <a:avLst/>
                <a:gdLst>
                  <a:gd name="connsiteX0" fmla="*/ 0 w 1645920"/>
                  <a:gd name="connsiteY0" fmla="*/ 535152 h 1070304"/>
                  <a:gd name="connsiteX1" fmla="*/ 267576 w 1645920"/>
                  <a:gd name="connsiteY1" fmla="*/ 0 h 1070304"/>
                  <a:gd name="connsiteX2" fmla="*/ 1378344 w 1645920"/>
                  <a:gd name="connsiteY2" fmla="*/ 0 h 1070304"/>
                  <a:gd name="connsiteX3" fmla="*/ 1645920 w 1645920"/>
                  <a:gd name="connsiteY3" fmla="*/ 535152 h 1070304"/>
                  <a:gd name="connsiteX4" fmla="*/ 1378344 w 1645920"/>
                  <a:gd name="connsiteY4" fmla="*/ 1070304 h 1070304"/>
                  <a:gd name="connsiteX5" fmla="*/ 267576 w 1645920"/>
                  <a:gd name="connsiteY5" fmla="*/ 1070304 h 1070304"/>
                  <a:gd name="connsiteX6" fmla="*/ 0 w 1645920"/>
                  <a:gd name="connsiteY6" fmla="*/ 535152 h 1070304"/>
                  <a:gd name="connsiteX0" fmla="*/ 267576 w 1645920"/>
                  <a:gd name="connsiteY0" fmla="*/ 1070304 h 1161744"/>
                  <a:gd name="connsiteX1" fmla="*/ 0 w 1645920"/>
                  <a:gd name="connsiteY1" fmla="*/ 535152 h 1161744"/>
                  <a:gd name="connsiteX2" fmla="*/ 267576 w 1645920"/>
                  <a:gd name="connsiteY2" fmla="*/ 0 h 1161744"/>
                  <a:gd name="connsiteX3" fmla="*/ 1378344 w 1645920"/>
                  <a:gd name="connsiteY3" fmla="*/ 0 h 1161744"/>
                  <a:gd name="connsiteX4" fmla="*/ 1645920 w 1645920"/>
                  <a:gd name="connsiteY4" fmla="*/ 535152 h 1161744"/>
                  <a:gd name="connsiteX5" fmla="*/ 1378344 w 1645920"/>
                  <a:gd name="connsiteY5" fmla="*/ 1070304 h 1161744"/>
                  <a:gd name="connsiteX6" fmla="*/ 359016 w 1645920"/>
                  <a:gd name="connsiteY6" fmla="*/ 1161744 h 1161744"/>
                  <a:gd name="connsiteX0" fmla="*/ 267576 w 1645920"/>
                  <a:gd name="connsiteY0" fmla="*/ 1070304 h 1070304"/>
                  <a:gd name="connsiteX1" fmla="*/ 0 w 1645920"/>
                  <a:gd name="connsiteY1" fmla="*/ 535152 h 1070304"/>
                  <a:gd name="connsiteX2" fmla="*/ 267576 w 1645920"/>
                  <a:gd name="connsiteY2" fmla="*/ 0 h 1070304"/>
                  <a:gd name="connsiteX3" fmla="*/ 1378344 w 1645920"/>
                  <a:gd name="connsiteY3" fmla="*/ 0 h 1070304"/>
                  <a:gd name="connsiteX4" fmla="*/ 1645920 w 1645920"/>
                  <a:gd name="connsiteY4" fmla="*/ 535152 h 1070304"/>
                  <a:gd name="connsiteX5" fmla="*/ 1378344 w 1645920"/>
                  <a:gd name="connsiteY5" fmla="*/ 1070304 h 1070304"/>
                  <a:gd name="connsiteX0" fmla="*/ 0 w 1645920"/>
                  <a:gd name="connsiteY0" fmla="*/ 535152 h 1070304"/>
                  <a:gd name="connsiteX1" fmla="*/ 267576 w 1645920"/>
                  <a:gd name="connsiteY1" fmla="*/ 0 h 1070304"/>
                  <a:gd name="connsiteX2" fmla="*/ 1378344 w 1645920"/>
                  <a:gd name="connsiteY2" fmla="*/ 0 h 1070304"/>
                  <a:gd name="connsiteX3" fmla="*/ 1645920 w 1645920"/>
                  <a:gd name="connsiteY3" fmla="*/ 535152 h 1070304"/>
                  <a:gd name="connsiteX4" fmla="*/ 1378344 w 1645920"/>
                  <a:gd name="connsiteY4" fmla="*/ 1070304 h 1070304"/>
                  <a:gd name="connsiteX0" fmla="*/ 0 w 1378344"/>
                  <a:gd name="connsiteY0" fmla="*/ 0 h 1070304"/>
                  <a:gd name="connsiteX1" fmla="*/ 1110768 w 1378344"/>
                  <a:gd name="connsiteY1" fmla="*/ 0 h 1070304"/>
                  <a:gd name="connsiteX2" fmla="*/ 1378344 w 1378344"/>
                  <a:gd name="connsiteY2" fmla="*/ 535152 h 1070304"/>
                  <a:gd name="connsiteX3" fmla="*/ 1110768 w 1378344"/>
                  <a:gd name="connsiteY3" fmla="*/ 1070304 h 1070304"/>
                  <a:gd name="connsiteX0" fmla="*/ 0 w 1287834"/>
                  <a:gd name="connsiteY0" fmla="*/ 2342 h 1070304"/>
                  <a:gd name="connsiteX1" fmla="*/ 1020258 w 1287834"/>
                  <a:gd name="connsiteY1" fmla="*/ 0 h 1070304"/>
                  <a:gd name="connsiteX2" fmla="*/ 1287834 w 1287834"/>
                  <a:gd name="connsiteY2" fmla="*/ 535152 h 1070304"/>
                  <a:gd name="connsiteX3" fmla="*/ 1020258 w 1287834"/>
                  <a:gd name="connsiteY3" fmla="*/ 1070304 h 1070304"/>
                  <a:gd name="connsiteX0" fmla="*/ 0 w 1287834"/>
                  <a:gd name="connsiteY0" fmla="*/ 2342 h 1070304"/>
                  <a:gd name="connsiteX1" fmla="*/ 953883 w 1287834"/>
                  <a:gd name="connsiteY1" fmla="*/ 0 h 1070304"/>
                  <a:gd name="connsiteX2" fmla="*/ 1287834 w 1287834"/>
                  <a:gd name="connsiteY2" fmla="*/ 535152 h 1070304"/>
                  <a:gd name="connsiteX3" fmla="*/ 1020258 w 1287834"/>
                  <a:gd name="connsiteY3" fmla="*/ 1070304 h 1070304"/>
                  <a:gd name="connsiteX0" fmla="*/ 0 w 1287834"/>
                  <a:gd name="connsiteY0" fmla="*/ 2342 h 1074987"/>
                  <a:gd name="connsiteX1" fmla="*/ 953883 w 1287834"/>
                  <a:gd name="connsiteY1" fmla="*/ 0 h 1074987"/>
                  <a:gd name="connsiteX2" fmla="*/ 1287834 w 1287834"/>
                  <a:gd name="connsiteY2" fmla="*/ 535152 h 1074987"/>
                  <a:gd name="connsiteX3" fmla="*/ 944833 w 1287834"/>
                  <a:gd name="connsiteY3" fmla="*/ 1074987 h 1074987"/>
                  <a:gd name="connsiteX0" fmla="*/ 0 w 1287834"/>
                  <a:gd name="connsiteY0" fmla="*/ 2342 h 1072646"/>
                  <a:gd name="connsiteX1" fmla="*/ 953883 w 1287834"/>
                  <a:gd name="connsiteY1" fmla="*/ 0 h 1072646"/>
                  <a:gd name="connsiteX2" fmla="*/ 1287834 w 1287834"/>
                  <a:gd name="connsiteY2" fmla="*/ 535152 h 1072646"/>
                  <a:gd name="connsiteX3" fmla="*/ 938798 w 1287834"/>
                  <a:gd name="connsiteY3" fmla="*/ 1072646 h 1072646"/>
                  <a:gd name="connsiteX0" fmla="*/ 0 w 1287834"/>
                  <a:gd name="connsiteY0" fmla="*/ 2342 h 1072646"/>
                  <a:gd name="connsiteX1" fmla="*/ 941815 w 1287834"/>
                  <a:gd name="connsiteY1" fmla="*/ 0 h 1072646"/>
                  <a:gd name="connsiteX2" fmla="*/ 1287834 w 1287834"/>
                  <a:gd name="connsiteY2" fmla="*/ 535152 h 1072646"/>
                  <a:gd name="connsiteX3" fmla="*/ 938798 w 1287834"/>
                  <a:gd name="connsiteY3" fmla="*/ 1072646 h 1072646"/>
                  <a:gd name="connsiteX0" fmla="*/ 0 w 1287834"/>
                  <a:gd name="connsiteY0" fmla="*/ 2342 h 1072646"/>
                  <a:gd name="connsiteX1" fmla="*/ 941815 w 1287834"/>
                  <a:gd name="connsiteY1" fmla="*/ 0 h 1072646"/>
                  <a:gd name="connsiteX2" fmla="*/ 1287834 w 1287834"/>
                  <a:gd name="connsiteY2" fmla="*/ 535152 h 1072646"/>
                  <a:gd name="connsiteX3" fmla="*/ 938798 w 1287834"/>
                  <a:gd name="connsiteY3" fmla="*/ 1072646 h 1072646"/>
                  <a:gd name="connsiteX0" fmla="*/ 0 w 1305936"/>
                  <a:gd name="connsiteY0" fmla="*/ 2342 h 1072646"/>
                  <a:gd name="connsiteX1" fmla="*/ 959917 w 1305936"/>
                  <a:gd name="connsiteY1" fmla="*/ 0 h 1072646"/>
                  <a:gd name="connsiteX2" fmla="*/ 1305936 w 1305936"/>
                  <a:gd name="connsiteY2" fmla="*/ 535152 h 1072646"/>
                  <a:gd name="connsiteX3" fmla="*/ 956900 w 1305936"/>
                  <a:gd name="connsiteY3" fmla="*/ 1072646 h 1072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5936" h="1072646">
                    <a:moveTo>
                      <a:pt x="0" y="2342"/>
                    </a:moveTo>
                    <a:lnTo>
                      <a:pt x="959917" y="0"/>
                    </a:lnTo>
                    <a:lnTo>
                      <a:pt x="1305936" y="535152"/>
                    </a:lnTo>
                    <a:lnTo>
                      <a:pt x="956900" y="1072646"/>
                    </a:lnTo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887463" y="2871245"/>
              <a:ext cx="4764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+mj-lt"/>
                </a:rPr>
                <a:t>2</a:t>
              </a:r>
              <a:endParaRPr lang="en-SG" sz="3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97111" y="4018070"/>
            <a:ext cx="1239498" cy="1038584"/>
            <a:chOff x="501151" y="3991489"/>
            <a:chExt cx="1299074" cy="1088503"/>
          </a:xfrm>
        </p:grpSpPr>
        <p:grpSp>
          <p:nvGrpSpPr>
            <p:cNvPr id="84" name="Group 83"/>
            <p:cNvGrpSpPr/>
            <p:nvPr/>
          </p:nvGrpSpPr>
          <p:grpSpPr>
            <a:xfrm>
              <a:off x="501151" y="3991489"/>
              <a:ext cx="1299074" cy="1088503"/>
              <a:chOff x="685800" y="1417320"/>
              <a:chExt cx="1645920" cy="1070304"/>
            </a:xfrm>
          </p:grpSpPr>
          <p:sp>
            <p:nvSpPr>
              <p:cNvPr id="86" name="Hexagon 85"/>
              <p:cNvSpPr/>
              <p:nvPr/>
            </p:nvSpPr>
            <p:spPr>
              <a:xfrm>
                <a:off x="685800" y="1417320"/>
                <a:ext cx="1645920" cy="1070304"/>
              </a:xfrm>
              <a:prstGeom prst="hexagon">
                <a:avLst/>
              </a:prstGeom>
              <a:solidFill>
                <a:srgbClr val="EBA33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7" name="Hexagon 15"/>
              <p:cNvSpPr/>
              <p:nvPr/>
            </p:nvSpPr>
            <p:spPr>
              <a:xfrm>
                <a:off x="1025785" y="1417320"/>
                <a:ext cx="1305935" cy="1070304"/>
              </a:xfrm>
              <a:custGeom>
                <a:avLst/>
                <a:gdLst>
                  <a:gd name="connsiteX0" fmla="*/ 0 w 1645920"/>
                  <a:gd name="connsiteY0" fmla="*/ 535152 h 1070304"/>
                  <a:gd name="connsiteX1" fmla="*/ 267576 w 1645920"/>
                  <a:gd name="connsiteY1" fmla="*/ 0 h 1070304"/>
                  <a:gd name="connsiteX2" fmla="*/ 1378344 w 1645920"/>
                  <a:gd name="connsiteY2" fmla="*/ 0 h 1070304"/>
                  <a:gd name="connsiteX3" fmla="*/ 1645920 w 1645920"/>
                  <a:gd name="connsiteY3" fmla="*/ 535152 h 1070304"/>
                  <a:gd name="connsiteX4" fmla="*/ 1378344 w 1645920"/>
                  <a:gd name="connsiteY4" fmla="*/ 1070304 h 1070304"/>
                  <a:gd name="connsiteX5" fmla="*/ 267576 w 1645920"/>
                  <a:gd name="connsiteY5" fmla="*/ 1070304 h 1070304"/>
                  <a:gd name="connsiteX6" fmla="*/ 0 w 1645920"/>
                  <a:gd name="connsiteY6" fmla="*/ 535152 h 1070304"/>
                  <a:gd name="connsiteX0" fmla="*/ 267576 w 1645920"/>
                  <a:gd name="connsiteY0" fmla="*/ 1070304 h 1161744"/>
                  <a:gd name="connsiteX1" fmla="*/ 0 w 1645920"/>
                  <a:gd name="connsiteY1" fmla="*/ 535152 h 1161744"/>
                  <a:gd name="connsiteX2" fmla="*/ 267576 w 1645920"/>
                  <a:gd name="connsiteY2" fmla="*/ 0 h 1161744"/>
                  <a:gd name="connsiteX3" fmla="*/ 1378344 w 1645920"/>
                  <a:gd name="connsiteY3" fmla="*/ 0 h 1161744"/>
                  <a:gd name="connsiteX4" fmla="*/ 1645920 w 1645920"/>
                  <a:gd name="connsiteY4" fmla="*/ 535152 h 1161744"/>
                  <a:gd name="connsiteX5" fmla="*/ 1378344 w 1645920"/>
                  <a:gd name="connsiteY5" fmla="*/ 1070304 h 1161744"/>
                  <a:gd name="connsiteX6" fmla="*/ 359016 w 1645920"/>
                  <a:gd name="connsiteY6" fmla="*/ 1161744 h 1161744"/>
                  <a:gd name="connsiteX0" fmla="*/ 267576 w 1645920"/>
                  <a:gd name="connsiteY0" fmla="*/ 1070304 h 1070304"/>
                  <a:gd name="connsiteX1" fmla="*/ 0 w 1645920"/>
                  <a:gd name="connsiteY1" fmla="*/ 535152 h 1070304"/>
                  <a:gd name="connsiteX2" fmla="*/ 267576 w 1645920"/>
                  <a:gd name="connsiteY2" fmla="*/ 0 h 1070304"/>
                  <a:gd name="connsiteX3" fmla="*/ 1378344 w 1645920"/>
                  <a:gd name="connsiteY3" fmla="*/ 0 h 1070304"/>
                  <a:gd name="connsiteX4" fmla="*/ 1645920 w 1645920"/>
                  <a:gd name="connsiteY4" fmla="*/ 535152 h 1070304"/>
                  <a:gd name="connsiteX5" fmla="*/ 1378344 w 1645920"/>
                  <a:gd name="connsiteY5" fmla="*/ 1070304 h 1070304"/>
                  <a:gd name="connsiteX0" fmla="*/ 0 w 1645920"/>
                  <a:gd name="connsiteY0" fmla="*/ 535152 h 1070304"/>
                  <a:gd name="connsiteX1" fmla="*/ 267576 w 1645920"/>
                  <a:gd name="connsiteY1" fmla="*/ 0 h 1070304"/>
                  <a:gd name="connsiteX2" fmla="*/ 1378344 w 1645920"/>
                  <a:gd name="connsiteY2" fmla="*/ 0 h 1070304"/>
                  <a:gd name="connsiteX3" fmla="*/ 1645920 w 1645920"/>
                  <a:gd name="connsiteY3" fmla="*/ 535152 h 1070304"/>
                  <a:gd name="connsiteX4" fmla="*/ 1378344 w 1645920"/>
                  <a:gd name="connsiteY4" fmla="*/ 1070304 h 1070304"/>
                  <a:gd name="connsiteX0" fmla="*/ 0 w 1378344"/>
                  <a:gd name="connsiteY0" fmla="*/ 0 h 1070304"/>
                  <a:gd name="connsiteX1" fmla="*/ 1110768 w 1378344"/>
                  <a:gd name="connsiteY1" fmla="*/ 0 h 1070304"/>
                  <a:gd name="connsiteX2" fmla="*/ 1378344 w 1378344"/>
                  <a:gd name="connsiteY2" fmla="*/ 535152 h 1070304"/>
                  <a:gd name="connsiteX3" fmla="*/ 1110768 w 1378344"/>
                  <a:gd name="connsiteY3" fmla="*/ 1070304 h 1070304"/>
                  <a:gd name="connsiteX0" fmla="*/ 0 w 1305935"/>
                  <a:gd name="connsiteY0" fmla="*/ 0 h 1070304"/>
                  <a:gd name="connsiteX1" fmla="*/ 1038359 w 1305935"/>
                  <a:gd name="connsiteY1" fmla="*/ 0 h 1070304"/>
                  <a:gd name="connsiteX2" fmla="*/ 1305935 w 1305935"/>
                  <a:gd name="connsiteY2" fmla="*/ 535152 h 1070304"/>
                  <a:gd name="connsiteX3" fmla="*/ 1038359 w 1305935"/>
                  <a:gd name="connsiteY3" fmla="*/ 1070304 h 1070304"/>
                  <a:gd name="connsiteX0" fmla="*/ 0 w 1305935"/>
                  <a:gd name="connsiteY0" fmla="*/ 0 h 1070304"/>
                  <a:gd name="connsiteX1" fmla="*/ 959917 w 1305935"/>
                  <a:gd name="connsiteY1" fmla="*/ 2341 h 1070304"/>
                  <a:gd name="connsiteX2" fmla="*/ 1305935 w 1305935"/>
                  <a:gd name="connsiteY2" fmla="*/ 535152 h 1070304"/>
                  <a:gd name="connsiteX3" fmla="*/ 1038359 w 1305935"/>
                  <a:gd name="connsiteY3" fmla="*/ 1070304 h 1070304"/>
                  <a:gd name="connsiteX0" fmla="*/ 0 w 1305935"/>
                  <a:gd name="connsiteY0" fmla="*/ 0 h 1070304"/>
                  <a:gd name="connsiteX1" fmla="*/ 959917 w 1305935"/>
                  <a:gd name="connsiteY1" fmla="*/ 2341 h 1070304"/>
                  <a:gd name="connsiteX2" fmla="*/ 1305935 w 1305935"/>
                  <a:gd name="connsiteY2" fmla="*/ 535152 h 1070304"/>
                  <a:gd name="connsiteX3" fmla="*/ 959917 w 1305935"/>
                  <a:gd name="connsiteY3" fmla="*/ 1070304 h 1070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5935" h="1070304">
                    <a:moveTo>
                      <a:pt x="0" y="0"/>
                    </a:moveTo>
                    <a:lnTo>
                      <a:pt x="959917" y="2341"/>
                    </a:lnTo>
                    <a:lnTo>
                      <a:pt x="1305935" y="535152"/>
                    </a:lnTo>
                    <a:lnTo>
                      <a:pt x="959917" y="1070304"/>
                    </a:lnTo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887463" y="4228864"/>
              <a:ext cx="4764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+mj-lt"/>
                </a:rPr>
                <a:t>3</a:t>
              </a:r>
              <a:endParaRPr lang="en-SG" sz="32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87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04715" y="4770273"/>
            <a:ext cx="3279530" cy="865847"/>
          </a:xfrm>
          <a:prstGeom prst="roundRect">
            <a:avLst>
              <a:gd name="adj" fmla="val 4234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4715" y="3323971"/>
            <a:ext cx="3279530" cy="760295"/>
          </a:xfrm>
          <a:prstGeom prst="roundRect">
            <a:avLst>
              <a:gd name="adj" fmla="val 4234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4715" y="1651454"/>
            <a:ext cx="3636487" cy="1060204"/>
          </a:xfrm>
          <a:prstGeom prst="roundRect">
            <a:avLst>
              <a:gd name="adj" fmla="val 4234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762000" y="50800"/>
            <a:ext cx="7696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cap="all" dirty="0">
                <a:solidFill>
                  <a:schemeClr val="bg1"/>
                </a:solidFill>
                <a:highlight>
                  <a:srgbClr val="00FF00"/>
                </a:highlight>
                <a:latin typeface="+mn-lt"/>
                <a:cs typeface="AngsanaUPC" pitchFamily="18" charset="-34"/>
              </a:rPr>
              <a:t>Error of Approximation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96635" y="723510"/>
            <a:ext cx="7407729" cy="867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 sz="1800" b="0" dirty="0">
                <a:latin typeface="+mn-lt"/>
              </a:rPr>
              <a:t>A practical calculation of the Fourier series requires that we truncate the series to a finite  number of terms.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18032" y="2768146"/>
            <a:ext cx="3048001" cy="411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 sz="1600" b="0" dirty="0">
                <a:latin typeface="+mn-lt"/>
              </a:rPr>
              <a:t>The </a:t>
            </a:r>
            <a:r>
              <a:rPr lang="en-US" altLang="en-US" sz="1600" b="0" dirty="0">
                <a:solidFill>
                  <a:srgbClr val="FF0000"/>
                </a:solidFill>
                <a:latin typeface="+mn-lt"/>
              </a:rPr>
              <a:t>error </a:t>
            </a:r>
            <a:r>
              <a:rPr lang="en-US" altLang="en-US" sz="1600" b="0" dirty="0">
                <a:latin typeface="+mn-lt"/>
              </a:rPr>
              <a:t>for  </a:t>
            </a:r>
            <a:r>
              <a:rPr lang="en-US" altLang="en-US" sz="1600" b="0" i="1" dirty="0">
                <a:latin typeface="+mn-lt"/>
              </a:rPr>
              <a:t>N</a:t>
            </a:r>
            <a:r>
              <a:rPr lang="en-US" altLang="en-US" sz="1600" b="0" dirty="0">
                <a:latin typeface="+mn-lt"/>
              </a:rPr>
              <a:t>  terms is</a:t>
            </a:r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720393"/>
              </p:ext>
            </p:extLst>
          </p:nvPr>
        </p:nvGraphicFramePr>
        <p:xfrm>
          <a:off x="531714" y="3479754"/>
          <a:ext cx="2336801" cy="456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68200" imgH="228600" progId="Equation.DSMT4">
                  <p:embed/>
                </p:oleObj>
              </mc:Choice>
              <mc:Fallback>
                <p:oleObj name="Equation" r:id="rId3" imgW="1168200" imgH="228600" progId="Equation.DSMT4">
                  <p:embed/>
                  <p:pic>
                    <p:nvPicPr>
                      <p:cNvPr id="378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714" y="3479754"/>
                        <a:ext cx="2336801" cy="456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01314" y="4202133"/>
            <a:ext cx="5791201" cy="411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 sz="1600" b="0" dirty="0">
                <a:latin typeface="+mn-lt"/>
              </a:rPr>
              <a:t>We use the </a:t>
            </a:r>
            <a:r>
              <a:rPr lang="en-US" altLang="en-US" sz="1600" b="0" dirty="0">
                <a:solidFill>
                  <a:srgbClr val="FF0000"/>
                </a:solidFill>
                <a:latin typeface="+mn-lt"/>
              </a:rPr>
              <a:t>mean-square error </a:t>
            </a:r>
            <a:r>
              <a:rPr lang="en-US" altLang="en-US" sz="1600" b="0" dirty="0">
                <a:latin typeface="+mn-lt"/>
              </a:rPr>
              <a:t>(MSE) defined as</a:t>
            </a:r>
          </a:p>
        </p:txBody>
      </p:sp>
      <p:graphicFrame>
        <p:nvGraphicFramePr>
          <p:cNvPr id="378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192552"/>
              </p:ext>
            </p:extLst>
          </p:nvPr>
        </p:nvGraphicFramePr>
        <p:xfrm>
          <a:off x="493615" y="4779921"/>
          <a:ext cx="2413000" cy="762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44520" imgH="393480" progId="Equation.DSMT4">
                  <p:embed/>
                </p:oleObj>
              </mc:Choice>
              <mc:Fallback>
                <p:oleObj name="Equation" r:id="rId5" imgW="1244520" imgH="393480" progId="Equation.DSMT4">
                  <p:embed/>
                  <p:pic>
                    <p:nvPicPr>
                      <p:cNvPr id="378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615" y="4779921"/>
                        <a:ext cx="2413000" cy="762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293223" y="5803388"/>
            <a:ext cx="8305800" cy="415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 sz="1600" b="0" dirty="0">
                <a:latin typeface="+mn-lt"/>
              </a:rPr>
              <a:t>MSE is minimum when </a:t>
            </a:r>
            <a:r>
              <a:rPr lang="en-US" altLang="en-US" sz="1600" i="1" dirty="0" err="1">
                <a:latin typeface="+mn-lt"/>
              </a:rPr>
              <a:t>D</a:t>
            </a:r>
            <a:r>
              <a:rPr lang="en-US" altLang="en-US" sz="1600" b="0" i="1" baseline="-25000" dirty="0" err="1">
                <a:latin typeface="+mn-lt"/>
              </a:rPr>
              <a:t>n</a:t>
            </a:r>
            <a:r>
              <a:rPr lang="en-US" altLang="en-US" sz="1600" b="0" dirty="0">
                <a:latin typeface="+mn-lt"/>
              </a:rPr>
              <a:t> =  Fourier series’ coefficients</a:t>
            </a:r>
            <a:endParaRPr lang="th-TH" altLang="en-US" sz="1600" b="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5790" y="1689996"/>
                <a:ext cx="4011966" cy="8654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SG" sz="2000" b="0" i="1" smtClean="0">
                          <a:latin typeface="Cambria Math"/>
                        </a:rPr>
                        <m:t>≅</m:t>
                      </m:r>
                      <m:nary>
                        <m:naryPr>
                          <m:chr m:val="∑"/>
                          <m:ctrlPr>
                            <a:rPr lang="pt-BR" sz="20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000" b="0" i="1">
                              <a:latin typeface="Cambria Math"/>
                            </a:rPr>
                            <m:t>𝑛</m:t>
                          </m:r>
                          <m:r>
                            <a:rPr lang="pt-BR" sz="2000" b="0" i="1">
                              <a:latin typeface="Cambria Math"/>
                            </a:rPr>
                            <m:t>=−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000" i="1" dirty="0" smtClean="0"/>
                            <m:t>D</m:t>
                          </m:r>
                          <m:r>
                            <m:rPr>
                              <m:nor/>
                            </m:rPr>
                            <a:rPr lang="en-SG" sz="2000" i="1" baseline="-25000" dirty="0"/>
                            <m:t>n</m:t>
                          </m:r>
                          <m:r>
                            <m:rPr>
                              <m:nor/>
                            </m:rPr>
                            <a:rPr lang="en-SG" sz="2000" i="1" baseline="-25000" dirty="0"/>
                            <m:t> </m:t>
                          </m:r>
                          <m:r>
                            <m:rPr>
                              <m:nor/>
                            </m:rPr>
                            <a:rPr lang="en-SG" sz="2000" b="0" i="1" dirty="0"/>
                            <m:t>e</m:t>
                          </m:r>
                          <m:r>
                            <m:rPr>
                              <m:nor/>
                            </m:rPr>
                            <a:rPr lang="en-SG" sz="2000" b="0" i="1" dirty="0"/>
                            <m:t> </m:t>
                          </m:r>
                          <m:r>
                            <m:rPr>
                              <m:nor/>
                            </m:rPr>
                            <a:rPr lang="en-SG" sz="2000" b="0" i="1" baseline="30000" dirty="0"/>
                            <m:t>j</m:t>
                          </m:r>
                          <m:r>
                            <a:rPr lang="en-SG" sz="2000" b="0" i="1" baseline="3000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000" b="0" i="1" baseline="160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baseline="16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baseline="16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baseline="300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000" b="0" i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90" y="1689996"/>
                <a:ext cx="4011966" cy="865430"/>
              </a:xfrm>
              <a:prstGeom prst="rect">
                <a:avLst/>
              </a:prstGeom>
              <a:blipFill>
                <a:blip r:embed="rId14"/>
                <a:stretch>
                  <a:fillRect l="-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8542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TU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35445</TotalTime>
  <Pages>0</Pages>
  <Words>549</Words>
  <Characters>0</Characters>
  <Application>Microsoft Office PowerPoint</Application>
  <DocSecurity>0</DocSecurity>
  <PresentationFormat>On-screen Show (4:3)</PresentationFormat>
  <Lines>0</Lines>
  <Paragraphs>106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Verdana</vt:lpstr>
      <vt:lpstr>Verdana</vt:lpstr>
      <vt:lpstr>Office Theme</vt:lpstr>
      <vt:lpstr>1_Office Theme</vt:lpstr>
      <vt:lpstr>Visio</vt:lpstr>
      <vt:lpstr>Equation</vt:lpstr>
      <vt:lpstr>PowerPoint Presentation</vt:lpstr>
      <vt:lpstr>PowerPoint Presentation</vt:lpstr>
      <vt:lpstr>Recap of Lecture 1</vt:lpstr>
      <vt:lpstr>PowerPoint Presentation</vt:lpstr>
      <vt:lpstr>FOURIER SERIES REPRESENTATION OF SIGNALS</vt:lpstr>
      <vt:lpstr>PowerPoint Presentation</vt:lpstr>
      <vt:lpstr>WHY FOURIER SERIES REPRESENTATION OF A SIGNAL?</vt:lpstr>
      <vt:lpstr>Spectrum &amp; Measurement System</vt:lpstr>
      <vt:lpstr>PowerPoint Presentation</vt:lpstr>
      <vt:lpstr>PowerPoint Presentation</vt:lpstr>
      <vt:lpstr>Amplitude and Phase</vt:lpstr>
      <vt:lpstr>PowerPoint Presentation</vt:lpstr>
    </vt:vector>
  </TitlesOfParts>
  <Company>USAF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Larry D Pulliam</dc:creator>
  <cp:lastModifiedBy>Cai Yiyu (Assoc Prof)</cp:lastModifiedBy>
  <cp:revision>1628</cp:revision>
  <cp:lastPrinted>2020-01-22T10:24:57Z</cp:lastPrinted>
  <dcterms:created xsi:type="dcterms:W3CDTF">1999-04-29T00:34:24Z</dcterms:created>
  <dcterms:modified xsi:type="dcterms:W3CDTF">2024-01-22T06:32:39Z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2052-8.1.0.3442</vt:lpwstr>
  </property>
</Properties>
</file>