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7" r:id="rId2"/>
    <p:sldId id="259" r:id="rId3"/>
    <p:sldId id="260" r:id="rId4"/>
    <p:sldId id="262" r:id="rId5"/>
    <p:sldId id="263" r:id="rId6"/>
    <p:sldId id="292" r:id="rId7"/>
    <p:sldId id="261" r:id="rId8"/>
    <p:sldId id="264" r:id="rId9"/>
    <p:sldId id="293" r:id="rId10"/>
    <p:sldId id="267" r:id="rId11"/>
    <p:sldId id="290" r:id="rId12"/>
    <p:sldId id="268" r:id="rId13"/>
    <p:sldId id="280" r:id="rId14"/>
    <p:sldId id="272" r:id="rId15"/>
    <p:sldId id="269" r:id="rId16"/>
    <p:sldId id="271" r:id="rId17"/>
    <p:sldId id="294" r:id="rId18"/>
    <p:sldId id="273" r:id="rId19"/>
    <p:sldId id="274" r:id="rId20"/>
    <p:sldId id="275" r:id="rId21"/>
    <p:sldId id="276" r:id="rId22"/>
    <p:sldId id="277" r:id="rId23"/>
    <p:sldId id="278" r:id="rId24"/>
    <p:sldId id="279" r:id="rId25"/>
    <p:sldId id="281" r:id="rId26"/>
    <p:sldId id="282" r:id="rId27"/>
    <p:sldId id="295" r:id="rId28"/>
    <p:sldId id="285" r:id="rId29"/>
    <p:sldId id="283" r:id="rId30"/>
    <p:sldId id="284" r:id="rId31"/>
    <p:sldId id="288" r:id="rId32"/>
    <p:sldId id="296" r:id="rId33"/>
    <p:sldId id="289" r:id="rId34"/>
    <p:sldId id="29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23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300BA1-D3EF-764F-8C3B-71C799D173CB}" v="17" dt="2021-08-19T05:52:28.4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56"/>
  </p:normalViewPr>
  <p:slideViewPr>
    <p:cSldViewPr snapToGrid="0" snapToObjects="1">
      <p:cViewPr varScale="1">
        <p:scale>
          <a:sx n="107" d="100"/>
          <a:sy n="107" d="100"/>
        </p:scale>
        <p:origin x="4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856C1-2363-2845-B550-DA426BF393F5}" type="datetimeFigureOut">
              <a:rPr lang="en-US" smtClean="0"/>
              <a:t>8/16/21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A2A656-E28C-2C4D-A2A1-50C7198F5D42}" type="slidenum">
              <a:rPr lang="en-US" smtClean="0"/>
              <a:t>‹#›</a:t>
            </a:fld>
            <a:endParaRPr lang="en-US"/>
          </a:p>
        </p:txBody>
      </p:sp>
    </p:spTree>
    <p:extLst>
      <p:ext uri="{BB962C8B-B14F-4D97-AF65-F5344CB8AC3E}">
        <p14:creationId xmlns:p14="http://schemas.microsoft.com/office/powerpoint/2010/main" val="3266272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A2A656-E28C-2C4D-A2A1-50C7198F5D42}" type="slidenum">
              <a:rPr lang="en-US" smtClean="0"/>
              <a:t>2</a:t>
            </a:fld>
            <a:endParaRPr lang="en-US"/>
          </a:p>
        </p:txBody>
      </p:sp>
    </p:spTree>
    <p:extLst>
      <p:ext uri="{BB962C8B-B14F-4D97-AF65-F5344CB8AC3E}">
        <p14:creationId xmlns:p14="http://schemas.microsoft.com/office/powerpoint/2010/main" val="1108750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A2A656-E28C-2C4D-A2A1-50C7198F5D42}" type="slidenum">
              <a:rPr lang="en-US" smtClean="0"/>
              <a:t>16</a:t>
            </a:fld>
            <a:endParaRPr lang="en-US"/>
          </a:p>
        </p:txBody>
      </p:sp>
    </p:spTree>
    <p:extLst>
      <p:ext uri="{BB962C8B-B14F-4D97-AF65-F5344CB8AC3E}">
        <p14:creationId xmlns:p14="http://schemas.microsoft.com/office/powerpoint/2010/main" val="1579482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A2A656-E28C-2C4D-A2A1-50C7198F5D42}" type="slidenum">
              <a:rPr lang="en-US" smtClean="0"/>
              <a:t>17</a:t>
            </a:fld>
            <a:endParaRPr lang="en-US"/>
          </a:p>
        </p:txBody>
      </p:sp>
    </p:spTree>
    <p:extLst>
      <p:ext uri="{BB962C8B-B14F-4D97-AF65-F5344CB8AC3E}">
        <p14:creationId xmlns:p14="http://schemas.microsoft.com/office/powerpoint/2010/main" val="2578352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A2A656-E28C-2C4D-A2A1-50C7198F5D42}" type="slidenum">
              <a:rPr lang="en-US" smtClean="0"/>
              <a:t>18</a:t>
            </a:fld>
            <a:endParaRPr lang="en-US"/>
          </a:p>
        </p:txBody>
      </p:sp>
    </p:spTree>
    <p:extLst>
      <p:ext uri="{BB962C8B-B14F-4D97-AF65-F5344CB8AC3E}">
        <p14:creationId xmlns:p14="http://schemas.microsoft.com/office/powerpoint/2010/main" val="4150769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expressions, ++x do the self increment first, then return the value of x; x++ firstly return the value of x, then do the self increment.</a:t>
            </a:r>
          </a:p>
        </p:txBody>
      </p:sp>
      <p:sp>
        <p:nvSpPr>
          <p:cNvPr id="4" name="Slide Number Placeholder 3"/>
          <p:cNvSpPr>
            <a:spLocks noGrp="1"/>
          </p:cNvSpPr>
          <p:nvPr>
            <p:ph type="sldNum" sz="quarter" idx="5"/>
          </p:nvPr>
        </p:nvSpPr>
        <p:spPr/>
        <p:txBody>
          <a:bodyPr/>
          <a:lstStyle/>
          <a:p>
            <a:fld id="{5FA2A656-E28C-2C4D-A2A1-50C7198F5D42}" type="slidenum">
              <a:rPr lang="en-US" smtClean="0"/>
              <a:t>19</a:t>
            </a:fld>
            <a:endParaRPr lang="en-US"/>
          </a:p>
        </p:txBody>
      </p:sp>
    </p:spTree>
    <p:extLst>
      <p:ext uri="{BB962C8B-B14F-4D97-AF65-F5344CB8AC3E}">
        <p14:creationId xmlns:p14="http://schemas.microsoft.com/office/powerpoint/2010/main" val="3994084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A2A656-E28C-2C4D-A2A1-50C7198F5D42}" type="slidenum">
              <a:rPr lang="en-US" smtClean="0"/>
              <a:t>20</a:t>
            </a:fld>
            <a:endParaRPr lang="en-US"/>
          </a:p>
        </p:txBody>
      </p:sp>
    </p:spTree>
    <p:extLst>
      <p:ext uri="{BB962C8B-B14F-4D97-AF65-F5344CB8AC3E}">
        <p14:creationId xmlns:p14="http://schemas.microsoft.com/office/powerpoint/2010/main" val="1750831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dirty="0">
                <a:solidFill>
                  <a:schemeClr val="tx1"/>
                </a:solidFill>
                <a:effectLst/>
                <a:latin typeface="+mn-lt"/>
                <a:ea typeface="+mn-ea"/>
                <a:cs typeface="+mn-cs"/>
              </a:rPr>
              <a:t>is to precede the expression to be converted by the new type enclosed between parentheses (()):</a:t>
            </a:r>
            <a:endParaRPr lang="en-US" dirty="0"/>
          </a:p>
        </p:txBody>
      </p:sp>
      <p:sp>
        <p:nvSpPr>
          <p:cNvPr id="4" name="Slide Number Placeholder 3"/>
          <p:cNvSpPr>
            <a:spLocks noGrp="1"/>
          </p:cNvSpPr>
          <p:nvPr>
            <p:ph type="sldNum" sz="quarter" idx="5"/>
          </p:nvPr>
        </p:nvSpPr>
        <p:spPr/>
        <p:txBody>
          <a:bodyPr/>
          <a:lstStyle/>
          <a:p>
            <a:fld id="{5FA2A656-E28C-2C4D-A2A1-50C7198F5D42}" type="slidenum">
              <a:rPr lang="en-US" smtClean="0"/>
              <a:t>21</a:t>
            </a:fld>
            <a:endParaRPr lang="en-US"/>
          </a:p>
        </p:txBody>
      </p:sp>
    </p:spTree>
    <p:extLst>
      <p:ext uri="{BB962C8B-B14F-4D97-AF65-F5344CB8AC3E}">
        <p14:creationId xmlns:p14="http://schemas.microsoft.com/office/powerpoint/2010/main" val="91296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A2A656-E28C-2C4D-A2A1-50C7198F5D42}" type="slidenum">
              <a:rPr lang="en-US" smtClean="0"/>
              <a:t>22</a:t>
            </a:fld>
            <a:endParaRPr lang="en-US"/>
          </a:p>
        </p:txBody>
      </p:sp>
    </p:spTree>
    <p:extLst>
      <p:ext uri="{BB962C8B-B14F-4D97-AF65-F5344CB8AC3E}">
        <p14:creationId xmlns:p14="http://schemas.microsoft.com/office/powerpoint/2010/main" val="153750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A2A656-E28C-2C4D-A2A1-50C7198F5D42}" type="slidenum">
              <a:rPr lang="en-US" smtClean="0"/>
              <a:t>23</a:t>
            </a:fld>
            <a:endParaRPr lang="en-US"/>
          </a:p>
        </p:txBody>
      </p:sp>
    </p:spTree>
    <p:extLst>
      <p:ext uri="{BB962C8B-B14F-4D97-AF65-F5344CB8AC3E}">
        <p14:creationId xmlns:p14="http://schemas.microsoft.com/office/powerpoint/2010/main" val="1723690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A2A656-E28C-2C4D-A2A1-50C7198F5D42}" type="slidenum">
              <a:rPr lang="en-US" smtClean="0"/>
              <a:t>24</a:t>
            </a:fld>
            <a:endParaRPr lang="en-US"/>
          </a:p>
        </p:txBody>
      </p:sp>
    </p:spTree>
    <p:extLst>
      <p:ext uri="{BB962C8B-B14F-4D97-AF65-F5344CB8AC3E}">
        <p14:creationId xmlns:p14="http://schemas.microsoft.com/office/powerpoint/2010/main" val="324292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these is no unsigned float? Precision vs Range</a:t>
            </a:r>
          </a:p>
        </p:txBody>
      </p:sp>
      <p:sp>
        <p:nvSpPr>
          <p:cNvPr id="4" name="Slide Number Placeholder 3"/>
          <p:cNvSpPr>
            <a:spLocks noGrp="1"/>
          </p:cNvSpPr>
          <p:nvPr>
            <p:ph type="sldNum" sz="quarter" idx="5"/>
          </p:nvPr>
        </p:nvSpPr>
        <p:spPr/>
        <p:txBody>
          <a:bodyPr/>
          <a:lstStyle/>
          <a:p>
            <a:fld id="{5FA2A656-E28C-2C4D-A2A1-50C7198F5D42}" type="slidenum">
              <a:rPr lang="en-US" smtClean="0"/>
              <a:t>7</a:t>
            </a:fld>
            <a:endParaRPr lang="en-US"/>
          </a:p>
        </p:txBody>
      </p:sp>
    </p:spTree>
    <p:extLst>
      <p:ext uri="{BB962C8B-B14F-4D97-AF65-F5344CB8AC3E}">
        <p14:creationId xmlns:p14="http://schemas.microsoft.com/office/powerpoint/2010/main" val="2598394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these is no unsigned float? Precision vs Range</a:t>
            </a:r>
          </a:p>
        </p:txBody>
      </p:sp>
      <p:sp>
        <p:nvSpPr>
          <p:cNvPr id="4" name="Slide Number Placeholder 3"/>
          <p:cNvSpPr>
            <a:spLocks noGrp="1"/>
          </p:cNvSpPr>
          <p:nvPr>
            <p:ph type="sldNum" sz="quarter" idx="5"/>
          </p:nvPr>
        </p:nvSpPr>
        <p:spPr/>
        <p:txBody>
          <a:bodyPr/>
          <a:lstStyle/>
          <a:p>
            <a:fld id="{5FA2A656-E28C-2C4D-A2A1-50C7198F5D42}" type="slidenum">
              <a:rPr lang="en-US" smtClean="0"/>
              <a:t>9</a:t>
            </a:fld>
            <a:endParaRPr lang="en-US"/>
          </a:p>
        </p:txBody>
      </p:sp>
    </p:spTree>
    <p:extLst>
      <p:ext uri="{BB962C8B-B14F-4D97-AF65-F5344CB8AC3E}">
        <p14:creationId xmlns:p14="http://schemas.microsoft.com/office/powerpoint/2010/main" val="2381138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A2A656-E28C-2C4D-A2A1-50C7198F5D42}" type="slidenum">
              <a:rPr lang="en-US" smtClean="0"/>
              <a:t>10</a:t>
            </a:fld>
            <a:endParaRPr lang="en-US"/>
          </a:p>
        </p:txBody>
      </p:sp>
    </p:spTree>
    <p:extLst>
      <p:ext uri="{BB962C8B-B14F-4D97-AF65-F5344CB8AC3E}">
        <p14:creationId xmlns:p14="http://schemas.microsoft.com/office/powerpoint/2010/main" val="668438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A2A656-E28C-2C4D-A2A1-50C7198F5D42}" type="slidenum">
              <a:rPr lang="en-US" smtClean="0"/>
              <a:t>11</a:t>
            </a:fld>
            <a:endParaRPr lang="en-US"/>
          </a:p>
        </p:txBody>
      </p:sp>
    </p:spTree>
    <p:extLst>
      <p:ext uri="{BB962C8B-B14F-4D97-AF65-F5344CB8AC3E}">
        <p14:creationId xmlns:p14="http://schemas.microsoft.com/office/powerpoint/2010/main" val="340161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A2A656-E28C-2C4D-A2A1-50C7198F5D42}" type="slidenum">
              <a:rPr lang="en-US" smtClean="0"/>
              <a:t>12</a:t>
            </a:fld>
            <a:endParaRPr lang="en-US"/>
          </a:p>
        </p:txBody>
      </p:sp>
    </p:spTree>
    <p:extLst>
      <p:ext uri="{BB962C8B-B14F-4D97-AF65-F5344CB8AC3E}">
        <p14:creationId xmlns:p14="http://schemas.microsoft.com/office/powerpoint/2010/main" val="2133351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A2A656-E28C-2C4D-A2A1-50C7198F5D42}" type="slidenum">
              <a:rPr lang="en-US" smtClean="0"/>
              <a:t>13</a:t>
            </a:fld>
            <a:endParaRPr lang="en-US"/>
          </a:p>
        </p:txBody>
      </p:sp>
    </p:spTree>
    <p:extLst>
      <p:ext uri="{BB962C8B-B14F-4D97-AF65-F5344CB8AC3E}">
        <p14:creationId xmlns:p14="http://schemas.microsoft.com/office/powerpoint/2010/main" val="3781697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A2A656-E28C-2C4D-A2A1-50C7198F5D42}" type="slidenum">
              <a:rPr lang="en-US" smtClean="0"/>
              <a:t>14</a:t>
            </a:fld>
            <a:endParaRPr lang="en-US"/>
          </a:p>
        </p:txBody>
      </p:sp>
    </p:spTree>
    <p:extLst>
      <p:ext uri="{BB962C8B-B14F-4D97-AF65-F5344CB8AC3E}">
        <p14:creationId xmlns:p14="http://schemas.microsoft.com/office/powerpoint/2010/main" val="119717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A2A656-E28C-2C4D-A2A1-50C7198F5D42}" type="slidenum">
              <a:rPr lang="en-US" smtClean="0"/>
              <a:t>15</a:t>
            </a:fld>
            <a:endParaRPr lang="en-US"/>
          </a:p>
        </p:txBody>
      </p:sp>
    </p:spTree>
    <p:extLst>
      <p:ext uri="{BB962C8B-B14F-4D97-AF65-F5344CB8AC3E}">
        <p14:creationId xmlns:p14="http://schemas.microsoft.com/office/powerpoint/2010/main" val="2098765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68492-7D6F-5748-87F0-EFFD695C607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70A2357-157B-1646-B8EF-EE6CBA3282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7B8FA02-6302-7541-A346-69DEFE9359C2}"/>
              </a:ext>
            </a:extLst>
          </p:cNvPr>
          <p:cNvSpPr>
            <a:spLocks noGrp="1"/>
          </p:cNvSpPr>
          <p:nvPr>
            <p:ph type="dt" sz="half" idx="10"/>
          </p:nvPr>
        </p:nvSpPr>
        <p:spPr/>
        <p:txBody>
          <a:bodyPr/>
          <a:lstStyle/>
          <a:p>
            <a:fld id="{BA423E16-5E5D-5240-AC52-5E833BE654E4}" type="datetimeFigureOut">
              <a:rPr lang="en-US" smtClean="0"/>
              <a:t>8/16/21</a:t>
            </a:fld>
            <a:endParaRPr lang="en-US"/>
          </a:p>
        </p:txBody>
      </p:sp>
      <p:sp>
        <p:nvSpPr>
          <p:cNvPr id="5" name="Footer Placeholder 4">
            <a:extLst>
              <a:ext uri="{FF2B5EF4-FFF2-40B4-BE49-F238E27FC236}">
                <a16:creationId xmlns:a16="http://schemas.microsoft.com/office/drawing/2014/main" id="{29776346-AAF1-4B45-9565-9FB94690BF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327202-AE6A-964D-B6DC-53C3EF6E0D9A}"/>
              </a:ext>
            </a:extLst>
          </p:cNvPr>
          <p:cNvSpPr>
            <a:spLocks noGrp="1"/>
          </p:cNvSpPr>
          <p:nvPr>
            <p:ph type="sldNum" sz="quarter" idx="12"/>
          </p:nvPr>
        </p:nvSpPr>
        <p:spPr/>
        <p:txBody>
          <a:bodyPr/>
          <a:lstStyle/>
          <a:p>
            <a:fld id="{FC80AA35-25CA-FA47-8B9F-1E8627C4E2FE}" type="slidenum">
              <a:rPr lang="en-US" smtClean="0"/>
              <a:t>‹#›</a:t>
            </a:fld>
            <a:endParaRPr lang="en-US"/>
          </a:p>
        </p:txBody>
      </p:sp>
    </p:spTree>
    <p:extLst>
      <p:ext uri="{BB962C8B-B14F-4D97-AF65-F5344CB8AC3E}">
        <p14:creationId xmlns:p14="http://schemas.microsoft.com/office/powerpoint/2010/main" val="4027812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9BD6C-655A-174F-A129-44E398D443B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F498E59-E679-4845-8A51-7CB70CC4753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C3DA112-70C8-D040-9683-0049A9BDA57E}"/>
              </a:ext>
            </a:extLst>
          </p:cNvPr>
          <p:cNvSpPr>
            <a:spLocks noGrp="1"/>
          </p:cNvSpPr>
          <p:nvPr>
            <p:ph type="dt" sz="half" idx="10"/>
          </p:nvPr>
        </p:nvSpPr>
        <p:spPr/>
        <p:txBody>
          <a:bodyPr/>
          <a:lstStyle/>
          <a:p>
            <a:fld id="{BA423E16-5E5D-5240-AC52-5E833BE654E4}" type="datetimeFigureOut">
              <a:rPr lang="en-US" smtClean="0"/>
              <a:t>8/16/21</a:t>
            </a:fld>
            <a:endParaRPr lang="en-US"/>
          </a:p>
        </p:txBody>
      </p:sp>
      <p:sp>
        <p:nvSpPr>
          <p:cNvPr id="5" name="Footer Placeholder 4">
            <a:extLst>
              <a:ext uri="{FF2B5EF4-FFF2-40B4-BE49-F238E27FC236}">
                <a16:creationId xmlns:a16="http://schemas.microsoft.com/office/drawing/2014/main" id="{1DF94BE0-D352-E24D-BC15-A4D288574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742DEF-E1CF-3B43-A5EF-B37774E841FE}"/>
              </a:ext>
            </a:extLst>
          </p:cNvPr>
          <p:cNvSpPr>
            <a:spLocks noGrp="1"/>
          </p:cNvSpPr>
          <p:nvPr>
            <p:ph type="sldNum" sz="quarter" idx="12"/>
          </p:nvPr>
        </p:nvSpPr>
        <p:spPr/>
        <p:txBody>
          <a:bodyPr/>
          <a:lstStyle/>
          <a:p>
            <a:fld id="{FC80AA35-25CA-FA47-8B9F-1E8627C4E2FE}" type="slidenum">
              <a:rPr lang="en-US" smtClean="0"/>
              <a:t>‹#›</a:t>
            </a:fld>
            <a:endParaRPr lang="en-US"/>
          </a:p>
        </p:txBody>
      </p:sp>
    </p:spTree>
    <p:extLst>
      <p:ext uri="{BB962C8B-B14F-4D97-AF65-F5344CB8AC3E}">
        <p14:creationId xmlns:p14="http://schemas.microsoft.com/office/powerpoint/2010/main" val="3933861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177045-1AD1-454E-9A55-49E612C9909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4393138-2A19-AE4B-89D8-8351510E3A0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1832DD-531B-FF4C-906E-9D05829B4791}"/>
              </a:ext>
            </a:extLst>
          </p:cNvPr>
          <p:cNvSpPr>
            <a:spLocks noGrp="1"/>
          </p:cNvSpPr>
          <p:nvPr>
            <p:ph type="dt" sz="half" idx="10"/>
          </p:nvPr>
        </p:nvSpPr>
        <p:spPr/>
        <p:txBody>
          <a:bodyPr/>
          <a:lstStyle/>
          <a:p>
            <a:fld id="{BA423E16-5E5D-5240-AC52-5E833BE654E4}" type="datetimeFigureOut">
              <a:rPr lang="en-US" smtClean="0"/>
              <a:t>8/16/21</a:t>
            </a:fld>
            <a:endParaRPr lang="en-US"/>
          </a:p>
        </p:txBody>
      </p:sp>
      <p:sp>
        <p:nvSpPr>
          <p:cNvPr id="5" name="Footer Placeholder 4">
            <a:extLst>
              <a:ext uri="{FF2B5EF4-FFF2-40B4-BE49-F238E27FC236}">
                <a16:creationId xmlns:a16="http://schemas.microsoft.com/office/drawing/2014/main" id="{4DBB7A14-49A0-064D-8D95-BD4BD7E4C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FAA3F-0E28-9349-8148-14B7FA4B43C1}"/>
              </a:ext>
            </a:extLst>
          </p:cNvPr>
          <p:cNvSpPr>
            <a:spLocks noGrp="1"/>
          </p:cNvSpPr>
          <p:nvPr>
            <p:ph type="sldNum" sz="quarter" idx="12"/>
          </p:nvPr>
        </p:nvSpPr>
        <p:spPr/>
        <p:txBody>
          <a:bodyPr/>
          <a:lstStyle/>
          <a:p>
            <a:fld id="{FC80AA35-25CA-FA47-8B9F-1E8627C4E2FE}" type="slidenum">
              <a:rPr lang="en-US" smtClean="0"/>
              <a:t>‹#›</a:t>
            </a:fld>
            <a:endParaRPr lang="en-US"/>
          </a:p>
        </p:txBody>
      </p:sp>
    </p:spTree>
    <p:extLst>
      <p:ext uri="{BB962C8B-B14F-4D97-AF65-F5344CB8AC3E}">
        <p14:creationId xmlns:p14="http://schemas.microsoft.com/office/powerpoint/2010/main" val="736992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2A2A-FBD8-234F-AEA7-5084DCB08A0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E3768D6-9BCB-7242-BBAF-E1CC4EC556B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B0018B0-4AED-B141-BF52-5B5B351C7E4F}"/>
              </a:ext>
            </a:extLst>
          </p:cNvPr>
          <p:cNvSpPr>
            <a:spLocks noGrp="1"/>
          </p:cNvSpPr>
          <p:nvPr>
            <p:ph type="dt" sz="half" idx="10"/>
          </p:nvPr>
        </p:nvSpPr>
        <p:spPr/>
        <p:txBody>
          <a:bodyPr/>
          <a:lstStyle/>
          <a:p>
            <a:fld id="{BA423E16-5E5D-5240-AC52-5E833BE654E4}" type="datetimeFigureOut">
              <a:rPr lang="en-US" smtClean="0"/>
              <a:t>8/16/21</a:t>
            </a:fld>
            <a:endParaRPr lang="en-US"/>
          </a:p>
        </p:txBody>
      </p:sp>
      <p:sp>
        <p:nvSpPr>
          <p:cNvPr id="5" name="Footer Placeholder 4">
            <a:extLst>
              <a:ext uri="{FF2B5EF4-FFF2-40B4-BE49-F238E27FC236}">
                <a16:creationId xmlns:a16="http://schemas.microsoft.com/office/drawing/2014/main" id="{620B9FBE-12D3-9743-983A-02468EBF9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E8BB-89A3-454F-8933-D3502F7E9898}"/>
              </a:ext>
            </a:extLst>
          </p:cNvPr>
          <p:cNvSpPr>
            <a:spLocks noGrp="1"/>
          </p:cNvSpPr>
          <p:nvPr>
            <p:ph type="sldNum" sz="quarter" idx="12"/>
          </p:nvPr>
        </p:nvSpPr>
        <p:spPr/>
        <p:txBody>
          <a:bodyPr/>
          <a:lstStyle/>
          <a:p>
            <a:fld id="{FC80AA35-25CA-FA47-8B9F-1E8627C4E2FE}" type="slidenum">
              <a:rPr lang="en-US" smtClean="0"/>
              <a:t>‹#›</a:t>
            </a:fld>
            <a:endParaRPr lang="en-US"/>
          </a:p>
        </p:txBody>
      </p:sp>
    </p:spTree>
    <p:extLst>
      <p:ext uri="{BB962C8B-B14F-4D97-AF65-F5344CB8AC3E}">
        <p14:creationId xmlns:p14="http://schemas.microsoft.com/office/powerpoint/2010/main" val="1623280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3A1D-E3B2-7F46-A3B8-39F1DC4B135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9FDDA29-774B-DB47-BB5F-7357C5B3CF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E88DCE3-62DC-1245-8884-7D90CCC32226}"/>
              </a:ext>
            </a:extLst>
          </p:cNvPr>
          <p:cNvSpPr>
            <a:spLocks noGrp="1"/>
          </p:cNvSpPr>
          <p:nvPr>
            <p:ph type="dt" sz="half" idx="10"/>
          </p:nvPr>
        </p:nvSpPr>
        <p:spPr/>
        <p:txBody>
          <a:bodyPr/>
          <a:lstStyle/>
          <a:p>
            <a:fld id="{BA423E16-5E5D-5240-AC52-5E833BE654E4}" type="datetimeFigureOut">
              <a:rPr lang="en-US" smtClean="0"/>
              <a:t>8/16/21</a:t>
            </a:fld>
            <a:endParaRPr lang="en-US"/>
          </a:p>
        </p:txBody>
      </p:sp>
      <p:sp>
        <p:nvSpPr>
          <p:cNvPr id="5" name="Footer Placeholder 4">
            <a:extLst>
              <a:ext uri="{FF2B5EF4-FFF2-40B4-BE49-F238E27FC236}">
                <a16:creationId xmlns:a16="http://schemas.microsoft.com/office/drawing/2014/main" id="{5B14A4C4-984C-0840-B8F7-662E3F072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7A9FE8-FB83-AA49-BD92-A935D91AA307}"/>
              </a:ext>
            </a:extLst>
          </p:cNvPr>
          <p:cNvSpPr>
            <a:spLocks noGrp="1"/>
          </p:cNvSpPr>
          <p:nvPr>
            <p:ph type="sldNum" sz="quarter" idx="12"/>
          </p:nvPr>
        </p:nvSpPr>
        <p:spPr/>
        <p:txBody>
          <a:bodyPr/>
          <a:lstStyle/>
          <a:p>
            <a:fld id="{FC80AA35-25CA-FA47-8B9F-1E8627C4E2FE}" type="slidenum">
              <a:rPr lang="en-US" smtClean="0"/>
              <a:t>‹#›</a:t>
            </a:fld>
            <a:endParaRPr lang="en-US"/>
          </a:p>
        </p:txBody>
      </p:sp>
    </p:spTree>
    <p:extLst>
      <p:ext uri="{BB962C8B-B14F-4D97-AF65-F5344CB8AC3E}">
        <p14:creationId xmlns:p14="http://schemas.microsoft.com/office/powerpoint/2010/main" val="564162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9A475-D165-F948-8048-D9172AE6655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5C1BD9B-C1C6-2043-8D42-14D469BBBCF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BD247C6-A07E-6845-98D1-03E0FBBC99A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BE07C00-7AB7-9048-BD47-816ED870E23E}"/>
              </a:ext>
            </a:extLst>
          </p:cNvPr>
          <p:cNvSpPr>
            <a:spLocks noGrp="1"/>
          </p:cNvSpPr>
          <p:nvPr>
            <p:ph type="dt" sz="half" idx="10"/>
          </p:nvPr>
        </p:nvSpPr>
        <p:spPr/>
        <p:txBody>
          <a:bodyPr/>
          <a:lstStyle/>
          <a:p>
            <a:fld id="{BA423E16-5E5D-5240-AC52-5E833BE654E4}" type="datetimeFigureOut">
              <a:rPr lang="en-US" smtClean="0"/>
              <a:t>8/16/21</a:t>
            </a:fld>
            <a:endParaRPr lang="en-US"/>
          </a:p>
        </p:txBody>
      </p:sp>
      <p:sp>
        <p:nvSpPr>
          <p:cNvPr id="6" name="Footer Placeholder 5">
            <a:extLst>
              <a:ext uri="{FF2B5EF4-FFF2-40B4-BE49-F238E27FC236}">
                <a16:creationId xmlns:a16="http://schemas.microsoft.com/office/drawing/2014/main" id="{3F2B9C1C-16D5-A643-8F3D-96A17668DC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96DDD4-4B04-544A-B7EE-966BAD145A38}"/>
              </a:ext>
            </a:extLst>
          </p:cNvPr>
          <p:cNvSpPr>
            <a:spLocks noGrp="1"/>
          </p:cNvSpPr>
          <p:nvPr>
            <p:ph type="sldNum" sz="quarter" idx="12"/>
          </p:nvPr>
        </p:nvSpPr>
        <p:spPr/>
        <p:txBody>
          <a:bodyPr/>
          <a:lstStyle/>
          <a:p>
            <a:fld id="{FC80AA35-25CA-FA47-8B9F-1E8627C4E2FE}" type="slidenum">
              <a:rPr lang="en-US" smtClean="0"/>
              <a:t>‹#›</a:t>
            </a:fld>
            <a:endParaRPr lang="en-US"/>
          </a:p>
        </p:txBody>
      </p:sp>
    </p:spTree>
    <p:extLst>
      <p:ext uri="{BB962C8B-B14F-4D97-AF65-F5344CB8AC3E}">
        <p14:creationId xmlns:p14="http://schemas.microsoft.com/office/powerpoint/2010/main" val="1193906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5314E-49D6-7348-A4B0-5FC3FFB17BB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3D9F4E5-122E-C841-B147-B5B5B56C3F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63AE0E6-77A8-354F-9DF1-DFB3E8D3AEE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52D1A19-D547-B64C-B582-BAC98F17BB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5106982-9ACC-A14C-B877-44A4BF770A4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AA58ABD-56CA-4F4C-A361-2A64B8BB66AC}"/>
              </a:ext>
            </a:extLst>
          </p:cNvPr>
          <p:cNvSpPr>
            <a:spLocks noGrp="1"/>
          </p:cNvSpPr>
          <p:nvPr>
            <p:ph type="dt" sz="half" idx="10"/>
          </p:nvPr>
        </p:nvSpPr>
        <p:spPr/>
        <p:txBody>
          <a:bodyPr/>
          <a:lstStyle/>
          <a:p>
            <a:fld id="{BA423E16-5E5D-5240-AC52-5E833BE654E4}" type="datetimeFigureOut">
              <a:rPr lang="en-US" smtClean="0"/>
              <a:t>8/16/21</a:t>
            </a:fld>
            <a:endParaRPr lang="en-US"/>
          </a:p>
        </p:txBody>
      </p:sp>
      <p:sp>
        <p:nvSpPr>
          <p:cNvPr id="8" name="Footer Placeholder 7">
            <a:extLst>
              <a:ext uri="{FF2B5EF4-FFF2-40B4-BE49-F238E27FC236}">
                <a16:creationId xmlns:a16="http://schemas.microsoft.com/office/drawing/2014/main" id="{CC514903-F013-3648-9E64-04CF56EB7A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D6F7FE-B1E9-CF48-ACE3-46A811C45D7B}"/>
              </a:ext>
            </a:extLst>
          </p:cNvPr>
          <p:cNvSpPr>
            <a:spLocks noGrp="1"/>
          </p:cNvSpPr>
          <p:nvPr>
            <p:ph type="sldNum" sz="quarter" idx="12"/>
          </p:nvPr>
        </p:nvSpPr>
        <p:spPr/>
        <p:txBody>
          <a:bodyPr/>
          <a:lstStyle/>
          <a:p>
            <a:fld id="{FC80AA35-25CA-FA47-8B9F-1E8627C4E2FE}" type="slidenum">
              <a:rPr lang="en-US" smtClean="0"/>
              <a:t>‹#›</a:t>
            </a:fld>
            <a:endParaRPr lang="en-US"/>
          </a:p>
        </p:txBody>
      </p:sp>
    </p:spTree>
    <p:extLst>
      <p:ext uri="{BB962C8B-B14F-4D97-AF65-F5344CB8AC3E}">
        <p14:creationId xmlns:p14="http://schemas.microsoft.com/office/powerpoint/2010/main" val="3090389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DAFAE-B026-B14D-87CA-78261788B09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D2C7757-75E8-464B-AF08-200BBA63D288}"/>
              </a:ext>
            </a:extLst>
          </p:cNvPr>
          <p:cNvSpPr>
            <a:spLocks noGrp="1"/>
          </p:cNvSpPr>
          <p:nvPr>
            <p:ph type="dt" sz="half" idx="10"/>
          </p:nvPr>
        </p:nvSpPr>
        <p:spPr/>
        <p:txBody>
          <a:bodyPr/>
          <a:lstStyle/>
          <a:p>
            <a:fld id="{BA423E16-5E5D-5240-AC52-5E833BE654E4}" type="datetimeFigureOut">
              <a:rPr lang="en-US" smtClean="0"/>
              <a:t>8/16/21</a:t>
            </a:fld>
            <a:endParaRPr lang="en-US"/>
          </a:p>
        </p:txBody>
      </p:sp>
      <p:sp>
        <p:nvSpPr>
          <p:cNvPr id="4" name="Footer Placeholder 3">
            <a:extLst>
              <a:ext uri="{FF2B5EF4-FFF2-40B4-BE49-F238E27FC236}">
                <a16:creationId xmlns:a16="http://schemas.microsoft.com/office/drawing/2014/main" id="{D91B4EBD-1A30-A34C-883D-683B2998E7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D9E6E2-8C23-DD46-B286-9D83B380E069}"/>
              </a:ext>
            </a:extLst>
          </p:cNvPr>
          <p:cNvSpPr>
            <a:spLocks noGrp="1"/>
          </p:cNvSpPr>
          <p:nvPr>
            <p:ph type="sldNum" sz="quarter" idx="12"/>
          </p:nvPr>
        </p:nvSpPr>
        <p:spPr/>
        <p:txBody>
          <a:bodyPr/>
          <a:lstStyle/>
          <a:p>
            <a:fld id="{FC80AA35-25CA-FA47-8B9F-1E8627C4E2FE}" type="slidenum">
              <a:rPr lang="en-US" smtClean="0"/>
              <a:t>‹#›</a:t>
            </a:fld>
            <a:endParaRPr lang="en-US"/>
          </a:p>
        </p:txBody>
      </p:sp>
    </p:spTree>
    <p:extLst>
      <p:ext uri="{BB962C8B-B14F-4D97-AF65-F5344CB8AC3E}">
        <p14:creationId xmlns:p14="http://schemas.microsoft.com/office/powerpoint/2010/main" val="3675678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157E09-9B51-8842-A847-B3011C718ED0}"/>
              </a:ext>
            </a:extLst>
          </p:cNvPr>
          <p:cNvSpPr>
            <a:spLocks noGrp="1"/>
          </p:cNvSpPr>
          <p:nvPr>
            <p:ph type="dt" sz="half" idx="10"/>
          </p:nvPr>
        </p:nvSpPr>
        <p:spPr/>
        <p:txBody>
          <a:bodyPr/>
          <a:lstStyle/>
          <a:p>
            <a:fld id="{BA423E16-5E5D-5240-AC52-5E833BE654E4}" type="datetimeFigureOut">
              <a:rPr lang="en-US" smtClean="0"/>
              <a:t>8/16/21</a:t>
            </a:fld>
            <a:endParaRPr lang="en-US"/>
          </a:p>
        </p:txBody>
      </p:sp>
      <p:sp>
        <p:nvSpPr>
          <p:cNvPr id="3" name="Footer Placeholder 2">
            <a:extLst>
              <a:ext uri="{FF2B5EF4-FFF2-40B4-BE49-F238E27FC236}">
                <a16:creationId xmlns:a16="http://schemas.microsoft.com/office/drawing/2014/main" id="{C532E9C2-3E9C-9E45-86B4-0B672F51CA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403AA2-439C-8A4A-8037-AC8601F390E3}"/>
              </a:ext>
            </a:extLst>
          </p:cNvPr>
          <p:cNvSpPr>
            <a:spLocks noGrp="1"/>
          </p:cNvSpPr>
          <p:nvPr>
            <p:ph type="sldNum" sz="quarter" idx="12"/>
          </p:nvPr>
        </p:nvSpPr>
        <p:spPr/>
        <p:txBody>
          <a:bodyPr/>
          <a:lstStyle/>
          <a:p>
            <a:fld id="{FC80AA35-25CA-FA47-8B9F-1E8627C4E2FE}" type="slidenum">
              <a:rPr lang="en-US" smtClean="0"/>
              <a:t>‹#›</a:t>
            </a:fld>
            <a:endParaRPr lang="en-US"/>
          </a:p>
        </p:txBody>
      </p:sp>
    </p:spTree>
    <p:extLst>
      <p:ext uri="{BB962C8B-B14F-4D97-AF65-F5344CB8AC3E}">
        <p14:creationId xmlns:p14="http://schemas.microsoft.com/office/powerpoint/2010/main" val="961427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E9C80-1156-BD44-ABC3-0159C9157C9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2302BE8-894F-6E44-BE85-61E86B62F9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7F7CC5B-1AA7-C041-9E77-2E0F283331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CE0E205-AED1-314F-AF50-86F5B4FC0654}"/>
              </a:ext>
            </a:extLst>
          </p:cNvPr>
          <p:cNvSpPr>
            <a:spLocks noGrp="1"/>
          </p:cNvSpPr>
          <p:nvPr>
            <p:ph type="dt" sz="half" idx="10"/>
          </p:nvPr>
        </p:nvSpPr>
        <p:spPr/>
        <p:txBody>
          <a:bodyPr/>
          <a:lstStyle/>
          <a:p>
            <a:fld id="{BA423E16-5E5D-5240-AC52-5E833BE654E4}" type="datetimeFigureOut">
              <a:rPr lang="en-US" smtClean="0"/>
              <a:t>8/16/21</a:t>
            </a:fld>
            <a:endParaRPr lang="en-US"/>
          </a:p>
        </p:txBody>
      </p:sp>
      <p:sp>
        <p:nvSpPr>
          <p:cNvPr id="6" name="Footer Placeholder 5">
            <a:extLst>
              <a:ext uri="{FF2B5EF4-FFF2-40B4-BE49-F238E27FC236}">
                <a16:creationId xmlns:a16="http://schemas.microsoft.com/office/drawing/2014/main" id="{E73B7A0E-74FA-1749-97C2-B2F6D1C868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F1F735-8A1F-484F-9178-E2144850B903}"/>
              </a:ext>
            </a:extLst>
          </p:cNvPr>
          <p:cNvSpPr>
            <a:spLocks noGrp="1"/>
          </p:cNvSpPr>
          <p:nvPr>
            <p:ph type="sldNum" sz="quarter" idx="12"/>
          </p:nvPr>
        </p:nvSpPr>
        <p:spPr/>
        <p:txBody>
          <a:bodyPr/>
          <a:lstStyle/>
          <a:p>
            <a:fld id="{FC80AA35-25CA-FA47-8B9F-1E8627C4E2FE}" type="slidenum">
              <a:rPr lang="en-US" smtClean="0"/>
              <a:t>‹#›</a:t>
            </a:fld>
            <a:endParaRPr lang="en-US"/>
          </a:p>
        </p:txBody>
      </p:sp>
    </p:spTree>
    <p:extLst>
      <p:ext uri="{BB962C8B-B14F-4D97-AF65-F5344CB8AC3E}">
        <p14:creationId xmlns:p14="http://schemas.microsoft.com/office/powerpoint/2010/main" val="1622763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05255-CDB2-C048-9FD0-E59DA7E0E79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5F9330B-AF3E-004F-9F0A-088D29E6F3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5DE4C9-FD22-4746-9422-DAE9CC58B3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3AE7E5-36D2-4949-8B47-0832DD6F2EE1}"/>
              </a:ext>
            </a:extLst>
          </p:cNvPr>
          <p:cNvSpPr>
            <a:spLocks noGrp="1"/>
          </p:cNvSpPr>
          <p:nvPr>
            <p:ph type="dt" sz="half" idx="10"/>
          </p:nvPr>
        </p:nvSpPr>
        <p:spPr/>
        <p:txBody>
          <a:bodyPr/>
          <a:lstStyle/>
          <a:p>
            <a:fld id="{BA423E16-5E5D-5240-AC52-5E833BE654E4}" type="datetimeFigureOut">
              <a:rPr lang="en-US" smtClean="0"/>
              <a:t>8/16/21</a:t>
            </a:fld>
            <a:endParaRPr lang="en-US"/>
          </a:p>
        </p:txBody>
      </p:sp>
      <p:sp>
        <p:nvSpPr>
          <p:cNvPr id="6" name="Footer Placeholder 5">
            <a:extLst>
              <a:ext uri="{FF2B5EF4-FFF2-40B4-BE49-F238E27FC236}">
                <a16:creationId xmlns:a16="http://schemas.microsoft.com/office/drawing/2014/main" id="{3C9AD633-4576-5D44-8BA4-2854C2DC9A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67F66E-7AC7-2743-BDEC-4EC0A5283EEE}"/>
              </a:ext>
            </a:extLst>
          </p:cNvPr>
          <p:cNvSpPr>
            <a:spLocks noGrp="1"/>
          </p:cNvSpPr>
          <p:nvPr>
            <p:ph type="sldNum" sz="quarter" idx="12"/>
          </p:nvPr>
        </p:nvSpPr>
        <p:spPr/>
        <p:txBody>
          <a:bodyPr/>
          <a:lstStyle/>
          <a:p>
            <a:fld id="{FC80AA35-25CA-FA47-8B9F-1E8627C4E2FE}" type="slidenum">
              <a:rPr lang="en-US" smtClean="0"/>
              <a:t>‹#›</a:t>
            </a:fld>
            <a:endParaRPr lang="en-US"/>
          </a:p>
        </p:txBody>
      </p:sp>
    </p:spTree>
    <p:extLst>
      <p:ext uri="{BB962C8B-B14F-4D97-AF65-F5344CB8AC3E}">
        <p14:creationId xmlns:p14="http://schemas.microsoft.com/office/powerpoint/2010/main" val="4259445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3E5334-5EC2-7246-A6A0-7CCE023118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CAB9A5D-A083-CD41-A66C-B876D8E22F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AD412C1-4501-3646-BB9A-F19B40B961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423E16-5E5D-5240-AC52-5E833BE654E4}" type="datetimeFigureOut">
              <a:rPr lang="en-US" smtClean="0"/>
              <a:t>8/16/21</a:t>
            </a:fld>
            <a:endParaRPr lang="en-US"/>
          </a:p>
        </p:txBody>
      </p:sp>
      <p:sp>
        <p:nvSpPr>
          <p:cNvPr id="5" name="Footer Placeholder 4">
            <a:extLst>
              <a:ext uri="{FF2B5EF4-FFF2-40B4-BE49-F238E27FC236}">
                <a16:creationId xmlns:a16="http://schemas.microsoft.com/office/drawing/2014/main" id="{A5BADFA4-904A-8947-A896-223CCD470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4116F1-0F70-314B-9D2A-0C96C8709A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0AA35-25CA-FA47-8B9F-1E8627C4E2FE}" type="slidenum">
              <a:rPr lang="en-US" smtClean="0"/>
              <a:t>‹#›</a:t>
            </a:fld>
            <a:endParaRPr lang="en-US"/>
          </a:p>
        </p:txBody>
      </p:sp>
    </p:spTree>
    <p:extLst>
      <p:ext uri="{BB962C8B-B14F-4D97-AF65-F5344CB8AC3E}">
        <p14:creationId xmlns:p14="http://schemas.microsoft.com/office/powerpoint/2010/main" val="2783380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learncpp.com/cpp-tutorial/header-guard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E03ADF-EEDD-DB46-B4AE-ECB416FD41A1}"/>
              </a:ext>
            </a:extLst>
          </p:cNvPr>
          <p:cNvSpPr txBox="1"/>
          <p:nvPr/>
        </p:nvSpPr>
        <p:spPr>
          <a:xfrm>
            <a:off x="1678781" y="920621"/>
            <a:ext cx="8834438" cy="501675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dirty="0">
                <a:solidFill>
                  <a:schemeClr val="accent5">
                    <a:lumMod val="75000"/>
                  </a:schemeClr>
                </a:solidFill>
                <a:latin typeface="Times New Roman" panose="02020603050405020304" pitchFamily="18" charset="0"/>
                <a:cs typeface="Times New Roman" panose="02020603050405020304" pitchFamily="18" charset="0"/>
              </a:rPr>
              <a:t>MA2012</a:t>
            </a:r>
          </a:p>
          <a:p>
            <a:pPr algn="ctr"/>
            <a:r>
              <a:rPr lang="en-US" sz="3200" dirty="0">
                <a:solidFill>
                  <a:schemeClr val="accent5">
                    <a:lumMod val="75000"/>
                  </a:schemeClr>
                </a:solidFill>
                <a:latin typeface="Times New Roman" panose="02020603050405020304" pitchFamily="18" charset="0"/>
                <a:cs typeface="Times New Roman" panose="02020603050405020304" pitchFamily="18" charset="0"/>
              </a:rPr>
              <a:t>C++</a:t>
            </a:r>
            <a:r>
              <a:rPr lang="zh-CN" altLang="en-US" sz="3200" dirty="0">
                <a:solidFill>
                  <a:schemeClr val="accent5">
                    <a:lumMod val="75000"/>
                  </a:schemeClr>
                </a:solidFill>
                <a:latin typeface="Times New Roman" panose="02020603050405020304" pitchFamily="18" charset="0"/>
                <a:cs typeface="Times New Roman" panose="02020603050405020304" pitchFamily="18" charset="0"/>
              </a:rPr>
              <a:t> </a:t>
            </a:r>
            <a:r>
              <a:rPr lang="en-US" altLang="zh-CN" sz="3200" dirty="0">
                <a:solidFill>
                  <a:schemeClr val="accent5">
                    <a:lumMod val="75000"/>
                  </a:schemeClr>
                </a:solidFill>
                <a:latin typeface="Times New Roman" panose="02020603050405020304" pitchFamily="18" charset="0"/>
                <a:cs typeface="Times New Roman" panose="02020603050405020304" pitchFamily="18" charset="0"/>
              </a:rPr>
              <a:t>Programming for Arduino</a:t>
            </a:r>
          </a:p>
          <a:p>
            <a:pPr algn="ctr"/>
            <a:endParaRPr lang="en-US" altLang="zh-CN" sz="3200" dirty="0">
              <a:solidFill>
                <a:schemeClr val="accent5">
                  <a:lumMod val="75000"/>
                </a:schemeClr>
              </a:solidFill>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Outline:</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Introduction to C++</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&amp;</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Arduino IDE</a:t>
            </a:r>
            <a:endParaRPr lang="en-US"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Variable and Datatype</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Control Statements</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Operations</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Functions</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Class</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Others</a:t>
            </a:r>
          </a:p>
        </p:txBody>
      </p:sp>
    </p:spTree>
    <p:extLst>
      <p:ext uri="{BB962C8B-B14F-4D97-AF65-F5344CB8AC3E}">
        <p14:creationId xmlns:p14="http://schemas.microsoft.com/office/powerpoint/2010/main" val="3638208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534EB8-83EB-114B-9826-0431F1A9788F}"/>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CF5CF18-F19E-8C4A-83DD-D0F5120572AC}"/>
              </a:ext>
            </a:extLst>
          </p:cNvPr>
          <p:cNvSpPr txBox="1"/>
          <p:nvPr/>
        </p:nvSpPr>
        <p:spPr>
          <a:xfrm>
            <a:off x="542924" y="431334"/>
            <a:ext cx="57578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Variables and Data types in C++</a:t>
            </a:r>
          </a:p>
        </p:txBody>
      </p:sp>
      <p:sp>
        <p:nvSpPr>
          <p:cNvPr id="6" name="TextBox 5">
            <a:extLst>
              <a:ext uri="{FF2B5EF4-FFF2-40B4-BE49-F238E27FC236}">
                <a16:creationId xmlns:a16="http://schemas.microsoft.com/office/drawing/2014/main" id="{8E21C090-88BA-A148-AA30-EC9C4339B590}"/>
              </a:ext>
            </a:extLst>
          </p:cNvPr>
          <p:cNvSpPr txBox="1"/>
          <p:nvPr/>
        </p:nvSpPr>
        <p:spPr>
          <a:xfrm>
            <a:off x="542925" y="1200138"/>
            <a:ext cx="8972550"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Array</a:t>
            </a:r>
            <a:r>
              <a:rPr lang="zh-CN" altLang="en-US"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collection of </a:t>
            </a:r>
            <a:r>
              <a:rPr lang="en-US" sz="2800" b="1" dirty="0">
                <a:latin typeface="Times New Roman" panose="02020603050405020304" pitchFamily="18" charset="0"/>
                <a:cs typeface="Times New Roman" panose="02020603050405020304" pitchFamily="18" charset="0"/>
              </a:rPr>
              <a:t>homogeneous</a:t>
            </a:r>
            <a:r>
              <a:rPr lang="en-US" sz="2800" dirty="0">
                <a:latin typeface="Times New Roman" panose="02020603050405020304" pitchFamily="18" charset="0"/>
                <a:cs typeface="Times New Roman" panose="02020603050405020304" pitchFamily="18" charset="0"/>
              </a:rPr>
              <a:t> data (data of the same type)</a:t>
            </a:r>
          </a:p>
          <a:p>
            <a:r>
              <a:rPr lang="en-US" sz="2800"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180B4DEE-C61C-4A4B-BE72-81EDC320C3B0}"/>
              </a:ext>
            </a:extLst>
          </p:cNvPr>
          <p:cNvSpPr txBox="1"/>
          <p:nvPr/>
        </p:nvSpPr>
        <p:spPr>
          <a:xfrm>
            <a:off x="542924" y="2215801"/>
            <a:ext cx="9315451" cy="923330"/>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i="1" dirty="0">
                <a:solidFill>
                  <a:srgbClr val="00B0F0"/>
                </a:solidFill>
              </a:rPr>
              <a:t>int</a:t>
            </a:r>
            <a:r>
              <a:rPr lang="en-US" i="1" dirty="0"/>
              <a:t> ages [</a:t>
            </a:r>
            <a:r>
              <a:rPr lang="en-US" i="1" dirty="0">
                <a:solidFill>
                  <a:srgbClr val="7030A0"/>
                </a:solidFill>
              </a:rPr>
              <a:t>5</a:t>
            </a:r>
            <a:r>
              <a:rPr lang="en-US" i="1" dirty="0"/>
              <a:t>];            // declaration of an array with 5 elements of type int</a:t>
            </a:r>
          </a:p>
          <a:p>
            <a:r>
              <a:rPr lang="en-US" i="1" dirty="0">
                <a:solidFill>
                  <a:srgbClr val="00B0F0"/>
                </a:solidFill>
              </a:rPr>
              <a:t>int</a:t>
            </a:r>
            <a:r>
              <a:rPr lang="en-US" i="1" dirty="0"/>
              <a:t> ages [</a:t>
            </a:r>
            <a:r>
              <a:rPr lang="en-US" i="1" dirty="0">
                <a:solidFill>
                  <a:srgbClr val="7030A0"/>
                </a:solidFill>
              </a:rPr>
              <a:t>5</a:t>
            </a:r>
            <a:r>
              <a:rPr lang="en-US" i="1" dirty="0"/>
              <a:t>] = {</a:t>
            </a:r>
            <a:r>
              <a:rPr lang="en-US" i="1" dirty="0">
                <a:solidFill>
                  <a:srgbClr val="7030A0"/>
                </a:solidFill>
              </a:rPr>
              <a:t>16</a:t>
            </a:r>
            <a:r>
              <a:rPr lang="en-US" i="1" dirty="0"/>
              <a:t>, </a:t>
            </a:r>
            <a:r>
              <a:rPr lang="en-US" i="1" dirty="0">
                <a:solidFill>
                  <a:srgbClr val="7030A0"/>
                </a:solidFill>
              </a:rPr>
              <a:t>17</a:t>
            </a:r>
            <a:r>
              <a:rPr lang="en-US" i="1" dirty="0"/>
              <a:t>, </a:t>
            </a:r>
            <a:r>
              <a:rPr lang="en-US" i="1" dirty="0">
                <a:solidFill>
                  <a:srgbClr val="7030A0"/>
                </a:solidFill>
              </a:rPr>
              <a:t>18</a:t>
            </a:r>
            <a:r>
              <a:rPr lang="en-US" i="1" dirty="0"/>
              <a:t>, </a:t>
            </a:r>
            <a:r>
              <a:rPr lang="en-US" i="1" dirty="0">
                <a:solidFill>
                  <a:srgbClr val="7030A0"/>
                </a:solidFill>
              </a:rPr>
              <a:t>15</a:t>
            </a:r>
            <a:r>
              <a:rPr lang="en-US" i="1" dirty="0"/>
              <a:t>, </a:t>
            </a:r>
            <a:r>
              <a:rPr lang="en-US" i="1" dirty="0">
                <a:solidFill>
                  <a:srgbClr val="7030A0"/>
                </a:solidFill>
              </a:rPr>
              <a:t>17</a:t>
            </a:r>
            <a:r>
              <a:rPr lang="en-US" i="1" dirty="0"/>
              <a:t>};  // explicitly initialize the array in declaration</a:t>
            </a:r>
          </a:p>
          <a:p>
            <a:r>
              <a:rPr lang="en-US" i="1" dirty="0">
                <a:solidFill>
                  <a:srgbClr val="00B0F0"/>
                </a:solidFill>
              </a:rPr>
              <a:t>int</a:t>
            </a:r>
            <a:r>
              <a:rPr lang="en-US" i="1" dirty="0"/>
              <a:t> ages[] = {</a:t>
            </a:r>
            <a:r>
              <a:rPr lang="en-US" i="1" dirty="0">
                <a:solidFill>
                  <a:srgbClr val="7030A0"/>
                </a:solidFill>
              </a:rPr>
              <a:t>16</a:t>
            </a:r>
            <a:r>
              <a:rPr lang="en-US" i="1" dirty="0"/>
              <a:t>, </a:t>
            </a:r>
            <a:r>
              <a:rPr lang="en-US" i="1" dirty="0">
                <a:solidFill>
                  <a:srgbClr val="7030A0"/>
                </a:solidFill>
              </a:rPr>
              <a:t>17</a:t>
            </a:r>
            <a:r>
              <a:rPr lang="en-US" i="1" dirty="0"/>
              <a:t>, </a:t>
            </a:r>
            <a:r>
              <a:rPr lang="en-US" i="1" dirty="0">
                <a:solidFill>
                  <a:srgbClr val="7030A0"/>
                </a:solidFill>
              </a:rPr>
              <a:t>18</a:t>
            </a:r>
            <a:r>
              <a:rPr lang="en-US" i="1" dirty="0"/>
              <a:t>, </a:t>
            </a:r>
            <a:r>
              <a:rPr lang="en-US" i="1" dirty="0">
                <a:solidFill>
                  <a:srgbClr val="7030A0"/>
                </a:solidFill>
              </a:rPr>
              <a:t>15</a:t>
            </a:r>
            <a:r>
              <a:rPr lang="en-US" i="1" dirty="0"/>
              <a:t>, </a:t>
            </a:r>
            <a:r>
              <a:rPr lang="en-US" i="1" dirty="0">
                <a:solidFill>
                  <a:srgbClr val="7030A0"/>
                </a:solidFill>
              </a:rPr>
              <a:t>17</a:t>
            </a:r>
            <a:r>
              <a:rPr lang="en-US" i="1" dirty="0"/>
              <a:t>}; // declaration without specified limits</a:t>
            </a:r>
          </a:p>
        </p:txBody>
      </p:sp>
      <p:graphicFrame>
        <p:nvGraphicFramePr>
          <p:cNvPr id="8" name="Table 8">
            <a:extLst>
              <a:ext uri="{FF2B5EF4-FFF2-40B4-BE49-F238E27FC236}">
                <a16:creationId xmlns:a16="http://schemas.microsoft.com/office/drawing/2014/main" id="{157399CA-7EC1-8B46-9E3D-7E599CDBADA1}"/>
              </a:ext>
            </a:extLst>
          </p:cNvPr>
          <p:cNvGraphicFramePr>
            <a:graphicFrameLocks noGrp="1"/>
          </p:cNvGraphicFramePr>
          <p:nvPr>
            <p:extLst>
              <p:ext uri="{D42A27DB-BD31-4B8C-83A1-F6EECF244321}">
                <p14:modId xmlns:p14="http://schemas.microsoft.com/office/powerpoint/2010/main" val="1666701736"/>
              </p:ext>
            </p:extLst>
          </p:nvPr>
        </p:nvGraphicFramePr>
        <p:xfrm>
          <a:off x="1136649" y="3586508"/>
          <a:ext cx="8128000" cy="370840"/>
        </p:xfrm>
        <a:graphic>
          <a:graphicData uri="http://schemas.openxmlformats.org/drawingml/2006/table">
            <a:tbl>
              <a:tblPr firstRow="1" bandRow="1">
                <a:tableStyleId>{2D5ABB26-0587-4C30-8999-92F81FD0307C}</a:tableStyleId>
              </a:tblPr>
              <a:tblGrid>
                <a:gridCol w="1625600">
                  <a:extLst>
                    <a:ext uri="{9D8B030D-6E8A-4147-A177-3AD203B41FA5}">
                      <a16:colId xmlns:a16="http://schemas.microsoft.com/office/drawing/2014/main" val="2767789558"/>
                    </a:ext>
                  </a:extLst>
                </a:gridCol>
                <a:gridCol w="1625600">
                  <a:extLst>
                    <a:ext uri="{9D8B030D-6E8A-4147-A177-3AD203B41FA5}">
                      <a16:colId xmlns:a16="http://schemas.microsoft.com/office/drawing/2014/main" val="2327698583"/>
                    </a:ext>
                  </a:extLst>
                </a:gridCol>
                <a:gridCol w="1625600">
                  <a:extLst>
                    <a:ext uri="{9D8B030D-6E8A-4147-A177-3AD203B41FA5}">
                      <a16:colId xmlns:a16="http://schemas.microsoft.com/office/drawing/2014/main" val="4048274013"/>
                    </a:ext>
                  </a:extLst>
                </a:gridCol>
                <a:gridCol w="1625600">
                  <a:extLst>
                    <a:ext uri="{9D8B030D-6E8A-4147-A177-3AD203B41FA5}">
                      <a16:colId xmlns:a16="http://schemas.microsoft.com/office/drawing/2014/main" val="2916268870"/>
                    </a:ext>
                  </a:extLst>
                </a:gridCol>
                <a:gridCol w="1625600">
                  <a:extLst>
                    <a:ext uri="{9D8B030D-6E8A-4147-A177-3AD203B41FA5}">
                      <a16:colId xmlns:a16="http://schemas.microsoft.com/office/drawing/2014/main" val="2000453084"/>
                    </a:ext>
                  </a:extLst>
                </a:gridCol>
              </a:tblGrid>
              <a:tr h="370840">
                <a:tc>
                  <a:txBody>
                    <a:bodyPr/>
                    <a:lstStyle/>
                    <a:p>
                      <a:r>
                        <a:rPr lang="en-US" altLang="zh-CN" dirty="0"/>
                        <a:t>16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6380729"/>
                  </a:ext>
                </a:extLst>
              </a:tr>
            </a:tbl>
          </a:graphicData>
        </a:graphic>
      </p:graphicFrame>
      <p:sp>
        <p:nvSpPr>
          <p:cNvPr id="9" name="TextBox 8">
            <a:extLst>
              <a:ext uri="{FF2B5EF4-FFF2-40B4-BE49-F238E27FC236}">
                <a16:creationId xmlns:a16="http://schemas.microsoft.com/office/drawing/2014/main" id="{33017ADD-7032-094B-807B-74B24B57D168}"/>
              </a:ext>
            </a:extLst>
          </p:cNvPr>
          <p:cNvSpPr txBox="1"/>
          <p:nvPr/>
        </p:nvSpPr>
        <p:spPr>
          <a:xfrm>
            <a:off x="501647" y="3586508"/>
            <a:ext cx="714376" cy="369332"/>
          </a:xfrm>
          <a:prstGeom prst="rect">
            <a:avLst/>
          </a:prstGeom>
          <a:noFill/>
        </p:spPr>
        <p:txBody>
          <a:bodyPr wrap="square" rtlCol="0">
            <a:spAutoFit/>
          </a:bodyPr>
          <a:lstStyle/>
          <a:p>
            <a:r>
              <a:rPr lang="en-US" dirty="0"/>
              <a:t>ages</a:t>
            </a:r>
          </a:p>
        </p:txBody>
      </p:sp>
      <p:graphicFrame>
        <p:nvGraphicFramePr>
          <p:cNvPr id="14" name="Table 14">
            <a:extLst>
              <a:ext uri="{FF2B5EF4-FFF2-40B4-BE49-F238E27FC236}">
                <a16:creationId xmlns:a16="http://schemas.microsoft.com/office/drawing/2014/main" id="{8C56B655-C3DA-F541-B122-FAC1127C4C87}"/>
              </a:ext>
            </a:extLst>
          </p:cNvPr>
          <p:cNvGraphicFramePr>
            <a:graphicFrameLocks noGrp="1"/>
          </p:cNvGraphicFramePr>
          <p:nvPr>
            <p:extLst>
              <p:ext uri="{D42A27DB-BD31-4B8C-83A1-F6EECF244321}">
                <p14:modId xmlns:p14="http://schemas.microsoft.com/office/powerpoint/2010/main" val="2495628291"/>
              </p:ext>
            </p:extLst>
          </p:nvPr>
        </p:nvGraphicFramePr>
        <p:xfrm>
          <a:off x="1136649" y="3222812"/>
          <a:ext cx="8128000" cy="370840"/>
        </p:xfrm>
        <a:graphic>
          <a:graphicData uri="http://schemas.openxmlformats.org/drawingml/2006/table">
            <a:tbl>
              <a:tblPr firstRow="1" bandRow="1">
                <a:tableStyleId>{2D5ABB26-0587-4C30-8999-92F81FD0307C}</a:tableStyleId>
              </a:tblPr>
              <a:tblGrid>
                <a:gridCol w="1625600">
                  <a:extLst>
                    <a:ext uri="{9D8B030D-6E8A-4147-A177-3AD203B41FA5}">
                      <a16:colId xmlns:a16="http://schemas.microsoft.com/office/drawing/2014/main" val="3537452416"/>
                    </a:ext>
                  </a:extLst>
                </a:gridCol>
                <a:gridCol w="1625600">
                  <a:extLst>
                    <a:ext uri="{9D8B030D-6E8A-4147-A177-3AD203B41FA5}">
                      <a16:colId xmlns:a16="http://schemas.microsoft.com/office/drawing/2014/main" val="3964561410"/>
                    </a:ext>
                  </a:extLst>
                </a:gridCol>
                <a:gridCol w="1625600">
                  <a:extLst>
                    <a:ext uri="{9D8B030D-6E8A-4147-A177-3AD203B41FA5}">
                      <a16:colId xmlns:a16="http://schemas.microsoft.com/office/drawing/2014/main" val="426354708"/>
                    </a:ext>
                  </a:extLst>
                </a:gridCol>
                <a:gridCol w="1625600">
                  <a:extLst>
                    <a:ext uri="{9D8B030D-6E8A-4147-A177-3AD203B41FA5}">
                      <a16:colId xmlns:a16="http://schemas.microsoft.com/office/drawing/2014/main" val="404651171"/>
                    </a:ext>
                  </a:extLst>
                </a:gridCol>
                <a:gridCol w="1625600">
                  <a:extLst>
                    <a:ext uri="{9D8B030D-6E8A-4147-A177-3AD203B41FA5}">
                      <a16:colId xmlns:a16="http://schemas.microsoft.com/office/drawing/2014/main" val="678838678"/>
                    </a:ext>
                  </a:extLst>
                </a:gridCol>
              </a:tblGrid>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2445035754"/>
                  </a:ext>
                </a:extLst>
              </a:tr>
            </a:tbl>
          </a:graphicData>
        </a:graphic>
      </p:graphicFrame>
      <p:sp>
        <p:nvSpPr>
          <p:cNvPr id="15" name="TextBox 14">
            <a:extLst>
              <a:ext uri="{FF2B5EF4-FFF2-40B4-BE49-F238E27FC236}">
                <a16:creationId xmlns:a16="http://schemas.microsoft.com/office/drawing/2014/main" id="{2E327E3F-80FE-B949-915B-34AA153209C2}"/>
              </a:ext>
            </a:extLst>
          </p:cNvPr>
          <p:cNvSpPr txBox="1"/>
          <p:nvPr/>
        </p:nvSpPr>
        <p:spPr>
          <a:xfrm>
            <a:off x="501647" y="4041029"/>
            <a:ext cx="34290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Array index starts from zero</a:t>
            </a:r>
          </a:p>
        </p:txBody>
      </p:sp>
      <p:sp>
        <p:nvSpPr>
          <p:cNvPr id="16" name="TextBox 15">
            <a:extLst>
              <a:ext uri="{FF2B5EF4-FFF2-40B4-BE49-F238E27FC236}">
                <a16:creationId xmlns:a16="http://schemas.microsoft.com/office/drawing/2014/main" id="{71FECFBB-254E-EB49-9F4A-536AB9105592}"/>
              </a:ext>
            </a:extLst>
          </p:cNvPr>
          <p:cNvSpPr txBox="1"/>
          <p:nvPr/>
        </p:nvSpPr>
        <p:spPr>
          <a:xfrm>
            <a:off x="542924" y="4495550"/>
            <a:ext cx="9315451" cy="646331"/>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i="1" dirty="0">
                <a:solidFill>
                  <a:srgbClr val="00B0F0"/>
                </a:solidFill>
              </a:rPr>
              <a:t>bool</a:t>
            </a:r>
            <a:r>
              <a:rPr lang="en-US" i="1" dirty="0"/>
              <a:t> female[</a:t>
            </a:r>
            <a:r>
              <a:rPr lang="en-US" i="1" dirty="0">
                <a:solidFill>
                  <a:srgbClr val="7030A0"/>
                </a:solidFill>
              </a:rPr>
              <a:t>5</a:t>
            </a:r>
            <a:r>
              <a:rPr lang="en-US" i="1" dirty="0"/>
              <a:t>] = {</a:t>
            </a:r>
            <a:r>
              <a:rPr lang="en-US" i="1" dirty="0">
                <a:solidFill>
                  <a:srgbClr val="7030A0"/>
                </a:solidFill>
              </a:rPr>
              <a:t>0</a:t>
            </a:r>
            <a:r>
              <a:rPr lang="en-US" i="1" dirty="0"/>
              <a:t>, </a:t>
            </a:r>
            <a:r>
              <a:rPr lang="en-US" i="1" dirty="0">
                <a:solidFill>
                  <a:srgbClr val="7030A0"/>
                </a:solidFill>
              </a:rPr>
              <a:t>true</a:t>
            </a:r>
            <a:r>
              <a:rPr lang="en-US" i="1" dirty="0"/>
              <a:t>, </a:t>
            </a:r>
            <a:r>
              <a:rPr lang="en-US" i="1" dirty="0">
                <a:solidFill>
                  <a:srgbClr val="7030A0"/>
                </a:solidFill>
              </a:rPr>
              <a:t>false</a:t>
            </a:r>
            <a:r>
              <a:rPr lang="en-US" i="1" dirty="0"/>
              <a:t>, -</a:t>
            </a:r>
            <a:r>
              <a:rPr lang="en-US" i="1" dirty="0">
                <a:solidFill>
                  <a:srgbClr val="7030A0"/>
                </a:solidFill>
              </a:rPr>
              <a:t>200</a:t>
            </a:r>
            <a:r>
              <a:rPr lang="en-US" i="1" dirty="0"/>
              <a:t>}</a:t>
            </a:r>
          </a:p>
          <a:p>
            <a:r>
              <a:rPr lang="en-US" i="1" dirty="0"/>
              <a:t>female[</a:t>
            </a:r>
            <a:r>
              <a:rPr lang="en-US" i="1" dirty="0">
                <a:solidFill>
                  <a:srgbClr val="7030A0"/>
                </a:solidFill>
              </a:rPr>
              <a:t>5</a:t>
            </a:r>
            <a:r>
              <a:rPr lang="en-US" i="1" dirty="0"/>
              <a:t>] = </a:t>
            </a:r>
            <a:r>
              <a:rPr lang="en-US" i="1" dirty="0">
                <a:solidFill>
                  <a:srgbClr val="7030A0"/>
                </a:solidFill>
              </a:rPr>
              <a:t>true</a:t>
            </a:r>
            <a:r>
              <a:rPr lang="en-US" i="1" dirty="0"/>
              <a:t>;   // store value into last, 5</a:t>
            </a:r>
            <a:r>
              <a:rPr lang="en-US" i="1" baseline="30000" dirty="0"/>
              <a:t>th</a:t>
            </a:r>
            <a:r>
              <a:rPr lang="en-US" i="1" dirty="0"/>
              <a:t> element</a:t>
            </a:r>
          </a:p>
        </p:txBody>
      </p:sp>
      <p:sp>
        <p:nvSpPr>
          <p:cNvPr id="17" name="TextBox 16">
            <a:extLst>
              <a:ext uri="{FF2B5EF4-FFF2-40B4-BE49-F238E27FC236}">
                <a16:creationId xmlns:a16="http://schemas.microsoft.com/office/drawing/2014/main" id="{71686A4F-98FE-BD46-A9E1-CBAC96587924}"/>
              </a:ext>
            </a:extLst>
          </p:cNvPr>
          <p:cNvSpPr txBox="1"/>
          <p:nvPr/>
        </p:nvSpPr>
        <p:spPr>
          <a:xfrm>
            <a:off x="542923" y="5257800"/>
            <a:ext cx="584358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Array is not assignable </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AAFD52C-3D03-904E-841F-32D44F1B473B}"/>
                  </a:ext>
                </a:extLst>
              </p:cNvPr>
              <p:cNvSpPr txBox="1"/>
              <p:nvPr/>
            </p:nvSpPr>
            <p:spPr>
              <a:xfrm>
                <a:off x="542923" y="5627132"/>
                <a:ext cx="9315451" cy="646331"/>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i="1" dirty="0">
                    <a:solidFill>
                      <a:srgbClr val="00B0F0"/>
                    </a:solidFill>
                  </a:rPr>
                  <a:t>bool</a:t>
                </a:r>
                <a:r>
                  <a:rPr lang="en-US" i="1" dirty="0"/>
                  <a:t> male [</a:t>
                </a:r>
                <a:r>
                  <a:rPr lang="en-US" i="1" dirty="0">
                    <a:solidFill>
                      <a:srgbClr val="7030A0"/>
                    </a:solidFill>
                  </a:rPr>
                  <a:t>5</a:t>
                </a:r>
                <a:r>
                  <a:rPr lang="en-US" i="1" dirty="0"/>
                  <a:t>];</a:t>
                </a:r>
              </a:p>
              <a:p>
                <a:r>
                  <a:rPr lang="en-US" i="1" dirty="0"/>
                  <a:t>male = female;    //</a:t>
                </a:r>
                <a14:m>
                  <m:oMath xmlns:m="http://schemas.openxmlformats.org/officeDocument/2006/math">
                    <m:r>
                      <a:rPr lang="en-US"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𝑎𝑟𝑟𝑎𝑦</m:t>
                    </m:r>
                    <m:r>
                      <a:rPr lang="en-US"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𝑎𝑠𝑠𝑖𝑔𝑛𝑚𝑒𝑛𝑡</m:t>
                    </m:r>
                    <m:r>
                      <a:rPr lang="en-US"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𝑖𝑠</m:t>
                    </m:r>
                    <m:r>
                      <a:rPr lang="en-US"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𝑖𝑛𝑣𝑎𝑙𝑖𝑑</m:t>
                    </m:r>
                  </m:oMath>
                </a14:m>
                <a:endParaRPr lang="en-US" i="1" dirty="0"/>
              </a:p>
            </p:txBody>
          </p:sp>
        </mc:Choice>
        <mc:Fallback xmlns="">
          <p:sp>
            <p:nvSpPr>
              <p:cNvPr id="18" name="TextBox 17">
                <a:extLst>
                  <a:ext uri="{FF2B5EF4-FFF2-40B4-BE49-F238E27FC236}">
                    <a16:creationId xmlns:a16="http://schemas.microsoft.com/office/drawing/2014/main" id="{0AAFD52C-3D03-904E-841F-32D44F1B473B}"/>
                  </a:ext>
                </a:extLst>
              </p:cNvPr>
              <p:cNvSpPr txBox="1">
                <a:spLocks noRot="1" noChangeAspect="1" noMove="1" noResize="1" noEditPoints="1" noAdjustHandles="1" noChangeArrowheads="1" noChangeShapeType="1" noTextEdit="1"/>
              </p:cNvSpPr>
              <p:nvPr/>
            </p:nvSpPr>
            <p:spPr>
              <a:xfrm>
                <a:off x="542923" y="5627132"/>
                <a:ext cx="9315451" cy="646331"/>
              </a:xfrm>
              <a:prstGeom prst="rect">
                <a:avLst/>
              </a:prstGeom>
              <a:blipFill>
                <a:blip r:embed="rId3"/>
                <a:stretch>
                  <a:fillRect l="-458" t="-3704" b="-12963"/>
                </a:stretch>
              </a:blipFill>
            </p:spPr>
            <p:txBody>
              <a:bodyPr/>
              <a:lstStyle/>
              <a:p>
                <a:r>
                  <a:rPr lang="en-US">
                    <a:noFill/>
                  </a:rPr>
                  <a:t> </a:t>
                </a:r>
              </a:p>
            </p:txBody>
          </p:sp>
        </mc:Fallback>
      </mc:AlternateContent>
    </p:spTree>
    <p:extLst>
      <p:ext uri="{BB962C8B-B14F-4D97-AF65-F5344CB8AC3E}">
        <p14:creationId xmlns:p14="http://schemas.microsoft.com/office/powerpoint/2010/main" val="3139475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534EB8-83EB-114B-9826-0431F1A9788F}"/>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CF5CF18-F19E-8C4A-83DD-D0F5120572AC}"/>
              </a:ext>
            </a:extLst>
          </p:cNvPr>
          <p:cNvSpPr txBox="1"/>
          <p:nvPr/>
        </p:nvSpPr>
        <p:spPr>
          <a:xfrm>
            <a:off x="542924" y="431334"/>
            <a:ext cx="57578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Variables and Data types in C++</a:t>
            </a:r>
          </a:p>
        </p:txBody>
      </p:sp>
      <p:sp>
        <p:nvSpPr>
          <p:cNvPr id="6" name="TextBox 5">
            <a:extLst>
              <a:ext uri="{FF2B5EF4-FFF2-40B4-BE49-F238E27FC236}">
                <a16:creationId xmlns:a16="http://schemas.microsoft.com/office/drawing/2014/main" id="{8E21C090-88BA-A148-AA30-EC9C4339B590}"/>
              </a:ext>
            </a:extLst>
          </p:cNvPr>
          <p:cNvSpPr txBox="1"/>
          <p:nvPr/>
        </p:nvSpPr>
        <p:spPr>
          <a:xfrm>
            <a:off x="542925" y="1200138"/>
            <a:ext cx="8972550" cy="89255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Array(Two dimensional)</a:t>
            </a:r>
            <a:r>
              <a:rPr lang="zh-CN" altLang="en-US"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Declaration &amp; Initialization</a:t>
            </a:r>
            <a:endParaRPr lang="en-US"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80B4DEE-C61C-4A4B-BE72-81EDC320C3B0}"/>
              </a:ext>
            </a:extLst>
          </p:cNvPr>
          <p:cNvSpPr txBox="1"/>
          <p:nvPr/>
        </p:nvSpPr>
        <p:spPr>
          <a:xfrm>
            <a:off x="542924" y="2215801"/>
            <a:ext cx="9315451" cy="1477328"/>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i="1" dirty="0">
                <a:solidFill>
                  <a:srgbClr val="00B0F0"/>
                </a:solidFill>
              </a:rPr>
              <a:t>int</a:t>
            </a:r>
            <a:r>
              <a:rPr lang="en-US" i="1" dirty="0"/>
              <a:t> </a:t>
            </a:r>
            <a:r>
              <a:rPr lang="en-US" i="1" dirty="0" err="1"/>
              <a:t>seatID</a:t>
            </a:r>
            <a:r>
              <a:rPr lang="en-US" i="1" dirty="0"/>
              <a:t> [</a:t>
            </a:r>
            <a:r>
              <a:rPr lang="en-US" i="1" dirty="0">
                <a:solidFill>
                  <a:srgbClr val="7030A0"/>
                </a:solidFill>
              </a:rPr>
              <a:t>2</a:t>
            </a:r>
            <a:r>
              <a:rPr lang="en-US" i="1" dirty="0"/>
              <a:t>][</a:t>
            </a:r>
            <a:r>
              <a:rPr lang="en-US" i="1" dirty="0">
                <a:solidFill>
                  <a:srgbClr val="7030A0"/>
                </a:solidFill>
              </a:rPr>
              <a:t>3]</a:t>
            </a:r>
            <a:r>
              <a:rPr lang="en-US" i="1" dirty="0"/>
              <a:t>;            // declaration of </a:t>
            </a:r>
            <a:r>
              <a:rPr lang="en-US" altLang="zh-CN" i="1" dirty="0"/>
              <a:t>2D</a:t>
            </a:r>
            <a:r>
              <a:rPr lang="zh-CN" altLang="en-US" i="1" dirty="0"/>
              <a:t> </a:t>
            </a:r>
            <a:r>
              <a:rPr lang="en-US" i="1" dirty="0"/>
              <a:t>array with 5 rows and 8 columns</a:t>
            </a:r>
          </a:p>
          <a:p>
            <a:r>
              <a:rPr lang="en-US" i="1" dirty="0">
                <a:solidFill>
                  <a:srgbClr val="00B0F0"/>
                </a:solidFill>
              </a:rPr>
              <a:t>int</a:t>
            </a:r>
            <a:r>
              <a:rPr lang="en-US" i="1" dirty="0"/>
              <a:t> </a:t>
            </a:r>
            <a:r>
              <a:rPr lang="en-US" i="1" dirty="0" err="1"/>
              <a:t>seatID</a:t>
            </a:r>
            <a:r>
              <a:rPr lang="en-US" i="1" dirty="0"/>
              <a:t>[</a:t>
            </a:r>
            <a:r>
              <a:rPr lang="en-US" i="1" dirty="0">
                <a:solidFill>
                  <a:srgbClr val="7030A0"/>
                </a:solidFill>
              </a:rPr>
              <a:t>2</a:t>
            </a:r>
            <a:r>
              <a:rPr lang="en-US" i="1" dirty="0"/>
              <a:t>][</a:t>
            </a:r>
            <a:r>
              <a:rPr lang="en-US" i="1" dirty="0">
                <a:solidFill>
                  <a:srgbClr val="7030A0"/>
                </a:solidFill>
              </a:rPr>
              <a:t>3</a:t>
            </a:r>
            <a:r>
              <a:rPr lang="en-US" i="1" dirty="0"/>
              <a:t>] = {{</a:t>
            </a:r>
            <a:r>
              <a:rPr lang="en-US" i="1" dirty="0">
                <a:solidFill>
                  <a:srgbClr val="7030A0"/>
                </a:solidFill>
              </a:rPr>
              <a:t>1</a:t>
            </a:r>
            <a:r>
              <a:rPr lang="en-US" i="1" dirty="0"/>
              <a:t>, </a:t>
            </a:r>
            <a:r>
              <a:rPr lang="en-US" i="1" dirty="0">
                <a:solidFill>
                  <a:srgbClr val="7030A0"/>
                </a:solidFill>
              </a:rPr>
              <a:t>2</a:t>
            </a:r>
            <a:r>
              <a:rPr lang="en-US" i="1" dirty="0"/>
              <a:t>, </a:t>
            </a:r>
            <a:r>
              <a:rPr lang="en-US" i="1" dirty="0">
                <a:solidFill>
                  <a:srgbClr val="7030A0"/>
                </a:solidFill>
              </a:rPr>
              <a:t>4</a:t>
            </a:r>
            <a:r>
              <a:rPr lang="en-US" i="1" dirty="0"/>
              <a:t>}, {</a:t>
            </a:r>
            <a:r>
              <a:rPr lang="en-US" i="1" dirty="0">
                <a:solidFill>
                  <a:srgbClr val="7030A0"/>
                </a:solidFill>
              </a:rPr>
              <a:t>3</a:t>
            </a:r>
            <a:r>
              <a:rPr lang="en-US" i="1" dirty="0"/>
              <a:t>, </a:t>
            </a:r>
            <a:r>
              <a:rPr lang="en-US" i="1" dirty="0">
                <a:solidFill>
                  <a:srgbClr val="7030A0"/>
                </a:solidFill>
              </a:rPr>
              <a:t>5</a:t>
            </a:r>
            <a:r>
              <a:rPr lang="en-US" i="1" dirty="0"/>
              <a:t>, </a:t>
            </a:r>
            <a:r>
              <a:rPr lang="en-US" i="1" dirty="0">
                <a:solidFill>
                  <a:srgbClr val="7030A0"/>
                </a:solidFill>
              </a:rPr>
              <a:t>6</a:t>
            </a:r>
            <a:r>
              <a:rPr lang="en-US" i="1" dirty="0"/>
              <a:t>}}; </a:t>
            </a:r>
            <a:r>
              <a:rPr lang="zh-CN" altLang="en-US" i="1" dirty="0"/>
              <a:t> </a:t>
            </a:r>
            <a:r>
              <a:rPr lang="en-US" altLang="zh-CN" dirty="0"/>
              <a:t>1️⃣</a:t>
            </a:r>
            <a:endParaRPr lang="en-US" dirty="0"/>
          </a:p>
          <a:p>
            <a:r>
              <a:rPr lang="en-US" i="1" dirty="0">
                <a:solidFill>
                  <a:srgbClr val="00B0F0"/>
                </a:solidFill>
              </a:rPr>
              <a:t>int</a:t>
            </a:r>
            <a:r>
              <a:rPr lang="en-US" i="1" dirty="0"/>
              <a:t> </a:t>
            </a:r>
            <a:r>
              <a:rPr lang="en-US" i="1" dirty="0" err="1"/>
              <a:t>seatID</a:t>
            </a:r>
            <a:r>
              <a:rPr lang="en-US" i="1" dirty="0"/>
              <a:t>[</a:t>
            </a:r>
            <a:r>
              <a:rPr lang="en-US" i="1" dirty="0">
                <a:solidFill>
                  <a:srgbClr val="7030A0"/>
                </a:solidFill>
              </a:rPr>
              <a:t>2</a:t>
            </a:r>
            <a:r>
              <a:rPr lang="en-US" i="1" dirty="0"/>
              <a:t>][</a:t>
            </a:r>
            <a:r>
              <a:rPr lang="en-US" i="1" dirty="0">
                <a:solidFill>
                  <a:srgbClr val="7030A0"/>
                </a:solidFill>
              </a:rPr>
              <a:t>3</a:t>
            </a:r>
            <a:r>
              <a:rPr lang="en-US" i="1" dirty="0"/>
              <a:t>] = {</a:t>
            </a:r>
            <a:r>
              <a:rPr lang="en-US" i="1" dirty="0">
                <a:solidFill>
                  <a:srgbClr val="7030A0"/>
                </a:solidFill>
              </a:rPr>
              <a:t>1</a:t>
            </a:r>
            <a:r>
              <a:rPr lang="en-US" i="1" dirty="0">
                <a:solidFill>
                  <a:schemeClr val="tx1"/>
                </a:solidFill>
              </a:rPr>
              <a:t>,</a:t>
            </a:r>
            <a:r>
              <a:rPr lang="en-US" i="1" dirty="0">
                <a:solidFill>
                  <a:srgbClr val="7030A0"/>
                </a:solidFill>
              </a:rPr>
              <a:t> 2</a:t>
            </a:r>
            <a:r>
              <a:rPr lang="en-US" i="1" dirty="0">
                <a:solidFill>
                  <a:schemeClr val="tx1"/>
                </a:solidFill>
              </a:rPr>
              <a:t>,</a:t>
            </a:r>
            <a:r>
              <a:rPr lang="en-US" i="1" dirty="0">
                <a:solidFill>
                  <a:srgbClr val="7030A0"/>
                </a:solidFill>
              </a:rPr>
              <a:t> 3</a:t>
            </a:r>
            <a:r>
              <a:rPr lang="en-US" i="1" dirty="0">
                <a:solidFill>
                  <a:schemeClr val="tx1"/>
                </a:solidFill>
              </a:rPr>
              <a:t>,</a:t>
            </a:r>
            <a:r>
              <a:rPr lang="en-US" i="1" dirty="0">
                <a:solidFill>
                  <a:srgbClr val="7030A0"/>
                </a:solidFill>
              </a:rPr>
              <a:t> 4</a:t>
            </a:r>
            <a:r>
              <a:rPr lang="en-US" i="1" dirty="0">
                <a:solidFill>
                  <a:schemeClr val="tx1"/>
                </a:solidFill>
              </a:rPr>
              <a:t>,</a:t>
            </a:r>
            <a:r>
              <a:rPr lang="en-US" i="1" dirty="0">
                <a:solidFill>
                  <a:srgbClr val="7030A0"/>
                </a:solidFill>
              </a:rPr>
              <a:t> 5</a:t>
            </a:r>
            <a:r>
              <a:rPr lang="en-US" i="1" dirty="0">
                <a:solidFill>
                  <a:schemeClr val="tx1"/>
                </a:solidFill>
              </a:rPr>
              <a:t>, </a:t>
            </a:r>
            <a:r>
              <a:rPr lang="en-US" i="1" dirty="0">
                <a:solidFill>
                  <a:srgbClr val="7030A0"/>
                </a:solidFill>
              </a:rPr>
              <a:t>6</a:t>
            </a:r>
            <a:r>
              <a:rPr lang="en-US" i="1" dirty="0"/>
              <a:t>};</a:t>
            </a:r>
            <a:r>
              <a:rPr lang="zh-CN" altLang="en-US" i="1" dirty="0"/>
              <a:t>  </a:t>
            </a:r>
            <a:r>
              <a:rPr lang="en-US" altLang="zh-CN" dirty="0"/>
              <a:t>2️⃣</a:t>
            </a:r>
            <a:endParaRPr lang="en-US" dirty="0"/>
          </a:p>
          <a:p>
            <a:r>
              <a:rPr lang="en-US" i="1" dirty="0">
                <a:solidFill>
                  <a:srgbClr val="00B0F0"/>
                </a:solidFill>
              </a:rPr>
              <a:t>int</a:t>
            </a:r>
            <a:r>
              <a:rPr lang="en-US" i="1" dirty="0"/>
              <a:t> </a:t>
            </a:r>
            <a:r>
              <a:rPr lang="en-US" i="1" dirty="0" err="1"/>
              <a:t>seatID</a:t>
            </a:r>
            <a:r>
              <a:rPr lang="en-US" i="1" dirty="0"/>
              <a:t>[</a:t>
            </a:r>
            <a:r>
              <a:rPr lang="en-US" i="1" dirty="0">
                <a:solidFill>
                  <a:srgbClr val="7030A0"/>
                </a:solidFill>
              </a:rPr>
              <a:t>2</a:t>
            </a:r>
            <a:r>
              <a:rPr lang="en-US" i="1" dirty="0"/>
              <a:t>][</a:t>
            </a:r>
            <a:r>
              <a:rPr lang="en-US" i="1" dirty="0">
                <a:solidFill>
                  <a:srgbClr val="7030A0"/>
                </a:solidFill>
              </a:rPr>
              <a:t>3</a:t>
            </a:r>
            <a:r>
              <a:rPr lang="en-US" i="1" dirty="0"/>
              <a:t>] = {{</a:t>
            </a:r>
            <a:r>
              <a:rPr lang="en-US" i="1" dirty="0">
                <a:solidFill>
                  <a:srgbClr val="7030A0"/>
                </a:solidFill>
              </a:rPr>
              <a:t>1</a:t>
            </a:r>
            <a:r>
              <a:rPr lang="en-US" i="1" dirty="0"/>
              <a:t>, </a:t>
            </a:r>
            <a:r>
              <a:rPr lang="en-US" i="1" dirty="0">
                <a:solidFill>
                  <a:srgbClr val="7030A0"/>
                </a:solidFill>
              </a:rPr>
              <a:t>2</a:t>
            </a:r>
            <a:r>
              <a:rPr lang="en-US" i="1" dirty="0"/>
              <a:t>}, </a:t>
            </a:r>
            <a:r>
              <a:rPr lang="en-US" i="1" dirty="0">
                <a:solidFill>
                  <a:srgbClr val="7030A0"/>
                </a:solidFill>
              </a:rPr>
              <a:t>4</a:t>
            </a:r>
            <a:r>
              <a:rPr lang="en-US" i="1" dirty="0"/>
              <a:t>};</a:t>
            </a:r>
            <a:r>
              <a:rPr lang="zh-CN" altLang="en-US" i="1" dirty="0"/>
              <a:t>  </a:t>
            </a:r>
            <a:r>
              <a:rPr lang="en-US" altLang="zh-CN" dirty="0"/>
              <a:t>3️⃣</a:t>
            </a:r>
            <a:endParaRPr lang="en-US" i="1" dirty="0"/>
          </a:p>
          <a:p>
            <a:r>
              <a:rPr lang="en-US" i="1" dirty="0">
                <a:solidFill>
                  <a:srgbClr val="00B0F0"/>
                </a:solidFill>
              </a:rPr>
              <a:t>int</a:t>
            </a:r>
            <a:r>
              <a:rPr lang="en-US" i="1" dirty="0"/>
              <a:t> </a:t>
            </a:r>
            <a:r>
              <a:rPr lang="en-US" i="1" dirty="0" err="1"/>
              <a:t>seatID</a:t>
            </a:r>
            <a:r>
              <a:rPr lang="en-US" i="1" dirty="0"/>
              <a:t>[][</a:t>
            </a:r>
            <a:r>
              <a:rPr lang="en-US" i="1" dirty="0">
                <a:solidFill>
                  <a:srgbClr val="7030A0"/>
                </a:solidFill>
              </a:rPr>
              <a:t>3</a:t>
            </a:r>
            <a:r>
              <a:rPr lang="en-US" i="1" dirty="0"/>
              <a:t>] = {</a:t>
            </a:r>
            <a:r>
              <a:rPr lang="en-US" i="1" dirty="0">
                <a:solidFill>
                  <a:srgbClr val="7030A0"/>
                </a:solidFill>
              </a:rPr>
              <a:t>1</a:t>
            </a:r>
            <a:r>
              <a:rPr lang="en-US" i="1" dirty="0"/>
              <a:t>, </a:t>
            </a:r>
            <a:r>
              <a:rPr lang="en-US" i="1" dirty="0">
                <a:solidFill>
                  <a:srgbClr val="7030A0"/>
                </a:solidFill>
              </a:rPr>
              <a:t>2</a:t>
            </a:r>
            <a:r>
              <a:rPr lang="en-US" i="1" dirty="0"/>
              <a:t>, </a:t>
            </a:r>
            <a:r>
              <a:rPr lang="en-US" i="1" dirty="0">
                <a:solidFill>
                  <a:srgbClr val="7030A0"/>
                </a:solidFill>
              </a:rPr>
              <a:t>3</a:t>
            </a:r>
            <a:r>
              <a:rPr lang="en-US" i="1" dirty="0"/>
              <a:t>, </a:t>
            </a:r>
            <a:r>
              <a:rPr lang="en-US" i="1" dirty="0">
                <a:solidFill>
                  <a:srgbClr val="7030A0"/>
                </a:solidFill>
              </a:rPr>
              <a:t>4</a:t>
            </a:r>
            <a:r>
              <a:rPr lang="en-US" i="1" dirty="0"/>
              <a:t>, </a:t>
            </a:r>
            <a:r>
              <a:rPr lang="en-US" i="1" dirty="0">
                <a:solidFill>
                  <a:srgbClr val="7030A0"/>
                </a:solidFill>
              </a:rPr>
              <a:t>5</a:t>
            </a:r>
            <a:r>
              <a:rPr lang="en-US" i="1" dirty="0"/>
              <a:t>, </a:t>
            </a:r>
            <a:r>
              <a:rPr lang="en-US" i="1" dirty="0">
                <a:solidFill>
                  <a:srgbClr val="7030A0"/>
                </a:solidFill>
              </a:rPr>
              <a:t>6</a:t>
            </a:r>
            <a:r>
              <a:rPr lang="en-US" i="1" dirty="0"/>
              <a:t>};</a:t>
            </a:r>
            <a:r>
              <a:rPr lang="zh-CN" altLang="en-US" i="1" dirty="0"/>
              <a:t> </a:t>
            </a:r>
            <a:r>
              <a:rPr lang="en-US" altLang="zh-CN" i="1" dirty="0"/>
              <a:t>// how about </a:t>
            </a:r>
            <a:r>
              <a:rPr lang="en-US" altLang="zh-CN" i="1" dirty="0" err="1"/>
              <a:t>seatID</a:t>
            </a:r>
            <a:r>
              <a:rPr lang="en-US" altLang="zh-CN" i="1" dirty="0"/>
              <a:t>[][3] = {1, 2, 3, 4, 5, 6, 7}</a:t>
            </a:r>
            <a:endParaRPr lang="en-US" i="1" dirty="0"/>
          </a:p>
        </p:txBody>
      </p:sp>
      <p:graphicFrame>
        <p:nvGraphicFramePr>
          <p:cNvPr id="2" name="Table 2">
            <a:extLst>
              <a:ext uri="{FF2B5EF4-FFF2-40B4-BE49-F238E27FC236}">
                <a16:creationId xmlns:a16="http://schemas.microsoft.com/office/drawing/2014/main" id="{8D3CAC9F-5855-DA4F-8839-0C3534753BD6}"/>
              </a:ext>
            </a:extLst>
          </p:cNvPr>
          <p:cNvGraphicFramePr>
            <a:graphicFrameLocks noGrp="1"/>
          </p:cNvGraphicFramePr>
          <p:nvPr>
            <p:extLst>
              <p:ext uri="{D42A27DB-BD31-4B8C-83A1-F6EECF244321}">
                <p14:modId xmlns:p14="http://schemas.microsoft.com/office/powerpoint/2010/main" val="636586692"/>
              </p:ext>
            </p:extLst>
          </p:nvPr>
        </p:nvGraphicFramePr>
        <p:xfrm>
          <a:off x="4044000" y="4612895"/>
          <a:ext cx="1389222" cy="741680"/>
        </p:xfrm>
        <a:graphic>
          <a:graphicData uri="http://schemas.openxmlformats.org/drawingml/2006/table">
            <a:tbl>
              <a:tblPr firstRow="1" bandRow="1">
                <a:tableStyleId>{2D5ABB26-0587-4C30-8999-92F81FD0307C}</a:tableStyleId>
              </a:tblPr>
              <a:tblGrid>
                <a:gridCol w="463074">
                  <a:extLst>
                    <a:ext uri="{9D8B030D-6E8A-4147-A177-3AD203B41FA5}">
                      <a16:colId xmlns:a16="http://schemas.microsoft.com/office/drawing/2014/main" val="2932051476"/>
                    </a:ext>
                  </a:extLst>
                </a:gridCol>
                <a:gridCol w="463074">
                  <a:extLst>
                    <a:ext uri="{9D8B030D-6E8A-4147-A177-3AD203B41FA5}">
                      <a16:colId xmlns:a16="http://schemas.microsoft.com/office/drawing/2014/main" val="2026498124"/>
                    </a:ext>
                  </a:extLst>
                </a:gridCol>
                <a:gridCol w="463074">
                  <a:extLst>
                    <a:ext uri="{9D8B030D-6E8A-4147-A177-3AD203B41FA5}">
                      <a16:colId xmlns:a16="http://schemas.microsoft.com/office/drawing/2014/main" val="1675448927"/>
                    </a:ext>
                  </a:extLst>
                </a:gridCol>
              </a:tblGrid>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1789087"/>
                  </a:ext>
                </a:extLst>
              </a:tr>
              <a:tr h="370840">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2271252"/>
                  </a:ext>
                </a:extLst>
              </a:tr>
            </a:tbl>
          </a:graphicData>
        </a:graphic>
      </p:graphicFrame>
      <p:graphicFrame>
        <p:nvGraphicFramePr>
          <p:cNvPr id="19" name="Table 2">
            <a:extLst>
              <a:ext uri="{FF2B5EF4-FFF2-40B4-BE49-F238E27FC236}">
                <a16:creationId xmlns:a16="http://schemas.microsoft.com/office/drawing/2014/main" id="{8782D7D5-F7CB-7347-A345-129C95B97C03}"/>
              </a:ext>
            </a:extLst>
          </p:cNvPr>
          <p:cNvGraphicFramePr>
            <a:graphicFrameLocks noGrp="1"/>
          </p:cNvGraphicFramePr>
          <p:nvPr>
            <p:extLst>
              <p:ext uri="{D42A27DB-BD31-4B8C-83A1-F6EECF244321}">
                <p14:modId xmlns:p14="http://schemas.microsoft.com/office/powerpoint/2010/main" val="4155692941"/>
              </p:ext>
            </p:extLst>
          </p:nvPr>
        </p:nvGraphicFramePr>
        <p:xfrm>
          <a:off x="5795962" y="4612895"/>
          <a:ext cx="1389222" cy="741680"/>
        </p:xfrm>
        <a:graphic>
          <a:graphicData uri="http://schemas.openxmlformats.org/drawingml/2006/table">
            <a:tbl>
              <a:tblPr firstRow="1" bandRow="1">
                <a:tableStyleId>{2D5ABB26-0587-4C30-8999-92F81FD0307C}</a:tableStyleId>
              </a:tblPr>
              <a:tblGrid>
                <a:gridCol w="463074">
                  <a:extLst>
                    <a:ext uri="{9D8B030D-6E8A-4147-A177-3AD203B41FA5}">
                      <a16:colId xmlns:a16="http://schemas.microsoft.com/office/drawing/2014/main" val="2932051476"/>
                    </a:ext>
                  </a:extLst>
                </a:gridCol>
                <a:gridCol w="463074">
                  <a:extLst>
                    <a:ext uri="{9D8B030D-6E8A-4147-A177-3AD203B41FA5}">
                      <a16:colId xmlns:a16="http://schemas.microsoft.com/office/drawing/2014/main" val="2026498124"/>
                    </a:ext>
                  </a:extLst>
                </a:gridCol>
                <a:gridCol w="463074">
                  <a:extLst>
                    <a:ext uri="{9D8B030D-6E8A-4147-A177-3AD203B41FA5}">
                      <a16:colId xmlns:a16="http://schemas.microsoft.com/office/drawing/2014/main" val="1675448927"/>
                    </a:ext>
                  </a:extLst>
                </a:gridCol>
              </a:tblGrid>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1789087"/>
                  </a:ext>
                </a:extLst>
              </a:tr>
              <a:tr h="370840">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2271252"/>
                  </a:ext>
                </a:extLst>
              </a:tr>
            </a:tbl>
          </a:graphicData>
        </a:graphic>
      </p:graphicFrame>
      <p:graphicFrame>
        <p:nvGraphicFramePr>
          <p:cNvPr id="20" name="Table 2">
            <a:extLst>
              <a:ext uri="{FF2B5EF4-FFF2-40B4-BE49-F238E27FC236}">
                <a16:creationId xmlns:a16="http://schemas.microsoft.com/office/drawing/2014/main" id="{23879649-415F-BE44-8995-A68D360F8A54}"/>
              </a:ext>
            </a:extLst>
          </p:cNvPr>
          <p:cNvGraphicFramePr>
            <a:graphicFrameLocks noGrp="1"/>
          </p:cNvGraphicFramePr>
          <p:nvPr>
            <p:extLst>
              <p:ext uri="{D42A27DB-BD31-4B8C-83A1-F6EECF244321}">
                <p14:modId xmlns:p14="http://schemas.microsoft.com/office/powerpoint/2010/main" val="3217690479"/>
              </p:ext>
            </p:extLst>
          </p:nvPr>
        </p:nvGraphicFramePr>
        <p:xfrm>
          <a:off x="8256881" y="4427475"/>
          <a:ext cx="1389222" cy="1112520"/>
        </p:xfrm>
        <a:graphic>
          <a:graphicData uri="http://schemas.openxmlformats.org/drawingml/2006/table">
            <a:tbl>
              <a:tblPr firstRow="1" bandRow="1">
                <a:tableStyleId>{2D5ABB26-0587-4C30-8999-92F81FD0307C}</a:tableStyleId>
              </a:tblPr>
              <a:tblGrid>
                <a:gridCol w="463074">
                  <a:extLst>
                    <a:ext uri="{9D8B030D-6E8A-4147-A177-3AD203B41FA5}">
                      <a16:colId xmlns:a16="http://schemas.microsoft.com/office/drawing/2014/main" val="2932051476"/>
                    </a:ext>
                  </a:extLst>
                </a:gridCol>
                <a:gridCol w="463074">
                  <a:extLst>
                    <a:ext uri="{9D8B030D-6E8A-4147-A177-3AD203B41FA5}">
                      <a16:colId xmlns:a16="http://schemas.microsoft.com/office/drawing/2014/main" val="2026498124"/>
                    </a:ext>
                  </a:extLst>
                </a:gridCol>
                <a:gridCol w="463074">
                  <a:extLst>
                    <a:ext uri="{9D8B030D-6E8A-4147-A177-3AD203B41FA5}">
                      <a16:colId xmlns:a16="http://schemas.microsoft.com/office/drawing/2014/main" val="1675448927"/>
                    </a:ext>
                  </a:extLst>
                </a:gridCol>
              </a:tblGrid>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1789087"/>
                  </a:ext>
                </a:extLst>
              </a:tr>
              <a:tr h="370840">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2271252"/>
                  </a:ext>
                </a:extLst>
              </a:tr>
              <a:tr h="370840">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4175490"/>
                  </a:ext>
                </a:extLst>
              </a:tr>
            </a:tbl>
          </a:graphicData>
        </a:graphic>
      </p:graphicFrame>
      <p:graphicFrame>
        <p:nvGraphicFramePr>
          <p:cNvPr id="21" name="Table 2">
            <a:extLst>
              <a:ext uri="{FF2B5EF4-FFF2-40B4-BE49-F238E27FC236}">
                <a16:creationId xmlns:a16="http://schemas.microsoft.com/office/drawing/2014/main" id="{AECA3B87-24EC-6448-B9EA-A16E185096F4}"/>
              </a:ext>
            </a:extLst>
          </p:cNvPr>
          <p:cNvGraphicFramePr>
            <a:graphicFrameLocks noGrp="1"/>
          </p:cNvGraphicFramePr>
          <p:nvPr>
            <p:extLst>
              <p:ext uri="{D42A27DB-BD31-4B8C-83A1-F6EECF244321}">
                <p14:modId xmlns:p14="http://schemas.microsoft.com/office/powerpoint/2010/main" val="588436534"/>
              </p:ext>
            </p:extLst>
          </p:nvPr>
        </p:nvGraphicFramePr>
        <p:xfrm>
          <a:off x="2148841" y="4612895"/>
          <a:ext cx="1389222" cy="741680"/>
        </p:xfrm>
        <a:graphic>
          <a:graphicData uri="http://schemas.openxmlformats.org/drawingml/2006/table">
            <a:tbl>
              <a:tblPr firstRow="1" bandRow="1">
                <a:tableStyleId>{2D5ABB26-0587-4C30-8999-92F81FD0307C}</a:tableStyleId>
              </a:tblPr>
              <a:tblGrid>
                <a:gridCol w="463074">
                  <a:extLst>
                    <a:ext uri="{9D8B030D-6E8A-4147-A177-3AD203B41FA5}">
                      <a16:colId xmlns:a16="http://schemas.microsoft.com/office/drawing/2014/main" val="2932051476"/>
                    </a:ext>
                  </a:extLst>
                </a:gridCol>
                <a:gridCol w="463074">
                  <a:extLst>
                    <a:ext uri="{9D8B030D-6E8A-4147-A177-3AD203B41FA5}">
                      <a16:colId xmlns:a16="http://schemas.microsoft.com/office/drawing/2014/main" val="2026498124"/>
                    </a:ext>
                  </a:extLst>
                </a:gridCol>
                <a:gridCol w="463074">
                  <a:extLst>
                    <a:ext uri="{9D8B030D-6E8A-4147-A177-3AD203B41FA5}">
                      <a16:colId xmlns:a16="http://schemas.microsoft.com/office/drawing/2014/main" val="1675448927"/>
                    </a:ext>
                  </a:extLst>
                </a:gridCol>
              </a:tblGrid>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1789087"/>
                  </a:ext>
                </a:extLst>
              </a:tr>
              <a:tr h="370840">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2271252"/>
                  </a:ext>
                </a:extLst>
              </a:tr>
            </a:tbl>
          </a:graphicData>
        </a:graphic>
      </p:graphicFrame>
      <p:sp>
        <p:nvSpPr>
          <p:cNvPr id="3" name="Rectangle 2">
            <a:extLst>
              <a:ext uri="{FF2B5EF4-FFF2-40B4-BE49-F238E27FC236}">
                <a16:creationId xmlns:a16="http://schemas.microsoft.com/office/drawing/2014/main" id="{3B18D71B-DF46-5E4A-80B0-E5FE474C6498}"/>
              </a:ext>
            </a:extLst>
          </p:cNvPr>
          <p:cNvSpPr/>
          <p:nvPr/>
        </p:nvSpPr>
        <p:spPr>
          <a:xfrm>
            <a:off x="2539502" y="5402089"/>
            <a:ext cx="415498" cy="369332"/>
          </a:xfrm>
          <a:prstGeom prst="rect">
            <a:avLst/>
          </a:prstGeom>
        </p:spPr>
        <p:txBody>
          <a:bodyPr wrap="none" anchor="ctr">
            <a:spAutoFit/>
          </a:bodyPr>
          <a:lstStyle/>
          <a:p>
            <a:pPr algn="ctr"/>
            <a:r>
              <a:rPr lang="en-US" altLang="zh-CN" dirty="0"/>
              <a:t>1️⃣</a:t>
            </a:r>
            <a:endParaRPr lang="en-US" dirty="0"/>
          </a:p>
        </p:txBody>
      </p:sp>
      <p:sp>
        <p:nvSpPr>
          <p:cNvPr id="10" name="Rectangle 9">
            <a:extLst>
              <a:ext uri="{FF2B5EF4-FFF2-40B4-BE49-F238E27FC236}">
                <a16:creationId xmlns:a16="http://schemas.microsoft.com/office/drawing/2014/main" id="{38903299-0E1D-2442-844F-B2D89986BDE8}"/>
              </a:ext>
            </a:extLst>
          </p:cNvPr>
          <p:cNvSpPr/>
          <p:nvPr/>
        </p:nvSpPr>
        <p:spPr>
          <a:xfrm>
            <a:off x="4403543" y="5407185"/>
            <a:ext cx="415498" cy="369332"/>
          </a:xfrm>
          <a:prstGeom prst="rect">
            <a:avLst/>
          </a:prstGeom>
        </p:spPr>
        <p:txBody>
          <a:bodyPr wrap="none" anchor="ctr">
            <a:spAutoFit/>
          </a:bodyPr>
          <a:lstStyle/>
          <a:p>
            <a:pPr algn="ctr"/>
            <a:r>
              <a:rPr lang="en-US" altLang="zh-CN" dirty="0"/>
              <a:t>2️⃣</a:t>
            </a:r>
            <a:endParaRPr lang="en-US" dirty="0"/>
          </a:p>
        </p:txBody>
      </p:sp>
      <p:sp>
        <p:nvSpPr>
          <p:cNvPr id="11" name="Rectangle 10">
            <a:extLst>
              <a:ext uri="{FF2B5EF4-FFF2-40B4-BE49-F238E27FC236}">
                <a16:creationId xmlns:a16="http://schemas.microsoft.com/office/drawing/2014/main" id="{8C61BC2B-CCA9-ED46-8090-F2F472BEFAF3}"/>
              </a:ext>
            </a:extLst>
          </p:cNvPr>
          <p:cNvSpPr/>
          <p:nvPr/>
        </p:nvSpPr>
        <p:spPr>
          <a:xfrm>
            <a:off x="6167651" y="5402089"/>
            <a:ext cx="415498" cy="369332"/>
          </a:xfrm>
          <a:prstGeom prst="rect">
            <a:avLst/>
          </a:prstGeom>
        </p:spPr>
        <p:txBody>
          <a:bodyPr wrap="none" anchor="ctr">
            <a:spAutoFit/>
          </a:bodyPr>
          <a:lstStyle/>
          <a:p>
            <a:pPr algn="ctr"/>
            <a:r>
              <a:rPr lang="en-US" altLang="zh-CN" dirty="0"/>
              <a:t>3️⃣</a:t>
            </a:r>
            <a:endParaRPr lang="en-US" dirty="0"/>
          </a:p>
        </p:txBody>
      </p:sp>
      <p:cxnSp>
        <p:nvCxnSpPr>
          <p:cNvPr id="13" name="Straight Arrow Connector 12">
            <a:extLst>
              <a:ext uri="{FF2B5EF4-FFF2-40B4-BE49-F238E27FC236}">
                <a16:creationId xmlns:a16="http://schemas.microsoft.com/office/drawing/2014/main" id="{5D0C0FE0-A908-6746-89CC-5F3E79DF4112}"/>
              </a:ext>
            </a:extLst>
          </p:cNvPr>
          <p:cNvCxnSpPr/>
          <p:nvPr/>
        </p:nvCxnSpPr>
        <p:spPr>
          <a:xfrm>
            <a:off x="1762124" y="4099560"/>
            <a:ext cx="0" cy="167186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2" name="Straight Arrow Connector 21">
            <a:extLst>
              <a:ext uri="{FF2B5EF4-FFF2-40B4-BE49-F238E27FC236}">
                <a16:creationId xmlns:a16="http://schemas.microsoft.com/office/drawing/2014/main" id="{1C7BE895-8463-194E-A771-7F9C64DECD59}"/>
              </a:ext>
            </a:extLst>
          </p:cNvPr>
          <p:cNvCxnSpPr>
            <a:cxnSpLocks/>
          </p:cNvCxnSpPr>
          <p:nvPr/>
        </p:nvCxnSpPr>
        <p:spPr>
          <a:xfrm>
            <a:off x="1762124" y="4099560"/>
            <a:ext cx="216860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5" name="TextBox 24">
            <a:extLst>
              <a:ext uri="{FF2B5EF4-FFF2-40B4-BE49-F238E27FC236}">
                <a16:creationId xmlns:a16="http://schemas.microsoft.com/office/drawing/2014/main" id="{67B2F3B4-6EC7-7842-8AFB-017BD1EAFC9B}"/>
              </a:ext>
            </a:extLst>
          </p:cNvPr>
          <p:cNvSpPr txBox="1"/>
          <p:nvPr/>
        </p:nvSpPr>
        <p:spPr>
          <a:xfrm>
            <a:off x="1990492" y="3783680"/>
            <a:ext cx="1825489" cy="369332"/>
          </a:xfrm>
          <a:prstGeom prst="rect">
            <a:avLst/>
          </a:prstGeom>
          <a:noFill/>
        </p:spPr>
        <p:txBody>
          <a:bodyPr wrap="square" rtlCol="0">
            <a:spAutoFit/>
          </a:bodyPr>
          <a:lstStyle/>
          <a:p>
            <a:r>
              <a:rPr lang="en-US" dirty="0">
                <a:latin typeface="Times" pitchFamily="2" charset="0"/>
              </a:rPr>
              <a:t>Second</a:t>
            </a:r>
            <a:r>
              <a:rPr lang="zh-CN" altLang="en-US" dirty="0"/>
              <a:t> </a:t>
            </a:r>
            <a:r>
              <a:rPr lang="en-US" altLang="zh-CN" dirty="0">
                <a:latin typeface="Times" pitchFamily="2" charset="0"/>
              </a:rPr>
              <a:t>subscript</a:t>
            </a:r>
            <a:endParaRPr lang="en-US" dirty="0">
              <a:latin typeface="Times" pitchFamily="2" charset="0"/>
            </a:endParaRPr>
          </a:p>
        </p:txBody>
      </p:sp>
      <p:sp>
        <p:nvSpPr>
          <p:cNvPr id="26" name="TextBox 25">
            <a:extLst>
              <a:ext uri="{FF2B5EF4-FFF2-40B4-BE49-F238E27FC236}">
                <a16:creationId xmlns:a16="http://schemas.microsoft.com/office/drawing/2014/main" id="{9D461231-EB76-894A-A041-B9485CAF8554}"/>
              </a:ext>
            </a:extLst>
          </p:cNvPr>
          <p:cNvSpPr txBox="1"/>
          <p:nvPr/>
        </p:nvSpPr>
        <p:spPr>
          <a:xfrm>
            <a:off x="743355" y="4415441"/>
            <a:ext cx="1203486" cy="646331"/>
          </a:xfrm>
          <a:prstGeom prst="rect">
            <a:avLst/>
          </a:prstGeom>
          <a:noFill/>
        </p:spPr>
        <p:txBody>
          <a:bodyPr wrap="square" rtlCol="0">
            <a:spAutoFit/>
          </a:bodyPr>
          <a:lstStyle/>
          <a:p>
            <a:r>
              <a:rPr lang="en-US" dirty="0">
                <a:latin typeface="Times" pitchFamily="2" charset="0"/>
              </a:rPr>
              <a:t>first</a:t>
            </a:r>
            <a:r>
              <a:rPr lang="zh-CN" altLang="en-US" dirty="0">
                <a:latin typeface="Times" pitchFamily="2" charset="0"/>
              </a:rPr>
              <a:t> </a:t>
            </a:r>
            <a:r>
              <a:rPr lang="en-US" altLang="zh-CN" dirty="0">
                <a:latin typeface="Times" pitchFamily="2" charset="0"/>
              </a:rPr>
              <a:t>subscript</a:t>
            </a:r>
            <a:endParaRPr lang="en-US" dirty="0">
              <a:latin typeface="Times" pitchFamily="2" charset="0"/>
            </a:endParaRPr>
          </a:p>
        </p:txBody>
      </p:sp>
      <p:cxnSp>
        <p:nvCxnSpPr>
          <p:cNvPr id="28" name="Straight Arrow Connector 27">
            <a:extLst>
              <a:ext uri="{FF2B5EF4-FFF2-40B4-BE49-F238E27FC236}">
                <a16:creationId xmlns:a16="http://schemas.microsoft.com/office/drawing/2014/main" id="{72CD4332-1D88-1248-8256-91C28D29DDC2}"/>
              </a:ext>
            </a:extLst>
          </p:cNvPr>
          <p:cNvCxnSpPr>
            <a:endCxn id="20" idx="0"/>
          </p:cNvCxnSpPr>
          <p:nvPr/>
        </p:nvCxnSpPr>
        <p:spPr>
          <a:xfrm>
            <a:off x="7772400" y="3429000"/>
            <a:ext cx="1179092" cy="99847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728776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534EB8-83EB-114B-9826-0431F1A9788F}"/>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CF5CF18-F19E-8C4A-83DD-D0F5120572AC}"/>
              </a:ext>
            </a:extLst>
          </p:cNvPr>
          <p:cNvSpPr txBox="1"/>
          <p:nvPr/>
        </p:nvSpPr>
        <p:spPr>
          <a:xfrm>
            <a:off x="542924" y="431334"/>
            <a:ext cx="57578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Variables and Data types in C++</a:t>
            </a:r>
          </a:p>
        </p:txBody>
      </p:sp>
      <p:sp>
        <p:nvSpPr>
          <p:cNvPr id="6" name="TextBox 5">
            <a:extLst>
              <a:ext uri="{FF2B5EF4-FFF2-40B4-BE49-F238E27FC236}">
                <a16:creationId xmlns:a16="http://schemas.microsoft.com/office/drawing/2014/main" id="{8E21C090-88BA-A148-AA30-EC9C4339B590}"/>
              </a:ext>
            </a:extLst>
          </p:cNvPr>
          <p:cNvSpPr txBox="1"/>
          <p:nvPr/>
        </p:nvSpPr>
        <p:spPr>
          <a:xfrm>
            <a:off x="542925" y="1200138"/>
            <a:ext cx="7786687" cy="1261884"/>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Data type - pointer</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pointer is a variable that stores the memory address as its value</a:t>
            </a:r>
          </a:p>
        </p:txBody>
      </p:sp>
      <p:sp>
        <p:nvSpPr>
          <p:cNvPr id="2" name="TextBox 1">
            <a:extLst>
              <a:ext uri="{FF2B5EF4-FFF2-40B4-BE49-F238E27FC236}">
                <a16:creationId xmlns:a16="http://schemas.microsoft.com/office/drawing/2014/main" id="{9F971FB5-BB31-9943-8A97-D7D7BF2718D1}"/>
              </a:ext>
            </a:extLst>
          </p:cNvPr>
          <p:cNvSpPr txBox="1"/>
          <p:nvPr/>
        </p:nvSpPr>
        <p:spPr>
          <a:xfrm>
            <a:off x="653143" y="2603730"/>
            <a:ext cx="6574971" cy="2862322"/>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i="1" dirty="0">
                <a:solidFill>
                  <a:srgbClr val="00B0F0"/>
                </a:solidFill>
              </a:rPr>
              <a:t>int</a:t>
            </a:r>
            <a:r>
              <a:rPr lang="zh-CN" altLang="en-US" i="1" dirty="0"/>
              <a:t> </a:t>
            </a:r>
            <a:r>
              <a:rPr lang="en-US" altLang="zh-CN" i="1" dirty="0"/>
              <a:t>x, y; </a:t>
            </a:r>
          </a:p>
          <a:p>
            <a:r>
              <a:rPr lang="en-US" i="1" dirty="0">
                <a:solidFill>
                  <a:srgbClr val="00B0F0"/>
                </a:solidFill>
              </a:rPr>
              <a:t>int</a:t>
            </a:r>
            <a:r>
              <a:rPr lang="en-US" i="1" dirty="0"/>
              <a:t> *ptr1;     // pointer variable, which points to an integer data</a:t>
            </a:r>
          </a:p>
          <a:p>
            <a:r>
              <a:rPr lang="en-US" i="1" dirty="0"/>
              <a:t>	    // “*”, Pointer operator, </a:t>
            </a:r>
            <a:r>
              <a:rPr lang="en-US" b="1" i="1" dirty="0"/>
              <a:t>declare a pointer</a:t>
            </a:r>
          </a:p>
          <a:p>
            <a:r>
              <a:rPr lang="en-US" i="1" dirty="0">
                <a:solidFill>
                  <a:srgbClr val="00B0F0"/>
                </a:solidFill>
              </a:rPr>
              <a:t>int</a:t>
            </a:r>
            <a:r>
              <a:rPr lang="en-US" i="1" dirty="0"/>
              <a:t> **ptr2;  // pointer points to a pointer</a:t>
            </a:r>
          </a:p>
          <a:p>
            <a:r>
              <a:rPr lang="en-US" i="1" dirty="0"/>
              <a:t>ptr1 = &amp;x;   // get the address of x, and stores it in ptr1. </a:t>
            </a:r>
          </a:p>
          <a:p>
            <a:r>
              <a:rPr lang="en-US" i="1" dirty="0"/>
              <a:t>	   //“&amp;” Pointer operator, get the address of the variable</a:t>
            </a:r>
          </a:p>
          <a:p>
            <a:r>
              <a:rPr lang="en-US" i="1" dirty="0"/>
              <a:t>*ptr1 = </a:t>
            </a:r>
            <a:r>
              <a:rPr lang="en-US" i="1" dirty="0">
                <a:solidFill>
                  <a:srgbClr val="7030A0"/>
                </a:solidFill>
              </a:rPr>
              <a:t>300;</a:t>
            </a:r>
            <a:r>
              <a:rPr lang="en-US" i="1" dirty="0"/>
              <a:t> // assign 300 to the address stored in ptr1. </a:t>
            </a:r>
          </a:p>
          <a:p>
            <a:r>
              <a:rPr lang="en-US" i="1" dirty="0"/>
              <a:t>	   //“*”, </a:t>
            </a:r>
            <a:r>
              <a:rPr lang="en-US" b="1" i="1" dirty="0"/>
              <a:t>dereference</a:t>
            </a:r>
            <a:r>
              <a:rPr lang="en-US" i="1" dirty="0"/>
              <a:t> a pointer</a:t>
            </a:r>
          </a:p>
          <a:p>
            <a:r>
              <a:rPr lang="en-US" i="1" dirty="0"/>
              <a:t>ptr2 = &amp;ptr1; // put the address of ptr1 in the place with the 	         // address of ptr2</a:t>
            </a:r>
          </a:p>
        </p:txBody>
      </p:sp>
      <p:graphicFrame>
        <p:nvGraphicFramePr>
          <p:cNvPr id="3" name="Table 6">
            <a:extLst>
              <a:ext uri="{FF2B5EF4-FFF2-40B4-BE49-F238E27FC236}">
                <a16:creationId xmlns:a16="http://schemas.microsoft.com/office/drawing/2014/main" id="{A556D4C3-10AB-7D4B-AFB2-DFE53A5B1A32}"/>
              </a:ext>
            </a:extLst>
          </p:cNvPr>
          <p:cNvGraphicFramePr>
            <a:graphicFrameLocks noGrp="1"/>
          </p:cNvGraphicFramePr>
          <p:nvPr>
            <p:extLst>
              <p:ext uri="{D42A27DB-BD31-4B8C-83A1-F6EECF244321}">
                <p14:modId xmlns:p14="http://schemas.microsoft.com/office/powerpoint/2010/main" val="2165568592"/>
              </p:ext>
            </p:extLst>
          </p:nvPr>
        </p:nvGraphicFramePr>
        <p:xfrm>
          <a:off x="8940886" y="3207756"/>
          <a:ext cx="1181554" cy="2225040"/>
        </p:xfrm>
        <a:graphic>
          <a:graphicData uri="http://schemas.openxmlformats.org/drawingml/2006/table">
            <a:tbl>
              <a:tblPr firstRow="1" bandRow="1">
                <a:tableStyleId>{2D5ABB26-0587-4C30-8999-92F81FD0307C}</a:tableStyleId>
              </a:tblPr>
              <a:tblGrid>
                <a:gridCol w="1181554">
                  <a:extLst>
                    <a:ext uri="{9D8B030D-6E8A-4147-A177-3AD203B41FA5}">
                      <a16:colId xmlns:a16="http://schemas.microsoft.com/office/drawing/2014/main" val="909433930"/>
                    </a:ext>
                  </a:extLst>
                </a:gridCol>
              </a:tblGrid>
              <a:tr h="370840">
                <a:tc>
                  <a:txBody>
                    <a:bodyPr/>
                    <a:lstStyle/>
                    <a:p>
                      <a:r>
                        <a:rPr lang="en-US" dirty="0"/>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55748865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406260838"/>
                  </a:ext>
                </a:extLst>
              </a:tr>
              <a:tr h="370840">
                <a:tc>
                  <a:txBody>
                    <a:bodyPr/>
                    <a:lstStyle/>
                    <a:p>
                      <a:r>
                        <a:rPr lang="en-US" dirty="0"/>
                        <a:t>0x1001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413699424"/>
                  </a:ext>
                </a:extLst>
              </a:tr>
              <a:tr h="370840">
                <a:tc>
                  <a:txBody>
                    <a:bodyPr/>
                    <a:lstStyle/>
                    <a:p>
                      <a:r>
                        <a:rPr lang="en-US" dirty="0"/>
                        <a:t>0x1003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97049498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465149243"/>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959043149"/>
                  </a:ext>
                </a:extLst>
              </a:tr>
            </a:tbl>
          </a:graphicData>
        </a:graphic>
      </p:graphicFrame>
      <p:sp>
        <p:nvSpPr>
          <p:cNvPr id="7" name="TextBox 6">
            <a:extLst>
              <a:ext uri="{FF2B5EF4-FFF2-40B4-BE49-F238E27FC236}">
                <a16:creationId xmlns:a16="http://schemas.microsoft.com/office/drawing/2014/main" id="{E272323B-32AD-5D44-8FE6-C6071D6E479E}"/>
              </a:ext>
            </a:extLst>
          </p:cNvPr>
          <p:cNvSpPr txBox="1"/>
          <p:nvPr/>
        </p:nvSpPr>
        <p:spPr>
          <a:xfrm>
            <a:off x="7517468" y="2362023"/>
            <a:ext cx="1162731"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variable</a:t>
            </a:r>
          </a:p>
          <a:p>
            <a:r>
              <a:rPr lang="en-US" sz="2400" dirty="0">
                <a:latin typeface="Times New Roman" panose="02020603050405020304" pitchFamily="18" charset="0"/>
                <a:cs typeface="Times New Roman" panose="02020603050405020304" pitchFamily="18" charset="0"/>
              </a:rPr>
              <a:t>name</a:t>
            </a:r>
          </a:p>
        </p:txBody>
      </p:sp>
      <p:sp>
        <p:nvSpPr>
          <p:cNvPr id="12" name="TextBox 11">
            <a:extLst>
              <a:ext uri="{FF2B5EF4-FFF2-40B4-BE49-F238E27FC236}">
                <a16:creationId xmlns:a16="http://schemas.microsoft.com/office/drawing/2014/main" id="{5443D54F-317A-7341-83A6-86F900643221}"/>
              </a:ext>
            </a:extLst>
          </p:cNvPr>
          <p:cNvSpPr txBox="1"/>
          <p:nvPr/>
        </p:nvSpPr>
        <p:spPr>
          <a:xfrm>
            <a:off x="8940886" y="2436231"/>
            <a:ext cx="116273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content</a:t>
            </a:r>
          </a:p>
        </p:txBody>
      </p:sp>
      <p:sp>
        <p:nvSpPr>
          <p:cNvPr id="13" name="TextBox 12">
            <a:extLst>
              <a:ext uri="{FF2B5EF4-FFF2-40B4-BE49-F238E27FC236}">
                <a16:creationId xmlns:a16="http://schemas.microsoft.com/office/drawing/2014/main" id="{A4943F0C-2C53-9F42-87CD-B6B05C7E9034}"/>
              </a:ext>
            </a:extLst>
          </p:cNvPr>
          <p:cNvSpPr txBox="1"/>
          <p:nvPr/>
        </p:nvSpPr>
        <p:spPr>
          <a:xfrm>
            <a:off x="10254206" y="2434304"/>
            <a:ext cx="1162731"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address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0x1001</a:t>
            </a:r>
          </a:p>
          <a:p>
            <a:r>
              <a:rPr lang="en-US" sz="2400" dirty="0">
                <a:latin typeface="Times New Roman" panose="02020603050405020304" pitchFamily="18" charset="0"/>
                <a:cs typeface="Times New Roman" panose="02020603050405020304" pitchFamily="18" charset="0"/>
              </a:rPr>
              <a:t>0x1002</a:t>
            </a:r>
          </a:p>
          <a:p>
            <a:r>
              <a:rPr lang="en-US" sz="2400" dirty="0">
                <a:latin typeface="Times New Roman" panose="02020603050405020304" pitchFamily="18" charset="0"/>
                <a:cs typeface="Times New Roman" panose="02020603050405020304" pitchFamily="18" charset="0"/>
              </a:rPr>
              <a:t>0x1003</a:t>
            </a:r>
          </a:p>
          <a:p>
            <a:r>
              <a:rPr lang="en-US" sz="2400" dirty="0">
                <a:latin typeface="Times New Roman" panose="02020603050405020304" pitchFamily="18" charset="0"/>
                <a:cs typeface="Times New Roman" panose="02020603050405020304" pitchFamily="18" charset="0"/>
              </a:rPr>
              <a:t>0x1004</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t>
            </a:r>
          </a:p>
        </p:txBody>
      </p:sp>
      <p:sp>
        <p:nvSpPr>
          <p:cNvPr id="14" name="TextBox 13">
            <a:extLst>
              <a:ext uri="{FF2B5EF4-FFF2-40B4-BE49-F238E27FC236}">
                <a16:creationId xmlns:a16="http://schemas.microsoft.com/office/drawing/2014/main" id="{E18C831D-19ED-7C4E-9496-2F203C23407E}"/>
              </a:ext>
            </a:extLst>
          </p:cNvPr>
          <p:cNvSpPr txBox="1"/>
          <p:nvPr/>
        </p:nvSpPr>
        <p:spPr>
          <a:xfrm>
            <a:off x="7928742" y="3144229"/>
            <a:ext cx="1162731" cy="1938992"/>
          </a:xfrm>
          <a:prstGeom prst="rect">
            <a:avLst/>
          </a:prstGeom>
          <a:noFill/>
        </p:spPr>
        <p:txBody>
          <a:bodyPr wrap="square" rtlCol="0">
            <a:spAutoFit/>
          </a:bodyPr>
          <a:lstStyle/>
          <a:p>
            <a:r>
              <a:rPr lang="en-US" sz="2400" i="1" dirty="0">
                <a:latin typeface="Times New Roman" panose="02020603050405020304" pitchFamily="18" charset="0"/>
                <a:cs typeface="Times New Roman" panose="02020603050405020304" pitchFamily="18" charset="0"/>
              </a:rPr>
              <a:t>x</a:t>
            </a:r>
          </a:p>
          <a:p>
            <a:r>
              <a:rPr lang="en-US" sz="2400" i="1" dirty="0">
                <a:latin typeface="Times New Roman" panose="02020603050405020304" pitchFamily="18" charset="0"/>
                <a:cs typeface="Times New Roman" panose="02020603050405020304" pitchFamily="18" charset="0"/>
              </a:rPr>
              <a:t>y</a:t>
            </a:r>
          </a:p>
          <a:p>
            <a:r>
              <a:rPr lang="en-US" sz="2400" i="1" dirty="0">
                <a:latin typeface="Times New Roman" panose="02020603050405020304" pitchFamily="18" charset="0"/>
                <a:cs typeface="Times New Roman" panose="02020603050405020304" pitchFamily="18" charset="0"/>
              </a:rPr>
              <a:t>ptr1</a:t>
            </a:r>
          </a:p>
          <a:p>
            <a:r>
              <a:rPr lang="en-US" sz="2400" i="1" dirty="0">
                <a:latin typeface="Times New Roman" panose="02020603050405020304" pitchFamily="18" charset="0"/>
                <a:cs typeface="Times New Roman" panose="02020603050405020304" pitchFamily="18" charset="0"/>
              </a:rPr>
              <a:t>ptr2</a:t>
            </a:r>
          </a:p>
          <a:p>
            <a:endParaRPr lang="en-US" sz="2400" i="1" dirty="0">
              <a:latin typeface="Times New Roman" panose="02020603050405020304" pitchFamily="18" charset="0"/>
              <a:cs typeface="Times New Roman" panose="02020603050405020304" pitchFamily="18" charset="0"/>
            </a:endParaRPr>
          </a:p>
        </p:txBody>
      </p:sp>
      <p:sp>
        <p:nvSpPr>
          <p:cNvPr id="15" name="Arc 14">
            <a:extLst>
              <a:ext uri="{FF2B5EF4-FFF2-40B4-BE49-F238E27FC236}">
                <a16:creationId xmlns:a16="http://schemas.microsoft.com/office/drawing/2014/main" id="{1B5B364F-09BC-AF44-85CE-B758608C4B8D}"/>
              </a:ext>
            </a:extLst>
          </p:cNvPr>
          <p:cNvSpPr/>
          <p:nvPr/>
        </p:nvSpPr>
        <p:spPr>
          <a:xfrm rot="12744654">
            <a:off x="8508262" y="3489413"/>
            <a:ext cx="944258" cy="626613"/>
          </a:xfrm>
          <a:prstGeom prst="arc">
            <a:avLst>
              <a:gd name="adj1" fmla="val 14687068"/>
              <a:gd name="adj2" fmla="val 3102420"/>
            </a:avLst>
          </a:prstGeom>
          <a:ln w="22225">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42463979-3CA0-1540-B77F-FA96024739B8}"/>
              </a:ext>
            </a:extLst>
          </p:cNvPr>
          <p:cNvSpPr/>
          <p:nvPr/>
        </p:nvSpPr>
        <p:spPr>
          <a:xfrm rot="11493918">
            <a:off x="8594339" y="4213931"/>
            <a:ext cx="933309" cy="410765"/>
          </a:xfrm>
          <a:prstGeom prst="arc">
            <a:avLst>
              <a:gd name="adj1" fmla="val 17628028"/>
              <a:gd name="adj2" fmla="val 3102420"/>
            </a:avLst>
          </a:prstGeom>
          <a:ln w="22225">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95777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534EB8-83EB-114B-9826-0431F1A9788F}"/>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CF5CF18-F19E-8C4A-83DD-D0F5120572AC}"/>
              </a:ext>
            </a:extLst>
          </p:cNvPr>
          <p:cNvSpPr txBox="1"/>
          <p:nvPr/>
        </p:nvSpPr>
        <p:spPr>
          <a:xfrm>
            <a:off x="542924" y="431334"/>
            <a:ext cx="57578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Variables and Data types in C++</a:t>
            </a:r>
          </a:p>
        </p:txBody>
      </p:sp>
      <p:sp>
        <p:nvSpPr>
          <p:cNvPr id="6" name="TextBox 5">
            <a:extLst>
              <a:ext uri="{FF2B5EF4-FFF2-40B4-BE49-F238E27FC236}">
                <a16:creationId xmlns:a16="http://schemas.microsoft.com/office/drawing/2014/main" id="{8E21C090-88BA-A148-AA30-EC9C4339B590}"/>
              </a:ext>
            </a:extLst>
          </p:cNvPr>
          <p:cNvSpPr txBox="1"/>
          <p:nvPr/>
        </p:nvSpPr>
        <p:spPr>
          <a:xfrm>
            <a:off x="542925" y="1200138"/>
            <a:ext cx="7786687"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Data type - void</a:t>
            </a:r>
          </a:p>
        </p:txBody>
      </p:sp>
      <p:sp>
        <p:nvSpPr>
          <p:cNvPr id="10" name="Rectangle 9">
            <a:extLst>
              <a:ext uri="{FF2B5EF4-FFF2-40B4-BE49-F238E27FC236}">
                <a16:creationId xmlns:a16="http://schemas.microsoft.com/office/drawing/2014/main" id="{C0959156-C690-C240-94FC-4144DC2A5237}"/>
              </a:ext>
            </a:extLst>
          </p:cNvPr>
          <p:cNvSpPr/>
          <p:nvPr/>
        </p:nvSpPr>
        <p:spPr>
          <a:xfrm>
            <a:off x="5503861" y="2845074"/>
            <a:ext cx="5183190"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sz="2000" dirty="0">
                <a:solidFill>
                  <a:srgbClr val="374146"/>
                </a:solidFill>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void</a:t>
            </a:r>
            <a:r>
              <a:rPr lang="en-US" sz="2000" dirty="0">
                <a:solidFill>
                  <a:srgbClr val="374146"/>
                </a:solidFill>
                <a:latin typeface="Times New Roman" panose="02020603050405020304" pitchFamily="18" charset="0"/>
                <a:cs typeface="Times New Roman" panose="02020603050405020304" pitchFamily="18" charset="0"/>
              </a:rPr>
              <a:t> keyword is used only in function declarations. It indicates that the function is expected to return no information to the function from which it was called.</a:t>
            </a:r>
            <a:endParaRPr lang="en-US" sz="2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DD727477-D40C-6446-868A-E8F4C0506F31}"/>
              </a:ext>
            </a:extLst>
          </p:cNvPr>
          <p:cNvPicPr>
            <a:picLocks noChangeAspect="1"/>
          </p:cNvPicPr>
          <p:nvPr/>
        </p:nvPicPr>
        <p:blipFill>
          <a:blip r:embed="rId3"/>
          <a:stretch>
            <a:fillRect/>
          </a:stretch>
        </p:blipFill>
        <p:spPr>
          <a:xfrm>
            <a:off x="542924" y="1723358"/>
            <a:ext cx="4557308" cy="4604780"/>
          </a:xfrm>
          <a:prstGeom prst="rect">
            <a:avLst/>
          </a:prstGeom>
        </p:spPr>
      </p:pic>
    </p:spTree>
    <p:extLst>
      <p:ext uri="{BB962C8B-B14F-4D97-AF65-F5344CB8AC3E}">
        <p14:creationId xmlns:p14="http://schemas.microsoft.com/office/powerpoint/2010/main" val="52810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534EB8-83EB-114B-9826-0431F1A9788F}"/>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CF5CF18-F19E-8C4A-83DD-D0F5120572AC}"/>
              </a:ext>
            </a:extLst>
          </p:cNvPr>
          <p:cNvSpPr txBox="1"/>
          <p:nvPr/>
        </p:nvSpPr>
        <p:spPr>
          <a:xfrm>
            <a:off x="542924" y="431334"/>
            <a:ext cx="57578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Variables and Data types in C++</a:t>
            </a:r>
          </a:p>
        </p:txBody>
      </p:sp>
      <p:sp>
        <p:nvSpPr>
          <p:cNvPr id="6" name="TextBox 5">
            <a:extLst>
              <a:ext uri="{FF2B5EF4-FFF2-40B4-BE49-F238E27FC236}">
                <a16:creationId xmlns:a16="http://schemas.microsoft.com/office/drawing/2014/main" id="{8E21C090-88BA-A148-AA30-EC9C4339B590}"/>
              </a:ext>
            </a:extLst>
          </p:cNvPr>
          <p:cNvSpPr txBox="1"/>
          <p:nvPr/>
        </p:nvSpPr>
        <p:spPr>
          <a:xfrm>
            <a:off x="542925" y="1200138"/>
            <a:ext cx="7786687" cy="255454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Scope of variables in C++</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When a variable is declared, it can only be ”seen” and used in certain part of the program</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Typically, there are two types of variable scopes</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Local variables</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Global variables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76C2EE1-0E74-8E43-987E-8B922CD38E5D}"/>
                  </a:ext>
                </a:extLst>
              </p:cNvPr>
              <p:cNvSpPr txBox="1"/>
              <p:nvPr/>
            </p:nvSpPr>
            <p:spPr>
              <a:xfrm>
                <a:off x="1378584" y="3677014"/>
                <a:ext cx="9658351" cy="2862322"/>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i="1" dirty="0">
                    <a:solidFill>
                      <a:srgbClr val="00B0F0"/>
                    </a:solidFill>
                  </a:rPr>
                  <a:t>int</a:t>
                </a:r>
                <a:r>
                  <a:rPr lang="en-US" i="1" dirty="0"/>
                  <a:t> </a:t>
                </a:r>
                <a:r>
                  <a:rPr lang="en-US" i="1" dirty="0" err="1"/>
                  <a:t>myID</a:t>
                </a:r>
                <a:r>
                  <a:rPr lang="en-US" i="1" dirty="0"/>
                  <a:t> = </a:t>
                </a:r>
                <a:r>
                  <a:rPr lang="en-US" i="1" dirty="0">
                    <a:solidFill>
                      <a:srgbClr val="7030A0"/>
                    </a:solidFill>
                  </a:rPr>
                  <a:t>123</a:t>
                </a:r>
                <a:r>
                  <a:rPr lang="en-US" i="1" dirty="0"/>
                  <a:t>;   // </a:t>
                </a:r>
                <a:r>
                  <a:rPr lang="en-US" i="1" dirty="0">
                    <a:solidFill>
                      <a:srgbClr val="FF0000"/>
                    </a:solidFill>
                  </a:rPr>
                  <a:t>global variable</a:t>
                </a:r>
                <a:endParaRPr lang="en-US" i="1" dirty="0"/>
              </a:p>
              <a:p>
                <a:r>
                  <a:rPr lang="en-US" i="1" dirty="0">
                    <a:solidFill>
                      <a:srgbClr val="00B0F0"/>
                    </a:solidFill>
                  </a:rPr>
                  <a:t>void</a:t>
                </a:r>
                <a:r>
                  <a:rPr lang="en-US" i="1" dirty="0"/>
                  <a:t> setup() {</a:t>
                </a:r>
              </a:p>
              <a:p>
                <a:r>
                  <a:rPr lang="en-US" i="1" dirty="0"/>
                  <a:t>	</a:t>
                </a:r>
                <a:r>
                  <a:rPr lang="en-US" i="1" dirty="0">
                    <a:solidFill>
                      <a:srgbClr val="00B0F0"/>
                    </a:solidFill>
                  </a:rPr>
                  <a:t>int</a:t>
                </a:r>
                <a:r>
                  <a:rPr lang="en-US" i="1" dirty="0"/>
                  <a:t> </a:t>
                </a:r>
                <a:r>
                  <a:rPr lang="en-US" i="1" dirty="0" err="1"/>
                  <a:t>hisID</a:t>
                </a:r>
                <a:r>
                  <a:rPr lang="en-US" i="1" dirty="0"/>
                  <a:t> =</a:t>
                </a:r>
                <a:r>
                  <a:rPr lang="en-US" i="1" dirty="0">
                    <a:solidFill>
                      <a:srgbClr val="7030A0"/>
                    </a:solidFill>
                  </a:rPr>
                  <a:t> 321</a:t>
                </a:r>
                <a:r>
                  <a:rPr lang="en-US" i="1" dirty="0"/>
                  <a:t>;    // </a:t>
                </a:r>
                <a:r>
                  <a:rPr lang="en-US" i="1" dirty="0">
                    <a:solidFill>
                      <a:srgbClr val="FF0000"/>
                    </a:solidFill>
                  </a:rPr>
                  <a:t>local variable in setup()</a:t>
                </a:r>
              </a:p>
              <a:p>
                <a:r>
                  <a:rPr lang="en-US" i="1" dirty="0"/>
                  <a:t>}</a:t>
                </a:r>
              </a:p>
              <a:p>
                <a:r>
                  <a:rPr lang="en-US" i="1" dirty="0">
                    <a:solidFill>
                      <a:srgbClr val="00B0F0"/>
                    </a:solidFill>
                  </a:rPr>
                  <a:t>void</a:t>
                </a:r>
                <a:r>
                  <a:rPr lang="en-US" i="1" dirty="0"/>
                  <a:t> loop() {</a:t>
                </a:r>
              </a:p>
              <a:p>
                <a:r>
                  <a:rPr lang="en-US" i="1" dirty="0"/>
                  <a:t>	</a:t>
                </a:r>
                <a:r>
                  <a:rPr lang="en-US" i="1" dirty="0" err="1"/>
                  <a:t>Serial.println</a:t>
                </a:r>
                <a:r>
                  <a:rPr lang="en-US" i="1" dirty="0"/>
                  <a:t>(</a:t>
                </a:r>
                <a:r>
                  <a:rPr lang="en-US" i="1" dirty="0" err="1"/>
                  <a:t>myID</a:t>
                </a:r>
                <a:r>
                  <a:rPr lang="en-US" i="1" dirty="0"/>
                  <a:t>);  // </a:t>
                </a:r>
                <a:r>
                  <a:rPr lang="en-US" i="1" dirty="0">
                    <a:solidFill>
                      <a:srgbClr val="FF0000"/>
                    </a:solidFill>
                  </a:rPr>
                  <a:t>serial monitor will display </a:t>
                </a:r>
                <a:r>
                  <a:rPr lang="en-US" i="1" dirty="0" err="1">
                    <a:solidFill>
                      <a:srgbClr val="FF0000"/>
                    </a:solidFill>
                  </a:rPr>
                  <a:t>myID</a:t>
                </a:r>
                <a:endParaRPr lang="en-US" i="1" dirty="0">
                  <a:solidFill>
                    <a:srgbClr val="FF0000"/>
                  </a:solidFill>
                </a:endParaRPr>
              </a:p>
              <a:p>
                <a:r>
                  <a:rPr lang="en-US" i="1" dirty="0"/>
                  <a:t>	</a:t>
                </a:r>
                <a:r>
                  <a:rPr lang="en-US" i="1" dirty="0" err="1"/>
                  <a:t>Serial.println</a:t>
                </a:r>
                <a:r>
                  <a:rPr lang="en-US" i="1" dirty="0"/>
                  <a:t>(</a:t>
                </a:r>
                <a:r>
                  <a:rPr lang="en-US" i="1" dirty="0" err="1"/>
                  <a:t>hisID</a:t>
                </a:r>
                <a:r>
                  <a:rPr lang="en-US" i="1" dirty="0"/>
                  <a:t>);</a:t>
                </a:r>
                <a:r>
                  <a:rPr lang="en-US" dirty="0">
                    <a:solidFill>
                      <a:srgbClr val="FF0000"/>
                    </a:solidFill>
                    <a:ea typeface="Cambria Math" panose="02040503050406030204" pitchFamily="18" charset="0"/>
                    <a:cs typeface="Times New Roman" panose="02020603050405020304" pitchFamily="18" charset="0"/>
                  </a:rPr>
                  <a:t>  </a:t>
                </a:r>
                <a:r>
                  <a:rPr lang="en-US" i="1" dirty="0"/>
                  <a:t>// </a:t>
                </a:r>
                <a14:m>
                  <m:oMath xmlns:m="http://schemas.openxmlformats.org/officeDocument/2006/math">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𝑒𝑟𝑟𝑜𝑟</m:t>
                    </m:r>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h𝑖𝑠𝐼𝐷</m:t>
                    </m:r>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𝑖𝑠</m:t>
                    </m:r>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𝑎</m:t>
                    </m:r>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𝑙𝑜𝑐𝑎𝑙</m:t>
                    </m:r>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𝑣𝑎𝑟𝑖𝑎𝑏𝑙𝑒</m:t>
                    </m:r>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𝑎𝑛𝑑</m:t>
                    </m:r>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𝑜𝑛𝑙𝑦</m:t>
                    </m:r>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𝑣𝑖𝑠𝑖𝑏𝑙𝑒</m:t>
                    </m:r>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𝑖𝑛</m:t>
                    </m:r>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𝑠𝑒𝑡𝑢𝑝</m:t>
                    </m:r>
                    <m:r>
                      <a:rPr lang="en-US" b="0" i="1" smtClean="0">
                        <a:solidFill>
                          <a:srgbClr val="FF0000"/>
                        </a:solidFill>
                        <a:latin typeface="Cambria Math" panose="02040503050406030204" pitchFamily="18" charset="0"/>
                      </a:rPr>
                      <m:t>()</m:t>
                    </m:r>
                  </m:oMath>
                </a14:m>
                <a:endParaRPr lang="en-US" i="1" dirty="0">
                  <a:solidFill>
                    <a:srgbClr val="FF0000"/>
                  </a:solidFill>
                </a:endParaRPr>
              </a:p>
              <a:p>
                <a:r>
                  <a:rPr lang="en-US" i="1" dirty="0"/>
                  <a:t>	</a:t>
                </a:r>
                <a:r>
                  <a:rPr lang="en-US" i="1" dirty="0">
                    <a:solidFill>
                      <a:srgbClr val="00B0F0"/>
                    </a:solidFill>
                  </a:rPr>
                  <a:t>int</a:t>
                </a:r>
                <a:r>
                  <a:rPr lang="en-US" i="1" dirty="0"/>
                  <a:t> </a:t>
                </a:r>
                <a:r>
                  <a:rPr lang="en-US" i="1" dirty="0" err="1"/>
                  <a:t>myID</a:t>
                </a:r>
                <a:r>
                  <a:rPr lang="en-US" i="1" dirty="0"/>
                  <a:t> = </a:t>
                </a:r>
                <a:r>
                  <a:rPr lang="en-US" i="1" dirty="0">
                    <a:solidFill>
                      <a:srgbClr val="7030A0"/>
                    </a:solidFill>
                  </a:rPr>
                  <a:t>101</a:t>
                </a:r>
                <a:r>
                  <a:rPr lang="en-US" i="1" dirty="0"/>
                  <a:t>;          //  </a:t>
                </a:r>
                <a:r>
                  <a:rPr lang="en-US" i="1" dirty="0">
                    <a:solidFill>
                      <a:srgbClr val="FF0000"/>
                    </a:solidFill>
                  </a:rPr>
                  <a:t>local variable, same name as the global variable </a:t>
                </a:r>
                <a:r>
                  <a:rPr lang="en-US" i="1" dirty="0" err="1">
                    <a:solidFill>
                      <a:srgbClr val="FF0000"/>
                    </a:solidFill>
                  </a:rPr>
                  <a:t>myID</a:t>
                </a:r>
                <a:endParaRPr lang="en-US" i="1" dirty="0">
                  <a:solidFill>
                    <a:srgbClr val="FF0000"/>
                  </a:solidFill>
                </a:endParaRPr>
              </a:p>
              <a:p>
                <a:r>
                  <a:rPr lang="en-US" i="1" dirty="0"/>
                  <a:t>	</a:t>
                </a:r>
                <a:r>
                  <a:rPr lang="en-US" i="1" dirty="0" err="1"/>
                  <a:t>Serial.println</a:t>
                </a:r>
                <a:r>
                  <a:rPr lang="en-US" i="1" dirty="0"/>
                  <a:t>(</a:t>
                </a:r>
                <a:r>
                  <a:rPr lang="en-US" i="1" dirty="0" err="1"/>
                  <a:t>myID</a:t>
                </a:r>
                <a:r>
                  <a:rPr lang="en-US" i="1" dirty="0"/>
                  <a:t>); // </a:t>
                </a:r>
                <a:r>
                  <a:rPr lang="en-US" i="1" dirty="0">
                    <a:solidFill>
                      <a:srgbClr val="FF0000"/>
                    </a:solidFill>
                  </a:rPr>
                  <a:t>What number will be displayed in serial monitor?</a:t>
                </a:r>
              </a:p>
              <a:p>
                <a:r>
                  <a:rPr lang="en-US" i="1" dirty="0"/>
                  <a:t>}</a:t>
                </a:r>
              </a:p>
            </p:txBody>
          </p:sp>
        </mc:Choice>
        <mc:Fallback xmlns="">
          <p:sp>
            <p:nvSpPr>
              <p:cNvPr id="7" name="TextBox 6">
                <a:extLst>
                  <a:ext uri="{FF2B5EF4-FFF2-40B4-BE49-F238E27FC236}">
                    <a16:creationId xmlns:a16="http://schemas.microsoft.com/office/drawing/2014/main" id="{976C2EE1-0E74-8E43-987E-8B922CD38E5D}"/>
                  </a:ext>
                </a:extLst>
              </p:cNvPr>
              <p:cNvSpPr txBox="1">
                <a:spLocks noRot="1" noChangeAspect="1" noMove="1" noResize="1" noEditPoints="1" noAdjustHandles="1" noChangeArrowheads="1" noChangeShapeType="1" noTextEdit="1"/>
              </p:cNvSpPr>
              <p:nvPr/>
            </p:nvSpPr>
            <p:spPr>
              <a:xfrm>
                <a:off x="1378584" y="3677014"/>
                <a:ext cx="9658351" cy="2862322"/>
              </a:xfrm>
              <a:prstGeom prst="rect">
                <a:avLst/>
              </a:prstGeom>
              <a:blipFill>
                <a:blip r:embed="rId3"/>
                <a:stretch>
                  <a:fillRect l="-441" t="-847" b="-2119"/>
                </a:stretch>
              </a:blipFill>
            </p:spPr>
            <p:txBody>
              <a:bodyPr/>
              <a:lstStyle/>
              <a:p>
                <a:r>
                  <a:rPr lang="en-US">
                    <a:noFill/>
                  </a:rPr>
                  <a:t> </a:t>
                </a:r>
              </a:p>
            </p:txBody>
          </p:sp>
        </mc:Fallback>
      </mc:AlternateContent>
    </p:spTree>
    <p:extLst>
      <p:ext uri="{BB962C8B-B14F-4D97-AF65-F5344CB8AC3E}">
        <p14:creationId xmlns:p14="http://schemas.microsoft.com/office/powerpoint/2010/main" val="676709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534EB8-83EB-114B-9826-0431F1A9788F}"/>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CF5CF18-F19E-8C4A-83DD-D0F5120572AC}"/>
              </a:ext>
            </a:extLst>
          </p:cNvPr>
          <p:cNvSpPr txBox="1"/>
          <p:nvPr/>
        </p:nvSpPr>
        <p:spPr>
          <a:xfrm>
            <a:off x="542924" y="431334"/>
            <a:ext cx="57578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Control Statements</a:t>
            </a:r>
          </a:p>
        </p:txBody>
      </p:sp>
      <p:sp>
        <p:nvSpPr>
          <p:cNvPr id="6" name="TextBox 5">
            <a:extLst>
              <a:ext uri="{FF2B5EF4-FFF2-40B4-BE49-F238E27FC236}">
                <a16:creationId xmlns:a16="http://schemas.microsoft.com/office/drawing/2014/main" id="{8E21C090-88BA-A148-AA30-EC9C4339B590}"/>
              </a:ext>
            </a:extLst>
          </p:cNvPr>
          <p:cNvSpPr txBox="1"/>
          <p:nvPr/>
        </p:nvSpPr>
        <p:spPr>
          <a:xfrm>
            <a:off x="542925" y="1200138"/>
            <a:ext cx="7786687"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Selection Statements</a:t>
            </a:r>
          </a:p>
          <a:p>
            <a:endParaRPr lang="en-US" sz="28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AEF0FFA-B588-F349-AC5C-00FEA98BEB9D}"/>
              </a:ext>
            </a:extLst>
          </p:cNvPr>
          <p:cNvSpPr txBox="1"/>
          <p:nvPr/>
        </p:nvSpPr>
        <p:spPr>
          <a:xfrm>
            <a:off x="542924" y="1840516"/>
            <a:ext cx="2600326" cy="1477328"/>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i="1" dirty="0">
                <a:solidFill>
                  <a:srgbClr val="DC2377"/>
                </a:solidFill>
              </a:rPr>
              <a:t>if</a:t>
            </a:r>
            <a:r>
              <a:rPr lang="en-US" i="1" dirty="0"/>
              <a:t> (a &gt; b) {</a:t>
            </a:r>
          </a:p>
          <a:p>
            <a:r>
              <a:rPr lang="en-US" i="1" dirty="0"/>
              <a:t>	// do thing A...</a:t>
            </a:r>
          </a:p>
          <a:p>
            <a:r>
              <a:rPr lang="en-US" i="1" dirty="0"/>
              <a:t>} </a:t>
            </a:r>
            <a:r>
              <a:rPr lang="en-US" i="1" dirty="0">
                <a:solidFill>
                  <a:srgbClr val="DC2377"/>
                </a:solidFill>
              </a:rPr>
              <a:t>else</a:t>
            </a:r>
            <a:r>
              <a:rPr lang="en-US" i="1" dirty="0"/>
              <a:t> {</a:t>
            </a:r>
          </a:p>
          <a:p>
            <a:r>
              <a:rPr lang="en-US" i="1" dirty="0"/>
              <a:t>	// do thing B...</a:t>
            </a:r>
          </a:p>
          <a:p>
            <a:r>
              <a:rPr lang="en-US" i="1" dirty="0"/>
              <a:t>}</a:t>
            </a:r>
          </a:p>
        </p:txBody>
      </p:sp>
      <p:cxnSp>
        <p:nvCxnSpPr>
          <p:cNvPr id="3" name="Straight Connector 2">
            <a:extLst>
              <a:ext uri="{FF2B5EF4-FFF2-40B4-BE49-F238E27FC236}">
                <a16:creationId xmlns:a16="http://schemas.microsoft.com/office/drawing/2014/main" id="{DE9C0371-BCBA-7F4B-B225-873373B1C5EB}"/>
              </a:ext>
            </a:extLst>
          </p:cNvPr>
          <p:cNvCxnSpPr/>
          <p:nvPr/>
        </p:nvCxnSpPr>
        <p:spPr>
          <a:xfrm>
            <a:off x="528636" y="3514725"/>
            <a:ext cx="908685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E508D7D-B1AB-F04B-B085-7F157785881B}"/>
              </a:ext>
            </a:extLst>
          </p:cNvPr>
          <p:cNvSpPr txBox="1"/>
          <p:nvPr/>
        </p:nvSpPr>
        <p:spPr>
          <a:xfrm>
            <a:off x="542924" y="3701221"/>
            <a:ext cx="4329114" cy="2585323"/>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r>
              <a:rPr lang="en-US" i="1" dirty="0">
                <a:solidFill>
                  <a:srgbClr val="DC2377"/>
                </a:solidFill>
              </a:rPr>
              <a:t>switch</a:t>
            </a:r>
            <a:r>
              <a:rPr lang="en-US" i="1"/>
              <a:t> (a) {</a:t>
            </a:r>
          </a:p>
          <a:p>
            <a:r>
              <a:rPr lang="en-US" i="1" dirty="0"/>
              <a:t>	</a:t>
            </a:r>
            <a:r>
              <a:rPr lang="en-US" i="1" dirty="0">
                <a:solidFill>
                  <a:srgbClr val="DC2377"/>
                </a:solidFill>
              </a:rPr>
              <a:t>case</a:t>
            </a:r>
            <a:r>
              <a:rPr lang="en-US" i="1" dirty="0"/>
              <a:t> </a:t>
            </a:r>
            <a:r>
              <a:rPr lang="en-US" i="1" dirty="0">
                <a:solidFill>
                  <a:srgbClr val="7030A0"/>
                </a:solidFill>
              </a:rPr>
              <a:t>1</a:t>
            </a:r>
            <a:r>
              <a:rPr lang="en-US" i="1" dirty="0"/>
              <a:t>:</a:t>
            </a:r>
          </a:p>
          <a:p>
            <a:r>
              <a:rPr lang="en-US" i="1" dirty="0"/>
              <a:t>	    // do something when a = 1 ...</a:t>
            </a:r>
          </a:p>
          <a:p>
            <a:r>
              <a:rPr lang="en-US" i="1" dirty="0"/>
              <a:t>		</a:t>
            </a:r>
            <a:r>
              <a:rPr lang="en-US" i="1" dirty="0">
                <a:solidFill>
                  <a:srgbClr val="DC2377"/>
                </a:solidFill>
              </a:rPr>
              <a:t>break</a:t>
            </a:r>
            <a:r>
              <a:rPr lang="en-US" i="1" dirty="0"/>
              <a:t>;</a:t>
            </a:r>
          </a:p>
          <a:p>
            <a:r>
              <a:rPr lang="en-US" i="1" dirty="0"/>
              <a:t>	</a:t>
            </a:r>
            <a:r>
              <a:rPr lang="en-US" i="1" dirty="0">
                <a:solidFill>
                  <a:srgbClr val="DC2377"/>
                </a:solidFill>
              </a:rPr>
              <a:t>case</a:t>
            </a:r>
            <a:r>
              <a:rPr lang="en-US" i="1" dirty="0"/>
              <a:t> </a:t>
            </a:r>
            <a:r>
              <a:rPr lang="en-US" i="1" dirty="0">
                <a:solidFill>
                  <a:srgbClr val="7030A0"/>
                </a:solidFill>
              </a:rPr>
              <a:t>2</a:t>
            </a:r>
            <a:r>
              <a:rPr lang="en-US" i="1" dirty="0"/>
              <a:t>:</a:t>
            </a:r>
          </a:p>
          <a:p>
            <a:r>
              <a:rPr lang="en-US" i="1" dirty="0"/>
              <a:t>	   // do something when a = </a:t>
            </a:r>
            <a:r>
              <a:rPr lang="en-US" i="1"/>
              <a:t>2 </a:t>
            </a:r>
            <a:r>
              <a:rPr lang="en-US" i="1" dirty="0"/>
              <a:t>...</a:t>
            </a:r>
          </a:p>
          <a:p>
            <a:r>
              <a:rPr lang="en-US" i="1" dirty="0"/>
              <a:t>		</a:t>
            </a:r>
            <a:r>
              <a:rPr lang="en-US" i="1" dirty="0">
                <a:solidFill>
                  <a:srgbClr val="DC2377"/>
                </a:solidFill>
              </a:rPr>
              <a:t>break</a:t>
            </a:r>
            <a:r>
              <a:rPr lang="en-US" i="1" dirty="0"/>
              <a:t>;</a:t>
            </a:r>
          </a:p>
          <a:p>
            <a:r>
              <a:rPr lang="en-US" i="1" dirty="0"/>
              <a:t> 	</a:t>
            </a:r>
            <a:r>
              <a:rPr lang="en-US" i="1" dirty="0">
                <a:solidFill>
                  <a:srgbClr val="DC2377"/>
                </a:solidFill>
              </a:rPr>
              <a:t>default</a:t>
            </a:r>
            <a:r>
              <a:rPr lang="en-US" i="1" dirty="0"/>
              <a:t>:   // optional</a:t>
            </a:r>
          </a:p>
          <a:p>
            <a:r>
              <a:rPr lang="en-US" i="1" dirty="0"/>
              <a:t>}</a:t>
            </a:r>
          </a:p>
        </p:txBody>
      </p:sp>
      <p:sp>
        <p:nvSpPr>
          <p:cNvPr id="9" name="TextBox 8">
            <a:extLst>
              <a:ext uri="{FF2B5EF4-FFF2-40B4-BE49-F238E27FC236}">
                <a16:creationId xmlns:a16="http://schemas.microsoft.com/office/drawing/2014/main" id="{395C9543-81BA-5843-A4EC-D4A9BCE02085}"/>
              </a:ext>
            </a:extLst>
          </p:cNvPr>
          <p:cNvSpPr txBox="1"/>
          <p:nvPr/>
        </p:nvSpPr>
        <p:spPr>
          <a:xfrm>
            <a:off x="3545681" y="1917460"/>
            <a:ext cx="5100638" cy="1323439"/>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if – else </a:t>
            </a:r>
            <a:r>
              <a:rPr lang="en-US" sz="2000" dirty="0">
                <a:latin typeface="Times New Roman" panose="02020603050405020304" pitchFamily="18" charset="0"/>
                <a:cs typeface="Times New Roman" panose="02020603050405020304" pitchFamily="18" charset="0"/>
              </a:rPr>
              <a:t>statement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Valid conditions:</a:t>
            </a:r>
          </a:p>
          <a:p>
            <a:pPr marL="742950" lvl="1" indent="-285750">
              <a:buFont typeface="Wingdings" pitchFamily="2" charset="2"/>
              <a:buChar char="§"/>
            </a:pPr>
            <a:r>
              <a:rPr lang="en-US" sz="2000" dirty="0">
                <a:latin typeface="Times New Roman" panose="02020603050405020304" pitchFamily="18" charset="0"/>
                <a:cs typeface="Times New Roman" panose="02020603050405020304" pitchFamily="18" charset="0"/>
              </a:rPr>
              <a:t>Comparison</a:t>
            </a:r>
          </a:p>
          <a:p>
            <a:pPr marL="742950" lvl="1" indent="-285750">
              <a:buFont typeface="Wingdings" pitchFamily="2" charset="2"/>
              <a:buChar char="§"/>
            </a:pPr>
            <a:r>
              <a:rPr lang="en-US" sz="2000" dirty="0">
                <a:latin typeface="Times New Roman" panose="02020603050405020304" pitchFamily="18" charset="0"/>
                <a:cs typeface="Times New Roman" panose="02020603050405020304" pitchFamily="18" charset="0"/>
              </a:rPr>
              <a:t>Integer values (0 = </a:t>
            </a:r>
            <a:r>
              <a:rPr lang="en-US" sz="2000" dirty="0">
                <a:solidFill>
                  <a:srgbClr val="C00000"/>
                </a:solidFill>
                <a:latin typeface="Times New Roman" panose="02020603050405020304" pitchFamily="18" charset="0"/>
                <a:cs typeface="Times New Roman" panose="02020603050405020304" pitchFamily="18" charset="0"/>
              </a:rPr>
              <a:t>false</a:t>
            </a:r>
            <a:r>
              <a:rPr lang="en-US" sz="2000" dirty="0">
                <a:latin typeface="Times New Roman" panose="02020603050405020304" pitchFamily="18" charset="0"/>
                <a:cs typeface="Times New Roman" panose="02020603050405020304" pitchFamily="18" charset="0"/>
              </a:rPr>
              <a:t>, others = </a:t>
            </a:r>
            <a:r>
              <a:rPr lang="en-US" sz="2000" dirty="0">
                <a:solidFill>
                  <a:srgbClr val="00B050"/>
                </a:solidFill>
                <a:latin typeface="Times New Roman" panose="02020603050405020304" pitchFamily="18" charset="0"/>
                <a:cs typeface="Times New Roman" panose="02020603050405020304" pitchFamily="18" charset="0"/>
              </a:rPr>
              <a:t>true</a:t>
            </a:r>
            <a:r>
              <a:rPr lang="en-US" sz="2000" dirty="0">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63965538-67E1-5841-901D-D44DD58EA7C1}"/>
              </a:ext>
            </a:extLst>
          </p:cNvPr>
          <p:cNvSpPr txBox="1"/>
          <p:nvPr/>
        </p:nvSpPr>
        <p:spPr>
          <a:xfrm>
            <a:off x="5186361" y="4178274"/>
            <a:ext cx="5100638" cy="1631216"/>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switch-case</a:t>
            </a:r>
            <a:r>
              <a:rPr lang="en-US" sz="2000" dirty="0">
                <a:latin typeface="Times New Roman" panose="02020603050405020304" pitchFamily="18" charset="0"/>
                <a:cs typeface="Times New Roman" panose="02020603050405020304" pitchFamily="18" charset="0"/>
              </a:rPr>
              <a:t> statement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Variables(var) in </a:t>
            </a:r>
            <a:r>
              <a:rPr lang="en-US" sz="2000" b="1" i="1" dirty="0">
                <a:latin typeface="Times New Roman" panose="02020603050405020304" pitchFamily="18" charset="0"/>
                <a:cs typeface="Times New Roman" panose="02020603050405020304" pitchFamily="18" charset="0"/>
              </a:rPr>
              <a:t>switch()</a:t>
            </a:r>
            <a:r>
              <a:rPr lang="en-US" sz="2000" dirty="0">
                <a:latin typeface="Times New Roman" panose="02020603050405020304" pitchFamily="18" charset="0"/>
                <a:cs typeface="Times New Roman" panose="02020603050405020304" pitchFamily="18" charset="0"/>
              </a:rPr>
              <a:t> must be integer (or can be converted to integer)</a:t>
            </a:r>
            <a:endParaRPr lang="en-US" sz="2000" b="1"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i="1" dirty="0">
                <a:latin typeface="Times New Roman" panose="02020603050405020304" pitchFamily="18" charset="0"/>
                <a:cs typeface="Times New Roman" panose="02020603050405020304" pitchFamily="18" charset="0"/>
              </a:rPr>
              <a:t>break</a:t>
            </a:r>
            <a:r>
              <a:rPr lang="en-US" sz="2000" dirty="0">
                <a:latin typeface="Times New Roman" panose="02020603050405020304" pitchFamily="18" charset="0"/>
                <a:cs typeface="Times New Roman" panose="02020603050405020304" pitchFamily="18" charset="0"/>
              </a:rPr>
              <a:t>: stop and exit </a:t>
            </a:r>
            <a:r>
              <a:rPr lang="en-US" sz="2000" b="1" i="1" dirty="0">
                <a:latin typeface="Times New Roman" panose="02020603050405020304" pitchFamily="18" charset="0"/>
                <a:cs typeface="Times New Roman" panose="02020603050405020304" pitchFamily="18" charset="0"/>
              </a:rPr>
              <a:t>switch()</a:t>
            </a:r>
          </a:p>
          <a:p>
            <a:pPr marL="285750" indent="-285750">
              <a:buFont typeface="Arial" panose="020B0604020202020204" pitchFamily="34" charset="0"/>
              <a:buChar char="•"/>
            </a:pPr>
            <a:r>
              <a:rPr lang="en-US" sz="2000" b="1" i="1" dirty="0">
                <a:latin typeface="Times New Roman" panose="02020603050405020304" pitchFamily="18" charset="0"/>
                <a:cs typeface="Times New Roman" panose="02020603050405020304" pitchFamily="18" charset="0"/>
              </a:rPr>
              <a:t>default</a:t>
            </a:r>
            <a:r>
              <a:rPr lang="en-US" sz="2000" dirty="0">
                <a:latin typeface="Times New Roman" panose="02020603050405020304" pitchFamily="18" charset="0"/>
                <a:cs typeface="Times New Roman" panose="02020603050405020304" pitchFamily="18" charset="0"/>
              </a:rPr>
              <a:t>: catch all unmatched cases</a:t>
            </a:r>
          </a:p>
        </p:txBody>
      </p:sp>
    </p:spTree>
    <p:extLst>
      <p:ext uri="{BB962C8B-B14F-4D97-AF65-F5344CB8AC3E}">
        <p14:creationId xmlns:p14="http://schemas.microsoft.com/office/powerpoint/2010/main" val="1289094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534EB8-83EB-114B-9826-0431F1A9788F}"/>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CF5CF18-F19E-8C4A-83DD-D0F5120572AC}"/>
              </a:ext>
            </a:extLst>
          </p:cNvPr>
          <p:cNvSpPr txBox="1"/>
          <p:nvPr/>
        </p:nvSpPr>
        <p:spPr>
          <a:xfrm>
            <a:off x="542924" y="431334"/>
            <a:ext cx="57578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Control Statements</a:t>
            </a:r>
          </a:p>
        </p:txBody>
      </p:sp>
      <p:sp>
        <p:nvSpPr>
          <p:cNvPr id="6" name="TextBox 5">
            <a:extLst>
              <a:ext uri="{FF2B5EF4-FFF2-40B4-BE49-F238E27FC236}">
                <a16:creationId xmlns:a16="http://schemas.microsoft.com/office/drawing/2014/main" id="{8E21C090-88BA-A148-AA30-EC9C4339B590}"/>
              </a:ext>
            </a:extLst>
          </p:cNvPr>
          <p:cNvSpPr txBox="1"/>
          <p:nvPr/>
        </p:nvSpPr>
        <p:spPr>
          <a:xfrm>
            <a:off x="542925" y="1200138"/>
            <a:ext cx="7786687"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Repetition Statements</a:t>
            </a:r>
          </a:p>
          <a:p>
            <a:endParaRPr lang="en-US" sz="28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AEF0FFA-B588-F349-AC5C-00FEA98BEB9D}"/>
              </a:ext>
            </a:extLst>
          </p:cNvPr>
          <p:cNvSpPr txBox="1"/>
          <p:nvPr/>
        </p:nvSpPr>
        <p:spPr>
          <a:xfrm>
            <a:off x="564355" y="1692580"/>
            <a:ext cx="2857501" cy="923330"/>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i="1" dirty="0">
                <a:solidFill>
                  <a:srgbClr val="DC2377"/>
                </a:solidFill>
              </a:rPr>
              <a:t>while</a:t>
            </a:r>
            <a:r>
              <a:rPr lang="en-US" i="1" dirty="0"/>
              <a:t> (a &gt; b) {</a:t>
            </a:r>
          </a:p>
          <a:p>
            <a:r>
              <a:rPr lang="en-US" i="1" dirty="0"/>
              <a:t>	// do something…</a:t>
            </a:r>
          </a:p>
          <a:p>
            <a:r>
              <a:rPr lang="en-US" i="1" dirty="0"/>
              <a:t>}</a:t>
            </a:r>
          </a:p>
        </p:txBody>
      </p:sp>
      <p:cxnSp>
        <p:nvCxnSpPr>
          <p:cNvPr id="3" name="Straight Connector 2">
            <a:extLst>
              <a:ext uri="{FF2B5EF4-FFF2-40B4-BE49-F238E27FC236}">
                <a16:creationId xmlns:a16="http://schemas.microsoft.com/office/drawing/2014/main" id="{DE9C0371-BCBA-7F4B-B225-873373B1C5EB}"/>
              </a:ext>
            </a:extLst>
          </p:cNvPr>
          <p:cNvCxnSpPr/>
          <p:nvPr/>
        </p:nvCxnSpPr>
        <p:spPr>
          <a:xfrm>
            <a:off x="528636" y="3886200"/>
            <a:ext cx="908685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E508D7D-B1AB-F04B-B085-7F157785881B}"/>
              </a:ext>
            </a:extLst>
          </p:cNvPr>
          <p:cNvSpPr txBox="1"/>
          <p:nvPr/>
        </p:nvSpPr>
        <p:spPr>
          <a:xfrm>
            <a:off x="564354" y="4669499"/>
            <a:ext cx="2857501" cy="923330"/>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i="1" dirty="0">
                <a:solidFill>
                  <a:srgbClr val="DC2377"/>
                </a:solidFill>
              </a:rPr>
              <a:t>for</a:t>
            </a:r>
            <a:r>
              <a:rPr lang="en-US" i="1" dirty="0"/>
              <a:t> (A; B; C) {</a:t>
            </a:r>
          </a:p>
          <a:p>
            <a:r>
              <a:rPr lang="en-US" i="1" dirty="0"/>
              <a:t>	// do something…</a:t>
            </a:r>
          </a:p>
          <a:p>
            <a:r>
              <a:rPr lang="en-US" i="1" dirty="0"/>
              <a:t>}</a:t>
            </a:r>
          </a:p>
        </p:txBody>
      </p:sp>
      <p:sp>
        <p:nvSpPr>
          <p:cNvPr id="9" name="TextBox 8">
            <a:extLst>
              <a:ext uri="{FF2B5EF4-FFF2-40B4-BE49-F238E27FC236}">
                <a16:creationId xmlns:a16="http://schemas.microsoft.com/office/drawing/2014/main" id="{395C9543-81BA-5843-A4EC-D4A9BCE02085}"/>
              </a:ext>
            </a:extLst>
          </p:cNvPr>
          <p:cNvSpPr txBox="1"/>
          <p:nvPr/>
        </p:nvSpPr>
        <p:spPr>
          <a:xfrm>
            <a:off x="3545681" y="1786884"/>
            <a:ext cx="5100638" cy="1938992"/>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while </a:t>
            </a:r>
            <a:r>
              <a:rPr lang="en-US" sz="2000" dirty="0">
                <a:latin typeface="Times New Roman" panose="02020603050405020304" pitchFamily="18" charset="0"/>
                <a:cs typeface="Times New Roman" panose="02020603050405020304" pitchFamily="18" charset="0"/>
              </a:rPr>
              <a:t>statement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Valid conditions:</a:t>
            </a:r>
          </a:p>
          <a:p>
            <a:pPr marL="742950" lvl="1" indent="-285750">
              <a:buFont typeface="Wingdings" pitchFamily="2" charset="2"/>
              <a:buChar char="§"/>
            </a:pPr>
            <a:r>
              <a:rPr lang="en-US" sz="2000" dirty="0">
                <a:latin typeface="Times New Roman" panose="02020603050405020304" pitchFamily="18" charset="0"/>
                <a:cs typeface="Times New Roman" panose="02020603050405020304" pitchFamily="18" charset="0"/>
              </a:rPr>
              <a:t>Comparison</a:t>
            </a:r>
          </a:p>
          <a:p>
            <a:pPr marL="742950" lvl="1" indent="-285750">
              <a:buFont typeface="Wingdings" pitchFamily="2" charset="2"/>
              <a:buChar char="§"/>
            </a:pPr>
            <a:r>
              <a:rPr lang="en-US" sz="2000" dirty="0">
                <a:latin typeface="Times New Roman" panose="02020603050405020304" pitchFamily="18" charset="0"/>
                <a:cs typeface="Times New Roman" panose="02020603050405020304" pitchFamily="18" charset="0"/>
              </a:rPr>
              <a:t>Integer values (0 = </a:t>
            </a:r>
            <a:r>
              <a:rPr lang="en-US" sz="2000" dirty="0">
                <a:solidFill>
                  <a:srgbClr val="C00000"/>
                </a:solidFill>
                <a:latin typeface="Times New Roman" panose="02020603050405020304" pitchFamily="18" charset="0"/>
                <a:cs typeface="Times New Roman" panose="02020603050405020304" pitchFamily="18" charset="0"/>
              </a:rPr>
              <a:t>false</a:t>
            </a:r>
            <a:r>
              <a:rPr lang="en-US" sz="2000" dirty="0">
                <a:latin typeface="Times New Roman" panose="02020603050405020304" pitchFamily="18" charset="0"/>
                <a:cs typeface="Times New Roman" panose="02020603050405020304" pitchFamily="18" charset="0"/>
              </a:rPr>
              <a:t>, others = </a:t>
            </a:r>
            <a:r>
              <a:rPr lang="en-US" sz="2000" dirty="0">
                <a:solidFill>
                  <a:srgbClr val="00B050"/>
                </a:solidFill>
                <a:latin typeface="Times New Roman" panose="02020603050405020304" pitchFamily="18" charset="0"/>
                <a:cs typeface="Times New Roman" panose="02020603050405020304" pitchFamily="18" charset="0"/>
              </a:rPr>
              <a:t>true</a:t>
            </a:r>
            <a:r>
              <a:rPr lang="en-US" sz="2000" dirty="0">
                <a:latin typeface="Times New Roman" panose="02020603050405020304" pitchFamily="18" charset="0"/>
                <a:cs typeface="Times New Roman" panose="02020603050405020304" pitchFamily="18" charset="0"/>
              </a:rPr>
              <a:t>)</a:t>
            </a:r>
          </a:p>
          <a:p>
            <a:pPr marL="742950" lvl="1" indent="-285750">
              <a:buFont typeface="Wingdings" pitchFamily="2" charset="2"/>
              <a:buChar char="§"/>
            </a:pPr>
            <a:r>
              <a:rPr lang="en-US" sz="2000" dirty="0">
                <a:latin typeface="Times New Roman" panose="02020603050405020304" pitchFamily="18" charset="0"/>
                <a:cs typeface="Times New Roman" panose="02020603050405020304" pitchFamily="18" charset="0"/>
              </a:rPr>
              <a:t>Checking condition can be before or after executing the body</a:t>
            </a:r>
          </a:p>
        </p:txBody>
      </p:sp>
      <p:sp>
        <p:nvSpPr>
          <p:cNvPr id="11" name="TextBox 10">
            <a:extLst>
              <a:ext uri="{FF2B5EF4-FFF2-40B4-BE49-F238E27FC236}">
                <a16:creationId xmlns:a16="http://schemas.microsoft.com/office/drawing/2014/main" id="{63965538-67E1-5841-901D-D44DD58EA7C1}"/>
              </a:ext>
            </a:extLst>
          </p:cNvPr>
          <p:cNvSpPr txBox="1"/>
          <p:nvPr/>
        </p:nvSpPr>
        <p:spPr>
          <a:xfrm>
            <a:off x="3545681" y="4029019"/>
            <a:ext cx="6441285" cy="2246769"/>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loop</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Statement A: initialization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int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0). Will be executed </a:t>
            </a:r>
            <a:r>
              <a:rPr lang="en-US" sz="2000" b="1" dirty="0">
                <a:latin typeface="Times New Roman" panose="02020603050405020304" pitchFamily="18" charset="0"/>
                <a:cs typeface="Times New Roman" panose="02020603050405020304" pitchFamily="18" charset="0"/>
              </a:rPr>
              <a:t>only once </a:t>
            </a:r>
            <a:r>
              <a:rPr lang="en-US" sz="2000" dirty="0">
                <a:latin typeface="Times New Roman" panose="02020603050405020304" pitchFamily="18" charset="0"/>
                <a:cs typeface="Times New Roman" panose="02020603050405020304" pitchFamily="18" charset="0"/>
              </a:rPr>
              <a:t>before the execution of the code block</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Statement B: condition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&lt; 100). Define the condition of the code block</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Statement C: update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Will be executed </a:t>
            </a:r>
            <a:r>
              <a:rPr lang="en-US" sz="2000" b="1" dirty="0">
                <a:latin typeface="Times New Roman" panose="02020603050405020304" pitchFamily="18" charset="0"/>
                <a:cs typeface="Times New Roman" panose="02020603050405020304" pitchFamily="18" charset="0"/>
              </a:rPr>
              <a:t>every time</a:t>
            </a:r>
            <a:r>
              <a:rPr lang="en-US" sz="2000" dirty="0">
                <a:latin typeface="Times New Roman" panose="02020603050405020304" pitchFamily="18" charset="0"/>
                <a:cs typeface="Times New Roman" panose="02020603050405020304" pitchFamily="18" charset="0"/>
              </a:rPr>
              <a:t> after the code block has been executed</a:t>
            </a:r>
          </a:p>
        </p:txBody>
      </p:sp>
      <p:sp>
        <p:nvSpPr>
          <p:cNvPr id="10" name="TextBox 9">
            <a:extLst>
              <a:ext uri="{FF2B5EF4-FFF2-40B4-BE49-F238E27FC236}">
                <a16:creationId xmlns:a16="http://schemas.microsoft.com/office/drawing/2014/main" id="{F6365059-11A8-E44E-AB94-460878F19F1A}"/>
              </a:ext>
            </a:extLst>
          </p:cNvPr>
          <p:cNvSpPr txBox="1"/>
          <p:nvPr/>
        </p:nvSpPr>
        <p:spPr>
          <a:xfrm>
            <a:off x="564354" y="2773885"/>
            <a:ext cx="2857501" cy="923330"/>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i="1" dirty="0">
                <a:solidFill>
                  <a:srgbClr val="DC2377"/>
                </a:solidFill>
              </a:rPr>
              <a:t>do</a:t>
            </a:r>
            <a:r>
              <a:rPr lang="en-US" i="1" dirty="0"/>
              <a:t> {</a:t>
            </a:r>
          </a:p>
          <a:p>
            <a:r>
              <a:rPr lang="en-US" i="1" dirty="0"/>
              <a:t>	// do something…</a:t>
            </a:r>
          </a:p>
          <a:p>
            <a:r>
              <a:rPr lang="en-US" i="1" dirty="0"/>
              <a:t>} </a:t>
            </a:r>
            <a:r>
              <a:rPr lang="en-US" i="1" dirty="0">
                <a:solidFill>
                  <a:srgbClr val="DC2377"/>
                </a:solidFill>
              </a:rPr>
              <a:t>while</a:t>
            </a:r>
            <a:r>
              <a:rPr lang="en-US" i="1" dirty="0"/>
              <a:t> (a &gt; b)</a:t>
            </a:r>
          </a:p>
        </p:txBody>
      </p:sp>
      <p:sp>
        <p:nvSpPr>
          <p:cNvPr id="12" name="TextBox 11">
            <a:extLst>
              <a:ext uri="{FF2B5EF4-FFF2-40B4-BE49-F238E27FC236}">
                <a16:creationId xmlns:a16="http://schemas.microsoft.com/office/drawing/2014/main" id="{464038C8-03FB-434E-A0D2-00F48F17AB0D}"/>
              </a:ext>
            </a:extLst>
          </p:cNvPr>
          <p:cNvSpPr txBox="1"/>
          <p:nvPr/>
        </p:nvSpPr>
        <p:spPr>
          <a:xfrm>
            <a:off x="8186736" y="1772584"/>
            <a:ext cx="2857501" cy="646331"/>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i="1" dirty="0">
                <a:solidFill>
                  <a:srgbClr val="DC2377"/>
                </a:solidFill>
              </a:rPr>
              <a:t>while</a:t>
            </a:r>
            <a:r>
              <a:rPr lang="en-US" i="1" dirty="0">
                <a:solidFill>
                  <a:schemeClr val="tx1"/>
                </a:solidFill>
              </a:rPr>
              <a:t> a &gt; b:</a:t>
            </a:r>
          </a:p>
          <a:p>
            <a:r>
              <a:rPr lang="en-US" i="1" dirty="0">
                <a:solidFill>
                  <a:schemeClr val="tx1"/>
                </a:solidFill>
              </a:rPr>
              <a:t>       # do something…</a:t>
            </a:r>
          </a:p>
        </p:txBody>
      </p:sp>
      <p:sp>
        <p:nvSpPr>
          <p:cNvPr id="13" name="TextBox 12">
            <a:extLst>
              <a:ext uri="{FF2B5EF4-FFF2-40B4-BE49-F238E27FC236}">
                <a16:creationId xmlns:a16="http://schemas.microsoft.com/office/drawing/2014/main" id="{1350E6D6-86A2-EC4D-999C-5A0A3E209B72}"/>
              </a:ext>
            </a:extLst>
          </p:cNvPr>
          <p:cNvSpPr txBox="1"/>
          <p:nvPr/>
        </p:nvSpPr>
        <p:spPr>
          <a:xfrm>
            <a:off x="8065293" y="1287801"/>
            <a:ext cx="7786687"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 python</a:t>
            </a:r>
          </a:p>
          <a:p>
            <a:endParaRPr lang="en-US"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3906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534EB8-83EB-114B-9826-0431F1A9788F}"/>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CF5CF18-F19E-8C4A-83DD-D0F5120572AC}"/>
              </a:ext>
            </a:extLst>
          </p:cNvPr>
          <p:cNvSpPr txBox="1"/>
          <p:nvPr/>
        </p:nvSpPr>
        <p:spPr>
          <a:xfrm>
            <a:off x="542924" y="431334"/>
            <a:ext cx="57578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Control Statements</a:t>
            </a:r>
          </a:p>
        </p:txBody>
      </p:sp>
      <p:sp>
        <p:nvSpPr>
          <p:cNvPr id="6" name="TextBox 5">
            <a:extLst>
              <a:ext uri="{FF2B5EF4-FFF2-40B4-BE49-F238E27FC236}">
                <a16:creationId xmlns:a16="http://schemas.microsoft.com/office/drawing/2014/main" id="{8E21C090-88BA-A148-AA30-EC9C4339B590}"/>
              </a:ext>
            </a:extLst>
          </p:cNvPr>
          <p:cNvSpPr txBox="1"/>
          <p:nvPr/>
        </p:nvSpPr>
        <p:spPr>
          <a:xfrm>
            <a:off x="542924" y="4048482"/>
            <a:ext cx="7786687" cy="830997"/>
          </a:xfrm>
          <a:prstGeom prst="rect">
            <a:avLst/>
          </a:prstGeom>
          <a:noFill/>
        </p:spPr>
        <p:txBody>
          <a:bodyPr wrap="square" rtlCol="0">
            <a:spAutoFit/>
          </a:bodyPr>
          <a:lstStyle/>
          <a:p>
            <a:r>
              <a:rPr lang="en-US" sz="2400" i="1" dirty="0">
                <a:latin typeface="Times New Roman" panose="02020603050405020304" pitchFamily="18" charset="0"/>
                <a:cs typeface="Times New Roman" panose="02020603050405020304" pitchFamily="18" charset="0"/>
              </a:rPr>
              <a:t>for</a:t>
            </a:r>
            <a:r>
              <a:rPr lang="en-US" sz="2400" dirty="0">
                <a:latin typeface="Times New Roman" panose="02020603050405020304" pitchFamily="18" charset="0"/>
                <a:cs typeface="Times New Roman" panose="02020603050405020304" pitchFamily="18" charset="0"/>
              </a:rPr>
              <a:t> loop in C++ and Python</a:t>
            </a:r>
          </a:p>
          <a:p>
            <a:endParaRPr lang="en-US" sz="2400" i="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9D4ED8FD-6E8C-B348-913D-CD21F63F59EF}"/>
              </a:ext>
            </a:extLst>
          </p:cNvPr>
          <p:cNvSpPr txBox="1"/>
          <p:nvPr/>
        </p:nvSpPr>
        <p:spPr>
          <a:xfrm>
            <a:off x="1280160" y="4602480"/>
            <a:ext cx="3613307" cy="923330"/>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i="1" dirty="0">
                <a:solidFill>
                  <a:srgbClr val="DC2377"/>
                </a:solidFill>
              </a:rPr>
              <a:t>for</a:t>
            </a:r>
            <a:r>
              <a:rPr lang="en-US" i="1" dirty="0"/>
              <a:t> (</a:t>
            </a:r>
            <a:r>
              <a:rPr lang="en-US" i="1" dirty="0">
                <a:solidFill>
                  <a:srgbClr val="00B0F0"/>
                </a:solidFill>
              </a:rPr>
              <a:t>int</a:t>
            </a:r>
            <a:r>
              <a:rPr lang="en-US" i="1" dirty="0"/>
              <a:t> </a:t>
            </a:r>
            <a:r>
              <a:rPr lang="en-US" i="1" dirty="0" err="1"/>
              <a:t>i</a:t>
            </a:r>
            <a:r>
              <a:rPr lang="en-US" i="1" dirty="0"/>
              <a:t> = </a:t>
            </a:r>
            <a:r>
              <a:rPr lang="en-US" i="1" dirty="0">
                <a:solidFill>
                  <a:srgbClr val="7030A0"/>
                </a:solidFill>
              </a:rPr>
              <a:t>1</a:t>
            </a:r>
            <a:r>
              <a:rPr lang="en-US" i="1" dirty="0"/>
              <a:t>; </a:t>
            </a:r>
            <a:r>
              <a:rPr lang="en-US" i="1" dirty="0" err="1"/>
              <a:t>i</a:t>
            </a:r>
            <a:r>
              <a:rPr lang="en-US" i="1" dirty="0"/>
              <a:t>&lt;</a:t>
            </a:r>
            <a:r>
              <a:rPr lang="en-US" i="1" dirty="0">
                <a:solidFill>
                  <a:srgbClr val="7030A0"/>
                </a:solidFill>
              </a:rPr>
              <a:t>7</a:t>
            </a:r>
            <a:r>
              <a:rPr lang="en-US" i="1" dirty="0"/>
              <a:t>; </a:t>
            </a:r>
            <a:r>
              <a:rPr lang="en-US" i="1" dirty="0" err="1"/>
              <a:t>i</a:t>
            </a:r>
            <a:r>
              <a:rPr lang="en-US" i="1" dirty="0"/>
              <a:t>++){</a:t>
            </a:r>
          </a:p>
          <a:p>
            <a:r>
              <a:rPr lang="en-US" i="1" dirty="0"/>
              <a:t>      </a:t>
            </a:r>
            <a:r>
              <a:rPr lang="en-US" i="1" dirty="0" err="1"/>
              <a:t>cout</a:t>
            </a:r>
            <a:r>
              <a:rPr lang="en-US" i="1" dirty="0"/>
              <a:t>&lt;&lt;</a:t>
            </a:r>
            <a:r>
              <a:rPr lang="en-US" i="1" dirty="0" err="1"/>
              <a:t>i</a:t>
            </a:r>
            <a:r>
              <a:rPr lang="en-US" i="1" dirty="0"/>
              <a:t>&lt;&lt;</a:t>
            </a:r>
            <a:r>
              <a:rPr lang="en-US" i="1" dirty="0" err="1"/>
              <a:t>endl</a:t>
            </a:r>
            <a:r>
              <a:rPr lang="en-US" i="1" dirty="0"/>
              <a:t>;</a:t>
            </a:r>
          </a:p>
          <a:p>
            <a:r>
              <a:rPr lang="en-US" i="1" dirty="0"/>
              <a:t>}</a:t>
            </a:r>
          </a:p>
        </p:txBody>
      </p:sp>
      <p:sp>
        <p:nvSpPr>
          <p:cNvPr id="15" name="TextBox 14">
            <a:extLst>
              <a:ext uri="{FF2B5EF4-FFF2-40B4-BE49-F238E27FC236}">
                <a16:creationId xmlns:a16="http://schemas.microsoft.com/office/drawing/2014/main" id="{70E0B4B9-E169-9942-845B-3CEB56EB73F1}"/>
              </a:ext>
            </a:extLst>
          </p:cNvPr>
          <p:cNvSpPr txBox="1"/>
          <p:nvPr/>
        </p:nvSpPr>
        <p:spPr>
          <a:xfrm>
            <a:off x="5897880" y="4740979"/>
            <a:ext cx="3613307" cy="646331"/>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i="1" dirty="0">
                <a:solidFill>
                  <a:srgbClr val="DC2377"/>
                </a:solidFill>
              </a:rPr>
              <a:t>for</a:t>
            </a:r>
            <a:r>
              <a:rPr lang="en-US" i="1" dirty="0"/>
              <a:t> x </a:t>
            </a:r>
            <a:r>
              <a:rPr lang="en-US" i="1" dirty="0">
                <a:solidFill>
                  <a:srgbClr val="DC2377"/>
                </a:solidFill>
              </a:rPr>
              <a:t>in</a:t>
            </a:r>
            <a:r>
              <a:rPr lang="en-US" i="1" dirty="0"/>
              <a:t> </a:t>
            </a:r>
            <a:r>
              <a:rPr lang="en-US" i="1" dirty="0">
                <a:solidFill>
                  <a:srgbClr val="00B0F0"/>
                </a:solidFill>
              </a:rPr>
              <a:t>range</a:t>
            </a:r>
            <a:r>
              <a:rPr lang="en-US" i="1" dirty="0"/>
              <a:t>(</a:t>
            </a:r>
            <a:r>
              <a:rPr lang="en-US" i="1" dirty="0">
                <a:solidFill>
                  <a:srgbClr val="7030A0"/>
                </a:solidFill>
              </a:rPr>
              <a:t>1</a:t>
            </a:r>
            <a:r>
              <a:rPr lang="en-US" i="1" dirty="0"/>
              <a:t>, </a:t>
            </a:r>
            <a:r>
              <a:rPr lang="en-US" i="1" dirty="0">
                <a:solidFill>
                  <a:srgbClr val="7030A0"/>
                </a:solidFill>
              </a:rPr>
              <a:t>7</a:t>
            </a:r>
            <a:r>
              <a:rPr lang="en-US" i="1" dirty="0"/>
              <a:t>):</a:t>
            </a:r>
          </a:p>
          <a:p>
            <a:r>
              <a:rPr lang="en-US" i="1" dirty="0"/>
              <a:t>      </a:t>
            </a:r>
            <a:r>
              <a:rPr lang="en-US" i="1" dirty="0">
                <a:solidFill>
                  <a:srgbClr val="00B0F0"/>
                </a:solidFill>
              </a:rPr>
              <a:t>print</a:t>
            </a:r>
            <a:r>
              <a:rPr lang="en-US" i="1" dirty="0"/>
              <a:t>(x)</a:t>
            </a:r>
          </a:p>
        </p:txBody>
      </p:sp>
      <p:sp>
        <p:nvSpPr>
          <p:cNvPr id="16" name="TextBox 15">
            <a:extLst>
              <a:ext uri="{FF2B5EF4-FFF2-40B4-BE49-F238E27FC236}">
                <a16:creationId xmlns:a16="http://schemas.microsoft.com/office/drawing/2014/main" id="{82B8C7AB-7B27-AF4E-8022-6AFA90F9BB60}"/>
              </a:ext>
            </a:extLst>
          </p:cNvPr>
          <p:cNvSpPr txBox="1"/>
          <p:nvPr/>
        </p:nvSpPr>
        <p:spPr>
          <a:xfrm>
            <a:off x="542924" y="1450076"/>
            <a:ext cx="7786687" cy="830997"/>
          </a:xfrm>
          <a:prstGeom prst="rect">
            <a:avLst/>
          </a:prstGeom>
          <a:noFill/>
        </p:spPr>
        <p:txBody>
          <a:bodyPr wrap="square" rtlCol="0">
            <a:spAutoFit/>
          </a:bodyPr>
          <a:lstStyle/>
          <a:p>
            <a:r>
              <a:rPr lang="en-US" sz="2400" i="1" dirty="0">
                <a:latin typeface="Times New Roman" panose="02020603050405020304" pitchFamily="18" charset="0"/>
                <a:cs typeface="Times New Roman" panose="02020603050405020304" pitchFamily="18" charset="0"/>
              </a:rPr>
              <a:t>if-else</a:t>
            </a:r>
            <a:r>
              <a:rPr lang="en-US" sz="2400" dirty="0">
                <a:latin typeface="Times New Roman" panose="02020603050405020304" pitchFamily="18" charset="0"/>
                <a:cs typeface="Times New Roman" panose="02020603050405020304" pitchFamily="18" charset="0"/>
              </a:rPr>
              <a:t> in C++ and Python</a:t>
            </a:r>
          </a:p>
          <a:p>
            <a:endParaRPr lang="en-US" sz="2400" i="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0EBD6F22-5802-1646-A88E-315916D9FDE9}"/>
              </a:ext>
            </a:extLst>
          </p:cNvPr>
          <p:cNvSpPr txBox="1"/>
          <p:nvPr/>
        </p:nvSpPr>
        <p:spPr>
          <a:xfrm>
            <a:off x="1280160" y="2004074"/>
            <a:ext cx="3613307" cy="1477328"/>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i="1" dirty="0">
                <a:solidFill>
                  <a:srgbClr val="DC2377"/>
                </a:solidFill>
              </a:rPr>
              <a:t>if</a:t>
            </a:r>
            <a:r>
              <a:rPr lang="en-US" i="1" dirty="0"/>
              <a:t> (</a:t>
            </a:r>
            <a:r>
              <a:rPr lang="en-US" i="1" dirty="0" err="1"/>
              <a:t>i</a:t>
            </a:r>
            <a:r>
              <a:rPr lang="en-US" i="1" dirty="0"/>
              <a:t>&gt;2){</a:t>
            </a:r>
          </a:p>
          <a:p>
            <a:r>
              <a:rPr lang="en-US" i="1" dirty="0"/>
              <a:t>      </a:t>
            </a:r>
            <a:r>
              <a:rPr lang="en-US" i="1" dirty="0" err="1"/>
              <a:t>cout</a:t>
            </a:r>
            <a:r>
              <a:rPr lang="en-US" i="1" dirty="0"/>
              <a:t>&lt;&lt;</a:t>
            </a:r>
            <a:r>
              <a:rPr lang="en-US" i="1" dirty="0" err="1"/>
              <a:t>i</a:t>
            </a:r>
            <a:r>
              <a:rPr lang="en-US" i="1" dirty="0"/>
              <a:t>&lt;&lt;</a:t>
            </a:r>
            <a:r>
              <a:rPr lang="en-US" i="1" dirty="0" err="1"/>
              <a:t>endl</a:t>
            </a:r>
            <a:r>
              <a:rPr lang="en-US" i="1" dirty="0"/>
              <a:t>;</a:t>
            </a:r>
          </a:p>
          <a:p>
            <a:r>
              <a:rPr lang="en-US" i="1" dirty="0"/>
              <a:t>} </a:t>
            </a:r>
            <a:r>
              <a:rPr lang="en-US" i="1" dirty="0">
                <a:solidFill>
                  <a:srgbClr val="DC2377"/>
                </a:solidFill>
              </a:rPr>
              <a:t>else</a:t>
            </a:r>
            <a:r>
              <a:rPr lang="en-US" i="1" dirty="0"/>
              <a:t> {</a:t>
            </a:r>
          </a:p>
          <a:p>
            <a:r>
              <a:rPr lang="en-US" i="1" dirty="0"/>
              <a:t>      </a:t>
            </a:r>
            <a:r>
              <a:rPr lang="en-US" i="1" dirty="0" err="1"/>
              <a:t>cout</a:t>
            </a:r>
            <a:r>
              <a:rPr lang="en-US" i="1" dirty="0"/>
              <a:t>&lt;&lt;-</a:t>
            </a:r>
            <a:r>
              <a:rPr lang="en-US" i="1" dirty="0" err="1"/>
              <a:t>i</a:t>
            </a:r>
            <a:r>
              <a:rPr lang="en-US" i="1" dirty="0"/>
              <a:t>&lt;&lt;</a:t>
            </a:r>
            <a:r>
              <a:rPr lang="en-US" i="1" dirty="0" err="1"/>
              <a:t>endl</a:t>
            </a:r>
            <a:r>
              <a:rPr lang="en-US" i="1" dirty="0"/>
              <a:t>;</a:t>
            </a:r>
          </a:p>
          <a:p>
            <a:r>
              <a:rPr lang="en-US" i="1" dirty="0"/>
              <a:t>}</a:t>
            </a:r>
          </a:p>
        </p:txBody>
      </p:sp>
      <p:sp>
        <p:nvSpPr>
          <p:cNvPr id="18" name="TextBox 17">
            <a:extLst>
              <a:ext uri="{FF2B5EF4-FFF2-40B4-BE49-F238E27FC236}">
                <a16:creationId xmlns:a16="http://schemas.microsoft.com/office/drawing/2014/main" id="{871C7708-B2F0-D44A-869B-036F947A5C76}"/>
              </a:ext>
            </a:extLst>
          </p:cNvPr>
          <p:cNvSpPr txBox="1"/>
          <p:nvPr/>
        </p:nvSpPr>
        <p:spPr>
          <a:xfrm>
            <a:off x="5897880" y="2142573"/>
            <a:ext cx="3613307" cy="1200329"/>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i="1" dirty="0">
                <a:solidFill>
                  <a:srgbClr val="DC2377"/>
                </a:solidFill>
              </a:rPr>
              <a:t>if</a:t>
            </a:r>
            <a:r>
              <a:rPr lang="en-US" i="1" dirty="0"/>
              <a:t> (</a:t>
            </a:r>
            <a:r>
              <a:rPr lang="en-US" i="1" dirty="0" err="1"/>
              <a:t>i</a:t>
            </a:r>
            <a:r>
              <a:rPr lang="en-US" i="1" dirty="0"/>
              <a:t>&gt;</a:t>
            </a:r>
            <a:r>
              <a:rPr lang="en-US" i="1" dirty="0">
                <a:solidFill>
                  <a:srgbClr val="7030A0"/>
                </a:solidFill>
              </a:rPr>
              <a:t>2</a:t>
            </a:r>
            <a:r>
              <a:rPr lang="en-US" i="1" dirty="0"/>
              <a:t>):</a:t>
            </a:r>
          </a:p>
          <a:p>
            <a:r>
              <a:rPr lang="en-US" i="1" dirty="0"/>
              <a:t>     </a:t>
            </a:r>
            <a:r>
              <a:rPr lang="en-US" i="1" dirty="0">
                <a:solidFill>
                  <a:srgbClr val="00B0F0"/>
                </a:solidFill>
              </a:rPr>
              <a:t>print</a:t>
            </a:r>
            <a:r>
              <a:rPr lang="en-US" i="1" dirty="0"/>
              <a:t>(x)</a:t>
            </a:r>
          </a:p>
          <a:p>
            <a:r>
              <a:rPr lang="en-US" i="1" dirty="0">
                <a:solidFill>
                  <a:srgbClr val="DC2377"/>
                </a:solidFill>
              </a:rPr>
              <a:t>else</a:t>
            </a:r>
            <a:r>
              <a:rPr lang="en-US" i="1" dirty="0"/>
              <a:t>:</a:t>
            </a:r>
          </a:p>
          <a:p>
            <a:r>
              <a:rPr lang="en-US" i="1" dirty="0"/>
              <a:t>     </a:t>
            </a:r>
            <a:r>
              <a:rPr lang="en-US" i="1" dirty="0">
                <a:solidFill>
                  <a:srgbClr val="00B0F0"/>
                </a:solidFill>
              </a:rPr>
              <a:t>print</a:t>
            </a:r>
            <a:r>
              <a:rPr lang="en-US" i="1" dirty="0"/>
              <a:t>(-</a:t>
            </a:r>
            <a:r>
              <a:rPr lang="en-US" i="1" dirty="0" err="1"/>
              <a:t>i</a:t>
            </a:r>
            <a:r>
              <a:rPr lang="en-US" i="1" dirty="0"/>
              <a:t>)</a:t>
            </a:r>
          </a:p>
        </p:txBody>
      </p:sp>
    </p:spTree>
    <p:extLst>
      <p:ext uri="{BB962C8B-B14F-4D97-AF65-F5344CB8AC3E}">
        <p14:creationId xmlns:p14="http://schemas.microsoft.com/office/powerpoint/2010/main" val="3727767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534EB8-83EB-114B-9826-0431F1A9788F}"/>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CF5CF18-F19E-8C4A-83DD-D0F5120572AC}"/>
              </a:ext>
            </a:extLst>
          </p:cNvPr>
          <p:cNvSpPr txBox="1"/>
          <p:nvPr/>
        </p:nvSpPr>
        <p:spPr>
          <a:xfrm>
            <a:off x="542924" y="431334"/>
            <a:ext cx="57578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Operations</a:t>
            </a:r>
          </a:p>
        </p:txBody>
      </p:sp>
      <p:graphicFrame>
        <p:nvGraphicFramePr>
          <p:cNvPr id="2" name="Table 9">
            <a:extLst>
              <a:ext uri="{FF2B5EF4-FFF2-40B4-BE49-F238E27FC236}">
                <a16:creationId xmlns:a16="http://schemas.microsoft.com/office/drawing/2014/main" id="{E863F494-ED16-AC47-9678-903409F665AE}"/>
              </a:ext>
            </a:extLst>
          </p:cNvPr>
          <p:cNvGraphicFramePr>
            <a:graphicFrameLocks noGrp="1"/>
          </p:cNvGraphicFramePr>
          <p:nvPr>
            <p:extLst>
              <p:ext uri="{D42A27DB-BD31-4B8C-83A1-F6EECF244321}">
                <p14:modId xmlns:p14="http://schemas.microsoft.com/office/powerpoint/2010/main" val="3408924500"/>
              </p:ext>
            </p:extLst>
          </p:nvPr>
        </p:nvGraphicFramePr>
        <p:xfrm>
          <a:off x="542924" y="2134872"/>
          <a:ext cx="6472239" cy="3078480"/>
        </p:xfrm>
        <a:graphic>
          <a:graphicData uri="http://schemas.openxmlformats.org/drawingml/2006/table">
            <a:tbl>
              <a:tblPr firstRow="1" bandRow="1">
                <a:tableStyleId>{2D5ABB26-0587-4C30-8999-92F81FD0307C}</a:tableStyleId>
              </a:tblPr>
              <a:tblGrid>
                <a:gridCol w="1618060">
                  <a:extLst>
                    <a:ext uri="{9D8B030D-6E8A-4147-A177-3AD203B41FA5}">
                      <a16:colId xmlns:a16="http://schemas.microsoft.com/office/drawing/2014/main" val="1293333331"/>
                    </a:ext>
                  </a:extLst>
                </a:gridCol>
                <a:gridCol w="1789737">
                  <a:extLst>
                    <a:ext uri="{9D8B030D-6E8A-4147-A177-3AD203B41FA5}">
                      <a16:colId xmlns:a16="http://schemas.microsoft.com/office/drawing/2014/main" val="1072278208"/>
                    </a:ext>
                  </a:extLst>
                </a:gridCol>
                <a:gridCol w="1911429">
                  <a:extLst>
                    <a:ext uri="{9D8B030D-6E8A-4147-A177-3AD203B41FA5}">
                      <a16:colId xmlns:a16="http://schemas.microsoft.com/office/drawing/2014/main" val="2784502753"/>
                    </a:ext>
                  </a:extLst>
                </a:gridCol>
                <a:gridCol w="1153013">
                  <a:extLst>
                    <a:ext uri="{9D8B030D-6E8A-4147-A177-3AD203B41FA5}">
                      <a16:colId xmlns:a16="http://schemas.microsoft.com/office/drawing/2014/main" val="3401770395"/>
                    </a:ext>
                  </a:extLst>
                </a:gridCol>
              </a:tblGrid>
              <a:tr h="370840">
                <a:tc>
                  <a:txBody>
                    <a:bodyPr/>
                    <a:lstStyle/>
                    <a:p>
                      <a:pPr algn="ctr"/>
                      <a:r>
                        <a:rPr lang="en-US" sz="2000" dirty="0">
                          <a:latin typeface="Times New Roman" panose="02020603050405020304" pitchFamily="18" charset="0"/>
                          <a:cs typeface="Times New Roman" panose="02020603050405020304" pitchFamily="18" charset="0"/>
                        </a:rPr>
                        <a:t>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Result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2563525"/>
                  </a:ext>
                </a:extLst>
              </a:tr>
              <a:tr h="370840">
                <a:tc>
                  <a:txBody>
                    <a:bodyPr/>
                    <a:lstStyle/>
                    <a:p>
                      <a:pPr algn="ctr"/>
                      <a:r>
                        <a:rPr lang="en-US" sz="200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assignment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int a =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0082216"/>
                  </a:ext>
                </a:extLst>
              </a:tr>
              <a:tr h="370840">
                <a:tc>
                  <a:txBody>
                    <a:bodyPr/>
                    <a:lstStyle/>
                    <a:p>
                      <a:pPr algn="ctr"/>
                      <a:r>
                        <a:rPr lang="en-US" altLang="zh-C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addition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int a = 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2638345"/>
                  </a:ext>
                </a:extLst>
              </a:tr>
              <a:tr h="370840">
                <a:tc>
                  <a:txBody>
                    <a:bodyPr/>
                    <a:lstStyle/>
                    <a:p>
                      <a:pPr algn="ctr"/>
                      <a:r>
                        <a:rPr lang="en-US" altLang="zh-C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subtraction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int a = 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063121"/>
                  </a:ext>
                </a:extLst>
              </a:tr>
              <a:tr h="370840">
                <a:tc>
                  <a:txBody>
                    <a:bodyPr/>
                    <a:lstStyle/>
                    <a:p>
                      <a:pPr algn="ctr"/>
                      <a:r>
                        <a:rPr lang="zh-CN" alt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multiplication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int a = 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7259460"/>
                  </a:ext>
                </a:extLst>
              </a:tr>
              <a:tr h="370840">
                <a:tc>
                  <a:txBody>
                    <a:bodyPr/>
                    <a:lstStyle/>
                    <a:p>
                      <a:pPr algn="ctr"/>
                      <a:r>
                        <a:rPr lang="en-US" sz="200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division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double a = 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1.5</a:t>
                      </a:r>
                      <a:r>
                        <a:rPr lang="zh-CN" altLang="en-US" sz="2000" dirty="0">
                          <a:solidFill>
                            <a:srgbClr val="FF0000"/>
                          </a:solidFill>
                          <a:latin typeface="Times New Roman" panose="02020603050405020304" pitchFamily="18" charset="0"/>
                          <a:cs typeface="Times New Roman" panose="02020603050405020304" pitchFamily="18" charset="0"/>
                        </a:rPr>
                        <a:t>*</a:t>
                      </a:r>
                      <a:endParaRPr lang="en-US" sz="2000" dirty="0">
                        <a:solidFill>
                          <a:srgbClr val="FF0000"/>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7968719"/>
                  </a:ext>
                </a:extLst>
              </a:tr>
              <a:tr h="370840">
                <a:tc>
                  <a:txBody>
                    <a:bodyPr/>
                    <a:lstStyle/>
                    <a:p>
                      <a:pPr algn="ctr"/>
                      <a:r>
                        <a:rPr lang="en-US" sz="200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modulo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int a = 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8099804"/>
                  </a:ext>
                </a:extLst>
              </a:tr>
            </a:tbl>
          </a:graphicData>
        </a:graphic>
      </p:graphicFrame>
      <p:sp>
        <p:nvSpPr>
          <p:cNvPr id="10" name="TextBox 9">
            <a:extLst>
              <a:ext uri="{FF2B5EF4-FFF2-40B4-BE49-F238E27FC236}">
                <a16:creationId xmlns:a16="http://schemas.microsoft.com/office/drawing/2014/main" id="{A3C1867B-ECD0-F545-A36A-D84E1A1D16B8}"/>
              </a:ext>
            </a:extLst>
          </p:cNvPr>
          <p:cNvSpPr txBox="1"/>
          <p:nvPr/>
        </p:nvSpPr>
        <p:spPr>
          <a:xfrm>
            <a:off x="464343" y="5392656"/>
            <a:ext cx="6172201" cy="369332"/>
          </a:xfrm>
          <a:prstGeom prst="rect">
            <a:avLst/>
          </a:prstGeom>
          <a:noFill/>
        </p:spPr>
        <p:txBody>
          <a:bodyPr wrap="square" rtlCol="0">
            <a:spAutoFit/>
          </a:bodyPr>
          <a:lstStyle/>
          <a:p>
            <a:r>
              <a:rPr lang="zh-CN" altLang="en-US" dirty="0">
                <a:solidFill>
                  <a:srgbClr val="FF0000"/>
                </a:solidFill>
              </a:rPr>
              <a:t>*</a:t>
            </a:r>
            <a:r>
              <a:rPr lang="en-US" altLang="zh-CN" dirty="0">
                <a:solidFill>
                  <a:srgbClr val="FF0000"/>
                </a:solidFill>
              </a:rPr>
              <a:t> int a = 2; int b = 3; double c; c = b/a;  What is the value</a:t>
            </a:r>
            <a:r>
              <a:rPr lang="zh-CN" altLang="en-US" dirty="0">
                <a:solidFill>
                  <a:srgbClr val="FF0000"/>
                </a:solidFill>
              </a:rPr>
              <a:t> </a:t>
            </a:r>
            <a:r>
              <a:rPr lang="en-US" altLang="zh-CN" dirty="0">
                <a:solidFill>
                  <a:srgbClr val="FF0000"/>
                </a:solidFill>
              </a:rPr>
              <a:t>of c?</a:t>
            </a:r>
            <a:endParaRPr lang="en-US" dirty="0">
              <a:solidFill>
                <a:srgbClr val="FF0000"/>
              </a:solidFill>
            </a:endParaRPr>
          </a:p>
        </p:txBody>
      </p:sp>
      <p:sp>
        <p:nvSpPr>
          <p:cNvPr id="12" name="TextBox 11">
            <a:extLst>
              <a:ext uri="{FF2B5EF4-FFF2-40B4-BE49-F238E27FC236}">
                <a16:creationId xmlns:a16="http://schemas.microsoft.com/office/drawing/2014/main" id="{9B6E1728-E812-744D-9130-53C58CAC0FA1}"/>
              </a:ext>
            </a:extLst>
          </p:cNvPr>
          <p:cNvSpPr txBox="1"/>
          <p:nvPr/>
        </p:nvSpPr>
        <p:spPr>
          <a:xfrm>
            <a:off x="542924" y="1560508"/>
            <a:ext cx="3657600" cy="461665"/>
          </a:xfrm>
          <a:prstGeom prst="rect">
            <a:avLst/>
          </a:prstGeom>
          <a:noFill/>
        </p:spPr>
        <p:txBody>
          <a:bodyPr wrap="square" rtlCol="0">
            <a:spAutoFit/>
          </a:bodyPr>
          <a:lstStyle/>
          <a:p>
            <a:r>
              <a:rPr lang="en-US" sz="2400" dirty="0">
                <a:latin typeface="Times" pitchFamily="2" charset="0"/>
              </a:rPr>
              <a:t>Arithmetic operators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EC567AA-6416-D545-AD84-C6B127EA13A9}"/>
                  </a:ext>
                </a:extLst>
              </p:cNvPr>
              <p:cNvSpPr txBox="1"/>
              <p:nvPr/>
            </p:nvSpPr>
            <p:spPr>
              <a:xfrm>
                <a:off x="7299959" y="1560508"/>
                <a:ext cx="4427697"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Unlike Python, there is no exponent operator in C++. It can be realized with the function:</a:t>
                </a:r>
              </a:p>
              <a:p>
                <a:r>
                  <a:rPr lang="en-US" i="1" dirty="0">
                    <a:latin typeface="Times New Roman" panose="02020603050405020304" pitchFamily="18" charset="0"/>
                    <a:cs typeface="Times New Roman" panose="02020603050405020304" pitchFamily="18" charset="0"/>
                  </a:rPr>
                  <a:t>pow (x, y)</a:t>
                </a:r>
                <a:r>
                  <a:rPr lang="en-US"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cs typeface="Times New Roman" panose="02020603050405020304" pitchFamily="18" charset="0"/>
                          </a:rPr>
                          <m:t>𝑦</m:t>
                        </m:r>
                      </m:sup>
                    </m:sSup>
                  </m:oMath>
                </a14:m>
                <a:endParaRPr lang="en-US"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FEC567AA-6416-D545-AD84-C6B127EA13A9}"/>
                  </a:ext>
                </a:extLst>
              </p:cNvPr>
              <p:cNvSpPr txBox="1">
                <a:spLocks noRot="1" noChangeAspect="1" noMove="1" noResize="1" noEditPoints="1" noAdjustHandles="1" noChangeArrowheads="1" noChangeShapeType="1" noTextEdit="1"/>
              </p:cNvSpPr>
              <p:nvPr/>
            </p:nvSpPr>
            <p:spPr>
              <a:xfrm>
                <a:off x="7299959" y="1560508"/>
                <a:ext cx="4427697" cy="923330"/>
              </a:xfrm>
              <a:prstGeom prst="rect">
                <a:avLst/>
              </a:prstGeom>
              <a:blipFill>
                <a:blip r:embed="rId3"/>
                <a:stretch>
                  <a:fillRect l="-960" t="-3268" b="-9150"/>
                </a:stretch>
              </a:blipFill>
            </p:spPr>
            <p:txBody>
              <a:bodyPr/>
              <a:lstStyle/>
              <a:p>
                <a:r>
                  <a:rPr lang="en-US">
                    <a:noFill/>
                  </a:rPr>
                  <a:t> </a:t>
                </a:r>
              </a:p>
            </p:txBody>
          </p:sp>
        </mc:Fallback>
      </mc:AlternateContent>
    </p:spTree>
    <p:extLst>
      <p:ext uri="{BB962C8B-B14F-4D97-AF65-F5344CB8AC3E}">
        <p14:creationId xmlns:p14="http://schemas.microsoft.com/office/powerpoint/2010/main" val="1032929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534EB8-83EB-114B-9826-0431F1A9788F}"/>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CF5CF18-F19E-8C4A-83DD-D0F5120572AC}"/>
              </a:ext>
            </a:extLst>
          </p:cNvPr>
          <p:cNvSpPr txBox="1"/>
          <p:nvPr/>
        </p:nvSpPr>
        <p:spPr>
          <a:xfrm>
            <a:off x="542924" y="431334"/>
            <a:ext cx="57578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Operations</a:t>
            </a:r>
          </a:p>
        </p:txBody>
      </p:sp>
      <p:graphicFrame>
        <p:nvGraphicFramePr>
          <p:cNvPr id="2" name="Table 9">
            <a:extLst>
              <a:ext uri="{FF2B5EF4-FFF2-40B4-BE49-F238E27FC236}">
                <a16:creationId xmlns:a16="http://schemas.microsoft.com/office/drawing/2014/main" id="{E863F494-ED16-AC47-9678-903409F665AE}"/>
              </a:ext>
            </a:extLst>
          </p:cNvPr>
          <p:cNvGraphicFramePr>
            <a:graphicFrameLocks noGrp="1"/>
          </p:cNvGraphicFramePr>
          <p:nvPr>
            <p:extLst>
              <p:ext uri="{D42A27DB-BD31-4B8C-83A1-F6EECF244321}">
                <p14:modId xmlns:p14="http://schemas.microsoft.com/office/powerpoint/2010/main" val="849540760"/>
              </p:ext>
            </p:extLst>
          </p:nvPr>
        </p:nvGraphicFramePr>
        <p:xfrm>
          <a:off x="635792" y="2225978"/>
          <a:ext cx="3686176" cy="1981200"/>
        </p:xfrm>
        <a:graphic>
          <a:graphicData uri="http://schemas.openxmlformats.org/drawingml/2006/table">
            <a:tbl>
              <a:tblPr firstRow="1" bandRow="1">
                <a:tableStyleId>{2D5ABB26-0587-4C30-8999-92F81FD0307C}</a:tableStyleId>
              </a:tblPr>
              <a:tblGrid>
                <a:gridCol w="1618060">
                  <a:extLst>
                    <a:ext uri="{9D8B030D-6E8A-4147-A177-3AD203B41FA5}">
                      <a16:colId xmlns:a16="http://schemas.microsoft.com/office/drawing/2014/main" val="1293333331"/>
                    </a:ext>
                  </a:extLst>
                </a:gridCol>
                <a:gridCol w="2068116">
                  <a:extLst>
                    <a:ext uri="{9D8B030D-6E8A-4147-A177-3AD203B41FA5}">
                      <a16:colId xmlns:a16="http://schemas.microsoft.com/office/drawing/2014/main" val="1072278208"/>
                    </a:ext>
                  </a:extLst>
                </a:gridCol>
              </a:tblGrid>
              <a:tr h="370840">
                <a:tc>
                  <a:txBody>
                    <a:bodyPr/>
                    <a:lstStyle/>
                    <a:p>
                      <a:pPr algn="ctr"/>
                      <a:r>
                        <a:rPr lang="en-US" sz="2000" dirty="0">
                          <a:latin typeface="Times New Roman" panose="02020603050405020304" pitchFamily="18" charset="0"/>
                          <a:cs typeface="Times New Roman" panose="02020603050405020304" pitchFamily="18" charset="0"/>
                        </a:rPr>
                        <a:t>Expression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Equivalent 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2563525"/>
                  </a:ext>
                </a:extLst>
              </a:tr>
              <a:tr h="370840">
                <a:tc>
                  <a:txBody>
                    <a:bodyPr/>
                    <a:lstStyle/>
                    <a:p>
                      <a:pPr algn="ctr"/>
                      <a:r>
                        <a:rPr lang="en-US" sz="2000" dirty="0">
                          <a:latin typeface="Times New Roman" panose="02020603050405020304" pitchFamily="18" charset="0"/>
                          <a:cs typeface="Times New Roman" panose="02020603050405020304" pitchFamily="18" charset="0"/>
                        </a:rPr>
                        <a:t>y += 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y = y + 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0082216"/>
                  </a:ext>
                </a:extLst>
              </a:tr>
              <a:tr h="370840">
                <a:tc>
                  <a:txBody>
                    <a:bodyPr/>
                    <a:lstStyle/>
                    <a:p>
                      <a:pPr algn="ctr"/>
                      <a:r>
                        <a:rPr lang="en-US" sz="2000" dirty="0">
                          <a:latin typeface="Times New Roman" panose="02020603050405020304" pitchFamily="18" charset="0"/>
                          <a:cs typeface="Times New Roman" panose="02020603050405020304" pitchFamily="18" charset="0"/>
                        </a:rPr>
                        <a:t>y -= 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y = y - 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2638345"/>
                  </a:ext>
                </a:extLst>
              </a:tr>
              <a:tr h="370840">
                <a:tc>
                  <a:txBody>
                    <a:bodyPr/>
                    <a:lstStyle/>
                    <a:p>
                      <a:pPr algn="ctr"/>
                      <a:r>
                        <a:rPr lang="en-US" sz="2000" dirty="0">
                          <a:latin typeface="Times New Roman" panose="02020603050405020304" pitchFamily="18" charset="0"/>
                          <a:cs typeface="Times New Roman" panose="02020603050405020304" pitchFamily="18" charset="0"/>
                        </a:rPr>
                        <a:t>y /= 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y = y / 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063121"/>
                  </a:ext>
                </a:extLst>
              </a:tr>
              <a:tr h="370840">
                <a:tc>
                  <a:txBody>
                    <a:bodyPr/>
                    <a:lstStyle/>
                    <a:p>
                      <a:pPr algn="ctr"/>
                      <a:r>
                        <a:rPr lang="en-US" sz="2000" dirty="0">
                          <a:latin typeface="Times New Roman" panose="02020603050405020304" pitchFamily="18" charset="0"/>
                          <a:cs typeface="Times New Roman" panose="02020603050405020304" pitchFamily="18" charset="0"/>
                        </a:rPr>
                        <a:t>y *= 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y = y * 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7259460"/>
                  </a:ext>
                </a:extLst>
              </a:tr>
            </a:tbl>
          </a:graphicData>
        </a:graphic>
      </p:graphicFrame>
      <p:sp>
        <p:nvSpPr>
          <p:cNvPr id="12" name="TextBox 11">
            <a:extLst>
              <a:ext uri="{FF2B5EF4-FFF2-40B4-BE49-F238E27FC236}">
                <a16:creationId xmlns:a16="http://schemas.microsoft.com/office/drawing/2014/main" id="{9B6E1728-E812-744D-9130-53C58CAC0FA1}"/>
              </a:ext>
            </a:extLst>
          </p:cNvPr>
          <p:cNvSpPr txBox="1"/>
          <p:nvPr/>
        </p:nvSpPr>
        <p:spPr>
          <a:xfrm>
            <a:off x="571500" y="1764313"/>
            <a:ext cx="3657600" cy="461665"/>
          </a:xfrm>
          <a:prstGeom prst="rect">
            <a:avLst/>
          </a:prstGeom>
          <a:noFill/>
        </p:spPr>
        <p:txBody>
          <a:bodyPr wrap="square" rtlCol="0">
            <a:spAutoFit/>
          </a:bodyPr>
          <a:lstStyle/>
          <a:p>
            <a:r>
              <a:rPr lang="en-US" sz="2400" dirty="0">
                <a:latin typeface="Times" pitchFamily="2" charset="0"/>
              </a:rPr>
              <a:t>Compound assignment</a:t>
            </a:r>
          </a:p>
        </p:txBody>
      </p:sp>
      <p:sp>
        <p:nvSpPr>
          <p:cNvPr id="7" name="TextBox 6">
            <a:extLst>
              <a:ext uri="{FF2B5EF4-FFF2-40B4-BE49-F238E27FC236}">
                <a16:creationId xmlns:a16="http://schemas.microsoft.com/office/drawing/2014/main" id="{7FE48F72-8D06-E349-A071-E7381CE6F1F5}"/>
              </a:ext>
            </a:extLst>
          </p:cNvPr>
          <p:cNvSpPr txBox="1"/>
          <p:nvPr/>
        </p:nvSpPr>
        <p:spPr>
          <a:xfrm>
            <a:off x="5281613" y="1295311"/>
            <a:ext cx="3657600" cy="461665"/>
          </a:xfrm>
          <a:prstGeom prst="rect">
            <a:avLst/>
          </a:prstGeom>
          <a:noFill/>
        </p:spPr>
        <p:txBody>
          <a:bodyPr wrap="square" rtlCol="0">
            <a:spAutoFit/>
          </a:bodyPr>
          <a:lstStyle/>
          <a:p>
            <a:r>
              <a:rPr lang="en-US" sz="2400" dirty="0">
                <a:latin typeface="Times" pitchFamily="2" charset="0"/>
              </a:rPr>
              <a:t>Increment and decrement</a:t>
            </a:r>
          </a:p>
        </p:txBody>
      </p:sp>
      <p:graphicFrame>
        <p:nvGraphicFramePr>
          <p:cNvPr id="8" name="Table 9">
            <a:extLst>
              <a:ext uri="{FF2B5EF4-FFF2-40B4-BE49-F238E27FC236}">
                <a16:creationId xmlns:a16="http://schemas.microsoft.com/office/drawing/2014/main" id="{AF60AAD1-2F98-F243-8141-AFD1A8DF05B1}"/>
              </a:ext>
            </a:extLst>
          </p:cNvPr>
          <p:cNvGraphicFramePr>
            <a:graphicFrameLocks noGrp="1"/>
          </p:cNvGraphicFramePr>
          <p:nvPr>
            <p:extLst>
              <p:ext uri="{D42A27DB-BD31-4B8C-83A1-F6EECF244321}">
                <p14:modId xmlns:p14="http://schemas.microsoft.com/office/powerpoint/2010/main" val="3195305238"/>
              </p:ext>
            </p:extLst>
          </p:nvPr>
        </p:nvGraphicFramePr>
        <p:xfrm>
          <a:off x="5281613" y="1790016"/>
          <a:ext cx="3686176" cy="1188720"/>
        </p:xfrm>
        <a:graphic>
          <a:graphicData uri="http://schemas.openxmlformats.org/drawingml/2006/table">
            <a:tbl>
              <a:tblPr firstRow="1" bandRow="1">
                <a:tableStyleId>{2D5ABB26-0587-4C30-8999-92F81FD0307C}</a:tableStyleId>
              </a:tblPr>
              <a:tblGrid>
                <a:gridCol w="1618060">
                  <a:extLst>
                    <a:ext uri="{9D8B030D-6E8A-4147-A177-3AD203B41FA5}">
                      <a16:colId xmlns:a16="http://schemas.microsoft.com/office/drawing/2014/main" val="1293333331"/>
                    </a:ext>
                  </a:extLst>
                </a:gridCol>
                <a:gridCol w="2068116">
                  <a:extLst>
                    <a:ext uri="{9D8B030D-6E8A-4147-A177-3AD203B41FA5}">
                      <a16:colId xmlns:a16="http://schemas.microsoft.com/office/drawing/2014/main" val="1072278208"/>
                    </a:ext>
                  </a:extLst>
                </a:gridCol>
              </a:tblGrid>
              <a:tr h="370840">
                <a:tc>
                  <a:txBody>
                    <a:bodyPr/>
                    <a:lstStyle/>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Equivalent 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2563525"/>
                  </a:ext>
                </a:extLst>
              </a:tr>
              <a:tr h="370840">
                <a:tc>
                  <a:txBody>
                    <a:bodyPr/>
                    <a:lstStyle/>
                    <a:p>
                      <a:pPr algn="ctr"/>
                      <a:r>
                        <a:rPr lang="en-US" sz="2000" dirty="0">
                          <a:latin typeface="Times New Roman" panose="02020603050405020304" pitchFamily="18" charset="0"/>
                          <a:cs typeface="Times New Roman" panose="02020603050405020304" pitchFamily="18" charset="0"/>
                        </a:rPr>
                        <a:t>++x or 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x = x + 1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0082216"/>
                  </a:ext>
                </a:extLst>
              </a:tr>
              <a:tr h="370840">
                <a:tc>
                  <a:txBody>
                    <a:bodyPr/>
                    <a:lstStyle/>
                    <a:p>
                      <a:pPr algn="ctr"/>
                      <a:r>
                        <a:rPr lang="en-US" sz="2000" dirty="0">
                          <a:latin typeface="Times New Roman" panose="02020603050405020304" pitchFamily="18" charset="0"/>
                          <a:cs typeface="Times New Roman" panose="02020603050405020304" pitchFamily="18" charset="0"/>
                        </a:rPr>
                        <a:t>--x or 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x = x - 1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2638345"/>
                  </a:ext>
                </a:extLst>
              </a:tr>
            </a:tbl>
          </a:graphicData>
        </a:graphic>
      </p:graphicFrame>
      <p:sp>
        <p:nvSpPr>
          <p:cNvPr id="3" name="TextBox 2">
            <a:extLst>
              <a:ext uri="{FF2B5EF4-FFF2-40B4-BE49-F238E27FC236}">
                <a16:creationId xmlns:a16="http://schemas.microsoft.com/office/drawing/2014/main" id="{444715F2-8034-334B-8434-AE778C80EB00}"/>
              </a:ext>
            </a:extLst>
          </p:cNvPr>
          <p:cNvSpPr txBox="1"/>
          <p:nvPr/>
        </p:nvSpPr>
        <p:spPr>
          <a:xfrm>
            <a:off x="5281613" y="3132216"/>
            <a:ext cx="4119562" cy="369332"/>
          </a:xfrm>
          <a:prstGeom prst="rect">
            <a:avLst/>
          </a:prstGeom>
          <a:noFill/>
        </p:spPr>
        <p:txBody>
          <a:bodyPr wrap="square" rtlCol="0">
            <a:spAutoFit/>
          </a:bodyPr>
          <a:lstStyle/>
          <a:p>
            <a:r>
              <a:rPr lang="en-US" dirty="0">
                <a:solidFill>
                  <a:schemeClr val="accent6">
                    <a:lumMod val="75000"/>
                  </a:schemeClr>
                </a:solidFill>
              </a:rPr>
              <a:t>Any</a:t>
            </a:r>
            <a:r>
              <a:rPr lang="zh-CN" altLang="en-US" dirty="0">
                <a:solidFill>
                  <a:schemeClr val="accent6">
                    <a:lumMod val="75000"/>
                  </a:schemeClr>
                </a:solidFill>
              </a:rPr>
              <a:t> </a:t>
            </a:r>
            <a:r>
              <a:rPr lang="en-US" altLang="zh-CN" dirty="0">
                <a:solidFill>
                  <a:schemeClr val="accent6">
                    <a:lumMod val="75000"/>
                  </a:schemeClr>
                </a:solidFill>
              </a:rPr>
              <a:t>difference between ++x and x++?</a:t>
            </a:r>
            <a:endParaRPr lang="en-US" dirty="0">
              <a:solidFill>
                <a:schemeClr val="accent6">
                  <a:lumMod val="75000"/>
                </a:schemeClr>
              </a:solidFill>
            </a:endParaRPr>
          </a:p>
        </p:txBody>
      </p:sp>
      <p:sp>
        <p:nvSpPr>
          <p:cNvPr id="11" name="TextBox 10">
            <a:extLst>
              <a:ext uri="{FF2B5EF4-FFF2-40B4-BE49-F238E27FC236}">
                <a16:creationId xmlns:a16="http://schemas.microsoft.com/office/drawing/2014/main" id="{038CD17D-7A5B-AB4F-8820-FF1B7C721147}"/>
              </a:ext>
            </a:extLst>
          </p:cNvPr>
          <p:cNvSpPr txBox="1"/>
          <p:nvPr/>
        </p:nvSpPr>
        <p:spPr>
          <a:xfrm>
            <a:off x="5810250" y="3652457"/>
            <a:ext cx="2600326" cy="1477328"/>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i="1" dirty="0">
                <a:solidFill>
                  <a:srgbClr val="00B0F0"/>
                </a:solidFill>
              </a:rPr>
              <a:t>int</a:t>
            </a:r>
            <a:r>
              <a:rPr lang="en-US" i="1" dirty="0">
                <a:solidFill>
                  <a:schemeClr val="tx1"/>
                </a:solidFill>
              </a:rPr>
              <a:t> x = </a:t>
            </a:r>
            <a:r>
              <a:rPr lang="en-US" i="1" dirty="0">
                <a:solidFill>
                  <a:srgbClr val="7030A0"/>
                </a:solidFill>
              </a:rPr>
              <a:t>5</a:t>
            </a:r>
            <a:r>
              <a:rPr lang="en-US" i="1" dirty="0">
                <a:solidFill>
                  <a:schemeClr val="tx1"/>
                </a:solidFill>
              </a:rPr>
              <a:t>;</a:t>
            </a:r>
          </a:p>
          <a:p>
            <a:r>
              <a:rPr lang="en-US" i="1" dirty="0">
                <a:solidFill>
                  <a:srgbClr val="00B0F0"/>
                </a:solidFill>
              </a:rPr>
              <a:t>int</a:t>
            </a:r>
            <a:r>
              <a:rPr lang="en-US" i="1" dirty="0">
                <a:solidFill>
                  <a:schemeClr val="tx1"/>
                </a:solidFill>
              </a:rPr>
              <a:t> y, z;</a:t>
            </a:r>
          </a:p>
          <a:p>
            <a:endParaRPr lang="en-US" i="1" dirty="0">
              <a:solidFill>
                <a:schemeClr val="tx1"/>
              </a:solidFill>
            </a:endParaRPr>
          </a:p>
          <a:p>
            <a:r>
              <a:rPr lang="en-US" i="1" dirty="0">
                <a:solidFill>
                  <a:schemeClr val="tx1"/>
                </a:solidFill>
              </a:rPr>
              <a:t>y = x++; // y =</a:t>
            </a:r>
            <a:r>
              <a:rPr lang="en-US" i="1" dirty="0">
                <a:solidFill>
                  <a:srgbClr val="7030A0"/>
                </a:solidFill>
              </a:rPr>
              <a:t> 5</a:t>
            </a:r>
            <a:r>
              <a:rPr lang="en-US" i="1" dirty="0">
                <a:solidFill>
                  <a:schemeClr val="tx1"/>
                </a:solidFill>
              </a:rPr>
              <a:t>, x = </a:t>
            </a:r>
            <a:r>
              <a:rPr lang="en-US" i="1" dirty="0">
                <a:solidFill>
                  <a:srgbClr val="7030A0"/>
                </a:solidFill>
              </a:rPr>
              <a:t>6</a:t>
            </a:r>
          </a:p>
          <a:p>
            <a:r>
              <a:rPr lang="en-US" i="1" dirty="0">
                <a:solidFill>
                  <a:schemeClr val="tx1"/>
                </a:solidFill>
              </a:rPr>
              <a:t>z = ++x; // z = </a:t>
            </a:r>
            <a:r>
              <a:rPr lang="en-US" i="1" dirty="0">
                <a:solidFill>
                  <a:srgbClr val="7030A0"/>
                </a:solidFill>
              </a:rPr>
              <a:t>7,</a:t>
            </a:r>
            <a:r>
              <a:rPr lang="en-US" i="1" dirty="0">
                <a:solidFill>
                  <a:schemeClr val="tx1"/>
                </a:solidFill>
              </a:rPr>
              <a:t> x = </a:t>
            </a:r>
            <a:r>
              <a:rPr lang="en-US" i="1" dirty="0">
                <a:solidFill>
                  <a:srgbClr val="7030A0"/>
                </a:solidFill>
              </a:rPr>
              <a:t>7</a:t>
            </a:r>
          </a:p>
        </p:txBody>
      </p:sp>
    </p:spTree>
    <p:extLst>
      <p:ext uri="{BB962C8B-B14F-4D97-AF65-F5344CB8AC3E}">
        <p14:creationId xmlns:p14="http://schemas.microsoft.com/office/powerpoint/2010/main" val="734616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5979DC3-4D40-A541-AE8F-D507CCD890A9}"/>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3ABDEEB-33C7-A842-9BE8-A24B6B248E32}"/>
              </a:ext>
            </a:extLst>
          </p:cNvPr>
          <p:cNvSpPr txBox="1"/>
          <p:nvPr/>
        </p:nvSpPr>
        <p:spPr>
          <a:xfrm>
            <a:off x="542925" y="431334"/>
            <a:ext cx="521493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Introduction</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to C++ &amp; Arduino</a:t>
            </a:r>
            <a:endParaRPr lang="en-US"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ED01A51-7EC4-724C-BC74-17C5D12CEA81}"/>
              </a:ext>
            </a:extLst>
          </p:cNvPr>
          <p:cNvSpPr txBox="1"/>
          <p:nvPr/>
        </p:nvSpPr>
        <p:spPr>
          <a:xfrm>
            <a:off x="542925" y="1628770"/>
            <a:ext cx="7786687" cy="440120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general-purpose programming language, cross-platform, compatible with C</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Object-oriented</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with</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well encapsulated class</a:t>
            </a:r>
          </a:p>
          <a:p>
            <a:pPr marL="285750" indent="-285750">
              <a:buFont typeface="Arial" panose="020B0604020202020204" pitchFamily="34" charset="0"/>
              <a:buChar char="•"/>
            </a:pPr>
            <a:endParaRPr lang="en-US" altLang="zh-C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Close to hardware, and maintains some degree of access to low-level programming functions (memory management, etc.)</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4177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534EB8-83EB-114B-9826-0431F1A9788F}"/>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CF5CF18-F19E-8C4A-83DD-D0F5120572AC}"/>
              </a:ext>
            </a:extLst>
          </p:cNvPr>
          <p:cNvSpPr txBox="1"/>
          <p:nvPr/>
        </p:nvSpPr>
        <p:spPr>
          <a:xfrm>
            <a:off x="542924" y="431334"/>
            <a:ext cx="57578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Operations</a:t>
            </a:r>
          </a:p>
        </p:txBody>
      </p:sp>
      <p:graphicFrame>
        <p:nvGraphicFramePr>
          <p:cNvPr id="2" name="Table 9">
            <a:extLst>
              <a:ext uri="{FF2B5EF4-FFF2-40B4-BE49-F238E27FC236}">
                <a16:creationId xmlns:a16="http://schemas.microsoft.com/office/drawing/2014/main" id="{E863F494-ED16-AC47-9678-903409F665AE}"/>
              </a:ext>
            </a:extLst>
          </p:cNvPr>
          <p:cNvGraphicFramePr>
            <a:graphicFrameLocks noGrp="1"/>
          </p:cNvGraphicFramePr>
          <p:nvPr>
            <p:extLst>
              <p:ext uri="{D42A27DB-BD31-4B8C-83A1-F6EECF244321}">
                <p14:modId xmlns:p14="http://schemas.microsoft.com/office/powerpoint/2010/main" val="2641190235"/>
              </p:ext>
            </p:extLst>
          </p:nvPr>
        </p:nvGraphicFramePr>
        <p:xfrm>
          <a:off x="892967" y="2331422"/>
          <a:ext cx="3686176" cy="2773680"/>
        </p:xfrm>
        <a:graphic>
          <a:graphicData uri="http://schemas.openxmlformats.org/drawingml/2006/table">
            <a:tbl>
              <a:tblPr firstRow="1" bandRow="1">
                <a:tableStyleId>{2D5ABB26-0587-4C30-8999-92F81FD0307C}</a:tableStyleId>
              </a:tblPr>
              <a:tblGrid>
                <a:gridCol w="1618060">
                  <a:extLst>
                    <a:ext uri="{9D8B030D-6E8A-4147-A177-3AD203B41FA5}">
                      <a16:colId xmlns:a16="http://schemas.microsoft.com/office/drawing/2014/main" val="1293333331"/>
                    </a:ext>
                  </a:extLst>
                </a:gridCol>
                <a:gridCol w="2068116">
                  <a:extLst>
                    <a:ext uri="{9D8B030D-6E8A-4147-A177-3AD203B41FA5}">
                      <a16:colId xmlns:a16="http://schemas.microsoft.com/office/drawing/2014/main" val="1072278208"/>
                    </a:ext>
                  </a:extLst>
                </a:gridCol>
              </a:tblGrid>
              <a:tr h="370840">
                <a:tc>
                  <a:txBody>
                    <a:bodyPr/>
                    <a:lstStyle/>
                    <a:p>
                      <a:pPr algn="ctr"/>
                      <a:r>
                        <a:rPr lang="en-US" sz="2000" dirty="0">
                          <a:latin typeface="Times New Roman" panose="02020603050405020304" pitchFamily="18" charset="0"/>
                          <a:cs typeface="Times New Roman" panose="02020603050405020304" pitchFamily="18" charset="0"/>
                        </a:rPr>
                        <a:t>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2563525"/>
                  </a:ext>
                </a:extLst>
              </a:tr>
              <a:tr h="370840">
                <a:tc>
                  <a:txBody>
                    <a:bodyPr/>
                    <a:lstStyle/>
                    <a:p>
                      <a:pPr algn="ctr"/>
                      <a:r>
                        <a:rPr lang="en-US" sz="200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Equal 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0082216"/>
                  </a:ext>
                </a:extLst>
              </a:tr>
              <a:tr h="370840">
                <a:tc>
                  <a:txBody>
                    <a:bodyPr/>
                    <a:lstStyle/>
                    <a:p>
                      <a:pPr algn="ctr"/>
                      <a:r>
                        <a:rPr lang="en-US" sz="200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Not equal 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2638345"/>
                  </a:ext>
                </a:extLst>
              </a:tr>
              <a:tr h="370840">
                <a:tc>
                  <a:txBody>
                    <a:bodyPr/>
                    <a:lstStyle/>
                    <a:p>
                      <a:pPr algn="ctr"/>
                      <a:r>
                        <a:rPr lang="en-US" sz="2000" dirty="0">
                          <a:latin typeface="Times New Roman" panose="02020603050405020304" pitchFamily="18" charset="0"/>
                          <a:cs typeface="Times New Roman" panose="02020603050405020304" pitchFamily="18" charset="0"/>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less than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063121"/>
                  </a:ext>
                </a:extLst>
              </a:tr>
              <a:tr h="370840">
                <a:tc>
                  <a:txBody>
                    <a:bodyPr/>
                    <a:lstStyle/>
                    <a:p>
                      <a:pPr algn="ctr"/>
                      <a:r>
                        <a:rPr lang="en-US" sz="2000" dirty="0">
                          <a:latin typeface="Times New Roman" panose="02020603050405020304" pitchFamily="18" charset="0"/>
                          <a:cs typeface="Times New Roman" panose="02020603050405020304" pitchFamily="18" charset="0"/>
                        </a:rPr>
                        <a:t>&gt;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larger than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7259460"/>
                  </a:ext>
                </a:extLst>
              </a:tr>
              <a:tr h="370840">
                <a:tc>
                  <a:txBody>
                    <a:bodyPr/>
                    <a:lstStyle/>
                    <a:p>
                      <a:pPr algn="ctr"/>
                      <a:r>
                        <a:rPr lang="en-US" sz="2000" dirty="0">
                          <a:latin typeface="Times New Roman" panose="02020603050405020304" pitchFamily="18" charset="0"/>
                          <a:cs typeface="Times New Roman" panose="02020603050405020304" pitchFamily="18" charset="0"/>
                        </a:rPr>
                        <a:t>&gt;=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No smaller than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75699"/>
                  </a:ext>
                </a:extLst>
              </a:tr>
              <a:tr h="370840">
                <a:tc>
                  <a:txBody>
                    <a:bodyPr/>
                    <a:lstStyle/>
                    <a:p>
                      <a:pPr algn="ctr"/>
                      <a:r>
                        <a:rPr lang="en-US" sz="2000" dirty="0">
                          <a:latin typeface="Times New Roman" panose="02020603050405020304" pitchFamily="18" charset="0"/>
                          <a:cs typeface="Times New Roman" panose="02020603050405020304" pitchFamily="18" charset="0"/>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No larger than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4758578"/>
                  </a:ext>
                </a:extLst>
              </a:tr>
            </a:tbl>
          </a:graphicData>
        </a:graphic>
      </p:graphicFrame>
      <p:sp>
        <p:nvSpPr>
          <p:cNvPr id="12" name="TextBox 11">
            <a:extLst>
              <a:ext uri="{FF2B5EF4-FFF2-40B4-BE49-F238E27FC236}">
                <a16:creationId xmlns:a16="http://schemas.microsoft.com/office/drawing/2014/main" id="{9B6E1728-E812-744D-9130-53C58CAC0FA1}"/>
              </a:ext>
            </a:extLst>
          </p:cNvPr>
          <p:cNvSpPr txBox="1"/>
          <p:nvPr/>
        </p:nvSpPr>
        <p:spPr>
          <a:xfrm>
            <a:off x="542924" y="1684440"/>
            <a:ext cx="4710113" cy="461665"/>
          </a:xfrm>
          <a:prstGeom prst="rect">
            <a:avLst/>
          </a:prstGeom>
          <a:noFill/>
        </p:spPr>
        <p:txBody>
          <a:bodyPr wrap="square" rtlCol="0">
            <a:spAutoFit/>
          </a:bodyPr>
          <a:lstStyle/>
          <a:p>
            <a:r>
              <a:rPr lang="en-US" sz="2400" dirty="0">
                <a:latin typeface="Times" pitchFamily="2" charset="0"/>
              </a:rPr>
              <a:t>Relational and comparison operators</a:t>
            </a:r>
          </a:p>
        </p:txBody>
      </p:sp>
      <p:graphicFrame>
        <p:nvGraphicFramePr>
          <p:cNvPr id="10" name="Table 9">
            <a:extLst>
              <a:ext uri="{FF2B5EF4-FFF2-40B4-BE49-F238E27FC236}">
                <a16:creationId xmlns:a16="http://schemas.microsoft.com/office/drawing/2014/main" id="{BC334E6B-3659-DC43-8906-0E26B03A8B9C}"/>
              </a:ext>
            </a:extLst>
          </p:cNvPr>
          <p:cNvGraphicFramePr>
            <a:graphicFrameLocks noGrp="1"/>
          </p:cNvGraphicFramePr>
          <p:nvPr>
            <p:extLst>
              <p:ext uri="{D42A27DB-BD31-4B8C-83A1-F6EECF244321}">
                <p14:modId xmlns:p14="http://schemas.microsoft.com/office/powerpoint/2010/main" val="3789100022"/>
              </p:ext>
            </p:extLst>
          </p:nvPr>
        </p:nvGraphicFramePr>
        <p:xfrm>
          <a:off x="5598321" y="2925782"/>
          <a:ext cx="5217317" cy="1584960"/>
        </p:xfrm>
        <a:graphic>
          <a:graphicData uri="http://schemas.openxmlformats.org/drawingml/2006/table">
            <a:tbl>
              <a:tblPr firstRow="1" bandRow="1">
                <a:tableStyleId>{2D5ABB26-0587-4C30-8999-92F81FD0307C}</a:tableStyleId>
              </a:tblPr>
              <a:tblGrid>
                <a:gridCol w="1467067">
                  <a:extLst>
                    <a:ext uri="{9D8B030D-6E8A-4147-A177-3AD203B41FA5}">
                      <a16:colId xmlns:a16="http://schemas.microsoft.com/office/drawing/2014/main" val="1293333331"/>
                    </a:ext>
                  </a:extLst>
                </a:gridCol>
                <a:gridCol w="2292925">
                  <a:extLst>
                    <a:ext uri="{9D8B030D-6E8A-4147-A177-3AD203B41FA5}">
                      <a16:colId xmlns:a16="http://schemas.microsoft.com/office/drawing/2014/main" val="1072278208"/>
                    </a:ext>
                  </a:extLst>
                </a:gridCol>
                <a:gridCol w="1457325">
                  <a:extLst>
                    <a:ext uri="{9D8B030D-6E8A-4147-A177-3AD203B41FA5}">
                      <a16:colId xmlns:a16="http://schemas.microsoft.com/office/drawing/2014/main" val="1984810805"/>
                    </a:ext>
                  </a:extLst>
                </a:gridCol>
              </a:tblGrid>
              <a:tr h="370840">
                <a:tc>
                  <a:txBody>
                    <a:bodyPr/>
                    <a:lstStyle/>
                    <a:p>
                      <a:pPr algn="ctr"/>
                      <a:r>
                        <a:rPr lang="en-US" sz="2000" dirty="0">
                          <a:latin typeface="Times New Roman" panose="02020603050405020304" pitchFamily="18" charset="0"/>
                          <a:cs typeface="Times New Roman" panose="02020603050405020304" pitchFamily="18" charset="0"/>
                        </a:rPr>
                        <a:t>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result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2563525"/>
                  </a:ext>
                </a:extLst>
              </a:tr>
              <a:tr h="370840">
                <a:tc>
                  <a:txBody>
                    <a:bodyPr/>
                    <a:lstStyle/>
                    <a:p>
                      <a:pPr algn="ctr"/>
                      <a:r>
                        <a:rPr lang="en-US" sz="2000" dirty="0">
                          <a:latin typeface="Times New Roman" panose="02020603050405020304" pitchFamily="18" charset="0"/>
                          <a:cs typeface="Times New Roman" panose="02020603050405020304" pitchFamily="18" charset="0"/>
                        </a:rPr>
                        <a:t>! (not)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!(5 == 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solidFill>
                            <a:srgbClr val="7030A0"/>
                          </a:solidFill>
                          <a:latin typeface="Times New Roman" panose="02020603050405020304" pitchFamily="18" charset="0"/>
                          <a:cs typeface="Times New Roman" panose="02020603050405020304" pitchFamily="18" charset="0"/>
                        </a:rPr>
                        <a:t>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0082216"/>
                  </a:ext>
                </a:extLst>
              </a:tr>
              <a:tr h="370840">
                <a:tc>
                  <a:txBody>
                    <a:bodyPr/>
                    <a:lstStyle/>
                    <a:p>
                      <a:pPr algn="ctr"/>
                      <a:r>
                        <a:rPr lang="en-US" sz="2000" dirty="0">
                          <a:latin typeface="Times New Roman" panose="02020603050405020304" pitchFamily="18" charset="0"/>
                          <a:cs typeface="Times New Roman" panose="02020603050405020304" pitchFamily="18" charset="0"/>
                        </a:rPr>
                        <a:t>&amp;&amp; (and)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(5 == 5) &amp;&amp; (4 &lt;5)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solidFill>
                            <a:srgbClr val="7030A0"/>
                          </a:solidFill>
                          <a:latin typeface="Times New Roman" panose="02020603050405020304" pitchFamily="18" charset="0"/>
                          <a:cs typeface="Times New Roman" panose="02020603050405020304" pitchFamily="18" charset="0"/>
                        </a:rPr>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2638345"/>
                  </a:ext>
                </a:extLst>
              </a:tr>
              <a:tr h="370840">
                <a:tc>
                  <a:txBody>
                    <a:bodyPr/>
                    <a:lstStyle/>
                    <a:p>
                      <a:pPr algn="ctr"/>
                      <a:r>
                        <a:rPr lang="en-US" sz="2000" dirty="0">
                          <a:latin typeface="Times New Roman" panose="02020603050405020304" pitchFamily="18" charset="0"/>
                          <a:cs typeface="Times New Roman" panose="02020603050405020304" pitchFamily="18" charset="0"/>
                        </a:rPr>
                        <a:t>|| (or)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(5 == 5) || (4 &lt;5)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solidFill>
                            <a:srgbClr val="7030A0"/>
                          </a:solidFill>
                          <a:latin typeface="Times New Roman" panose="02020603050405020304" pitchFamily="18" charset="0"/>
                          <a:cs typeface="Times New Roman" panose="02020603050405020304" pitchFamily="18" charset="0"/>
                        </a:rPr>
                        <a:t>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063121"/>
                  </a:ext>
                </a:extLst>
              </a:tr>
            </a:tbl>
          </a:graphicData>
        </a:graphic>
      </p:graphicFrame>
      <p:sp>
        <p:nvSpPr>
          <p:cNvPr id="13" name="TextBox 12">
            <a:extLst>
              <a:ext uri="{FF2B5EF4-FFF2-40B4-BE49-F238E27FC236}">
                <a16:creationId xmlns:a16="http://schemas.microsoft.com/office/drawing/2014/main" id="{DC96FEAE-74C5-6941-8996-713B8BBDA5CC}"/>
              </a:ext>
            </a:extLst>
          </p:cNvPr>
          <p:cNvSpPr txBox="1"/>
          <p:nvPr/>
        </p:nvSpPr>
        <p:spPr>
          <a:xfrm>
            <a:off x="5598321" y="2358512"/>
            <a:ext cx="4710113" cy="461665"/>
          </a:xfrm>
          <a:prstGeom prst="rect">
            <a:avLst/>
          </a:prstGeom>
          <a:noFill/>
        </p:spPr>
        <p:txBody>
          <a:bodyPr wrap="square" rtlCol="0">
            <a:spAutoFit/>
          </a:bodyPr>
          <a:lstStyle/>
          <a:p>
            <a:r>
              <a:rPr lang="en-US" sz="2400" dirty="0">
                <a:latin typeface="Times" pitchFamily="2" charset="0"/>
              </a:rPr>
              <a:t>Logical operators</a:t>
            </a:r>
          </a:p>
        </p:txBody>
      </p:sp>
      <p:sp>
        <p:nvSpPr>
          <p:cNvPr id="3" name="Rounded Rectangle 2">
            <a:extLst>
              <a:ext uri="{FF2B5EF4-FFF2-40B4-BE49-F238E27FC236}">
                <a16:creationId xmlns:a16="http://schemas.microsoft.com/office/drawing/2014/main" id="{04A39105-F1AD-3249-9DEF-71EDF8CEBEB4}"/>
              </a:ext>
            </a:extLst>
          </p:cNvPr>
          <p:cNvSpPr/>
          <p:nvPr/>
        </p:nvSpPr>
        <p:spPr>
          <a:xfrm>
            <a:off x="5394960" y="3307080"/>
            <a:ext cx="1798320" cy="126492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F963DD06-1714-474D-AFC9-C11C1A689D0F}"/>
              </a:ext>
            </a:extLst>
          </p:cNvPr>
          <p:cNvSpPr txBox="1"/>
          <p:nvPr/>
        </p:nvSpPr>
        <p:spPr>
          <a:xfrm>
            <a:off x="5401628" y="4711038"/>
            <a:ext cx="1798320"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latin typeface="Times" pitchFamily="2" charset="0"/>
              </a:rPr>
              <a:t>In Python, the operators are </a:t>
            </a:r>
            <a:r>
              <a:rPr lang="en-US" i="1" dirty="0">
                <a:highlight>
                  <a:srgbClr val="00FFFF"/>
                </a:highlight>
                <a:latin typeface="Times" pitchFamily="2" charset="0"/>
              </a:rPr>
              <a:t>not</a:t>
            </a:r>
            <a:r>
              <a:rPr lang="en-US" dirty="0">
                <a:latin typeface="Times" pitchFamily="2" charset="0"/>
              </a:rPr>
              <a:t>, </a:t>
            </a:r>
            <a:r>
              <a:rPr lang="en-US" i="1" dirty="0">
                <a:highlight>
                  <a:srgbClr val="00FFFF"/>
                </a:highlight>
                <a:latin typeface="Times" pitchFamily="2" charset="0"/>
              </a:rPr>
              <a:t>and</a:t>
            </a:r>
            <a:r>
              <a:rPr lang="en-US" dirty="0">
                <a:latin typeface="Times" pitchFamily="2" charset="0"/>
              </a:rPr>
              <a:t>, </a:t>
            </a:r>
            <a:r>
              <a:rPr lang="en-US" i="1" dirty="0">
                <a:highlight>
                  <a:srgbClr val="00FFFF"/>
                </a:highlight>
                <a:latin typeface="Times" pitchFamily="2" charset="0"/>
              </a:rPr>
              <a:t>or</a:t>
            </a:r>
            <a:r>
              <a:rPr lang="en-US" dirty="0">
                <a:latin typeface="Times" pitchFamily="2" charset="0"/>
              </a:rPr>
              <a:t>.</a:t>
            </a:r>
            <a:endParaRPr lang="en-US" i="1" dirty="0">
              <a:latin typeface="Times" pitchFamily="2" charset="0"/>
            </a:endParaRPr>
          </a:p>
        </p:txBody>
      </p:sp>
    </p:spTree>
    <p:extLst>
      <p:ext uri="{BB962C8B-B14F-4D97-AF65-F5344CB8AC3E}">
        <p14:creationId xmlns:p14="http://schemas.microsoft.com/office/powerpoint/2010/main" val="139730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534EB8-83EB-114B-9826-0431F1A9788F}"/>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CF5CF18-F19E-8C4A-83DD-D0F5120572AC}"/>
              </a:ext>
            </a:extLst>
          </p:cNvPr>
          <p:cNvSpPr txBox="1"/>
          <p:nvPr/>
        </p:nvSpPr>
        <p:spPr>
          <a:xfrm>
            <a:off x="542924" y="431334"/>
            <a:ext cx="57578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Operations</a:t>
            </a:r>
          </a:p>
        </p:txBody>
      </p:sp>
      <p:sp>
        <p:nvSpPr>
          <p:cNvPr id="12" name="TextBox 11">
            <a:extLst>
              <a:ext uri="{FF2B5EF4-FFF2-40B4-BE49-F238E27FC236}">
                <a16:creationId xmlns:a16="http://schemas.microsoft.com/office/drawing/2014/main" id="{9B6E1728-E812-744D-9130-53C58CAC0FA1}"/>
              </a:ext>
            </a:extLst>
          </p:cNvPr>
          <p:cNvSpPr txBox="1"/>
          <p:nvPr/>
        </p:nvSpPr>
        <p:spPr>
          <a:xfrm>
            <a:off x="542924" y="1684440"/>
            <a:ext cx="4710113" cy="1200329"/>
          </a:xfrm>
          <a:prstGeom prst="rect">
            <a:avLst/>
          </a:prstGeom>
          <a:noFill/>
        </p:spPr>
        <p:txBody>
          <a:bodyPr wrap="square" rtlCol="0">
            <a:spAutoFit/>
          </a:bodyPr>
          <a:lstStyle/>
          <a:p>
            <a:r>
              <a:rPr lang="en-US" sz="2400" dirty="0">
                <a:latin typeface="Times" pitchFamily="2" charset="0"/>
              </a:rPr>
              <a:t>Explicit type </a:t>
            </a:r>
            <a:r>
              <a:rPr lang="en-US" sz="2400" b="1" dirty="0">
                <a:latin typeface="Times" pitchFamily="2" charset="0"/>
              </a:rPr>
              <a:t>casting</a:t>
            </a:r>
            <a:r>
              <a:rPr lang="en-US" sz="2400" dirty="0">
                <a:latin typeface="Times" pitchFamily="2" charset="0"/>
              </a:rPr>
              <a:t> operator</a:t>
            </a:r>
          </a:p>
          <a:p>
            <a:pPr marL="342900" indent="-342900">
              <a:buFont typeface="Arial" panose="020B0604020202020204" pitchFamily="34" charset="0"/>
              <a:buChar char="•"/>
            </a:pPr>
            <a:r>
              <a:rPr lang="en-US" sz="2400" dirty="0">
                <a:latin typeface="Times" pitchFamily="2" charset="0"/>
              </a:rPr>
              <a:t>It allows to convert a value of a given type to another type</a:t>
            </a:r>
          </a:p>
        </p:txBody>
      </p:sp>
      <p:sp>
        <p:nvSpPr>
          <p:cNvPr id="8" name="TextBox 7">
            <a:extLst>
              <a:ext uri="{FF2B5EF4-FFF2-40B4-BE49-F238E27FC236}">
                <a16:creationId xmlns:a16="http://schemas.microsoft.com/office/drawing/2014/main" id="{059535D5-3D09-CD4D-974F-785DC9368E20}"/>
              </a:ext>
            </a:extLst>
          </p:cNvPr>
          <p:cNvSpPr txBox="1"/>
          <p:nvPr/>
        </p:nvSpPr>
        <p:spPr>
          <a:xfrm>
            <a:off x="630008" y="3234568"/>
            <a:ext cx="2600326" cy="923330"/>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i="1" dirty="0">
                <a:solidFill>
                  <a:srgbClr val="00B0F0"/>
                </a:solidFill>
              </a:rPr>
              <a:t>float </a:t>
            </a:r>
            <a:r>
              <a:rPr lang="en-US" i="1" dirty="0">
                <a:solidFill>
                  <a:schemeClr val="tx1"/>
                </a:solidFill>
              </a:rPr>
              <a:t>y = </a:t>
            </a:r>
            <a:r>
              <a:rPr lang="en-US" i="1" dirty="0">
                <a:solidFill>
                  <a:srgbClr val="7030A0"/>
                </a:solidFill>
              </a:rPr>
              <a:t>3.14</a:t>
            </a:r>
            <a:r>
              <a:rPr lang="en-US" i="1" dirty="0">
                <a:solidFill>
                  <a:schemeClr val="tx1"/>
                </a:solidFill>
              </a:rPr>
              <a:t>;</a:t>
            </a:r>
          </a:p>
          <a:p>
            <a:endParaRPr lang="en-US" i="1" dirty="0">
              <a:solidFill>
                <a:schemeClr val="tx1"/>
              </a:solidFill>
            </a:endParaRPr>
          </a:p>
          <a:p>
            <a:r>
              <a:rPr lang="en-US" i="1" dirty="0">
                <a:solidFill>
                  <a:srgbClr val="00B0F0"/>
                </a:solidFill>
              </a:rPr>
              <a:t>int</a:t>
            </a:r>
            <a:r>
              <a:rPr lang="en-US" i="1" dirty="0">
                <a:solidFill>
                  <a:schemeClr val="tx1"/>
                </a:solidFill>
              </a:rPr>
              <a:t> x = (</a:t>
            </a:r>
            <a:r>
              <a:rPr lang="en-US" i="1" dirty="0">
                <a:solidFill>
                  <a:srgbClr val="00B0F0"/>
                </a:solidFill>
              </a:rPr>
              <a:t>int</a:t>
            </a:r>
            <a:r>
              <a:rPr lang="en-US" i="1" dirty="0">
                <a:solidFill>
                  <a:schemeClr val="tx1"/>
                </a:solidFill>
              </a:rPr>
              <a:t>) y; // x = </a:t>
            </a:r>
            <a:r>
              <a:rPr lang="en-US" i="1" dirty="0">
                <a:solidFill>
                  <a:srgbClr val="7030A0"/>
                </a:solidFill>
              </a:rPr>
              <a:t>3</a:t>
            </a:r>
          </a:p>
        </p:txBody>
      </p:sp>
      <p:sp>
        <p:nvSpPr>
          <p:cNvPr id="9" name="TextBox 8">
            <a:extLst>
              <a:ext uri="{FF2B5EF4-FFF2-40B4-BE49-F238E27FC236}">
                <a16:creationId xmlns:a16="http://schemas.microsoft.com/office/drawing/2014/main" id="{8AF29AFD-90E2-DF4F-858B-BE611DD4B7BF}"/>
              </a:ext>
            </a:extLst>
          </p:cNvPr>
          <p:cNvSpPr txBox="1"/>
          <p:nvPr/>
        </p:nvSpPr>
        <p:spPr>
          <a:xfrm>
            <a:off x="5410200" y="2128512"/>
            <a:ext cx="6172201" cy="369332"/>
          </a:xfrm>
          <a:prstGeom prst="rect">
            <a:avLst/>
          </a:prstGeom>
          <a:noFill/>
        </p:spPr>
        <p:txBody>
          <a:bodyPr wrap="square" rtlCol="0">
            <a:spAutoFit/>
          </a:bodyPr>
          <a:lstStyle/>
          <a:p>
            <a:r>
              <a:rPr lang="en-US" altLang="zh-CN" dirty="0">
                <a:solidFill>
                  <a:srgbClr val="FF0000"/>
                </a:solidFill>
              </a:rPr>
              <a:t>int a = 2; int b = 3; double c; c = b/a;  What is the value</a:t>
            </a:r>
            <a:r>
              <a:rPr lang="zh-CN" altLang="en-US" dirty="0">
                <a:solidFill>
                  <a:srgbClr val="FF0000"/>
                </a:solidFill>
              </a:rPr>
              <a:t> </a:t>
            </a:r>
            <a:r>
              <a:rPr lang="en-US" altLang="zh-CN" dirty="0">
                <a:solidFill>
                  <a:srgbClr val="FF0000"/>
                </a:solidFill>
              </a:rPr>
              <a:t>of c?</a:t>
            </a:r>
            <a:endParaRPr lang="en-US" dirty="0">
              <a:solidFill>
                <a:srgbClr val="FF0000"/>
              </a:solidFill>
            </a:endParaRPr>
          </a:p>
        </p:txBody>
      </p:sp>
      <p:sp>
        <p:nvSpPr>
          <p:cNvPr id="11" name="TextBox 10">
            <a:extLst>
              <a:ext uri="{FF2B5EF4-FFF2-40B4-BE49-F238E27FC236}">
                <a16:creationId xmlns:a16="http://schemas.microsoft.com/office/drawing/2014/main" id="{E7E1FFDE-FB59-994F-85B0-D5BA50A5EC2C}"/>
              </a:ext>
            </a:extLst>
          </p:cNvPr>
          <p:cNvSpPr txBox="1"/>
          <p:nvPr/>
        </p:nvSpPr>
        <p:spPr>
          <a:xfrm>
            <a:off x="5410200" y="1666847"/>
            <a:ext cx="4710113" cy="461665"/>
          </a:xfrm>
          <a:prstGeom prst="rect">
            <a:avLst/>
          </a:prstGeom>
          <a:noFill/>
        </p:spPr>
        <p:txBody>
          <a:bodyPr wrap="square" rtlCol="0">
            <a:spAutoFit/>
          </a:bodyPr>
          <a:lstStyle/>
          <a:p>
            <a:r>
              <a:rPr lang="en-US" sz="2400" b="1" dirty="0">
                <a:latin typeface="Times" pitchFamily="2" charset="0"/>
              </a:rPr>
              <a:t>Recall</a:t>
            </a:r>
          </a:p>
        </p:txBody>
      </p:sp>
      <p:sp>
        <p:nvSpPr>
          <p:cNvPr id="14" name="TextBox 13">
            <a:extLst>
              <a:ext uri="{FF2B5EF4-FFF2-40B4-BE49-F238E27FC236}">
                <a16:creationId xmlns:a16="http://schemas.microsoft.com/office/drawing/2014/main" id="{B3959194-C825-0748-8333-B33C23455767}"/>
              </a:ext>
            </a:extLst>
          </p:cNvPr>
          <p:cNvSpPr txBox="1"/>
          <p:nvPr/>
        </p:nvSpPr>
        <p:spPr>
          <a:xfrm>
            <a:off x="5410200" y="2559133"/>
            <a:ext cx="4710113" cy="461665"/>
          </a:xfrm>
          <a:prstGeom prst="rect">
            <a:avLst/>
          </a:prstGeom>
          <a:noFill/>
        </p:spPr>
        <p:txBody>
          <a:bodyPr wrap="square" rtlCol="0">
            <a:spAutoFit/>
          </a:bodyPr>
          <a:lstStyle/>
          <a:p>
            <a:r>
              <a:rPr lang="en-US" sz="2400" dirty="0">
                <a:latin typeface="Times" pitchFamily="2" charset="0"/>
              </a:rPr>
              <a:t>How to get the accurate value?</a:t>
            </a:r>
          </a:p>
        </p:txBody>
      </p:sp>
      <p:sp>
        <p:nvSpPr>
          <p:cNvPr id="15" name="TextBox 14">
            <a:extLst>
              <a:ext uri="{FF2B5EF4-FFF2-40B4-BE49-F238E27FC236}">
                <a16:creationId xmlns:a16="http://schemas.microsoft.com/office/drawing/2014/main" id="{EC92AA6E-8C1C-AB45-88FD-FCDF01B2E56D}"/>
              </a:ext>
            </a:extLst>
          </p:cNvPr>
          <p:cNvSpPr txBox="1"/>
          <p:nvPr/>
        </p:nvSpPr>
        <p:spPr>
          <a:xfrm>
            <a:off x="5482770" y="3096068"/>
            <a:ext cx="2600326" cy="1200329"/>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i="1" dirty="0">
                <a:solidFill>
                  <a:srgbClr val="00B0F0"/>
                </a:solidFill>
              </a:rPr>
              <a:t>int </a:t>
            </a:r>
            <a:r>
              <a:rPr lang="en-US" i="1" dirty="0">
                <a:solidFill>
                  <a:schemeClr val="tx1"/>
                </a:solidFill>
              </a:rPr>
              <a:t>a = </a:t>
            </a:r>
            <a:r>
              <a:rPr lang="en-US" i="1" dirty="0">
                <a:solidFill>
                  <a:srgbClr val="7030A0"/>
                </a:solidFill>
              </a:rPr>
              <a:t>2</a:t>
            </a:r>
            <a:r>
              <a:rPr lang="en-US" i="1" dirty="0">
                <a:solidFill>
                  <a:schemeClr val="tx1"/>
                </a:solidFill>
              </a:rPr>
              <a:t>;</a:t>
            </a:r>
          </a:p>
          <a:p>
            <a:r>
              <a:rPr lang="en-US" i="1" dirty="0">
                <a:solidFill>
                  <a:srgbClr val="00B0F0"/>
                </a:solidFill>
              </a:rPr>
              <a:t>int</a:t>
            </a:r>
            <a:r>
              <a:rPr lang="en-US" i="1" dirty="0">
                <a:solidFill>
                  <a:schemeClr val="tx1"/>
                </a:solidFill>
              </a:rPr>
              <a:t> b = </a:t>
            </a:r>
            <a:r>
              <a:rPr lang="en-US" i="1" dirty="0">
                <a:solidFill>
                  <a:srgbClr val="7030A0"/>
                </a:solidFill>
              </a:rPr>
              <a:t>3</a:t>
            </a:r>
            <a:r>
              <a:rPr lang="en-US" i="1" dirty="0">
                <a:solidFill>
                  <a:schemeClr val="tx1"/>
                </a:solidFill>
              </a:rPr>
              <a:t>;</a:t>
            </a:r>
          </a:p>
          <a:p>
            <a:r>
              <a:rPr lang="en-US" i="1" dirty="0">
                <a:solidFill>
                  <a:srgbClr val="00B0F0"/>
                </a:solidFill>
              </a:rPr>
              <a:t>double</a:t>
            </a:r>
            <a:r>
              <a:rPr lang="en-US" i="1" dirty="0">
                <a:solidFill>
                  <a:schemeClr val="tx1"/>
                </a:solidFill>
              </a:rPr>
              <a:t> c;</a:t>
            </a:r>
          </a:p>
          <a:p>
            <a:r>
              <a:rPr lang="en-US" i="1" dirty="0">
                <a:solidFill>
                  <a:schemeClr val="tx1"/>
                </a:solidFill>
              </a:rPr>
              <a:t>c = (</a:t>
            </a:r>
            <a:r>
              <a:rPr lang="en-US" i="1" dirty="0">
                <a:solidFill>
                  <a:srgbClr val="00B0F0"/>
                </a:solidFill>
              </a:rPr>
              <a:t>double</a:t>
            </a:r>
            <a:r>
              <a:rPr lang="en-US" i="1" dirty="0">
                <a:solidFill>
                  <a:schemeClr val="tx1"/>
                </a:solidFill>
              </a:rPr>
              <a:t>) b/a; // c = 1.5 </a:t>
            </a:r>
          </a:p>
        </p:txBody>
      </p:sp>
      <p:sp>
        <p:nvSpPr>
          <p:cNvPr id="10" name="TextBox 9">
            <a:extLst>
              <a:ext uri="{FF2B5EF4-FFF2-40B4-BE49-F238E27FC236}">
                <a16:creationId xmlns:a16="http://schemas.microsoft.com/office/drawing/2014/main" id="{F5788F43-C1A5-904E-9757-ACDC3CE48064}"/>
              </a:ext>
            </a:extLst>
          </p:cNvPr>
          <p:cNvSpPr txBox="1"/>
          <p:nvPr/>
        </p:nvSpPr>
        <p:spPr>
          <a:xfrm>
            <a:off x="630008" y="4711895"/>
            <a:ext cx="2600326" cy="646331"/>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i="1" dirty="0">
                <a:solidFill>
                  <a:schemeClr val="tx1"/>
                </a:solidFill>
              </a:rPr>
              <a:t>y = </a:t>
            </a:r>
            <a:r>
              <a:rPr lang="en-US" i="1" dirty="0">
                <a:solidFill>
                  <a:srgbClr val="7030A0"/>
                </a:solidFill>
              </a:rPr>
              <a:t>3.14</a:t>
            </a:r>
            <a:endParaRPr lang="en-US" i="1" dirty="0">
              <a:solidFill>
                <a:schemeClr val="tx1"/>
              </a:solidFill>
            </a:endParaRPr>
          </a:p>
          <a:p>
            <a:r>
              <a:rPr lang="en-US" i="1" dirty="0">
                <a:solidFill>
                  <a:schemeClr val="tx1"/>
                </a:solidFill>
              </a:rPr>
              <a:t>x = </a:t>
            </a:r>
            <a:r>
              <a:rPr lang="en-US" i="1" dirty="0">
                <a:solidFill>
                  <a:srgbClr val="00B0F0"/>
                </a:solidFill>
              </a:rPr>
              <a:t>int</a:t>
            </a:r>
            <a:r>
              <a:rPr lang="en-US" i="1" dirty="0">
                <a:solidFill>
                  <a:schemeClr val="tx1"/>
                </a:solidFill>
              </a:rPr>
              <a:t>(y); # x = </a:t>
            </a:r>
            <a:r>
              <a:rPr lang="en-US" i="1" dirty="0">
                <a:solidFill>
                  <a:srgbClr val="7030A0"/>
                </a:solidFill>
              </a:rPr>
              <a:t>3</a:t>
            </a:r>
          </a:p>
        </p:txBody>
      </p:sp>
      <p:sp>
        <p:nvSpPr>
          <p:cNvPr id="2" name="Rectangle 1">
            <a:extLst>
              <a:ext uri="{FF2B5EF4-FFF2-40B4-BE49-F238E27FC236}">
                <a16:creationId xmlns:a16="http://schemas.microsoft.com/office/drawing/2014/main" id="{04EC784A-463C-9447-A7D1-DE906AADDB5D}"/>
              </a:ext>
            </a:extLst>
          </p:cNvPr>
          <p:cNvSpPr/>
          <p:nvPr/>
        </p:nvSpPr>
        <p:spPr>
          <a:xfrm>
            <a:off x="542924" y="4232814"/>
            <a:ext cx="2388795" cy="461665"/>
          </a:xfrm>
          <a:prstGeom prst="rect">
            <a:avLst/>
          </a:prstGeom>
        </p:spPr>
        <p:txBody>
          <a:bodyPr wrap="none">
            <a:spAutoFit/>
          </a:bodyPr>
          <a:lstStyle/>
          <a:p>
            <a:r>
              <a:rPr lang="en-US" sz="2400" dirty="0">
                <a:latin typeface="Times" pitchFamily="2" charset="0"/>
              </a:rPr>
              <a:t>Casting</a:t>
            </a:r>
            <a:r>
              <a:rPr lang="zh-CN" altLang="en-US" sz="2400" dirty="0">
                <a:latin typeface="Times" pitchFamily="2" charset="0"/>
              </a:rPr>
              <a:t> </a:t>
            </a:r>
            <a:r>
              <a:rPr lang="en-US" altLang="zh-CN" sz="2400" dirty="0">
                <a:latin typeface="Times" pitchFamily="2" charset="0"/>
              </a:rPr>
              <a:t>in</a:t>
            </a:r>
            <a:r>
              <a:rPr lang="zh-CN" altLang="en-US" sz="2400" dirty="0">
                <a:latin typeface="Times" pitchFamily="2" charset="0"/>
              </a:rPr>
              <a:t> </a:t>
            </a:r>
            <a:r>
              <a:rPr lang="en-US" altLang="zh-CN" sz="2400" dirty="0">
                <a:latin typeface="Times" pitchFamily="2" charset="0"/>
              </a:rPr>
              <a:t>Python</a:t>
            </a:r>
            <a:endParaRPr lang="en-US" sz="2400" dirty="0"/>
          </a:p>
        </p:txBody>
      </p:sp>
    </p:spTree>
    <p:extLst>
      <p:ext uri="{BB962C8B-B14F-4D97-AF65-F5344CB8AC3E}">
        <p14:creationId xmlns:p14="http://schemas.microsoft.com/office/powerpoint/2010/main" val="1893516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534EB8-83EB-114B-9826-0431F1A9788F}"/>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CF5CF18-F19E-8C4A-83DD-D0F5120572AC}"/>
              </a:ext>
            </a:extLst>
          </p:cNvPr>
          <p:cNvSpPr txBox="1"/>
          <p:nvPr/>
        </p:nvSpPr>
        <p:spPr>
          <a:xfrm>
            <a:off x="542924" y="431334"/>
            <a:ext cx="57578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Operations</a:t>
            </a:r>
          </a:p>
        </p:txBody>
      </p:sp>
      <p:sp>
        <p:nvSpPr>
          <p:cNvPr id="12" name="TextBox 11">
            <a:extLst>
              <a:ext uri="{FF2B5EF4-FFF2-40B4-BE49-F238E27FC236}">
                <a16:creationId xmlns:a16="http://schemas.microsoft.com/office/drawing/2014/main" id="{9B6E1728-E812-744D-9130-53C58CAC0FA1}"/>
              </a:ext>
            </a:extLst>
          </p:cNvPr>
          <p:cNvSpPr txBox="1"/>
          <p:nvPr/>
        </p:nvSpPr>
        <p:spPr>
          <a:xfrm>
            <a:off x="542924" y="1329741"/>
            <a:ext cx="4710113" cy="461665"/>
          </a:xfrm>
          <a:prstGeom prst="rect">
            <a:avLst/>
          </a:prstGeom>
          <a:noFill/>
        </p:spPr>
        <p:txBody>
          <a:bodyPr wrap="square" rtlCol="0">
            <a:spAutoFit/>
          </a:bodyPr>
          <a:lstStyle/>
          <a:p>
            <a:r>
              <a:rPr lang="en-US" sz="2400" dirty="0">
                <a:latin typeface="Times" pitchFamily="2" charset="0"/>
              </a:rPr>
              <a:t>Representation of Numbers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C5FF25E-E945-D84F-A70E-A6CACE4D42DB}"/>
                  </a:ext>
                </a:extLst>
              </p:cNvPr>
              <p:cNvSpPr txBox="1"/>
              <p:nvPr/>
            </p:nvSpPr>
            <p:spPr>
              <a:xfrm>
                <a:off x="526593" y="1841093"/>
                <a:ext cx="9715501" cy="2558073"/>
              </a:xfrm>
              <a:prstGeom prst="rect">
                <a:avLst/>
              </a:prstGeom>
              <a:noFill/>
            </p:spPr>
            <p:txBody>
              <a:bodyPr wrap="square" rtlCol="0">
                <a:spAutoFit/>
              </a:bodyPr>
              <a:lstStyle/>
              <a:p>
                <a:r>
                  <a:rPr lang="en-US" sz="2000" b="0" dirty="0">
                    <a:latin typeface="Times New Roman" panose="02020603050405020304" pitchFamily="18" charset="0"/>
                    <a:cs typeface="Times New Roman" panose="02020603050405020304" pitchFamily="18" charset="0"/>
                  </a:rPr>
                  <a:t>Decimal number: </a:t>
                </a:r>
              </a:p>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m:t>
                          </m:r>
                          <m:r>
                            <a:rPr lang="en-US" altLang="zh-CN" sz="2000" b="0" i="1" smtClean="0">
                              <a:latin typeface="Cambria Math" panose="02040503050406030204" pitchFamily="18" charset="0"/>
                            </a:rPr>
                            <m:t>2</m:t>
                          </m:r>
                          <m:r>
                            <a:rPr lang="en-US" sz="2000" b="0" i="1" smtClean="0">
                              <a:latin typeface="Cambria Math" panose="02040503050406030204" pitchFamily="18" charset="0"/>
                            </a:rPr>
                            <m:t>3</m:t>
                          </m:r>
                        </m:e>
                        <m:sub>
                          <m:r>
                            <a:rPr lang="en-US" sz="2000" b="0" i="1" smtClean="0">
                              <a:latin typeface="Cambria Math" panose="02040503050406030204" pitchFamily="18" charset="0"/>
                            </a:rPr>
                            <m:t>10</m:t>
                          </m:r>
                        </m:sub>
                      </m:sSub>
                      <m:r>
                        <a:rPr lang="en-US" sz="2000" b="0" i="1" smtClean="0">
                          <a:latin typeface="Cambria Math" panose="02040503050406030204" pitchFamily="18" charset="0"/>
                        </a:rPr>
                        <m:t>=1×</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10</m:t>
                          </m:r>
                        </m:e>
                        <m:sup>
                          <m:r>
                            <a:rPr lang="en-US" altLang="zh-CN" sz="2000" b="0" i="1" smtClean="0">
                              <a:latin typeface="Cambria Math" panose="02040503050406030204" pitchFamily="18" charset="0"/>
                            </a:rPr>
                            <m:t>2</m:t>
                          </m:r>
                        </m:sup>
                      </m:sSup>
                      <m:r>
                        <a:rPr lang="en-US" sz="2000" b="0" i="1" smtClean="0">
                          <a:latin typeface="Cambria Math" panose="02040503050406030204" pitchFamily="18" charset="0"/>
                        </a:rPr>
                        <m:t>+2×</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10</m:t>
                          </m:r>
                        </m:e>
                        <m:sup>
                          <m:r>
                            <a:rPr lang="en-US" altLang="zh-CN" sz="2000" b="0" i="1" smtClean="0">
                              <a:latin typeface="Cambria Math" panose="02040503050406030204" pitchFamily="18" charset="0"/>
                            </a:rPr>
                            <m:t>1</m:t>
                          </m:r>
                        </m:sup>
                      </m:sSup>
                      <m:r>
                        <a:rPr lang="en-US" sz="2000" b="0" i="1" smtClean="0">
                          <a:latin typeface="Cambria Math" panose="02040503050406030204" pitchFamily="18" charset="0"/>
                        </a:rPr>
                        <m:t>+3×</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10</m:t>
                          </m:r>
                        </m:e>
                        <m:sup>
                          <m:r>
                            <a:rPr lang="en-US" altLang="zh-CN" sz="2000" b="0" i="1" smtClean="0">
                              <a:latin typeface="Cambria Math" panose="02040503050406030204" pitchFamily="18" charset="0"/>
                            </a:rPr>
                            <m:t>0</m:t>
                          </m:r>
                        </m:sup>
                      </m:sSup>
                      <m:r>
                        <a:rPr lang="en-US" sz="2000" b="0" i="1" smtClean="0">
                          <a:latin typeface="Cambria Math" panose="02040503050406030204" pitchFamily="18" charset="0"/>
                        </a:rPr>
                        <m:t>=100+20+3</m:t>
                      </m:r>
                    </m:oMath>
                  </m:oMathPara>
                </a14:m>
                <a:endParaRPr lang="en-US" sz="2000" b="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Binary representation:</a:t>
                </a:r>
              </a:p>
              <a:p>
                <a:pPr algn="ctr"/>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000" b="0" i="0" smtClean="0">
                        <a:latin typeface="Cambria Math" panose="02040503050406030204" pitchFamily="18" charset="0"/>
                      </a:rPr>
                      <m:t>1</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altLang="zh-CN" sz="2000" b="0" i="1" smtClean="0">
                        <a:latin typeface="Cambria Math" panose="02040503050406030204" pitchFamily="18" charset="0"/>
                      </a:rPr>
                      <m:t>1</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3</m:t>
                        </m:r>
                      </m:sup>
                    </m:sSup>
                    <m:r>
                      <a:rPr lang="en-US" sz="2000" b="0" i="1" smtClean="0">
                        <a:latin typeface="Cambria Math" panose="02040503050406030204" pitchFamily="18" charset="0"/>
                      </a:rPr>
                      <m:t>+1×</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+0×</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1</m:t>
                        </m:r>
                      </m:sup>
                    </m:sSup>
                    <m:r>
                      <a:rPr lang="en-US" sz="2000" b="0" i="1" smtClean="0">
                        <a:latin typeface="Cambria Math" panose="02040503050406030204" pitchFamily="18" charset="0"/>
                      </a:rPr>
                      <m:t>+1×</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0</m:t>
                        </m:r>
                      </m:sup>
                    </m:s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altLang="zh-CN" sz="2000" b="0" i="1" smtClean="0">
                            <a:latin typeface="Cambria Math" panose="02040503050406030204" pitchFamily="18" charset="0"/>
                          </a:rPr>
                          <m:t>13</m:t>
                        </m:r>
                      </m:e>
                      <m:sub>
                        <m:r>
                          <a:rPr lang="en-US" sz="2000" b="0" i="1" smtClean="0">
                            <a:latin typeface="Cambria Math" panose="02040503050406030204" pitchFamily="18" charset="0"/>
                          </a:rPr>
                          <m:t>10</m:t>
                        </m:r>
                      </m:sub>
                    </m:sSub>
                  </m:oMath>
                </a14:m>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Hexadecimal:</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0</m:t>
                      </m:r>
                      <m:r>
                        <a:rPr lang="en-US" sz="2000" b="0" i="1" smtClean="0">
                          <a:latin typeface="Cambria Math" panose="02040503050406030204" pitchFamily="18" charset="0"/>
                          <a:cs typeface="Times New Roman" panose="02020603050405020304" pitchFamily="18" charset="0"/>
                        </a:rPr>
                        <m:t>𝐹𝐵</m:t>
                      </m:r>
                      <m:r>
                        <a:rPr lang="en-US" sz="2000" b="0" i="1" smtClean="0">
                          <a:latin typeface="Cambria Math" panose="02040503050406030204" pitchFamily="18" charset="0"/>
                          <a:cs typeface="Times New Roman" panose="02020603050405020304" pitchFamily="18" charset="0"/>
                        </a:rPr>
                        <m:t>3=0×</m:t>
                      </m:r>
                      <m:sSup>
                        <m:sSupPr>
                          <m:ctrlPr>
                            <a:rPr lang="en-US" sz="2000" b="0" i="1" smtClean="0">
                              <a:latin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cs typeface="Times New Roman" panose="02020603050405020304" pitchFamily="18" charset="0"/>
                            </a:rPr>
                            <m:t>16</m:t>
                          </m:r>
                        </m:e>
                        <m:sup>
                          <m:r>
                            <a:rPr lang="en-US" sz="2000" b="0" i="1" smtClean="0">
                              <a:latin typeface="Cambria Math" panose="02040503050406030204" pitchFamily="18" charset="0"/>
                              <a:cs typeface="Times New Roman" panose="02020603050405020304" pitchFamily="18" charset="0"/>
                            </a:rPr>
                            <m:t>3</m:t>
                          </m:r>
                        </m:sup>
                      </m:sSup>
                      <m:r>
                        <a:rPr lang="en-US" sz="2000" b="0" i="1" smtClean="0">
                          <a:latin typeface="Cambria Math" panose="02040503050406030204" pitchFamily="18" charset="0"/>
                          <a:cs typeface="Times New Roman" panose="02020603050405020304" pitchFamily="18" charset="0"/>
                        </a:rPr>
                        <m:t>+15×</m:t>
                      </m:r>
                      <m:sSup>
                        <m:sSupPr>
                          <m:ctrlPr>
                            <a:rPr lang="en-US" sz="2000" b="0" i="1" smtClean="0">
                              <a:latin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cs typeface="Times New Roman" panose="02020603050405020304" pitchFamily="18" charset="0"/>
                            </a:rPr>
                            <m:t>16</m:t>
                          </m:r>
                        </m:e>
                        <m:sup>
                          <m:r>
                            <a:rPr lang="en-US" sz="2000" b="0" i="1" smtClean="0">
                              <a:latin typeface="Cambria Math" panose="02040503050406030204" pitchFamily="18" charset="0"/>
                              <a:cs typeface="Times New Roman" panose="02020603050405020304" pitchFamily="18" charset="0"/>
                            </a:rPr>
                            <m:t>2</m:t>
                          </m:r>
                        </m:sup>
                      </m:sSup>
                      <m:r>
                        <a:rPr lang="en-US" sz="2000" b="0" i="1" smtClean="0">
                          <a:latin typeface="Cambria Math" panose="02040503050406030204" pitchFamily="18" charset="0"/>
                          <a:cs typeface="Times New Roman" panose="02020603050405020304" pitchFamily="18" charset="0"/>
                        </a:rPr>
                        <m:t>+11×</m:t>
                      </m:r>
                      <m:sSup>
                        <m:sSupPr>
                          <m:ctrlPr>
                            <a:rPr lang="en-US" sz="2000" b="0" i="1" smtClean="0">
                              <a:latin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cs typeface="Times New Roman" panose="02020603050405020304" pitchFamily="18" charset="0"/>
                            </a:rPr>
                            <m:t>16</m:t>
                          </m:r>
                        </m:e>
                        <m:sup>
                          <m:r>
                            <a:rPr lang="en-US" sz="2000" b="0" i="1" smtClean="0">
                              <a:latin typeface="Cambria Math" panose="02040503050406030204" pitchFamily="18" charset="0"/>
                              <a:cs typeface="Times New Roman" panose="02020603050405020304" pitchFamily="18" charset="0"/>
                            </a:rPr>
                            <m:t>1</m:t>
                          </m:r>
                        </m:sup>
                      </m:sSup>
                      <m:r>
                        <a:rPr lang="en-US" sz="2000" b="0" i="1" smtClean="0">
                          <a:latin typeface="Cambria Math" panose="02040503050406030204" pitchFamily="18" charset="0"/>
                          <a:cs typeface="Times New Roman" panose="02020603050405020304" pitchFamily="18" charset="0"/>
                        </a:rPr>
                        <m:t>+3×</m:t>
                      </m:r>
                      <m:sSup>
                        <m:sSupPr>
                          <m:ctrlPr>
                            <a:rPr lang="en-US" sz="2000" b="0" i="1" smtClean="0">
                              <a:latin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cs typeface="Times New Roman" panose="02020603050405020304" pitchFamily="18" charset="0"/>
                            </a:rPr>
                            <m:t>16</m:t>
                          </m:r>
                        </m:e>
                        <m:sup>
                          <m:r>
                            <a:rPr lang="en-US" sz="2000" b="0" i="1" smtClean="0">
                              <a:latin typeface="Cambria Math" panose="02040503050406030204" pitchFamily="18" charset="0"/>
                              <a:cs typeface="Times New Roman" panose="02020603050405020304" pitchFamily="18" charset="0"/>
                            </a:rPr>
                            <m:t>0</m:t>
                          </m:r>
                        </m:sup>
                      </m:sSup>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4019</m:t>
                          </m:r>
                        </m:e>
                        <m:sub>
                          <m:r>
                            <a:rPr lang="en-US" sz="2000" b="0" i="1" smtClean="0">
                              <a:latin typeface="Cambria Math" panose="02040503050406030204" pitchFamily="18" charset="0"/>
                              <a:cs typeface="Times New Roman" panose="02020603050405020304" pitchFamily="18" charset="0"/>
                            </a:rPr>
                            <m:t>10</m:t>
                          </m:r>
                        </m:sub>
                      </m:sSub>
                    </m:oMath>
                  </m:oMathPara>
                </a14:m>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8C5FF25E-E945-D84F-A70E-A6CACE4D42DB}"/>
                  </a:ext>
                </a:extLst>
              </p:cNvPr>
              <p:cNvSpPr txBox="1">
                <a:spLocks noRot="1" noChangeAspect="1" noMove="1" noResize="1" noEditPoints="1" noAdjustHandles="1" noChangeArrowheads="1" noChangeShapeType="1" noTextEdit="1"/>
              </p:cNvSpPr>
              <p:nvPr/>
            </p:nvSpPr>
            <p:spPr>
              <a:xfrm>
                <a:off x="526593" y="1841093"/>
                <a:ext cx="9715501" cy="2558073"/>
              </a:xfrm>
              <a:prstGeom prst="rect">
                <a:avLst/>
              </a:prstGeom>
              <a:blipFill>
                <a:blip r:embed="rId3"/>
                <a:stretch>
                  <a:fillRect l="-653" t="-985"/>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4FA18F5F-BE47-7845-97DF-0299725C462B}"/>
              </a:ext>
            </a:extLst>
          </p:cNvPr>
          <p:cNvGrpSpPr/>
          <p:nvPr/>
        </p:nvGrpSpPr>
        <p:grpSpPr>
          <a:xfrm>
            <a:off x="1395744" y="4099129"/>
            <a:ext cx="494994" cy="300037"/>
            <a:chOff x="1508577" y="4854792"/>
            <a:chExt cx="494994" cy="300037"/>
          </a:xfrm>
        </p:grpSpPr>
        <p:cxnSp>
          <p:nvCxnSpPr>
            <p:cNvPr id="6" name="Straight Connector 5">
              <a:extLst>
                <a:ext uri="{FF2B5EF4-FFF2-40B4-BE49-F238E27FC236}">
                  <a16:creationId xmlns:a16="http://schemas.microsoft.com/office/drawing/2014/main" id="{C55401C3-C1F4-944F-9785-E7C99CEA8EEC}"/>
                </a:ext>
              </a:extLst>
            </p:cNvPr>
            <p:cNvCxnSpPr/>
            <p:nvPr/>
          </p:nvCxnSpPr>
          <p:spPr>
            <a:xfrm>
              <a:off x="1508577" y="4854792"/>
              <a:ext cx="0" cy="300037"/>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635A761B-01AB-2946-94E6-D6560F251831}"/>
                </a:ext>
              </a:extLst>
            </p:cNvPr>
            <p:cNvCxnSpPr>
              <a:cxnSpLocks/>
            </p:cNvCxnSpPr>
            <p:nvPr/>
          </p:nvCxnSpPr>
          <p:spPr>
            <a:xfrm>
              <a:off x="1508577" y="5153793"/>
              <a:ext cx="494994" cy="0"/>
            </a:xfrm>
            <a:prstGeom prst="line">
              <a:avLst/>
            </a:prstGeom>
          </p:spPr>
          <p:style>
            <a:lnRef idx="1">
              <a:schemeClr val="dk1"/>
            </a:lnRef>
            <a:fillRef idx="0">
              <a:schemeClr val="dk1"/>
            </a:fillRef>
            <a:effectRef idx="0">
              <a:schemeClr val="dk1"/>
            </a:effectRef>
            <a:fontRef idx="minor">
              <a:schemeClr val="tx1"/>
            </a:fontRef>
          </p:style>
        </p:cxnSp>
      </p:grpSp>
      <p:grpSp>
        <p:nvGrpSpPr>
          <p:cNvPr id="21" name="Group 20">
            <a:extLst>
              <a:ext uri="{FF2B5EF4-FFF2-40B4-BE49-F238E27FC236}">
                <a16:creationId xmlns:a16="http://schemas.microsoft.com/office/drawing/2014/main" id="{B9298A18-743B-9A44-9B2B-887027DAAC1C}"/>
              </a:ext>
            </a:extLst>
          </p:cNvPr>
          <p:cNvGrpSpPr/>
          <p:nvPr/>
        </p:nvGrpSpPr>
        <p:grpSpPr>
          <a:xfrm>
            <a:off x="1531366" y="4398130"/>
            <a:ext cx="494994" cy="300037"/>
            <a:chOff x="1508577" y="4854792"/>
            <a:chExt cx="494994" cy="300037"/>
          </a:xfrm>
        </p:grpSpPr>
        <p:cxnSp>
          <p:nvCxnSpPr>
            <p:cNvPr id="22" name="Straight Connector 21">
              <a:extLst>
                <a:ext uri="{FF2B5EF4-FFF2-40B4-BE49-F238E27FC236}">
                  <a16:creationId xmlns:a16="http://schemas.microsoft.com/office/drawing/2014/main" id="{765377A8-FBE1-B145-8AFA-73FD2E941186}"/>
                </a:ext>
              </a:extLst>
            </p:cNvPr>
            <p:cNvCxnSpPr/>
            <p:nvPr/>
          </p:nvCxnSpPr>
          <p:spPr>
            <a:xfrm>
              <a:off x="1508577" y="4854792"/>
              <a:ext cx="0" cy="30003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3B33AD7C-2FB3-8340-B66F-49330291671C}"/>
                </a:ext>
              </a:extLst>
            </p:cNvPr>
            <p:cNvCxnSpPr>
              <a:cxnSpLocks/>
            </p:cNvCxnSpPr>
            <p:nvPr/>
          </p:nvCxnSpPr>
          <p:spPr>
            <a:xfrm>
              <a:off x="1508577" y="5153793"/>
              <a:ext cx="494994" cy="0"/>
            </a:xfrm>
            <a:prstGeom prst="line">
              <a:avLst/>
            </a:prstGeom>
          </p:spPr>
          <p:style>
            <a:lnRef idx="1">
              <a:schemeClr val="dk1"/>
            </a:lnRef>
            <a:fillRef idx="0">
              <a:schemeClr val="dk1"/>
            </a:fillRef>
            <a:effectRef idx="0">
              <a:schemeClr val="dk1"/>
            </a:effectRef>
            <a:fontRef idx="minor">
              <a:schemeClr val="tx1"/>
            </a:fontRef>
          </p:style>
        </p:cxnSp>
      </p:grpSp>
      <p:grpSp>
        <p:nvGrpSpPr>
          <p:cNvPr id="24" name="Group 23">
            <a:extLst>
              <a:ext uri="{FF2B5EF4-FFF2-40B4-BE49-F238E27FC236}">
                <a16:creationId xmlns:a16="http://schemas.microsoft.com/office/drawing/2014/main" id="{2C39AA46-2642-1248-8D97-0168A1237BE8}"/>
              </a:ext>
            </a:extLst>
          </p:cNvPr>
          <p:cNvGrpSpPr/>
          <p:nvPr/>
        </p:nvGrpSpPr>
        <p:grpSpPr>
          <a:xfrm>
            <a:off x="1643241" y="4696096"/>
            <a:ext cx="494994" cy="300037"/>
            <a:chOff x="1508577" y="4854792"/>
            <a:chExt cx="494994" cy="300037"/>
          </a:xfrm>
        </p:grpSpPr>
        <p:cxnSp>
          <p:nvCxnSpPr>
            <p:cNvPr id="25" name="Straight Connector 24">
              <a:extLst>
                <a:ext uri="{FF2B5EF4-FFF2-40B4-BE49-F238E27FC236}">
                  <a16:creationId xmlns:a16="http://schemas.microsoft.com/office/drawing/2014/main" id="{E430374C-BD19-284C-B738-7499EF4CC9F7}"/>
                </a:ext>
              </a:extLst>
            </p:cNvPr>
            <p:cNvCxnSpPr/>
            <p:nvPr/>
          </p:nvCxnSpPr>
          <p:spPr>
            <a:xfrm>
              <a:off x="1508577" y="4854792"/>
              <a:ext cx="0" cy="300037"/>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6FE86CA8-0386-7F42-884C-351EAE2B4DDB}"/>
                </a:ext>
              </a:extLst>
            </p:cNvPr>
            <p:cNvCxnSpPr>
              <a:cxnSpLocks/>
            </p:cNvCxnSpPr>
            <p:nvPr/>
          </p:nvCxnSpPr>
          <p:spPr>
            <a:xfrm>
              <a:off x="1508577" y="5153793"/>
              <a:ext cx="494994" cy="0"/>
            </a:xfrm>
            <a:prstGeom prst="line">
              <a:avLst/>
            </a:prstGeom>
          </p:spPr>
          <p:style>
            <a:lnRef idx="1">
              <a:schemeClr val="dk1"/>
            </a:lnRef>
            <a:fillRef idx="0">
              <a:schemeClr val="dk1"/>
            </a:fillRef>
            <a:effectRef idx="0">
              <a:schemeClr val="dk1"/>
            </a:effectRef>
            <a:fontRef idx="minor">
              <a:schemeClr val="tx1"/>
            </a:fontRef>
          </p:style>
        </p:cxnSp>
      </p:grpSp>
      <p:grpSp>
        <p:nvGrpSpPr>
          <p:cNvPr id="27" name="Group 26">
            <a:extLst>
              <a:ext uri="{FF2B5EF4-FFF2-40B4-BE49-F238E27FC236}">
                <a16:creationId xmlns:a16="http://schemas.microsoft.com/office/drawing/2014/main" id="{3FCEE5B1-5133-E544-95A3-48261E661A24}"/>
              </a:ext>
            </a:extLst>
          </p:cNvPr>
          <p:cNvGrpSpPr/>
          <p:nvPr/>
        </p:nvGrpSpPr>
        <p:grpSpPr>
          <a:xfrm>
            <a:off x="1778863" y="4994012"/>
            <a:ext cx="494994" cy="300037"/>
            <a:chOff x="1508577" y="4854792"/>
            <a:chExt cx="494994" cy="300037"/>
          </a:xfrm>
        </p:grpSpPr>
        <p:cxnSp>
          <p:nvCxnSpPr>
            <p:cNvPr id="28" name="Straight Connector 27">
              <a:extLst>
                <a:ext uri="{FF2B5EF4-FFF2-40B4-BE49-F238E27FC236}">
                  <a16:creationId xmlns:a16="http://schemas.microsoft.com/office/drawing/2014/main" id="{235087D5-3506-9747-B018-028A3FF5AC0B}"/>
                </a:ext>
              </a:extLst>
            </p:cNvPr>
            <p:cNvCxnSpPr/>
            <p:nvPr/>
          </p:nvCxnSpPr>
          <p:spPr>
            <a:xfrm>
              <a:off x="1508577" y="4854792"/>
              <a:ext cx="0" cy="30003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E1E2547-23E5-3040-8D9E-FEA8094C5AC8}"/>
                </a:ext>
              </a:extLst>
            </p:cNvPr>
            <p:cNvCxnSpPr>
              <a:cxnSpLocks/>
            </p:cNvCxnSpPr>
            <p:nvPr/>
          </p:nvCxnSpPr>
          <p:spPr>
            <a:xfrm>
              <a:off x="1508577" y="5153793"/>
              <a:ext cx="494994" cy="0"/>
            </a:xfrm>
            <a:prstGeom prst="line">
              <a:avLst/>
            </a:prstGeom>
          </p:spPr>
          <p:style>
            <a:lnRef idx="1">
              <a:schemeClr val="dk1"/>
            </a:lnRef>
            <a:fillRef idx="0">
              <a:schemeClr val="dk1"/>
            </a:fillRef>
            <a:effectRef idx="0">
              <a:schemeClr val="dk1"/>
            </a:effectRef>
            <a:fontRef idx="minor">
              <a:schemeClr val="tx1"/>
            </a:fontRef>
          </p:style>
        </p:cxnSp>
      </p:grpSp>
      <p:sp>
        <p:nvSpPr>
          <p:cNvPr id="30" name="TextBox 29">
            <a:extLst>
              <a:ext uri="{FF2B5EF4-FFF2-40B4-BE49-F238E27FC236}">
                <a16:creationId xmlns:a16="http://schemas.microsoft.com/office/drawing/2014/main" id="{BB202914-BC1D-514C-B537-BCEF26B2778E}"/>
              </a:ext>
            </a:extLst>
          </p:cNvPr>
          <p:cNvSpPr txBox="1"/>
          <p:nvPr/>
        </p:nvSpPr>
        <p:spPr>
          <a:xfrm>
            <a:off x="1362046" y="4079521"/>
            <a:ext cx="562389" cy="369332"/>
          </a:xfrm>
          <a:prstGeom prst="rect">
            <a:avLst/>
          </a:prstGeom>
          <a:noFill/>
        </p:spPr>
        <p:txBody>
          <a:bodyPr wrap="square" rtlCol="0">
            <a:spAutoFit/>
          </a:bodyPr>
          <a:lstStyle/>
          <a:p>
            <a:r>
              <a:rPr lang="en-US" dirty="0"/>
              <a:t>19</a:t>
            </a:r>
          </a:p>
        </p:txBody>
      </p:sp>
      <p:sp>
        <p:nvSpPr>
          <p:cNvPr id="34" name="Rectangle 33">
            <a:extLst>
              <a:ext uri="{FF2B5EF4-FFF2-40B4-BE49-F238E27FC236}">
                <a16:creationId xmlns:a16="http://schemas.microsoft.com/office/drawing/2014/main" id="{838863F2-AF2D-5642-BC53-1FFE69D85945}"/>
              </a:ext>
            </a:extLst>
          </p:cNvPr>
          <p:cNvSpPr/>
          <p:nvPr/>
        </p:nvSpPr>
        <p:spPr>
          <a:xfrm>
            <a:off x="1145020" y="4079521"/>
            <a:ext cx="301686" cy="369332"/>
          </a:xfrm>
          <a:prstGeom prst="rect">
            <a:avLst/>
          </a:prstGeom>
        </p:spPr>
        <p:txBody>
          <a:bodyPr wrap="none">
            <a:spAutoFit/>
          </a:bodyPr>
          <a:lstStyle/>
          <a:p>
            <a:r>
              <a:rPr lang="en-US" dirty="0"/>
              <a:t>2</a:t>
            </a:r>
          </a:p>
        </p:txBody>
      </p:sp>
      <p:sp>
        <p:nvSpPr>
          <p:cNvPr id="35" name="Rectangle 34">
            <a:extLst>
              <a:ext uri="{FF2B5EF4-FFF2-40B4-BE49-F238E27FC236}">
                <a16:creationId xmlns:a16="http://schemas.microsoft.com/office/drawing/2014/main" id="{0E5D4A00-72CD-1343-AC31-D60413D5BD99}"/>
              </a:ext>
            </a:extLst>
          </p:cNvPr>
          <p:cNvSpPr/>
          <p:nvPr/>
        </p:nvSpPr>
        <p:spPr>
          <a:xfrm>
            <a:off x="1505484" y="4361362"/>
            <a:ext cx="301686" cy="369332"/>
          </a:xfrm>
          <a:prstGeom prst="rect">
            <a:avLst/>
          </a:prstGeom>
        </p:spPr>
        <p:txBody>
          <a:bodyPr wrap="none">
            <a:spAutoFit/>
          </a:bodyPr>
          <a:lstStyle/>
          <a:p>
            <a:r>
              <a:rPr lang="en-US" dirty="0"/>
              <a:t>9</a:t>
            </a:r>
          </a:p>
        </p:txBody>
      </p:sp>
      <p:sp>
        <p:nvSpPr>
          <p:cNvPr id="36" name="Rectangle 35">
            <a:extLst>
              <a:ext uri="{FF2B5EF4-FFF2-40B4-BE49-F238E27FC236}">
                <a16:creationId xmlns:a16="http://schemas.microsoft.com/office/drawing/2014/main" id="{88D3A911-67A4-134E-9FE7-8F5E1E6BCD93}"/>
              </a:ext>
            </a:extLst>
          </p:cNvPr>
          <p:cNvSpPr/>
          <p:nvPr/>
        </p:nvSpPr>
        <p:spPr>
          <a:xfrm>
            <a:off x="1253547" y="4369399"/>
            <a:ext cx="301686" cy="369332"/>
          </a:xfrm>
          <a:prstGeom prst="rect">
            <a:avLst/>
          </a:prstGeom>
        </p:spPr>
        <p:txBody>
          <a:bodyPr wrap="none">
            <a:spAutoFit/>
          </a:bodyPr>
          <a:lstStyle/>
          <a:p>
            <a:r>
              <a:rPr lang="en-US" dirty="0"/>
              <a:t>2</a:t>
            </a:r>
          </a:p>
        </p:txBody>
      </p:sp>
      <p:sp>
        <p:nvSpPr>
          <p:cNvPr id="37" name="Rectangle 36">
            <a:extLst>
              <a:ext uri="{FF2B5EF4-FFF2-40B4-BE49-F238E27FC236}">
                <a16:creationId xmlns:a16="http://schemas.microsoft.com/office/drawing/2014/main" id="{44A12062-AE9C-C24E-8EEB-EA682F4A5652}"/>
              </a:ext>
            </a:extLst>
          </p:cNvPr>
          <p:cNvSpPr/>
          <p:nvPr/>
        </p:nvSpPr>
        <p:spPr>
          <a:xfrm>
            <a:off x="1622749" y="4659277"/>
            <a:ext cx="301686" cy="369332"/>
          </a:xfrm>
          <a:prstGeom prst="rect">
            <a:avLst/>
          </a:prstGeom>
        </p:spPr>
        <p:txBody>
          <a:bodyPr wrap="none">
            <a:spAutoFit/>
          </a:bodyPr>
          <a:lstStyle/>
          <a:p>
            <a:r>
              <a:rPr lang="en-US" dirty="0"/>
              <a:t>4</a:t>
            </a:r>
          </a:p>
        </p:txBody>
      </p:sp>
      <p:sp>
        <p:nvSpPr>
          <p:cNvPr id="38" name="Rectangle 37">
            <a:extLst>
              <a:ext uri="{FF2B5EF4-FFF2-40B4-BE49-F238E27FC236}">
                <a16:creationId xmlns:a16="http://schemas.microsoft.com/office/drawing/2014/main" id="{6456FDAC-79C9-4147-B6FB-194959B36350}"/>
              </a:ext>
            </a:extLst>
          </p:cNvPr>
          <p:cNvSpPr/>
          <p:nvPr/>
        </p:nvSpPr>
        <p:spPr>
          <a:xfrm>
            <a:off x="1383898" y="4675894"/>
            <a:ext cx="301686" cy="369332"/>
          </a:xfrm>
          <a:prstGeom prst="rect">
            <a:avLst/>
          </a:prstGeom>
        </p:spPr>
        <p:txBody>
          <a:bodyPr wrap="none">
            <a:spAutoFit/>
          </a:bodyPr>
          <a:lstStyle/>
          <a:p>
            <a:r>
              <a:rPr lang="en-US" dirty="0"/>
              <a:t>2</a:t>
            </a:r>
          </a:p>
        </p:txBody>
      </p:sp>
      <p:sp>
        <p:nvSpPr>
          <p:cNvPr id="39" name="Rectangle 38">
            <a:extLst>
              <a:ext uri="{FF2B5EF4-FFF2-40B4-BE49-F238E27FC236}">
                <a16:creationId xmlns:a16="http://schemas.microsoft.com/office/drawing/2014/main" id="{4BD760BC-A4FD-3643-8290-7A58B40139AD}"/>
              </a:ext>
            </a:extLst>
          </p:cNvPr>
          <p:cNvSpPr/>
          <p:nvPr/>
        </p:nvSpPr>
        <p:spPr>
          <a:xfrm>
            <a:off x="1753499" y="4959364"/>
            <a:ext cx="301686" cy="369332"/>
          </a:xfrm>
          <a:prstGeom prst="rect">
            <a:avLst/>
          </a:prstGeom>
        </p:spPr>
        <p:txBody>
          <a:bodyPr wrap="none">
            <a:spAutoFit/>
          </a:bodyPr>
          <a:lstStyle/>
          <a:p>
            <a:r>
              <a:rPr lang="en-US" dirty="0"/>
              <a:t>2</a:t>
            </a:r>
          </a:p>
        </p:txBody>
      </p:sp>
      <p:sp>
        <p:nvSpPr>
          <p:cNvPr id="40" name="Rectangle 39">
            <a:extLst>
              <a:ext uri="{FF2B5EF4-FFF2-40B4-BE49-F238E27FC236}">
                <a16:creationId xmlns:a16="http://schemas.microsoft.com/office/drawing/2014/main" id="{9E309044-64B8-7D4C-9A84-8E65D4FA7D31}"/>
              </a:ext>
            </a:extLst>
          </p:cNvPr>
          <p:cNvSpPr/>
          <p:nvPr/>
        </p:nvSpPr>
        <p:spPr>
          <a:xfrm>
            <a:off x="1519606" y="4963162"/>
            <a:ext cx="301686" cy="369332"/>
          </a:xfrm>
          <a:prstGeom prst="rect">
            <a:avLst/>
          </a:prstGeom>
        </p:spPr>
        <p:txBody>
          <a:bodyPr wrap="none">
            <a:spAutoFit/>
          </a:bodyPr>
          <a:lstStyle/>
          <a:p>
            <a:r>
              <a:rPr lang="en-US" dirty="0"/>
              <a:t>2</a:t>
            </a:r>
          </a:p>
        </p:txBody>
      </p:sp>
      <p:sp>
        <p:nvSpPr>
          <p:cNvPr id="41" name="Rectangle 40">
            <a:extLst>
              <a:ext uri="{FF2B5EF4-FFF2-40B4-BE49-F238E27FC236}">
                <a16:creationId xmlns:a16="http://schemas.microsoft.com/office/drawing/2014/main" id="{AE2E75BD-7E3C-1246-B6A5-1EB818927830}"/>
              </a:ext>
            </a:extLst>
          </p:cNvPr>
          <p:cNvSpPr/>
          <p:nvPr/>
        </p:nvSpPr>
        <p:spPr>
          <a:xfrm>
            <a:off x="1846656" y="5276887"/>
            <a:ext cx="301686" cy="369332"/>
          </a:xfrm>
          <a:prstGeom prst="rect">
            <a:avLst/>
          </a:prstGeom>
        </p:spPr>
        <p:txBody>
          <a:bodyPr wrap="none">
            <a:spAutoFit/>
          </a:bodyPr>
          <a:lstStyle/>
          <a:p>
            <a:r>
              <a:rPr lang="en-US" dirty="0"/>
              <a:t>1</a:t>
            </a:r>
          </a:p>
        </p:txBody>
      </p:sp>
      <p:grpSp>
        <p:nvGrpSpPr>
          <p:cNvPr id="42" name="Group 41">
            <a:extLst>
              <a:ext uri="{FF2B5EF4-FFF2-40B4-BE49-F238E27FC236}">
                <a16:creationId xmlns:a16="http://schemas.microsoft.com/office/drawing/2014/main" id="{0CB14855-C453-D74C-BEC2-44A2A9165F98}"/>
              </a:ext>
            </a:extLst>
          </p:cNvPr>
          <p:cNvGrpSpPr/>
          <p:nvPr/>
        </p:nvGrpSpPr>
        <p:grpSpPr>
          <a:xfrm>
            <a:off x="1890738" y="5298763"/>
            <a:ext cx="494994" cy="300037"/>
            <a:chOff x="1508577" y="4854792"/>
            <a:chExt cx="494994" cy="300037"/>
          </a:xfrm>
        </p:grpSpPr>
        <p:cxnSp>
          <p:nvCxnSpPr>
            <p:cNvPr id="43" name="Straight Connector 42">
              <a:extLst>
                <a:ext uri="{FF2B5EF4-FFF2-40B4-BE49-F238E27FC236}">
                  <a16:creationId xmlns:a16="http://schemas.microsoft.com/office/drawing/2014/main" id="{3F5B3174-C827-604B-9B49-9F8595C7BFD6}"/>
                </a:ext>
              </a:extLst>
            </p:cNvPr>
            <p:cNvCxnSpPr/>
            <p:nvPr/>
          </p:nvCxnSpPr>
          <p:spPr>
            <a:xfrm>
              <a:off x="1508577" y="4854792"/>
              <a:ext cx="0" cy="30003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224CFF6B-E8BE-3D4B-BD23-207BBDBC79B7}"/>
                </a:ext>
              </a:extLst>
            </p:cNvPr>
            <p:cNvCxnSpPr>
              <a:cxnSpLocks/>
            </p:cNvCxnSpPr>
            <p:nvPr/>
          </p:nvCxnSpPr>
          <p:spPr>
            <a:xfrm>
              <a:off x="1508577" y="5153793"/>
              <a:ext cx="494994" cy="0"/>
            </a:xfrm>
            <a:prstGeom prst="line">
              <a:avLst/>
            </a:prstGeom>
          </p:spPr>
          <p:style>
            <a:lnRef idx="1">
              <a:schemeClr val="dk1"/>
            </a:lnRef>
            <a:fillRef idx="0">
              <a:schemeClr val="dk1"/>
            </a:fillRef>
            <a:effectRef idx="0">
              <a:schemeClr val="dk1"/>
            </a:effectRef>
            <a:fontRef idx="minor">
              <a:schemeClr val="tx1"/>
            </a:fontRef>
          </p:style>
        </p:cxnSp>
      </p:grpSp>
      <p:sp>
        <p:nvSpPr>
          <p:cNvPr id="48" name="Rectangle 47">
            <a:extLst>
              <a:ext uri="{FF2B5EF4-FFF2-40B4-BE49-F238E27FC236}">
                <a16:creationId xmlns:a16="http://schemas.microsoft.com/office/drawing/2014/main" id="{31A4219E-43E0-904F-9886-9A427613C5B6}"/>
              </a:ext>
            </a:extLst>
          </p:cNvPr>
          <p:cNvSpPr/>
          <p:nvPr/>
        </p:nvSpPr>
        <p:spPr>
          <a:xfrm>
            <a:off x="1652539" y="5279082"/>
            <a:ext cx="301686" cy="369332"/>
          </a:xfrm>
          <a:prstGeom prst="rect">
            <a:avLst/>
          </a:prstGeom>
        </p:spPr>
        <p:txBody>
          <a:bodyPr wrap="none">
            <a:spAutoFit/>
          </a:bodyPr>
          <a:lstStyle/>
          <a:p>
            <a:r>
              <a:rPr lang="en-US" dirty="0"/>
              <a:t>2</a:t>
            </a:r>
          </a:p>
        </p:txBody>
      </p:sp>
      <p:sp>
        <p:nvSpPr>
          <p:cNvPr id="49" name="Rectangle 48">
            <a:extLst>
              <a:ext uri="{FF2B5EF4-FFF2-40B4-BE49-F238E27FC236}">
                <a16:creationId xmlns:a16="http://schemas.microsoft.com/office/drawing/2014/main" id="{379E8F8B-D435-0C47-997F-785FFE85C512}"/>
              </a:ext>
            </a:extLst>
          </p:cNvPr>
          <p:cNvSpPr/>
          <p:nvPr/>
        </p:nvSpPr>
        <p:spPr>
          <a:xfrm>
            <a:off x="1933204" y="5562574"/>
            <a:ext cx="301686" cy="369332"/>
          </a:xfrm>
          <a:prstGeom prst="rect">
            <a:avLst/>
          </a:prstGeom>
        </p:spPr>
        <p:txBody>
          <a:bodyPr wrap="none">
            <a:spAutoFit/>
          </a:bodyPr>
          <a:lstStyle/>
          <a:p>
            <a:r>
              <a:rPr lang="en-US" dirty="0"/>
              <a:t>0</a:t>
            </a:r>
          </a:p>
        </p:txBody>
      </p:sp>
      <p:sp>
        <p:nvSpPr>
          <p:cNvPr id="50" name="Rectangle 49">
            <a:extLst>
              <a:ext uri="{FF2B5EF4-FFF2-40B4-BE49-F238E27FC236}">
                <a16:creationId xmlns:a16="http://schemas.microsoft.com/office/drawing/2014/main" id="{8F0EB123-E0E4-E14E-AD74-92C9AD05B41B}"/>
              </a:ext>
            </a:extLst>
          </p:cNvPr>
          <p:cNvSpPr/>
          <p:nvPr/>
        </p:nvSpPr>
        <p:spPr>
          <a:xfrm>
            <a:off x="2398089" y="5562574"/>
            <a:ext cx="301686" cy="369332"/>
          </a:xfrm>
          <a:prstGeom prst="rect">
            <a:avLst/>
          </a:prstGeom>
        </p:spPr>
        <p:txBody>
          <a:bodyPr wrap="none">
            <a:spAutoFit/>
          </a:bodyPr>
          <a:lstStyle/>
          <a:p>
            <a:r>
              <a:rPr lang="en-US" dirty="0"/>
              <a:t>1</a:t>
            </a:r>
          </a:p>
        </p:txBody>
      </p:sp>
      <p:sp>
        <p:nvSpPr>
          <p:cNvPr id="51" name="Rectangle 50">
            <a:extLst>
              <a:ext uri="{FF2B5EF4-FFF2-40B4-BE49-F238E27FC236}">
                <a16:creationId xmlns:a16="http://schemas.microsoft.com/office/drawing/2014/main" id="{55BE4AF4-E00D-C143-A44D-BC194BBA76B7}"/>
              </a:ext>
            </a:extLst>
          </p:cNvPr>
          <p:cNvSpPr/>
          <p:nvPr/>
        </p:nvSpPr>
        <p:spPr>
          <a:xfrm>
            <a:off x="2398089" y="5264032"/>
            <a:ext cx="301686" cy="369332"/>
          </a:xfrm>
          <a:prstGeom prst="rect">
            <a:avLst/>
          </a:prstGeom>
        </p:spPr>
        <p:txBody>
          <a:bodyPr wrap="none">
            <a:spAutoFit/>
          </a:bodyPr>
          <a:lstStyle/>
          <a:p>
            <a:r>
              <a:rPr lang="en-US" dirty="0"/>
              <a:t>0</a:t>
            </a:r>
          </a:p>
        </p:txBody>
      </p:sp>
      <p:sp>
        <p:nvSpPr>
          <p:cNvPr id="52" name="Rectangle 51">
            <a:extLst>
              <a:ext uri="{FF2B5EF4-FFF2-40B4-BE49-F238E27FC236}">
                <a16:creationId xmlns:a16="http://schemas.microsoft.com/office/drawing/2014/main" id="{C8C2DF99-CAC2-4F4C-9C43-E3429C8DFE79}"/>
              </a:ext>
            </a:extLst>
          </p:cNvPr>
          <p:cNvSpPr/>
          <p:nvPr/>
        </p:nvSpPr>
        <p:spPr>
          <a:xfrm>
            <a:off x="2398089" y="4963162"/>
            <a:ext cx="301686" cy="369332"/>
          </a:xfrm>
          <a:prstGeom prst="rect">
            <a:avLst/>
          </a:prstGeom>
        </p:spPr>
        <p:txBody>
          <a:bodyPr wrap="none">
            <a:spAutoFit/>
          </a:bodyPr>
          <a:lstStyle/>
          <a:p>
            <a:r>
              <a:rPr lang="en-US" dirty="0"/>
              <a:t>0</a:t>
            </a:r>
          </a:p>
        </p:txBody>
      </p:sp>
      <p:sp>
        <p:nvSpPr>
          <p:cNvPr id="53" name="Rectangle 52">
            <a:extLst>
              <a:ext uri="{FF2B5EF4-FFF2-40B4-BE49-F238E27FC236}">
                <a16:creationId xmlns:a16="http://schemas.microsoft.com/office/drawing/2014/main" id="{B1DD0FB0-B6FC-5640-BA2E-0B620762DE45}"/>
              </a:ext>
            </a:extLst>
          </p:cNvPr>
          <p:cNvSpPr/>
          <p:nvPr/>
        </p:nvSpPr>
        <p:spPr>
          <a:xfrm>
            <a:off x="2398089" y="4657356"/>
            <a:ext cx="301686" cy="369332"/>
          </a:xfrm>
          <a:prstGeom prst="rect">
            <a:avLst/>
          </a:prstGeom>
        </p:spPr>
        <p:txBody>
          <a:bodyPr wrap="none">
            <a:spAutoFit/>
          </a:bodyPr>
          <a:lstStyle/>
          <a:p>
            <a:r>
              <a:rPr lang="en-US" dirty="0"/>
              <a:t>1</a:t>
            </a:r>
          </a:p>
        </p:txBody>
      </p:sp>
      <p:sp>
        <p:nvSpPr>
          <p:cNvPr id="54" name="Rectangle 53">
            <a:extLst>
              <a:ext uri="{FF2B5EF4-FFF2-40B4-BE49-F238E27FC236}">
                <a16:creationId xmlns:a16="http://schemas.microsoft.com/office/drawing/2014/main" id="{202BF8E8-87C9-384B-AAD4-3214D4918A4C}"/>
              </a:ext>
            </a:extLst>
          </p:cNvPr>
          <p:cNvSpPr/>
          <p:nvPr/>
        </p:nvSpPr>
        <p:spPr>
          <a:xfrm>
            <a:off x="2385732" y="4358474"/>
            <a:ext cx="301686" cy="369332"/>
          </a:xfrm>
          <a:prstGeom prst="rect">
            <a:avLst/>
          </a:prstGeom>
        </p:spPr>
        <p:txBody>
          <a:bodyPr wrap="none">
            <a:spAutoFit/>
          </a:bodyPr>
          <a:lstStyle/>
          <a:p>
            <a:r>
              <a:rPr lang="en-US" dirty="0"/>
              <a:t>1</a:t>
            </a:r>
          </a:p>
        </p:txBody>
      </p:sp>
      <mc:AlternateContent xmlns:mc="http://schemas.openxmlformats.org/markup-compatibility/2006" xmlns:a14="http://schemas.microsoft.com/office/drawing/2010/main">
        <mc:Choice Requires="a14">
          <p:sp>
            <p:nvSpPr>
              <p:cNvPr id="55" name="Rectangle 54">
                <a:extLst>
                  <a:ext uri="{FF2B5EF4-FFF2-40B4-BE49-F238E27FC236}">
                    <a16:creationId xmlns:a16="http://schemas.microsoft.com/office/drawing/2014/main" id="{20C8EF25-7821-2148-A31D-9A9D04787BD0}"/>
                  </a:ext>
                </a:extLst>
              </p:cNvPr>
              <p:cNvSpPr/>
              <p:nvPr/>
            </p:nvSpPr>
            <p:spPr>
              <a:xfrm>
                <a:off x="4609117" y="5121901"/>
                <a:ext cx="191821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19</m:t>
                          </m:r>
                        </m:e>
                        <m:sub>
                          <m:r>
                            <a:rPr lang="en-US" sz="2000" i="1">
                              <a:latin typeface="Cambria Math" panose="02040503050406030204" pitchFamily="18" charset="0"/>
                              <a:cs typeface="Times New Roman" panose="02020603050405020304" pitchFamily="18" charset="0"/>
                            </a:rPr>
                            <m:t>10</m:t>
                          </m:r>
                        </m:sub>
                      </m:sSub>
                      <m:r>
                        <a:rPr lang="en-US" altLang="zh-CN" sz="2000" b="0" i="1" smtClean="0">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10011</m:t>
                          </m:r>
                        </m:e>
                        <m:sub>
                          <m:r>
                            <a:rPr lang="en-US" sz="2000" i="1">
                              <a:latin typeface="Cambria Math" panose="02040503050406030204" pitchFamily="18" charset="0"/>
                              <a:cs typeface="Times New Roman" panose="02020603050405020304" pitchFamily="18" charset="0"/>
                            </a:rPr>
                            <m:t>2</m:t>
                          </m:r>
                        </m:sub>
                      </m:sSub>
                    </m:oMath>
                  </m:oMathPara>
                </a14:m>
                <a:endParaRPr lang="en-US" sz="2000" dirty="0"/>
              </a:p>
            </p:txBody>
          </p:sp>
        </mc:Choice>
        <mc:Fallback xmlns="">
          <p:sp>
            <p:nvSpPr>
              <p:cNvPr id="55" name="Rectangle 54">
                <a:extLst>
                  <a:ext uri="{FF2B5EF4-FFF2-40B4-BE49-F238E27FC236}">
                    <a16:creationId xmlns:a16="http://schemas.microsoft.com/office/drawing/2014/main" id="{20C8EF25-7821-2148-A31D-9A9D04787BD0}"/>
                  </a:ext>
                </a:extLst>
              </p:cNvPr>
              <p:cNvSpPr>
                <a:spLocks noRot="1" noChangeAspect="1" noMove="1" noResize="1" noEditPoints="1" noAdjustHandles="1" noChangeArrowheads="1" noChangeShapeType="1" noTextEdit="1"/>
              </p:cNvSpPr>
              <p:nvPr/>
            </p:nvSpPr>
            <p:spPr>
              <a:xfrm>
                <a:off x="4609117" y="5121901"/>
                <a:ext cx="1918217" cy="400110"/>
              </a:xfrm>
              <a:prstGeom prst="rect">
                <a:avLst/>
              </a:prstGeom>
              <a:blipFill>
                <a:blip r:embed="rId4"/>
                <a:stretch>
                  <a:fillRect/>
                </a:stretch>
              </a:blipFill>
            </p:spPr>
            <p:txBody>
              <a:bodyPr/>
              <a:lstStyle/>
              <a:p>
                <a:r>
                  <a:rPr lang="en-US">
                    <a:noFill/>
                  </a:rPr>
                  <a:t> </a:t>
                </a:r>
              </a:p>
            </p:txBody>
          </p:sp>
        </mc:Fallback>
      </mc:AlternateContent>
      <p:pic>
        <p:nvPicPr>
          <p:cNvPr id="58" name="Picture 57">
            <a:extLst>
              <a:ext uri="{FF2B5EF4-FFF2-40B4-BE49-F238E27FC236}">
                <a16:creationId xmlns:a16="http://schemas.microsoft.com/office/drawing/2014/main" id="{46E2E799-2EDE-C749-9119-9DAC7C87636C}"/>
              </a:ext>
            </a:extLst>
          </p:cNvPr>
          <p:cNvPicPr>
            <a:picLocks noChangeAspect="1"/>
          </p:cNvPicPr>
          <p:nvPr/>
        </p:nvPicPr>
        <p:blipFill>
          <a:blip r:embed="rId5"/>
          <a:stretch>
            <a:fillRect/>
          </a:stretch>
        </p:blipFill>
        <p:spPr>
          <a:xfrm>
            <a:off x="8449033" y="879975"/>
            <a:ext cx="2978403" cy="4791344"/>
          </a:xfrm>
          <a:prstGeom prst="rect">
            <a:avLst/>
          </a:prstGeom>
        </p:spPr>
      </p:pic>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7F86802A-494E-D14C-8F96-4D7938D203B9}"/>
                  </a:ext>
                </a:extLst>
              </p:cNvPr>
              <p:cNvSpPr/>
              <p:nvPr/>
            </p:nvSpPr>
            <p:spPr>
              <a:xfrm>
                <a:off x="4619262" y="4577396"/>
                <a:ext cx="159197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19</m:t>
                          </m:r>
                        </m:e>
                        <m:sub>
                          <m:r>
                            <a:rPr lang="en-US" sz="2000" i="1">
                              <a:latin typeface="Cambria Math" panose="02040503050406030204" pitchFamily="18" charset="0"/>
                              <a:cs typeface="Times New Roman" panose="02020603050405020304" pitchFamily="18" charset="0"/>
                            </a:rPr>
                            <m:t>10</m:t>
                          </m:r>
                        </m:sub>
                      </m:sSub>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m:t>
                              </m:r>
                            </m:e>
                          </m:d>
                        </m:e>
                        <m:sub>
                          <m:r>
                            <a:rPr lang="en-US" sz="2000" i="1">
                              <a:latin typeface="Cambria Math" panose="02040503050406030204" pitchFamily="18" charset="0"/>
                              <a:cs typeface="Times New Roman" panose="02020603050405020304" pitchFamily="18" charset="0"/>
                            </a:rPr>
                            <m:t>2</m:t>
                          </m:r>
                        </m:sub>
                      </m:sSub>
                    </m:oMath>
                  </m:oMathPara>
                </a14:m>
                <a:endParaRPr lang="en-US" sz="2000" dirty="0"/>
              </a:p>
            </p:txBody>
          </p:sp>
        </mc:Choice>
        <mc:Fallback xmlns="">
          <p:sp>
            <p:nvSpPr>
              <p:cNvPr id="59" name="Rectangle 58">
                <a:extLst>
                  <a:ext uri="{FF2B5EF4-FFF2-40B4-BE49-F238E27FC236}">
                    <a16:creationId xmlns:a16="http://schemas.microsoft.com/office/drawing/2014/main" id="{7F86802A-494E-D14C-8F96-4D7938D203B9}"/>
                  </a:ext>
                </a:extLst>
              </p:cNvPr>
              <p:cNvSpPr>
                <a:spLocks noRot="1" noChangeAspect="1" noMove="1" noResize="1" noEditPoints="1" noAdjustHandles="1" noChangeArrowheads="1" noChangeShapeType="1" noTextEdit="1"/>
              </p:cNvSpPr>
              <p:nvPr/>
            </p:nvSpPr>
            <p:spPr>
              <a:xfrm>
                <a:off x="4619262" y="4577396"/>
                <a:ext cx="1591974" cy="40011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84820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534EB8-83EB-114B-9826-0431F1A9788F}"/>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CF5CF18-F19E-8C4A-83DD-D0F5120572AC}"/>
              </a:ext>
            </a:extLst>
          </p:cNvPr>
          <p:cNvSpPr txBox="1"/>
          <p:nvPr/>
        </p:nvSpPr>
        <p:spPr>
          <a:xfrm>
            <a:off x="542924" y="431334"/>
            <a:ext cx="57578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Operations</a:t>
            </a:r>
          </a:p>
        </p:txBody>
      </p:sp>
      <p:sp>
        <p:nvSpPr>
          <p:cNvPr id="12" name="TextBox 11">
            <a:extLst>
              <a:ext uri="{FF2B5EF4-FFF2-40B4-BE49-F238E27FC236}">
                <a16:creationId xmlns:a16="http://schemas.microsoft.com/office/drawing/2014/main" id="{9B6E1728-E812-744D-9130-53C58CAC0FA1}"/>
              </a:ext>
            </a:extLst>
          </p:cNvPr>
          <p:cNvSpPr txBox="1"/>
          <p:nvPr/>
        </p:nvSpPr>
        <p:spPr>
          <a:xfrm>
            <a:off x="542924" y="1376498"/>
            <a:ext cx="4710113" cy="769441"/>
          </a:xfrm>
          <a:prstGeom prst="rect">
            <a:avLst/>
          </a:prstGeom>
          <a:noFill/>
        </p:spPr>
        <p:txBody>
          <a:bodyPr wrap="square" rtlCol="0">
            <a:spAutoFit/>
          </a:bodyPr>
          <a:lstStyle/>
          <a:p>
            <a:r>
              <a:rPr lang="en-US" sz="2400" dirty="0">
                <a:latin typeface="Times" pitchFamily="2" charset="0"/>
              </a:rPr>
              <a:t>Bit-level operation</a:t>
            </a:r>
          </a:p>
          <a:p>
            <a:pPr marL="800100" lvl="1" indent="-342900">
              <a:buFont typeface="Arial" panose="020B0604020202020204" pitchFamily="34" charset="0"/>
              <a:buChar char="•"/>
            </a:pPr>
            <a:r>
              <a:rPr lang="en-US" sz="2000" dirty="0">
                <a:latin typeface="Times" pitchFamily="2" charset="0"/>
              </a:rPr>
              <a:t>Boolean operations</a:t>
            </a:r>
          </a:p>
        </p:txBody>
      </p:sp>
      <p:graphicFrame>
        <p:nvGraphicFramePr>
          <p:cNvPr id="3" name="Table 6">
            <a:extLst>
              <a:ext uri="{FF2B5EF4-FFF2-40B4-BE49-F238E27FC236}">
                <a16:creationId xmlns:a16="http://schemas.microsoft.com/office/drawing/2014/main" id="{FBFEF6F9-7E58-F14B-8F7B-ED256C17C743}"/>
              </a:ext>
            </a:extLst>
          </p:cNvPr>
          <p:cNvGraphicFramePr>
            <a:graphicFrameLocks noGrp="1"/>
          </p:cNvGraphicFramePr>
          <p:nvPr>
            <p:extLst>
              <p:ext uri="{D42A27DB-BD31-4B8C-83A1-F6EECF244321}">
                <p14:modId xmlns:p14="http://schemas.microsoft.com/office/powerpoint/2010/main" val="1686819306"/>
              </p:ext>
            </p:extLst>
          </p:nvPr>
        </p:nvGraphicFramePr>
        <p:xfrm>
          <a:off x="1027678" y="2218737"/>
          <a:ext cx="1138920" cy="1112520"/>
        </p:xfrm>
        <a:graphic>
          <a:graphicData uri="http://schemas.openxmlformats.org/drawingml/2006/table">
            <a:tbl>
              <a:tblPr firstRow="1" bandRow="1">
                <a:tableStyleId>{2D5ABB26-0587-4C30-8999-92F81FD0307C}</a:tableStyleId>
              </a:tblPr>
              <a:tblGrid>
                <a:gridCol w="569460">
                  <a:extLst>
                    <a:ext uri="{9D8B030D-6E8A-4147-A177-3AD203B41FA5}">
                      <a16:colId xmlns:a16="http://schemas.microsoft.com/office/drawing/2014/main" val="681169292"/>
                    </a:ext>
                  </a:extLst>
                </a:gridCol>
                <a:gridCol w="569460">
                  <a:extLst>
                    <a:ext uri="{9D8B030D-6E8A-4147-A177-3AD203B41FA5}">
                      <a16:colId xmlns:a16="http://schemas.microsoft.com/office/drawing/2014/main" val="3722553530"/>
                    </a:ext>
                  </a:extLst>
                </a:gridCol>
              </a:tblGrid>
              <a:tr h="370840">
                <a:tc>
                  <a:txBody>
                    <a:bodyPr/>
                    <a:lstStyle/>
                    <a:p>
                      <a:r>
                        <a:rPr lang="en-US" altLang="zh-CN" dirty="0"/>
                        <a:t>~</a:t>
                      </a:r>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9676384"/>
                  </a:ext>
                </a:extLst>
              </a:tr>
              <a:tr h="370840">
                <a:tc>
                  <a:txBody>
                    <a:bodyPr/>
                    <a:lstStyle/>
                    <a:p>
                      <a:r>
                        <a:rPr lang="en-US" altLang="zh-CN" dirty="0"/>
                        <a:t>0</a:t>
                      </a:r>
                      <a:endParaRPr lang="en-US" dirty="0"/>
                    </a:p>
                  </a:txBody>
                  <a:tcPr>
                    <a:lnT w="12700" cap="flat" cmpd="sng" algn="ctr">
                      <a:solidFill>
                        <a:schemeClr val="tx1"/>
                      </a:solidFill>
                      <a:prstDash val="solid"/>
                      <a:round/>
                      <a:headEnd type="none" w="med" len="med"/>
                      <a:tailEnd type="none" w="med" len="med"/>
                    </a:lnT>
                  </a:tcPr>
                </a:tc>
                <a:tc>
                  <a:txBody>
                    <a:bodyPr/>
                    <a:lstStyle/>
                    <a:p>
                      <a:r>
                        <a:rPr lang="en-US" altLang="zh-CN" dirty="0"/>
                        <a:t>1</a:t>
                      </a: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36598747"/>
                  </a:ext>
                </a:extLst>
              </a:tr>
              <a:tr h="370840">
                <a:tc>
                  <a:txBody>
                    <a:bodyPr/>
                    <a:lstStyle/>
                    <a:p>
                      <a:r>
                        <a:rPr lang="en-US" altLang="zh-CN" dirty="0"/>
                        <a:t>1</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val="1798588779"/>
                  </a:ext>
                </a:extLst>
              </a:tr>
            </a:tbl>
          </a:graphicData>
        </a:graphic>
      </p:graphicFrame>
      <p:graphicFrame>
        <p:nvGraphicFramePr>
          <p:cNvPr id="45" name="Table 6">
            <a:extLst>
              <a:ext uri="{FF2B5EF4-FFF2-40B4-BE49-F238E27FC236}">
                <a16:creationId xmlns:a16="http://schemas.microsoft.com/office/drawing/2014/main" id="{2D0E4230-7427-CD4C-85E5-23B544065A89}"/>
              </a:ext>
            </a:extLst>
          </p:cNvPr>
          <p:cNvGraphicFramePr>
            <a:graphicFrameLocks noGrp="1"/>
          </p:cNvGraphicFramePr>
          <p:nvPr>
            <p:extLst>
              <p:ext uri="{D42A27DB-BD31-4B8C-83A1-F6EECF244321}">
                <p14:modId xmlns:p14="http://schemas.microsoft.com/office/powerpoint/2010/main" val="1008205534"/>
              </p:ext>
            </p:extLst>
          </p:nvPr>
        </p:nvGraphicFramePr>
        <p:xfrm>
          <a:off x="2897980" y="2204586"/>
          <a:ext cx="1623675" cy="1112520"/>
        </p:xfrm>
        <a:graphic>
          <a:graphicData uri="http://schemas.openxmlformats.org/drawingml/2006/table">
            <a:tbl>
              <a:tblPr firstRow="1" bandRow="1">
                <a:tableStyleId>{2D5ABB26-0587-4C30-8999-92F81FD0307C}</a:tableStyleId>
              </a:tblPr>
              <a:tblGrid>
                <a:gridCol w="541225">
                  <a:extLst>
                    <a:ext uri="{9D8B030D-6E8A-4147-A177-3AD203B41FA5}">
                      <a16:colId xmlns:a16="http://schemas.microsoft.com/office/drawing/2014/main" val="681169292"/>
                    </a:ext>
                  </a:extLst>
                </a:gridCol>
                <a:gridCol w="541225">
                  <a:extLst>
                    <a:ext uri="{9D8B030D-6E8A-4147-A177-3AD203B41FA5}">
                      <a16:colId xmlns:a16="http://schemas.microsoft.com/office/drawing/2014/main" val="3722553530"/>
                    </a:ext>
                  </a:extLst>
                </a:gridCol>
                <a:gridCol w="541225">
                  <a:extLst>
                    <a:ext uri="{9D8B030D-6E8A-4147-A177-3AD203B41FA5}">
                      <a16:colId xmlns:a16="http://schemas.microsoft.com/office/drawing/2014/main" val="1622750353"/>
                    </a:ext>
                  </a:extLst>
                </a:gridCol>
              </a:tblGrid>
              <a:tr h="370840">
                <a:tc>
                  <a:txBody>
                    <a:bodyPr/>
                    <a:lstStyle/>
                    <a:p>
                      <a:r>
                        <a:rPr lang="en-US" altLang="zh-CN" dirty="0"/>
                        <a:t>&amp;</a:t>
                      </a:r>
                      <a:endParaRPr lang="en-US" dirty="0"/>
                    </a:p>
                  </a:txBody>
                  <a:tcPr>
                    <a:lnB w="12700" cap="flat" cmpd="sng" algn="ctr">
                      <a:solidFill>
                        <a:schemeClr val="tx1"/>
                      </a:solidFill>
                      <a:prstDash val="solid"/>
                      <a:round/>
                      <a:headEnd type="none" w="med" len="med"/>
                      <a:tailEnd type="none" w="med" len="med"/>
                    </a:lnB>
                  </a:tcPr>
                </a:tc>
                <a:tc>
                  <a:txBody>
                    <a:bodyPr/>
                    <a:lstStyle/>
                    <a:p>
                      <a:r>
                        <a:rPr lang="en-US" altLang="zh-CN" dirty="0"/>
                        <a:t>0</a:t>
                      </a:r>
                      <a:endParaRPr lang="en-US" dirty="0"/>
                    </a:p>
                  </a:txBody>
                  <a:tcPr>
                    <a:lnB w="12700" cap="flat" cmpd="sng" algn="ctr">
                      <a:solidFill>
                        <a:schemeClr val="tx1"/>
                      </a:solidFill>
                      <a:prstDash val="solid"/>
                      <a:round/>
                      <a:headEnd type="none" w="med" len="med"/>
                      <a:tailEnd type="none" w="med" len="med"/>
                    </a:lnB>
                  </a:tcPr>
                </a:tc>
                <a:tc>
                  <a:txBody>
                    <a:bodyPr/>
                    <a:lstStyle/>
                    <a:p>
                      <a:r>
                        <a:rPr lang="en-US" altLang="zh-CN" dirty="0"/>
                        <a:t>1</a:t>
                      </a: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9676384"/>
                  </a:ext>
                </a:extLst>
              </a:tr>
              <a:tr h="370840">
                <a:tc>
                  <a:txBody>
                    <a:bodyPr/>
                    <a:lstStyle/>
                    <a:p>
                      <a:r>
                        <a:rPr lang="en-US" altLang="zh-CN" dirty="0"/>
                        <a:t>0</a:t>
                      </a:r>
                      <a:endParaRPr lang="en-US" dirty="0"/>
                    </a:p>
                  </a:txBody>
                  <a:tcPr>
                    <a:lnT w="12700" cap="flat" cmpd="sng" algn="ctr">
                      <a:solidFill>
                        <a:schemeClr val="tx1"/>
                      </a:solidFill>
                      <a:prstDash val="solid"/>
                      <a:round/>
                      <a:headEnd type="none" w="med" len="med"/>
                      <a:tailEnd type="none" w="med" len="med"/>
                    </a:lnT>
                  </a:tcPr>
                </a:tc>
                <a:tc>
                  <a:txBody>
                    <a:bodyPr/>
                    <a:lstStyle/>
                    <a:p>
                      <a:r>
                        <a:rPr lang="en-US" altLang="zh-CN" dirty="0"/>
                        <a:t>0</a:t>
                      </a:r>
                      <a:endParaRPr lang="en-US" dirty="0"/>
                    </a:p>
                  </a:txBody>
                  <a:tcPr>
                    <a:lnT w="12700" cap="flat" cmpd="sng" algn="ctr">
                      <a:solidFill>
                        <a:schemeClr val="tx1"/>
                      </a:solidFill>
                      <a:prstDash val="solid"/>
                      <a:round/>
                      <a:headEnd type="none" w="med" len="med"/>
                      <a:tailEnd type="none" w="med" len="med"/>
                    </a:lnT>
                  </a:tcPr>
                </a:tc>
                <a:tc>
                  <a:txBody>
                    <a:bodyPr/>
                    <a:lstStyle/>
                    <a:p>
                      <a:r>
                        <a:rPr lang="en-US" altLang="zh-CN" dirty="0"/>
                        <a:t>0</a:t>
                      </a: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36598747"/>
                  </a:ext>
                </a:extLst>
              </a:tr>
              <a:tr h="370840">
                <a:tc>
                  <a:txBody>
                    <a:bodyPr/>
                    <a:lstStyle/>
                    <a:p>
                      <a:r>
                        <a:rPr lang="en-US" altLang="zh-CN" dirty="0"/>
                        <a:t>1</a:t>
                      </a:r>
                      <a:endParaRPr lang="en-US" dirty="0"/>
                    </a:p>
                  </a:txBody>
                  <a:tcPr/>
                </a:tc>
                <a:tc>
                  <a:txBody>
                    <a:bodyPr/>
                    <a:lstStyle/>
                    <a:p>
                      <a:r>
                        <a:rPr lang="en-US" altLang="zh-CN" dirty="0"/>
                        <a:t>0</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1798588779"/>
                  </a:ext>
                </a:extLst>
              </a:tr>
            </a:tbl>
          </a:graphicData>
        </a:graphic>
      </p:graphicFrame>
      <p:graphicFrame>
        <p:nvGraphicFramePr>
          <p:cNvPr id="46" name="Table 6">
            <a:extLst>
              <a:ext uri="{FF2B5EF4-FFF2-40B4-BE49-F238E27FC236}">
                <a16:creationId xmlns:a16="http://schemas.microsoft.com/office/drawing/2014/main" id="{644B56C1-B397-3643-A60F-4DF07153D90E}"/>
              </a:ext>
            </a:extLst>
          </p:cNvPr>
          <p:cNvGraphicFramePr>
            <a:graphicFrameLocks noGrp="1"/>
          </p:cNvGraphicFramePr>
          <p:nvPr>
            <p:extLst>
              <p:ext uri="{D42A27DB-BD31-4B8C-83A1-F6EECF244321}">
                <p14:modId xmlns:p14="http://schemas.microsoft.com/office/powerpoint/2010/main" val="2116543550"/>
              </p:ext>
            </p:extLst>
          </p:nvPr>
        </p:nvGraphicFramePr>
        <p:xfrm>
          <a:off x="5253037" y="2218737"/>
          <a:ext cx="1623675" cy="1112520"/>
        </p:xfrm>
        <a:graphic>
          <a:graphicData uri="http://schemas.openxmlformats.org/drawingml/2006/table">
            <a:tbl>
              <a:tblPr firstRow="1" bandRow="1">
                <a:tableStyleId>{2D5ABB26-0587-4C30-8999-92F81FD0307C}</a:tableStyleId>
              </a:tblPr>
              <a:tblGrid>
                <a:gridCol w="541225">
                  <a:extLst>
                    <a:ext uri="{9D8B030D-6E8A-4147-A177-3AD203B41FA5}">
                      <a16:colId xmlns:a16="http://schemas.microsoft.com/office/drawing/2014/main" val="681169292"/>
                    </a:ext>
                  </a:extLst>
                </a:gridCol>
                <a:gridCol w="541225">
                  <a:extLst>
                    <a:ext uri="{9D8B030D-6E8A-4147-A177-3AD203B41FA5}">
                      <a16:colId xmlns:a16="http://schemas.microsoft.com/office/drawing/2014/main" val="3722553530"/>
                    </a:ext>
                  </a:extLst>
                </a:gridCol>
                <a:gridCol w="541225">
                  <a:extLst>
                    <a:ext uri="{9D8B030D-6E8A-4147-A177-3AD203B41FA5}">
                      <a16:colId xmlns:a16="http://schemas.microsoft.com/office/drawing/2014/main" val="1622750353"/>
                    </a:ext>
                  </a:extLst>
                </a:gridCol>
              </a:tblGrid>
              <a:tr h="370840">
                <a:tc>
                  <a:txBody>
                    <a:bodyPr/>
                    <a:lstStyle/>
                    <a:p>
                      <a:r>
                        <a:rPr lang="en-US" altLang="zh-CN" dirty="0"/>
                        <a:t>|</a:t>
                      </a:r>
                      <a:endParaRPr lang="en-US" dirty="0"/>
                    </a:p>
                  </a:txBody>
                  <a:tcPr>
                    <a:lnB w="12700" cap="flat" cmpd="sng" algn="ctr">
                      <a:solidFill>
                        <a:schemeClr val="tx1"/>
                      </a:solidFill>
                      <a:prstDash val="solid"/>
                      <a:round/>
                      <a:headEnd type="none" w="med" len="med"/>
                      <a:tailEnd type="none" w="med" len="med"/>
                    </a:lnB>
                  </a:tcPr>
                </a:tc>
                <a:tc>
                  <a:txBody>
                    <a:bodyPr/>
                    <a:lstStyle/>
                    <a:p>
                      <a:r>
                        <a:rPr lang="en-US" altLang="zh-CN" dirty="0"/>
                        <a:t>0</a:t>
                      </a:r>
                      <a:endParaRPr lang="en-US" dirty="0"/>
                    </a:p>
                  </a:txBody>
                  <a:tcPr>
                    <a:lnB w="12700" cap="flat" cmpd="sng" algn="ctr">
                      <a:solidFill>
                        <a:schemeClr val="tx1"/>
                      </a:solidFill>
                      <a:prstDash val="solid"/>
                      <a:round/>
                      <a:headEnd type="none" w="med" len="med"/>
                      <a:tailEnd type="none" w="med" len="med"/>
                    </a:lnB>
                  </a:tcPr>
                </a:tc>
                <a:tc>
                  <a:txBody>
                    <a:bodyPr/>
                    <a:lstStyle/>
                    <a:p>
                      <a:r>
                        <a:rPr lang="en-US" altLang="zh-CN" dirty="0"/>
                        <a:t>1</a:t>
                      </a: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9676384"/>
                  </a:ext>
                </a:extLst>
              </a:tr>
              <a:tr h="370840">
                <a:tc>
                  <a:txBody>
                    <a:bodyPr/>
                    <a:lstStyle/>
                    <a:p>
                      <a:r>
                        <a:rPr lang="en-US" altLang="zh-CN" dirty="0"/>
                        <a:t>0</a:t>
                      </a:r>
                      <a:endParaRPr lang="en-US" dirty="0"/>
                    </a:p>
                  </a:txBody>
                  <a:tcPr>
                    <a:lnT w="12700" cap="flat" cmpd="sng" algn="ctr">
                      <a:solidFill>
                        <a:schemeClr val="tx1"/>
                      </a:solidFill>
                      <a:prstDash val="solid"/>
                      <a:round/>
                      <a:headEnd type="none" w="med" len="med"/>
                      <a:tailEnd type="none" w="med" len="med"/>
                    </a:lnT>
                  </a:tcPr>
                </a:tc>
                <a:tc>
                  <a:txBody>
                    <a:bodyPr/>
                    <a:lstStyle/>
                    <a:p>
                      <a:r>
                        <a:rPr lang="en-US" altLang="zh-CN" dirty="0"/>
                        <a:t>0</a:t>
                      </a:r>
                      <a:endParaRPr lang="en-US" dirty="0"/>
                    </a:p>
                  </a:txBody>
                  <a:tcPr>
                    <a:lnT w="12700" cap="flat" cmpd="sng" algn="ctr">
                      <a:solidFill>
                        <a:schemeClr val="tx1"/>
                      </a:solidFill>
                      <a:prstDash val="solid"/>
                      <a:round/>
                      <a:headEnd type="none" w="med" len="med"/>
                      <a:tailEnd type="none" w="med" len="med"/>
                    </a:lnT>
                  </a:tcPr>
                </a:tc>
                <a:tc>
                  <a:txBody>
                    <a:bodyPr/>
                    <a:lstStyle/>
                    <a:p>
                      <a:r>
                        <a:rPr lang="en-US" altLang="zh-CN" dirty="0"/>
                        <a:t>1</a:t>
                      </a: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36598747"/>
                  </a:ext>
                </a:extLst>
              </a:tr>
              <a:tr h="370840">
                <a:tc>
                  <a:txBody>
                    <a:bodyPr/>
                    <a:lstStyle/>
                    <a:p>
                      <a:r>
                        <a:rPr lang="en-US" altLang="zh-CN" dirty="0"/>
                        <a:t>1</a:t>
                      </a:r>
                      <a:endParaRPr lang="en-US" dirty="0"/>
                    </a:p>
                  </a:txBody>
                  <a:tcPr/>
                </a:tc>
                <a:tc>
                  <a:txBody>
                    <a:bodyPr/>
                    <a:lstStyle/>
                    <a:p>
                      <a:r>
                        <a:rPr lang="en-US" altLang="zh-CN" dirty="0"/>
                        <a:t>1</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1798588779"/>
                  </a:ext>
                </a:extLst>
              </a:tr>
            </a:tbl>
          </a:graphicData>
        </a:graphic>
      </p:graphicFrame>
      <p:graphicFrame>
        <p:nvGraphicFramePr>
          <p:cNvPr id="47" name="Table 6">
            <a:extLst>
              <a:ext uri="{FF2B5EF4-FFF2-40B4-BE49-F238E27FC236}">
                <a16:creationId xmlns:a16="http://schemas.microsoft.com/office/drawing/2014/main" id="{679EAC3C-A4A6-4F4F-BD7B-AB8AE69FE785}"/>
              </a:ext>
            </a:extLst>
          </p:cNvPr>
          <p:cNvGraphicFramePr>
            <a:graphicFrameLocks noGrp="1"/>
          </p:cNvGraphicFramePr>
          <p:nvPr>
            <p:extLst>
              <p:ext uri="{D42A27DB-BD31-4B8C-83A1-F6EECF244321}">
                <p14:modId xmlns:p14="http://schemas.microsoft.com/office/powerpoint/2010/main" val="1021242136"/>
              </p:ext>
            </p:extLst>
          </p:nvPr>
        </p:nvGraphicFramePr>
        <p:xfrm>
          <a:off x="7608094" y="2204586"/>
          <a:ext cx="1623675" cy="1112520"/>
        </p:xfrm>
        <a:graphic>
          <a:graphicData uri="http://schemas.openxmlformats.org/drawingml/2006/table">
            <a:tbl>
              <a:tblPr firstRow="1" bandRow="1">
                <a:tableStyleId>{2D5ABB26-0587-4C30-8999-92F81FD0307C}</a:tableStyleId>
              </a:tblPr>
              <a:tblGrid>
                <a:gridCol w="541225">
                  <a:extLst>
                    <a:ext uri="{9D8B030D-6E8A-4147-A177-3AD203B41FA5}">
                      <a16:colId xmlns:a16="http://schemas.microsoft.com/office/drawing/2014/main" val="681169292"/>
                    </a:ext>
                  </a:extLst>
                </a:gridCol>
                <a:gridCol w="541225">
                  <a:extLst>
                    <a:ext uri="{9D8B030D-6E8A-4147-A177-3AD203B41FA5}">
                      <a16:colId xmlns:a16="http://schemas.microsoft.com/office/drawing/2014/main" val="3722553530"/>
                    </a:ext>
                  </a:extLst>
                </a:gridCol>
                <a:gridCol w="541225">
                  <a:extLst>
                    <a:ext uri="{9D8B030D-6E8A-4147-A177-3AD203B41FA5}">
                      <a16:colId xmlns:a16="http://schemas.microsoft.com/office/drawing/2014/main" val="1622750353"/>
                    </a:ext>
                  </a:extLst>
                </a:gridCol>
              </a:tblGrid>
              <a:tr h="370840">
                <a:tc>
                  <a:txBody>
                    <a:bodyPr/>
                    <a:lstStyle/>
                    <a:p>
                      <a:r>
                        <a:rPr lang="en-US" dirty="0"/>
                        <a:t>^</a:t>
                      </a:r>
                    </a:p>
                  </a:txBody>
                  <a:tcPr>
                    <a:lnB w="12700" cap="flat" cmpd="sng" algn="ctr">
                      <a:solidFill>
                        <a:schemeClr val="tx1"/>
                      </a:solidFill>
                      <a:prstDash val="solid"/>
                      <a:round/>
                      <a:headEnd type="none" w="med" len="med"/>
                      <a:tailEnd type="none" w="med" len="med"/>
                    </a:lnB>
                  </a:tcPr>
                </a:tc>
                <a:tc>
                  <a:txBody>
                    <a:bodyPr/>
                    <a:lstStyle/>
                    <a:p>
                      <a:r>
                        <a:rPr lang="en-US" altLang="zh-CN" dirty="0"/>
                        <a:t>0</a:t>
                      </a:r>
                      <a:endParaRPr lang="en-US" dirty="0"/>
                    </a:p>
                  </a:txBody>
                  <a:tcPr>
                    <a:lnB w="12700" cap="flat" cmpd="sng" algn="ctr">
                      <a:solidFill>
                        <a:schemeClr val="tx1"/>
                      </a:solidFill>
                      <a:prstDash val="solid"/>
                      <a:round/>
                      <a:headEnd type="none" w="med" len="med"/>
                      <a:tailEnd type="none" w="med" len="med"/>
                    </a:lnB>
                  </a:tcPr>
                </a:tc>
                <a:tc>
                  <a:txBody>
                    <a:bodyPr/>
                    <a:lstStyle/>
                    <a:p>
                      <a:r>
                        <a:rPr lang="en-US" altLang="zh-CN" dirty="0"/>
                        <a:t>1</a:t>
                      </a: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9676384"/>
                  </a:ext>
                </a:extLst>
              </a:tr>
              <a:tr h="370840">
                <a:tc>
                  <a:txBody>
                    <a:bodyPr/>
                    <a:lstStyle/>
                    <a:p>
                      <a:r>
                        <a:rPr lang="en-US" altLang="zh-CN" dirty="0"/>
                        <a:t>0</a:t>
                      </a:r>
                      <a:endParaRPr lang="en-US" dirty="0"/>
                    </a:p>
                  </a:txBody>
                  <a:tcPr>
                    <a:lnT w="12700" cap="flat" cmpd="sng" algn="ctr">
                      <a:solidFill>
                        <a:schemeClr val="tx1"/>
                      </a:solidFill>
                      <a:prstDash val="solid"/>
                      <a:round/>
                      <a:headEnd type="none" w="med" len="med"/>
                      <a:tailEnd type="none" w="med" len="med"/>
                    </a:lnT>
                  </a:tcPr>
                </a:tc>
                <a:tc>
                  <a:txBody>
                    <a:bodyPr/>
                    <a:lstStyle/>
                    <a:p>
                      <a:r>
                        <a:rPr lang="en-US" altLang="zh-CN" dirty="0"/>
                        <a:t>0</a:t>
                      </a:r>
                      <a:endParaRPr lang="en-US" dirty="0"/>
                    </a:p>
                  </a:txBody>
                  <a:tcPr>
                    <a:lnT w="12700" cap="flat" cmpd="sng" algn="ctr">
                      <a:solidFill>
                        <a:schemeClr val="tx1"/>
                      </a:solidFill>
                      <a:prstDash val="solid"/>
                      <a:round/>
                      <a:headEnd type="none" w="med" len="med"/>
                      <a:tailEnd type="none" w="med" len="med"/>
                    </a:lnT>
                  </a:tcPr>
                </a:tc>
                <a:tc>
                  <a:txBody>
                    <a:bodyPr/>
                    <a:lstStyle/>
                    <a:p>
                      <a:r>
                        <a:rPr lang="en-US" altLang="zh-CN" dirty="0"/>
                        <a:t>1</a:t>
                      </a: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36598747"/>
                  </a:ext>
                </a:extLst>
              </a:tr>
              <a:tr h="370840">
                <a:tc>
                  <a:txBody>
                    <a:bodyPr/>
                    <a:lstStyle/>
                    <a:p>
                      <a:r>
                        <a:rPr lang="en-US" altLang="zh-CN" dirty="0"/>
                        <a:t>1</a:t>
                      </a:r>
                      <a:endParaRPr lang="en-US" dirty="0"/>
                    </a:p>
                  </a:txBody>
                  <a:tcPr/>
                </a:tc>
                <a:tc>
                  <a:txBody>
                    <a:bodyPr/>
                    <a:lstStyle/>
                    <a:p>
                      <a:r>
                        <a:rPr lang="en-US" altLang="zh-CN" dirty="0"/>
                        <a:t>1</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val="1798588779"/>
                  </a:ext>
                </a:extLst>
              </a:tr>
            </a:tbl>
          </a:graphicData>
        </a:graphic>
      </p:graphicFrame>
      <p:sp>
        <p:nvSpPr>
          <p:cNvPr id="7" name="TextBox 6">
            <a:extLst>
              <a:ext uri="{FF2B5EF4-FFF2-40B4-BE49-F238E27FC236}">
                <a16:creationId xmlns:a16="http://schemas.microsoft.com/office/drawing/2014/main" id="{5BDC0DF9-DD96-6D48-9E44-652DE52FA659}"/>
              </a:ext>
            </a:extLst>
          </p:cNvPr>
          <p:cNvSpPr txBox="1"/>
          <p:nvPr/>
        </p:nvSpPr>
        <p:spPr>
          <a:xfrm>
            <a:off x="1027678" y="3355872"/>
            <a:ext cx="767443" cy="369332"/>
          </a:xfrm>
          <a:prstGeom prst="rect">
            <a:avLst/>
          </a:prstGeom>
          <a:noFill/>
        </p:spPr>
        <p:txBody>
          <a:bodyPr wrap="square" rtlCol="0">
            <a:spAutoFit/>
          </a:bodyPr>
          <a:lstStyle/>
          <a:p>
            <a:r>
              <a:rPr lang="en-US" dirty="0"/>
              <a:t>NOT</a:t>
            </a:r>
          </a:p>
        </p:txBody>
      </p:sp>
      <p:sp>
        <p:nvSpPr>
          <p:cNvPr id="56" name="TextBox 55">
            <a:extLst>
              <a:ext uri="{FF2B5EF4-FFF2-40B4-BE49-F238E27FC236}">
                <a16:creationId xmlns:a16="http://schemas.microsoft.com/office/drawing/2014/main" id="{D13F0760-CBAC-EB40-B137-19F39E45BCA7}"/>
              </a:ext>
            </a:extLst>
          </p:cNvPr>
          <p:cNvSpPr txBox="1"/>
          <p:nvPr/>
        </p:nvSpPr>
        <p:spPr>
          <a:xfrm>
            <a:off x="3326095" y="3385771"/>
            <a:ext cx="767443" cy="369332"/>
          </a:xfrm>
          <a:prstGeom prst="rect">
            <a:avLst/>
          </a:prstGeom>
          <a:noFill/>
        </p:spPr>
        <p:txBody>
          <a:bodyPr wrap="square" rtlCol="0">
            <a:spAutoFit/>
          </a:bodyPr>
          <a:lstStyle/>
          <a:p>
            <a:r>
              <a:rPr lang="en-US" dirty="0"/>
              <a:t>AND</a:t>
            </a:r>
          </a:p>
        </p:txBody>
      </p:sp>
      <p:sp>
        <p:nvSpPr>
          <p:cNvPr id="57" name="TextBox 56">
            <a:extLst>
              <a:ext uri="{FF2B5EF4-FFF2-40B4-BE49-F238E27FC236}">
                <a16:creationId xmlns:a16="http://schemas.microsoft.com/office/drawing/2014/main" id="{7F6E54E2-30EB-7740-9D02-548A6C83F38E}"/>
              </a:ext>
            </a:extLst>
          </p:cNvPr>
          <p:cNvSpPr txBox="1"/>
          <p:nvPr/>
        </p:nvSpPr>
        <p:spPr>
          <a:xfrm>
            <a:off x="5681152" y="3385771"/>
            <a:ext cx="767443" cy="369332"/>
          </a:xfrm>
          <a:prstGeom prst="rect">
            <a:avLst/>
          </a:prstGeom>
          <a:noFill/>
        </p:spPr>
        <p:txBody>
          <a:bodyPr wrap="square" rtlCol="0">
            <a:spAutoFit/>
          </a:bodyPr>
          <a:lstStyle/>
          <a:p>
            <a:r>
              <a:rPr lang="en-US" dirty="0"/>
              <a:t>OR</a:t>
            </a:r>
          </a:p>
        </p:txBody>
      </p:sp>
      <p:sp>
        <p:nvSpPr>
          <p:cNvPr id="60" name="TextBox 59">
            <a:extLst>
              <a:ext uri="{FF2B5EF4-FFF2-40B4-BE49-F238E27FC236}">
                <a16:creationId xmlns:a16="http://schemas.microsoft.com/office/drawing/2014/main" id="{B22288DF-904C-1541-B6D9-23E5DFBB490D}"/>
              </a:ext>
            </a:extLst>
          </p:cNvPr>
          <p:cNvSpPr txBox="1"/>
          <p:nvPr/>
        </p:nvSpPr>
        <p:spPr>
          <a:xfrm>
            <a:off x="7608094" y="3361633"/>
            <a:ext cx="1623675" cy="369332"/>
          </a:xfrm>
          <a:prstGeom prst="rect">
            <a:avLst/>
          </a:prstGeom>
          <a:noFill/>
        </p:spPr>
        <p:txBody>
          <a:bodyPr wrap="square" rtlCol="0">
            <a:spAutoFit/>
          </a:bodyPr>
          <a:lstStyle/>
          <a:p>
            <a:r>
              <a:rPr lang="en-US" dirty="0"/>
              <a:t>EXCLUSIVE OR</a:t>
            </a:r>
          </a:p>
        </p:txBody>
      </p:sp>
      <p:graphicFrame>
        <p:nvGraphicFramePr>
          <p:cNvPr id="8" name="Table 8">
            <a:extLst>
              <a:ext uri="{FF2B5EF4-FFF2-40B4-BE49-F238E27FC236}">
                <a16:creationId xmlns:a16="http://schemas.microsoft.com/office/drawing/2014/main" id="{D689AAE1-13B4-2C46-BF20-B6DEB15FE188}"/>
              </a:ext>
            </a:extLst>
          </p:cNvPr>
          <p:cNvGraphicFramePr>
            <a:graphicFrameLocks noGrp="1"/>
          </p:cNvGraphicFramePr>
          <p:nvPr>
            <p:extLst>
              <p:ext uri="{D42A27DB-BD31-4B8C-83A1-F6EECF244321}">
                <p14:modId xmlns:p14="http://schemas.microsoft.com/office/powerpoint/2010/main" val="764461896"/>
              </p:ext>
            </p:extLst>
          </p:nvPr>
        </p:nvGraphicFramePr>
        <p:xfrm>
          <a:off x="785300" y="4417858"/>
          <a:ext cx="1252198" cy="1112520"/>
        </p:xfrm>
        <a:graphic>
          <a:graphicData uri="http://schemas.openxmlformats.org/drawingml/2006/table">
            <a:tbl>
              <a:tblPr firstRow="1" bandRow="1">
                <a:tableStyleId>{2D5ABB26-0587-4C30-8999-92F81FD0307C}</a:tableStyleId>
              </a:tblPr>
              <a:tblGrid>
                <a:gridCol w="322490">
                  <a:extLst>
                    <a:ext uri="{9D8B030D-6E8A-4147-A177-3AD203B41FA5}">
                      <a16:colId xmlns:a16="http://schemas.microsoft.com/office/drawing/2014/main" val="4115838476"/>
                    </a:ext>
                  </a:extLst>
                </a:gridCol>
                <a:gridCol w="929708">
                  <a:extLst>
                    <a:ext uri="{9D8B030D-6E8A-4147-A177-3AD203B41FA5}">
                      <a16:colId xmlns:a16="http://schemas.microsoft.com/office/drawing/2014/main" val="812392962"/>
                    </a:ext>
                  </a:extLst>
                </a:gridCol>
              </a:tblGrid>
              <a:tr h="370840">
                <a:tc rowSpan="3">
                  <a:txBody>
                    <a:bodyPr/>
                    <a:lstStyle/>
                    <a:p>
                      <a:r>
                        <a:rPr lang="en-US" dirty="0"/>
                        <a:t>~</a:t>
                      </a:r>
                    </a:p>
                  </a:txBody>
                  <a:tcPr anchor="ctr"/>
                </a:tc>
                <a:tc>
                  <a:txBody>
                    <a:bodyPr/>
                    <a:lstStyle/>
                    <a:p>
                      <a:endParaRPr lang="en-US" dirty="0"/>
                    </a:p>
                  </a:txBody>
                  <a:tcPr/>
                </a:tc>
                <a:extLst>
                  <a:ext uri="{0D108BD9-81ED-4DB2-BD59-A6C34878D82A}">
                    <a16:rowId xmlns:a16="http://schemas.microsoft.com/office/drawing/2014/main" val="2336880045"/>
                  </a:ext>
                </a:extLst>
              </a:tr>
              <a:tr h="370840">
                <a:tc vMerge="1">
                  <a:txBody>
                    <a:bodyPr/>
                    <a:lstStyle/>
                    <a:p>
                      <a:endParaRPr lang="en-US" dirty="0"/>
                    </a:p>
                  </a:txBody>
                  <a:tcPr/>
                </a:tc>
                <a:tc>
                  <a:txBody>
                    <a:bodyPr/>
                    <a:lstStyle/>
                    <a:p>
                      <a:r>
                        <a:rPr lang="en-US" dirty="0"/>
                        <a:t>1100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8792293"/>
                  </a:ext>
                </a:extLst>
              </a:tr>
              <a:tr h="370840">
                <a:tc vMerge="1">
                  <a:txBody>
                    <a:bodyPr/>
                    <a:lstStyle/>
                    <a:p>
                      <a:endParaRPr lang="en-US" dirty="0"/>
                    </a:p>
                  </a:txBody>
                  <a:tcPr/>
                </a:tc>
                <a:tc>
                  <a:txBody>
                    <a:bodyPr/>
                    <a:lstStyle/>
                    <a:p>
                      <a:r>
                        <a:rPr lang="en-US" dirty="0"/>
                        <a:t>0011</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771281"/>
                  </a:ext>
                </a:extLst>
              </a:tr>
            </a:tbl>
          </a:graphicData>
        </a:graphic>
      </p:graphicFrame>
      <p:graphicFrame>
        <p:nvGraphicFramePr>
          <p:cNvPr id="61" name="Table 8">
            <a:extLst>
              <a:ext uri="{FF2B5EF4-FFF2-40B4-BE49-F238E27FC236}">
                <a16:creationId xmlns:a16="http://schemas.microsoft.com/office/drawing/2014/main" id="{7C7F5862-6F34-E943-82C0-D3A757C62058}"/>
              </a:ext>
            </a:extLst>
          </p:cNvPr>
          <p:cNvGraphicFramePr>
            <a:graphicFrameLocks noGrp="1"/>
          </p:cNvGraphicFramePr>
          <p:nvPr>
            <p:extLst>
              <p:ext uri="{D42A27DB-BD31-4B8C-83A1-F6EECF244321}">
                <p14:modId xmlns:p14="http://schemas.microsoft.com/office/powerpoint/2010/main" val="2864747642"/>
              </p:ext>
            </p:extLst>
          </p:nvPr>
        </p:nvGraphicFramePr>
        <p:xfrm>
          <a:off x="2897980" y="4417858"/>
          <a:ext cx="1252198" cy="1112520"/>
        </p:xfrm>
        <a:graphic>
          <a:graphicData uri="http://schemas.openxmlformats.org/drawingml/2006/table">
            <a:tbl>
              <a:tblPr firstRow="1" bandRow="1">
                <a:tableStyleId>{2D5ABB26-0587-4C30-8999-92F81FD0307C}</a:tableStyleId>
              </a:tblPr>
              <a:tblGrid>
                <a:gridCol w="322490">
                  <a:extLst>
                    <a:ext uri="{9D8B030D-6E8A-4147-A177-3AD203B41FA5}">
                      <a16:colId xmlns:a16="http://schemas.microsoft.com/office/drawing/2014/main" val="4115838476"/>
                    </a:ext>
                  </a:extLst>
                </a:gridCol>
                <a:gridCol w="929708">
                  <a:extLst>
                    <a:ext uri="{9D8B030D-6E8A-4147-A177-3AD203B41FA5}">
                      <a16:colId xmlns:a16="http://schemas.microsoft.com/office/drawing/2014/main" val="812392962"/>
                    </a:ext>
                  </a:extLst>
                </a:gridCol>
              </a:tblGrid>
              <a:tr h="370840">
                <a:tc rowSpan="3">
                  <a:txBody>
                    <a:bodyPr/>
                    <a:lstStyle/>
                    <a:p>
                      <a:r>
                        <a:rPr lang="en-US" dirty="0"/>
                        <a:t>&amp;</a:t>
                      </a:r>
                    </a:p>
                  </a:txBody>
                  <a:tcPr anchor="ctr"/>
                </a:tc>
                <a:tc>
                  <a:txBody>
                    <a:bodyPr/>
                    <a:lstStyle/>
                    <a:p>
                      <a:r>
                        <a:rPr lang="en-US" dirty="0"/>
                        <a:t>0110</a:t>
                      </a:r>
                    </a:p>
                  </a:txBody>
                  <a:tcPr/>
                </a:tc>
                <a:extLst>
                  <a:ext uri="{0D108BD9-81ED-4DB2-BD59-A6C34878D82A}">
                    <a16:rowId xmlns:a16="http://schemas.microsoft.com/office/drawing/2014/main" val="2336880045"/>
                  </a:ext>
                </a:extLst>
              </a:tr>
              <a:tr h="370840">
                <a:tc vMerge="1">
                  <a:txBody>
                    <a:bodyPr/>
                    <a:lstStyle/>
                    <a:p>
                      <a:endParaRPr lang="en-US" dirty="0"/>
                    </a:p>
                  </a:txBody>
                  <a:tcPr/>
                </a:tc>
                <a:tc>
                  <a:txBody>
                    <a:bodyPr/>
                    <a:lstStyle/>
                    <a:p>
                      <a:r>
                        <a:rPr lang="en-US" dirty="0"/>
                        <a:t>1100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8792293"/>
                  </a:ext>
                </a:extLst>
              </a:tr>
              <a:tr h="370840">
                <a:tc vMerge="1">
                  <a:txBody>
                    <a:bodyPr/>
                    <a:lstStyle/>
                    <a:p>
                      <a:endParaRPr lang="en-US" dirty="0"/>
                    </a:p>
                  </a:txBody>
                  <a:tcPr/>
                </a:tc>
                <a:tc>
                  <a:txBody>
                    <a:bodyPr/>
                    <a:lstStyle/>
                    <a:p>
                      <a:r>
                        <a:rPr lang="en-US" dirty="0"/>
                        <a:t>0100</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771281"/>
                  </a:ext>
                </a:extLst>
              </a:tr>
            </a:tbl>
          </a:graphicData>
        </a:graphic>
      </p:graphicFrame>
      <p:graphicFrame>
        <p:nvGraphicFramePr>
          <p:cNvPr id="62" name="Table 8">
            <a:extLst>
              <a:ext uri="{FF2B5EF4-FFF2-40B4-BE49-F238E27FC236}">
                <a16:creationId xmlns:a16="http://schemas.microsoft.com/office/drawing/2014/main" id="{14F00922-F080-FF44-8ACF-0FD7EC2259DD}"/>
              </a:ext>
            </a:extLst>
          </p:cNvPr>
          <p:cNvGraphicFramePr>
            <a:graphicFrameLocks noGrp="1"/>
          </p:cNvGraphicFramePr>
          <p:nvPr>
            <p:extLst>
              <p:ext uri="{D42A27DB-BD31-4B8C-83A1-F6EECF244321}">
                <p14:modId xmlns:p14="http://schemas.microsoft.com/office/powerpoint/2010/main" val="2102568958"/>
              </p:ext>
            </p:extLst>
          </p:nvPr>
        </p:nvGraphicFramePr>
        <p:xfrm>
          <a:off x="5196397" y="4417858"/>
          <a:ext cx="1252198" cy="1112520"/>
        </p:xfrm>
        <a:graphic>
          <a:graphicData uri="http://schemas.openxmlformats.org/drawingml/2006/table">
            <a:tbl>
              <a:tblPr firstRow="1" bandRow="1">
                <a:tableStyleId>{2D5ABB26-0587-4C30-8999-92F81FD0307C}</a:tableStyleId>
              </a:tblPr>
              <a:tblGrid>
                <a:gridCol w="322490">
                  <a:extLst>
                    <a:ext uri="{9D8B030D-6E8A-4147-A177-3AD203B41FA5}">
                      <a16:colId xmlns:a16="http://schemas.microsoft.com/office/drawing/2014/main" val="4115838476"/>
                    </a:ext>
                  </a:extLst>
                </a:gridCol>
                <a:gridCol w="929708">
                  <a:extLst>
                    <a:ext uri="{9D8B030D-6E8A-4147-A177-3AD203B41FA5}">
                      <a16:colId xmlns:a16="http://schemas.microsoft.com/office/drawing/2014/main" val="812392962"/>
                    </a:ext>
                  </a:extLst>
                </a:gridCol>
              </a:tblGrid>
              <a:tr h="370840">
                <a:tc rowSpan="3">
                  <a:txBody>
                    <a:bodyPr/>
                    <a:lstStyle/>
                    <a:p>
                      <a:r>
                        <a:rPr lang="en-US" dirty="0"/>
                        <a:t>|</a:t>
                      </a:r>
                    </a:p>
                  </a:txBody>
                  <a:tcPr anchor="ctr"/>
                </a:tc>
                <a:tc>
                  <a:txBody>
                    <a:bodyPr/>
                    <a:lstStyle/>
                    <a:p>
                      <a:r>
                        <a:rPr lang="en-US" dirty="0"/>
                        <a:t>0110</a:t>
                      </a:r>
                    </a:p>
                  </a:txBody>
                  <a:tcPr/>
                </a:tc>
                <a:extLst>
                  <a:ext uri="{0D108BD9-81ED-4DB2-BD59-A6C34878D82A}">
                    <a16:rowId xmlns:a16="http://schemas.microsoft.com/office/drawing/2014/main" val="2336880045"/>
                  </a:ext>
                </a:extLst>
              </a:tr>
              <a:tr h="370840">
                <a:tc vMerge="1">
                  <a:txBody>
                    <a:bodyPr/>
                    <a:lstStyle/>
                    <a:p>
                      <a:endParaRPr lang="en-US" dirty="0"/>
                    </a:p>
                  </a:txBody>
                  <a:tcPr/>
                </a:tc>
                <a:tc>
                  <a:txBody>
                    <a:bodyPr/>
                    <a:lstStyle/>
                    <a:p>
                      <a:r>
                        <a:rPr lang="en-US" dirty="0"/>
                        <a:t>1100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8792293"/>
                  </a:ext>
                </a:extLst>
              </a:tr>
              <a:tr h="370840">
                <a:tc vMerge="1">
                  <a:txBody>
                    <a:bodyPr/>
                    <a:lstStyle/>
                    <a:p>
                      <a:endParaRPr lang="en-US" dirty="0"/>
                    </a:p>
                  </a:txBody>
                  <a:tcPr/>
                </a:tc>
                <a:tc>
                  <a:txBody>
                    <a:bodyPr/>
                    <a:lstStyle/>
                    <a:p>
                      <a:r>
                        <a:rPr lang="en-US" dirty="0"/>
                        <a:t>1110</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771281"/>
                  </a:ext>
                </a:extLst>
              </a:tr>
            </a:tbl>
          </a:graphicData>
        </a:graphic>
      </p:graphicFrame>
      <p:graphicFrame>
        <p:nvGraphicFramePr>
          <p:cNvPr id="63" name="Table 8">
            <a:extLst>
              <a:ext uri="{FF2B5EF4-FFF2-40B4-BE49-F238E27FC236}">
                <a16:creationId xmlns:a16="http://schemas.microsoft.com/office/drawing/2014/main" id="{D1D601D6-B6AE-7A44-84B7-11C08D4D674F}"/>
              </a:ext>
            </a:extLst>
          </p:cNvPr>
          <p:cNvGraphicFramePr>
            <a:graphicFrameLocks noGrp="1"/>
          </p:cNvGraphicFramePr>
          <p:nvPr>
            <p:extLst>
              <p:ext uri="{D42A27DB-BD31-4B8C-83A1-F6EECF244321}">
                <p14:modId xmlns:p14="http://schemas.microsoft.com/office/powerpoint/2010/main" val="3777715656"/>
              </p:ext>
            </p:extLst>
          </p:nvPr>
        </p:nvGraphicFramePr>
        <p:xfrm>
          <a:off x="7793832" y="4417858"/>
          <a:ext cx="1252198" cy="1112520"/>
        </p:xfrm>
        <a:graphic>
          <a:graphicData uri="http://schemas.openxmlformats.org/drawingml/2006/table">
            <a:tbl>
              <a:tblPr firstRow="1" bandRow="1">
                <a:tableStyleId>{2D5ABB26-0587-4C30-8999-92F81FD0307C}</a:tableStyleId>
              </a:tblPr>
              <a:tblGrid>
                <a:gridCol w="322490">
                  <a:extLst>
                    <a:ext uri="{9D8B030D-6E8A-4147-A177-3AD203B41FA5}">
                      <a16:colId xmlns:a16="http://schemas.microsoft.com/office/drawing/2014/main" val="4115838476"/>
                    </a:ext>
                  </a:extLst>
                </a:gridCol>
                <a:gridCol w="929708">
                  <a:extLst>
                    <a:ext uri="{9D8B030D-6E8A-4147-A177-3AD203B41FA5}">
                      <a16:colId xmlns:a16="http://schemas.microsoft.com/office/drawing/2014/main" val="812392962"/>
                    </a:ext>
                  </a:extLst>
                </a:gridCol>
              </a:tblGrid>
              <a:tr h="370840">
                <a:tc rowSpan="3">
                  <a:txBody>
                    <a:bodyPr/>
                    <a:lstStyle/>
                    <a:p>
                      <a:r>
                        <a:rPr lang="en-US" dirty="0"/>
                        <a:t>^</a:t>
                      </a:r>
                    </a:p>
                  </a:txBody>
                  <a:tcPr anchor="ctr"/>
                </a:tc>
                <a:tc>
                  <a:txBody>
                    <a:bodyPr/>
                    <a:lstStyle/>
                    <a:p>
                      <a:r>
                        <a:rPr lang="en-US" dirty="0"/>
                        <a:t>0110</a:t>
                      </a:r>
                    </a:p>
                  </a:txBody>
                  <a:tcPr/>
                </a:tc>
                <a:extLst>
                  <a:ext uri="{0D108BD9-81ED-4DB2-BD59-A6C34878D82A}">
                    <a16:rowId xmlns:a16="http://schemas.microsoft.com/office/drawing/2014/main" val="2336880045"/>
                  </a:ext>
                </a:extLst>
              </a:tr>
              <a:tr h="370840">
                <a:tc vMerge="1">
                  <a:txBody>
                    <a:bodyPr/>
                    <a:lstStyle/>
                    <a:p>
                      <a:endParaRPr lang="en-US" dirty="0"/>
                    </a:p>
                  </a:txBody>
                  <a:tcPr/>
                </a:tc>
                <a:tc>
                  <a:txBody>
                    <a:bodyPr/>
                    <a:lstStyle/>
                    <a:p>
                      <a:r>
                        <a:rPr lang="en-US" dirty="0"/>
                        <a:t>1100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8792293"/>
                  </a:ext>
                </a:extLst>
              </a:tr>
              <a:tr h="370840">
                <a:tc vMerge="1">
                  <a:txBody>
                    <a:bodyPr/>
                    <a:lstStyle/>
                    <a:p>
                      <a:endParaRPr lang="en-US" dirty="0"/>
                    </a:p>
                  </a:txBody>
                  <a:tcPr/>
                </a:tc>
                <a:tc>
                  <a:txBody>
                    <a:bodyPr/>
                    <a:lstStyle/>
                    <a:p>
                      <a:r>
                        <a:rPr lang="en-US" dirty="0"/>
                        <a:t>1010</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771281"/>
                  </a:ext>
                </a:extLst>
              </a:tr>
            </a:tbl>
          </a:graphicData>
        </a:graphic>
      </p:graphicFrame>
    </p:spTree>
    <p:extLst>
      <p:ext uri="{BB962C8B-B14F-4D97-AF65-F5344CB8AC3E}">
        <p14:creationId xmlns:p14="http://schemas.microsoft.com/office/powerpoint/2010/main" val="2576798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534EB8-83EB-114B-9826-0431F1A9788F}"/>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CF5CF18-F19E-8C4A-83DD-D0F5120572AC}"/>
              </a:ext>
            </a:extLst>
          </p:cNvPr>
          <p:cNvSpPr txBox="1"/>
          <p:nvPr/>
        </p:nvSpPr>
        <p:spPr>
          <a:xfrm>
            <a:off x="542924" y="431334"/>
            <a:ext cx="57578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Operations</a:t>
            </a:r>
          </a:p>
        </p:txBody>
      </p:sp>
      <p:sp>
        <p:nvSpPr>
          <p:cNvPr id="12" name="TextBox 11">
            <a:extLst>
              <a:ext uri="{FF2B5EF4-FFF2-40B4-BE49-F238E27FC236}">
                <a16:creationId xmlns:a16="http://schemas.microsoft.com/office/drawing/2014/main" id="{9B6E1728-E812-744D-9130-53C58CAC0FA1}"/>
              </a:ext>
            </a:extLst>
          </p:cNvPr>
          <p:cNvSpPr txBox="1"/>
          <p:nvPr/>
        </p:nvSpPr>
        <p:spPr>
          <a:xfrm>
            <a:off x="542924" y="1209466"/>
            <a:ext cx="8463916" cy="1384995"/>
          </a:xfrm>
          <a:prstGeom prst="rect">
            <a:avLst/>
          </a:prstGeom>
          <a:noFill/>
        </p:spPr>
        <p:txBody>
          <a:bodyPr wrap="square" rtlCol="0">
            <a:spAutoFit/>
          </a:bodyPr>
          <a:lstStyle/>
          <a:p>
            <a:r>
              <a:rPr lang="en-US" sz="2400" dirty="0">
                <a:latin typeface="Times" pitchFamily="2" charset="0"/>
              </a:rPr>
              <a:t>Bit-level operation</a:t>
            </a:r>
          </a:p>
          <a:p>
            <a:pPr marL="800100" lvl="1" indent="-342900">
              <a:buFont typeface="Arial" panose="020B0604020202020204" pitchFamily="34" charset="0"/>
              <a:buChar char="•"/>
            </a:pPr>
            <a:r>
              <a:rPr lang="en-US" sz="2000" dirty="0">
                <a:latin typeface="Times" pitchFamily="2" charset="0"/>
              </a:rPr>
              <a:t>Shift Operations</a:t>
            </a:r>
          </a:p>
          <a:p>
            <a:pPr marL="800100" lvl="1" indent="-342900">
              <a:buFont typeface="Arial" panose="020B0604020202020204" pitchFamily="34" charset="0"/>
              <a:buChar char="•"/>
            </a:pPr>
            <a:r>
              <a:rPr lang="en-US" sz="2000" dirty="0">
                <a:latin typeface="Times" pitchFamily="2" charset="0"/>
              </a:rPr>
              <a:t>&lt;&lt; or &gt;&gt;, for shifting bit patterns to the left or to the right</a:t>
            </a:r>
          </a:p>
          <a:p>
            <a:pPr lvl="1"/>
            <a:endParaRPr lang="en-US" sz="2000" dirty="0">
              <a:latin typeface="Times" pitchFamily="2"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E738BC8-17AD-A64E-ABBA-F3CBC994870D}"/>
                  </a:ext>
                </a:extLst>
              </p:cNvPr>
              <p:cNvSpPr txBox="1"/>
              <p:nvPr/>
            </p:nvSpPr>
            <p:spPr>
              <a:xfrm>
                <a:off x="1051560" y="2251710"/>
                <a:ext cx="8463916" cy="286232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For an operand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having bit representation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𝑤</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𝑤</m:t>
                        </m:r>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a14:m>
                <a:r>
                  <a:rPr lang="en-US" dirty="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Left shift</a:t>
                </a:r>
                <a:r>
                  <a:rPr lang="en-US" dirty="0">
                    <a:latin typeface="Times New Roman" panose="02020603050405020304" pitchFamily="18" charset="0"/>
                    <a:cs typeface="Times New Roman" panose="02020603050405020304" pitchFamily="18" charset="0"/>
                  </a:rPr>
                  <a:t>: the expression </a:t>
                </a:r>
                <a:r>
                  <a:rPr lang="en-US" i="1" dirty="0">
                    <a:latin typeface="Times New Roman" panose="02020603050405020304" pitchFamily="18" charset="0"/>
                    <a:cs typeface="Times New Roman" panose="02020603050405020304" pitchFamily="18" charset="0"/>
                  </a:rPr>
                  <a:t>x&lt;&lt;k </a:t>
                </a:r>
                <a:r>
                  <a:rPr lang="en-US" dirty="0">
                    <a:latin typeface="Times New Roman" panose="02020603050405020304" pitchFamily="18" charset="0"/>
                    <a:cs typeface="Times New Roman" panose="02020603050405020304" pitchFamily="18" charset="0"/>
                  </a:rPr>
                  <a:t>yields a value with bit representation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𝑤</m:t>
                        </m:r>
                        <m:r>
                          <a:rPr lang="en-US" b="0" i="1" smtClean="0">
                            <a:latin typeface="Cambria Math" panose="02040503050406030204" pitchFamily="18" charset="0"/>
                          </a:rPr>
                          <m:t>−1−</m:t>
                        </m:r>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𝑤</m:t>
                        </m:r>
                        <m:r>
                          <a:rPr lang="en-US" b="0" i="1" smtClean="0">
                            <a:latin typeface="Cambria Math" panose="02040503050406030204" pitchFamily="18" charset="0"/>
                          </a:rPr>
                          <m:t>−2−</m:t>
                        </m:r>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 0,…, 0</m:t>
                    </m:r>
                  </m:oMath>
                </a14:m>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which means that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is shifted </a:t>
                </a:r>
                <a:r>
                  <a:rPr lang="en-US" i="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bits to the left, dropping off the </a:t>
                </a:r>
                <a:r>
                  <a:rPr lang="en-US" i="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most significant bits and filling the right end with </a:t>
                </a:r>
                <a:r>
                  <a:rPr lang="en-US" i="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zeros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Right shift</a:t>
                </a:r>
                <a:r>
                  <a:rPr lang="en-US" dirty="0">
                    <a:latin typeface="Times New Roman" panose="02020603050405020304" pitchFamily="18" charset="0"/>
                    <a:cs typeface="Times New Roman" panose="02020603050405020304" pitchFamily="18" charset="0"/>
                  </a:rPr>
                  <a:t>:</a:t>
                </a:r>
              </a:p>
              <a:p>
                <a:pPr marL="285750" indent="-285750">
                  <a:buFont typeface="Wingdings" pitchFamily="2" charset="2"/>
                  <a:buChar char="§"/>
                </a:pPr>
                <a:r>
                  <a:rPr lang="en-US" dirty="0">
                    <a:latin typeface="Times New Roman" panose="02020603050405020304" pitchFamily="18" charset="0"/>
                    <a:cs typeface="Times New Roman" panose="02020603050405020304" pitchFamily="18" charset="0"/>
                  </a:rPr>
                  <a:t>Logical: correspondingly, </a:t>
                </a:r>
                <a:r>
                  <a:rPr lang="en-US" i="1" dirty="0">
                    <a:latin typeface="Times New Roman" panose="02020603050405020304" pitchFamily="18" charset="0"/>
                    <a:cs typeface="Times New Roman" panose="02020603050405020304" pitchFamily="18" charset="0"/>
                  </a:rPr>
                  <a:t>x&gt;&gt;k </a:t>
                </a:r>
                <a:r>
                  <a:rPr lang="en-US" dirty="0">
                    <a:latin typeface="Times New Roman" panose="02020603050405020304" pitchFamily="18" charset="0"/>
                    <a:cs typeface="Times New Roman" panose="02020603050405020304" pitchFamily="18" charset="0"/>
                  </a:rPr>
                  <a:t>will shift </a:t>
                </a:r>
                <a:r>
                  <a:rPr lang="en-US" i="1" dirty="0">
                    <a:latin typeface="Times New Roman" panose="02020603050405020304" pitchFamily="18" charset="0"/>
                    <a:cs typeface="Times New Roman" panose="02020603050405020304" pitchFamily="18" charset="0"/>
                  </a:rPr>
                  <a:t>x </a:t>
                </a:r>
                <a:r>
                  <a:rPr lang="en-US" dirty="0">
                    <a:latin typeface="Times New Roman" panose="02020603050405020304" pitchFamily="18" charset="0"/>
                    <a:cs typeface="Times New Roman" panose="02020603050405020304" pitchFamily="18" charset="0"/>
                  </a:rPr>
                  <a:t>to the right with </a:t>
                </a:r>
                <a:r>
                  <a:rPr lang="en-US" i="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bits.  The left ends will be filled with </a:t>
                </a:r>
                <a:r>
                  <a:rPr lang="en-US" i="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zeros. [</a:t>
                </a:r>
                <a14:m>
                  <m:oMath xmlns:m="http://schemas.openxmlformats.org/officeDocument/2006/math">
                    <m:r>
                      <a:rPr lang="en-US" b="0" i="1" smtClean="0">
                        <a:latin typeface="Cambria Math" panose="02040503050406030204" pitchFamily="18" charset="0"/>
                      </a:rPr>
                      <m:t>0,…, 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𝑤</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𝑤</m:t>
                        </m:r>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oMath>
                </a14:m>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p>
              <a:p>
                <a:pPr marL="285750" indent="-285750">
                  <a:buFont typeface="Wingdings" pitchFamily="2" charset="2"/>
                  <a:buChar char="§"/>
                </a:pPr>
                <a:r>
                  <a:rPr lang="en-US" dirty="0">
                    <a:latin typeface="Times New Roman" panose="02020603050405020304" pitchFamily="18" charset="0"/>
                    <a:cs typeface="Times New Roman" panose="02020603050405020304" pitchFamily="18" charset="0"/>
                  </a:rPr>
                  <a:t>Arithmetic : The left ends will be filled with </a:t>
                </a:r>
                <a:r>
                  <a:rPr lang="en-US" i="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repetitions of the most significant bit</a:t>
                </a:r>
              </a:p>
            </p:txBody>
          </p:sp>
        </mc:Choice>
        <mc:Fallback xmlns="">
          <p:sp>
            <p:nvSpPr>
              <p:cNvPr id="6" name="TextBox 5">
                <a:extLst>
                  <a:ext uri="{FF2B5EF4-FFF2-40B4-BE49-F238E27FC236}">
                    <a16:creationId xmlns:a16="http://schemas.microsoft.com/office/drawing/2014/main" id="{3E738BC8-17AD-A64E-ABBA-F3CBC994870D}"/>
                  </a:ext>
                </a:extLst>
              </p:cNvPr>
              <p:cNvSpPr txBox="1">
                <a:spLocks noRot="1" noChangeAspect="1" noMove="1" noResize="1" noEditPoints="1" noAdjustHandles="1" noChangeArrowheads="1" noChangeShapeType="1" noTextEdit="1"/>
              </p:cNvSpPr>
              <p:nvPr/>
            </p:nvSpPr>
            <p:spPr>
              <a:xfrm>
                <a:off x="1051560" y="2251710"/>
                <a:ext cx="8463916" cy="2862322"/>
              </a:xfrm>
              <a:prstGeom prst="rect">
                <a:avLst/>
              </a:prstGeom>
              <a:blipFill>
                <a:blip r:embed="rId3"/>
                <a:stretch>
                  <a:fillRect l="-576" t="-847" b="-2119"/>
                </a:stretch>
              </a:blipFill>
            </p:spPr>
            <p:txBody>
              <a:bodyPr/>
              <a:lstStyle/>
              <a:p>
                <a:r>
                  <a:rPr lang="en-US">
                    <a:noFill/>
                  </a:rPr>
                  <a:t> </a:t>
                </a:r>
              </a:p>
            </p:txBody>
          </p:sp>
        </mc:Fallback>
      </mc:AlternateContent>
      <p:graphicFrame>
        <p:nvGraphicFramePr>
          <p:cNvPr id="9" name="Table 9">
            <a:extLst>
              <a:ext uri="{FF2B5EF4-FFF2-40B4-BE49-F238E27FC236}">
                <a16:creationId xmlns:a16="http://schemas.microsoft.com/office/drawing/2014/main" id="{0C6EC122-6836-5544-B4F9-458A54FB0DE8}"/>
              </a:ext>
            </a:extLst>
          </p:cNvPr>
          <p:cNvGraphicFramePr>
            <a:graphicFrameLocks noGrp="1"/>
          </p:cNvGraphicFramePr>
          <p:nvPr>
            <p:extLst>
              <p:ext uri="{D42A27DB-BD31-4B8C-83A1-F6EECF244321}">
                <p14:modId xmlns:p14="http://schemas.microsoft.com/office/powerpoint/2010/main" val="1292150010"/>
              </p:ext>
            </p:extLst>
          </p:nvPr>
        </p:nvGraphicFramePr>
        <p:xfrm>
          <a:off x="1051560" y="5206682"/>
          <a:ext cx="4217670" cy="1219984"/>
        </p:xfrm>
        <a:graphic>
          <a:graphicData uri="http://schemas.openxmlformats.org/drawingml/2006/table">
            <a:tbl>
              <a:tblPr firstRow="1" bandRow="1">
                <a:tableStyleId>{5940675A-B579-460E-94D1-54222C63F5DA}</a:tableStyleId>
              </a:tblPr>
              <a:tblGrid>
                <a:gridCol w="1645920">
                  <a:extLst>
                    <a:ext uri="{9D8B030D-6E8A-4147-A177-3AD203B41FA5}">
                      <a16:colId xmlns:a16="http://schemas.microsoft.com/office/drawing/2014/main" val="4191184218"/>
                    </a:ext>
                  </a:extLst>
                </a:gridCol>
                <a:gridCol w="1165860">
                  <a:extLst>
                    <a:ext uri="{9D8B030D-6E8A-4147-A177-3AD203B41FA5}">
                      <a16:colId xmlns:a16="http://schemas.microsoft.com/office/drawing/2014/main" val="1011931424"/>
                    </a:ext>
                  </a:extLst>
                </a:gridCol>
                <a:gridCol w="1405890">
                  <a:extLst>
                    <a:ext uri="{9D8B030D-6E8A-4147-A177-3AD203B41FA5}">
                      <a16:colId xmlns:a16="http://schemas.microsoft.com/office/drawing/2014/main" val="1378845666"/>
                    </a:ext>
                  </a:extLst>
                </a:gridCol>
              </a:tblGrid>
              <a:tr h="304996">
                <a:tc>
                  <a:txBody>
                    <a:bodyPr/>
                    <a:lstStyle/>
                    <a:p>
                      <a:r>
                        <a:rPr lang="en-US" sz="1400" dirty="0"/>
                        <a:t>Value of X</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[01100011]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[10010101]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6056935"/>
                  </a:ext>
                </a:extLst>
              </a:tr>
              <a:tr h="304996">
                <a:tc>
                  <a:txBody>
                    <a:bodyPr/>
                    <a:lstStyle/>
                    <a:p>
                      <a:r>
                        <a:rPr lang="en-US" sz="1400" dirty="0"/>
                        <a:t>x&lt;&lt;4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1400" dirty="0"/>
                        <a:t>[0011</a:t>
                      </a:r>
                      <a:r>
                        <a:rPr lang="en-US" sz="1400" i="1" dirty="0"/>
                        <a:t>0000</a:t>
                      </a:r>
                      <a:r>
                        <a:rPr lang="en-US" sz="1400" dirty="0"/>
                        <a:t>]</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1400" dirty="0"/>
                        <a:t>[0101</a:t>
                      </a:r>
                      <a:r>
                        <a:rPr lang="en-US" sz="1400" i="1" dirty="0"/>
                        <a:t>0000</a:t>
                      </a:r>
                      <a:r>
                        <a:rPr lang="en-US" sz="1400" dirty="0"/>
                        <a:t>]</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77554865"/>
                  </a:ext>
                </a:extLst>
              </a:tr>
              <a:tr h="304996">
                <a:tc>
                  <a:txBody>
                    <a:bodyPr/>
                    <a:lstStyle/>
                    <a:p>
                      <a:r>
                        <a:rPr lang="en-US" sz="1400" dirty="0"/>
                        <a:t>x&gt;&gt;4 (logical)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a:t>
                      </a:r>
                      <a:r>
                        <a:rPr lang="en-US" sz="1400" i="1" dirty="0"/>
                        <a:t>0000</a:t>
                      </a:r>
                      <a:r>
                        <a:rPr lang="en-US" sz="1400" dirty="0"/>
                        <a:t>0110]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a:t>
                      </a:r>
                      <a:r>
                        <a:rPr lang="en-US" sz="1400" i="1" dirty="0"/>
                        <a:t>0000</a:t>
                      </a:r>
                      <a:r>
                        <a:rPr lang="en-US" sz="1400" dirty="0"/>
                        <a:t>1001]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94796924"/>
                  </a:ext>
                </a:extLst>
              </a:tr>
              <a:tr h="304996">
                <a:tc>
                  <a:txBody>
                    <a:bodyPr/>
                    <a:lstStyle/>
                    <a:p>
                      <a:r>
                        <a:rPr lang="en-US" sz="1400" dirty="0"/>
                        <a:t>x&gt;&gt;4 (arithmetic)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a:t>
                      </a:r>
                      <a:r>
                        <a:rPr lang="en-US" sz="1400" i="1" dirty="0"/>
                        <a:t>0000</a:t>
                      </a:r>
                      <a:r>
                        <a:rPr lang="en-US" sz="1400" dirty="0"/>
                        <a:t>0110]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a:t>
                      </a:r>
                      <a:r>
                        <a:rPr lang="en-US" sz="1400" i="1" dirty="0"/>
                        <a:t>1111</a:t>
                      </a:r>
                      <a:r>
                        <a:rPr lang="en-US" sz="1400" dirty="0"/>
                        <a:t>1001]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45076338"/>
                  </a:ext>
                </a:extLst>
              </a:tr>
            </a:tbl>
          </a:graphicData>
        </a:graphic>
      </p:graphicFrame>
    </p:spTree>
    <p:extLst>
      <p:ext uri="{BB962C8B-B14F-4D97-AF65-F5344CB8AC3E}">
        <p14:creationId xmlns:p14="http://schemas.microsoft.com/office/powerpoint/2010/main" val="3299327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53C3DE-DE9A-654C-8AFB-66777F962373}"/>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B253C42-C352-CA49-81FF-F63CC347819F}"/>
              </a:ext>
            </a:extLst>
          </p:cNvPr>
          <p:cNvSpPr txBox="1"/>
          <p:nvPr/>
        </p:nvSpPr>
        <p:spPr>
          <a:xfrm>
            <a:off x="542924" y="431334"/>
            <a:ext cx="57578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Function</a:t>
            </a:r>
          </a:p>
        </p:txBody>
      </p:sp>
      <p:pic>
        <p:nvPicPr>
          <p:cNvPr id="6" name="Picture 5">
            <a:extLst>
              <a:ext uri="{FF2B5EF4-FFF2-40B4-BE49-F238E27FC236}">
                <a16:creationId xmlns:a16="http://schemas.microsoft.com/office/drawing/2014/main" id="{988E83FC-9675-C941-ACD5-DE486CD29F1F}"/>
              </a:ext>
            </a:extLst>
          </p:cNvPr>
          <p:cNvPicPr>
            <a:picLocks noChangeAspect="1"/>
          </p:cNvPicPr>
          <p:nvPr/>
        </p:nvPicPr>
        <p:blipFill>
          <a:blip r:embed="rId2"/>
          <a:stretch>
            <a:fillRect/>
          </a:stretch>
        </p:blipFill>
        <p:spPr>
          <a:xfrm>
            <a:off x="1972506" y="1293862"/>
            <a:ext cx="5428646" cy="3563643"/>
          </a:xfrm>
          <a:prstGeom prst="rect">
            <a:avLst/>
          </a:prstGeom>
        </p:spPr>
      </p:pic>
      <p:sp>
        <p:nvSpPr>
          <p:cNvPr id="7" name="TextBox 6">
            <a:extLst>
              <a:ext uri="{FF2B5EF4-FFF2-40B4-BE49-F238E27FC236}">
                <a16:creationId xmlns:a16="http://schemas.microsoft.com/office/drawing/2014/main" id="{C021415C-CE0A-7D4F-923E-C45DC38EB21F}"/>
              </a:ext>
            </a:extLst>
          </p:cNvPr>
          <p:cNvSpPr txBox="1"/>
          <p:nvPr/>
        </p:nvSpPr>
        <p:spPr>
          <a:xfrm>
            <a:off x="832378" y="4979099"/>
            <a:ext cx="7708901" cy="1200329"/>
          </a:xfrm>
          <a:prstGeom prst="rect">
            <a:avLst/>
          </a:prstGeom>
          <a:noFill/>
        </p:spPr>
        <p:txBody>
          <a:bodyPr wrap="square" rtlCol="0">
            <a:spAutoFit/>
          </a:bodyPr>
          <a:lstStyle/>
          <a:p>
            <a:pPr algn="just"/>
            <a:r>
              <a:rPr lang="en-US" dirty="0">
                <a:latin typeface="Times" pitchFamily="2" charset="0"/>
              </a:rPr>
              <a:t>A </a:t>
            </a:r>
            <a:r>
              <a:rPr lang="en-US" b="1" dirty="0">
                <a:latin typeface="Times" pitchFamily="2" charset="0"/>
              </a:rPr>
              <a:t>function</a:t>
            </a:r>
            <a:r>
              <a:rPr lang="en-US" dirty="0">
                <a:latin typeface="Times" pitchFamily="2" charset="0"/>
              </a:rPr>
              <a:t> is a subprogram that returns a single value. You must </a:t>
            </a:r>
            <a:r>
              <a:rPr lang="en-US" b="1" dirty="0">
                <a:latin typeface="Times" pitchFamily="2" charset="0"/>
              </a:rPr>
              <a:t>declare</a:t>
            </a:r>
            <a:r>
              <a:rPr lang="en-US" dirty="0">
                <a:latin typeface="Times" pitchFamily="2" charset="0"/>
              </a:rPr>
              <a:t> and define a </a:t>
            </a:r>
            <a:r>
              <a:rPr lang="en-US" b="1" dirty="0">
                <a:latin typeface="Times" pitchFamily="2" charset="0"/>
              </a:rPr>
              <a:t>function</a:t>
            </a:r>
            <a:r>
              <a:rPr lang="en-US" dirty="0">
                <a:latin typeface="Times" pitchFamily="2" charset="0"/>
              </a:rPr>
              <a:t> before invoking it. You can </a:t>
            </a:r>
            <a:r>
              <a:rPr lang="en-US" b="1" dirty="0">
                <a:latin typeface="Times" pitchFamily="2" charset="0"/>
              </a:rPr>
              <a:t>either declare</a:t>
            </a:r>
            <a:r>
              <a:rPr lang="en-US" dirty="0">
                <a:latin typeface="Times" pitchFamily="2" charset="0"/>
              </a:rPr>
              <a:t> and define it at the same time, or you can </a:t>
            </a:r>
            <a:r>
              <a:rPr lang="en-US" b="1" dirty="0">
                <a:latin typeface="Times" pitchFamily="2" charset="0"/>
              </a:rPr>
              <a:t>declare</a:t>
            </a:r>
            <a:r>
              <a:rPr lang="en-US" dirty="0">
                <a:latin typeface="Times" pitchFamily="2" charset="0"/>
              </a:rPr>
              <a:t> it first and then define it later in the same block. Codes after the </a:t>
            </a:r>
            <a:r>
              <a:rPr lang="en-US" b="1" dirty="0">
                <a:latin typeface="Times" pitchFamily="2" charset="0"/>
              </a:rPr>
              <a:t>return </a:t>
            </a:r>
            <a:r>
              <a:rPr lang="en-US" dirty="0">
                <a:latin typeface="Times" pitchFamily="2" charset="0"/>
              </a:rPr>
              <a:t>statement will not be executed.</a:t>
            </a:r>
          </a:p>
        </p:txBody>
      </p:sp>
      <p:sp>
        <p:nvSpPr>
          <p:cNvPr id="8" name="TextBox 7">
            <a:extLst>
              <a:ext uri="{FF2B5EF4-FFF2-40B4-BE49-F238E27FC236}">
                <a16:creationId xmlns:a16="http://schemas.microsoft.com/office/drawing/2014/main" id="{2BCFFC4C-EBA3-AF40-BC53-607DFD97C7CA}"/>
              </a:ext>
            </a:extLst>
          </p:cNvPr>
          <p:cNvSpPr txBox="1"/>
          <p:nvPr/>
        </p:nvSpPr>
        <p:spPr>
          <a:xfrm>
            <a:off x="7910285" y="2087239"/>
            <a:ext cx="3541486" cy="175432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285750" indent="-285750">
              <a:buFont typeface="Wingdings" pitchFamily="2" charset="2"/>
              <a:buChar char="q"/>
            </a:pPr>
            <a:r>
              <a:rPr lang="en-US" dirty="0">
                <a:latin typeface="Times New Roman" panose="02020603050405020304" pitchFamily="18" charset="0"/>
                <a:cs typeface="Times New Roman" panose="02020603050405020304" pitchFamily="18" charset="0"/>
              </a:rPr>
              <a:t>Self contained</a:t>
            </a:r>
          </a:p>
          <a:p>
            <a:pPr marL="742950" lvl="1" indent="-285750">
              <a:buFont typeface="Wingdings" pitchFamily="2" charset="2"/>
              <a:buChar char="§"/>
            </a:pPr>
            <a:r>
              <a:rPr lang="en-US" dirty="0">
                <a:latin typeface="Times New Roman" panose="02020603050405020304" pitchFamily="18" charset="0"/>
                <a:cs typeface="Times New Roman" panose="02020603050405020304" pitchFamily="18" charset="0"/>
              </a:rPr>
              <a:t>only relies on input parameter</a:t>
            </a:r>
          </a:p>
          <a:p>
            <a:pPr marL="742950" lvl="1" indent="-285750">
              <a:buFont typeface="Wingdings" pitchFamily="2" charset="2"/>
              <a:buChar char="§"/>
            </a:pPr>
            <a:r>
              <a:rPr lang="en-US" dirty="0">
                <a:latin typeface="Times New Roman" panose="02020603050405020304" pitchFamily="18" charset="0"/>
                <a:cs typeface="Times New Roman" panose="02020603050405020304" pitchFamily="18" charset="0"/>
              </a:rPr>
              <a:t>output is well defined</a:t>
            </a:r>
          </a:p>
          <a:p>
            <a:pPr marL="285750" indent="-285750">
              <a:buFont typeface="Wingdings" pitchFamily="2" charset="2"/>
              <a:buChar char="q"/>
            </a:pPr>
            <a:r>
              <a:rPr lang="en-US" dirty="0">
                <a:latin typeface="Times New Roman" panose="02020603050405020304" pitchFamily="18" charset="0"/>
                <a:cs typeface="Times New Roman" panose="02020603050405020304" pitchFamily="18" charset="0"/>
              </a:rPr>
              <a:t>Portable</a:t>
            </a:r>
          </a:p>
          <a:p>
            <a:pPr marL="285750" indent="-285750">
              <a:buFont typeface="Wingdings" pitchFamily="2" charset="2"/>
              <a:buChar char="q"/>
            </a:pPr>
            <a:r>
              <a:rPr lang="en-US" dirty="0">
                <a:latin typeface="Times New Roman" panose="02020603050405020304" pitchFamily="18" charset="0"/>
                <a:cs typeface="Times New Roman" panose="02020603050405020304" pitchFamily="18" charset="0"/>
              </a:rPr>
              <a:t>Ease of maintenance</a:t>
            </a:r>
          </a:p>
        </p:txBody>
      </p:sp>
    </p:spTree>
    <p:extLst>
      <p:ext uri="{BB962C8B-B14F-4D97-AF65-F5344CB8AC3E}">
        <p14:creationId xmlns:p14="http://schemas.microsoft.com/office/powerpoint/2010/main" val="287951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84ABD3-6ED2-0546-8016-70A3424C6F22}"/>
              </a:ext>
            </a:extLst>
          </p:cNvPr>
          <p:cNvPicPr>
            <a:picLocks noChangeAspect="1"/>
          </p:cNvPicPr>
          <p:nvPr/>
        </p:nvPicPr>
        <p:blipFill>
          <a:blip r:embed="rId2"/>
          <a:stretch>
            <a:fillRect/>
          </a:stretch>
        </p:blipFill>
        <p:spPr>
          <a:xfrm>
            <a:off x="1529443" y="1057274"/>
            <a:ext cx="3994148" cy="4792978"/>
          </a:xfrm>
          <a:prstGeom prst="rect">
            <a:avLst/>
          </a:prstGeom>
        </p:spPr>
      </p:pic>
      <p:pic>
        <p:nvPicPr>
          <p:cNvPr id="5" name="Picture 4">
            <a:extLst>
              <a:ext uri="{FF2B5EF4-FFF2-40B4-BE49-F238E27FC236}">
                <a16:creationId xmlns:a16="http://schemas.microsoft.com/office/drawing/2014/main" id="{F95E99DF-9A47-654E-A050-56A9352F2426}"/>
              </a:ext>
            </a:extLst>
          </p:cNvPr>
          <p:cNvPicPr>
            <a:picLocks noChangeAspect="1"/>
          </p:cNvPicPr>
          <p:nvPr/>
        </p:nvPicPr>
        <p:blipFill>
          <a:blip r:embed="rId3"/>
          <a:stretch>
            <a:fillRect/>
          </a:stretch>
        </p:blipFill>
        <p:spPr>
          <a:xfrm>
            <a:off x="5879195" y="1057274"/>
            <a:ext cx="3994148" cy="4792978"/>
          </a:xfrm>
          <a:prstGeom prst="rect">
            <a:avLst/>
          </a:prstGeom>
        </p:spPr>
      </p:pic>
      <p:sp>
        <p:nvSpPr>
          <p:cNvPr id="6" name="Rectangle 5">
            <a:extLst>
              <a:ext uri="{FF2B5EF4-FFF2-40B4-BE49-F238E27FC236}">
                <a16:creationId xmlns:a16="http://schemas.microsoft.com/office/drawing/2014/main" id="{F84C95AE-9B68-6C44-8C0D-AC3BB607EDA3}"/>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4993B6-482E-454C-B9B2-215D4561E9C4}"/>
              </a:ext>
            </a:extLst>
          </p:cNvPr>
          <p:cNvSpPr txBox="1"/>
          <p:nvPr/>
        </p:nvSpPr>
        <p:spPr>
          <a:xfrm>
            <a:off x="542924" y="431334"/>
            <a:ext cx="57578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Function</a:t>
            </a:r>
          </a:p>
        </p:txBody>
      </p:sp>
      <p:sp>
        <p:nvSpPr>
          <p:cNvPr id="8" name="Rectangle 7">
            <a:extLst>
              <a:ext uri="{FF2B5EF4-FFF2-40B4-BE49-F238E27FC236}">
                <a16:creationId xmlns:a16="http://schemas.microsoft.com/office/drawing/2014/main" id="{7CA6686B-F33D-9245-AA80-F201DD2CACDC}"/>
              </a:ext>
            </a:extLst>
          </p:cNvPr>
          <p:cNvSpPr/>
          <p:nvPr/>
        </p:nvSpPr>
        <p:spPr>
          <a:xfrm>
            <a:off x="1529443" y="4107542"/>
            <a:ext cx="3994148" cy="52251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F2E98F18-1A38-DA4C-A24F-D9A7CF76EDFF}"/>
              </a:ext>
            </a:extLst>
          </p:cNvPr>
          <p:cNvSpPr/>
          <p:nvPr/>
        </p:nvSpPr>
        <p:spPr>
          <a:xfrm>
            <a:off x="5879195" y="3860800"/>
            <a:ext cx="1479548" cy="24674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9F423C57-5563-D445-96C6-97037FB25330}"/>
              </a:ext>
            </a:extLst>
          </p:cNvPr>
          <p:cNvCxnSpPr>
            <a:cxnSpLocks/>
          </p:cNvCxnSpPr>
          <p:nvPr/>
        </p:nvCxnSpPr>
        <p:spPr>
          <a:xfrm flipH="1">
            <a:off x="8131629" y="1007748"/>
            <a:ext cx="1970314" cy="1035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EFE5A70-2E9C-FA41-9B25-C63798A6D303}"/>
              </a:ext>
            </a:extLst>
          </p:cNvPr>
          <p:cNvSpPr txBox="1"/>
          <p:nvPr/>
        </p:nvSpPr>
        <p:spPr>
          <a:xfrm>
            <a:off x="10101943" y="1571563"/>
            <a:ext cx="152400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Declaration:</a:t>
            </a:r>
          </a:p>
          <a:p>
            <a:r>
              <a:rPr lang="en-US" i="1" dirty="0" err="1">
                <a:latin typeface="Times New Roman" panose="02020603050405020304" pitchFamily="18" charset="0"/>
                <a:cs typeface="Times New Roman" panose="02020603050405020304" pitchFamily="18" charset="0"/>
              </a:rPr>
              <a:t>duration_off</a:t>
            </a:r>
            <a:endParaRPr lang="en-US" i="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9FB7C83-8327-9242-83EC-6C8D277466C5}"/>
              </a:ext>
            </a:extLst>
          </p:cNvPr>
          <p:cNvSpPr txBox="1"/>
          <p:nvPr/>
        </p:nvSpPr>
        <p:spPr>
          <a:xfrm>
            <a:off x="10038443" y="4419710"/>
            <a:ext cx="142240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Definition:</a:t>
            </a:r>
          </a:p>
          <a:p>
            <a:r>
              <a:rPr lang="en-US" i="1" dirty="0" err="1">
                <a:latin typeface="Times New Roman" panose="02020603050405020304" pitchFamily="18" charset="0"/>
                <a:cs typeface="Times New Roman" panose="02020603050405020304" pitchFamily="18" charset="0"/>
              </a:rPr>
              <a:t>duration_off</a:t>
            </a:r>
            <a:endParaRPr lang="en-US" i="1" dirty="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8C48997F-442D-6B4C-AC41-39A9C85234C6}"/>
              </a:ext>
            </a:extLst>
          </p:cNvPr>
          <p:cNvCxnSpPr>
            <a:cxnSpLocks/>
            <a:stCxn id="17" idx="1"/>
          </p:cNvCxnSpPr>
          <p:nvPr/>
        </p:nvCxnSpPr>
        <p:spPr>
          <a:xfrm flipH="1" flipV="1">
            <a:off x="7866743" y="4453095"/>
            <a:ext cx="2171700" cy="289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7CE28E2-9DE0-8540-AE69-783EBD96870B}"/>
              </a:ext>
            </a:extLst>
          </p:cNvPr>
          <p:cNvSpPr txBox="1"/>
          <p:nvPr/>
        </p:nvSpPr>
        <p:spPr>
          <a:xfrm>
            <a:off x="10000343" y="3027457"/>
            <a:ext cx="1625600"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Call the functions, pass by value</a:t>
            </a:r>
            <a:endParaRPr lang="en-US" i="1" dirty="0">
              <a:latin typeface="Times New Roman" panose="02020603050405020304" pitchFamily="18" charset="0"/>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F4A49CDA-36BD-5742-A370-D1A23ED50E90}"/>
              </a:ext>
            </a:extLst>
          </p:cNvPr>
          <p:cNvCxnSpPr>
            <a:cxnSpLocks/>
            <a:stCxn id="24" idx="1"/>
            <a:endCxn id="9" idx="3"/>
          </p:cNvCxnSpPr>
          <p:nvPr/>
        </p:nvCxnSpPr>
        <p:spPr>
          <a:xfrm flipH="1">
            <a:off x="7358743" y="3489122"/>
            <a:ext cx="2641600" cy="495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D66DB31-7777-8A44-BCC0-A8609F90B588}"/>
              </a:ext>
            </a:extLst>
          </p:cNvPr>
          <p:cNvCxnSpPr>
            <a:cxnSpLocks/>
          </p:cNvCxnSpPr>
          <p:nvPr/>
        </p:nvCxnSpPr>
        <p:spPr>
          <a:xfrm flipH="1">
            <a:off x="8360229" y="1756229"/>
            <a:ext cx="1741714" cy="899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5472521-80E0-A243-BA72-C6254F712709}"/>
              </a:ext>
            </a:extLst>
          </p:cNvPr>
          <p:cNvSpPr txBox="1"/>
          <p:nvPr/>
        </p:nvSpPr>
        <p:spPr>
          <a:xfrm>
            <a:off x="10101943" y="684582"/>
            <a:ext cx="142240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Definition:</a:t>
            </a:r>
          </a:p>
          <a:p>
            <a:r>
              <a:rPr lang="en-US" i="1" dirty="0" err="1">
                <a:latin typeface="Times New Roman" panose="02020603050405020304" pitchFamily="18" charset="0"/>
                <a:cs typeface="Times New Roman" panose="02020603050405020304" pitchFamily="18" charset="0"/>
              </a:rPr>
              <a:t>duration_on</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7327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84C95AE-9B68-6C44-8C0D-AC3BB607EDA3}"/>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4993B6-482E-454C-B9B2-215D4561E9C4}"/>
              </a:ext>
            </a:extLst>
          </p:cNvPr>
          <p:cNvSpPr txBox="1"/>
          <p:nvPr/>
        </p:nvSpPr>
        <p:spPr>
          <a:xfrm>
            <a:off x="542924" y="431334"/>
            <a:ext cx="57578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Function</a:t>
            </a:r>
          </a:p>
        </p:txBody>
      </p:sp>
      <p:pic>
        <p:nvPicPr>
          <p:cNvPr id="3" name="Picture 2">
            <a:extLst>
              <a:ext uri="{FF2B5EF4-FFF2-40B4-BE49-F238E27FC236}">
                <a16:creationId xmlns:a16="http://schemas.microsoft.com/office/drawing/2014/main" id="{8D9A4E7A-454B-FC46-837A-6C6979C5F471}"/>
              </a:ext>
            </a:extLst>
          </p:cNvPr>
          <p:cNvPicPr>
            <a:picLocks noChangeAspect="1"/>
          </p:cNvPicPr>
          <p:nvPr/>
        </p:nvPicPr>
        <p:blipFill>
          <a:blip r:embed="rId2"/>
          <a:stretch>
            <a:fillRect/>
          </a:stretch>
        </p:blipFill>
        <p:spPr>
          <a:xfrm>
            <a:off x="6522086" y="2724791"/>
            <a:ext cx="2781300" cy="1663700"/>
          </a:xfrm>
          <a:prstGeom prst="rect">
            <a:avLst/>
          </a:prstGeom>
        </p:spPr>
      </p:pic>
      <p:pic>
        <p:nvPicPr>
          <p:cNvPr id="10" name="Picture 9">
            <a:extLst>
              <a:ext uri="{FF2B5EF4-FFF2-40B4-BE49-F238E27FC236}">
                <a16:creationId xmlns:a16="http://schemas.microsoft.com/office/drawing/2014/main" id="{73AA7E7D-311B-7343-89F6-7DBAE6B9931E}"/>
              </a:ext>
            </a:extLst>
          </p:cNvPr>
          <p:cNvPicPr>
            <a:picLocks noChangeAspect="1"/>
          </p:cNvPicPr>
          <p:nvPr/>
        </p:nvPicPr>
        <p:blipFill>
          <a:blip r:embed="rId3"/>
          <a:stretch>
            <a:fillRect/>
          </a:stretch>
        </p:blipFill>
        <p:spPr>
          <a:xfrm>
            <a:off x="6522086" y="4461422"/>
            <a:ext cx="3175952" cy="1900570"/>
          </a:xfrm>
          <a:prstGeom prst="rect">
            <a:avLst/>
          </a:prstGeom>
        </p:spPr>
      </p:pic>
      <p:pic>
        <p:nvPicPr>
          <p:cNvPr id="12" name="Picture 11">
            <a:extLst>
              <a:ext uri="{FF2B5EF4-FFF2-40B4-BE49-F238E27FC236}">
                <a16:creationId xmlns:a16="http://schemas.microsoft.com/office/drawing/2014/main" id="{AAB87E03-DC85-E342-A7AC-2EABD034F0CB}"/>
              </a:ext>
            </a:extLst>
          </p:cNvPr>
          <p:cNvPicPr>
            <a:picLocks noChangeAspect="1"/>
          </p:cNvPicPr>
          <p:nvPr/>
        </p:nvPicPr>
        <p:blipFill>
          <a:blip r:embed="rId4"/>
          <a:stretch>
            <a:fillRect/>
          </a:stretch>
        </p:blipFill>
        <p:spPr>
          <a:xfrm>
            <a:off x="6522086" y="645260"/>
            <a:ext cx="2895600" cy="2006600"/>
          </a:xfrm>
          <a:prstGeom prst="rect">
            <a:avLst/>
          </a:prstGeom>
        </p:spPr>
      </p:pic>
      <p:pic>
        <p:nvPicPr>
          <p:cNvPr id="13" name="Picture 12">
            <a:extLst>
              <a:ext uri="{FF2B5EF4-FFF2-40B4-BE49-F238E27FC236}">
                <a16:creationId xmlns:a16="http://schemas.microsoft.com/office/drawing/2014/main" id="{4919E5B8-A2FB-5146-88B0-22AED581731D}"/>
              </a:ext>
            </a:extLst>
          </p:cNvPr>
          <p:cNvPicPr>
            <a:picLocks noChangeAspect="1"/>
          </p:cNvPicPr>
          <p:nvPr/>
        </p:nvPicPr>
        <p:blipFill>
          <a:blip r:embed="rId5"/>
          <a:stretch>
            <a:fillRect/>
          </a:stretch>
        </p:blipFill>
        <p:spPr>
          <a:xfrm>
            <a:off x="1014968" y="1955462"/>
            <a:ext cx="2806700" cy="4241800"/>
          </a:xfrm>
          <a:prstGeom prst="rect">
            <a:avLst/>
          </a:prstGeom>
        </p:spPr>
      </p:pic>
      <p:sp>
        <p:nvSpPr>
          <p:cNvPr id="21" name="TextBox 20">
            <a:extLst>
              <a:ext uri="{FF2B5EF4-FFF2-40B4-BE49-F238E27FC236}">
                <a16:creationId xmlns:a16="http://schemas.microsoft.com/office/drawing/2014/main" id="{525FE50F-7607-B347-9935-FCB5D5735EC2}"/>
              </a:ext>
            </a:extLst>
          </p:cNvPr>
          <p:cNvSpPr txBox="1"/>
          <p:nvPr/>
        </p:nvSpPr>
        <p:spPr>
          <a:xfrm>
            <a:off x="542924" y="1346446"/>
            <a:ext cx="7786687" cy="830997"/>
          </a:xfrm>
          <a:prstGeom prst="rect">
            <a:avLst/>
          </a:prstGeom>
          <a:noFill/>
        </p:spPr>
        <p:txBody>
          <a:bodyPr wrap="square" rtlCol="0">
            <a:spAutoFit/>
          </a:bodyPr>
          <a:lstStyle/>
          <a:p>
            <a:r>
              <a:rPr lang="en-US" sz="2400" i="1" dirty="0">
                <a:latin typeface="Times New Roman" panose="02020603050405020304" pitchFamily="18" charset="0"/>
                <a:cs typeface="Times New Roman" panose="02020603050405020304" pitchFamily="18" charset="0"/>
              </a:rPr>
              <a:t>functions</a:t>
            </a:r>
            <a:r>
              <a:rPr lang="en-US" sz="2400" dirty="0">
                <a:latin typeface="Times New Roman" panose="02020603050405020304" pitchFamily="18" charset="0"/>
                <a:cs typeface="Times New Roman" panose="02020603050405020304" pitchFamily="18" charset="0"/>
              </a:rPr>
              <a:t> in C++ and Python</a:t>
            </a:r>
          </a:p>
          <a:p>
            <a:endParaRPr lang="en-US" sz="2400" i="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EE909B2-4D68-F64D-BE9A-F311660AD5AC}"/>
              </a:ext>
            </a:extLst>
          </p:cNvPr>
          <p:cNvSpPr txBox="1"/>
          <p:nvPr/>
        </p:nvSpPr>
        <p:spPr>
          <a:xfrm>
            <a:off x="4042966" y="3264022"/>
            <a:ext cx="2170748"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i="1" dirty="0" err="1">
                <a:latin typeface="Times New Roman" panose="02020603050405020304" pitchFamily="18" charset="0"/>
                <a:cs typeface="Times New Roman" panose="02020603050405020304" pitchFamily="18" charset="0"/>
              </a:rPr>
              <a:t>sayGoodBye</a:t>
            </a:r>
            <a:r>
              <a:rPr lang="en-US" dirty="0">
                <a:latin typeface="Times New Roman" panose="02020603050405020304" pitchFamily="18" charset="0"/>
                <a:cs typeface="Times New Roman" panose="02020603050405020304" pitchFamily="18" charset="0"/>
              </a:rPr>
              <a:t> is defined before it is called</a:t>
            </a:r>
          </a:p>
        </p:txBody>
      </p:sp>
      <p:sp>
        <p:nvSpPr>
          <p:cNvPr id="26" name="TextBox 25">
            <a:extLst>
              <a:ext uri="{FF2B5EF4-FFF2-40B4-BE49-F238E27FC236}">
                <a16:creationId xmlns:a16="http://schemas.microsoft.com/office/drawing/2014/main" id="{E638C597-155D-9E40-BC1C-CE38993D5386}"/>
              </a:ext>
            </a:extLst>
          </p:cNvPr>
          <p:cNvSpPr txBox="1"/>
          <p:nvPr/>
        </p:nvSpPr>
        <p:spPr>
          <a:xfrm>
            <a:off x="4042966" y="2190195"/>
            <a:ext cx="2170748"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i="1" dirty="0" err="1">
                <a:latin typeface="Times New Roman" panose="02020603050405020304" pitchFamily="18" charset="0"/>
                <a:cs typeface="Times New Roman" panose="02020603050405020304" pitchFamily="18" charset="0"/>
              </a:rPr>
              <a:t>sayHello</a:t>
            </a:r>
            <a:r>
              <a:rPr lang="en-US" dirty="0">
                <a:latin typeface="Times New Roman" panose="02020603050405020304" pitchFamily="18" charset="0"/>
                <a:cs typeface="Times New Roman" panose="02020603050405020304" pitchFamily="18" charset="0"/>
              </a:rPr>
              <a:t> is declared before it is called</a:t>
            </a:r>
          </a:p>
        </p:txBody>
      </p:sp>
      <p:sp>
        <p:nvSpPr>
          <p:cNvPr id="27" name="TextBox 26">
            <a:extLst>
              <a:ext uri="{FF2B5EF4-FFF2-40B4-BE49-F238E27FC236}">
                <a16:creationId xmlns:a16="http://schemas.microsoft.com/office/drawing/2014/main" id="{530B5028-B249-8C45-A9F8-F52520F68200}"/>
              </a:ext>
            </a:extLst>
          </p:cNvPr>
          <p:cNvSpPr txBox="1"/>
          <p:nvPr/>
        </p:nvSpPr>
        <p:spPr>
          <a:xfrm>
            <a:off x="4042966" y="5317370"/>
            <a:ext cx="2170748"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i="1" dirty="0" err="1">
                <a:latin typeface="Times New Roman" panose="02020603050405020304" pitchFamily="18" charset="0"/>
                <a:cs typeface="Times New Roman" panose="02020603050405020304" pitchFamily="18" charset="0"/>
              </a:rPr>
              <a:t>sayHello</a:t>
            </a:r>
            <a:r>
              <a:rPr lang="en-US" dirty="0">
                <a:latin typeface="Times New Roman" panose="02020603050405020304" pitchFamily="18" charset="0"/>
                <a:cs typeface="Times New Roman" panose="02020603050405020304" pitchFamily="18" charset="0"/>
              </a:rPr>
              <a:t> is defined after it is called</a:t>
            </a:r>
          </a:p>
        </p:txBody>
      </p:sp>
      <p:cxnSp>
        <p:nvCxnSpPr>
          <p:cNvPr id="19" name="Straight Arrow Connector 18">
            <a:extLst>
              <a:ext uri="{FF2B5EF4-FFF2-40B4-BE49-F238E27FC236}">
                <a16:creationId xmlns:a16="http://schemas.microsoft.com/office/drawing/2014/main" id="{95BBDB7C-5087-F04D-B298-A7874DD12CA5}"/>
              </a:ext>
            </a:extLst>
          </p:cNvPr>
          <p:cNvCxnSpPr>
            <a:cxnSpLocks/>
            <a:stCxn id="26" idx="1"/>
          </p:cNvCxnSpPr>
          <p:nvPr/>
        </p:nvCxnSpPr>
        <p:spPr>
          <a:xfrm flipH="1">
            <a:off x="3185160" y="2513361"/>
            <a:ext cx="857806" cy="9157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0" name="Straight Arrow Connector 29">
            <a:extLst>
              <a:ext uri="{FF2B5EF4-FFF2-40B4-BE49-F238E27FC236}">
                <a16:creationId xmlns:a16="http://schemas.microsoft.com/office/drawing/2014/main" id="{B4E409F7-AD01-1048-8E3D-007A8FDB2D30}"/>
              </a:ext>
            </a:extLst>
          </p:cNvPr>
          <p:cNvCxnSpPr>
            <a:cxnSpLocks/>
            <a:stCxn id="14" idx="1"/>
          </p:cNvCxnSpPr>
          <p:nvPr/>
        </p:nvCxnSpPr>
        <p:spPr>
          <a:xfrm flipH="1" flipV="1">
            <a:off x="3614063" y="3017169"/>
            <a:ext cx="428903" cy="70851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6" name="Straight Arrow Connector 35">
            <a:extLst>
              <a:ext uri="{FF2B5EF4-FFF2-40B4-BE49-F238E27FC236}">
                <a16:creationId xmlns:a16="http://schemas.microsoft.com/office/drawing/2014/main" id="{881DD548-E510-FF42-9F54-1F9CC4859D74}"/>
              </a:ext>
            </a:extLst>
          </p:cNvPr>
          <p:cNvCxnSpPr>
            <a:cxnSpLocks/>
            <a:stCxn id="27" idx="1"/>
          </p:cNvCxnSpPr>
          <p:nvPr/>
        </p:nvCxnSpPr>
        <p:spPr>
          <a:xfrm flipH="1" flipV="1">
            <a:off x="3421856" y="5511554"/>
            <a:ext cx="621110" cy="1289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9" name="TextBox 38">
            <a:extLst>
              <a:ext uri="{FF2B5EF4-FFF2-40B4-BE49-F238E27FC236}">
                <a16:creationId xmlns:a16="http://schemas.microsoft.com/office/drawing/2014/main" id="{90BEFE0F-CB1E-EB4D-B3BE-BE5345D6FA11}"/>
              </a:ext>
            </a:extLst>
          </p:cNvPr>
          <p:cNvSpPr txBox="1"/>
          <p:nvPr/>
        </p:nvSpPr>
        <p:spPr>
          <a:xfrm>
            <a:off x="1974928" y="6420856"/>
            <a:ext cx="886779" cy="369332"/>
          </a:xfrm>
          <a:prstGeom prst="rect">
            <a:avLst/>
          </a:prstGeom>
          <a:noFill/>
        </p:spPr>
        <p:txBody>
          <a:bodyPr wrap="square" rtlCol="0">
            <a:spAutoFit/>
          </a:bodyPr>
          <a:lstStyle/>
          <a:p>
            <a:r>
              <a:rPr lang="en-US" dirty="0"/>
              <a:t>C++</a:t>
            </a:r>
          </a:p>
        </p:txBody>
      </p:sp>
      <p:sp>
        <p:nvSpPr>
          <p:cNvPr id="40" name="TextBox 39">
            <a:extLst>
              <a:ext uri="{FF2B5EF4-FFF2-40B4-BE49-F238E27FC236}">
                <a16:creationId xmlns:a16="http://schemas.microsoft.com/office/drawing/2014/main" id="{349B35C8-EB29-1341-B8BE-D437D0E89FD4}"/>
              </a:ext>
            </a:extLst>
          </p:cNvPr>
          <p:cNvSpPr txBox="1"/>
          <p:nvPr/>
        </p:nvSpPr>
        <p:spPr>
          <a:xfrm>
            <a:off x="7666672" y="6420856"/>
            <a:ext cx="886779" cy="369332"/>
          </a:xfrm>
          <a:prstGeom prst="rect">
            <a:avLst/>
          </a:prstGeom>
          <a:noFill/>
        </p:spPr>
        <p:txBody>
          <a:bodyPr wrap="square" rtlCol="0">
            <a:spAutoFit/>
          </a:bodyPr>
          <a:lstStyle/>
          <a:p>
            <a:r>
              <a:rPr lang="en-US" dirty="0"/>
              <a:t>Python</a:t>
            </a:r>
          </a:p>
        </p:txBody>
      </p:sp>
      <p:sp>
        <p:nvSpPr>
          <p:cNvPr id="41" name="TextBox 40">
            <a:extLst>
              <a:ext uri="{FF2B5EF4-FFF2-40B4-BE49-F238E27FC236}">
                <a16:creationId xmlns:a16="http://schemas.microsoft.com/office/drawing/2014/main" id="{256B79E4-50A9-9B48-AD76-E6561612D7F0}"/>
              </a:ext>
            </a:extLst>
          </p:cNvPr>
          <p:cNvSpPr txBox="1"/>
          <p:nvPr/>
        </p:nvSpPr>
        <p:spPr>
          <a:xfrm>
            <a:off x="9726058" y="1032132"/>
            <a:ext cx="2170748"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Function must be defined before it is called</a:t>
            </a:r>
          </a:p>
        </p:txBody>
      </p:sp>
      <p:sp>
        <p:nvSpPr>
          <p:cNvPr id="42" name="TextBox 41">
            <a:extLst>
              <a:ext uri="{FF2B5EF4-FFF2-40B4-BE49-F238E27FC236}">
                <a16:creationId xmlns:a16="http://schemas.microsoft.com/office/drawing/2014/main" id="{0F955593-6B9C-B445-86F9-C9D2C48CFE59}"/>
              </a:ext>
            </a:extLst>
          </p:cNvPr>
          <p:cNvSpPr txBox="1"/>
          <p:nvPr/>
        </p:nvSpPr>
        <p:spPr>
          <a:xfrm>
            <a:off x="9777890" y="5313067"/>
            <a:ext cx="2170748"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Nested function. Not supported in C++</a:t>
            </a:r>
          </a:p>
        </p:txBody>
      </p:sp>
      <p:sp>
        <p:nvSpPr>
          <p:cNvPr id="43" name="TextBox 42">
            <a:extLst>
              <a:ext uri="{FF2B5EF4-FFF2-40B4-BE49-F238E27FC236}">
                <a16:creationId xmlns:a16="http://schemas.microsoft.com/office/drawing/2014/main" id="{097978D9-9AC3-9149-ABE9-F3991D2EB91B}"/>
              </a:ext>
            </a:extLst>
          </p:cNvPr>
          <p:cNvSpPr txBox="1"/>
          <p:nvPr/>
        </p:nvSpPr>
        <p:spPr>
          <a:xfrm>
            <a:off x="9726058" y="3080808"/>
            <a:ext cx="2170748"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Unless it is called by another function</a:t>
            </a:r>
          </a:p>
        </p:txBody>
      </p:sp>
    </p:spTree>
    <p:extLst>
      <p:ext uri="{BB962C8B-B14F-4D97-AF65-F5344CB8AC3E}">
        <p14:creationId xmlns:p14="http://schemas.microsoft.com/office/powerpoint/2010/main" val="3881037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F891C4-5488-7045-8311-EB8A58DB034D}"/>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8BD5779-9324-A74A-9B83-A82BA3782558}"/>
              </a:ext>
            </a:extLst>
          </p:cNvPr>
          <p:cNvSpPr txBox="1"/>
          <p:nvPr/>
        </p:nvSpPr>
        <p:spPr>
          <a:xfrm>
            <a:off x="542924" y="431334"/>
            <a:ext cx="57578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Class in C++</a:t>
            </a:r>
          </a:p>
        </p:txBody>
      </p:sp>
      <p:sp>
        <p:nvSpPr>
          <p:cNvPr id="6" name="Rectangle 5">
            <a:extLst>
              <a:ext uri="{FF2B5EF4-FFF2-40B4-BE49-F238E27FC236}">
                <a16:creationId xmlns:a16="http://schemas.microsoft.com/office/drawing/2014/main" id="{634EAF18-BD91-2047-BDBE-CCF25C65F1E0}"/>
              </a:ext>
            </a:extLst>
          </p:cNvPr>
          <p:cNvSpPr/>
          <p:nvPr/>
        </p:nvSpPr>
        <p:spPr>
          <a:xfrm>
            <a:off x="1634671" y="1843597"/>
            <a:ext cx="8229600" cy="3785652"/>
          </a:xfrm>
          <a:prstGeom prst="rect">
            <a:avLst/>
          </a:prstGeom>
        </p:spPr>
        <p:txBody>
          <a:bodyPr wrap="square">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C++ is an object-oriented programming language.</a:t>
            </a:r>
          </a:p>
          <a:p>
            <a:pPr algn="just"/>
            <a:r>
              <a:rPr lang="en-US" sz="2000" dirty="0">
                <a:solidFill>
                  <a:srgbClr val="000000"/>
                </a:solidFill>
                <a:latin typeface="Times New Roman" panose="02020603050405020304" pitchFamily="18" charset="0"/>
                <a:cs typeface="Times New Roman" panose="02020603050405020304" pitchFamily="18" charset="0"/>
              </a:rPr>
              <a:t>Everything in C++ is associated with classes and objects, along with its attributes and methods. For example: in real life, a car is an </a:t>
            </a:r>
            <a:r>
              <a:rPr lang="en-US" sz="2000" b="1" dirty="0">
                <a:solidFill>
                  <a:srgbClr val="000000"/>
                </a:solidFill>
                <a:latin typeface="Times New Roman" panose="02020603050405020304" pitchFamily="18" charset="0"/>
                <a:cs typeface="Times New Roman" panose="02020603050405020304" pitchFamily="18" charset="0"/>
              </a:rPr>
              <a:t>object</a:t>
            </a:r>
            <a:r>
              <a:rPr lang="en-US" sz="2000" dirty="0">
                <a:solidFill>
                  <a:srgbClr val="000000"/>
                </a:solidFill>
                <a:latin typeface="Times New Roman" panose="02020603050405020304" pitchFamily="18" charset="0"/>
                <a:cs typeface="Times New Roman" panose="02020603050405020304" pitchFamily="18" charset="0"/>
              </a:rPr>
              <a:t>. The car has </a:t>
            </a:r>
            <a:r>
              <a:rPr lang="en-US" sz="2000" b="1" dirty="0">
                <a:solidFill>
                  <a:srgbClr val="000000"/>
                </a:solidFill>
                <a:latin typeface="Times New Roman" panose="02020603050405020304" pitchFamily="18" charset="0"/>
                <a:cs typeface="Times New Roman" panose="02020603050405020304" pitchFamily="18" charset="0"/>
              </a:rPr>
              <a:t>attributes</a:t>
            </a:r>
            <a:r>
              <a:rPr lang="en-US" sz="2000" dirty="0">
                <a:solidFill>
                  <a:srgbClr val="000000"/>
                </a:solidFill>
                <a:latin typeface="Times New Roman" panose="02020603050405020304" pitchFamily="18" charset="0"/>
                <a:cs typeface="Times New Roman" panose="02020603050405020304" pitchFamily="18" charset="0"/>
              </a:rPr>
              <a:t>, such as weight and color, and </a:t>
            </a:r>
            <a:r>
              <a:rPr lang="en-US" sz="2000" b="1" dirty="0">
                <a:solidFill>
                  <a:srgbClr val="000000"/>
                </a:solidFill>
                <a:latin typeface="Times New Roman" panose="02020603050405020304" pitchFamily="18" charset="0"/>
                <a:cs typeface="Times New Roman" panose="02020603050405020304" pitchFamily="18" charset="0"/>
              </a:rPr>
              <a:t>methods</a:t>
            </a:r>
            <a:r>
              <a:rPr lang="en-US" sz="2000" dirty="0">
                <a:solidFill>
                  <a:srgbClr val="000000"/>
                </a:solidFill>
                <a:latin typeface="Times New Roman" panose="02020603050405020304" pitchFamily="18" charset="0"/>
                <a:cs typeface="Times New Roman" panose="02020603050405020304" pitchFamily="18" charset="0"/>
              </a:rPr>
              <a:t>, such as drive and brake.</a:t>
            </a:r>
          </a:p>
          <a:p>
            <a:pPr algn="just"/>
            <a:endParaRPr lang="en-US" sz="2000" dirty="0">
              <a:solidFill>
                <a:srgbClr val="000000"/>
              </a:solidFill>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Attributes and methods are basically </a:t>
            </a:r>
            <a:r>
              <a:rPr lang="en-US" sz="2000" b="1" dirty="0">
                <a:solidFill>
                  <a:srgbClr val="000000"/>
                </a:solidFill>
                <a:latin typeface="Times New Roman" panose="02020603050405020304" pitchFamily="18" charset="0"/>
                <a:cs typeface="Times New Roman" panose="02020603050405020304" pitchFamily="18" charset="0"/>
              </a:rPr>
              <a:t>variables</a:t>
            </a:r>
            <a:r>
              <a:rPr lang="en-US" sz="2000" dirty="0">
                <a:solidFill>
                  <a:srgbClr val="000000"/>
                </a:solidFill>
                <a:latin typeface="Times New Roman" panose="02020603050405020304" pitchFamily="18" charset="0"/>
                <a:cs typeface="Times New Roman" panose="02020603050405020304" pitchFamily="18" charset="0"/>
              </a:rPr>
              <a:t> and </a:t>
            </a:r>
            <a:r>
              <a:rPr lang="en-US" sz="2000" b="1" dirty="0">
                <a:solidFill>
                  <a:srgbClr val="000000"/>
                </a:solidFill>
                <a:latin typeface="Times New Roman" panose="02020603050405020304" pitchFamily="18" charset="0"/>
                <a:cs typeface="Times New Roman" panose="02020603050405020304" pitchFamily="18" charset="0"/>
              </a:rPr>
              <a:t>functions</a:t>
            </a:r>
            <a:r>
              <a:rPr lang="en-US" sz="2000" dirty="0">
                <a:solidFill>
                  <a:srgbClr val="000000"/>
                </a:solidFill>
                <a:latin typeface="Times New Roman" panose="02020603050405020304" pitchFamily="18" charset="0"/>
                <a:cs typeface="Times New Roman" panose="02020603050405020304" pitchFamily="18" charset="0"/>
              </a:rPr>
              <a:t> that belongs to the class. These are often referred to as "class members".</a:t>
            </a:r>
          </a:p>
          <a:p>
            <a:pPr algn="just"/>
            <a:r>
              <a:rPr lang="en-US" sz="2000" dirty="0">
                <a:solidFill>
                  <a:srgbClr val="000000"/>
                </a:solidFill>
                <a:latin typeface="Times New Roman" panose="02020603050405020304" pitchFamily="18" charset="0"/>
                <a:cs typeface="Times New Roman" panose="02020603050405020304" pitchFamily="18" charset="0"/>
              </a:rPr>
              <a:t>A class is a user-defined data type that we can use in our program, and it works as an object constructor, or a "blueprint" for creating objects.</a:t>
            </a:r>
          </a:p>
          <a:p>
            <a:pPr algn="just"/>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7828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69815C-B8A6-F04A-BCF5-E154A126F5DA}"/>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B5C714A-8D74-FF4C-BC97-BD86071E04C2}"/>
              </a:ext>
            </a:extLst>
          </p:cNvPr>
          <p:cNvSpPr txBox="1"/>
          <p:nvPr/>
        </p:nvSpPr>
        <p:spPr>
          <a:xfrm>
            <a:off x="542924" y="431334"/>
            <a:ext cx="57578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Class</a:t>
            </a:r>
          </a:p>
        </p:txBody>
      </p:sp>
      <p:pic>
        <p:nvPicPr>
          <p:cNvPr id="16" name="Picture 15">
            <a:extLst>
              <a:ext uri="{FF2B5EF4-FFF2-40B4-BE49-F238E27FC236}">
                <a16:creationId xmlns:a16="http://schemas.microsoft.com/office/drawing/2014/main" id="{86A02BE9-939C-9446-8546-E0A75977E777}"/>
              </a:ext>
            </a:extLst>
          </p:cNvPr>
          <p:cNvPicPr>
            <a:picLocks noChangeAspect="1"/>
          </p:cNvPicPr>
          <p:nvPr/>
        </p:nvPicPr>
        <p:blipFill>
          <a:blip r:embed="rId2"/>
          <a:stretch>
            <a:fillRect/>
          </a:stretch>
        </p:blipFill>
        <p:spPr>
          <a:xfrm>
            <a:off x="896937" y="1057274"/>
            <a:ext cx="4513943" cy="3736778"/>
          </a:xfrm>
          <a:prstGeom prst="rect">
            <a:avLst/>
          </a:prstGeom>
        </p:spPr>
      </p:pic>
      <p:pic>
        <p:nvPicPr>
          <p:cNvPr id="17" name="Picture 16">
            <a:extLst>
              <a:ext uri="{FF2B5EF4-FFF2-40B4-BE49-F238E27FC236}">
                <a16:creationId xmlns:a16="http://schemas.microsoft.com/office/drawing/2014/main" id="{FDEBCE4A-70DC-A14F-8376-D878B34F623F}"/>
              </a:ext>
            </a:extLst>
          </p:cNvPr>
          <p:cNvPicPr>
            <a:picLocks noChangeAspect="1"/>
          </p:cNvPicPr>
          <p:nvPr/>
        </p:nvPicPr>
        <p:blipFill>
          <a:blip r:embed="rId3"/>
          <a:stretch>
            <a:fillRect/>
          </a:stretch>
        </p:blipFill>
        <p:spPr>
          <a:xfrm>
            <a:off x="6096000" y="3680838"/>
            <a:ext cx="3403600" cy="1206500"/>
          </a:xfrm>
          <a:prstGeom prst="rect">
            <a:avLst/>
          </a:prstGeom>
        </p:spPr>
      </p:pic>
      <p:sp>
        <p:nvSpPr>
          <p:cNvPr id="18" name="TextBox 17">
            <a:extLst>
              <a:ext uri="{FF2B5EF4-FFF2-40B4-BE49-F238E27FC236}">
                <a16:creationId xmlns:a16="http://schemas.microsoft.com/office/drawing/2014/main" id="{B7A8AE75-A107-114E-BDB9-2C4DB349C39E}"/>
              </a:ext>
            </a:extLst>
          </p:cNvPr>
          <p:cNvSpPr txBox="1"/>
          <p:nvPr/>
        </p:nvSpPr>
        <p:spPr>
          <a:xfrm>
            <a:off x="1352663" y="4980623"/>
            <a:ext cx="8493806" cy="147732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A Button class object (Button1) is created.</a:t>
            </a:r>
          </a:p>
          <a:p>
            <a:r>
              <a:rPr lang="en-US" dirty="0">
                <a:latin typeface="Times New Roman" panose="02020603050405020304" pitchFamily="18" charset="0"/>
                <a:cs typeface="Times New Roman" panose="02020603050405020304" pitchFamily="18" charset="0"/>
              </a:rPr>
              <a:t>The button and the LED are connected to pin 13 and 6, respectively.</a:t>
            </a:r>
          </a:p>
          <a:p>
            <a:r>
              <a:rPr lang="en-US" dirty="0">
                <a:latin typeface="Times New Roman" panose="02020603050405020304" pitchFamily="18" charset="0"/>
                <a:cs typeface="Times New Roman" panose="02020603050405020304" pitchFamily="18" charset="0"/>
              </a:rPr>
              <a:t>Open the serial monitor, if the button is pressed, there will be a sentence “State is High”. Otherwise, there will be ”State is Low”.</a:t>
            </a:r>
          </a:p>
          <a:p>
            <a:r>
              <a:rPr lang="en-US" dirty="0">
                <a:latin typeface="Times New Roman" panose="02020603050405020304" pitchFamily="18" charset="0"/>
                <a:cs typeface="Times New Roman" panose="02020603050405020304" pitchFamily="18" charset="0"/>
              </a:rPr>
              <a:t>Then the destructor function will let the serial monitor display “Bye Bye”</a:t>
            </a:r>
          </a:p>
        </p:txBody>
      </p:sp>
      <p:pic>
        <p:nvPicPr>
          <p:cNvPr id="2" name="Picture 1">
            <a:extLst>
              <a:ext uri="{FF2B5EF4-FFF2-40B4-BE49-F238E27FC236}">
                <a16:creationId xmlns:a16="http://schemas.microsoft.com/office/drawing/2014/main" id="{9E68940A-F406-3740-B53B-5AC42E544C25}"/>
              </a:ext>
            </a:extLst>
          </p:cNvPr>
          <p:cNvPicPr>
            <a:picLocks noChangeAspect="1"/>
          </p:cNvPicPr>
          <p:nvPr/>
        </p:nvPicPr>
        <p:blipFill>
          <a:blip r:embed="rId4"/>
          <a:stretch>
            <a:fillRect/>
          </a:stretch>
        </p:blipFill>
        <p:spPr>
          <a:xfrm>
            <a:off x="5764892" y="283804"/>
            <a:ext cx="4059128" cy="3350391"/>
          </a:xfrm>
          <a:prstGeom prst="rect">
            <a:avLst/>
          </a:prstGeom>
        </p:spPr>
      </p:pic>
    </p:spTree>
    <p:extLst>
      <p:ext uri="{BB962C8B-B14F-4D97-AF65-F5344CB8AC3E}">
        <p14:creationId xmlns:p14="http://schemas.microsoft.com/office/powerpoint/2010/main" val="3902006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5979DC3-4D40-A541-AE8F-D507CCD890A9}"/>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3ABDEEB-33C7-A842-9BE8-A24B6B248E32}"/>
              </a:ext>
            </a:extLst>
          </p:cNvPr>
          <p:cNvSpPr txBox="1"/>
          <p:nvPr/>
        </p:nvSpPr>
        <p:spPr>
          <a:xfrm>
            <a:off x="542924" y="431334"/>
            <a:ext cx="57578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Introduction to C++ &amp; Arduino IDE</a:t>
            </a:r>
          </a:p>
        </p:txBody>
      </p:sp>
      <p:sp>
        <p:nvSpPr>
          <p:cNvPr id="11" name="TextBox 10">
            <a:extLst>
              <a:ext uri="{FF2B5EF4-FFF2-40B4-BE49-F238E27FC236}">
                <a16:creationId xmlns:a16="http://schemas.microsoft.com/office/drawing/2014/main" id="{A322CB65-650B-8A45-BAD2-1949C1B48E82}"/>
              </a:ext>
            </a:extLst>
          </p:cNvPr>
          <p:cNvSpPr txBox="1"/>
          <p:nvPr/>
        </p:nvSpPr>
        <p:spPr>
          <a:xfrm>
            <a:off x="542925" y="1471602"/>
            <a:ext cx="4535701" cy="4955064"/>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Arduino IDE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text editor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Supports C++ programming language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Uploads the program to the controller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Allows communication between the controller and the PC</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12C2948-DAF8-9942-B809-21C35BBE9F4F}"/>
              </a:ext>
            </a:extLst>
          </p:cNvPr>
          <p:cNvPicPr>
            <a:picLocks noChangeAspect="1"/>
          </p:cNvPicPr>
          <p:nvPr/>
        </p:nvPicPr>
        <p:blipFill>
          <a:blip r:embed="rId2"/>
          <a:stretch>
            <a:fillRect/>
          </a:stretch>
        </p:blipFill>
        <p:spPr>
          <a:xfrm>
            <a:off x="5515232" y="1155769"/>
            <a:ext cx="4432183" cy="4831080"/>
          </a:xfrm>
          <a:prstGeom prst="rect">
            <a:avLst/>
          </a:prstGeom>
        </p:spPr>
      </p:pic>
      <p:cxnSp>
        <p:nvCxnSpPr>
          <p:cNvPr id="14" name="Straight Arrow Connector 13">
            <a:extLst>
              <a:ext uri="{FF2B5EF4-FFF2-40B4-BE49-F238E27FC236}">
                <a16:creationId xmlns:a16="http://schemas.microsoft.com/office/drawing/2014/main" id="{8E6A8578-3EFC-9E49-9EB1-5BF1A9F28FD9}"/>
              </a:ext>
            </a:extLst>
          </p:cNvPr>
          <p:cNvCxnSpPr/>
          <p:nvPr/>
        </p:nvCxnSpPr>
        <p:spPr>
          <a:xfrm>
            <a:off x="9737124" y="1582813"/>
            <a:ext cx="877330" cy="69083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D782E78E-F37D-DB44-9EC7-7C8257221C31}"/>
              </a:ext>
            </a:extLst>
          </p:cNvPr>
          <p:cNvSpPr txBox="1"/>
          <p:nvPr/>
        </p:nvSpPr>
        <p:spPr>
          <a:xfrm>
            <a:off x="10058400" y="2329752"/>
            <a:ext cx="1754659" cy="1200329"/>
          </a:xfrm>
          <a:prstGeom prst="rect">
            <a:avLst/>
          </a:prstGeom>
          <a:noFill/>
        </p:spPr>
        <p:txBody>
          <a:bodyPr wrap="square" rtlCol="0">
            <a:spAutoFit/>
          </a:bodyPr>
          <a:lstStyle/>
          <a:p>
            <a:r>
              <a:rPr lang="en-US" dirty="0"/>
              <a:t>Serial</a:t>
            </a:r>
            <a:r>
              <a:rPr lang="zh-CN" altLang="en-US" dirty="0"/>
              <a:t> </a:t>
            </a:r>
            <a:r>
              <a:rPr lang="en-US" altLang="zh-CN" dirty="0"/>
              <a:t>Monitor:</a:t>
            </a:r>
          </a:p>
          <a:p>
            <a:r>
              <a:rPr lang="en-SG" altLang="zh-CN" dirty="0"/>
              <a:t>a debugging and communication tool</a:t>
            </a:r>
            <a:endParaRPr lang="en-US" altLang="zh-CN" dirty="0"/>
          </a:p>
        </p:txBody>
      </p:sp>
    </p:spTree>
    <p:extLst>
      <p:ext uri="{BB962C8B-B14F-4D97-AF65-F5344CB8AC3E}">
        <p14:creationId xmlns:p14="http://schemas.microsoft.com/office/powerpoint/2010/main" val="3141025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1F2AEF-7EE9-E944-9C9B-0D4C30DF33DB}"/>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9175DF-0500-E845-9A74-62B49D7F3B1B}"/>
              </a:ext>
            </a:extLst>
          </p:cNvPr>
          <p:cNvSpPr txBox="1"/>
          <p:nvPr/>
        </p:nvSpPr>
        <p:spPr>
          <a:xfrm>
            <a:off x="542924" y="431334"/>
            <a:ext cx="57578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Macros</a:t>
            </a:r>
          </a:p>
        </p:txBody>
      </p:sp>
      <p:sp>
        <p:nvSpPr>
          <p:cNvPr id="8" name="Rectangle 7">
            <a:extLst>
              <a:ext uri="{FF2B5EF4-FFF2-40B4-BE49-F238E27FC236}">
                <a16:creationId xmlns:a16="http://schemas.microsoft.com/office/drawing/2014/main" id="{7C5654A8-E3F0-1545-9258-431B6EA064AD}"/>
              </a:ext>
            </a:extLst>
          </p:cNvPr>
          <p:cNvSpPr/>
          <p:nvPr/>
        </p:nvSpPr>
        <p:spPr>
          <a:xfrm>
            <a:off x="6332708" y="2233667"/>
            <a:ext cx="4212883" cy="2862322"/>
          </a:xfrm>
          <a:prstGeom prst="rect">
            <a:avLst/>
          </a:prstGeom>
        </p:spPr>
        <p:txBody>
          <a:bodyPr wrap="square">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A </a:t>
            </a:r>
            <a:r>
              <a:rPr lang="en-US" sz="2000" i="1" dirty="0">
                <a:solidFill>
                  <a:srgbClr val="000000"/>
                </a:solidFill>
                <a:latin typeface="Times New Roman" panose="02020603050405020304" pitchFamily="18" charset="0"/>
                <a:cs typeface="Times New Roman" panose="02020603050405020304" pitchFamily="18" charset="0"/>
              </a:rPr>
              <a:t>macro</a:t>
            </a:r>
            <a:r>
              <a:rPr lang="en-US" sz="2000" dirty="0">
                <a:solidFill>
                  <a:srgbClr val="000000"/>
                </a:solidFill>
                <a:latin typeface="Times New Roman" panose="02020603050405020304" pitchFamily="18" charset="0"/>
                <a:cs typeface="Times New Roman" panose="02020603050405020304" pitchFamily="18" charset="0"/>
              </a:rPr>
              <a:t> is a fragment of code which has been given a name. Whenever the name is used, it is replaced by the contents of the macro. There are two kinds of macros. They differ mostly in what they look like when they are used.  Object-like macros resemble data objects when used, function-like macros resemble function calls.</a:t>
            </a:r>
            <a:endParaRPr lang="en-US"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FD29EB4-4B4D-0B48-B422-601C225FDF3C}"/>
              </a:ext>
            </a:extLst>
          </p:cNvPr>
          <p:cNvPicPr>
            <a:picLocks noChangeAspect="1"/>
          </p:cNvPicPr>
          <p:nvPr/>
        </p:nvPicPr>
        <p:blipFill>
          <a:blip r:embed="rId2"/>
          <a:stretch>
            <a:fillRect/>
          </a:stretch>
        </p:blipFill>
        <p:spPr>
          <a:xfrm>
            <a:off x="1646409" y="1057274"/>
            <a:ext cx="4449591" cy="5339509"/>
          </a:xfrm>
          <a:prstGeom prst="rect">
            <a:avLst/>
          </a:prstGeom>
        </p:spPr>
      </p:pic>
    </p:spTree>
    <p:extLst>
      <p:ext uri="{BB962C8B-B14F-4D97-AF65-F5344CB8AC3E}">
        <p14:creationId xmlns:p14="http://schemas.microsoft.com/office/powerpoint/2010/main" val="1455979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E3962F-8102-2347-BCBF-CCBACB92EB99}"/>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4B04A9D-D90D-BF46-853D-259D2DA6084C}"/>
              </a:ext>
            </a:extLst>
          </p:cNvPr>
          <p:cNvSpPr txBox="1"/>
          <p:nvPr/>
        </p:nvSpPr>
        <p:spPr>
          <a:xfrm>
            <a:off x="542924" y="431334"/>
            <a:ext cx="57578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Header file</a:t>
            </a:r>
          </a:p>
        </p:txBody>
      </p:sp>
      <p:pic>
        <p:nvPicPr>
          <p:cNvPr id="6" name="Picture 5">
            <a:extLst>
              <a:ext uri="{FF2B5EF4-FFF2-40B4-BE49-F238E27FC236}">
                <a16:creationId xmlns:a16="http://schemas.microsoft.com/office/drawing/2014/main" id="{25EC7469-439B-3B44-A9F4-72B1E9223BCC}"/>
              </a:ext>
            </a:extLst>
          </p:cNvPr>
          <p:cNvPicPr>
            <a:picLocks noChangeAspect="1"/>
          </p:cNvPicPr>
          <p:nvPr/>
        </p:nvPicPr>
        <p:blipFill>
          <a:blip r:embed="rId2"/>
          <a:stretch>
            <a:fillRect/>
          </a:stretch>
        </p:blipFill>
        <p:spPr>
          <a:xfrm>
            <a:off x="1458686" y="5322380"/>
            <a:ext cx="8026400" cy="723900"/>
          </a:xfrm>
          <a:prstGeom prst="rect">
            <a:avLst/>
          </a:prstGeom>
        </p:spPr>
      </p:pic>
      <p:pic>
        <p:nvPicPr>
          <p:cNvPr id="7" name="Picture 6">
            <a:extLst>
              <a:ext uri="{FF2B5EF4-FFF2-40B4-BE49-F238E27FC236}">
                <a16:creationId xmlns:a16="http://schemas.microsoft.com/office/drawing/2014/main" id="{D0142982-74E9-2643-B746-2A91910230DF}"/>
              </a:ext>
            </a:extLst>
          </p:cNvPr>
          <p:cNvPicPr>
            <a:picLocks noChangeAspect="1"/>
          </p:cNvPicPr>
          <p:nvPr/>
        </p:nvPicPr>
        <p:blipFill>
          <a:blip r:embed="rId3"/>
          <a:stretch>
            <a:fillRect/>
          </a:stretch>
        </p:blipFill>
        <p:spPr>
          <a:xfrm>
            <a:off x="2227036" y="1112142"/>
            <a:ext cx="3277216" cy="3932659"/>
          </a:xfrm>
          <a:prstGeom prst="rect">
            <a:avLst/>
          </a:prstGeom>
        </p:spPr>
      </p:pic>
      <p:sp>
        <p:nvSpPr>
          <p:cNvPr id="8" name="TextBox 7">
            <a:extLst>
              <a:ext uri="{FF2B5EF4-FFF2-40B4-BE49-F238E27FC236}">
                <a16:creationId xmlns:a16="http://schemas.microsoft.com/office/drawing/2014/main" id="{288F85AE-D07C-C747-B1F9-267673FE1CE1}"/>
              </a:ext>
            </a:extLst>
          </p:cNvPr>
          <p:cNvSpPr txBox="1"/>
          <p:nvPr/>
        </p:nvSpPr>
        <p:spPr>
          <a:xfrm>
            <a:off x="5929086" y="1057274"/>
            <a:ext cx="4114800"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include " </a:t>
            </a:r>
            <a:r>
              <a:rPr lang="en-US" i="1" dirty="0">
                <a:latin typeface="Times New Roman" panose="02020603050405020304" pitchFamily="18" charset="0"/>
                <a:cs typeface="Times New Roman" panose="02020603050405020304" pitchFamily="18" charset="0"/>
              </a:rPr>
              <a:t>q-char-sequence</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new-line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search the files under the same directory of the source file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include &lt; </a:t>
            </a:r>
            <a:r>
              <a:rPr lang="en-US" i="1" dirty="0">
                <a:latin typeface="Times New Roman" panose="02020603050405020304" pitchFamily="18" charset="0"/>
                <a:cs typeface="Times New Roman" panose="02020603050405020304" pitchFamily="18" charset="0"/>
              </a:rPr>
              <a:t>h-char-sequence</a:t>
            </a:r>
            <a:r>
              <a:rPr lang="en-US" dirty="0">
                <a:latin typeface="Times New Roman" panose="02020603050405020304" pitchFamily="18" charset="0"/>
                <a:cs typeface="Times New Roman" panose="02020603050405020304" pitchFamily="18" charset="0"/>
              </a:rPr>
              <a:t> &gt; </a:t>
            </a:r>
            <a:r>
              <a:rPr lang="en-US" i="1" dirty="0">
                <a:latin typeface="Times New Roman" panose="02020603050405020304" pitchFamily="18" charset="0"/>
                <a:cs typeface="Times New Roman" panose="02020603050405020304" pitchFamily="18" charset="0"/>
              </a:rPr>
              <a:t>new-line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search the files under the specified directory or the default directory where standard library files locate</a:t>
            </a:r>
          </a:p>
          <a:p>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45086DE-A4B4-2349-8E8E-5F6879CC3931}"/>
              </a:ext>
            </a:extLst>
          </p:cNvPr>
          <p:cNvSpPr txBox="1"/>
          <p:nvPr/>
        </p:nvSpPr>
        <p:spPr>
          <a:xfrm>
            <a:off x="5929086" y="3567472"/>
            <a:ext cx="3841134"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It is recommended to put your own header file and other .</a:t>
            </a:r>
            <a:r>
              <a:rPr lang="en-US" dirty="0" err="1">
                <a:latin typeface="Times New Roman" panose="02020603050405020304" pitchFamily="18" charset="0"/>
                <a:cs typeface="Times New Roman" panose="02020603050405020304" pitchFamily="18" charset="0"/>
              </a:rPr>
              <a:t>cpp</a:t>
            </a:r>
            <a:r>
              <a:rPr lang="en-US" dirty="0">
                <a:latin typeface="Times New Roman" panose="02020603050405020304" pitchFamily="18" charset="0"/>
                <a:cs typeface="Times New Roman" panose="02020603050405020304" pitchFamily="18" charset="0"/>
              </a:rPr>
              <a:t> files under the same directory of your main file. Otherwise, you need to specify the route when you compile the code </a:t>
            </a:r>
          </a:p>
        </p:txBody>
      </p:sp>
    </p:spTree>
    <p:extLst>
      <p:ext uri="{BB962C8B-B14F-4D97-AF65-F5344CB8AC3E}">
        <p14:creationId xmlns:p14="http://schemas.microsoft.com/office/powerpoint/2010/main" val="1436257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E3962F-8102-2347-BCBF-CCBACB92EB99}"/>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4B04A9D-D90D-BF46-853D-259D2DA6084C}"/>
              </a:ext>
            </a:extLst>
          </p:cNvPr>
          <p:cNvSpPr txBox="1"/>
          <p:nvPr/>
        </p:nvSpPr>
        <p:spPr>
          <a:xfrm>
            <a:off x="542924" y="431334"/>
            <a:ext cx="57578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Header file</a:t>
            </a:r>
          </a:p>
        </p:txBody>
      </p:sp>
      <p:pic>
        <p:nvPicPr>
          <p:cNvPr id="2" name="Picture 1">
            <a:extLst>
              <a:ext uri="{FF2B5EF4-FFF2-40B4-BE49-F238E27FC236}">
                <a16:creationId xmlns:a16="http://schemas.microsoft.com/office/drawing/2014/main" id="{CC03B87C-C384-2540-A541-F8EDAA6698DE}"/>
              </a:ext>
            </a:extLst>
          </p:cNvPr>
          <p:cNvPicPr>
            <a:picLocks noChangeAspect="1"/>
          </p:cNvPicPr>
          <p:nvPr/>
        </p:nvPicPr>
        <p:blipFill>
          <a:blip r:embed="rId2"/>
          <a:stretch>
            <a:fillRect/>
          </a:stretch>
        </p:blipFill>
        <p:spPr>
          <a:xfrm>
            <a:off x="829628" y="2159000"/>
            <a:ext cx="4343400" cy="2540000"/>
          </a:xfrm>
          <a:prstGeom prst="rect">
            <a:avLst/>
          </a:prstGeom>
        </p:spPr>
      </p:pic>
      <p:pic>
        <p:nvPicPr>
          <p:cNvPr id="3" name="Picture 2">
            <a:extLst>
              <a:ext uri="{FF2B5EF4-FFF2-40B4-BE49-F238E27FC236}">
                <a16:creationId xmlns:a16="http://schemas.microsoft.com/office/drawing/2014/main" id="{9E099F36-9DD0-FA43-8195-AEA471B10899}"/>
              </a:ext>
            </a:extLst>
          </p:cNvPr>
          <p:cNvPicPr>
            <a:picLocks noChangeAspect="1"/>
          </p:cNvPicPr>
          <p:nvPr/>
        </p:nvPicPr>
        <p:blipFill>
          <a:blip r:embed="rId3"/>
          <a:stretch>
            <a:fillRect/>
          </a:stretch>
        </p:blipFill>
        <p:spPr>
          <a:xfrm>
            <a:off x="5900420" y="487214"/>
            <a:ext cx="3225800" cy="2006600"/>
          </a:xfrm>
          <a:prstGeom prst="rect">
            <a:avLst/>
          </a:prstGeom>
        </p:spPr>
      </p:pic>
      <p:pic>
        <p:nvPicPr>
          <p:cNvPr id="10" name="Picture 9">
            <a:extLst>
              <a:ext uri="{FF2B5EF4-FFF2-40B4-BE49-F238E27FC236}">
                <a16:creationId xmlns:a16="http://schemas.microsoft.com/office/drawing/2014/main" id="{C4571870-D09A-144A-ABD0-A0BA2B4C4214}"/>
              </a:ext>
            </a:extLst>
          </p:cNvPr>
          <p:cNvPicPr>
            <a:picLocks noChangeAspect="1"/>
          </p:cNvPicPr>
          <p:nvPr/>
        </p:nvPicPr>
        <p:blipFill>
          <a:blip r:embed="rId4"/>
          <a:stretch>
            <a:fillRect/>
          </a:stretch>
        </p:blipFill>
        <p:spPr>
          <a:xfrm>
            <a:off x="5900420" y="2960370"/>
            <a:ext cx="4178300" cy="3111500"/>
          </a:xfrm>
          <a:prstGeom prst="rect">
            <a:avLst/>
          </a:prstGeom>
        </p:spPr>
      </p:pic>
      <p:sp>
        <p:nvSpPr>
          <p:cNvPr id="11" name="TextBox 10">
            <a:extLst>
              <a:ext uri="{FF2B5EF4-FFF2-40B4-BE49-F238E27FC236}">
                <a16:creationId xmlns:a16="http://schemas.microsoft.com/office/drawing/2014/main" id="{AB57B2AE-7EE9-6E4F-B589-1F340F271EB1}"/>
              </a:ext>
            </a:extLst>
          </p:cNvPr>
          <p:cNvSpPr txBox="1"/>
          <p:nvPr/>
        </p:nvSpPr>
        <p:spPr>
          <a:xfrm>
            <a:off x="9274572" y="1057275"/>
            <a:ext cx="1608296"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Functions are declared in the header file</a:t>
            </a:r>
          </a:p>
        </p:txBody>
      </p:sp>
      <p:sp>
        <p:nvSpPr>
          <p:cNvPr id="13" name="TextBox 12">
            <a:extLst>
              <a:ext uri="{FF2B5EF4-FFF2-40B4-BE49-F238E27FC236}">
                <a16:creationId xmlns:a16="http://schemas.microsoft.com/office/drawing/2014/main" id="{071F4421-147E-9E4E-858D-5CAF1355C55D}"/>
              </a:ext>
            </a:extLst>
          </p:cNvPr>
          <p:cNvSpPr txBox="1"/>
          <p:nvPr/>
        </p:nvSpPr>
        <p:spPr>
          <a:xfrm>
            <a:off x="10163492" y="3915955"/>
            <a:ext cx="1608296"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Functions are implemented in another .</a:t>
            </a:r>
            <a:r>
              <a:rPr lang="en-US" dirty="0" err="1">
                <a:latin typeface="Times New Roman" panose="02020603050405020304" pitchFamily="18" charset="0"/>
                <a:cs typeface="Times New Roman" panose="02020603050405020304" pitchFamily="18" charset="0"/>
              </a:rPr>
              <a:t>cpp</a:t>
            </a:r>
            <a:r>
              <a:rPr lang="en-US" dirty="0">
                <a:latin typeface="Times New Roman" panose="02020603050405020304" pitchFamily="18" charset="0"/>
                <a:cs typeface="Times New Roman" panose="02020603050405020304" pitchFamily="18" charset="0"/>
              </a:rPr>
              <a:t> file</a:t>
            </a:r>
          </a:p>
        </p:txBody>
      </p:sp>
    </p:spTree>
    <p:extLst>
      <p:ext uri="{BB962C8B-B14F-4D97-AF65-F5344CB8AC3E}">
        <p14:creationId xmlns:p14="http://schemas.microsoft.com/office/powerpoint/2010/main" val="663193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E3962F-8102-2347-BCBF-CCBACB92EB99}"/>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4B04A9D-D90D-BF46-853D-259D2DA6084C}"/>
              </a:ext>
            </a:extLst>
          </p:cNvPr>
          <p:cNvSpPr txBox="1"/>
          <p:nvPr/>
        </p:nvSpPr>
        <p:spPr>
          <a:xfrm>
            <a:off x="542924" y="431334"/>
            <a:ext cx="57578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Header file</a:t>
            </a:r>
          </a:p>
        </p:txBody>
      </p:sp>
      <p:sp>
        <p:nvSpPr>
          <p:cNvPr id="10" name="Rectangle 9">
            <a:extLst>
              <a:ext uri="{FF2B5EF4-FFF2-40B4-BE49-F238E27FC236}">
                <a16:creationId xmlns:a16="http://schemas.microsoft.com/office/drawing/2014/main" id="{C6CC7C92-C64F-A449-9931-ECCDA413D3FA}"/>
              </a:ext>
            </a:extLst>
          </p:cNvPr>
          <p:cNvSpPr/>
          <p:nvPr/>
        </p:nvSpPr>
        <p:spPr>
          <a:xfrm>
            <a:off x="2054694" y="5220265"/>
            <a:ext cx="4572000" cy="646331"/>
          </a:xfrm>
          <a:prstGeom prst="rect">
            <a:avLst/>
          </a:prstGeom>
        </p:spPr>
        <p:txBody>
          <a:bodyPr>
            <a:spAutoFit/>
          </a:bodyPr>
          <a:lstStyle/>
          <a:p>
            <a:r>
              <a:rPr lang="en-US" dirty="0">
                <a:hlinkClick r:id="rId2"/>
              </a:rPr>
              <a:t>https://</a:t>
            </a:r>
            <a:r>
              <a:rPr lang="en-US" dirty="0" err="1">
                <a:hlinkClick r:id="rId2"/>
              </a:rPr>
              <a:t>www.learncpp.com</a:t>
            </a:r>
            <a:r>
              <a:rPr lang="en-US" dirty="0">
                <a:hlinkClick r:id="rId2"/>
              </a:rPr>
              <a:t>/</a:t>
            </a:r>
            <a:r>
              <a:rPr lang="en-US" dirty="0" err="1">
                <a:hlinkClick r:id="rId2"/>
              </a:rPr>
              <a:t>cpp</a:t>
            </a:r>
            <a:r>
              <a:rPr lang="en-US" dirty="0">
                <a:hlinkClick r:id="rId2"/>
              </a:rPr>
              <a:t>-tutorial/header-guards/</a:t>
            </a:r>
            <a:endParaRPr lang="en-US" dirty="0"/>
          </a:p>
        </p:txBody>
      </p:sp>
      <p:pic>
        <p:nvPicPr>
          <p:cNvPr id="11" name="Picture 10">
            <a:extLst>
              <a:ext uri="{FF2B5EF4-FFF2-40B4-BE49-F238E27FC236}">
                <a16:creationId xmlns:a16="http://schemas.microsoft.com/office/drawing/2014/main" id="{73903F5F-FDCD-D94F-9705-F47E39FAF1D1}"/>
              </a:ext>
            </a:extLst>
          </p:cNvPr>
          <p:cNvPicPr>
            <a:picLocks noChangeAspect="1"/>
          </p:cNvPicPr>
          <p:nvPr/>
        </p:nvPicPr>
        <p:blipFill>
          <a:blip r:embed="rId3"/>
          <a:stretch>
            <a:fillRect/>
          </a:stretch>
        </p:blipFill>
        <p:spPr>
          <a:xfrm>
            <a:off x="2054694" y="1346427"/>
            <a:ext cx="5168900" cy="2717800"/>
          </a:xfrm>
          <a:prstGeom prst="rect">
            <a:avLst/>
          </a:prstGeom>
        </p:spPr>
      </p:pic>
      <p:cxnSp>
        <p:nvCxnSpPr>
          <p:cNvPr id="12" name="Straight Arrow Connector 11">
            <a:extLst>
              <a:ext uri="{FF2B5EF4-FFF2-40B4-BE49-F238E27FC236}">
                <a16:creationId xmlns:a16="http://schemas.microsoft.com/office/drawing/2014/main" id="{7FD9B6B2-3752-D54D-983E-9D57460FB560}"/>
              </a:ext>
            </a:extLst>
          </p:cNvPr>
          <p:cNvCxnSpPr>
            <a:cxnSpLocks/>
          </p:cNvCxnSpPr>
          <p:nvPr/>
        </p:nvCxnSpPr>
        <p:spPr>
          <a:xfrm>
            <a:off x="4966608" y="2121127"/>
            <a:ext cx="3128962" cy="10858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19355B5D-A2B8-0C48-A53A-E8BEDE137402}"/>
              </a:ext>
            </a:extLst>
          </p:cNvPr>
          <p:cNvCxnSpPr>
            <a:cxnSpLocks/>
          </p:cNvCxnSpPr>
          <p:nvPr/>
        </p:nvCxnSpPr>
        <p:spPr>
          <a:xfrm>
            <a:off x="4966608" y="2421165"/>
            <a:ext cx="3128962" cy="78581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B9F3179E-2313-8C45-A902-FF7459333212}"/>
              </a:ext>
            </a:extLst>
          </p:cNvPr>
          <p:cNvCxnSpPr>
            <a:cxnSpLocks/>
          </p:cNvCxnSpPr>
          <p:nvPr/>
        </p:nvCxnSpPr>
        <p:spPr>
          <a:xfrm flipV="1">
            <a:off x="3423558" y="3206977"/>
            <a:ext cx="4672012" cy="57150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3D75AF1-FB97-EF45-BDFD-11CF0790CBA0}"/>
              </a:ext>
            </a:extLst>
          </p:cNvPr>
          <p:cNvSpPr txBox="1"/>
          <p:nvPr/>
        </p:nvSpPr>
        <p:spPr>
          <a:xfrm>
            <a:off x="8238446" y="2964090"/>
            <a:ext cx="1897063" cy="369332"/>
          </a:xfrm>
          <a:prstGeom prst="rect">
            <a:avLst/>
          </a:prstGeom>
          <a:noFill/>
        </p:spPr>
        <p:txBody>
          <a:bodyPr wrap="square" rtlCol="0">
            <a:spAutoFit/>
          </a:bodyPr>
          <a:lstStyle/>
          <a:p>
            <a:r>
              <a:rPr lang="en-US" dirty="0"/>
              <a:t>Header Guards</a:t>
            </a:r>
          </a:p>
        </p:txBody>
      </p:sp>
      <p:sp>
        <p:nvSpPr>
          <p:cNvPr id="16" name="TextBox 15">
            <a:extLst>
              <a:ext uri="{FF2B5EF4-FFF2-40B4-BE49-F238E27FC236}">
                <a16:creationId xmlns:a16="http://schemas.microsoft.com/office/drawing/2014/main" id="{55B8DA5D-DAC2-944F-83F6-F60DE2BFA014}"/>
              </a:ext>
            </a:extLst>
          </p:cNvPr>
          <p:cNvSpPr txBox="1"/>
          <p:nvPr/>
        </p:nvSpPr>
        <p:spPr>
          <a:xfrm>
            <a:off x="2054694" y="4780745"/>
            <a:ext cx="6172200" cy="369332"/>
          </a:xfrm>
          <a:prstGeom prst="rect">
            <a:avLst/>
          </a:prstGeom>
          <a:noFill/>
        </p:spPr>
        <p:txBody>
          <a:bodyPr wrap="square" rtlCol="0">
            <a:spAutoFit/>
          </a:bodyPr>
          <a:lstStyle/>
          <a:p>
            <a:r>
              <a:rPr lang="en-US" b="1" dirty="0"/>
              <a:t>Header</a:t>
            </a:r>
            <a:r>
              <a:rPr lang="zh-CN" altLang="en-US" b="1" dirty="0"/>
              <a:t> </a:t>
            </a:r>
            <a:r>
              <a:rPr lang="en-US" altLang="zh-CN" b="1" dirty="0"/>
              <a:t>guards</a:t>
            </a:r>
            <a:r>
              <a:rPr lang="zh-CN" altLang="en-US" b="1" dirty="0"/>
              <a:t> </a:t>
            </a:r>
            <a:r>
              <a:rPr lang="en-US" altLang="zh-CN" b="1" dirty="0"/>
              <a:t>help to avoid t</a:t>
            </a:r>
            <a:r>
              <a:rPr lang="en-US" b="1" dirty="0"/>
              <a:t>he duplicate definition problem</a:t>
            </a:r>
            <a:endParaRPr lang="en-US" dirty="0"/>
          </a:p>
        </p:txBody>
      </p:sp>
    </p:spTree>
    <p:extLst>
      <p:ext uri="{BB962C8B-B14F-4D97-AF65-F5344CB8AC3E}">
        <p14:creationId xmlns:p14="http://schemas.microsoft.com/office/powerpoint/2010/main" val="1477809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E3962F-8102-2347-BCBF-CCBACB92EB99}"/>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4B04A9D-D90D-BF46-853D-259D2DA6084C}"/>
              </a:ext>
            </a:extLst>
          </p:cNvPr>
          <p:cNvSpPr txBox="1"/>
          <p:nvPr/>
        </p:nvSpPr>
        <p:spPr>
          <a:xfrm>
            <a:off x="542924" y="431334"/>
            <a:ext cx="57578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Header file</a:t>
            </a:r>
          </a:p>
        </p:txBody>
      </p:sp>
      <p:pic>
        <p:nvPicPr>
          <p:cNvPr id="2" name="Picture 1">
            <a:extLst>
              <a:ext uri="{FF2B5EF4-FFF2-40B4-BE49-F238E27FC236}">
                <a16:creationId xmlns:a16="http://schemas.microsoft.com/office/drawing/2014/main" id="{A2E52361-84B5-6C42-B42E-46FBE08F21B6}"/>
              </a:ext>
            </a:extLst>
          </p:cNvPr>
          <p:cNvPicPr>
            <a:picLocks noChangeAspect="1"/>
          </p:cNvPicPr>
          <p:nvPr/>
        </p:nvPicPr>
        <p:blipFill>
          <a:blip r:embed="rId2"/>
          <a:stretch>
            <a:fillRect/>
          </a:stretch>
        </p:blipFill>
        <p:spPr>
          <a:xfrm>
            <a:off x="900430" y="2988310"/>
            <a:ext cx="4508500" cy="1219200"/>
          </a:xfrm>
          <a:prstGeom prst="rect">
            <a:avLst/>
          </a:prstGeom>
        </p:spPr>
      </p:pic>
      <p:pic>
        <p:nvPicPr>
          <p:cNvPr id="3" name="Picture 2">
            <a:extLst>
              <a:ext uri="{FF2B5EF4-FFF2-40B4-BE49-F238E27FC236}">
                <a16:creationId xmlns:a16="http://schemas.microsoft.com/office/drawing/2014/main" id="{CD362AE3-7F7F-394E-A69F-D03C431F2401}"/>
              </a:ext>
            </a:extLst>
          </p:cNvPr>
          <p:cNvPicPr>
            <a:picLocks noChangeAspect="1"/>
          </p:cNvPicPr>
          <p:nvPr/>
        </p:nvPicPr>
        <p:blipFill>
          <a:blip r:embed="rId3"/>
          <a:stretch>
            <a:fillRect/>
          </a:stretch>
        </p:blipFill>
        <p:spPr>
          <a:xfrm>
            <a:off x="6096000" y="2575560"/>
            <a:ext cx="4368800" cy="2044700"/>
          </a:xfrm>
          <a:prstGeom prst="rect">
            <a:avLst/>
          </a:prstGeom>
        </p:spPr>
      </p:pic>
      <p:sp>
        <p:nvSpPr>
          <p:cNvPr id="17" name="TextBox 16">
            <a:extLst>
              <a:ext uri="{FF2B5EF4-FFF2-40B4-BE49-F238E27FC236}">
                <a16:creationId xmlns:a16="http://schemas.microsoft.com/office/drawing/2014/main" id="{31EDB578-2ED5-3547-A5BB-99CBD5F7EF1B}"/>
              </a:ext>
            </a:extLst>
          </p:cNvPr>
          <p:cNvSpPr txBox="1"/>
          <p:nvPr/>
        </p:nvSpPr>
        <p:spPr>
          <a:xfrm>
            <a:off x="542924" y="1450076"/>
            <a:ext cx="7786687"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Practice in Python</a:t>
            </a:r>
          </a:p>
          <a:p>
            <a:endParaRPr lang="en-US" sz="2400" i="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CA91F558-5A8A-DE4F-AA21-6E60576F37D9}"/>
              </a:ext>
            </a:extLst>
          </p:cNvPr>
          <p:cNvSpPr txBox="1"/>
          <p:nvPr/>
        </p:nvSpPr>
        <p:spPr>
          <a:xfrm>
            <a:off x="542924" y="5327497"/>
            <a:ext cx="7786687" cy="707886"/>
          </a:xfrm>
          <a:prstGeom prst="rect">
            <a:avLst/>
          </a:prstGeom>
          <a:noFill/>
        </p:spPr>
        <p:txBody>
          <a:bodyPr wrap="square" rtlCol="0">
            <a:spAutoFit/>
          </a:bodyPr>
          <a:lstStyle/>
          <a:p>
            <a:r>
              <a:rPr lang="en-US" sz="2000" i="1" dirty="0" err="1">
                <a:latin typeface="Times New Roman" panose="02020603050405020304" pitchFamily="18" charset="0"/>
                <a:cs typeface="Times New Roman" panose="02020603050405020304" pitchFamily="18" charset="0"/>
              </a:rPr>
              <a:t>helloworld.py</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hello.py</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are in the same folder</a:t>
            </a:r>
          </a:p>
          <a:p>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460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5979DC3-4D40-A541-AE8F-D507CCD890A9}"/>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3ABDEEB-33C7-A842-9BE8-A24B6B248E32}"/>
              </a:ext>
            </a:extLst>
          </p:cNvPr>
          <p:cNvSpPr txBox="1"/>
          <p:nvPr/>
        </p:nvSpPr>
        <p:spPr>
          <a:xfrm>
            <a:off x="542924" y="431334"/>
            <a:ext cx="57578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Introduction to C++ &amp; Arduino IDE</a:t>
            </a:r>
          </a:p>
        </p:txBody>
      </p:sp>
      <p:sp>
        <p:nvSpPr>
          <p:cNvPr id="11" name="TextBox 10">
            <a:extLst>
              <a:ext uri="{FF2B5EF4-FFF2-40B4-BE49-F238E27FC236}">
                <a16:creationId xmlns:a16="http://schemas.microsoft.com/office/drawing/2014/main" id="{A322CB65-650B-8A45-BAD2-1949C1B48E82}"/>
              </a:ext>
            </a:extLst>
          </p:cNvPr>
          <p:cNvSpPr txBox="1"/>
          <p:nvPr/>
        </p:nvSpPr>
        <p:spPr>
          <a:xfrm>
            <a:off x="542925" y="1771650"/>
            <a:ext cx="7786687" cy="1077218"/>
          </a:xfrm>
          <a:prstGeom prst="rect">
            <a:avLst/>
          </a:prstGeom>
          <a:noFill/>
        </p:spPr>
        <p:txBody>
          <a:bodyPr wrap="square" rtlCol="0">
            <a:spAutoFit/>
          </a:bodyPr>
          <a:lstStyle/>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44DE1FE-CF79-1B46-883E-2E8F397F2DD8}"/>
              </a:ext>
            </a:extLst>
          </p:cNvPr>
          <p:cNvSpPr txBox="1"/>
          <p:nvPr/>
        </p:nvSpPr>
        <p:spPr>
          <a:xfrm>
            <a:off x="542925" y="1457314"/>
            <a:ext cx="7786687"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Hello-world C++ program</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DD5C159-ABCA-B948-A935-BB4E55F0A406}"/>
              </a:ext>
            </a:extLst>
          </p:cNvPr>
          <p:cNvPicPr>
            <a:picLocks noChangeAspect="1"/>
          </p:cNvPicPr>
          <p:nvPr/>
        </p:nvPicPr>
        <p:blipFill>
          <a:blip r:embed="rId2"/>
          <a:stretch>
            <a:fillRect/>
          </a:stretch>
        </p:blipFill>
        <p:spPr>
          <a:xfrm>
            <a:off x="799306" y="2334315"/>
            <a:ext cx="5245100" cy="3035300"/>
          </a:xfrm>
          <a:prstGeom prst="rect">
            <a:avLst/>
          </a:prstGeom>
        </p:spPr>
      </p:pic>
      <p:cxnSp>
        <p:nvCxnSpPr>
          <p:cNvPr id="4" name="Straight Connector 3">
            <a:extLst>
              <a:ext uri="{FF2B5EF4-FFF2-40B4-BE49-F238E27FC236}">
                <a16:creationId xmlns:a16="http://schemas.microsoft.com/office/drawing/2014/main" id="{3AD36306-4173-4240-B95A-6EAB35F29379}"/>
              </a:ext>
            </a:extLst>
          </p:cNvPr>
          <p:cNvCxnSpPr>
            <a:cxnSpLocks/>
            <a:endCxn id="8" idx="1"/>
          </p:cNvCxnSpPr>
          <p:nvPr/>
        </p:nvCxnSpPr>
        <p:spPr>
          <a:xfrm flipV="1">
            <a:off x="4143375" y="1055761"/>
            <a:ext cx="3100388" cy="1555714"/>
          </a:xfrm>
          <a:prstGeom prst="line">
            <a:avLst/>
          </a:prstGeom>
        </p:spPr>
        <p:style>
          <a:lnRef idx="2">
            <a:schemeClr val="accent6"/>
          </a:lnRef>
          <a:fillRef idx="0">
            <a:schemeClr val="accent6"/>
          </a:fillRef>
          <a:effectRef idx="1">
            <a:schemeClr val="accent6"/>
          </a:effectRef>
          <a:fontRef idx="minor">
            <a:schemeClr val="tx1"/>
          </a:fontRef>
        </p:style>
      </p:cxnSp>
      <p:sp>
        <p:nvSpPr>
          <p:cNvPr id="8" name="TextBox 7">
            <a:extLst>
              <a:ext uri="{FF2B5EF4-FFF2-40B4-BE49-F238E27FC236}">
                <a16:creationId xmlns:a16="http://schemas.microsoft.com/office/drawing/2014/main" id="{DC006521-7C92-3249-8A17-1C6ACE28A3AC}"/>
              </a:ext>
            </a:extLst>
          </p:cNvPr>
          <p:cNvSpPr txBox="1"/>
          <p:nvPr/>
        </p:nvSpPr>
        <p:spPr>
          <a:xfrm>
            <a:off x="7243763" y="732595"/>
            <a:ext cx="261461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Comment multiple lines. </a:t>
            </a:r>
            <a:r>
              <a:rPr lang="en-US" b="1" dirty="0">
                <a:latin typeface="Times New Roman" panose="02020603050405020304" pitchFamily="18" charset="0"/>
                <a:cs typeface="Times New Roman" panose="02020603050405020304" pitchFamily="18" charset="0"/>
              </a:rPr>
              <a:t>In Python</a:t>
            </a:r>
            <a:r>
              <a:rPr lang="en-US" dirty="0">
                <a:latin typeface="Times New Roman" panose="02020603050405020304" pitchFamily="18" charset="0"/>
                <a:cs typeface="Times New Roman" panose="02020603050405020304" pitchFamily="18" charset="0"/>
              </a:rPr>
              <a:t>: ’’’……’’’</a:t>
            </a:r>
          </a:p>
        </p:txBody>
      </p:sp>
      <p:cxnSp>
        <p:nvCxnSpPr>
          <p:cNvPr id="12" name="Straight Connector 11">
            <a:extLst>
              <a:ext uri="{FF2B5EF4-FFF2-40B4-BE49-F238E27FC236}">
                <a16:creationId xmlns:a16="http://schemas.microsoft.com/office/drawing/2014/main" id="{BAF2CDDC-6D63-7E43-8E23-DE9035E04800}"/>
              </a:ext>
            </a:extLst>
          </p:cNvPr>
          <p:cNvCxnSpPr>
            <a:cxnSpLocks/>
            <a:endCxn id="13" idx="1"/>
          </p:cNvCxnSpPr>
          <p:nvPr/>
        </p:nvCxnSpPr>
        <p:spPr>
          <a:xfrm flipV="1">
            <a:off x="4143375" y="1957987"/>
            <a:ext cx="3100388" cy="1468966"/>
          </a:xfrm>
          <a:prstGeom prst="line">
            <a:avLst/>
          </a:prstGeom>
        </p:spPr>
        <p:style>
          <a:lnRef idx="2">
            <a:schemeClr val="accent6"/>
          </a:lnRef>
          <a:fillRef idx="0">
            <a:schemeClr val="accent6"/>
          </a:fillRef>
          <a:effectRef idx="1">
            <a:schemeClr val="accent6"/>
          </a:effectRef>
          <a:fontRef idx="minor">
            <a:schemeClr val="tx1"/>
          </a:fontRef>
        </p:style>
      </p:cxnSp>
      <p:sp>
        <p:nvSpPr>
          <p:cNvPr id="13" name="TextBox 12">
            <a:extLst>
              <a:ext uri="{FF2B5EF4-FFF2-40B4-BE49-F238E27FC236}">
                <a16:creationId xmlns:a16="http://schemas.microsoft.com/office/drawing/2014/main" id="{FD9BAF7A-8489-D144-8050-8B3490D5A6AA}"/>
              </a:ext>
            </a:extLst>
          </p:cNvPr>
          <p:cNvSpPr txBox="1"/>
          <p:nvPr/>
        </p:nvSpPr>
        <p:spPr>
          <a:xfrm>
            <a:off x="7243763" y="1634821"/>
            <a:ext cx="261461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Comment single line. </a:t>
            </a:r>
          </a:p>
          <a:p>
            <a:r>
              <a:rPr lang="en-US" b="1" dirty="0">
                <a:latin typeface="Times New Roman" panose="02020603050405020304" pitchFamily="18" charset="0"/>
                <a:cs typeface="Times New Roman" panose="02020603050405020304" pitchFamily="18" charset="0"/>
              </a:rPr>
              <a:t>In Python</a:t>
            </a:r>
            <a:r>
              <a:rPr lang="en-US" dirty="0">
                <a:latin typeface="Times New Roman" panose="02020603050405020304" pitchFamily="18" charset="0"/>
                <a:cs typeface="Times New Roman" panose="02020603050405020304" pitchFamily="18" charset="0"/>
              </a:rPr>
              <a:t>: #......</a:t>
            </a:r>
          </a:p>
        </p:txBody>
      </p:sp>
      <p:cxnSp>
        <p:nvCxnSpPr>
          <p:cNvPr id="16" name="Straight Connector 15">
            <a:extLst>
              <a:ext uri="{FF2B5EF4-FFF2-40B4-BE49-F238E27FC236}">
                <a16:creationId xmlns:a16="http://schemas.microsoft.com/office/drawing/2014/main" id="{680217ED-23CD-8540-96A2-2F2C28513A11}"/>
              </a:ext>
            </a:extLst>
          </p:cNvPr>
          <p:cNvCxnSpPr>
            <a:cxnSpLocks/>
            <a:endCxn id="18" idx="1"/>
          </p:cNvCxnSpPr>
          <p:nvPr/>
        </p:nvCxnSpPr>
        <p:spPr>
          <a:xfrm flipV="1">
            <a:off x="3114675" y="2847031"/>
            <a:ext cx="4129088" cy="923427"/>
          </a:xfrm>
          <a:prstGeom prst="line">
            <a:avLst/>
          </a:prstGeom>
        </p:spPr>
        <p:style>
          <a:lnRef idx="2">
            <a:schemeClr val="accent6"/>
          </a:lnRef>
          <a:fillRef idx="0">
            <a:schemeClr val="accent6"/>
          </a:fillRef>
          <a:effectRef idx="1">
            <a:schemeClr val="accent6"/>
          </a:effectRef>
          <a:fontRef idx="minor">
            <a:schemeClr val="tx1"/>
          </a:fontRef>
        </p:style>
      </p:cxnSp>
      <p:sp>
        <p:nvSpPr>
          <p:cNvPr id="18" name="TextBox 17">
            <a:extLst>
              <a:ext uri="{FF2B5EF4-FFF2-40B4-BE49-F238E27FC236}">
                <a16:creationId xmlns:a16="http://schemas.microsoft.com/office/drawing/2014/main" id="{FFC78136-F474-2D49-9F25-EB0B5FD727C0}"/>
              </a:ext>
            </a:extLst>
          </p:cNvPr>
          <p:cNvSpPr txBox="1"/>
          <p:nvPr/>
        </p:nvSpPr>
        <p:spPr>
          <a:xfrm>
            <a:off x="7243763" y="2523865"/>
            <a:ext cx="261461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Include some standard libraries</a:t>
            </a:r>
          </a:p>
        </p:txBody>
      </p:sp>
      <p:sp>
        <p:nvSpPr>
          <p:cNvPr id="25" name="TextBox 24">
            <a:extLst>
              <a:ext uri="{FF2B5EF4-FFF2-40B4-BE49-F238E27FC236}">
                <a16:creationId xmlns:a16="http://schemas.microsoft.com/office/drawing/2014/main" id="{9A86D54A-18E4-AB42-A90E-5CA3D97A1340}"/>
              </a:ext>
            </a:extLst>
          </p:cNvPr>
          <p:cNvSpPr txBox="1"/>
          <p:nvPr/>
        </p:nvSpPr>
        <p:spPr>
          <a:xfrm>
            <a:off x="7243763" y="3378465"/>
            <a:ext cx="261461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Namespace avoids name collisions</a:t>
            </a:r>
          </a:p>
        </p:txBody>
      </p:sp>
      <p:cxnSp>
        <p:nvCxnSpPr>
          <p:cNvPr id="26" name="Straight Connector 25">
            <a:extLst>
              <a:ext uri="{FF2B5EF4-FFF2-40B4-BE49-F238E27FC236}">
                <a16:creationId xmlns:a16="http://schemas.microsoft.com/office/drawing/2014/main" id="{3FED2958-BCA0-6846-86F5-02AC2E08EF14}"/>
              </a:ext>
            </a:extLst>
          </p:cNvPr>
          <p:cNvCxnSpPr>
            <a:cxnSpLocks/>
            <a:endCxn id="25" idx="1"/>
          </p:cNvCxnSpPr>
          <p:nvPr/>
        </p:nvCxnSpPr>
        <p:spPr>
          <a:xfrm flipV="1">
            <a:off x="3214688" y="3701631"/>
            <a:ext cx="4029075" cy="263150"/>
          </a:xfrm>
          <a:prstGeom prst="line">
            <a:avLst/>
          </a:prstGeom>
        </p:spPr>
        <p:style>
          <a:lnRef idx="2">
            <a:schemeClr val="accent6"/>
          </a:lnRef>
          <a:fillRef idx="0">
            <a:schemeClr val="accent6"/>
          </a:fillRef>
          <a:effectRef idx="1">
            <a:schemeClr val="accent6"/>
          </a:effectRef>
          <a:fontRef idx="minor">
            <a:schemeClr val="tx1"/>
          </a:fontRef>
        </p:style>
      </p:cxnSp>
      <p:sp>
        <p:nvSpPr>
          <p:cNvPr id="30" name="TextBox 29">
            <a:extLst>
              <a:ext uri="{FF2B5EF4-FFF2-40B4-BE49-F238E27FC236}">
                <a16:creationId xmlns:a16="http://schemas.microsoft.com/office/drawing/2014/main" id="{703495EB-83DC-7849-8365-1F34919C10F2}"/>
              </a:ext>
            </a:extLst>
          </p:cNvPr>
          <p:cNvSpPr txBox="1"/>
          <p:nvPr/>
        </p:nvSpPr>
        <p:spPr>
          <a:xfrm>
            <a:off x="7243762" y="4246871"/>
            <a:ext cx="4829175"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main function. It can also have parameters like: </a:t>
            </a:r>
          </a:p>
          <a:p>
            <a:r>
              <a:rPr lang="en-US" i="1" dirty="0">
                <a:latin typeface="Times New Roman" panose="02020603050405020304" pitchFamily="18" charset="0"/>
                <a:cs typeface="Times New Roman" panose="02020603050405020304" pitchFamily="18" charset="0"/>
              </a:rPr>
              <a:t>int main (int </a:t>
            </a:r>
            <a:r>
              <a:rPr lang="en-US" i="1" dirty="0" err="1">
                <a:latin typeface="Times New Roman" panose="02020603050405020304" pitchFamily="18" charset="0"/>
                <a:cs typeface="Times New Roman" panose="02020603050405020304" pitchFamily="18" charset="0"/>
              </a:rPr>
              <a:t>argc</a:t>
            </a:r>
            <a:r>
              <a:rPr lang="en-US" i="1" dirty="0">
                <a:latin typeface="Times New Roman" panose="02020603050405020304" pitchFamily="18" charset="0"/>
                <a:cs typeface="Times New Roman" panose="02020603050405020304" pitchFamily="18" charset="0"/>
              </a:rPr>
              <a:t>, char *</a:t>
            </a:r>
            <a:r>
              <a:rPr lang="en-US" i="1" dirty="0" err="1">
                <a:latin typeface="Times New Roman" panose="02020603050405020304" pitchFamily="18" charset="0"/>
                <a:cs typeface="Times New Roman" panose="02020603050405020304" pitchFamily="18" charset="0"/>
              </a:rPr>
              <a:t>argv</a:t>
            </a:r>
            <a:r>
              <a:rPr lang="en-US" i="1" dirty="0">
                <a:latin typeface="Times New Roman" panose="02020603050405020304" pitchFamily="18" charset="0"/>
                <a:cs typeface="Times New Roman" panose="02020603050405020304" pitchFamily="18" charset="0"/>
              </a:rPr>
              <a:t>[]){}. main()</a:t>
            </a:r>
            <a:r>
              <a:rPr lang="en-US" dirty="0">
                <a:latin typeface="Times New Roman" panose="02020603050405020304" pitchFamily="18" charset="0"/>
                <a:cs typeface="Times New Roman" panose="02020603050405020304" pitchFamily="18" charset="0"/>
              </a:rPr>
              <a:t> function is the entry point to the program</a:t>
            </a:r>
            <a:endParaRPr lang="en-US" i="1" dirty="0">
              <a:latin typeface="Times New Roman" panose="02020603050405020304" pitchFamily="18" charset="0"/>
              <a:cs typeface="Times New Roman" panose="02020603050405020304" pitchFamily="18" charset="0"/>
            </a:endParaRPr>
          </a:p>
        </p:txBody>
      </p:sp>
      <p:cxnSp>
        <p:nvCxnSpPr>
          <p:cNvPr id="31" name="Straight Connector 30">
            <a:extLst>
              <a:ext uri="{FF2B5EF4-FFF2-40B4-BE49-F238E27FC236}">
                <a16:creationId xmlns:a16="http://schemas.microsoft.com/office/drawing/2014/main" id="{97704841-5B61-9547-8364-3CFE50512ABD}"/>
              </a:ext>
            </a:extLst>
          </p:cNvPr>
          <p:cNvCxnSpPr>
            <a:cxnSpLocks/>
            <a:endCxn id="30" idx="1"/>
          </p:cNvCxnSpPr>
          <p:nvPr/>
        </p:nvCxnSpPr>
        <p:spPr>
          <a:xfrm>
            <a:off x="2468880" y="4246871"/>
            <a:ext cx="4774882" cy="461665"/>
          </a:xfrm>
          <a:prstGeom prst="line">
            <a:avLst/>
          </a:prstGeom>
        </p:spPr>
        <p:style>
          <a:lnRef idx="2">
            <a:schemeClr val="accent6"/>
          </a:lnRef>
          <a:fillRef idx="0">
            <a:schemeClr val="accent6"/>
          </a:fillRef>
          <a:effectRef idx="1">
            <a:schemeClr val="accent6"/>
          </a:effectRef>
          <a:fontRef idx="minor">
            <a:schemeClr val="tx1"/>
          </a:fontRef>
        </p:style>
      </p:cxnSp>
      <p:sp>
        <p:nvSpPr>
          <p:cNvPr id="35" name="TextBox 34">
            <a:extLst>
              <a:ext uri="{FF2B5EF4-FFF2-40B4-BE49-F238E27FC236}">
                <a16:creationId xmlns:a16="http://schemas.microsoft.com/office/drawing/2014/main" id="{9993B110-CA84-FE40-810C-4377E7B0FF9F}"/>
              </a:ext>
            </a:extLst>
          </p:cNvPr>
          <p:cNvSpPr txBox="1"/>
          <p:nvPr/>
        </p:nvSpPr>
        <p:spPr>
          <a:xfrm>
            <a:off x="799306" y="5720116"/>
            <a:ext cx="154384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Return value</a:t>
            </a:r>
          </a:p>
        </p:txBody>
      </p:sp>
      <p:sp>
        <p:nvSpPr>
          <p:cNvPr id="36" name="TextBox 35">
            <a:extLst>
              <a:ext uri="{FF2B5EF4-FFF2-40B4-BE49-F238E27FC236}">
                <a16:creationId xmlns:a16="http://schemas.microsoft.com/office/drawing/2014/main" id="{B2BDFA23-A236-FD46-876A-1CA10834257A}"/>
              </a:ext>
            </a:extLst>
          </p:cNvPr>
          <p:cNvSpPr txBox="1"/>
          <p:nvPr/>
        </p:nvSpPr>
        <p:spPr>
          <a:xfrm>
            <a:off x="2636044" y="5563938"/>
            <a:ext cx="198596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Display the output to the monitor </a:t>
            </a:r>
          </a:p>
        </p:txBody>
      </p:sp>
      <p:sp>
        <p:nvSpPr>
          <p:cNvPr id="37" name="TextBox 36">
            <a:extLst>
              <a:ext uri="{FF2B5EF4-FFF2-40B4-BE49-F238E27FC236}">
                <a16:creationId xmlns:a16="http://schemas.microsoft.com/office/drawing/2014/main" id="{65C364CE-AFD7-1C48-AE50-3078B28EB386}"/>
              </a:ext>
            </a:extLst>
          </p:cNvPr>
          <p:cNvSpPr txBox="1"/>
          <p:nvPr/>
        </p:nvSpPr>
        <p:spPr>
          <a:xfrm>
            <a:off x="4756944" y="5720116"/>
            <a:ext cx="154384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Insert newline</a:t>
            </a:r>
          </a:p>
        </p:txBody>
      </p:sp>
      <p:cxnSp>
        <p:nvCxnSpPr>
          <p:cNvPr id="38" name="Straight Connector 37">
            <a:extLst>
              <a:ext uri="{FF2B5EF4-FFF2-40B4-BE49-F238E27FC236}">
                <a16:creationId xmlns:a16="http://schemas.microsoft.com/office/drawing/2014/main" id="{28EEEE5F-077E-F544-A230-E24C796389A6}"/>
              </a:ext>
            </a:extLst>
          </p:cNvPr>
          <p:cNvCxnSpPr>
            <a:cxnSpLocks/>
            <a:endCxn id="37" idx="0"/>
          </p:cNvCxnSpPr>
          <p:nvPr/>
        </p:nvCxnSpPr>
        <p:spPr>
          <a:xfrm>
            <a:off x="4264819" y="4792112"/>
            <a:ext cx="1264047" cy="928004"/>
          </a:xfrm>
          <a:prstGeom prst="line">
            <a:avLst/>
          </a:prstGeom>
        </p:spPr>
        <p:style>
          <a:lnRef idx="2">
            <a:schemeClr val="accent6"/>
          </a:lnRef>
          <a:fillRef idx="0">
            <a:schemeClr val="accent6"/>
          </a:fillRef>
          <a:effectRef idx="1">
            <a:schemeClr val="accent6"/>
          </a:effectRef>
          <a:fontRef idx="minor">
            <a:schemeClr val="tx1"/>
          </a:fontRef>
        </p:style>
      </p:cxnSp>
      <p:cxnSp>
        <p:nvCxnSpPr>
          <p:cNvPr id="39" name="Straight Connector 38">
            <a:extLst>
              <a:ext uri="{FF2B5EF4-FFF2-40B4-BE49-F238E27FC236}">
                <a16:creationId xmlns:a16="http://schemas.microsoft.com/office/drawing/2014/main" id="{446F02AA-D4BD-024A-8348-17E5714BDAFD}"/>
              </a:ext>
            </a:extLst>
          </p:cNvPr>
          <p:cNvCxnSpPr>
            <a:cxnSpLocks/>
            <a:endCxn id="35" idx="0"/>
          </p:cNvCxnSpPr>
          <p:nvPr/>
        </p:nvCxnSpPr>
        <p:spPr>
          <a:xfrm flipH="1">
            <a:off x="1571228" y="4944513"/>
            <a:ext cx="276622" cy="775603"/>
          </a:xfrm>
          <a:prstGeom prst="line">
            <a:avLst/>
          </a:prstGeom>
        </p:spPr>
        <p:style>
          <a:lnRef idx="2">
            <a:schemeClr val="accent6"/>
          </a:lnRef>
          <a:fillRef idx="0">
            <a:schemeClr val="accent6"/>
          </a:fillRef>
          <a:effectRef idx="1">
            <a:schemeClr val="accent6"/>
          </a:effectRef>
          <a:fontRef idx="minor">
            <a:schemeClr val="tx1"/>
          </a:fontRef>
        </p:style>
      </p:cxnSp>
      <p:cxnSp>
        <p:nvCxnSpPr>
          <p:cNvPr id="40" name="Straight Connector 39">
            <a:extLst>
              <a:ext uri="{FF2B5EF4-FFF2-40B4-BE49-F238E27FC236}">
                <a16:creationId xmlns:a16="http://schemas.microsoft.com/office/drawing/2014/main" id="{7B6DE1B0-CC35-144D-BCE3-0A3CF36C6773}"/>
              </a:ext>
            </a:extLst>
          </p:cNvPr>
          <p:cNvCxnSpPr>
            <a:cxnSpLocks/>
            <a:endCxn id="36" idx="0"/>
          </p:cNvCxnSpPr>
          <p:nvPr/>
        </p:nvCxnSpPr>
        <p:spPr>
          <a:xfrm>
            <a:off x="2000250" y="4792112"/>
            <a:ext cx="1628775" cy="771826"/>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379509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5979DC3-4D40-A541-AE8F-D507CCD890A9}"/>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3ABDEEB-33C7-A842-9BE8-A24B6B248E32}"/>
              </a:ext>
            </a:extLst>
          </p:cNvPr>
          <p:cNvSpPr txBox="1"/>
          <p:nvPr/>
        </p:nvSpPr>
        <p:spPr>
          <a:xfrm>
            <a:off x="542924" y="431334"/>
            <a:ext cx="57578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Introduction to C++ &amp; Arduino IDE</a:t>
            </a:r>
          </a:p>
        </p:txBody>
      </p:sp>
      <p:sp>
        <p:nvSpPr>
          <p:cNvPr id="11" name="TextBox 10">
            <a:extLst>
              <a:ext uri="{FF2B5EF4-FFF2-40B4-BE49-F238E27FC236}">
                <a16:creationId xmlns:a16="http://schemas.microsoft.com/office/drawing/2014/main" id="{A322CB65-650B-8A45-BAD2-1949C1B48E82}"/>
              </a:ext>
            </a:extLst>
          </p:cNvPr>
          <p:cNvSpPr txBox="1"/>
          <p:nvPr/>
        </p:nvSpPr>
        <p:spPr>
          <a:xfrm>
            <a:off x="542925" y="1771650"/>
            <a:ext cx="7786687" cy="1077218"/>
          </a:xfrm>
          <a:prstGeom prst="rect">
            <a:avLst/>
          </a:prstGeom>
          <a:noFill/>
        </p:spPr>
        <p:txBody>
          <a:bodyPr wrap="square" rtlCol="0">
            <a:spAutoFit/>
          </a:bodyPr>
          <a:lstStyle/>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44DE1FE-CF79-1B46-883E-2E8F397F2DD8}"/>
              </a:ext>
            </a:extLst>
          </p:cNvPr>
          <p:cNvSpPr txBox="1"/>
          <p:nvPr/>
        </p:nvSpPr>
        <p:spPr>
          <a:xfrm>
            <a:off x="542925" y="1385874"/>
            <a:ext cx="7786687"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Program structure in Arduino</a:t>
            </a:r>
          </a:p>
          <a:p>
            <a:endParaRPr lang="en-US" sz="2800" dirty="0">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AB27F00B-77B4-BA46-AA69-9E906F3DCFF4}"/>
              </a:ext>
            </a:extLst>
          </p:cNvPr>
          <p:cNvPicPr>
            <a:picLocks noChangeAspect="1"/>
          </p:cNvPicPr>
          <p:nvPr/>
        </p:nvPicPr>
        <p:blipFill>
          <a:blip r:embed="rId2"/>
          <a:stretch>
            <a:fillRect/>
          </a:stretch>
        </p:blipFill>
        <p:spPr>
          <a:xfrm>
            <a:off x="642937" y="2067363"/>
            <a:ext cx="4300538" cy="4345335"/>
          </a:xfrm>
          <a:prstGeom prst="rect">
            <a:avLst/>
          </a:prstGeom>
        </p:spPr>
      </p:pic>
      <p:cxnSp>
        <p:nvCxnSpPr>
          <p:cNvPr id="6" name="Straight Connector 5">
            <a:extLst>
              <a:ext uri="{FF2B5EF4-FFF2-40B4-BE49-F238E27FC236}">
                <a16:creationId xmlns:a16="http://schemas.microsoft.com/office/drawing/2014/main" id="{9C0D90C3-EA24-A84F-B3DF-DC0A33A4BD13}"/>
              </a:ext>
            </a:extLst>
          </p:cNvPr>
          <p:cNvCxnSpPr>
            <a:cxnSpLocks/>
            <a:endCxn id="17" idx="1"/>
          </p:cNvCxnSpPr>
          <p:nvPr/>
        </p:nvCxnSpPr>
        <p:spPr>
          <a:xfrm flipV="1">
            <a:off x="3929063" y="1818575"/>
            <a:ext cx="2371724" cy="1051344"/>
          </a:xfrm>
          <a:prstGeom prst="line">
            <a:avLst/>
          </a:prstGeom>
        </p:spPr>
        <p:style>
          <a:lnRef idx="2">
            <a:schemeClr val="accent6"/>
          </a:lnRef>
          <a:fillRef idx="0">
            <a:schemeClr val="accent6"/>
          </a:fillRef>
          <a:effectRef idx="1">
            <a:schemeClr val="accent6"/>
          </a:effectRef>
          <a:fontRef idx="minor">
            <a:schemeClr val="tx1"/>
          </a:fontRef>
        </p:style>
      </p:cxnSp>
      <p:sp>
        <p:nvSpPr>
          <p:cNvPr id="17" name="TextBox 16">
            <a:extLst>
              <a:ext uri="{FF2B5EF4-FFF2-40B4-BE49-F238E27FC236}">
                <a16:creationId xmlns:a16="http://schemas.microsoft.com/office/drawing/2014/main" id="{3918F00C-90B1-6042-9DCF-0B3B848208D9}"/>
              </a:ext>
            </a:extLst>
          </p:cNvPr>
          <p:cNvSpPr txBox="1"/>
          <p:nvPr/>
        </p:nvSpPr>
        <p:spPr>
          <a:xfrm>
            <a:off x="6300787" y="1218410"/>
            <a:ext cx="5114926"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i="1" dirty="0">
                <a:latin typeface="Times New Roman" panose="02020603050405020304" pitchFamily="18" charset="0"/>
                <a:cs typeface="Times New Roman" panose="02020603050405020304" pitchFamily="18" charset="0"/>
              </a:rPr>
              <a:t>setup()</a:t>
            </a:r>
            <a:r>
              <a:rPr lang="en-US" dirty="0">
                <a:latin typeface="Times New Roman" panose="02020603050405020304" pitchFamily="18" charset="0"/>
                <a:cs typeface="Times New Roman" panose="02020603050405020304" pitchFamily="18" charset="0"/>
              </a:rPr>
              <a:t>: The function is to initialize variables, pin modes, start using libraries, etc. The setup() function will only </a:t>
            </a:r>
            <a:r>
              <a:rPr lang="en-US" b="1" dirty="0">
                <a:latin typeface="Times New Roman" panose="02020603050405020304" pitchFamily="18" charset="0"/>
                <a:cs typeface="Times New Roman" panose="02020603050405020304" pitchFamily="18" charset="0"/>
              </a:rPr>
              <a:t>run once</a:t>
            </a:r>
            <a:r>
              <a:rPr lang="en-US" dirty="0">
                <a:latin typeface="Times New Roman" panose="02020603050405020304" pitchFamily="18" charset="0"/>
                <a:cs typeface="Times New Roman" panose="02020603050405020304" pitchFamily="18" charset="0"/>
              </a:rPr>
              <a:t>, after each powerup or reset of the Arduino board.</a:t>
            </a:r>
          </a:p>
        </p:txBody>
      </p:sp>
      <p:sp>
        <p:nvSpPr>
          <p:cNvPr id="32" name="TextBox 31">
            <a:extLst>
              <a:ext uri="{FF2B5EF4-FFF2-40B4-BE49-F238E27FC236}">
                <a16:creationId xmlns:a16="http://schemas.microsoft.com/office/drawing/2014/main" id="{F946D59D-7CBB-8542-85C5-E6AEE186B240}"/>
              </a:ext>
            </a:extLst>
          </p:cNvPr>
          <p:cNvSpPr txBox="1"/>
          <p:nvPr/>
        </p:nvSpPr>
        <p:spPr>
          <a:xfrm>
            <a:off x="6300787" y="2757813"/>
            <a:ext cx="511492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i="1" dirty="0">
                <a:latin typeface="Times New Roman" panose="02020603050405020304" pitchFamily="18" charset="0"/>
                <a:cs typeface="Times New Roman" panose="02020603050405020304" pitchFamily="18" charset="0"/>
              </a:rPr>
              <a:t>loop()</a:t>
            </a:r>
            <a:r>
              <a:rPr lang="en-US" dirty="0">
                <a:latin typeface="Times New Roman" panose="02020603050405020304" pitchFamily="18" charset="0"/>
                <a:cs typeface="Times New Roman" panose="02020603050405020304" pitchFamily="18" charset="0"/>
              </a:rPr>
              <a:t>: This function does precisely what its name suggests, and loops consecutively, allowing your program to change and respond.</a:t>
            </a:r>
          </a:p>
        </p:txBody>
      </p:sp>
      <p:cxnSp>
        <p:nvCxnSpPr>
          <p:cNvPr id="33" name="Straight Connector 32">
            <a:extLst>
              <a:ext uri="{FF2B5EF4-FFF2-40B4-BE49-F238E27FC236}">
                <a16:creationId xmlns:a16="http://schemas.microsoft.com/office/drawing/2014/main" id="{DE89474C-EE2D-2641-81F0-FEC9F9E309E5}"/>
              </a:ext>
            </a:extLst>
          </p:cNvPr>
          <p:cNvCxnSpPr>
            <a:cxnSpLocks/>
            <a:endCxn id="32" idx="1"/>
          </p:cNvCxnSpPr>
          <p:nvPr/>
        </p:nvCxnSpPr>
        <p:spPr>
          <a:xfrm flipV="1">
            <a:off x="1881187" y="3219478"/>
            <a:ext cx="4419600" cy="435802"/>
          </a:xfrm>
          <a:prstGeom prst="line">
            <a:avLst/>
          </a:prstGeom>
        </p:spPr>
        <p:style>
          <a:lnRef idx="2">
            <a:schemeClr val="accent6"/>
          </a:lnRef>
          <a:fillRef idx="0">
            <a:schemeClr val="accent6"/>
          </a:fillRef>
          <a:effectRef idx="1">
            <a:schemeClr val="accent6"/>
          </a:effectRef>
          <a:fontRef idx="minor">
            <a:schemeClr val="tx1"/>
          </a:fontRef>
        </p:style>
      </p:cxnSp>
      <p:sp>
        <p:nvSpPr>
          <p:cNvPr id="20" name="Rectangle 19">
            <a:extLst>
              <a:ext uri="{FF2B5EF4-FFF2-40B4-BE49-F238E27FC236}">
                <a16:creationId xmlns:a16="http://schemas.microsoft.com/office/drawing/2014/main" id="{2D87834A-5812-944F-8C48-362447A631AE}"/>
              </a:ext>
            </a:extLst>
          </p:cNvPr>
          <p:cNvSpPr/>
          <p:nvPr/>
        </p:nvSpPr>
        <p:spPr>
          <a:xfrm>
            <a:off x="6810374" y="6135699"/>
            <a:ext cx="6096000" cy="276999"/>
          </a:xfrm>
          <a:prstGeom prst="rect">
            <a:avLst/>
          </a:prstGeom>
        </p:spPr>
        <p:txBody>
          <a:bodyPr>
            <a:spAutoFit/>
          </a:bodyPr>
          <a:lstStyle/>
          <a:p>
            <a:r>
              <a:rPr lang="en-US" sz="1200" dirty="0"/>
              <a:t>https://</a:t>
            </a:r>
            <a:r>
              <a:rPr lang="en-US" sz="1200" dirty="0" err="1"/>
              <a:t>www.arduino.cc</a:t>
            </a:r>
            <a:r>
              <a:rPr lang="en-US" sz="1200" dirty="0"/>
              <a:t>/</a:t>
            </a:r>
            <a:r>
              <a:rPr lang="en-US" sz="1200" dirty="0" err="1"/>
              <a:t>en</a:t>
            </a:r>
            <a:r>
              <a:rPr lang="en-US" sz="1200" dirty="0"/>
              <a:t>/Tutorial/</a:t>
            </a:r>
            <a:r>
              <a:rPr lang="en-US" sz="1200" dirty="0" err="1"/>
              <a:t>BuiltInExamples</a:t>
            </a:r>
            <a:r>
              <a:rPr lang="en-US" sz="1200" dirty="0"/>
              <a:t>/</a:t>
            </a:r>
            <a:r>
              <a:rPr lang="en-US" sz="1200" dirty="0" err="1"/>
              <a:t>BareMinimum</a:t>
            </a:r>
            <a:r>
              <a:rPr lang="en-US" sz="1200" dirty="0"/>
              <a:t>/</a:t>
            </a:r>
          </a:p>
        </p:txBody>
      </p:sp>
      <p:sp>
        <p:nvSpPr>
          <p:cNvPr id="27" name="TextBox 26">
            <a:extLst>
              <a:ext uri="{FF2B5EF4-FFF2-40B4-BE49-F238E27FC236}">
                <a16:creationId xmlns:a16="http://schemas.microsoft.com/office/drawing/2014/main" id="{308C0A2D-F99F-4843-A847-5EE88AB55372}"/>
              </a:ext>
            </a:extLst>
          </p:cNvPr>
          <p:cNvSpPr txBox="1"/>
          <p:nvPr/>
        </p:nvSpPr>
        <p:spPr>
          <a:xfrm>
            <a:off x="6707981" y="4272473"/>
            <a:ext cx="4300538" cy="461665"/>
          </a:xfrm>
          <a:prstGeom prst="rect">
            <a:avLst/>
          </a:prstGeom>
          <a:noFill/>
        </p:spPr>
        <p:txBody>
          <a:bodyPr wrap="square" rtlCol="0">
            <a:spAutoFit/>
          </a:bodyPr>
          <a:lstStyle/>
          <a:p>
            <a:r>
              <a:rPr lang="en-US" sz="2400" dirty="0"/>
              <a:t>Why</a:t>
            </a:r>
            <a:r>
              <a:rPr lang="zh-CN" altLang="en-US" sz="2400" dirty="0"/>
              <a:t> </a:t>
            </a:r>
            <a:r>
              <a:rPr lang="en-US" altLang="zh-CN" sz="2400" dirty="0"/>
              <a:t>there is no </a:t>
            </a:r>
            <a:r>
              <a:rPr lang="en-US" altLang="zh-CN" sz="2400" i="1" dirty="0"/>
              <a:t>main() </a:t>
            </a:r>
            <a:r>
              <a:rPr lang="en-US" altLang="zh-CN" sz="2400" dirty="0"/>
              <a:t>function?</a:t>
            </a:r>
            <a:endParaRPr lang="en-US" sz="2400" dirty="0"/>
          </a:p>
        </p:txBody>
      </p:sp>
    </p:spTree>
    <p:extLst>
      <p:ext uri="{BB962C8B-B14F-4D97-AF65-F5344CB8AC3E}">
        <p14:creationId xmlns:p14="http://schemas.microsoft.com/office/powerpoint/2010/main" val="187537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5979DC3-4D40-A541-AE8F-D507CCD890A9}"/>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3ABDEEB-33C7-A842-9BE8-A24B6B248E32}"/>
              </a:ext>
            </a:extLst>
          </p:cNvPr>
          <p:cNvSpPr txBox="1"/>
          <p:nvPr/>
        </p:nvSpPr>
        <p:spPr>
          <a:xfrm>
            <a:off x="542924" y="431334"/>
            <a:ext cx="57578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Introduction to C++ &amp; Arduino IDE</a:t>
            </a:r>
          </a:p>
        </p:txBody>
      </p:sp>
      <p:sp>
        <p:nvSpPr>
          <p:cNvPr id="2" name="TextBox 1">
            <a:extLst>
              <a:ext uri="{FF2B5EF4-FFF2-40B4-BE49-F238E27FC236}">
                <a16:creationId xmlns:a16="http://schemas.microsoft.com/office/drawing/2014/main" id="{7969130F-E063-AE43-8CE7-DBE3526BBA97}"/>
              </a:ext>
            </a:extLst>
          </p:cNvPr>
          <p:cNvSpPr txBox="1"/>
          <p:nvPr/>
        </p:nvSpPr>
        <p:spPr>
          <a:xfrm>
            <a:off x="542924" y="1234990"/>
            <a:ext cx="9357360" cy="461665"/>
          </a:xfrm>
          <a:prstGeom prst="rect">
            <a:avLst/>
          </a:prstGeom>
          <a:noFill/>
        </p:spPr>
        <p:txBody>
          <a:bodyPr wrap="square" numCol="2" rtlCol="0">
            <a:spAutoFit/>
          </a:bodyPr>
          <a:lstStyle/>
          <a:p>
            <a:r>
              <a:rPr lang="en-US" sz="2400" dirty="0">
                <a:latin typeface="Times New Roman" panose="02020603050405020304" pitchFamily="18" charset="0"/>
                <a:cs typeface="Times New Roman" panose="02020603050405020304" pitchFamily="18" charset="0"/>
              </a:rPr>
              <a:t>Comparison between C++ &amp; Python</a:t>
            </a:r>
          </a:p>
        </p:txBody>
      </p:sp>
      <p:graphicFrame>
        <p:nvGraphicFramePr>
          <p:cNvPr id="4" name="Table 7">
            <a:extLst>
              <a:ext uri="{FF2B5EF4-FFF2-40B4-BE49-F238E27FC236}">
                <a16:creationId xmlns:a16="http://schemas.microsoft.com/office/drawing/2014/main" id="{541B2749-3834-C24C-87E1-F53BB5FE58BC}"/>
              </a:ext>
            </a:extLst>
          </p:cNvPr>
          <p:cNvGraphicFramePr>
            <a:graphicFrameLocks noGrp="1"/>
          </p:cNvGraphicFramePr>
          <p:nvPr>
            <p:extLst>
              <p:ext uri="{D42A27DB-BD31-4B8C-83A1-F6EECF244321}">
                <p14:modId xmlns:p14="http://schemas.microsoft.com/office/powerpoint/2010/main" val="1139959774"/>
              </p:ext>
            </p:extLst>
          </p:nvPr>
        </p:nvGraphicFramePr>
        <p:xfrm>
          <a:off x="655320" y="1874370"/>
          <a:ext cx="7635240" cy="3344672"/>
        </p:xfrm>
        <a:graphic>
          <a:graphicData uri="http://schemas.openxmlformats.org/drawingml/2006/table">
            <a:tbl>
              <a:tblPr firstRow="1" bandRow="1">
                <a:tableStyleId>{2D5ABB26-0587-4C30-8999-92F81FD0307C}</a:tableStyleId>
              </a:tblPr>
              <a:tblGrid>
                <a:gridCol w="3817620">
                  <a:extLst>
                    <a:ext uri="{9D8B030D-6E8A-4147-A177-3AD203B41FA5}">
                      <a16:colId xmlns:a16="http://schemas.microsoft.com/office/drawing/2014/main" val="1620582111"/>
                    </a:ext>
                  </a:extLst>
                </a:gridCol>
                <a:gridCol w="3817620">
                  <a:extLst>
                    <a:ext uri="{9D8B030D-6E8A-4147-A177-3AD203B41FA5}">
                      <a16:colId xmlns:a16="http://schemas.microsoft.com/office/drawing/2014/main" val="2899895233"/>
                    </a:ext>
                  </a:extLst>
                </a:gridCol>
              </a:tblGrid>
              <a:tr h="468376">
                <a:tc>
                  <a:txBody>
                    <a:bodyPr/>
                    <a:lstStyle/>
                    <a:p>
                      <a:pPr algn="ctr"/>
                      <a:r>
                        <a:rPr lang="en-US" sz="2000" b="1" dirty="0">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000" b="1" dirty="0">
                          <a:latin typeface="Times New Roman" panose="02020603050405020304" pitchFamily="18" charset="0"/>
                          <a:cs typeface="Times New Roman" panose="02020603050405020304" pitchFamily="18" charset="0"/>
                        </a:rPr>
                        <a:t>Python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267889127"/>
                  </a:ext>
                </a:extLst>
              </a:tr>
              <a:tr h="468376">
                <a:tc>
                  <a:txBody>
                    <a:bodyPr/>
                    <a:lstStyle/>
                    <a:p>
                      <a:r>
                        <a:rPr lang="en-US" sz="2000" dirty="0">
                          <a:latin typeface="Times New Roman" panose="02020603050405020304" pitchFamily="18" charset="0"/>
                          <a:cs typeface="Times New Roman" panose="02020603050405020304" pitchFamily="18" charset="0"/>
                        </a:rPr>
                        <a:t>No garbage collection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dirty="0">
                          <a:latin typeface="Times New Roman" panose="02020603050405020304" pitchFamily="18" charset="0"/>
                          <a:cs typeface="Times New Roman" panose="02020603050405020304" pitchFamily="18" charset="0"/>
                        </a:rPr>
                        <a:t>Has inbuilt garbage collection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262052925"/>
                  </a:ext>
                </a:extLst>
              </a:tr>
              <a:tr h="468376">
                <a:tc>
                  <a:txBody>
                    <a:bodyPr/>
                    <a:lstStyle/>
                    <a:p>
                      <a:r>
                        <a:rPr lang="en-US" sz="2000" dirty="0">
                          <a:latin typeface="Times New Roman" panose="02020603050405020304" pitchFamily="18" charset="0"/>
                          <a:cs typeface="Times New Roman" panose="02020603050405020304" pitchFamily="18" charset="0"/>
                        </a:rPr>
                        <a:t>Compiler (will be compiled once to generate the executable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dirty="0">
                          <a:latin typeface="Times New Roman" panose="02020603050405020304" pitchFamily="18" charset="0"/>
                          <a:cs typeface="Times New Roman" panose="02020603050405020304" pitchFamily="18" charset="0"/>
                        </a:rPr>
                        <a:t>Interpreter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(statement by statement)</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92409443"/>
                  </a:ext>
                </a:extLst>
              </a:tr>
              <a:tr h="468376">
                <a:tc>
                  <a:txBody>
                    <a:bodyPr/>
                    <a:lstStyle/>
                    <a:p>
                      <a:r>
                        <a:rPr lang="en-US" sz="2000" dirty="0">
                          <a:latin typeface="Times New Roman" panose="02020603050405020304" pitchFamily="18" charset="0"/>
                          <a:cs typeface="Times New Roman" panose="02020603050405020304" pitchFamily="18" charset="0"/>
                        </a:rPr>
                        <a:t>Suitable for Application and system programming, games, computer graphics, mechatronics, and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dirty="0">
                          <a:latin typeface="Times New Roman" panose="02020603050405020304" pitchFamily="18" charset="0"/>
                          <a:cs typeface="Times New Roman" panose="02020603050405020304" pitchFamily="18" charset="0"/>
                        </a:rPr>
                        <a:t>Wildly used in Web development, data analysis, AI,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934068456"/>
                  </a:ext>
                </a:extLst>
              </a:tr>
              <a:tr h="468376">
                <a:tc>
                  <a:txBody>
                    <a:bodyPr/>
                    <a:lstStyle/>
                    <a:p>
                      <a:r>
                        <a:rPr lang="en-US" sz="2000" dirty="0">
                          <a:latin typeface="Times New Roman" panose="02020603050405020304" pitchFamily="18" charset="0"/>
                          <a:cs typeface="Times New Roman" panose="02020603050405020304" pitchFamily="18" charset="0"/>
                        </a:rPr>
                        <a:t>Efficient, fast and stable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dirty="0">
                          <a:latin typeface="Times New Roman" panose="02020603050405020304" pitchFamily="18" charset="0"/>
                          <a:cs typeface="Times New Roman" panose="02020603050405020304" pitchFamily="18" charset="0"/>
                        </a:rPr>
                        <a:t>Extensive support library but lower running speed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43776016"/>
                  </a:ext>
                </a:extLst>
              </a:tr>
            </a:tbl>
          </a:graphicData>
        </a:graphic>
      </p:graphicFrame>
    </p:spTree>
    <p:extLst>
      <p:ext uri="{BB962C8B-B14F-4D97-AF65-F5344CB8AC3E}">
        <p14:creationId xmlns:p14="http://schemas.microsoft.com/office/powerpoint/2010/main" val="127584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534EB8-83EB-114B-9826-0431F1A9788F}"/>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CF5CF18-F19E-8C4A-83DD-D0F5120572AC}"/>
              </a:ext>
            </a:extLst>
          </p:cNvPr>
          <p:cNvSpPr txBox="1"/>
          <p:nvPr/>
        </p:nvSpPr>
        <p:spPr>
          <a:xfrm>
            <a:off x="542924" y="431334"/>
            <a:ext cx="57578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Variables and Data types in C++</a:t>
            </a:r>
          </a:p>
        </p:txBody>
      </p:sp>
      <p:sp>
        <p:nvSpPr>
          <p:cNvPr id="6" name="TextBox 5">
            <a:extLst>
              <a:ext uri="{FF2B5EF4-FFF2-40B4-BE49-F238E27FC236}">
                <a16:creationId xmlns:a16="http://schemas.microsoft.com/office/drawing/2014/main" id="{8E21C090-88BA-A148-AA30-EC9C4339B590}"/>
              </a:ext>
            </a:extLst>
          </p:cNvPr>
          <p:cNvSpPr txBox="1"/>
          <p:nvPr/>
        </p:nvSpPr>
        <p:spPr>
          <a:xfrm>
            <a:off x="542925" y="1200138"/>
            <a:ext cx="7786687"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Common used data types in C++</a:t>
            </a:r>
          </a:p>
        </p:txBody>
      </p:sp>
      <p:graphicFrame>
        <p:nvGraphicFramePr>
          <p:cNvPr id="7" name="Table 7">
            <a:extLst>
              <a:ext uri="{FF2B5EF4-FFF2-40B4-BE49-F238E27FC236}">
                <a16:creationId xmlns:a16="http://schemas.microsoft.com/office/drawing/2014/main" id="{3DB25574-A75E-5243-98A8-55DA97A0CCE9}"/>
              </a:ext>
            </a:extLst>
          </p:cNvPr>
          <p:cNvGraphicFramePr>
            <a:graphicFrameLocks noGrp="1"/>
          </p:cNvGraphicFramePr>
          <p:nvPr>
            <p:extLst>
              <p:ext uri="{D42A27DB-BD31-4B8C-83A1-F6EECF244321}">
                <p14:modId xmlns:p14="http://schemas.microsoft.com/office/powerpoint/2010/main" val="2883022919"/>
              </p:ext>
            </p:extLst>
          </p:nvPr>
        </p:nvGraphicFramePr>
        <p:xfrm>
          <a:off x="542923" y="1968942"/>
          <a:ext cx="5443540" cy="3566160"/>
        </p:xfrm>
        <a:graphic>
          <a:graphicData uri="http://schemas.openxmlformats.org/drawingml/2006/table">
            <a:tbl>
              <a:tblPr firstRow="1" bandRow="1">
                <a:tableStyleId>{2D5ABB26-0587-4C30-8999-92F81FD0307C}</a:tableStyleId>
              </a:tblPr>
              <a:tblGrid>
                <a:gridCol w="1710922">
                  <a:extLst>
                    <a:ext uri="{9D8B030D-6E8A-4147-A177-3AD203B41FA5}">
                      <a16:colId xmlns:a16="http://schemas.microsoft.com/office/drawing/2014/main" val="3993209930"/>
                    </a:ext>
                  </a:extLst>
                </a:gridCol>
                <a:gridCol w="1710922">
                  <a:extLst>
                    <a:ext uri="{9D8B030D-6E8A-4147-A177-3AD203B41FA5}">
                      <a16:colId xmlns:a16="http://schemas.microsoft.com/office/drawing/2014/main" val="3100759924"/>
                    </a:ext>
                  </a:extLst>
                </a:gridCol>
                <a:gridCol w="219212">
                  <a:extLst>
                    <a:ext uri="{9D8B030D-6E8A-4147-A177-3AD203B41FA5}">
                      <a16:colId xmlns:a16="http://schemas.microsoft.com/office/drawing/2014/main" val="1091058292"/>
                    </a:ext>
                  </a:extLst>
                </a:gridCol>
                <a:gridCol w="1802484">
                  <a:extLst>
                    <a:ext uri="{9D8B030D-6E8A-4147-A177-3AD203B41FA5}">
                      <a16:colId xmlns:a16="http://schemas.microsoft.com/office/drawing/2014/main" val="949682645"/>
                    </a:ext>
                  </a:extLst>
                </a:gridCol>
              </a:tblGrid>
              <a:tr h="370840">
                <a:tc>
                  <a:txBody>
                    <a:bodyPr/>
                    <a:lstStyle/>
                    <a:p>
                      <a:r>
                        <a:rPr lang="en-US" sz="2000" dirty="0">
                          <a:latin typeface="Times New Roman" panose="02020603050405020304" pitchFamily="18" charset="0"/>
                          <a:cs typeface="Times New Roman" panose="02020603050405020304" pitchFamily="18" charset="0"/>
                        </a:rPr>
                        <a:t>Declaration</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rowSpan="2">
                  <a:txBody>
                    <a:bodyPr/>
                    <a:lstStyle/>
                    <a:p>
                      <a:pPr algn="ctr"/>
                      <a:r>
                        <a:rPr lang="en-US" sz="2000" dirty="0">
                          <a:latin typeface="Times New Roman" panose="02020603050405020304" pitchFamily="18" charset="0"/>
                          <a:cs typeface="Times New Roman" panose="02020603050405020304" pitchFamily="18" charset="0"/>
                        </a:rPr>
                        <a:t>Bytes (Uno)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9752814"/>
                  </a:ext>
                </a:extLst>
              </a:tr>
              <a:tr h="370840">
                <a:tc>
                  <a:txBody>
                    <a:bodyPr/>
                    <a:lstStyle/>
                    <a:p>
                      <a:r>
                        <a:rPr lang="en-US" sz="2000" dirty="0">
                          <a:latin typeface="Times New Roman" panose="02020603050405020304" pitchFamily="18" charset="0"/>
                          <a:cs typeface="Times New Roman" panose="02020603050405020304" pitchFamily="18" charset="0"/>
                        </a:rPr>
                        <a:t>Signed</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Times New Roman" panose="02020603050405020304" pitchFamily="18" charset="0"/>
                          <a:cs typeface="Times New Roman" panose="02020603050405020304" pitchFamily="18" charset="0"/>
                        </a:rPr>
                        <a:t>Unsigned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8141503"/>
                  </a:ext>
                </a:extLst>
              </a:tr>
              <a:tr h="370840">
                <a:tc>
                  <a:txBody>
                    <a:bodyPr/>
                    <a:lstStyle/>
                    <a:p>
                      <a:r>
                        <a:rPr lang="en-US" sz="2000" dirty="0">
                          <a:latin typeface="Times New Roman" panose="02020603050405020304" pitchFamily="18" charset="0"/>
                          <a:cs typeface="Times New Roman" panose="02020603050405020304" pitchFamily="18" charset="0"/>
                        </a:rPr>
                        <a:t>[signed] char</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a:latin typeface="Times New Roman" panose="02020603050405020304" pitchFamily="18" charset="0"/>
                          <a:cs typeface="Times New Roman" panose="02020603050405020304" pitchFamily="18" charset="0"/>
                        </a:rPr>
                        <a:t>unsigned char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982806188"/>
                  </a:ext>
                </a:extLst>
              </a:tr>
              <a:tr h="370840">
                <a:tc>
                  <a:txBody>
                    <a:bodyPr/>
                    <a:lstStyle/>
                    <a:p>
                      <a:r>
                        <a:rPr lang="en-US" sz="2000" dirty="0">
                          <a:latin typeface="Times New Roman" panose="02020603050405020304" pitchFamily="18" charset="0"/>
                          <a:cs typeface="Times New Roman" panose="02020603050405020304" pitchFamily="18" charset="0"/>
                        </a:rPr>
                        <a:t>short</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a:latin typeface="Times New Roman" panose="02020603050405020304" pitchFamily="18" charset="0"/>
                          <a:cs typeface="Times New Roman" panose="02020603050405020304" pitchFamily="18" charset="0"/>
                        </a:rPr>
                        <a:t>unsigned short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788222800"/>
                  </a:ext>
                </a:extLst>
              </a:tr>
              <a:tr h="370840">
                <a:tc>
                  <a:txBody>
                    <a:bodyPr/>
                    <a:lstStyle/>
                    <a:p>
                      <a:r>
                        <a:rPr lang="en-US" sz="2000" dirty="0">
                          <a:latin typeface="Times New Roman" panose="02020603050405020304" pitchFamily="18" charset="0"/>
                          <a:cs typeface="Times New Roman" panose="02020603050405020304" pitchFamily="18" charset="0"/>
                        </a:rPr>
                        <a:t>int</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a:latin typeface="Times New Roman" panose="02020603050405020304" pitchFamily="18" charset="0"/>
                          <a:cs typeface="Times New Roman" panose="02020603050405020304" pitchFamily="18" charset="0"/>
                        </a:rPr>
                        <a:t>unsigned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79492837"/>
                  </a:ext>
                </a:extLst>
              </a:tr>
              <a:tr h="370840">
                <a:tc>
                  <a:txBody>
                    <a:bodyPr/>
                    <a:lstStyle/>
                    <a:p>
                      <a:r>
                        <a:rPr lang="en-US" sz="2000" dirty="0">
                          <a:latin typeface="Times New Roman" panose="02020603050405020304" pitchFamily="18" charset="0"/>
                          <a:cs typeface="Times New Roman" panose="02020603050405020304" pitchFamily="18" charset="0"/>
                        </a:rPr>
                        <a:t>long</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a:latin typeface="Times New Roman" panose="02020603050405020304" pitchFamily="18" charset="0"/>
                          <a:cs typeface="Times New Roman" panose="02020603050405020304" pitchFamily="18" charset="0"/>
                        </a:rPr>
                        <a:t>unsigned long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4</a:t>
                      </a:r>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491344355"/>
                  </a:ext>
                </a:extLst>
              </a:tr>
              <a:tr h="370840">
                <a:tc>
                  <a:txBody>
                    <a:bodyPr/>
                    <a:lstStyle/>
                    <a:p>
                      <a:r>
                        <a:rPr lang="en-US" sz="2000" dirty="0">
                          <a:latin typeface="Times New Roman" panose="02020603050405020304" pitchFamily="18" charset="0"/>
                          <a:cs typeface="Times New Roman" panose="02020603050405020304" pitchFamily="18" charset="0"/>
                        </a:rPr>
                        <a:t>char *</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29431393"/>
                  </a:ext>
                </a:extLst>
              </a:tr>
              <a:tr h="370840">
                <a:tc>
                  <a:txBody>
                    <a:bodyPr/>
                    <a:lstStyle/>
                    <a:p>
                      <a:r>
                        <a:rPr lang="en-US" sz="2000" dirty="0">
                          <a:latin typeface="Times New Roman" panose="02020603050405020304" pitchFamily="18" charset="0"/>
                          <a:cs typeface="Times New Roman" panose="02020603050405020304" pitchFamily="18" charset="0"/>
                        </a:rPr>
                        <a:t>float</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4</a:t>
                      </a:r>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84550521"/>
                  </a:ext>
                </a:extLst>
              </a:tr>
              <a:tr h="370840">
                <a:tc>
                  <a:txBody>
                    <a:bodyPr/>
                    <a:lstStyle/>
                    <a:p>
                      <a:r>
                        <a:rPr lang="en-US" sz="2000" dirty="0">
                          <a:latin typeface="Times New Roman" panose="02020603050405020304" pitchFamily="18" charset="0"/>
                          <a:cs typeface="Times New Roman" panose="02020603050405020304" pitchFamily="18" charset="0"/>
                        </a:rPr>
                        <a:t>double</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4</a:t>
                      </a:r>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4143144"/>
                  </a:ext>
                </a:extLst>
              </a:tr>
            </a:tbl>
          </a:graphicData>
        </a:graphic>
      </p:graphicFrame>
      <p:sp>
        <p:nvSpPr>
          <p:cNvPr id="8" name="TextBox 7">
            <a:extLst>
              <a:ext uri="{FF2B5EF4-FFF2-40B4-BE49-F238E27FC236}">
                <a16:creationId xmlns:a16="http://schemas.microsoft.com/office/drawing/2014/main" id="{D06281D6-5855-6A4F-AD15-308E681FF830}"/>
              </a:ext>
            </a:extLst>
          </p:cNvPr>
          <p:cNvSpPr txBox="1"/>
          <p:nvPr/>
        </p:nvSpPr>
        <p:spPr>
          <a:xfrm>
            <a:off x="542923" y="5596020"/>
            <a:ext cx="484346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Some other data types: bool, void, array and etc.</a:t>
            </a:r>
          </a:p>
        </p:txBody>
      </p:sp>
      <p:sp>
        <p:nvSpPr>
          <p:cNvPr id="9" name="TextBox 8">
            <a:extLst>
              <a:ext uri="{FF2B5EF4-FFF2-40B4-BE49-F238E27FC236}">
                <a16:creationId xmlns:a16="http://schemas.microsoft.com/office/drawing/2014/main" id="{F8C36F1B-7976-6D40-B686-672AA90C3ADC}"/>
              </a:ext>
            </a:extLst>
          </p:cNvPr>
          <p:cNvSpPr txBox="1"/>
          <p:nvPr/>
        </p:nvSpPr>
        <p:spPr>
          <a:xfrm>
            <a:off x="6978380" y="1351579"/>
            <a:ext cx="394335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solidFill>
                  <a:schemeClr val="accent1">
                    <a:lumMod val="75000"/>
                  </a:schemeClr>
                </a:solidFill>
                <a:latin typeface="Times New Roman" panose="02020603050405020304" pitchFamily="18" charset="0"/>
                <a:cs typeface="Times New Roman" panose="02020603050405020304" pitchFamily="18" charset="0"/>
              </a:rPr>
              <a:t>One byte = collection of 8 bits</a:t>
            </a:r>
          </a:p>
        </p:txBody>
      </p:sp>
      <p:sp>
        <p:nvSpPr>
          <p:cNvPr id="10" name="TextBox 9">
            <a:extLst>
              <a:ext uri="{FF2B5EF4-FFF2-40B4-BE49-F238E27FC236}">
                <a16:creationId xmlns:a16="http://schemas.microsoft.com/office/drawing/2014/main" id="{11FE2860-8B9F-AD49-8A74-C921715D737C}"/>
              </a:ext>
            </a:extLst>
          </p:cNvPr>
          <p:cNvSpPr txBox="1"/>
          <p:nvPr/>
        </p:nvSpPr>
        <p:spPr>
          <a:xfrm>
            <a:off x="6457950" y="2096834"/>
            <a:ext cx="529853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int : range from -32768(-2^15 ) ~ 32767 (2^15 -1)</a:t>
            </a:r>
          </a:p>
          <a:p>
            <a:r>
              <a:rPr lang="en-US" dirty="0">
                <a:latin typeface="Times New Roman" panose="02020603050405020304" pitchFamily="18" charset="0"/>
                <a:cs typeface="Times New Roman" panose="02020603050405020304" pitchFamily="18" charset="0"/>
              </a:rPr>
              <a:t>unsigned int: range from </a:t>
            </a:r>
            <a:r>
              <a:rPr lang="en-US" u="sng"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to </a:t>
            </a:r>
            <a:r>
              <a:rPr lang="en-US" u="sng"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14EE946-3DB7-3847-B415-CF40C4690148}"/>
              </a:ext>
            </a:extLst>
          </p:cNvPr>
          <p:cNvSpPr txBox="1"/>
          <p:nvPr/>
        </p:nvSpPr>
        <p:spPr>
          <a:xfrm>
            <a:off x="6034873" y="3252105"/>
            <a:ext cx="5830364" cy="1754326"/>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i="1" dirty="0">
                <a:solidFill>
                  <a:srgbClr val="00B0F0"/>
                </a:solidFill>
              </a:rPr>
              <a:t>int</a:t>
            </a:r>
            <a:r>
              <a:rPr lang="en-US" i="1" dirty="0"/>
              <a:t> </a:t>
            </a:r>
            <a:r>
              <a:rPr lang="en-US" i="1" dirty="0" err="1"/>
              <a:t>buttonPin</a:t>
            </a:r>
            <a:r>
              <a:rPr lang="en-US" i="1" dirty="0"/>
              <a:t> = </a:t>
            </a:r>
            <a:r>
              <a:rPr lang="en-US" i="1" dirty="0">
                <a:solidFill>
                  <a:srgbClr val="7030A0"/>
                </a:solidFill>
              </a:rPr>
              <a:t>4</a:t>
            </a:r>
            <a:r>
              <a:rPr lang="en-US" i="1" dirty="0"/>
              <a:t>;</a:t>
            </a:r>
          </a:p>
          <a:p>
            <a:r>
              <a:rPr lang="en-US" i="1" dirty="0">
                <a:solidFill>
                  <a:srgbClr val="DC2377"/>
                </a:solidFill>
              </a:rPr>
              <a:t>const</a:t>
            </a:r>
            <a:r>
              <a:rPr lang="en-US" i="1" dirty="0"/>
              <a:t> </a:t>
            </a:r>
            <a:r>
              <a:rPr lang="en-US" i="1" dirty="0">
                <a:solidFill>
                  <a:srgbClr val="00B0F0"/>
                </a:solidFill>
              </a:rPr>
              <a:t>int</a:t>
            </a:r>
            <a:r>
              <a:rPr lang="en-US" i="1" dirty="0"/>
              <a:t> Pin1 = </a:t>
            </a:r>
            <a:r>
              <a:rPr lang="en-US" i="1" dirty="0">
                <a:solidFill>
                  <a:srgbClr val="7030A0"/>
                </a:solidFill>
              </a:rPr>
              <a:t>3</a:t>
            </a:r>
            <a:r>
              <a:rPr lang="en-US" i="1" dirty="0"/>
              <a:t>; // keyword const indicates that Pin1               	               // is a read-only value, cannot be changed </a:t>
            </a:r>
          </a:p>
          <a:p>
            <a:r>
              <a:rPr lang="en-US" i="1" dirty="0">
                <a:solidFill>
                  <a:srgbClr val="00B0F0"/>
                </a:solidFill>
              </a:rPr>
              <a:t>bool </a:t>
            </a:r>
            <a:r>
              <a:rPr lang="en-US" i="1" dirty="0" err="1"/>
              <a:t>pinPressed</a:t>
            </a:r>
            <a:r>
              <a:rPr lang="en-US" i="1" dirty="0"/>
              <a:t> = </a:t>
            </a:r>
            <a:r>
              <a:rPr lang="en-US" i="1" dirty="0">
                <a:solidFill>
                  <a:srgbClr val="7030A0"/>
                </a:solidFill>
              </a:rPr>
              <a:t>false</a:t>
            </a:r>
            <a:r>
              <a:rPr lang="en-US" i="1" dirty="0"/>
              <a:t>;</a:t>
            </a:r>
          </a:p>
          <a:p>
            <a:r>
              <a:rPr lang="en-US" i="1" dirty="0">
                <a:solidFill>
                  <a:srgbClr val="00B0F0"/>
                </a:solidFill>
              </a:rPr>
              <a:t>float</a:t>
            </a:r>
            <a:r>
              <a:rPr lang="en-US" i="1" dirty="0"/>
              <a:t> a = </a:t>
            </a:r>
            <a:r>
              <a:rPr lang="en-US" i="1" dirty="0">
                <a:solidFill>
                  <a:srgbClr val="7030A0"/>
                </a:solidFill>
              </a:rPr>
              <a:t>3.14</a:t>
            </a:r>
            <a:r>
              <a:rPr lang="en-US" i="1" dirty="0"/>
              <a:t>;</a:t>
            </a:r>
          </a:p>
          <a:p>
            <a:r>
              <a:rPr lang="en-US" i="1" dirty="0">
                <a:solidFill>
                  <a:srgbClr val="00B0F0"/>
                </a:solidFill>
              </a:rPr>
              <a:t>double</a:t>
            </a:r>
            <a:r>
              <a:rPr lang="en-US" i="1" dirty="0"/>
              <a:t> b = </a:t>
            </a:r>
            <a:r>
              <a:rPr lang="en-US" i="1" dirty="0">
                <a:solidFill>
                  <a:srgbClr val="7030A0"/>
                </a:solidFill>
              </a:rPr>
              <a:t>6.22</a:t>
            </a:r>
            <a:r>
              <a:rPr lang="en-US" i="1" dirty="0"/>
              <a:t>;</a:t>
            </a:r>
          </a:p>
        </p:txBody>
      </p:sp>
    </p:spTree>
    <p:extLst>
      <p:ext uri="{BB962C8B-B14F-4D97-AF65-F5344CB8AC3E}">
        <p14:creationId xmlns:p14="http://schemas.microsoft.com/office/powerpoint/2010/main" val="681642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4F8E2A4-4225-9141-BCA6-355FDB273459}"/>
              </a:ext>
            </a:extLst>
          </p:cNvPr>
          <p:cNvSpPr/>
          <p:nvPr/>
        </p:nvSpPr>
        <p:spPr>
          <a:xfrm>
            <a:off x="647698" y="4105242"/>
            <a:ext cx="11187113" cy="2064253"/>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4CDC9298-4B81-0C43-9743-1FD7FAD88102}"/>
              </a:ext>
            </a:extLst>
          </p:cNvPr>
          <p:cNvSpPr/>
          <p:nvPr/>
        </p:nvSpPr>
        <p:spPr>
          <a:xfrm>
            <a:off x="647699" y="2376458"/>
            <a:ext cx="8229600" cy="1278437"/>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25979DC3-4D40-A541-AE8F-D507CCD890A9}"/>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3ABDEEB-33C7-A842-9BE8-A24B6B248E32}"/>
              </a:ext>
            </a:extLst>
          </p:cNvPr>
          <p:cNvSpPr txBox="1"/>
          <p:nvPr/>
        </p:nvSpPr>
        <p:spPr>
          <a:xfrm>
            <a:off x="542924" y="431334"/>
            <a:ext cx="57578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Variables and Data types in C++</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322CB65-650B-8A45-BAD2-1949C1B48E82}"/>
                  </a:ext>
                </a:extLst>
              </p:cNvPr>
              <p:cNvSpPr txBox="1"/>
              <p:nvPr/>
            </p:nvSpPr>
            <p:spPr>
              <a:xfrm>
                <a:off x="504823" y="954554"/>
                <a:ext cx="11329989" cy="6563335"/>
              </a:xfrm>
              <a:prstGeom prst="rect">
                <a:avLst/>
              </a:prstGeom>
              <a:noFill/>
            </p:spPr>
            <p:txBody>
              <a:bodyPr wrap="square" rtlCol="0">
                <a:spAutoFit/>
              </a:bodyPr>
              <a:lstStyle/>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nSpc>
                    <a:spcPts val="366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Variable are containers for storing data values, they must be </a:t>
                </a:r>
                <a:r>
                  <a:rPr lang="en-US" sz="2800" b="1" dirty="0">
                    <a:latin typeface="Times New Roman" panose="02020603050405020304" pitchFamily="18" charset="0"/>
                    <a:cs typeface="Times New Roman" panose="02020603050405020304" pitchFamily="18" charset="0"/>
                  </a:rPr>
                  <a:t>declared before</a:t>
                </a:r>
                <a:r>
                  <a:rPr lang="en-US" sz="2800" dirty="0">
                    <a:latin typeface="Times New Roman" panose="02020603050405020304" pitchFamily="18" charset="0"/>
                    <a:cs typeface="Times New Roman" panose="02020603050405020304" pitchFamily="18" charset="0"/>
                  </a:rPr>
                  <a:t> use (different from the usage in Python)</a:t>
                </a:r>
              </a:p>
              <a:p>
                <a:pPr>
                  <a:lnSpc>
                    <a:spcPts val="3660"/>
                  </a:lnSpc>
                </a:pPr>
                <a:r>
                  <a:rPr lang="en-US" sz="2800" i="1" dirty="0">
                    <a:solidFill>
                      <a:srgbClr val="00B0F0"/>
                    </a:solidFill>
                    <a:latin typeface="Times New Roman" panose="02020603050405020304" pitchFamily="18" charset="0"/>
                    <a:cs typeface="Times New Roman" panose="02020603050405020304" pitchFamily="18" charset="0"/>
                  </a:rPr>
                  <a:t>     </a:t>
                </a:r>
                <a:r>
                  <a:rPr lang="en-US" sz="2400" i="1" dirty="0">
                    <a:solidFill>
                      <a:srgbClr val="00B0F0"/>
                    </a:solidFill>
                    <a:latin typeface="Times New Roman" panose="02020603050405020304" pitchFamily="18" charset="0"/>
                    <a:cs typeface="Times New Roman" panose="02020603050405020304" pitchFamily="18" charset="0"/>
                  </a:rPr>
                  <a:t>int </a:t>
                </a:r>
                <a:r>
                  <a:rPr lang="en-US" sz="2400" i="1" dirty="0" err="1">
                    <a:latin typeface="Times New Roman" panose="02020603050405020304" pitchFamily="18" charset="0"/>
                    <a:cs typeface="Times New Roman" panose="02020603050405020304" pitchFamily="18" charset="0"/>
                  </a:rPr>
                  <a:t>pinNumber</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i="1" dirty="0">
                    <a:solidFill>
                      <a:srgbClr val="7030A0"/>
                    </a:solidFill>
                    <a:latin typeface="Times New Roman" panose="02020603050405020304" pitchFamily="18" charset="0"/>
                    <a:cs typeface="Times New Roman" panose="02020603050405020304" pitchFamily="18" charset="0"/>
                  </a:rPr>
                  <a:t>10</a:t>
                </a:r>
                <a:r>
                  <a:rPr lang="en-US" sz="2400" i="1" dirty="0">
                    <a:latin typeface="Times New Roman" panose="02020603050405020304" pitchFamily="18" charset="0"/>
                    <a:cs typeface="Times New Roman" panose="02020603050405020304" pitchFamily="18" charset="0"/>
                  </a:rPr>
                  <a:t>; //single variable</a:t>
                </a:r>
              </a:p>
              <a:p>
                <a:endParaRPr lang="en-US" sz="2400" i="1" dirty="0">
                  <a:latin typeface="Times New Roman" panose="02020603050405020304" pitchFamily="18" charset="0"/>
                  <a:cs typeface="Times New Roman" panose="02020603050405020304" pitchFamily="18" charset="0"/>
                </a:endParaRPr>
              </a:p>
              <a:p>
                <a:pPr>
                  <a:lnSpc>
                    <a:spcPts val="3560"/>
                  </a:lnSpc>
                </a:pPr>
                <a:r>
                  <a:rPr lang="en-US" sz="2400" i="1" dirty="0">
                    <a:solidFill>
                      <a:srgbClr val="00B0F0"/>
                    </a:solidFill>
                    <a:latin typeface="Times New Roman" panose="02020603050405020304" pitchFamily="18" charset="0"/>
                    <a:cs typeface="Times New Roman" panose="02020603050405020304" pitchFamily="18" charset="0"/>
                  </a:rPr>
                  <a:t>     int </a:t>
                </a:r>
                <a:r>
                  <a:rPr lang="en-US" sz="2400" i="1" dirty="0">
                    <a:latin typeface="Times New Roman" panose="02020603050405020304" pitchFamily="18" charset="0"/>
                    <a:cs typeface="Times New Roman" panose="02020603050405020304" pitchFamily="18" charset="0"/>
                  </a:rPr>
                  <a:t>pinNum1, pinNum2, pinNum3; // multiple variables</a:t>
                </a:r>
              </a:p>
              <a:p>
                <a:pPr marL="457200" indent="-457200">
                  <a:lnSpc>
                    <a:spcPts val="356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 is a strongly typed language (Python is weakly typed)</a:t>
                </a:r>
              </a:p>
              <a:p>
                <a:pPr>
                  <a:lnSpc>
                    <a:spcPts val="3160"/>
                  </a:lnSpc>
                </a:pPr>
                <a:r>
                  <a:rPr lang="en-US" sz="3200" i="1" dirty="0">
                    <a:solidFill>
                      <a:srgbClr val="00B0F0"/>
                    </a:solidFill>
                    <a:latin typeface="Times New Roman" panose="02020603050405020304" pitchFamily="18" charset="0"/>
                    <a:cs typeface="Times New Roman" panose="02020603050405020304" pitchFamily="18" charset="0"/>
                  </a:rPr>
                  <a:t>     </a:t>
                </a:r>
                <a:r>
                  <a:rPr lang="en-US" sz="2400" i="1" dirty="0">
                    <a:solidFill>
                      <a:srgbClr val="00B0F0"/>
                    </a:solidFill>
                    <a:latin typeface="Times New Roman" panose="02020603050405020304" pitchFamily="18" charset="0"/>
                    <a:cs typeface="Times New Roman" panose="02020603050405020304" pitchFamily="18" charset="0"/>
                  </a:rPr>
                  <a:t>int </a:t>
                </a:r>
                <a:r>
                  <a:rPr lang="en-US" sz="2400" i="1" dirty="0">
                    <a:latin typeface="Times New Roman" panose="02020603050405020304" pitchFamily="18" charset="0"/>
                    <a:cs typeface="Times New Roman" panose="02020603050405020304" pitchFamily="18" charset="0"/>
                  </a:rPr>
                  <a:t>n = </a:t>
                </a:r>
                <a:r>
                  <a:rPr lang="en-US" sz="2400" i="1" dirty="0">
                    <a:solidFill>
                      <a:srgbClr val="7030A0"/>
                    </a:solidFill>
                    <a:latin typeface="Times New Roman" panose="02020603050405020304" pitchFamily="18" charset="0"/>
                    <a:cs typeface="Times New Roman" panose="02020603050405020304" pitchFamily="18" charset="0"/>
                  </a:rPr>
                  <a:t>10</a:t>
                </a:r>
                <a:r>
                  <a:rPr lang="en-US" sz="2400" i="1" dirty="0">
                    <a:latin typeface="Times New Roman" panose="02020603050405020304" pitchFamily="18" charset="0"/>
                    <a:cs typeface="Times New Roman" panose="02020603050405020304" pitchFamily="18" charset="0"/>
                  </a:rPr>
                  <a:t>; // int type variable</a:t>
                </a:r>
              </a:p>
              <a:p>
                <a:pPr>
                  <a:lnSpc>
                    <a:spcPts val="3160"/>
                  </a:lnSpc>
                </a:pPr>
                <a:r>
                  <a:rPr lang="en-US" sz="2400" i="1" dirty="0">
                    <a:latin typeface="Times New Roman" panose="02020603050405020304" pitchFamily="18" charset="0"/>
                    <a:cs typeface="Times New Roman" panose="02020603050405020304" pitchFamily="18" charset="0"/>
                  </a:rPr>
                  <a:t>       n = </a:t>
                </a:r>
                <a:r>
                  <a:rPr lang="en-US" sz="2400" i="1" dirty="0">
                    <a:solidFill>
                      <a:srgbClr val="7030A0"/>
                    </a:solidFill>
                    <a:latin typeface="Times New Roman" panose="02020603050405020304" pitchFamily="18" charset="0"/>
                    <a:cs typeface="Times New Roman" panose="02020603050405020304" pitchFamily="18" charset="0"/>
                  </a:rPr>
                  <a:t>100</a:t>
                </a:r>
                <a:r>
                  <a:rPr lang="en-US" sz="2400" i="1" dirty="0">
                    <a:latin typeface="Times New Roman" panose="02020603050405020304" pitchFamily="18" charset="0"/>
                    <a:cs typeface="Times New Roman" panose="02020603050405020304" pitchFamily="18" charset="0"/>
                  </a:rPr>
                  <a:t>; </a:t>
                </a:r>
              </a:p>
              <a:p>
                <a:pPr algn="just">
                  <a:lnSpc>
                    <a:spcPts val="3160"/>
                  </a:lnSpc>
                </a:pPr>
                <a:r>
                  <a:rPr lang="en-US" sz="2400" i="1" dirty="0">
                    <a:latin typeface="Times New Roman" panose="02020603050405020304" pitchFamily="18" charset="0"/>
                    <a:cs typeface="Times New Roman" panose="02020603050405020304" pitchFamily="18" charset="0"/>
                  </a:rPr>
                  <a:t>       n = “https://www.ntu.edu.sg/Pages/</a:t>
                </a:r>
                <a:r>
                  <a:rPr lang="en-US" sz="2400" i="1" dirty="0" err="1">
                    <a:latin typeface="Times New Roman" panose="02020603050405020304" pitchFamily="18" charset="0"/>
                    <a:cs typeface="Times New Roman" panose="02020603050405020304" pitchFamily="18" charset="0"/>
                  </a:rPr>
                  <a:t>home.aspx</a:t>
                </a:r>
                <a:r>
                  <a:rPr lang="en-US" sz="2400" i="1" dirty="0">
                    <a:latin typeface="Times New Roman" panose="02020603050405020304" pitchFamily="18" charset="0"/>
                    <a:cs typeface="Times New Roman" panose="02020603050405020304" pitchFamily="18" charset="0"/>
                  </a:rPr>
                  <a:t>” //</a:t>
                </a:r>
                <a14:m>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i="1" dirty="0">
                    <a:solidFill>
                      <a:srgbClr val="FF0000"/>
                    </a:solidFill>
                    <a:latin typeface="Times New Roman" panose="02020603050405020304" pitchFamily="18" charset="0"/>
                    <a:cs typeface="Times New Roman" panose="02020603050405020304" pitchFamily="18" charset="0"/>
                  </a:rPr>
                  <a:t> string cannot be assigned to an int             							 </a:t>
                </a:r>
                <a:r>
                  <a:rPr lang="en-US" sz="2400" i="1" dirty="0">
                    <a:latin typeface="Times New Roman" panose="02020603050405020304" pitchFamily="18" charset="0"/>
                    <a:cs typeface="Times New Roman" panose="02020603050405020304" pitchFamily="18" charset="0"/>
                  </a:rPr>
                  <a:t>//</a:t>
                </a:r>
                <a:r>
                  <a:rPr lang="en-US" sz="2400" i="1" dirty="0">
                    <a:solidFill>
                      <a:srgbClr val="FF0000"/>
                    </a:solidFill>
                    <a:latin typeface="Times New Roman" panose="02020603050405020304" pitchFamily="18" charset="0"/>
                    <a:cs typeface="Times New Roman" panose="02020603050405020304" pitchFamily="18" charset="0"/>
                  </a:rPr>
                  <a:t>variable</a:t>
                </a:r>
                <a:endParaRPr lang="en-US" sz="2400" i="1" dirty="0">
                  <a:latin typeface="Times New Roman" panose="02020603050405020304" pitchFamily="18" charset="0"/>
                  <a:cs typeface="Times New Roman" panose="02020603050405020304" pitchFamily="18" charset="0"/>
                </a:endParaRPr>
              </a:p>
              <a:p>
                <a:pPr>
                  <a:lnSpc>
                    <a:spcPts val="3160"/>
                  </a:lnSpc>
                </a:pP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url</a:t>
                </a:r>
                <a:r>
                  <a:rPr lang="en-US" sz="2400" i="1" dirty="0">
                    <a:latin typeface="Times New Roman" panose="02020603050405020304" pitchFamily="18" charset="0"/>
                    <a:cs typeface="Times New Roman" panose="02020603050405020304" pitchFamily="18" charset="0"/>
                  </a:rPr>
                  <a:t> = “https://www.ntu.edu.sg/Pages/home.aspx” //</a:t>
                </a:r>
                <a14:m>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i="1" dirty="0">
                    <a:solidFill>
                      <a:srgbClr val="FF0000"/>
                    </a:solidFill>
                    <a:latin typeface="Times New Roman" panose="02020603050405020304" pitchFamily="18" charset="0"/>
                    <a:cs typeface="Times New Roman" panose="02020603050405020304" pitchFamily="18" charset="0"/>
                  </a:rPr>
                  <a:t> unspecified type</a:t>
                </a:r>
                <a:endParaRPr lang="en-US" sz="2400" i="1" dirty="0">
                  <a:latin typeface="Times New Roman" panose="02020603050405020304" pitchFamily="18" charset="0"/>
                  <a:cs typeface="Times New Roman" panose="02020603050405020304" pitchFamily="18" charset="0"/>
                </a:endParaRPr>
              </a:p>
              <a:p>
                <a:pPr>
                  <a:lnSpc>
                    <a:spcPts val="3160"/>
                  </a:lnSpc>
                </a:pP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p>
            </p:txBody>
          </p:sp>
        </mc:Choice>
        <mc:Fallback xmlns="">
          <p:sp>
            <p:nvSpPr>
              <p:cNvPr id="11" name="TextBox 10">
                <a:extLst>
                  <a:ext uri="{FF2B5EF4-FFF2-40B4-BE49-F238E27FC236}">
                    <a16:creationId xmlns:a16="http://schemas.microsoft.com/office/drawing/2014/main" id="{A322CB65-650B-8A45-BAD2-1949C1B48E82}"/>
                  </a:ext>
                </a:extLst>
              </p:cNvPr>
              <p:cNvSpPr txBox="1">
                <a:spLocks noRot="1" noChangeAspect="1" noMove="1" noResize="1" noEditPoints="1" noAdjustHandles="1" noChangeArrowheads="1" noChangeShapeType="1" noTextEdit="1"/>
              </p:cNvSpPr>
              <p:nvPr/>
            </p:nvSpPr>
            <p:spPr>
              <a:xfrm>
                <a:off x="504823" y="954554"/>
                <a:ext cx="11329989" cy="6563335"/>
              </a:xfrm>
              <a:prstGeom prst="rect">
                <a:avLst/>
              </a:prstGeom>
              <a:blipFill>
                <a:blip r:embed="rId2"/>
                <a:stretch>
                  <a:fillRect l="-969" r="-807"/>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21954911-B4BD-A74B-940E-633E72224864}"/>
              </a:ext>
            </a:extLst>
          </p:cNvPr>
          <p:cNvSpPr txBox="1"/>
          <p:nvPr/>
        </p:nvSpPr>
        <p:spPr>
          <a:xfrm>
            <a:off x="647699" y="2927832"/>
            <a:ext cx="1557338" cy="369332"/>
          </a:xfrm>
          <a:prstGeom prst="rect">
            <a:avLst/>
          </a:prstGeom>
          <a:noFill/>
        </p:spPr>
        <p:txBody>
          <a:bodyPr wrap="square" rtlCol="0">
            <a:spAutoFit/>
          </a:bodyPr>
          <a:lstStyle/>
          <a:p>
            <a:r>
              <a:rPr lang="en-US" dirty="0">
                <a:solidFill>
                  <a:srgbClr val="002060"/>
                </a:solidFill>
              </a:rPr>
              <a:t>Data</a:t>
            </a:r>
            <a:r>
              <a:rPr lang="en-US" dirty="0">
                <a:solidFill>
                  <a:srgbClr val="00B0F0"/>
                </a:solidFill>
              </a:rPr>
              <a:t> </a:t>
            </a:r>
            <a:r>
              <a:rPr lang="en-US" dirty="0">
                <a:solidFill>
                  <a:srgbClr val="002060"/>
                </a:solidFill>
              </a:rPr>
              <a:t>type</a:t>
            </a:r>
          </a:p>
        </p:txBody>
      </p:sp>
      <p:sp>
        <p:nvSpPr>
          <p:cNvPr id="15" name="TextBox 14">
            <a:extLst>
              <a:ext uri="{FF2B5EF4-FFF2-40B4-BE49-F238E27FC236}">
                <a16:creationId xmlns:a16="http://schemas.microsoft.com/office/drawing/2014/main" id="{8DCC5859-23C3-3740-BE9B-CE8E89C51285}"/>
              </a:ext>
            </a:extLst>
          </p:cNvPr>
          <p:cNvSpPr txBox="1"/>
          <p:nvPr/>
        </p:nvSpPr>
        <p:spPr>
          <a:xfrm>
            <a:off x="1621636" y="2943190"/>
            <a:ext cx="1557337" cy="369332"/>
          </a:xfrm>
          <a:prstGeom prst="rect">
            <a:avLst/>
          </a:prstGeom>
          <a:noFill/>
        </p:spPr>
        <p:txBody>
          <a:bodyPr wrap="square" rtlCol="0">
            <a:spAutoFit/>
          </a:bodyPr>
          <a:lstStyle/>
          <a:p>
            <a:r>
              <a:rPr lang="en-US" dirty="0">
                <a:solidFill>
                  <a:srgbClr val="002060"/>
                </a:solidFill>
              </a:rPr>
              <a:t>Variable name</a:t>
            </a:r>
          </a:p>
        </p:txBody>
      </p:sp>
      <p:sp>
        <p:nvSpPr>
          <p:cNvPr id="16" name="TextBox 15">
            <a:extLst>
              <a:ext uri="{FF2B5EF4-FFF2-40B4-BE49-F238E27FC236}">
                <a16:creationId xmlns:a16="http://schemas.microsoft.com/office/drawing/2014/main" id="{26F9CB3C-343B-B44A-9D0C-990798B63ABB}"/>
              </a:ext>
            </a:extLst>
          </p:cNvPr>
          <p:cNvSpPr txBox="1"/>
          <p:nvPr/>
        </p:nvSpPr>
        <p:spPr>
          <a:xfrm>
            <a:off x="3205162" y="2943190"/>
            <a:ext cx="1557337" cy="369332"/>
          </a:xfrm>
          <a:prstGeom prst="rect">
            <a:avLst/>
          </a:prstGeom>
          <a:noFill/>
        </p:spPr>
        <p:txBody>
          <a:bodyPr wrap="square" rtlCol="0">
            <a:spAutoFit/>
          </a:bodyPr>
          <a:lstStyle/>
          <a:p>
            <a:r>
              <a:rPr lang="en-US" dirty="0">
                <a:solidFill>
                  <a:srgbClr val="002060"/>
                </a:solidFill>
              </a:rPr>
              <a:t>initialization</a:t>
            </a:r>
          </a:p>
        </p:txBody>
      </p:sp>
      <p:cxnSp>
        <p:nvCxnSpPr>
          <p:cNvPr id="8" name="Straight Arrow Connector 7">
            <a:extLst>
              <a:ext uri="{FF2B5EF4-FFF2-40B4-BE49-F238E27FC236}">
                <a16:creationId xmlns:a16="http://schemas.microsoft.com/office/drawing/2014/main" id="{C3EC49DC-B59C-FD4C-BD0A-89C090EAD078}"/>
              </a:ext>
            </a:extLst>
          </p:cNvPr>
          <p:cNvCxnSpPr>
            <a:cxnSpLocks/>
          </p:cNvCxnSpPr>
          <p:nvPr/>
        </p:nvCxnSpPr>
        <p:spPr>
          <a:xfrm flipV="1">
            <a:off x="1233487" y="2826753"/>
            <a:ext cx="0" cy="172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DC2F4DA-E999-464B-BB41-5E4B6B21A9B8}"/>
              </a:ext>
            </a:extLst>
          </p:cNvPr>
          <p:cNvCxnSpPr>
            <a:cxnSpLocks/>
          </p:cNvCxnSpPr>
          <p:nvPr/>
        </p:nvCxnSpPr>
        <p:spPr>
          <a:xfrm flipV="1">
            <a:off x="2400305" y="2836273"/>
            <a:ext cx="0" cy="172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2691989-89B0-1047-AF88-657856861E3A}"/>
              </a:ext>
            </a:extLst>
          </p:cNvPr>
          <p:cNvCxnSpPr>
            <a:cxnSpLocks/>
          </p:cNvCxnSpPr>
          <p:nvPr/>
        </p:nvCxnSpPr>
        <p:spPr>
          <a:xfrm flipH="1" flipV="1">
            <a:off x="3383755" y="2826753"/>
            <a:ext cx="254802" cy="177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FD021F5-5DD6-A24F-8F98-3A6E11DB3832}"/>
              </a:ext>
            </a:extLst>
          </p:cNvPr>
          <p:cNvSpPr/>
          <p:nvPr/>
        </p:nvSpPr>
        <p:spPr>
          <a:xfrm>
            <a:off x="9020175" y="2737662"/>
            <a:ext cx="2686050" cy="523220"/>
          </a:xfrm>
          <a:prstGeom prst="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 is case sensitive</a:t>
            </a:r>
          </a:p>
        </p:txBody>
      </p:sp>
    </p:spTree>
    <p:extLst>
      <p:ext uri="{BB962C8B-B14F-4D97-AF65-F5344CB8AC3E}">
        <p14:creationId xmlns:p14="http://schemas.microsoft.com/office/powerpoint/2010/main" val="1642453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534EB8-83EB-114B-9826-0431F1A9788F}"/>
              </a:ext>
            </a:extLst>
          </p:cNvPr>
          <p:cNvSpPr/>
          <p:nvPr/>
        </p:nvSpPr>
        <p:spPr>
          <a:xfrm>
            <a:off x="357188" y="328614"/>
            <a:ext cx="185737" cy="728661"/>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CF5CF18-F19E-8C4A-83DD-D0F5120572AC}"/>
              </a:ext>
            </a:extLst>
          </p:cNvPr>
          <p:cNvSpPr txBox="1"/>
          <p:nvPr/>
        </p:nvSpPr>
        <p:spPr>
          <a:xfrm>
            <a:off x="542924" y="431334"/>
            <a:ext cx="57578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Variables and Data types in C++ </a:t>
            </a:r>
          </a:p>
        </p:txBody>
      </p:sp>
      <p:sp>
        <p:nvSpPr>
          <p:cNvPr id="13" name="TextBox 12">
            <a:extLst>
              <a:ext uri="{FF2B5EF4-FFF2-40B4-BE49-F238E27FC236}">
                <a16:creationId xmlns:a16="http://schemas.microsoft.com/office/drawing/2014/main" id="{30004DE3-D07B-8748-8E3A-DAE006120711}"/>
              </a:ext>
            </a:extLst>
          </p:cNvPr>
          <p:cNvSpPr txBox="1"/>
          <p:nvPr/>
        </p:nvSpPr>
        <p:spPr>
          <a:xfrm>
            <a:off x="450056" y="1784179"/>
            <a:ext cx="9357360" cy="461665"/>
          </a:xfrm>
          <a:prstGeom prst="rect">
            <a:avLst/>
          </a:prstGeom>
          <a:noFill/>
        </p:spPr>
        <p:txBody>
          <a:bodyPr wrap="square" numCol="2" rtlCol="0">
            <a:spAutoFit/>
          </a:bodyPr>
          <a:lstStyle/>
          <a:p>
            <a:r>
              <a:rPr lang="en-US" sz="2400" dirty="0">
                <a:latin typeface="Times New Roman" panose="02020603050405020304" pitchFamily="18" charset="0"/>
                <a:cs typeface="Times New Roman" panose="02020603050405020304" pitchFamily="18" charset="0"/>
              </a:rPr>
              <a:t>Comparison between C++ &amp; Python</a:t>
            </a:r>
          </a:p>
        </p:txBody>
      </p:sp>
      <p:graphicFrame>
        <p:nvGraphicFramePr>
          <p:cNvPr id="14" name="Table 7">
            <a:extLst>
              <a:ext uri="{FF2B5EF4-FFF2-40B4-BE49-F238E27FC236}">
                <a16:creationId xmlns:a16="http://schemas.microsoft.com/office/drawing/2014/main" id="{3CFADB87-4B99-374D-AC3E-54D2B1B13975}"/>
              </a:ext>
            </a:extLst>
          </p:cNvPr>
          <p:cNvGraphicFramePr>
            <a:graphicFrameLocks noGrp="1"/>
          </p:cNvGraphicFramePr>
          <p:nvPr>
            <p:extLst>
              <p:ext uri="{D42A27DB-BD31-4B8C-83A1-F6EECF244321}">
                <p14:modId xmlns:p14="http://schemas.microsoft.com/office/powerpoint/2010/main" val="4124786300"/>
              </p:ext>
            </p:extLst>
          </p:nvPr>
        </p:nvGraphicFramePr>
        <p:xfrm>
          <a:off x="542924" y="2423010"/>
          <a:ext cx="8625840" cy="2338832"/>
        </p:xfrm>
        <a:graphic>
          <a:graphicData uri="http://schemas.openxmlformats.org/drawingml/2006/table">
            <a:tbl>
              <a:tblPr firstRow="1" bandRow="1">
                <a:tableStyleId>{2D5ABB26-0587-4C30-8999-92F81FD0307C}</a:tableStyleId>
              </a:tblPr>
              <a:tblGrid>
                <a:gridCol w="4312920">
                  <a:extLst>
                    <a:ext uri="{9D8B030D-6E8A-4147-A177-3AD203B41FA5}">
                      <a16:colId xmlns:a16="http://schemas.microsoft.com/office/drawing/2014/main" val="1620582111"/>
                    </a:ext>
                  </a:extLst>
                </a:gridCol>
                <a:gridCol w="4312920">
                  <a:extLst>
                    <a:ext uri="{9D8B030D-6E8A-4147-A177-3AD203B41FA5}">
                      <a16:colId xmlns:a16="http://schemas.microsoft.com/office/drawing/2014/main" val="2899895233"/>
                    </a:ext>
                  </a:extLst>
                </a:gridCol>
              </a:tblGrid>
              <a:tr h="468376">
                <a:tc>
                  <a:txBody>
                    <a:bodyPr/>
                    <a:lstStyle/>
                    <a:p>
                      <a:pPr algn="ctr"/>
                      <a:r>
                        <a:rPr lang="en-US" sz="2000" b="1" dirty="0">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Times New Roman" panose="02020603050405020304" pitchFamily="18" charset="0"/>
                          <a:cs typeface="Times New Roman" panose="02020603050405020304" pitchFamily="18" charset="0"/>
                        </a:rPr>
                        <a:t>Python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7889127"/>
                  </a:ext>
                </a:extLst>
              </a:tr>
              <a:tr h="468376">
                <a:tc>
                  <a:txBody>
                    <a:bodyPr/>
                    <a:lstStyle/>
                    <a:p>
                      <a:r>
                        <a:rPr lang="en-US" sz="2000" i="1" dirty="0">
                          <a:solidFill>
                            <a:srgbClr val="00B0F0"/>
                          </a:solidFill>
                          <a:latin typeface="Times New Roman" panose="02020603050405020304" pitchFamily="18" charset="0"/>
                          <a:cs typeface="Times New Roman" panose="02020603050405020304" pitchFamily="18" charset="0"/>
                        </a:rPr>
                        <a:t>int</a:t>
                      </a:r>
                      <a:r>
                        <a:rPr lang="en-US" sz="2000" i="1" dirty="0">
                          <a:latin typeface="Times New Roman" panose="02020603050405020304" pitchFamily="18" charset="0"/>
                          <a:cs typeface="Times New Roman" panose="02020603050405020304" pitchFamily="18" charset="0"/>
                        </a:rPr>
                        <a:t> a = </a:t>
                      </a:r>
                      <a:r>
                        <a:rPr lang="en-US" sz="2000" i="1" dirty="0">
                          <a:solidFill>
                            <a:srgbClr val="7030A0"/>
                          </a:solidFill>
                          <a:latin typeface="Times New Roman" panose="02020603050405020304" pitchFamily="18" charset="0"/>
                          <a:cs typeface="Times New Roman" panose="02020603050405020304" pitchFamily="18" charset="0"/>
                        </a:rPr>
                        <a:t>0</a:t>
                      </a:r>
                      <a:r>
                        <a:rPr lang="en-US" sz="2000" i="1" dirty="0">
                          <a:latin typeface="Times New Roman" panose="02020603050405020304" pitchFamily="18" charset="0"/>
                          <a:cs typeface="Times New Roman" panose="02020603050405020304" pitchFamily="18" charset="0"/>
                        </a:rPr>
                        <a:t>;</a:t>
                      </a:r>
                      <a:r>
                        <a:rPr lang="zh-CN" altLang="en-US" sz="2000" i="1"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 declared with type</a:t>
                      </a:r>
                      <a:endParaRPr lang="en-US" sz="2000" i="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i="1" dirty="0">
                          <a:latin typeface="Times New Roman" panose="02020603050405020304" pitchFamily="18" charset="0"/>
                          <a:cs typeface="Times New Roman" panose="02020603050405020304" pitchFamily="18" charset="0"/>
                        </a:rPr>
                        <a:t>a = </a:t>
                      </a:r>
                      <a:r>
                        <a:rPr lang="en-US" sz="2000" i="1" dirty="0">
                          <a:solidFill>
                            <a:srgbClr val="7030A0"/>
                          </a:solidFill>
                          <a:latin typeface="Times New Roman" panose="02020603050405020304" pitchFamily="18" charset="0"/>
                          <a:cs typeface="Times New Roman" panose="02020603050405020304" pitchFamily="18" charset="0"/>
                        </a:rPr>
                        <a:t>0</a:t>
                      </a:r>
                      <a:r>
                        <a:rPr lang="en-US" sz="2000" i="1" dirty="0">
                          <a:latin typeface="Times New Roman" panose="02020603050405020304" pitchFamily="18" charset="0"/>
                          <a:cs typeface="Times New Roman" panose="02020603050405020304" pitchFamily="18" charset="0"/>
                        </a:rPr>
                        <a:t>; //  datatype is set when a           //   value is assigned to a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262052925"/>
                  </a:ext>
                </a:extLst>
              </a:tr>
              <a:tr h="468376">
                <a:tc>
                  <a:txBody>
                    <a:bodyPr/>
                    <a:lstStyle/>
                    <a:p>
                      <a:r>
                        <a:rPr lang="en-US" sz="2000" i="1" dirty="0">
                          <a:solidFill>
                            <a:srgbClr val="00B0F0"/>
                          </a:solidFill>
                          <a:latin typeface="Times New Roman" panose="02020603050405020304" pitchFamily="18" charset="0"/>
                          <a:cs typeface="Times New Roman" panose="02020603050405020304" pitchFamily="18" charset="0"/>
                        </a:rPr>
                        <a:t>int </a:t>
                      </a:r>
                      <a:r>
                        <a:rPr lang="en-US" sz="2000" i="1" dirty="0">
                          <a:latin typeface="Times New Roman" panose="02020603050405020304" pitchFamily="18" charset="0"/>
                          <a:cs typeface="Times New Roman" panose="02020603050405020304" pitchFamily="18" charset="0"/>
                        </a:rPr>
                        <a:t>n = </a:t>
                      </a:r>
                      <a:r>
                        <a:rPr lang="en-US" sz="2000" i="1" dirty="0">
                          <a:solidFill>
                            <a:srgbClr val="7030A0"/>
                          </a:solidFill>
                          <a:latin typeface="Times New Roman" panose="02020603050405020304" pitchFamily="18" charset="0"/>
                          <a:cs typeface="Times New Roman" panose="02020603050405020304" pitchFamily="18" charset="0"/>
                        </a:rPr>
                        <a:t>10; n = ‘a’; //</a:t>
                      </a:r>
                      <a:r>
                        <a:rPr lang="en-US" sz="2000" i="1" dirty="0">
                          <a:solidFill>
                            <a:srgbClr val="FF0000"/>
                          </a:solidFill>
                          <a:latin typeface="Times New Roman" panose="02020603050405020304" pitchFamily="18" charset="0"/>
                          <a:cs typeface="Times New Roman" panose="02020603050405020304" pitchFamily="18" charset="0"/>
                        </a:rPr>
                        <a:t>Error, not allowed</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i="1" dirty="0">
                          <a:latin typeface="Times New Roman" panose="02020603050405020304" pitchFamily="18" charset="0"/>
                          <a:cs typeface="Times New Roman" panose="02020603050405020304" pitchFamily="18" charset="0"/>
                        </a:rPr>
                        <a:t>n = </a:t>
                      </a:r>
                      <a:r>
                        <a:rPr lang="en-US" sz="2000" i="1" dirty="0">
                          <a:solidFill>
                            <a:srgbClr val="7030A0"/>
                          </a:solidFill>
                          <a:latin typeface="Times New Roman" panose="02020603050405020304" pitchFamily="18" charset="0"/>
                          <a:cs typeface="Times New Roman" panose="02020603050405020304" pitchFamily="18" charset="0"/>
                        </a:rPr>
                        <a:t>10</a:t>
                      </a:r>
                      <a:r>
                        <a:rPr lang="en-US" sz="2000" i="1" dirty="0">
                          <a:latin typeface="Times New Roman" panose="02020603050405020304" pitchFamily="18" charset="0"/>
                          <a:cs typeface="Times New Roman" panose="02020603050405020304" pitchFamily="18" charset="0"/>
                        </a:rPr>
                        <a:t> # integer</a:t>
                      </a:r>
                    </a:p>
                    <a:p>
                      <a:r>
                        <a:rPr lang="en-US" sz="2000" i="1" dirty="0">
                          <a:latin typeface="Times New Roman" panose="02020603050405020304" pitchFamily="18" charset="0"/>
                          <a:cs typeface="Times New Roman" panose="02020603050405020304" pitchFamily="18" charset="0"/>
                        </a:rPr>
                        <a:t>n = “Hello” #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492409443"/>
                  </a:ext>
                </a:extLst>
              </a:tr>
              <a:tr h="468376">
                <a:tc>
                  <a:txBody>
                    <a:bodyPr/>
                    <a:lstStyle/>
                    <a:p>
                      <a:r>
                        <a:rPr lang="en-US" sz="2000" i="1" dirty="0">
                          <a:solidFill>
                            <a:srgbClr val="00B0F0"/>
                          </a:solidFill>
                          <a:latin typeface="Times New Roman" panose="02020603050405020304" pitchFamily="18" charset="0"/>
                          <a:cs typeface="Times New Roman" panose="02020603050405020304" pitchFamily="18" charset="0"/>
                        </a:rPr>
                        <a:t>int</a:t>
                      </a:r>
                      <a:r>
                        <a:rPr lang="en-US" sz="2000" i="1" dirty="0">
                          <a:latin typeface="Times New Roman" panose="02020603050405020304" pitchFamily="18" charset="0"/>
                          <a:cs typeface="Times New Roman" panose="02020603050405020304" pitchFamily="18" charset="0"/>
                        </a:rPr>
                        <a:t> a = </a:t>
                      </a:r>
                      <a:r>
                        <a:rPr lang="en-US" sz="2000" i="1" dirty="0">
                          <a:solidFill>
                            <a:srgbClr val="7030A0"/>
                          </a:solidFill>
                          <a:latin typeface="Times New Roman" panose="02020603050405020304" pitchFamily="18" charset="0"/>
                          <a:cs typeface="Times New Roman" panose="02020603050405020304" pitchFamily="18" charset="0"/>
                        </a:rPr>
                        <a:t>0</a:t>
                      </a:r>
                      <a:r>
                        <a:rPr lang="en-US" sz="2000" i="1" dirty="0">
                          <a:latin typeface="Times New Roman" panose="02020603050405020304" pitchFamily="18" charset="0"/>
                          <a:cs typeface="Times New Roman" panose="02020603050405020304" pitchFamily="18" charset="0"/>
                        </a:rPr>
                        <a:t>, b= </a:t>
                      </a:r>
                      <a:r>
                        <a:rPr lang="en-US" sz="2000" i="1" dirty="0">
                          <a:solidFill>
                            <a:srgbClr val="7030A0"/>
                          </a:solidFill>
                          <a:latin typeface="Times New Roman" panose="02020603050405020304" pitchFamily="18" charset="0"/>
                          <a:cs typeface="Times New Roman" panose="02020603050405020304" pitchFamily="18" charset="0"/>
                        </a:rPr>
                        <a:t>0</a:t>
                      </a:r>
                      <a:r>
                        <a:rPr lang="en-US" sz="2000" i="1" dirty="0">
                          <a:latin typeface="Times New Roman" panose="02020603050405020304" pitchFamily="18" charset="0"/>
                          <a:cs typeface="Times New Roman" panose="02020603050405020304" pitchFamily="18" charset="0"/>
                        </a:rPr>
                        <a:t>, c=</a:t>
                      </a:r>
                      <a:r>
                        <a:rPr lang="en-US" sz="2000" i="1" dirty="0">
                          <a:solidFill>
                            <a:srgbClr val="7030A0"/>
                          </a:solidFill>
                          <a:latin typeface="Times New Roman" panose="02020603050405020304" pitchFamily="18" charset="0"/>
                          <a:cs typeface="Times New Roman" panose="02020603050405020304" pitchFamily="18" charset="0"/>
                        </a:rPr>
                        <a:t>0</a:t>
                      </a:r>
                      <a:r>
                        <a:rPr lang="en-US" sz="2000" i="1"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i="1" dirty="0">
                          <a:solidFill>
                            <a:schemeClr val="tx1"/>
                          </a:solidFill>
                          <a:latin typeface="Times New Roman" panose="02020603050405020304" pitchFamily="18" charset="0"/>
                          <a:cs typeface="Times New Roman" panose="02020603050405020304" pitchFamily="18" charset="0"/>
                        </a:rPr>
                        <a:t>a = b = c = </a:t>
                      </a:r>
                      <a:r>
                        <a:rPr lang="en-US" sz="2000" i="1" dirty="0">
                          <a:solidFill>
                            <a:srgbClr val="7030A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934068456"/>
                  </a:ext>
                </a:extLst>
              </a:tr>
            </a:tbl>
          </a:graphicData>
        </a:graphic>
      </p:graphicFrame>
    </p:spTree>
    <p:extLst>
      <p:ext uri="{BB962C8B-B14F-4D97-AF65-F5344CB8AC3E}">
        <p14:creationId xmlns:p14="http://schemas.microsoft.com/office/powerpoint/2010/main" val="3767720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9534</TotalTime>
  <Words>3133</Words>
  <Application>Microsoft Macintosh PowerPoint</Application>
  <PresentationFormat>Widescreen</PresentationFormat>
  <Paragraphs>580</Paragraphs>
  <Slides>34</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Calibri Light</vt:lpstr>
      <vt:lpstr>Cambria Math</vt:lpstr>
      <vt:lpstr>Times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#CUI SHUAI#</dc:creator>
  <cp:lastModifiedBy>#CUI SHUAI#</cp:lastModifiedBy>
  <cp:revision>151</cp:revision>
  <dcterms:created xsi:type="dcterms:W3CDTF">2021-01-10T15:20:01Z</dcterms:created>
  <dcterms:modified xsi:type="dcterms:W3CDTF">2021-08-19T05:54:52Z</dcterms:modified>
</cp:coreProperties>
</file>