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"/>
  </p:notesMasterIdLst>
  <p:handoutMasterIdLst>
    <p:handoutMasterId r:id="rId10"/>
  </p:handoutMasterIdLst>
  <p:sldIdLst>
    <p:sldId id="256" r:id="rId2"/>
    <p:sldId id="321" r:id="rId3"/>
    <p:sldId id="322" r:id="rId4"/>
    <p:sldId id="259" r:id="rId5"/>
    <p:sldId id="332" r:id="rId6"/>
    <p:sldId id="334" r:id="rId7"/>
    <p:sldId id="33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0099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D1D0E-A235-43C9-BB40-EE390FE15F75}" v="2" dt="2023-08-07T00:17:06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9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 Wei Tech (Assoc Prof)" userId="cbd54909-ed00-4c7b-833f-957ddfad3791" providerId="ADAL" clId="{5E5D1D0E-A235-43C9-BB40-EE390FE15F75}"/>
    <pc:docChg chg="modSld">
      <pc:chgData name="Ang Wei Tech (Assoc Prof)" userId="cbd54909-ed00-4c7b-833f-957ddfad3791" providerId="ADAL" clId="{5E5D1D0E-A235-43C9-BB40-EE390FE15F75}" dt="2023-08-08T03:53:24.527" v="194" actId="20577"/>
      <pc:docMkLst>
        <pc:docMk/>
      </pc:docMkLst>
      <pc:sldChg chg="modSp mod">
        <pc:chgData name="Ang Wei Tech (Assoc Prof)" userId="cbd54909-ed00-4c7b-833f-957ddfad3791" providerId="ADAL" clId="{5E5D1D0E-A235-43C9-BB40-EE390FE15F75}" dt="2023-08-08T03:47:29.507" v="37" actId="20577"/>
        <pc:sldMkLst>
          <pc:docMk/>
          <pc:sldMk cId="2227263030" sldId="332"/>
        </pc:sldMkLst>
        <pc:graphicFrameChg chg="mod modGraphic">
          <ac:chgData name="Ang Wei Tech (Assoc Prof)" userId="cbd54909-ed00-4c7b-833f-957ddfad3791" providerId="ADAL" clId="{5E5D1D0E-A235-43C9-BB40-EE390FE15F75}" dt="2023-08-08T03:47:29.507" v="37" actId="20577"/>
          <ac:graphicFrameMkLst>
            <pc:docMk/>
            <pc:sldMk cId="2227263030" sldId="332"/>
            <ac:graphicFrameMk id="190764" creationId="{00000000-0000-0000-0000-000000000000}"/>
          </ac:graphicFrameMkLst>
        </pc:graphicFrameChg>
      </pc:sldChg>
      <pc:sldChg chg="modSp mod">
        <pc:chgData name="Ang Wei Tech (Assoc Prof)" userId="cbd54909-ed00-4c7b-833f-957ddfad3791" providerId="ADAL" clId="{5E5D1D0E-A235-43C9-BB40-EE390FE15F75}" dt="2023-08-08T03:51:04.357" v="130" actId="20577"/>
        <pc:sldMkLst>
          <pc:docMk/>
          <pc:sldMk cId="1169042879" sldId="334"/>
        </pc:sldMkLst>
        <pc:graphicFrameChg chg="modGraphic">
          <ac:chgData name="Ang Wei Tech (Assoc Prof)" userId="cbd54909-ed00-4c7b-833f-957ddfad3791" providerId="ADAL" clId="{5E5D1D0E-A235-43C9-BB40-EE390FE15F75}" dt="2023-08-08T03:51:04.357" v="130" actId="20577"/>
          <ac:graphicFrameMkLst>
            <pc:docMk/>
            <pc:sldMk cId="1169042879" sldId="334"/>
            <ac:graphicFrameMk id="190764" creationId="{00000000-0000-0000-0000-000000000000}"/>
          </ac:graphicFrameMkLst>
        </pc:graphicFrameChg>
      </pc:sldChg>
      <pc:sldChg chg="modSp mod">
        <pc:chgData name="Ang Wei Tech (Assoc Prof)" userId="cbd54909-ed00-4c7b-833f-957ddfad3791" providerId="ADAL" clId="{5E5D1D0E-A235-43C9-BB40-EE390FE15F75}" dt="2023-08-08T03:53:24.527" v="194" actId="20577"/>
        <pc:sldMkLst>
          <pc:docMk/>
          <pc:sldMk cId="4088047505" sldId="335"/>
        </pc:sldMkLst>
        <pc:graphicFrameChg chg="modGraphic">
          <ac:chgData name="Ang Wei Tech (Assoc Prof)" userId="cbd54909-ed00-4c7b-833f-957ddfad3791" providerId="ADAL" clId="{5E5D1D0E-A235-43C9-BB40-EE390FE15F75}" dt="2023-08-08T03:53:24.527" v="194" actId="20577"/>
          <ac:graphicFrameMkLst>
            <pc:docMk/>
            <pc:sldMk cId="4088047505" sldId="335"/>
            <ac:graphicFrameMk id="19076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FB1DC4-076A-4F9C-8341-8091C0148A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6261CC-043C-433D-944D-4407B73B9F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F02696-6FB3-492C-A128-11E02F4A3317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0FBB0-8475-4270-9977-774ABB35E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90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A55DB-A5D6-4FB9-96B4-009F7A0C4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CE5AC-AC17-4439-8F50-38FEF8843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77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ADD6F-636C-42A6-A35C-819C58CCF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05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92DE-1AA0-4BAB-A3FC-774DA2A25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50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31D66-3B1F-479F-806C-452CCA5C9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6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D6EF2-F9F7-4F1E-92D2-7131F7420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4E292-5A49-4202-9CF4-0294E1231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83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D5EF8-E74F-4842-B92F-4829CB4CE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5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4F818-A669-4E10-88EF-B7C803402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7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1137F-E142-43C9-9068-2BF590F44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3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3DDC0-C84B-4A1F-AE4A-F33B7A9BBE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28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3058C-36B2-4E77-AAD9-18741A37B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4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AA31A-D2E0-4AE3-9EC2-08370BA68A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4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en-US"/>
              <a:t>Lecture 1</a:t>
            </a:r>
            <a:endParaRPr lang="en-US" alt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1676DB3B-4542-4D69-8675-2B64DF85E0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6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tang@ntu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Lecture 1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127" y="6248400"/>
            <a:ext cx="3117273" cy="457200"/>
          </a:xfrm>
        </p:spPr>
        <p:txBody>
          <a:bodyPr/>
          <a:lstStyle/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80CECF-6BA5-4A43-9A5F-80D2735D3F3E}" type="slidenum">
              <a:rPr lang="en-US" altLang="en-US">
                <a:latin typeface="Garamond" pitchFamily="18" charset="0"/>
              </a:rPr>
              <a:pPr eaLnBrk="1" hangingPunct="1"/>
              <a:t>1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MA2012 Introduction to Mechatronics Systems Design – Information &amp; Schedule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90725"/>
            <a:ext cx="8229600" cy="4043363"/>
          </a:xfrm>
        </p:spPr>
        <p:txBody>
          <a:bodyPr/>
          <a:lstStyle/>
          <a:p>
            <a:pPr eaLnBrk="1" hangingPunct="1"/>
            <a:r>
              <a:rPr lang="en-US" sz="2600" dirty="0"/>
              <a:t>A/P Ang Wei Tech	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/>
              <a:t>Email: </a:t>
            </a:r>
            <a:r>
              <a:rPr lang="en-US" sz="2200" dirty="0">
                <a:hlinkClick r:id="rId3"/>
              </a:rPr>
              <a:t>wtang@ntu.edu.sg</a:t>
            </a:r>
            <a:r>
              <a:rPr lang="en-US" sz="2200" dirty="0"/>
              <a:t>	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/>
              <a:t>Tel: 6790 4911		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/>
              <a:t>Office: N3.2-01-04 			</a:t>
            </a:r>
          </a:p>
          <a:p>
            <a:pPr eaLnBrk="1" hangingPunct="1"/>
            <a:r>
              <a:rPr lang="en-US" sz="2600" dirty="0"/>
              <a:t>9h lectures (7 Online + 2 Online Live) </a:t>
            </a:r>
          </a:p>
          <a:p>
            <a:pPr eaLnBrk="1" hangingPunct="1"/>
            <a:r>
              <a:rPr lang="en-US" sz="2600" dirty="0"/>
              <a:t>10 x 3h lab sessions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Lecture 1</a:t>
            </a:r>
            <a:endParaRPr lang="en-US" altLang="en-US"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D86B80-E779-492D-83E2-9C18CF35D923}" type="slidenum">
              <a:rPr lang="en-US" altLang="en-US">
                <a:latin typeface="Garamond" pitchFamily="18" charset="0"/>
              </a:rPr>
              <a:pPr eaLnBrk="1" hangingPunct="1"/>
              <a:t>2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Lab Assessments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Assessment 1</a:t>
            </a:r>
          </a:p>
          <a:p>
            <a:pPr lvl="1" eaLnBrk="1" hangingPunct="1"/>
            <a:r>
              <a:rPr lang="en-US" sz="2200" dirty="0"/>
              <a:t>20% of Final Grade</a:t>
            </a:r>
          </a:p>
          <a:p>
            <a:pPr lvl="1" eaLnBrk="1" hangingPunct="1"/>
            <a:r>
              <a:rPr lang="en-US" sz="2200" dirty="0"/>
              <a:t>To accomplish several mechatronics tasks in a given application in a 2 h lab session</a:t>
            </a:r>
          </a:p>
          <a:p>
            <a:pPr lvl="1" eaLnBrk="1" hangingPunct="1"/>
            <a:r>
              <a:rPr lang="en-US" sz="2200" dirty="0"/>
              <a:t>Based on Circuits 1 – 3 </a:t>
            </a:r>
          </a:p>
          <a:p>
            <a:pPr eaLnBrk="1" hangingPunct="1"/>
            <a:r>
              <a:rPr lang="en-US" sz="2600" dirty="0"/>
              <a:t>Assessment 2</a:t>
            </a:r>
          </a:p>
          <a:p>
            <a:pPr lvl="1" eaLnBrk="1" hangingPunct="1"/>
            <a:r>
              <a:rPr lang="en-US" sz="2200" dirty="0"/>
              <a:t>30% of Final Grade</a:t>
            </a:r>
          </a:p>
          <a:p>
            <a:pPr lvl="1" eaLnBrk="1" hangingPunct="1"/>
            <a:r>
              <a:rPr lang="en-US" sz="2200" dirty="0"/>
              <a:t>4/5-week long project which leads to a Project Judging session in Week 12</a:t>
            </a:r>
          </a:p>
          <a:p>
            <a:pPr lvl="1" eaLnBrk="1" hangingPunct="1"/>
            <a:r>
              <a:rPr lang="en-US" sz="2200" dirty="0"/>
              <a:t>More details later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Lecture 1</a:t>
            </a:r>
            <a:endParaRPr lang="en-US" altLang="en-US"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198BDF-06B3-4BC1-BB1A-96E37464772F}" type="slidenum">
              <a:rPr lang="en-US" altLang="en-US">
                <a:latin typeface="Garamond" pitchFamily="18" charset="0"/>
              </a:rPr>
              <a:pPr eaLnBrk="1" hangingPunct="1"/>
              <a:t>3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Examination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Date/Time/Venue: TBA</a:t>
            </a:r>
          </a:p>
          <a:p>
            <a:pPr eaLnBrk="1" hangingPunct="1"/>
            <a:r>
              <a:rPr lang="en-US" dirty="0"/>
              <a:t>Format:</a:t>
            </a:r>
          </a:p>
          <a:p>
            <a:pPr lvl="1" eaLnBrk="1" hangingPunct="1"/>
            <a:r>
              <a:rPr lang="en-US" dirty="0"/>
              <a:t>2 hour</a:t>
            </a:r>
          </a:p>
          <a:p>
            <a:pPr lvl="1" eaLnBrk="1" hangingPunct="1"/>
            <a:r>
              <a:rPr lang="en-US" dirty="0"/>
              <a:t>Closed book</a:t>
            </a:r>
          </a:p>
          <a:p>
            <a:pPr lvl="1" eaLnBrk="1" hangingPunct="1"/>
            <a:r>
              <a:rPr lang="en-US" dirty="0"/>
              <a:t>4 questions </a:t>
            </a:r>
          </a:p>
          <a:p>
            <a:pPr lvl="1" eaLnBrk="1" hangingPunct="1"/>
            <a:r>
              <a:rPr lang="en-US" dirty="0"/>
              <a:t>Answer all</a:t>
            </a:r>
          </a:p>
          <a:p>
            <a:pPr eaLnBrk="1" hangingPunct="1"/>
            <a:r>
              <a:rPr lang="en-US" dirty="0"/>
              <a:t>20% of Final Grade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Lecture 1</a:t>
            </a:r>
            <a:endParaRPr lang="en-US" altLang="en-US">
              <a:latin typeface="Garamond" pitchFamily="18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E69552-F884-4761-B8DD-1DF3473E8AF2}" type="slidenum">
              <a:rPr lang="en-US" altLang="en-US">
                <a:latin typeface="Garamond" pitchFamily="18" charset="0"/>
              </a:rPr>
              <a:pPr eaLnBrk="1" hangingPunct="1"/>
              <a:t>4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Textbooks, Lecture Slides and Handouts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00200"/>
            <a:ext cx="5860472" cy="4530725"/>
          </a:xfrm>
        </p:spPr>
        <p:txBody>
          <a:bodyPr/>
          <a:lstStyle/>
          <a:p>
            <a:pPr eaLnBrk="1" hangingPunct="1"/>
            <a:r>
              <a:rPr lang="en-US" sz="2800" dirty="0"/>
              <a:t>Textbooks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GB" sz="2400" dirty="0"/>
              <a:t>Introduction to Mechatronics and Measurement Systems, 4</a:t>
            </a:r>
            <a:r>
              <a:rPr lang="en-GB" sz="2400" baseline="30000" dirty="0"/>
              <a:t>th</a:t>
            </a:r>
            <a:r>
              <a:rPr lang="en-GB" sz="2400" dirty="0"/>
              <a:t> Ed.,  D. G. </a:t>
            </a:r>
            <a:r>
              <a:rPr lang="en-GB" sz="2400" dirty="0" err="1"/>
              <a:t>Alciatore</a:t>
            </a:r>
            <a:r>
              <a:rPr lang="en-GB" sz="2400" dirty="0"/>
              <a:t> &amp; M. B. </a:t>
            </a:r>
            <a:r>
              <a:rPr lang="en-GB" sz="2400" dirty="0" err="1"/>
              <a:t>Histand</a:t>
            </a:r>
            <a:r>
              <a:rPr lang="en-GB" sz="2400" dirty="0"/>
              <a:t>, McGraw Hill, 2012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GB" sz="2400" dirty="0"/>
              <a:t>Exploring Arduino, Jeremy Blum, Wiley, 2013</a:t>
            </a:r>
            <a:endParaRPr lang="en-SG" sz="2400" dirty="0"/>
          </a:p>
          <a:p>
            <a:pPr eaLnBrk="1" hangingPunct="1"/>
            <a:r>
              <a:rPr lang="en-US" sz="2800" dirty="0"/>
              <a:t>Lecture Slides &amp; Lab Handouts</a:t>
            </a:r>
          </a:p>
          <a:p>
            <a:pPr lvl="1" eaLnBrk="1" hangingPunct="1"/>
            <a:r>
              <a:rPr lang="en-US" sz="2400" dirty="0"/>
              <a:t>Will be posted on </a:t>
            </a:r>
            <a:r>
              <a:rPr lang="en-US" sz="2400" dirty="0" err="1"/>
              <a:t>NTULearn</a:t>
            </a:r>
            <a:r>
              <a:rPr lang="en-US" sz="2400" dirty="0"/>
              <a:t> in due course 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99" y="1229696"/>
            <a:ext cx="1857406" cy="239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Product Detai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83" y="3725839"/>
            <a:ext cx="2333766" cy="23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Lecture 1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38" y="6356350"/>
            <a:ext cx="3214687" cy="365125"/>
          </a:xfrm>
        </p:spPr>
        <p:txBody>
          <a:bodyPr/>
          <a:lstStyle/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 dirty="0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DFA83B-27CF-44E7-932B-6D95744C3606}" type="slidenum">
              <a:rPr lang="en-US" altLang="en-US">
                <a:latin typeface="Garamond" pitchFamily="18" charset="0"/>
              </a:rPr>
              <a:pPr eaLnBrk="1" hangingPunct="1"/>
              <a:t>5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85969"/>
          </a:xfrm>
        </p:spPr>
        <p:txBody>
          <a:bodyPr/>
          <a:lstStyle/>
          <a:p>
            <a:pPr eaLnBrk="1" hangingPunct="1"/>
            <a:r>
              <a:rPr lang="en-US" dirty="0"/>
              <a:t>Teaching Plan (</a:t>
            </a:r>
            <a:r>
              <a:rPr lang="en-US"/>
              <a:t>Week 1-3)</a:t>
            </a:r>
            <a:endParaRPr lang="en-US" dirty="0"/>
          </a:p>
        </p:txBody>
      </p:sp>
      <p:graphicFrame>
        <p:nvGraphicFramePr>
          <p:cNvPr id="190764" name="Group 30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33594"/>
              </p:ext>
            </p:extLst>
          </p:nvPr>
        </p:nvGraphicFramePr>
        <p:xfrm>
          <a:off x="418615" y="1210351"/>
          <a:ext cx="8229601" cy="4524409"/>
        </p:xfrm>
        <a:graphic>
          <a:graphicData uri="http://schemas.openxmlformats.org/drawingml/2006/table">
            <a:tbl>
              <a:tblPr/>
              <a:tblGrid>
                <a:gridCol w="16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7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Date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Topic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Lecture 1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Week of 14-08-23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Introduction to Mechatronics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Lecture 2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Week of 14-08-23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Embedded Systems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Lecture 3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Week of 14-08-23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Sensors and Interfacing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720282"/>
                  </a:ext>
                </a:extLst>
              </a:tr>
              <a:tr h="682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Supplementary Lecture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Online Live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21-08-23 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Introduction to C++ programming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154523"/>
                  </a:ext>
                </a:extLst>
              </a:tr>
              <a:tr h="758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Circuit 1 (T1)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A: 22-08-23 (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Tue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B: 29-08-23 (Tue)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Introduction and Digital IO – 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Push button, toggle switch, limit switch, LED, buzzer, solenoid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Sensors – 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Opto-switch, distance sensor (analog and digital), ultrasonic senor, potentiometer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Ex 1-1, Ex 1-2, Ex 1-3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Circuit 1 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T2)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A: 24-08-23 (Thu)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B: 31-08-23 (Thu)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05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26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Lecture 1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38" y="6356350"/>
            <a:ext cx="3214687" cy="365125"/>
          </a:xfrm>
        </p:spPr>
        <p:txBody>
          <a:bodyPr/>
          <a:lstStyle/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 dirty="0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DFA83B-27CF-44E7-932B-6D95744C3606}" type="slidenum">
              <a:rPr lang="en-US" altLang="en-US">
                <a:latin typeface="Garamond" pitchFamily="18" charset="0"/>
              </a:rPr>
              <a:pPr eaLnBrk="1" hangingPunct="1"/>
              <a:t>6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85969"/>
          </a:xfrm>
        </p:spPr>
        <p:txBody>
          <a:bodyPr/>
          <a:lstStyle/>
          <a:p>
            <a:pPr eaLnBrk="1" hangingPunct="1"/>
            <a:r>
              <a:rPr lang="en-US" dirty="0"/>
              <a:t>Teaching Plan (Week 4-7)</a:t>
            </a:r>
          </a:p>
        </p:txBody>
      </p:sp>
      <p:graphicFrame>
        <p:nvGraphicFramePr>
          <p:cNvPr id="190764" name="Group 30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368770"/>
              </p:ext>
            </p:extLst>
          </p:nvPr>
        </p:nvGraphicFramePr>
        <p:xfrm>
          <a:off x="393855" y="1334241"/>
          <a:ext cx="8356290" cy="4538797"/>
        </p:xfrm>
        <a:graphic>
          <a:graphicData uri="http://schemas.openxmlformats.org/drawingml/2006/table">
            <a:tbl>
              <a:tblPr/>
              <a:tblGrid>
                <a:gridCol w="166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1771">
                  <a:extLst>
                    <a:ext uri="{9D8B030D-6E8A-4147-A177-3AD203B41FA5}">
                      <a16:colId xmlns:a16="http://schemas.microsoft.com/office/drawing/2014/main" val="316465949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Date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Topic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Lecture 4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29-08-23 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Actuators and Interfacing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7819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Lecture 5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04-09-23 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Signal Conditioning &amp; Interfacing with I/O Devices</a:t>
                      </a:r>
                      <a:endParaRPr kumimoji="0" lang="en-SG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7371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Circuit 2 (T1)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A: 05-09-23 (Tue)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B: 12-09-23 (Tue)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Actuators – 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DC motor, encoder, H-bridge, servo motor, stepper motor, stepper driver.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Input Device and Display – 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Alphanumeric keypad and Liquid Crystal Display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Ex 2-1, Ex 2-2 &amp; Ex 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24798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Circuit 2 (T2)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A: 07-09-23 (Thu)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B: 14-09-23 (Thu)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Ex 2.1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Ex 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6579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Lecture 6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18-09-23 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Communications</a:t>
                      </a:r>
                      <a:endParaRPr kumimoji="0" lang="en-SG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Circuit 3 (T1)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A: 19-09-23 (Tue)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B: 26-09-23 (Tue)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Communications –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Serial  Communications (SPI, I2C), Bluetooth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 3-1 &amp; Ex 3-2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Circuit 3 (T2)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A: 21-09-23 (Thu)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B: 23-09-23 (Thu)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 3.1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 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66773"/>
                  </a:ext>
                </a:extLst>
              </a:tr>
              <a:tr h="415107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Recess 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4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Garamond" pitchFamily="18" charset="0"/>
              </a:rPr>
              <a:t>Lecture 1</a:t>
            </a:r>
            <a:endParaRPr lang="en-US" altLang="en-US" dirty="0">
              <a:latin typeface="Garamond" pitchFamily="18" charset="0"/>
            </a:endParaRP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DFA83B-27CF-44E7-932B-6D95744C3606}" type="slidenum">
              <a:rPr lang="en-US" altLang="en-US">
                <a:latin typeface="Garamond" pitchFamily="18" charset="0"/>
              </a:rPr>
              <a:pPr eaLnBrk="1" hangingPunct="1"/>
              <a:t>7</a:t>
            </a:fld>
            <a:endParaRPr lang="en-US" altLang="en-US">
              <a:latin typeface="Garamond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85969"/>
          </a:xfrm>
        </p:spPr>
        <p:txBody>
          <a:bodyPr/>
          <a:lstStyle/>
          <a:p>
            <a:pPr eaLnBrk="1" hangingPunct="1"/>
            <a:r>
              <a:rPr lang="en-US" dirty="0"/>
              <a:t>Teaching Plan (Week 9-14)</a:t>
            </a:r>
          </a:p>
        </p:txBody>
      </p:sp>
      <p:graphicFrame>
        <p:nvGraphicFramePr>
          <p:cNvPr id="190764" name="Group 30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675887"/>
              </p:ext>
            </p:extLst>
          </p:nvPr>
        </p:nvGraphicFramePr>
        <p:xfrm>
          <a:off x="407503" y="1277156"/>
          <a:ext cx="8328994" cy="4750018"/>
        </p:xfrm>
        <a:graphic>
          <a:graphicData uri="http://schemas.openxmlformats.org/drawingml/2006/table">
            <a:tbl>
              <a:tblPr/>
              <a:tblGrid>
                <a:gridCol w="184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Date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Topic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Assessment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09-10-23 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Circuits 1 – 3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44187"/>
                  </a:ext>
                </a:extLst>
              </a:tr>
              <a:tr h="5629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Lecture 7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09-10-23 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SG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Design of Mechatronics Systems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3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Week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10-10-23 (Tue)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12-10-23 (Thu)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Introduction, problem definition and conceptual design</a:t>
                      </a:r>
                      <a:endParaRPr kumimoji="0" lang="en-SG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9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Week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17-10-23 (Tue)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19-10-23 (Thu)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Design confirmation, components selection and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3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Week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24-10-23 (Tue)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26-10-23 (Thu)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Prototype construction and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3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Week 4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31-10-23 (Tue)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02-11-23 (Thu)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 integration, testing and debugging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6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Assessment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06-11-23 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Project Judging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9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Lecture 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Online Live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13-11-23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(Mon)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SG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Revision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38" y="6356350"/>
            <a:ext cx="3214687" cy="365125"/>
          </a:xfrm>
        </p:spPr>
        <p:txBody>
          <a:bodyPr/>
          <a:lstStyle/>
          <a:p>
            <a:pPr>
              <a:defRPr/>
            </a:pPr>
            <a:r>
              <a:rPr lang="en-SG" altLang="en-US"/>
              <a:t>MA2012 Introduction to Mechatronics Systems Design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804750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74150</TotalTime>
  <Words>655</Words>
  <Application>Microsoft Office PowerPoint</Application>
  <PresentationFormat>On-screen Show (4:3)</PresentationFormat>
  <Paragraphs>147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Edge</vt:lpstr>
      <vt:lpstr>MA2012 Introduction to Mechatronics Systems Design – Information &amp; Schedule</vt:lpstr>
      <vt:lpstr>Lab Assessments</vt:lpstr>
      <vt:lpstr>Examination</vt:lpstr>
      <vt:lpstr>Textbooks, Lecture Slides and Handouts</vt:lpstr>
      <vt:lpstr>Teaching Plan (Week 1-3)</vt:lpstr>
      <vt:lpstr>Teaching Plan (Week 4-7)</vt:lpstr>
      <vt:lpstr>Teaching Plan (Week 9-14)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M466 Mechanism Design Part II – Analytical Synthesis</dc:title>
  <dc:creator>Wei Tech Ang</dc:creator>
  <cp:lastModifiedBy>Ang Wei Tech (Assoc Prof)</cp:lastModifiedBy>
  <cp:revision>246</cp:revision>
  <dcterms:created xsi:type="dcterms:W3CDTF">2005-01-13T07:41:16Z</dcterms:created>
  <dcterms:modified xsi:type="dcterms:W3CDTF">2023-08-08T03:53:30Z</dcterms:modified>
</cp:coreProperties>
</file>