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9"/>
  </p:notesMasterIdLst>
  <p:handoutMasterIdLst>
    <p:handoutMasterId r:id="rId40"/>
  </p:handoutMasterIdLst>
  <p:sldIdLst>
    <p:sldId id="256" r:id="rId2"/>
    <p:sldId id="387" r:id="rId3"/>
    <p:sldId id="388" r:id="rId4"/>
    <p:sldId id="390" r:id="rId5"/>
    <p:sldId id="391" r:id="rId6"/>
    <p:sldId id="392" r:id="rId7"/>
    <p:sldId id="398" r:id="rId8"/>
    <p:sldId id="393" r:id="rId9"/>
    <p:sldId id="400" r:id="rId10"/>
    <p:sldId id="401" r:id="rId11"/>
    <p:sldId id="394" r:id="rId12"/>
    <p:sldId id="322" r:id="rId13"/>
    <p:sldId id="361" r:id="rId14"/>
    <p:sldId id="395" r:id="rId15"/>
    <p:sldId id="362" r:id="rId16"/>
    <p:sldId id="363" r:id="rId17"/>
    <p:sldId id="371" r:id="rId18"/>
    <p:sldId id="364" r:id="rId19"/>
    <p:sldId id="365" r:id="rId20"/>
    <p:sldId id="372" r:id="rId21"/>
    <p:sldId id="366" r:id="rId22"/>
    <p:sldId id="367" r:id="rId23"/>
    <p:sldId id="373" r:id="rId24"/>
    <p:sldId id="374" r:id="rId25"/>
    <p:sldId id="368" r:id="rId26"/>
    <p:sldId id="369" r:id="rId27"/>
    <p:sldId id="403" r:id="rId28"/>
    <p:sldId id="410" r:id="rId29"/>
    <p:sldId id="409" r:id="rId30"/>
    <p:sldId id="411" r:id="rId31"/>
    <p:sldId id="412" r:id="rId32"/>
    <p:sldId id="419" r:id="rId33"/>
    <p:sldId id="413" r:id="rId34"/>
    <p:sldId id="420" r:id="rId35"/>
    <p:sldId id="415" r:id="rId36"/>
    <p:sldId id="421" r:id="rId37"/>
    <p:sldId id="396"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9900"/>
    <a:srgbClr val="FF6600"/>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7DAA46-F6F5-49CC-A06B-EC410E676183}" v="8" dt="2023-11-13T07:38:44.0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70" autoAdjust="0"/>
  </p:normalViewPr>
  <p:slideViewPr>
    <p:cSldViewPr snapToGrid="0">
      <p:cViewPr varScale="1">
        <p:scale>
          <a:sx n="103" d="100"/>
          <a:sy n="103" d="100"/>
        </p:scale>
        <p:origin x="177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 Wei Tech (Assoc Prof)" userId="cbd54909-ed00-4c7b-833f-957ddfad3791" providerId="ADAL" clId="{A37DAA46-F6F5-49CC-A06B-EC410E676183}"/>
    <pc:docChg chg="addSld delSld modSld">
      <pc:chgData name="Ang Wei Tech (Assoc Prof)" userId="cbd54909-ed00-4c7b-833f-957ddfad3791" providerId="ADAL" clId="{A37DAA46-F6F5-49CC-A06B-EC410E676183}" dt="2023-11-14T06:00:00.517" v="105" actId="6549"/>
      <pc:docMkLst>
        <pc:docMk/>
      </pc:docMkLst>
      <pc:sldChg chg="modSp mod">
        <pc:chgData name="Ang Wei Tech (Assoc Prof)" userId="cbd54909-ed00-4c7b-833f-957ddfad3791" providerId="ADAL" clId="{A37DAA46-F6F5-49CC-A06B-EC410E676183}" dt="2023-11-14T06:00:00.517" v="105" actId="6549"/>
        <pc:sldMkLst>
          <pc:docMk/>
          <pc:sldMk cId="0" sldId="256"/>
        </pc:sldMkLst>
        <pc:spChg chg="mod">
          <ac:chgData name="Ang Wei Tech (Assoc Prof)" userId="cbd54909-ed00-4c7b-833f-957ddfad3791" providerId="ADAL" clId="{A37DAA46-F6F5-49CC-A06B-EC410E676183}" dt="2023-11-14T06:00:00.517" v="105" actId="6549"/>
          <ac:spMkLst>
            <pc:docMk/>
            <pc:sldMk cId="0" sldId="256"/>
            <ac:spMk id="5126" creationId="{00000000-0000-0000-0000-000000000000}"/>
          </ac:spMkLst>
        </pc:spChg>
      </pc:sldChg>
      <pc:sldChg chg="modSp mod">
        <pc:chgData name="Ang Wei Tech (Assoc Prof)" userId="cbd54909-ed00-4c7b-833f-957ddfad3791" providerId="ADAL" clId="{A37DAA46-F6F5-49CC-A06B-EC410E676183}" dt="2023-11-13T06:57:49.084" v="26" actId="20577"/>
        <pc:sldMkLst>
          <pc:docMk/>
          <pc:sldMk cId="0" sldId="322"/>
        </pc:sldMkLst>
        <pc:spChg chg="mod">
          <ac:chgData name="Ang Wei Tech (Assoc Prof)" userId="cbd54909-ed00-4c7b-833f-957ddfad3791" providerId="ADAL" clId="{A37DAA46-F6F5-49CC-A06B-EC410E676183}" dt="2023-11-13T06:57:49.084" v="26" actId="20577"/>
          <ac:spMkLst>
            <pc:docMk/>
            <pc:sldMk cId="0" sldId="322"/>
            <ac:spMk id="7174" creationId="{00000000-0000-0000-0000-000000000000}"/>
          </ac:spMkLst>
        </pc:spChg>
      </pc:sldChg>
      <pc:sldChg chg="modSp mod">
        <pc:chgData name="Ang Wei Tech (Assoc Prof)" userId="cbd54909-ed00-4c7b-833f-957ddfad3791" providerId="ADAL" clId="{A37DAA46-F6F5-49CC-A06B-EC410E676183}" dt="2023-11-13T06:56:00.099" v="14" actId="20577"/>
        <pc:sldMkLst>
          <pc:docMk/>
          <pc:sldMk cId="1741760881" sldId="388"/>
        </pc:sldMkLst>
        <pc:spChg chg="mod">
          <ac:chgData name="Ang Wei Tech (Assoc Prof)" userId="cbd54909-ed00-4c7b-833f-957ddfad3791" providerId="ADAL" clId="{A37DAA46-F6F5-49CC-A06B-EC410E676183}" dt="2023-11-13T06:56:00.099" v="14" actId="20577"/>
          <ac:spMkLst>
            <pc:docMk/>
            <pc:sldMk cId="1741760881" sldId="388"/>
            <ac:spMk id="2" creationId="{00000000-0000-0000-0000-000000000000}"/>
          </ac:spMkLst>
        </pc:spChg>
      </pc:sldChg>
      <pc:sldChg chg="modSp mod">
        <pc:chgData name="Ang Wei Tech (Assoc Prof)" userId="cbd54909-ed00-4c7b-833f-957ddfad3791" providerId="ADAL" clId="{A37DAA46-F6F5-49CC-A06B-EC410E676183}" dt="2023-11-13T06:49:59.131" v="3"/>
        <pc:sldMkLst>
          <pc:docMk/>
          <pc:sldMk cId="1243102481" sldId="392"/>
        </pc:sldMkLst>
        <pc:spChg chg="mod">
          <ac:chgData name="Ang Wei Tech (Assoc Prof)" userId="cbd54909-ed00-4c7b-833f-957ddfad3791" providerId="ADAL" clId="{A37DAA46-F6F5-49CC-A06B-EC410E676183}" dt="2023-11-13T06:49:59.131" v="3"/>
          <ac:spMkLst>
            <pc:docMk/>
            <pc:sldMk cId="1243102481" sldId="392"/>
            <ac:spMk id="2" creationId="{00000000-0000-0000-0000-000000000000}"/>
          </ac:spMkLst>
        </pc:spChg>
      </pc:sldChg>
      <pc:sldChg chg="modSp mod">
        <pc:chgData name="Ang Wei Tech (Assoc Prof)" userId="cbd54909-ed00-4c7b-833f-957ddfad3791" providerId="ADAL" clId="{A37DAA46-F6F5-49CC-A06B-EC410E676183}" dt="2023-11-13T06:53:29.951" v="7"/>
        <pc:sldMkLst>
          <pc:docMk/>
          <pc:sldMk cId="3084753536" sldId="393"/>
        </pc:sldMkLst>
        <pc:spChg chg="mod">
          <ac:chgData name="Ang Wei Tech (Assoc Prof)" userId="cbd54909-ed00-4c7b-833f-957ddfad3791" providerId="ADAL" clId="{A37DAA46-F6F5-49CC-A06B-EC410E676183}" dt="2023-11-13T06:53:29.951" v="7"/>
          <ac:spMkLst>
            <pc:docMk/>
            <pc:sldMk cId="3084753536" sldId="393"/>
            <ac:spMk id="2" creationId="{00000000-0000-0000-0000-000000000000}"/>
          </ac:spMkLst>
        </pc:spChg>
      </pc:sldChg>
      <pc:sldChg chg="modSp mod">
        <pc:chgData name="Ang Wei Tech (Assoc Prof)" userId="cbd54909-ed00-4c7b-833f-957ddfad3791" providerId="ADAL" clId="{A37DAA46-F6F5-49CC-A06B-EC410E676183}" dt="2023-11-13T08:16:27.738" v="103" actId="20577"/>
        <pc:sldMkLst>
          <pc:docMk/>
          <pc:sldMk cId="1359484242" sldId="396"/>
        </pc:sldMkLst>
        <pc:spChg chg="mod">
          <ac:chgData name="Ang Wei Tech (Assoc Prof)" userId="cbd54909-ed00-4c7b-833f-957ddfad3791" providerId="ADAL" clId="{A37DAA46-F6F5-49CC-A06B-EC410E676183}" dt="2023-11-13T08:16:27.738" v="103" actId="20577"/>
          <ac:spMkLst>
            <pc:docMk/>
            <pc:sldMk cId="1359484242" sldId="396"/>
            <ac:spMk id="3" creationId="{00000000-0000-0000-0000-000000000000}"/>
          </ac:spMkLst>
        </pc:spChg>
      </pc:sldChg>
      <pc:sldChg chg="modSp mod">
        <pc:chgData name="Ang Wei Tech (Assoc Prof)" userId="cbd54909-ed00-4c7b-833f-957ddfad3791" providerId="ADAL" clId="{A37DAA46-F6F5-49CC-A06B-EC410E676183}" dt="2023-11-13T06:50:06.390" v="5"/>
        <pc:sldMkLst>
          <pc:docMk/>
          <pc:sldMk cId="2089781987" sldId="398"/>
        </pc:sldMkLst>
        <pc:spChg chg="mod">
          <ac:chgData name="Ang Wei Tech (Assoc Prof)" userId="cbd54909-ed00-4c7b-833f-957ddfad3791" providerId="ADAL" clId="{A37DAA46-F6F5-49CC-A06B-EC410E676183}" dt="2023-11-13T06:50:06.390" v="5"/>
          <ac:spMkLst>
            <pc:docMk/>
            <pc:sldMk cId="2089781987" sldId="398"/>
            <ac:spMk id="2" creationId="{00000000-0000-0000-0000-000000000000}"/>
          </ac:spMkLst>
        </pc:spChg>
      </pc:sldChg>
      <pc:sldChg chg="modSp mod">
        <pc:chgData name="Ang Wei Tech (Assoc Prof)" userId="cbd54909-ed00-4c7b-833f-957ddfad3791" providerId="ADAL" clId="{A37DAA46-F6F5-49CC-A06B-EC410E676183}" dt="2023-11-13T06:54:30.239" v="13" actId="20577"/>
        <pc:sldMkLst>
          <pc:docMk/>
          <pc:sldMk cId="4215035334" sldId="400"/>
        </pc:sldMkLst>
        <pc:spChg chg="mod">
          <ac:chgData name="Ang Wei Tech (Assoc Prof)" userId="cbd54909-ed00-4c7b-833f-957ddfad3791" providerId="ADAL" clId="{A37DAA46-F6F5-49CC-A06B-EC410E676183}" dt="2023-11-13T06:54:30.239" v="13" actId="20577"/>
          <ac:spMkLst>
            <pc:docMk/>
            <pc:sldMk cId="4215035334" sldId="400"/>
            <ac:spMk id="2" creationId="{00000000-0000-0000-0000-000000000000}"/>
          </ac:spMkLst>
        </pc:spChg>
      </pc:sldChg>
      <pc:sldChg chg="modSp mod">
        <pc:chgData name="Ang Wei Tech (Assoc Prof)" userId="cbd54909-ed00-4c7b-833f-957ddfad3791" providerId="ADAL" clId="{A37DAA46-F6F5-49CC-A06B-EC410E676183}" dt="2023-11-13T06:54:23.060" v="12"/>
        <pc:sldMkLst>
          <pc:docMk/>
          <pc:sldMk cId="387058783" sldId="401"/>
        </pc:sldMkLst>
        <pc:spChg chg="mod">
          <ac:chgData name="Ang Wei Tech (Assoc Prof)" userId="cbd54909-ed00-4c7b-833f-957ddfad3791" providerId="ADAL" clId="{A37DAA46-F6F5-49CC-A06B-EC410E676183}" dt="2023-11-13T06:54:23.060" v="12"/>
          <ac:spMkLst>
            <pc:docMk/>
            <pc:sldMk cId="387058783" sldId="401"/>
            <ac:spMk id="2" creationId="{00000000-0000-0000-0000-000000000000}"/>
          </ac:spMkLst>
        </pc:spChg>
      </pc:sldChg>
      <pc:sldChg chg="add">
        <pc:chgData name="Ang Wei Tech (Assoc Prof)" userId="cbd54909-ed00-4c7b-833f-957ddfad3791" providerId="ADAL" clId="{A37DAA46-F6F5-49CC-A06B-EC410E676183}" dt="2023-11-13T07:10:21.644" v="28"/>
        <pc:sldMkLst>
          <pc:docMk/>
          <pc:sldMk cId="1018293997" sldId="403"/>
        </pc:sldMkLst>
      </pc:sldChg>
      <pc:sldChg chg="add">
        <pc:chgData name="Ang Wei Tech (Assoc Prof)" userId="cbd54909-ed00-4c7b-833f-957ddfad3791" providerId="ADAL" clId="{A37DAA46-F6F5-49CC-A06B-EC410E676183}" dt="2023-11-13T07:10:21.644" v="28"/>
        <pc:sldMkLst>
          <pc:docMk/>
          <pc:sldMk cId="1952550864" sldId="409"/>
        </pc:sldMkLst>
      </pc:sldChg>
      <pc:sldChg chg="add">
        <pc:chgData name="Ang Wei Tech (Assoc Prof)" userId="cbd54909-ed00-4c7b-833f-957ddfad3791" providerId="ADAL" clId="{A37DAA46-F6F5-49CC-A06B-EC410E676183}" dt="2023-11-13T07:10:21.644" v="28"/>
        <pc:sldMkLst>
          <pc:docMk/>
          <pc:sldMk cId="1653627000" sldId="410"/>
        </pc:sldMkLst>
      </pc:sldChg>
      <pc:sldChg chg="add">
        <pc:chgData name="Ang Wei Tech (Assoc Prof)" userId="cbd54909-ed00-4c7b-833f-957ddfad3791" providerId="ADAL" clId="{A37DAA46-F6F5-49CC-A06B-EC410E676183}" dt="2023-11-13T07:10:21.644" v="28"/>
        <pc:sldMkLst>
          <pc:docMk/>
          <pc:sldMk cId="2689465206" sldId="411"/>
        </pc:sldMkLst>
      </pc:sldChg>
      <pc:sldChg chg="del">
        <pc:chgData name="Ang Wei Tech (Assoc Prof)" userId="cbd54909-ed00-4c7b-833f-957ddfad3791" providerId="ADAL" clId="{A37DAA46-F6F5-49CC-A06B-EC410E676183}" dt="2023-11-13T07:06:20.262" v="27" actId="47"/>
        <pc:sldMkLst>
          <pc:docMk/>
          <pc:sldMk cId="794660306" sldId="417"/>
        </pc:sldMkLst>
      </pc:sldChg>
      <pc:sldChg chg="del">
        <pc:chgData name="Ang Wei Tech (Assoc Prof)" userId="cbd54909-ed00-4c7b-833f-957ddfad3791" providerId="ADAL" clId="{A37DAA46-F6F5-49CC-A06B-EC410E676183}" dt="2023-11-13T07:06:20.262" v="27" actId="47"/>
        <pc:sldMkLst>
          <pc:docMk/>
          <pc:sldMk cId="2416143333" sldId="418"/>
        </pc:sldMkLst>
      </pc:sldChg>
      <pc:sldChg chg="del">
        <pc:chgData name="Ang Wei Tech (Assoc Prof)" userId="cbd54909-ed00-4c7b-833f-957ddfad3791" providerId="ADAL" clId="{A37DAA46-F6F5-49CC-A06B-EC410E676183}" dt="2023-11-13T07:06:20.262" v="27" actId="47"/>
        <pc:sldMkLst>
          <pc:docMk/>
          <pc:sldMk cId="2808204281" sldId="423"/>
        </pc:sldMkLst>
      </pc:sldChg>
      <pc:sldChg chg="del">
        <pc:chgData name="Ang Wei Tech (Assoc Prof)" userId="cbd54909-ed00-4c7b-833f-957ddfad3791" providerId="ADAL" clId="{A37DAA46-F6F5-49CC-A06B-EC410E676183}" dt="2023-11-13T07:06:20.262" v="27" actId="47"/>
        <pc:sldMkLst>
          <pc:docMk/>
          <pc:sldMk cId="2057380762" sldId="42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0480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0480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0480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2FB1DC4-076A-4F9C-8341-8091C0148AF1}" type="slidenum">
              <a:rPr lang="en-US"/>
              <a:pPr/>
              <a:t>‹#›</a:t>
            </a:fld>
            <a:endParaRPr lang="en-US"/>
          </a:p>
        </p:txBody>
      </p:sp>
    </p:spTree>
    <p:extLst>
      <p:ext uri="{BB962C8B-B14F-4D97-AF65-F5344CB8AC3E}">
        <p14:creationId xmlns:p14="http://schemas.microsoft.com/office/powerpoint/2010/main" val="1058198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B6261CC-043C-433D-944D-4407B73B9FA1}" type="slidenum">
              <a:rPr lang="en-US"/>
              <a:pPr/>
              <a:t>‹#›</a:t>
            </a:fld>
            <a:endParaRPr lang="en-US"/>
          </a:p>
        </p:txBody>
      </p:sp>
    </p:spTree>
    <p:extLst>
      <p:ext uri="{BB962C8B-B14F-4D97-AF65-F5344CB8AC3E}">
        <p14:creationId xmlns:p14="http://schemas.microsoft.com/office/powerpoint/2010/main" val="3188917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FF02696-6FB3-492C-A128-11E02F4A3317}" type="slidenum">
              <a:rPr lang="en-US"/>
              <a:pPr eaLnBrk="1" hangingPunct="1"/>
              <a:t>1</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p>
        </p:txBody>
      </p:sp>
      <p:sp>
        <p:nvSpPr>
          <p:cNvPr id="157698"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15769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r>
              <a:rPr lang="en-US"/>
              <a:t>Lecture 8</a:t>
            </a:r>
            <a:endParaRPr lang="en-US"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en-SG" altLang="en-US"/>
              <a:t>MA2012 Introduction to Mechatronics Systems Design</a:t>
            </a:r>
            <a:endParaRPr lang="en-US" altLang="en-US"/>
          </a:p>
        </p:txBody>
      </p:sp>
      <p:sp>
        <p:nvSpPr>
          <p:cNvPr id="8" name="Rectangle 6"/>
          <p:cNvSpPr>
            <a:spLocks noGrp="1" noChangeArrowheads="1"/>
          </p:cNvSpPr>
          <p:nvPr>
            <p:ph type="sldNum" sz="quarter" idx="12"/>
          </p:nvPr>
        </p:nvSpPr>
        <p:spPr/>
        <p:txBody>
          <a:bodyPr/>
          <a:lstStyle>
            <a:lvl1pPr>
              <a:defRPr/>
            </a:lvl1pPr>
          </a:lstStyle>
          <a:p>
            <a:fld id="{E150FBB0-8475-4270-9977-774ABB35EAAA}" type="slidenum">
              <a:rPr lang="en-US" altLang="en-US"/>
              <a:pPr/>
              <a:t>‹#›</a:t>
            </a:fld>
            <a:endParaRPr lang="en-US" altLang="en-US"/>
          </a:p>
        </p:txBody>
      </p:sp>
    </p:spTree>
    <p:extLst>
      <p:ext uri="{BB962C8B-B14F-4D97-AF65-F5344CB8AC3E}">
        <p14:creationId xmlns:p14="http://schemas.microsoft.com/office/powerpoint/2010/main" val="2540903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r>
              <a:rPr lang="en-US"/>
              <a:t>Lecture 8</a:t>
            </a: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SG" altLang="en-US"/>
              <a:t>MA2012 Introduction to Mechatronics Systems Design</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C78A55DB-A5D6-4FB9-96B4-009F7A0C438B}" type="slidenum">
              <a:rPr lang="en-US" altLang="en-US"/>
              <a:pPr/>
              <a:t>‹#›</a:t>
            </a:fld>
            <a:endParaRPr lang="en-US" altLang="en-US"/>
          </a:p>
        </p:txBody>
      </p:sp>
    </p:spTree>
    <p:extLst>
      <p:ext uri="{BB962C8B-B14F-4D97-AF65-F5344CB8AC3E}">
        <p14:creationId xmlns:p14="http://schemas.microsoft.com/office/powerpoint/2010/main" val="1684713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r>
              <a:rPr lang="en-US"/>
              <a:t>Lecture 8</a:t>
            </a: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SG" altLang="en-US"/>
              <a:t>MA2012 Introduction to Mechatronics Systems Design</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F3CCE5AC-AC17-4439-8F50-38FEF8843FB9}" type="slidenum">
              <a:rPr lang="en-US" altLang="en-US"/>
              <a:pPr/>
              <a:t>‹#›</a:t>
            </a:fld>
            <a:endParaRPr lang="en-US" altLang="en-US"/>
          </a:p>
        </p:txBody>
      </p:sp>
    </p:spTree>
    <p:extLst>
      <p:ext uri="{BB962C8B-B14F-4D97-AF65-F5344CB8AC3E}">
        <p14:creationId xmlns:p14="http://schemas.microsoft.com/office/powerpoint/2010/main" val="3436775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r>
              <a:rPr lang="en-US"/>
              <a:t>Lecture 8</a:t>
            </a: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SG" altLang="en-US"/>
              <a:t>MA2012 Introduction to Mechatronics Systems Design</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1B9ADD6F-636C-42A6-A35C-819C58CCF648}" type="slidenum">
              <a:rPr lang="en-US" altLang="en-US"/>
              <a:pPr/>
              <a:t>‹#›</a:t>
            </a:fld>
            <a:endParaRPr lang="en-US" altLang="en-US"/>
          </a:p>
        </p:txBody>
      </p:sp>
    </p:spTree>
    <p:extLst>
      <p:ext uri="{BB962C8B-B14F-4D97-AF65-F5344CB8AC3E}">
        <p14:creationId xmlns:p14="http://schemas.microsoft.com/office/powerpoint/2010/main" val="3776054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30725"/>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r>
              <a:rPr lang="en-US"/>
              <a:t>Lecture 8</a:t>
            </a: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SG" altLang="en-US"/>
              <a:t>MA2012 Introduction to Mechatronics Systems Design</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31A392DE-1AA0-4BAB-A3FC-774DA2A255FD}" type="slidenum">
              <a:rPr lang="en-US" altLang="en-US"/>
              <a:pPr/>
              <a:t>‹#›</a:t>
            </a:fld>
            <a:endParaRPr lang="en-US" altLang="en-US"/>
          </a:p>
        </p:txBody>
      </p:sp>
    </p:spTree>
    <p:extLst>
      <p:ext uri="{BB962C8B-B14F-4D97-AF65-F5344CB8AC3E}">
        <p14:creationId xmlns:p14="http://schemas.microsoft.com/office/powerpoint/2010/main" val="997503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r>
              <a:rPr lang="en-US"/>
              <a:t>Lecture 8</a:t>
            </a:r>
            <a:endParaRPr lang="en-US" altLang="en-US"/>
          </a:p>
        </p:txBody>
      </p:sp>
      <p:sp>
        <p:nvSpPr>
          <p:cNvPr id="7" name="Rectangle 5"/>
          <p:cNvSpPr>
            <a:spLocks noGrp="1" noChangeArrowheads="1"/>
          </p:cNvSpPr>
          <p:nvPr>
            <p:ph type="ftr" sz="quarter" idx="11"/>
          </p:nvPr>
        </p:nvSpPr>
        <p:spPr>
          <a:ln/>
        </p:spPr>
        <p:txBody>
          <a:bodyPr/>
          <a:lstStyle>
            <a:lvl1pPr>
              <a:defRPr/>
            </a:lvl1pPr>
          </a:lstStyle>
          <a:p>
            <a:pPr>
              <a:defRPr/>
            </a:pPr>
            <a:r>
              <a:rPr lang="en-SG" altLang="en-US"/>
              <a:t>MA2012 Introduction to Mechatronics Systems Design</a:t>
            </a:r>
            <a:endParaRPr lang="en-US" altLang="en-US"/>
          </a:p>
        </p:txBody>
      </p:sp>
      <p:sp>
        <p:nvSpPr>
          <p:cNvPr id="8" name="Rectangle 6"/>
          <p:cNvSpPr>
            <a:spLocks noGrp="1" noChangeArrowheads="1"/>
          </p:cNvSpPr>
          <p:nvPr>
            <p:ph type="sldNum" sz="quarter" idx="12"/>
          </p:nvPr>
        </p:nvSpPr>
        <p:spPr>
          <a:ln/>
        </p:spPr>
        <p:txBody>
          <a:bodyPr/>
          <a:lstStyle>
            <a:lvl1pPr>
              <a:defRPr/>
            </a:lvl1pPr>
          </a:lstStyle>
          <a:p>
            <a:fld id="{8B931D66-3B1F-479F-806C-452CCA5C9EEB}" type="slidenum">
              <a:rPr lang="en-US" altLang="en-US"/>
              <a:pPr/>
              <a:t>‹#›</a:t>
            </a:fld>
            <a:endParaRPr lang="en-US" altLang="en-US"/>
          </a:p>
        </p:txBody>
      </p:sp>
    </p:spTree>
    <p:extLst>
      <p:ext uri="{BB962C8B-B14F-4D97-AF65-F5344CB8AC3E}">
        <p14:creationId xmlns:p14="http://schemas.microsoft.com/office/powerpoint/2010/main" val="3906694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r>
              <a:rPr lang="en-US"/>
              <a:t>Lecture 8</a:t>
            </a: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SG" altLang="en-US"/>
              <a:t>MA2012 Introduction to Mechatronics Systems Design</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B99D6EF2-F9F7-4F1E-92D2-7131F7420C4A}" type="slidenum">
              <a:rPr lang="en-US" altLang="en-US"/>
              <a:pPr/>
              <a:t>‹#›</a:t>
            </a:fld>
            <a:endParaRPr lang="en-US" altLang="en-US"/>
          </a:p>
        </p:txBody>
      </p:sp>
    </p:spTree>
    <p:extLst>
      <p:ext uri="{BB962C8B-B14F-4D97-AF65-F5344CB8AC3E}">
        <p14:creationId xmlns:p14="http://schemas.microsoft.com/office/powerpoint/2010/main" val="1146917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r>
              <a:rPr lang="en-US"/>
              <a:t>Lecture 8</a:t>
            </a: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SG" altLang="en-US"/>
              <a:t>MA2012 Introduction to Mechatronics Systems Design</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2344E292-5A49-4202-9CF4-0294E1231E7B}" type="slidenum">
              <a:rPr lang="en-US" altLang="en-US"/>
              <a:pPr/>
              <a:t>‹#›</a:t>
            </a:fld>
            <a:endParaRPr lang="en-US" altLang="en-US"/>
          </a:p>
        </p:txBody>
      </p:sp>
    </p:spTree>
    <p:extLst>
      <p:ext uri="{BB962C8B-B14F-4D97-AF65-F5344CB8AC3E}">
        <p14:creationId xmlns:p14="http://schemas.microsoft.com/office/powerpoint/2010/main" val="3134831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r>
              <a:rPr lang="en-US"/>
              <a:t>Lecture 8</a:t>
            </a: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SG" altLang="en-US"/>
              <a:t>MA2012 Introduction to Mechatronics Systems Design</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21AD5EF8-E74F-4842-B92F-4829CB4CE1DE}" type="slidenum">
              <a:rPr lang="en-US" altLang="en-US"/>
              <a:pPr/>
              <a:t>‹#›</a:t>
            </a:fld>
            <a:endParaRPr lang="en-US" altLang="en-US"/>
          </a:p>
        </p:txBody>
      </p:sp>
    </p:spTree>
    <p:extLst>
      <p:ext uri="{BB962C8B-B14F-4D97-AF65-F5344CB8AC3E}">
        <p14:creationId xmlns:p14="http://schemas.microsoft.com/office/powerpoint/2010/main" val="2788586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r>
              <a:rPr lang="en-US"/>
              <a:t>Lecture 8</a:t>
            </a: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r>
              <a:rPr lang="en-SG" altLang="en-US"/>
              <a:t>MA2012 Introduction to Mechatronics Systems Design</a:t>
            </a:r>
            <a:endParaRPr lang="en-US" altLang="en-US"/>
          </a:p>
        </p:txBody>
      </p:sp>
      <p:sp>
        <p:nvSpPr>
          <p:cNvPr id="9" name="Rectangle 6"/>
          <p:cNvSpPr>
            <a:spLocks noGrp="1" noChangeArrowheads="1"/>
          </p:cNvSpPr>
          <p:nvPr>
            <p:ph type="sldNum" sz="quarter" idx="12"/>
          </p:nvPr>
        </p:nvSpPr>
        <p:spPr>
          <a:ln/>
        </p:spPr>
        <p:txBody>
          <a:bodyPr/>
          <a:lstStyle>
            <a:lvl1pPr>
              <a:defRPr/>
            </a:lvl1pPr>
          </a:lstStyle>
          <a:p>
            <a:fld id="{ABB4F818-A669-4E10-88EF-B7C803402DD3}" type="slidenum">
              <a:rPr lang="en-US" altLang="en-US"/>
              <a:pPr/>
              <a:t>‹#›</a:t>
            </a:fld>
            <a:endParaRPr lang="en-US" altLang="en-US"/>
          </a:p>
        </p:txBody>
      </p:sp>
    </p:spTree>
    <p:extLst>
      <p:ext uri="{BB962C8B-B14F-4D97-AF65-F5344CB8AC3E}">
        <p14:creationId xmlns:p14="http://schemas.microsoft.com/office/powerpoint/2010/main" val="625705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r>
              <a:rPr lang="en-US"/>
              <a:t>Lecture 8</a:t>
            </a: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r>
              <a:rPr lang="en-SG" altLang="en-US"/>
              <a:t>MA2012 Introduction to Mechatronics Systems Design</a:t>
            </a:r>
            <a:endParaRPr lang="en-US" altLang="en-US"/>
          </a:p>
        </p:txBody>
      </p:sp>
      <p:sp>
        <p:nvSpPr>
          <p:cNvPr id="5" name="Rectangle 6"/>
          <p:cNvSpPr>
            <a:spLocks noGrp="1" noChangeArrowheads="1"/>
          </p:cNvSpPr>
          <p:nvPr>
            <p:ph type="sldNum" sz="quarter" idx="12"/>
          </p:nvPr>
        </p:nvSpPr>
        <p:spPr>
          <a:ln/>
        </p:spPr>
        <p:txBody>
          <a:bodyPr/>
          <a:lstStyle>
            <a:lvl1pPr>
              <a:defRPr/>
            </a:lvl1pPr>
          </a:lstStyle>
          <a:p>
            <a:fld id="{CD71137F-E142-43C9-9068-2BF590F440A8}" type="slidenum">
              <a:rPr lang="en-US" altLang="en-US"/>
              <a:pPr/>
              <a:t>‹#›</a:t>
            </a:fld>
            <a:endParaRPr lang="en-US" altLang="en-US"/>
          </a:p>
        </p:txBody>
      </p:sp>
    </p:spTree>
    <p:extLst>
      <p:ext uri="{BB962C8B-B14F-4D97-AF65-F5344CB8AC3E}">
        <p14:creationId xmlns:p14="http://schemas.microsoft.com/office/powerpoint/2010/main" val="4086338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r>
              <a:rPr lang="en-US"/>
              <a:t>Lecture 8</a:t>
            </a: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r>
              <a:rPr lang="en-SG" altLang="en-US"/>
              <a:t>MA2012 Introduction to Mechatronics Systems Design</a:t>
            </a:r>
            <a:endParaRPr lang="en-US" altLang="en-US"/>
          </a:p>
        </p:txBody>
      </p:sp>
      <p:sp>
        <p:nvSpPr>
          <p:cNvPr id="4" name="Rectangle 6"/>
          <p:cNvSpPr>
            <a:spLocks noGrp="1" noChangeArrowheads="1"/>
          </p:cNvSpPr>
          <p:nvPr>
            <p:ph type="sldNum" sz="quarter" idx="12"/>
          </p:nvPr>
        </p:nvSpPr>
        <p:spPr>
          <a:ln/>
        </p:spPr>
        <p:txBody>
          <a:bodyPr/>
          <a:lstStyle>
            <a:lvl1pPr>
              <a:defRPr/>
            </a:lvl1pPr>
          </a:lstStyle>
          <a:p>
            <a:fld id="{F613DDC0-C84B-4A1F-AE4A-F33B7A9BBE4E}" type="slidenum">
              <a:rPr lang="en-US" altLang="en-US"/>
              <a:pPr/>
              <a:t>‹#›</a:t>
            </a:fld>
            <a:endParaRPr lang="en-US" altLang="en-US"/>
          </a:p>
        </p:txBody>
      </p:sp>
    </p:spTree>
    <p:extLst>
      <p:ext uri="{BB962C8B-B14F-4D97-AF65-F5344CB8AC3E}">
        <p14:creationId xmlns:p14="http://schemas.microsoft.com/office/powerpoint/2010/main" val="983282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US"/>
              <a:t>Lecture 8</a:t>
            </a: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SG" altLang="en-US"/>
              <a:t>MA2012 Introduction to Mechatronics Systems Design</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3803058C-36B2-4E77-AAD9-18741A37B0E6}" type="slidenum">
              <a:rPr lang="en-US" altLang="en-US"/>
              <a:pPr/>
              <a:t>‹#›</a:t>
            </a:fld>
            <a:endParaRPr lang="en-US" altLang="en-US"/>
          </a:p>
        </p:txBody>
      </p:sp>
    </p:spTree>
    <p:extLst>
      <p:ext uri="{BB962C8B-B14F-4D97-AF65-F5344CB8AC3E}">
        <p14:creationId xmlns:p14="http://schemas.microsoft.com/office/powerpoint/2010/main" val="2975406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r>
              <a:rPr lang="en-US"/>
              <a:t>Lecture 8</a:t>
            </a: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SG" altLang="en-US"/>
              <a:t>MA2012 Introduction to Mechatronics Systems Design</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125AA31A-D2E0-4AE3-9EC2-08370BA68A9F}" type="slidenum">
              <a:rPr lang="en-US" altLang="en-US"/>
              <a:pPr/>
              <a:t>‹#›</a:t>
            </a:fld>
            <a:endParaRPr lang="en-US" altLang="en-US"/>
          </a:p>
        </p:txBody>
      </p:sp>
    </p:spTree>
    <p:extLst>
      <p:ext uri="{BB962C8B-B14F-4D97-AF65-F5344CB8AC3E}">
        <p14:creationId xmlns:p14="http://schemas.microsoft.com/office/powerpoint/2010/main" val="553482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3075"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5667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r>
              <a:rPr lang="en-US"/>
              <a:t>Lecture 8</a:t>
            </a:r>
            <a:endParaRPr lang="en-US" altLang="en-US"/>
          </a:p>
        </p:txBody>
      </p:sp>
      <p:sp>
        <p:nvSpPr>
          <p:cNvPr id="15667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pPr>
              <a:defRPr/>
            </a:pPr>
            <a:r>
              <a:rPr lang="en-SG" altLang="en-US"/>
              <a:t>MA2012 Introduction to Mechatronics Systems Design</a:t>
            </a:r>
            <a:endParaRPr lang="en-US" altLang="en-US"/>
          </a:p>
        </p:txBody>
      </p:sp>
      <p:sp>
        <p:nvSpPr>
          <p:cNvPr id="15667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pitchFamily="18" charset="0"/>
              </a:defRPr>
            </a:lvl1pPr>
          </a:lstStyle>
          <a:p>
            <a:fld id="{1676DB3B-4542-4D69-8675-2B64DF85E018}" type="slidenum">
              <a:rPr lang="en-US" altLang="en-US"/>
              <a:pPr/>
              <a:t>‹#›</a:t>
            </a:fld>
            <a:endParaRPr lang="en-US" altLang="en-US"/>
          </a:p>
        </p:txBody>
      </p:sp>
      <p:sp>
        <p:nvSpPr>
          <p:cNvPr id="15667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15668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759"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Lst>
  <p:hf hdr="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Garamond" pitchFamily="18" charset="0"/>
              </a:rPr>
              <a:t>Lecture 8</a:t>
            </a:r>
            <a:endParaRPr lang="en-US" altLang="en-US" dirty="0">
              <a:latin typeface="Garamond" pitchFamily="18" charset="0"/>
            </a:endParaRPr>
          </a:p>
        </p:txBody>
      </p:sp>
      <p:sp>
        <p:nvSpPr>
          <p:cNvPr id="5" name="Footer Placeholder 4"/>
          <p:cNvSpPr>
            <a:spLocks noGrp="1"/>
          </p:cNvSpPr>
          <p:nvPr>
            <p:ph type="ftr" sz="quarter" idx="11"/>
          </p:nvPr>
        </p:nvSpPr>
        <p:spPr>
          <a:xfrm>
            <a:off x="3131127" y="6248400"/>
            <a:ext cx="3117273" cy="457200"/>
          </a:xfrm>
        </p:spPr>
        <p:txBody>
          <a:bodyPr/>
          <a:lstStyle/>
          <a:p>
            <a:pPr>
              <a:defRPr/>
            </a:pPr>
            <a:r>
              <a:rPr lang="en-SG" altLang="en-US"/>
              <a:t>MA2012 Introduction to Mechatronics Systems Design</a:t>
            </a:r>
            <a:endParaRPr lang="en-US" altLang="en-US"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E80CECF-6BA5-4A43-9A5F-80D2735D3F3E}" type="slidenum">
              <a:rPr lang="en-US" altLang="en-US">
                <a:latin typeface="Garamond" pitchFamily="18" charset="0"/>
              </a:rPr>
              <a:pPr eaLnBrk="1" hangingPunct="1"/>
              <a:t>1</a:t>
            </a:fld>
            <a:endParaRPr lang="en-US" altLang="en-US">
              <a:latin typeface="Garamond" pitchFamily="18" charset="0"/>
            </a:endParaRPr>
          </a:p>
        </p:txBody>
      </p:sp>
      <p:sp>
        <p:nvSpPr>
          <p:cNvPr id="5125" name="Rectangle 4"/>
          <p:cNvSpPr>
            <a:spLocks noGrp="1" noChangeArrowheads="1"/>
          </p:cNvSpPr>
          <p:nvPr>
            <p:ph type="title"/>
          </p:nvPr>
        </p:nvSpPr>
        <p:spPr/>
        <p:txBody>
          <a:bodyPr/>
          <a:lstStyle/>
          <a:p>
            <a:pPr eaLnBrk="1" hangingPunct="1"/>
            <a:r>
              <a:rPr lang="en-US" sz="3600" dirty="0"/>
              <a:t>MA2012 Introduction to Mechatronics Systems Design (Lecture 8)</a:t>
            </a:r>
          </a:p>
        </p:txBody>
      </p:sp>
      <p:sp>
        <p:nvSpPr>
          <p:cNvPr id="5126" name="Rectangle 5"/>
          <p:cNvSpPr>
            <a:spLocks noGrp="1" noChangeArrowheads="1"/>
          </p:cNvSpPr>
          <p:nvPr>
            <p:ph type="body" idx="1"/>
          </p:nvPr>
        </p:nvSpPr>
        <p:spPr>
          <a:xfrm>
            <a:off x="457200" y="1990725"/>
            <a:ext cx="8229600" cy="4043363"/>
          </a:xfrm>
        </p:spPr>
        <p:txBody>
          <a:bodyPr/>
          <a:lstStyle/>
          <a:p>
            <a:pPr eaLnBrk="1" hangingPunct="1"/>
            <a:r>
              <a:rPr lang="en-US" sz="2600" dirty="0"/>
              <a:t>A/P Ang Wei Tech</a:t>
            </a:r>
          </a:p>
          <a:p>
            <a:pPr lvl="1" eaLnBrk="1" hangingPunct="1">
              <a:buFont typeface="Wingdings" pitchFamily="2" charset="2"/>
              <a:buNone/>
            </a:pPr>
            <a:r>
              <a:rPr lang="en-US" sz="2200" dirty="0"/>
              <a:t>Email: wtang@ntu.edu.sg</a:t>
            </a:r>
          </a:p>
          <a:p>
            <a:pPr lvl="1" eaLnBrk="1" hangingPunct="1">
              <a:buFont typeface="Wingdings" pitchFamily="2" charset="2"/>
              <a:buNone/>
            </a:pPr>
            <a:r>
              <a:rPr lang="en-US" sz="2200" dirty="0"/>
              <a:t>Tel: 6790-4911</a:t>
            </a:r>
          </a:p>
          <a:p>
            <a:pPr lvl="1" eaLnBrk="1" hangingPunct="1">
              <a:buFont typeface="Wingdings" pitchFamily="2" charset="2"/>
              <a:buNone/>
            </a:pPr>
            <a:r>
              <a:rPr lang="en-US" sz="2200" dirty="0"/>
              <a:t>Office: N3.2-01-04</a:t>
            </a:r>
          </a:p>
          <a:p>
            <a:pPr eaLnBrk="1" hangingPunct="1"/>
            <a:r>
              <a:rPr lang="en-US" dirty="0"/>
              <a:t>CA Result</a:t>
            </a:r>
          </a:p>
          <a:p>
            <a:pPr lvl="1" eaLnBrk="1" hangingPunct="1"/>
            <a:r>
              <a:rPr lang="en-US" dirty="0"/>
              <a:t>Class mean = A+</a:t>
            </a:r>
          </a:p>
          <a:p>
            <a:pPr marL="344487" lvl="1" indent="0" eaLnBrk="1" hangingPunct="1">
              <a:buNone/>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6 – Communications</a:t>
            </a:r>
            <a:br>
              <a:rPr lang="en-US" dirty="0"/>
            </a:br>
            <a:r>
              <a:rPr lang="en-US" dirty="0">
                <a:sym typeface="Wingdings" panose="05000000000000000000" pitchFamily="2" charset="2"/>
              </a:rPr>
              <a:t>    </a:t>
            </a:r>
            <a:endParaRPr lang="en-SG" dirty="0"/>
          </a:p>
        </p:txBody>
      </p:sp>
      <p:sp>
        <p:nvSpPr>
          <p:cNvPr id="3" name="Content Placeholder 2"/>
          <p:cNvSpPr>
            <a:spLocks noGrp="1"/>
          </p:cNvSpPr>
          <p:nvPr>
            <p:ph idx="1"/>
          </p:nvPr>
        </p:nvSpPr>
        <p:spPr>
          <a:xfrm>
            <a:off x="457200" y="1540825"/>
            <a:ext cx="8229600" cy="4530725"/>
          </a:xfrm>
        </p:spPr>
        <p:txBody>
          <a:bodyPr/>
          <a:lstStyle/>
          <a:p>
            <a:r>
              <a:rPr lang="en-US" sz="2400" dirty="0"/>
              <a:t>Parallel vs Serial Communications</a:t>
            </a:r>
          </a:p>
          <a:p>
            <a:r>
              <a:rPr lang="en-US" altLang="en-US" sz="2400" dirty="0"/>
              <a:t>Universal Asynchronous Receiver Transmitter (UART)</a:t>
            </a:r>
          </a:p>
          <a:p>
            <a:r>
              <a:rPr lang="en-US" altLang="en-US" sz="2400" dirty="0"/>
              <a:t>Data transmission rate</a:t>
            </a:r>
          </a:p>
          <a:p>
            <a:r>
              <a:rPr lang="en-US" altLang="en-US" sz="2400" dirty="0"/>
              <a:t>Synchronous vs Asynchronous communications</a:t>
            </a:r>
          </a:p>
          <a:p>
            <a:r>
              <a:rPr lang="en-US" sz="2400" dirty="0"/>
              <a:t>I2C Bus and SPI Bus</a:t>
            </a:r>
          </a:p>
          <a:p>
            <a:pPr lvl="1"/>
            <a:r>
              <a:rPr lang="en-US" sz="2000" dirty="0"/>
              <a:t>Characteristics, Communication protocols</a:t>
            </a:r>
          </a:p>
          <a:p>
            <a:pPr lvl="1"/>
            <a:r>
              <a:rPr lang="en-US" sz="2000" dirty="0"/>
              <a:t>Advantages</a:t>
            </a:r>
          </a:p>
          <a:p>
            <a:r>
              <a:rPr lang="en-US" sz="2400" dirty="0"/>
              <a:t>Wireless communications</a:t>
            </a:r>
          </a:p>
          <a:p>
            <a:pPr lvl="1"/>
            <a:r>
              <a:rPr lang="en-US" sz="2000" dirty="0"/>
              <a:t>Bluetooth</a:t>
            </a:r>
          </a:p>
          <a:p>
            <a:pPr lvl="1"/>
            <a:r>
              <a:rPr lang="en-US" sz="2000" dirty="0"/>
              <a:t>WIFI</a:t>
            </a:r>
            <a:endParaRPr lang="en-SG" sz="2000" dirty="0"/>
          </a:p>
        </p:txBody>
      </p:sp>
      <p:sp>
        <p:nvSpPr>
          <p:cNvPr id="4" name="Date Placeholder 3"/>
          <p:cNvSpPr>
            <a:spLocks noGrp="1"/>
          </p:cNvSpPr>
          <p:nvPr>
            <p:ph type="dt" sz="half" idx="10"/>
          </p:nvPr>
        </p:nvSpPr>
        <p:spPr/>
        <p:txBody>
          <a:bodyPr/>
          <a:lstStyle/>
          <a:p>
            <a:r>
              <a:rPr lang="en-US"/>
              <a:t>Lecture 6</a:t>
            </a:r>
            <a:endParaRPr lang="en-US" altLang="en-US"/>
          </a:p>
        </p:txBody>
      </p:sp>
      <p:sp>
        <p:nvSpPr>
          <p:cNvPr id="5" name="Footer Placeholder 4"/>
          <p:cNvSpPr>
            <a:spLocks noGrp="1"/>
          </p:cNvSpPr>
          <p:nvPr>
            <p:ph type="ftr" sz="quarter" idx="11"/>
          </p:nvPr>
        </p:nvSpPr>
        <p:spPr/>
        <p:txBody>
          <a:bodyPr/>
          <a:lstStyle/>
          <a:p>
            <a:pPr>
              <a:defRPr/>
            </a:pPr>
            <a:r>
              <a:rPr lang="en-SG" altLang="en-US"/>
              <a:t>MA2012 Introduction to Mechatronics Systems Design</a:t>
            </a:r>
            <a:endParaRPr lang="en-US" altLang="en-US"/>
          </a:p>
        </p:txBody>
      </p:sp>
      <p:sp>
        <p:nvSpPr>
          <p:cNvPr id="6" name="Slide Number Placeholder 5"/>
          <p:cNvSpPr>
            <a:spLocks noGrp="1"/>
          </p:cNvSpPr>
          <p:nvPr>
            <p:ph type="sldNum" sz="quarter" idx="12"/>
          </p:nvPr>
        </p:nvSpPr>
        <p:spPr/>
        <p:txBody>
          <a:bodyPr/>
          <a:lstStyle/>
          <a:p>
            <a:fld id="{B99D6EF2-F9F7-4F1E-92D2-7131F7420C4A}" type="slidenum">
              <a:rPr lang="en-US" altLang="en-US" smtClean="0"/>
              <a:pPr/>
              <a:t>10</a:t>
            </a:fld>
            <a:endParaRPr lang="en-US" altLang="en-US"/>
          </a:p>
        </p:txBody>
      </p:sp>
    </p:spTree>
    <p:extLst>
      <p:ext uri="{BB962C8B-B14F-4D97-AF65-F5344CB8AC3E}">
        <p14:creationId xmlns:p14="http://schemas.microsoft.com/office/powerpoint/2010/main" val="387058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7 – Mechatronics Systems </a:t>
            </a:r>
            <a:br>
              <a:rPr lang="en-US" dirty="0"/>
            </a:br>
            <a:r>
              <a:rPr lang="en-US" dirty="0">
                <a:sym typeface="Wingdings" panose="05000000000000000000" pitchFamily="2" charset="2"/>
              </a:rPr>
              <a:t>    </a:t>
            </a:r>
            <a:endParaRPr lang="en-SG" dirty="0"/>
          </a:p>
        </p:txBody>
      </p:sp>
      <p:sp>
        <p:nvSpPr>
          <p:cNvPr id="3" name="Content Placeholder 2"/>
          <p:cNvSpPr>
            <a:spLocks noGrp="1"/>
          </p:cNvSpPr>
          <p:nvPr>
            <p:ph idx="1"/>
          </p:nvPr>
        </p:nvSpPr>
        <p:spPr/>
        <p:txBody>
          <a:bodyPr/>
          <a:lstStyle/>
          <a:p>
            <a:pPr marL="514350" indent="-514350">
              <a:buFont typeface="+mj-lt"/>
              <a:buAutoNum type="arabicPeriod"/>
            </a:pPr>
            <a:r>
              <a:rPr lang="en-US" sz="2600" dirty="0"/>
              <a:t>Understand the task, define the problem</a:t>
            </a:r>
          </a:p>
          <a:p>
            <a:pPr marL="514350" indent="-514350">
              <a:buFont typeface="+mj-lt"/>
              <a:buAutoNum type="arabicPeriod"/>
            </a:pPr>
            <a:r>
              <a:rPr lang="en-US" sz="2600" dirty="0"/>
              <a:t>Sketch a functional block diagram</a:t>
            </a:r>
          </a:p>
          <a:p>
            <a:pPr marL="514350" indent="-514350">
              <a:buFont typeface="+mj-lt"/>
              <a:buAutoNum type="arabicPeriod"/>
            </a:pPr>
            <a:r>
              <a:rPr lang="en-US" sz="2600" dirty="0"/>
              <a:t>Decide &amp; select mechatronics components (type, number, communication protocol, etc.) : </a:t>
            </a:r>
          </a:p>
          <a:p>
            <a:pPr marL="841375" lvl="1" indent="-514350"/>
            <a:r>
              <a:rPr lang="en-US" sz="2200" dirty="0"/>
              <a:t>Digital control architecture</a:t>
            </a:r>
          </a:p>
          <a:p>
            <a:pPr marL="841375" lvl="1" indent="-514350"/>
            <a:r>
              <a:rPr lang="en-US" sz="2200" dirty="0"/>
              <a:t>Sensors &amp; input interfacing</a:t>
            </a:r>
          </a:p>
          <a:p>
            <a:pPr marL="841375" lvl="1" indent="-514350"/>
            <a:r>
              <a:rPr lang="en-US" sz="2200" dirty="0"/>
              <a:t>Actuators &amp; output interfacing</a:t>
            </a:r>
          </a:p>
          <a:p>
            <a:pPr marL="841375" lvl="1" indent="-514350"/>
            <a:r>
              <a:rPr lang="en-US" sz="2200" dirty="0"/>
              <a:t>Display</a:t>
            </a:r>
          </a:p>
          <a:p>
            <a:pPr marL="514350" indent="-514350">
              <a:buFont typeface="+mj-lt"/>
              <a:buAutoNum type="arabicPeriod"/>
            </a:pPr>
            <a:r>
              <a:rPr lang="en-US" sz="2600" dirty="0"/>
              <a:t>Construct hardware prototype</a:t>
            </a:r>
          </a:p>
          <a:p>
            <a:pPr marL="514350" indent="-514350">
              <a:buFont typeface="+mj-lt"/>
              <a:buAutoNum type="arabicPeriod"/>
            </a:pPr>
            <a:r>
              <a:rPr lang="en-US" sz="2600" dirty="0"/>
              <a:t>Programme software / firmware</a:t>
            </a:r>
            <a:endParaRPr lang="en-SG" sz="2600" dirty="0"/>
          </a:p>
        </p:txBody>
      </p:sp>
      <p:sp>
        <p:nvSpPr>
          <p:cNvPr id="4" name="Date Placeholder 3"/>
          <p:cNvSpPr>
            <a:spLocks noGrp="1"/>
          </p:cNvSpPr>
          <p:nvPr>
            <p:ph type="dt" sz="half" idx="10"/>
          </p:nvPr>
        </p:nvSpPr>
        <p:spPr/>
        <p:txBody>
          <a:bodyPr/>
          <a:lstStyle/>
          <a:p>
            <a:r>
              <a:rPr lang="en-US"/>
              <a:t>Lecture 8</a:t>
            </a:r>
            <a:endParaRPr lang="en-US" altLang="en-US"/>
          </a:p>
        </p:txBody>
      </p:sp>
      <p:sp>
        <p:nvSpPr>
          <p:cNvPr id="5" name="Footer Placeholder 4"/>
          <p:cNvSpPr>
            <a:spLocks noGrp="1"/>
          </p:cNvSpPr>
          <p:nvPr>
            <p:ph type="ftr" sz="quarter" idx="11"/>
          </p:nvPr>
        </p:nvSpPr>
        <p:spPr/>
        <p:txBody>
          <a:bodyPr/>
          <a:lstStyle/>
          <a:p>
            <a:pPr>
              <a:defRPr/>
            </a:pPr>
            <a:r>
              <a:rPr lang="en-SG" altLang="en-US"/>
              <a:t>MA2012 Introduction to Mechatronics Systems Design</a:t>
            </a:r>
            <a:endParaRPr lang="en-US" altLang="en-US"/>
          </a:p>
        </p:txBody>
      </p:sp>
      <p:sp>
        <p:nvSpPr>
          <p:cNvPr id="6" name="Slide Number Placeholder 5"/>
          <p:cNvSpPr>
            <a:spLocks noGrp="1"/>
          </p:cNvSpPr>
          <p:nvPr>
            <p:ph type="sldNum" sz="quarter" idx="12"/>
          </p:nvPr>
        </p:nvSpPr>
        <p:spPr/>
        <p:txBody>
          <a:bodyPr/>
          <a:lstStyle/>
          <a:p>
            <a:fld id="{B99D6EF2-F9F7-4F1E-92D2-7131F7420C4A}" type="slidenum">
              <a:rPr lang="en-US" altLang="en-US" smtClean="0"/>
              <a:pPr/>
              <a:t>11</a:t>
            </a:fld>
            <a:endParaRPr lang="en-US" altLang="en-US"/>
          </a:p>
        </p:txBody>
      </p:sp>
    </p:spTree>
    <p:extLst>
      <p:ext uri="{BB962C8B-B14F-4D97-AF65-F5344CB8AC3E}">
        <p14:creationId xmlns:p14="http://schemas.microsoft.com/office/powerpoint/2010/main" val="1747574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Garamond" pitchFamily="18" charset="0"/>
              </a:rPr>
              <a:t>Lecture 8</a:t>
            </a:r>
            <a:endParaRPr lang="en-US" altLang="en-US" dirty="0">
              <a:latin typeface="Garamond" pitchFamily="18" charset="0"/>
            </a:endParaRPr>
          </a:p>
        </p:txBody>
      </p:sp>
      <p:sp>
        <p:nvSpPr>
          <p:cNvPr id="5" name="Footer Placeholder 4"/>
          <p:cNvSpPr>
            <a:spLocks noGrp="1"/>
          </p:cNvSpPr>
          <p:nvPr>
            <p:ph type="ftr" sz="quarter" idx="11"/>
          </p:nvPr>
        </p:nvSpPr>
        <p:spPr/>
        <p:txBody>
          <a:bodyPr/>
          <a:lstStyle/>
          <a:p>
            <a:pPr>
              <a:defRPr/>
            </a:pPr>
            <a:r>
              <a:rPr lang="en-SG" altLang="en-US"/>
              <a:t>MA2012 Introduction to Mechatronics Systems Design</a:t>
            </a:r>
            <a:endParaRPr lang="en-US" alt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D198BDF-06B3-4BC1-BB1A-96E37464772F}" type="slidenum">
              <a:rPr lang="en-US" altLang="en-US">
                <a:latin typeface="Garamond" pitchFamily="18" charset="0"/>
              </a:rPr>
              <a:pPr eaLnBrk="1" hangingPunct="1"/>
              <a:t>12</a:t>
            </a:fld>
            <a:endParaRPr lang="en-US" altLang="en-US">
              <a:latin typeface="Garamond" pitchFamily="18" charset="0"/>
            </a:endParaRPr>
          </a:p>
        </p:txBody>
      </p:sp>
      <p:sp>
        <p:nvSpPr>
          <p:cNvPr id="7173" name="Rectangle 2"/>
          <p:cNvSpPr>
            <a:spLocks noGrp="1" noChangeArrowheads="1"/>
          </p:cNvSpPr>
          <p:nvPr>
            <p:ph type="title"/>
          </p:nvPr>
        </p:nvSpPr>
        <p:spPr/>
        <p:txBody>
          <a:bodyPr/>
          <a:lstStyle/>
          <a:p>
            <a:pPr eaLnBrk="1" hangingPunct="1"/>
            <a:r>
              <a:rPr lang="en-US"/>
              <a:t>Examination</a:t>
            </a:r>
          </a:p>
        </p:txBody>
      </p:sp>
      <p:sp>
        <p:nvSpPr>
          <p:cNvPr id="7174" name="Rectangle 3"/>
          <p:cNvSpPr>
            <a:spLocks noGrp="1" noChangeArrowheads="1"/>
          </p:cNvSpPr>
          <p:nvPr>
            <p:ph type="body" idx="1"/>
          </p:nvPr>
        </p:nvSpPr>
        <p:spPr/>
        <p:txBody>
          <a:bodyPr/>
          <a:lstStyle/>
          <a:p>
            <a:pPr eaLnBrk="1" hangingPunct="1"/>
            <a:r>
              <a:rPr lang="en-US" dirty="0"/>
              <a:t>Date/Time/Venue: 07 Dec / 1:00 PM / Hall A</a:t>
            </a:r>
          </a:p>
          <a:p>
            <a:pPr eaLnBrk="1" hangingPunct="1"/>
            <a:r>
              <a:rPr lang="en-US" dirty="0"/>
              <a:t>Format:</a:t>
            </a:r>
          </a:p>
          <a:p>
            <a:pPr lvl="1" eaLnBrk="1" hangingPunct="1"/>
            <a:r>
              <a:rPr lang="en-US" dirty="0"/>
              <a:t>2h</a:t>
            </a:r>
          </a:p>
          <a:p>
            <a:pPr lvl="1" eaLnBrk="1" hangingPunct="1"/>
            <a:r>
              <a:rPr lang="en-US" dirty="0"/>
              <a:t>Closed book</a:t>
            </a:r>
          </a:p>
          <a:p>
            <a:pPr lvl="1" eaLnBrk="1" hangingPunct="1"/>
            <a:r>
              <a:rPr lang="en-US" dirty="0"/>
              <a:t>4 questions</a:t>
            </a:r>
          </a:p>
          <a:p>
            <a:pPr lvl="1" eaLnBrk="1" hangingPunct="1"/>
            <a:r>
              <a:rPr lang="en-US" dirty="0"/>
              <a:t>Answer all</a:t>
            </a:r>
          </a:p>
          <a:p>
            <a:pPr eaLnBrk="1" hangingPunct="1"/>
            <a:r>
              <a:rPr lang="en-US" dirty="0"/>
              <a:t>50% of Final Grade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 Scope &amp; Question Types	</a:t>
            </a:r>
            <a:endParaRPr lang="en-SG" dirty="0"/>
          </a:p>
        </p:txBody>
      </p:sp>
      <p:sp>
        <p:nvSpPr>
          <p:cNvPr id="7" name="Content Placeholder 6"/>
          <p:cNvSpPr>
            <a:spLocks noGrp="1"/>
          </p:cNvSpPr>
          <p:nvPr>
            <p:ph idx="1"/>
          </p:nvPr>
        </p:nvSpPr>
        <p:spPr/>
        <p:txBody>
          <a:bodyPr/>
          <a:lstStyle/>
          <a:p>
            <a:r>
              <a:rPr lang="en-US" dirty="0"/>
              <a:t>Short questions on sensors, actuators, I/O devices and interfacing</a:t>
            </a:r>
          </a:p>
          <a:p>
            <a:pPr lvl="1"/>
            <a:r>
              <a:rPr lang="en-US" dirty="0"/>
              <a:t>Given a problem/task/scenario, identify suitable component(s) or techniques and explain choice</a:t>
            </a:r>
          </a:p>
          <a:p>
            <a:r>
              <a:rPr lang="en-US" dirty="0"/>
              <a:t>Circuit &amp; Programming</a:t>
            </a:r>
          </a:p>
          <a:p>
            <a:pPr lvl="1"/>
            <a:r>
              <a:rPr lang="en-US" dirty="0"/>
              <a:t>Given a circuit, write sub-routines to fulfill certain task requirements.  </a:t>
            </a:r>
          </a:p>
          <a:p>
            <a:pPr lvl="1"/>
            <a:r>
              <a:rPr lang="en-US" dirty="0"/>
              <a:t>Given a sub-routine, interpret what the codes are trying to do</a:t>
            </a:r>
            <a:endParaRPr lang="en-SG" dirty="0"/>
          </a:p>
        </p:txBody>
      </p:sp>
      <p:sp>
        <p:nvSpPr>
          <p:cNvPr id="4" name="Date Placeholder 3"/>
          <p:cNvSpPr>
            <a:spLocks noGrp="1"/>
          </p:cNvSpPr>
          <p:nvPr>
            <p:ph type="dt" sz="half" idx="10"/>
          </p:nvPr>
        </p:nvSpPr>
        <p:spPr/>
        <p:txBody>
          <a:bodyPr/>
          <a:lstStyle/>
          <a:p>
            <a:r>
              <a:rPr lang="en-US"/>
              <a:t>Lecture 8</a:t>
            </a:r>
            <a:endParaRPr lang="en-US" altLang="en-US"/>
          </a:p>
        </p:txBody>
      </p:sp>
      <p:sp>
        <p:nvSpPr>
          <p:cNvPr id="5" name="Footer Placeholder 4"/>
          <p:cNvSpPr>
            <a:spLocks noGrp="1"/>
          </p:cNvSpPr>
          <p:nvPr>
            <p:ph type="ftr" sz="quarter" idx="11"/>
          </p:nvPr>
        </p:nvSpPr>
        <p:spPr/>
        <p:txBody>
          <a:bodyPr/>
          <a:lstStyle/>
          <a:p>
            <a:pPr>
              <a:defRPr/>
            </a:pPr>
            <a:r>
              <a:rPr lang="en-SG" altLang="en-US"/>
              <a:t>MA2012 Introduction to Mechatronics Systems Design</a:t>
            </a:r>
            <a:endParaRPr lang="en-US" altLang="en-US"/>
          </a:p>
        </p:txBody>
      </p:sp>
      <p:sp>
        <p:nvSpPr>
          <p:cNvPr id="6" name="Slide Number Placeholder 5"/>
          <p:cNvSpPr>
            <a:spLocks noGrp="1"/>
          </p:cNvSpPr>
          <p:nvPr>
            <p:ph type="sldNum" sz="quarter" idx="12"/>
          </p:nvPr>
        </p:nvSpPr>
        <p:spPr/>
        <p:txBody>
          <a:bodyPr/>
          <a:lstStyle/>
          <a:p>
            <a:fld id="{31A392DE-1AA0-4BAB-A3FC-774DA2A255FD}" type="slidenum">
              <a:rPr lang="en-US" altLang="en-US" smtClean="0"/>
              <a:pPr/>
              <a:t>13</a:t>
            </a:fld>
            <a:endParaRPr lang="en-US" altLang="en-US"/>
          </a:p>
        </p:txBody>
      </p:sp>
    </p:spTree>
    <p:extLst>
      <p:ext uri="{BB962C8B-B14F-4D97-AF65-F5344CB8AC3E}">
        <p14:creationId xmlns:p14="http://schemas.microsoft.com/office/powerpoint/2010/main" val="1432352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 Scope &amp; Question Types	</a:t>
            </a:r>
            <a:endParaRPr lang="en-SG" dirty="0"/>
          </a:p>
        </p:txBody>
      </p:sp>
      <p:sp>
        <p:nvSpPr>
          <p:cNvPr id="7" name="Content Placeholder 6"/>
          <p:cNvSpPr>
            <a:spLocks noGrp="1"/>
          </p:cNvSpPr>
          <p:nvPr>
            <p:ph idx="1"/>
          </p:nvPr>
        </p:nvSpPr>
        <p:spPr/>
        <p:txBody>
          <a:bodyPr/>
          <a:lstStyle/>
          <a:p>
            <a:r>
              <a:rPr lang="en-US" dirty="0"/>
              <a:t>Design of mechatronics systems with Arduino UNO MCU</a:t>
            </a:r>
          </a:p>
          <a:p>
            <a:pPr lvl="1"/>
            <a:r>
              <a:rPr lang="en-US" dirty="0"/>
              <a:t>Given a problem/task/scenario, design a mechatronics system: description and/or block diagrams</a:t>
            </a:r>
          </a:p>
          <a:p>
            <a:r>
              <a:rPr lang="en-US" dirty="0"/>
              <a:t>Interfacing Arduino UNO MCU with sensors and/or actuators</a:t>
            </a:r>
          </a:p>
          <a:p>
            <a:pPr lvl="1"/>
            <a:r>
              <a:rPr lang="en-US" dirty="0"/>
              <a:t>Given a datasheet(s) of sensor and/or actuator, answer short questions, sketch simple circuits, do simple calculations, write C++ codes, etc.  </a:t>
            </a:r>
            <a:endParaRPr lang="en-SG" dirty="0"/>
          </a:p>
        </p:txBody>
      </p:sp>
      <p:sp>
        <p:nvSpPr>
          <p:cNvPr id="4" name="Date Placeholder 3"/>
          <p:cNvSpPr>
            <a:spLocks noGrp="1"/>
          </p:cNvSpPr>
          <p:nvPr>
            <p:ph type="dt" sz="half" idx="10"/>
          </p:nvPr>
        </p:nvSpPr>
        <p:spPr/>
        <p:txBody>
          <a:bodyPr/>
          <a:lstStyle/>
          <a:p>
            <a:r>
              <a:rPr lang="en-US"/>
              <a:t>Lecture 8</a:t>
            </a:r>
            <a:endParaRPr lang="en-US" altLang="en-US"/>
          </a:p>
        </p:txBody>
      </p:sp>
      <p:sp>
        <p:nvSpPr>
          <p:cNvPr id="5" name="Footer Placeholder 4"/>
          <p:cNvSpPr>
            <a:spLocks noGrp="1"/>
          </p:cNvSpPr>
          <p:nvPr>
            <p:ph type="ftr" sz="quarter" idx="11"/>
          </p:nvPr>
        </p:nvSpPr>
        <p:spPr/>
        <p:txBody>
          <a:bodyPr/>
          <a:lstStyle/>
          <a:p>
            <a:pPr>
              <a:defRPr/>
            </a:pPr>
            <a:r>
              <a:rPr lang="en-SG" altLang="en-US"/>
              <a:t>MA2012 Introduction to Mechatronics Systems Design</a:t>
            </a:r>
            <a:endParaRPr lang="en-US" altLang="en-US"/>
          </a:p>
        </p:txBody>
      </p:sp>
      <p:sp>
        <p:nvSpPr>
          <p:cNvPr id="6" name="Slide Number Placeholder 5"/>
          <p:cNvSpPr>
            <a:spLocks noGrp="1"/>
          </p:cNvSpPr>
          <p:nvPr>
            <p:ph type="sldNum" sz="quarter" idx="12"/>
          </p:nvPr>
        </p:nvSpPr>
        <p:spPr/>
        <p:txBody>
          <a:bodyPr/>
          <a:lstStyle/>
          <a:p>
            <a:fld id="{31A392DE-1AA0-4BAB-A3FC-774DA2A255FD}" type="slidenum">
              <a:rPr lang="en-US" altLang="en-US" smtClean="0"/>
              <a:pPr/>
              <a:t>14</a:t>
            </a:fld>
            <a:endParaRPr lang="en-US" altLang="en-US"/>
          </a:p>
        </p:txBody>
      </p:sp>
    </p:spTree>
    <p:extLst>
      <p:ext uri="{BB962C8B-B14F-4D97-AF65-F5344CB8AC3E}">
        <p14:creationId xmlns:p14="http://schemas.microsoft.com/office/powerpoint/2010/main" val="2540330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endParaRPr lang="en-SG" dirty="0"/>
          </a:p>
        </p:txBody>
      </p:sp>
      <p:sp>
        <p:nvSpPr>
          <p:cNvPr id="3" name="Content Placeholder 2"/>
          <p:cNvSpPr>
            <a:spLocks noGrp="1"/>
          </p:cNvSpPr>
          <p:nvPr>
            <p:ph idx="1"/>
          </p:nvPr>
        </p:nvSpPr>
        <p:spPr>
          <a:xfrm>
            <a:off x="268008" y="1600200"/>
            <a:ext cx="5407572" cy="4530725"/>
          </a:xfrm>
        </p:spPr>
        <p:txBody>
          <a:bodyPr/>
          <a:lstStyle/>
          <a:p>
            <a:r>
              <a:rPr lang="en-US" sz="2200" dirty="0"/>
              <a:t>You are to design a control system of a spinning lucky draw wheel at an amusement park. </a:t>
            </a:r>
          </a:p>
          <a:p>
            <a:r>
              <a:rPr lang="en-US" sz="2200" dirty="0"/>
              <a:t>When a participant presses a button, the wheel will spin at around 30 rpm; when the button is released, the wheel is allowed to spin freely until it stops. </a:t>
            </a:r>
          </a:p>
          <a:p>
            <a:r>
              <a:rPr lang="en-US" sz="2200" dirty="0"/>
              <a:t>There are 16 different prizes to be won. Your system has to automatically identify the sector at the 12 o’clock position and display the associated prize on a dot matrix display.</a:t>
            </a:r>
            <a:endParaRPr lang="en-SG" sz="2200" dirty="0"/>
          </a:p>
        </p:txBody>
      </p:sp>
      <p:sp>
        <p:nvSpPr>
          <p:cNvPr id="4" name="Date Placeholder 3"/>
          <p:cNvSpPr>
            <a:spLocks noGrp="1"/>
          </p:cNvSpPr>
          <p:nvPr>
            <p:ph type="dt" sz="half" idx="10"/>
          </p:nvPr>
        </p:nvSpPr>
        <p:spPr/>
        <p:txBody>
          <a:bodyPr/>
          <a:lstStyle/>
          <a:p>
            <a:r>
              <a:rPr lang="en-US"/>
              <a:t>Lecture 8</a:t>
            </a:r>
            <a:endParaRPr lang="en-US" altLang="en-US"/>
          </a:p>
        </p:txBody>
      </p:sp>
      <p:sp>
        <p:nvSpPr>
          <p:cNvPr id="5" name="Footer Placeholder 4"/>
          <p:cNvSpPr>
            <a:spLocks noGrp="1"/>
          </p:cNvSpPr>
          <p:nvPr>
            <p:ph type="ftr" sz="quarter" idx="11"/>
          </p:nvPr>
        </p:nvSpPr>
        <p:spPr/>
        <p:txBody>
          <a:bodyPr/>
          <a:lstStyle/>
          <a:p>
            <a:pPr>
              <a:defRPr/>
            </a:pPr>
            <a:r>
              <a:rPr lang="en-SG" altLang="en-US"/>
              <a:t>MA2012 Introduction to Mechatronics Systems Design</a:t>
            </a:r>
            <a:endParaRPr lang="en-US" altLang="en-US"/>
          </a:p>
        </p:txBody>
      </p:sp>
      <p:sp>
        <p:nvSpPr>
          <p:cNvPr id="6" name="Slide Number Placeholder 5"/>
          <p:cNvSpPr>
            <a:spLocks noGrp="1"/>
          </p:cNvSpPr>
          <p:nvPr>
            <p:ph type="sldNum" sz="quarter" idx="12"/>
          </p:nvPr>
        </p:nvSpPr>
        <p:spPr/>
        <p:txBody>
          <a:bodyPr/>
          <a:lstStyle/>
          <a:p>
            <a:fld id="{B99D6EF2-F9F7-4F1E-92D2-7131F7420C4A}" type="slidenum">
              <a:rPr lang="en-US" altLang="en-US" smtClean="0"/>
              <a:pPr/>
              <a:t>15</a:t>
            </a:fld>
            <a:endParaRPr lang="en-US" altLang="en-US"/>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1351" y="1499903"/>
            <a:ext cx="3301727" cy="2597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descr="http://www.alzatex.com/images/products/medium/grp_dsa244b.jpg"/>
          <p:cNvPicPr>
            <a:picLocks noChangeAspect="1" noChangeArrowheads="1"/>
          </p:cNvPicPr>
          <p:nvPr/>
        </p:nvPicPr>
        <p:blipFill rotWithShape="1">
          <a:blip r:embed="rId3">
            <a:extLst>
              <a:ext uri="{28A0092B-C50C-407E-A947-70E740481C1C}">
                <a14:useLocalDpi xmlns:a14="http://schemas.microsoft.com/office/drawing/2010/main" val="0"/>
              </a:ext>
            </a:extLst>
          </a:blip>
          <a:srcRect t="29168" r="4773" b="15586"/>
          <a:stretch/>
        </p:blipFill>
        <p:spPr bwMode="auto">
          <a:xfrm>
            <a:off x="5691351" y="4380694"/>
            <a:ext cx="3301727" cy="1436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050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endParaRPr lang="en-SG" dirty="0"/>
          </a:p>
        </p:txBody>
      </p:sp>
      <p:sp>
        <p:nvSpPr>
          <p:cNvPr id="3" name="Content Placeholder 2"/>
          <p:cNvSpPr>
            <a:spLocks noGrp="1"/>
          </p:cNvSpPr>
          <p:nvPr>
            <p:ph idx="1"/>
          </p:nvPr>
        </p:nvSpPr>
        <p:spPr/>
        <p:txBody>
          <a:bodyPr/>
          <a:lstStyle/>
          <a:p>
            <a:r>
              <a:rPr lang="en-GB" sz="2400" dirty="0"/>
              <a:t>Sketch a schematic block diagram to show your design of the control system for this application. </a:t>
            </a:r>
          </a:p>
          <a:p>
            <a:r>
              <a:rPr lang="en-GB" sz="2400" dirty="0"/>
              <a:t>Indicate and describe clearly in your diagram all the required mechatronic components (Arduino UNO MCU, sensors, actuators, I/O devices, interfacing devices, power sources, etc.) and their relationships. You may assume the system uses a 12VDC battery pack.</a:t>
            </a:r>
          </a:p>
          <a:p>
            <a:r>
              <a:rPr lang="en-GB" sz="2400" dirty="0"/>
              <a:t>Your answer need to specify only the component type, information on the make and model of components are not necessary</a:t>
            </a:r>
            <a:endParaRPr lang="en-SG" sz="2400" dirty="0"/>
          </a:p>
        </p:txBody>
      </p:sp>
      <p:sp>
        <p:nvSpPr>
          <p:cNvPr id="4" name="Date Placeholder 3"/>
          <p:cNvSpPr>
            <a:spLocks noGrp="1"/>
          </p:cNvSpPr>
          <p:nvPr>
            <p:ph type="dt" sz="half" idx="10"/>
          </p:nvPr>
        </p:nvSpPr>
        <p:spPr/>
        <p:txBody>
          <a:bodyPr/>
          <a:lstStyle/>
          <a:p>
            <a:r>
              <a:rPr lang="en-US"/>
              <a:t>Lecture 8</a:t>
            </a:r>
            <a:endParaRPr lang="en-US" altLang="en-US" dirty="0"/>
          </a:p>
        </p:txBody>
      </p:sp>
      <p:sp>
        <p:nvSpPr>
          <p:cNvPr id="5" name="Footer Placeholder 4"/>
          <p:cNvSpPr>
            <a:spLocks noGrp="1"/>
          </p:cNvSpPr>
          <p:nvPr>
            <p:ph type="ftr" sz="quarter" idx="11"/>
          </p:nvPr>
        </p:nvSpPr>
        <p:spPr/>
        <p:txBody>
          <a:bodyPr/>
          <a:lstStyle/>
          <a:p>
            <a:pPr>
              <a:defRPr/>
            </a:pPr>
            <a:r>
              <a:rPr lang="en-SG" altLang="en-US"/>
              <a:t>MA2012 Introduction to Mechatronics Systems Design</a:t>
            </a:r>
            <a:endParaRPr lang="en-US" altLang="en-US"/>
          </a:p>
        </p:txBody>
      </p:sp>
      <p:sp>
        <p:nvSpPr>
          <p:cNvPr id="6" name="Slide Number Placeholder 5"/>
          <p:cNvSpPr>
            <a:spLocks noGrp="1"/>
          </p:cNvSpPr>
          <p:nvPr>
            <p:ph type="sldNum" sz="quarter" idx="12"/>
          </p:nvPr>
        </p:nvSpPr>
        <p:spPr/>
        <p:txBody>
          <a:bodyPr/>
          <a:lstStyle/>
          <a:p>
            <a:fld id="{B99D6EF2-F9F7-4F1E-92D2-7131F7420C4A}" type="slidenum">
              <a:rPr lang="en-US" altLang="en-US" smtClean="0"/>
              <a:pPr/>
              <a:t>16</a:t>
            </a:fld>
            <a:endParaRPr lang="en-US" altLang="en-US"/>
          </a:p>
        </p:txBody>
      </p:sp>
    </p:spTree>
    <p:extLst>
      <p:ext uri="{BB962C8B-B14F-4D97-AF65-F5344CB8AC3E}">
        <p14:creationId xmlns:p14="http://schemas.microsoft.com/office/powerpoint/2010/main" val="1850461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endParaRPr lang="en-SG" dirty="0"/>
          </a:p>
        </p:txBody>
      </p:sp>
      <p:sp>
        <p:nvSpPr>
          <p:cNvPr id="4" name="Date Placeholder 3"/>
          <p:cNvSpPr>
            <a:spLocks noGrp="1"/>
          </p:cNvSpPr>
          <p:nvPr>
            <p:ph type="dt" sz="half" idx="10"/>
          </p:nvPr>
        </p:nvSpPr>
        <p:spPr/>
        <p:txBody>
          <a:bodyPr/>
          <a:lstStyle/>
          <a:p>
            <a:r>
              <a:rPr lang="en-US"/>
              <a:t>Lecture 8</a:t>
            </a:r>
            <a:endParaRPr lang="en-US" altLang="en-US"/>
          </a:p>
        </p:txBody>
      </p:sp>
      <p:sp>
        <p:nvSpPr>
          <p:cNvPr id="5" name="Footer Placeholder 4"/>
          <p:cNvSpPr>
            <a:spLocks noGrp="1"/>
          </p:cNvSpPr>
          <p:nvPr>
            <p:ph type="ftr" sz="quarter" idx="11"/>
          </p:nvPr>
        </p:nvSpPr>
        <p:spPr/>
        <p:txBody>
          <a:bodyPr/>
          <a:lstStyle/>
          <a:p>
            <a:pPr>
              <a:defRPr/>
            </a:pPr>
            <a:r>
              <a:rPr lang="en-SG" altLang="en-US"/>
              <a:t>MA2012 Introduction to Mechatronics Systems Design</a:t>
            </a:r>
            <a:endParaRPr lang="en-US" altLang="en-US"/>
          </a:p>
        </p:txBody>
      </p:sp>
      <p:sp>
        <p:nvSpPr>
          <p:cNvPr id="6" name="Slide Number Placeholder 5"/>
          <p:cNvSpPr>
            <a:spLocks noGrp="1"/>
          </p:cNvSpPr>
          <p:nvPr>
            <p:ph type="sldNum" sz="quarter" idx="12"/>
          </p:nvPr>
        </p:nvSpPr>
        <p:spPr/>
        <p:txBody>
          <a:bodyPr/>
          <a:lstStyle/>
          <a:p>
            <a:fld id="{B99D6EF2-F9F7-4F1E-92D2-7131F7420C4A}" type="slidenum">
              <a:rPr lang="en-US" altLang="en-US" smtClean="0"/>
              <a:pPr/>
              <a:t>17</a:t>
            </a:fld>
            <a:endParaRPr lang="en-US" altLang="en-US"/>
          </a:p>
        </p:txBody>
      </p:sp>
      <p:sp>
        <p:nvSpPr>
          <p:cNvPr id="9" name="Text Box 133"/>
          <p:cNvSpPr txBox="1">
            <a:spLocks noChangeArrowheads="1"/>
          </p:cNvSpPr>
          <p:nvPr/>
        </p:nvSpPr>
        <p:spPr bwMode="auto">
          <a:xfrm>
            <a:off x="1867345" y="2895253"/>
            <a:ext cx="938546" cy="161732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1400" dirty="0">
                <a:effectLst/>
                <a:latin typeface="Calibri"/>
                <a:ea typeface="Calibri"/>
                <a:cs typeface="Times New Roman"/>
              </a:rPr>
              <a:t>Arduino UNO MCU</a:t>
            </a:r>
            <a:endParaRPr lang="en-SG" sz="1400" dirty="0">
              <a:effectLst/>
              <a:latin typeface="Calibri"/>
              <a:ea typeface="Calibri"/>
              <a:cs typeface="Times New Roman"/>
            </a:endParaRPr>
          </a:p>
        </p:txBody>
      </p:sp>
      <p:cxnSp>
        <p:nvCxnSpPr>
          <p:cNvPr id="10" name="AutoShape 134"/>
          <p:cNvCxnSpPr>
            <a:cxnSpLocks noChangeShapeType="1"/>
          </p:cNvCxnSpPr>
          <p:nvPr/>
        </p:nvCxnSpPr>
        <p:spPr bwMode="auto">
          <a:xfrm flipV="1">
            <a:off x="2168202" y="2462764"/>
            <a:ext cx="0" cy="438496"/>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sp>
        <p:nvSpPr>
          <p:cNvPr id="11" name="Text Box 28"/>
          <p:cNvSpPr txBox="1">
            <a:spLocks/>
          </p:cNvSpPr>
          <p:nvPr/>
        </p:nvSpPr>
        <p:spPr>
          <a:xfrm>
            <a:off x="1745122" y="2171305"/>
            <a:ext cx="879229" cy="289828"/>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dirty="0">
                <a:latin typeface="Calibri"/>
                <a:ea typeface="Calibri"/>
                <a:cs typeface="Times New Roman"/>
              </a:rPr>
              <a:t>7</a:t>
            </a:r>
            <a:r>
              <a:rPr lang="en-US" sz="1400" dirty="0">
                <a:effectLst/>
                <a:latin typeface="Calibri"/>
                <a:ea typeface="Calibri"/>
                <a:cs typeface="Times New Roman"/>
              </a:rPr>
              <a:t>V</a:t>
            </a:r>
            <a:endParaRPr lang="en-SG" sz="1400" dirty="0">
              <a:effectLst/>
              <a:latin typeface="Calibri"/>
              <a:ea typeface="Calibri"/>
              <a:cs typeface="Times New Roman"/>
            </a:endParaRPr>
          </a:p>
        </p:txBody>
      </p:sp>
      <p:cxnSp>
        <p:nvCxnSpPr>
          <p:cNvPr id="13" name="AutoShape 148"/>
          <p:cNvCxnSpPr>
            <a:cxnSpLocks noChangeShapeType="1"/>
          </p:cNvCxnSpPr>
          <p:nvPr/>
        </p:nvCxnSpPr>
        <p:spPr bwMode="auto">
          <a:xfrm>
            <a:off x="2798121" y="3064489"/>
            <a:ext cx="491798" cy="0"/>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sp>
        <p:nvSpPr>
          <p:cNvPr id="14" name="Text Box 149"/>
          <p:cNvSpPr txBox="1">
            <a:spLocks noChangeArrowheads="1"/>
          </p:cNvSpPr>
          <p:nvPr/>
        </p:nvSpPr>
        <p:spPr bwMode="auto">
          <a:xfrm>
            <a:off x="3296415" y="2801234"/>
            <a:ext cx="1018134" cy="52709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1400">
                <a:effectLst/>
                <a:latin typeface="Calibri"/>
                <a:ea typeface="Calibri"/>
                <a:cs typeface="Times New Roman"/>
              </a:rPr>
              <a:t>DC Motor Driver</a:t>
            </a:r>
            <a:endParaRPr lang="en-SG" sz="1400">
              <a:effectLst/>
              <a:latin typeface="Calibri"/>
              <a:ea typeface="Calibri"/>
              <a:cs typeface="Times New Roman"/>
            </a:endParaRPr>
          </a:p>
        </p:txBody>
      </p:sp>
      <p:cxnSp>
        <p:nvCxnSpPr>
          <p:cNvPr id="15" name="AutoShape 150"/>
          <p:cNvCxnSpPr>
            <a:cxnSpLocks noChangeShapeType="1"/>
          </p:cNvCxnSpPr>
          <p:nvPr/>
        </p:nvCxnSpPr>
        <p:spPr bwMode="auto">
          <a:xfrm flipV="1">
            <a:off x="3766505" y="2359343"/>
            <a:ext cx="0" cy="438496"/>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sp>
        <p:nvSpPr>
          <p:cNvPr id="16" name="Text Box 28"/>
          <p:cNvSpPr txBox="1">
            <a:spLocks/>
          </p:cNvSpPr>
          <p:nvPr/>
        </p:nvSpPr>
        <p:spPr>
          <a:xfrm>
            <a:off x="3343424" y="2067882"/>
            <a:ext cx="879229" cy="289828"/>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a:effectLst/>
                <a:latin typeface="Calibri"/>
                <a:ea typeface="Calibri"/>
                <a:cs typeface="Times New Roman"/>
              </a:rPr>
              <a:t>12V</a:t>
            </a:r>
            <a:endParaRPr lang="en-SG" sz="1400">
              <a:effectLst/>
              <a:latin typeface="Calibri"/>
              <a:ea typeface="Calibri"/>
              <a:cs typeface="Times New Roman"/>
            </a:endParaRPr>
          </a:p>
        </p:txBody>
      </p:sp>
      <p:cxnSp>
        <p:nvCxnSpPr>
          <p:cNvPr id="17" name="AutoShape 152"/>
          <p:cNvCxnSpPr>
            <a:cxnSpLocks noChangeShapeType="1"/>
          </p:cNvCxnSpPr>
          <p:nvPr/>
        </p:nvCxnSpPr>
        <p:spPr bwMode="auto">
          <a:xfrm>
            <a:off x="4311807" y="3064489"/>
            <a:ext cx="491798" cy="0"/>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sp>
        <p:nvSpPr>
          <p:cNvPr id="18" name="Text Box 153"/>
          <p:cNvSpPr txBox="1">
            <a:spLocks noChangeArrowheads="1"/>
          </p:cNvSpPr>
          <p:nvPr/>
        </p:nvSpPr>
        <p:spPr bwMode="auto">
          <a:xfrm>
            <a:off x="4810101" y="2584989"/>
            <a:ext cx="1259903" cy="81317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1400" dirty="0">
                <a:effectLst/>
                <a:latin typeface="Calibri"/>
                <a:ea typeface="Calibri"/>
                <a:cs typeface="Times New Roman"/>
              </a:rPr>
              <a:t>DC Motor spinning wheel</a:t>
            </a:r>
            <a:endParaRPr lang="en-SG" sz="1400" dirty="0">
              <a:effectLst/>
              <a:latin typeface="Calibri"/>
              <a:ea typeface="Calibri"/>
              <a:cs typeface="Times New Roman"/>
            </a:endParaRPr>
          </a:p>
        </p:txBody>
      </p:sp>
      <p:cxnSp>
        <p:nvCxnSpPr>
          <p:cNvPr id="19" name="AutoShape 154"/>
          <p:cNvCxnSpPr>
            <a:cxnSpLocks noChangeShapeType="1"/>
          </p:cNvCxnSpPr>
          <p:nvPr/>
        </p:nvCxnSpPr>
        <p:spPr bwMode="auto">
          <a:xfrm flipH="1">
            <a:off x="2798121" y="4390162"/>
            <a:ext cx="491798" cy="0"/>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sp>
        <p:nvSpPr>
          <p:cNvPr id="20" name="Text Box 155"/>
          <p:cNvSpPr txBox="1">
            <a:spLocks noChangeArrowheads="1"/>
          </p:cNvSpPr>
          <p:nvPr/>
        </p:nvSpPr>
        <p:spPr bwMode="auto">
          <a:xfrm>
            <a:off x="3296415" y="4136309"/>
            <a:ext cx="1134514" cy="52709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1400" dirty="0">
                <a:effectLst/>
                <a:latin typeface="Calibri"/>
                <a:ea typeface="Calibri"/>
                <a:cs typeface="Times New Roman"/>
              </a:rPr>
              <a:t>Encoder</a:t>
            </a:r>
            <a:endParaRPr lang="en-SG" sz="1400" dirty="0">
              <a:effectLst/>
              <a:latin typeface="Calibri"/>
              <a:ea typeface="Calibri"/>
              <a:cs typeface="Times New Roman"/>
            </a:endParaRPr>
          </a:p>
        </p:txBody>
      </p:sp>
      <p:cxnSp>
        <p:nvCxnSpPr>
          <p:cNvPr id="21" name="AutoShape 156"/>
          <p:cNvCxnSpPr>
            <a:cxnSpLocks noChangeShapeType="1"/>
          </p:cNvCxnSpPr>
          <p:nvPr/>
        </p:nvCxnSpPr>
        <p:spPr bwMode="auto">
          <a:xfrm flipV="1">
            <a:off x="3766505" y="3685016"/>
            <a:ext cx="0" cy="438496"/>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sp>
        <p:nvSpPr>
          <p:cNvPr id="22" name="Text Box 28"/>
          <p:cNvSpPr txBox="1">
            <a:spLocks/>
          </p:cNvSpPr>
          <p:nvPr/>
        </p:nvSpPr>
        <p:spPr>
          <a:xfrm>
            <a:off x="3343424" y="3393556"/>
            <a:ext cx="879229" cy="289828"/>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a:effectLst/>
                <a:latin typeface="Calibri"/>
                <a:ea typeface="Calibri"/>
                <a:cs typeface="Times New Roman"/>
              </a:rPr>
              <a:t>5V</a:t>
            </a:r>
            <a:endParaRPr lang="en-SG" sz="1400">
              <a:effectLst/>
              <a:latin typeface="Calibri"/>
              <a:ea typeface="Calibri"/>
              <a:cs typeface="Times New Roman"/>
            </a:endParaRPr>
          </a:p>
        </p:txBody>
      </p:sp>
      <p:sp>
        <p:nvSpPr>
          <p:cNvPr id="26" name="Text Box 212"/>
          <p:cNvSpPr txBox="1">
            <a:spLocks noChangeArrowheads="1"/>
          </p:cNvSpPr>
          <p:nvPr/>
        </p:nvSpPr>
        <p:spPr bwMode="auto">
          <a:xfrm>
            <a:off x="6558832" y="2293530"/>
            <a:ext cx="904758" cy="59992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1400" dirty="0">
                <a:effectLst/>
                <a:latin typeface="Calibri"/>
                <a:ea typeface="Calibri"/>
                <a:cs typeface="Times New Roman"/>
              </a:rPr>
              <a:t>5V / 7V regulator</a:t>
            </a:r>
            <a:endParaRPr lang="en-SG" sz="1400" dirty="0">
              <a:effectLst/>
              <a:latin typeface="Calibri"/>
              <a:ea typeface="Calibri"/>
              <a:cs typeface="Times New Roman"/>
            </a:endParaRPr>
          </a:p>
        </p:txBody>
      </p:sp>
      <p:sp>
        <p:nvSpPr>
          <p:cNvPr id="27" name="Text Box 28"/>
          <p:cNvSpPr txBox="1">
            <a:spLocks/>
          </p:cNvSpPr>
          <p:nvPr/>
        </p:nvSpPr>
        <p:spPr>
          <a:xfrm>
            <a:off x="6436609" y="1569580"/>
            <a:ext cx="879229" cy="289828"/>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a:effectLst/>
                <a:latin typeface="Calibri"/>
                <a:ea typeface="Calibri"/>
                <a:cs typeface="Times New Roman"/>
              </a:rPr>
              <a:t>12V</a:t>
            </a:r>
            <a:endParaRPr lang="en-SG" sz="1400">
              <a:effectLst/>
              <a:latin typeface="Calibri"/>
              <a:ea typeface="Calibri"/>
              <a:cs typeface="Times New Roman"/>
            </a:endParaRPr>
          </a:p>
        </p:txBody>
      </p:sp>
      <p:cxnSp>
        <p:nvCxnSpPr>
          <p:cNvPr id="28" name="AutoShape 214"/>
          <p:cNvCxnSpPr>
            <a:cxnSpLocks noChangeShapeType="1"/>
          </p:cNvCxnSpPr>
          <p:nvPr/>
        </p:nvCxnSpPr>
        <p:spPr bwMode="auto">
          <a:xfrm>
            <a:off x="6859689" y="1861041"/>
            <a:ext cx="0" cy="438496"/>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cxnSp>
        <p:nvCxnSpPr>
          <p:cNvPr id="29" name="AutoShape 215"/>
          <p:cNvCxnSpPr>
            <a:cxnSpLocks noChangeShapeType="1"/>
          </p:cNvCxnSpPr>
          <p:nvPr/>
        </p:nvCxnSpPr>
        <p:spPr bwMode="auto">
          <a:xfrm>
            <a:off x="6859689" y="3468772"/>
            <a:ext cx="751" cy="438496"/>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sp>
        <p:nvSpPr>
          <p:cNvPr id="30" name="Text Box 28"/>
          <p:cNvSpPr txBox="1">
            <a:spLocks/>
          </p:cNvSpPr>
          <p:nvPr/>
        </p:nvSpPr>
        <p:spPr>
          <a:xfrm>
            <a:off x="6436609" y="3835448"/>
            <a:ext cx="879229" cy="289828"/>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dirty="0">
                <a:effectLst/>
                <a:latin typeface="Calibri"/>
                <a:ea typeface="Calibri"/>
                <a:cs typeface="Times New Roman"/>
              </a:rPr>
              <a:t>5V / 7V</a:t>
            </a:r>
            <a:endParaRPr lang="en-SG" sz="1400" dirty="0">
              <a:effectLst/>
              <a:latin typeface="Calibri"/>
              <a:ea typeface="Calibri"/>
              <a:cs typeface="Times New Roman"/>
            </a:endParaRPr>
          </a:p>
        </p:txBody>
      </p:sp>
      <p:cxnSp>
        <p:nvCxnSpPr>
          <p:cNvPr id="31" name="AutoShape 217"/>
          <p:cNvCxnSpPr>
            <a:cxnSpLocks noChangeShapeType="1"/>
          </p:cNvCxnSpPr>
          <p:nvPr/>
        </p:nvCxnSpPr>
        <p:spPr bwMode="auto">
          <a:xfrm>
            <a:off x="6859689" y="2895253"/>
            <a:ext cx="0" cy="232012"/>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32" name="AutoShape 218"/>
          <p:cNvCxnSpPr>
            <a:cxnSpLocks noChangeShapeType="1"/>
          </p:cNvCxnSpPr>
          <p:nvPr/>
        </p:nvCxnSpPr>
        <p:spPr bwMode="auto">
          <a:xfrm>
            <a:off x="6859689" y="3130302"/>
            <a:ext cx="232760" cy="268053"/>
          </a:xfrm>
          <a:prstGeom prst="straightConnector1">
            <a:avLst/>
          </a:prstGeom>
          <a:noFill/>
          <a:ln w="9525">
            <a:solidFill>
              <a:srgbClr val="000000"/>
            </a:solidFill>
            <a:round/>
            <a:headEnd type="oval" w="med" len="med"/>
            <a:tailEnd type="none" w="med" len="med"/>
          </a:ln>
          <a:extLst>
            <a:ext uri="{909E8E84-426E-40DD-AFC4-6F175D3DCCD1}">
              <a14:hiddenFill xmlns:a14="http://schemas.microsoft.com/office/drawing/2010/main">
                <a:noFill/>
              </a14:hiddenFill>
            </a:ext>
          </a:extLst>
        </p:spPr>
      </p:cxnSp>
      <p:cxnSp>
        <p:nvCxnSpPr>
          <p:cNvPr id="33" name="AutoShape 219"/>
          <p:cNvCxnSpPr>
            <a:cxnSpLocks noChangeShapeType="1"/>
          </p:cNvCxnSpPr>
          <p:nvPr/>
        </p:nvCxnSpPr>
        <p:spPr bwMode="auto">
          <a:xfrm>
            <a:off x="6859689" y="3609800"/>
            <a:ext cx="330368"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34" name="AutoShape 220"/>
          <p:cNvCxnSpPr>
            <a:cxnSpLocks noChangeShapeType="1"/>
          </p:cNvCxnSpPr>
          <p:nvPr/>
        </p:nvCxnSpPr>
        <p:spPr bwMode="auto">
          <a:xfrm>
            <a:off x="7198153" y="3609800"/>
            <a:ext cx="0" cy="669757"/>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sp>
        <p:nvSpPr>
          <p:cNvPr id="35" name="Text Box 221"/>
          <p:cNvSpPr txBox="1">
            <a:spLocks noChangeArrowheads="1"/>
          </p:cNvSpPr>
          <p:nvPr/>
        </p:nvSpPr>
        <p:spPr bwMode="auto">
          <a:xfrm>
            <a:off x="6558832" y="4277338"/>
            <a:ext cx="1224201" cy="58115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1400" dirty="0">
                <a:effectLst/>
                <a:latin typeface="Calibri"/>
                <a:ea typeface="Calibri"/>
                <a:cs typeface="Times New Roman"/>
              </a:rPr>
              <a:t>Power Indicator LED </a:t>
            </a:r>
            <a:endParaRPr lang="en-SG" sz="1400" dirty="0">
              <a:effectLst/>
              <a:latin typeface="Calibri"/>
              <a:ea typeface="Calibri"/>
              <a:cs typeface="Times New Roman"/>
            </a:endParaRPr>
          </a:p>
        </p:txBody>
      </p:sp>
      <p:grpSp>
        <p:nvGrpSpPr>
          <p:cNvPr id="53" name="Group 52"/>
          <p:cNvGrpSpPr/>
          <p:nvPr/>
        </p:nvGrpSpPr>
        <p:grpSpPr>
          <a:xfrm>
            <a:off x="2023759" y="4512582"/>
            <a:ext cx="321955" cy="334172"/>
            <a:chOff x="4799066" y="2109888"/>
            <a:chExt cx="272280" cy="282612"/>
          </a:xfrm>
        </p:grpSpPr>
        <p:grpSp>
          <p:nvGrpSpPr>
            <p:cNvPr id="54" name="Group 53"/>
            <p:cNvGrpSpPr/>
            <p:nvPr/>
          </p:nvGrpSpPr>
          <p:grpSpPr>
            <a:xfrm>
              <a:off x="4799066" y="2279880"/>
              <a:ext cx="272280" cy="112620"/>
              <a:chOff x="4647421" y="2125188"/>
              <a:chExt cx="468408" cy="193742"/>
            </a:xfrm>
          </p:grpSpPr>
          <p:cxnSp>
            <p:nvCxnSpPr>
              <p:cNvPr id="56" name="AutoShape 25"/>
              <p:cNvCxnSpPr/>
              <p:nvPr/>
            </p:nvCxnSpPr>
            <p:spPr bwMode="auto">
              <a:xfrm>
                <a:off x="4647421" y="2125188"/>
                <a:ext cx="468408"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57" name="AutoShape 26"/>
              <p:cNvCxnSpPr/>
              <p:nvPr/>
            </p:nvCxnSpPr>
            <p:spPr bwMode="auto">
              <a:xfrm>
                <a:off x="4715204" y="2221628"/>
                <a:ext cx="294399" cy="861"/>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58" name="AutoShape 27"/>
              <p:cNvCxnSpPr/>
              <p:nvPr/>
            </p:nvCxnSpPr>
            <p:spPr bwMode="auto">
              <a:xfrm>
                <a:off x="4781974" y="2318930"/>
                <a:ext cx="144670"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grpSp>
        <p:cxnSp>
          <p:nvCxnSpPr>
            <p:cNvPr id="55" name="Straight Arrow Connector 54"/>
            <p:cNvCxnSpPr/>
            <p:nvPr/>
          </p:nvCxnSpPr>
          <p:spPr>
            <a:xfrm>
              <a:off x="4924247" y="2109888"/>
              <a:ext cx="0" cy="172015"/>
            </a:xfrm>
            <a:prstGeom prst="straightConnector1">
              <a:avLst/>
            </a:prstGeom>
            <a:ln>
              <a:solidFill>
                <a:srgbClr val="0000C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3347926" y="3328330"/>
            <a:ext cx="321955" cy="334172"/>
            <a:chOff x="4799066" y="2109888"/>
            <a:chExt cx="272280" cy="282612"/>
          </a:xfrm>
        </p:grpSpPr>
        <p:grpSp>
          <p:nvGrpSpPr>
            <p:cNvPr id="60" name="Group 59"/>
            <p:cNvGrpSpPr/>
            <p:nvPr/>
          </p:nvGrpSpPr>
          <p:grpSpPr>
            <a:xfrm>
              <a:off x="4799066" y="2279880"/>
              <a:ext cx="272280" cy="112620"/>
              <a:chOff x="4647421" y="2125188"/>
              <a:chExt cx="468408" cy="193742"/>
            </a:xfrm>
          </p:grpSpPr>
          <p:cxnSp>
            <p:nvCxnSpPr>
              <p:cNvPr id="62" name="AutoShape 25"/>
              <p:cNvCxnSpPr/>
              <p:nvPr/>
            </p:nvCxnSpPr>
            <p:spPr bwMode="auto">
              <a:xfrm>
                <a:off x="4647421" y="2125188"/>
                <a:ext cx="468408"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63" name="AutoShape 26"/>
              <p:cNvCxnSpPr/>
              <p:nvPr/>
            </p:nvCxnSpPr>
            <p:spPr bwMode="auto">
              <a:xfrm>
                <a:off x="4715204" y="2221628"/>
                <a:ext cx="294399" cy="861"/>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64" name="AutoShape 27"/>
              <p:cNvCxnSpPr/>
              <p:nvPr/>
            </p:nvCxnSpPr>
            <p:spPr bwMode="auto">
              <a:xfrm>
                <a:off x="4781974" y="2318930"/>
                <a:ext cx="144670"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grpSp>
        <p:cxnSp>
          <p:nvCxnSpPr>
            <p:cNvPr id="61" name="Straight Arrow Connector 60"/>
            <p:cNvCxnSpPr/>
            <p:nvPr/>
          </p:nvCxnSpPr>
          <p:spPr>
            <a:xfrm>
              <a:off x="4924247" y="2109888"/>
              <a:ext cx="0" cy="172015"/>
            </a:xfrm>
            <a:prstGeom prst="straightConnector1">
              <a:avLst/>
            </a:prstGeom>
            <a:ln>
              <a:solidFill>
                <a:srgbClr val="0000C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3435890" y="4663405"/>
            <a:ext cx="321955" cy="334172"/>
            <a:chOff x="4799066" y="2109888"/>
            <a:chExt cx="272280" cy="282612"/>
          </a:xfrm>
        </p:grpSpPr>
        <p:grpSp>
          <p:nvGrpSpPr>
            <p:cNvPr id="66" name="Group 65"/>
            <p:cNvGrpSpPr/>
            <p:nvPr/>
          </p:nvGrpSpPr>
          <p:grpSpPr>
            <a:xfrm>
              <a:off x="4799066" y="2279880"/>
              <a:ext cx="272280" cy="112620"/>
              <a:chOff x="4647421" y="2125188"/>
              <a:chExt cx="468408" cy="193742"/>
            </a:xfrm>
          </p:grpSpPr>
          <p:cxnSp>
            <p:nvCxnSpPr>
              <p:cNvPr id="68" name="AutoShape 25"/>
              <p:cNvCxnSpPr/>
              <p:nvPr/>
            </p:nvCxnSpPr>
            <p:spPr bwMode="auto">
              <a:xfrm>
                <a:off x="4647421" y="2125188"/>
                <a:ext cx="468408"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69" name="AutoShape 26"/>
              <p:cNvCxnSpPr/>
              <p:nvPr/>
            </p:nvCxnSpPr>
            <p:spPr bwMode="auto">
              <a:xfrm>
                <a:off x="4715204" y="2221628"/>
                <a:ext cx="294399" cy="861"/>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70" name="AutoShape 27"/>
              <p:cNvCxnSpPr/>
              <p:nvPr/>
            </p:nvCxnSpPr>
            <p:spPr bwMode="auto">
              <a:xfrm>
                <a:off x="4781974" y="2318930"/>
                <a:ext cx="144670"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grpSp>
        <p:cxnSp>
          <p:nvCxnSpPr>
            <p:cNvPr id="67" name="Straight Arrow Connector 66"/>
            <p:cNvCxnSpPr/>
            <p:nvPr/>
          </p:nvCxnSpPr>
          <p:spPr>
            <a:xfrm>
              <a:off x="4924247" y="2109888"/>
              <a:ext cx="0" cy="172015"/>
            </a:xfrm>
            <a:prstGeom prst="straightConnector1">
              <a:avLst/>
            </a:prstGeom>
            <a:ln>
              <a:solidFill>
                <a:srgbClr val="0000C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a:off x="6931472" y="4858495"/>
            <a:ext cx="321955" cy="334172"/>
            <a:chOff x="4799066" y="2109888"/>
            <a:chExt cx="272280" cy="282612"/>
          </a:xfrm>
        </p:grpSpPr>
        <p:grpSp>
          <p:nvGrpSpPr>
            <p:cNvPr id="72" name="Group 71"/>
            <p:cNvGrpSpPr/>
            <p:nvPr/>
          </p:nvGrpSpPr>
          <p:grpSpPr>
            <a:xfrm>
              <a:off x="4799066" y="2279880"/>
              <a:ext cx="272280" cy="112620"/>
              <a:chOff x="4647421" y="2125188"/>
              <a:chExt cx="468408" cy="193742"/>
            </a:xfrm>
          </p:grpSpPr>
          <p:cxnSp>
            <p:nvCxnSpPr>
              <p:cNvPr id="74" name="AutoShape 25"/>
              <p:cNvCxnSpPr/>
              <p:nvPr/>
            </p:nvCxnSpPr>
            <p:spPr bwMode="auto">
              <a:xfrm>
                <a:off x="4647421" y="2125188"/>
                <a:ext cx="468408"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75" name="AutoShape 26"/>
              <p:cNvCxnSpPr/>
              <p:nvPr/>
            </p:nvCxnSpPr>
            <p:spPr bwMode="auto">
              <a:xfrm>
                <a:off x="4715204" y="2221628"/>
                <a:ext cx="294399" cy="861"/>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76" name="AutoShape 27"/>
              <p:cNvCxnSpPr/>
              <p:nvPr/>
            </p:nvCxnSpPr>
            <p:spPr bwMode="auto">
              <a:xfrm>
                <a:off x="4781974" y="2318930"/>
                <a:ext cx="144670"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grpSp>
        <p:cxnSp>
          <p:nvCxnSpPr>
            <p:cNvPr id="73" name="Straight Arrow Connector 72"/>
            <p:cNvCxnSpPr/>
            <p:nvPr/>
          </p:nvCxnSpPr>
          <p:spPr>
            <a:xfrm>
              <a:off x="4924247" y="2109888"/>
              <a:ext cx="0" cy="172015"/>
            </a:xfrm>
            <a:prstGeom prst="straightConnector1">
              <a:avLst/>
            </a:prstGeom>
            <a:ln>
              <a:solidFill>
                <a:srgbClr val="0000C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81" name="AutoShape 215"/>
          <p:cNvCxnSpPr>
            <a:cxnSpLocks noChangeShapeType="1"/>
          </p:cNvCxnSpPr>
          <p:nvPr/>
        </p:nvCxnSpPr>
        <p:spPr bwMode="auto">
          <a:xfrm flipV="1">
            <a:off x="1034370" y="2637268"/>
            <a:ext cx="0" cy="460929"/>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cxnSp>
        <p:nvCxnSpPr>
          <p:cNvPr id="82" name="AutoShape 217"/>
          <p:cNvCxnSpPr>
            <a:cxnSpLocks noChangeShapeType="1"/>
          </p:cNvCxnSpPr>
          <p:nvPr/>
        </p:nvCxnSpPr>
        <p:spPr bwMode="auto">
          <a:xfrm>
            <a:off x="1034370" y="3366414"/>
            <a:ext cx="0" cy="232012"/>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84" name="AutoShape 219"/>
          <p:cNvCxnSpPr>
            <a:cxnSpLocks noChangeShapeType="1"/>
          </p:cNvCxnSpPr>
          <p:nvPr/>
        </p:nvCxnSpPr>
        <p:spPr bwMode="auto">
          <a:xfrm>
            <a:off x="1199554" y="3174302"/>
            <a:ext cx="152400"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85" name="AutoShape 217"/>
          <p:cNvCxnSpPr>
            <a:cxnSpLocks noChangeShapeType="1"/>
          </p:cNvCxnSpPr>
          <p:nvPr/>
        </p:nvCxnSpPr>
        <p:spPr bwMode="auto">
          <a:xfrm>
            <a:off x="1186770" y="2982191"/>
            <a:ext cx="12784" cy="384223"/>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86" name="AutoShape 219"/>
          <p:cNvCxnSpPr>
            <a:cxnSpLocks noChangeShapeType="1"/>
          </p:cNvCxnSpPr>
          <p:nvPr/>
        </p:nvCxnSpPr>
        <p:spPr bwMode="auto">
          <a:xfrm>
            <a:off x="1034370" y="3609567"/>
            <a:ext cx="832975"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sp>
        <p:nvSpPr>
          <p:cNvPr id="87" name="Text Box 28"/>
          <p:cNvSpPr txBox="1">
            <a:spLocks/>
          </p:cNvSpPr>
          <p:nvPr/>
        </p:nvSpPr>
        <p:spPr>
          <a:xfrm>
            <a:off x="594755" y="2342436"/>
            <a:ext cx="879229" cy="289828"/>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a:effectLst/>
                <a:latin typeface="Calibri"/>
                <a:ea typeface="Calibri"/>
                <a:cs typeface="Times New Roman"/>
              </a:rPr>
              <a:t>5V</a:t>
            </a:r>
            <a:endParaRPr lang="en-SG" sz="1400">
              <a:effectLst/>
              <a:latin typeface="Calibri"/>
              <a:ea typeface="Calibri"/>
              <a:cs typeface="Times New Roman"/>
            </a:endParaRPr>
          </a:p>
        </p:txBody>
      </p:sp>
      <p:sp>
        <p:nvSpPr>
          <p:cNvPr id="88" name="Text Box 155"/>
          <p:cNvSpPr txBox="1">
            <a:spLocks noChangeArrowheads="1"/>
          </p:cNvSpPr>
          <p:nvPr/>
        </p:nvSpPr>
        <p:spPr bwMode="auto">
          <a:xfrm>
            <a:off x="1173648" y="2540161"/>
            <a:ext cx="741153" cy="527096"/>
          </a:xfrm>
          <a:prstGeom prst="rect">
            <a:avLst/>
          </a:prstGeom>
          <a:noFill/>
          <a:ln w="9525">
            <a:no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1400" dirty="0">
                <a:effectLst/>
                <a:latin typeface="Calibri"/>
                <a:ea typeface="Calibri"/>
                <a:cs typeface="Times New Roman"/>
              </a:rPr>
              <a:t>Push Button</a:t>
            </a:r>
            <a:endParaRPr lang="en-SG" sz="1400" dirty="0">
              <a:effectLst/>
              <a:latin typeface="Calibri"/>
              <a:ea typeface="Calibri"/>
              <a:cs typeface="Times New Roman"/>
            </a:endParaRPr>
          </a:p>
        </p:txBody>
      </p:sp>
    </p:spTree>
    <p:extLst>
      <p:ext uri="{BB962C8B-B14F-4D97-AF65-F5344CB8AC3E}">
        <p14:creationId xmlns:p14="http://schemas.microsoft.com/office/powerpoint/2010/main" val="2700629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a:t>
            </a:r>
            <a:endParaRPr lang="en-SG" dirty="0"/>
          </a:p>
        </p:txBody>
      </p:sp>
      <p:sp>
        <p:nvSpPr>
          <p:cNvPr id="3" name="Content Placeholder 2"/>
          <p:cNvSpPr>
            <a:spLocks noGrp="1"/>
          </p:cNvSpPr>
          <p:nvPr>
            <p:ph idx="1"/>
          </p:nvPr>
        </p:nvSpPr>
        <p:spPr>
          <a:xfrm>
            <a:off x="457200" y="1490931"/>
            <a:ext cx="8224180" cy="4530725"/>
          </a:xfrm>
        </p:spPr>
        <p:txBody>
          <a:bodyPr/>
          <a:lstStyle/>
          <a:p>
            <a:r>
              <a:rPr lang="en-US" sz="2200" dirty="0"/>
              <a:t>You are to design an automatic temperature control system to keep a car warm. </a:t>
            </a:r>
          </a:p>
          <a:p>
            <a:r>
              <a:rPr lang="en-US" sz="2200" dirty="0"/>
              <a:t>There are two control settings: temperature &amp; fan speed. Both settings has 3 levels of control: Low, Medium, High. </a:t>
            </a:r>
          </a:p>
          <a:p>
            <a:r>
              <a:rPr lang="en-US" sz="2200" dirty="0"/>
              <a:t>In the manual mode, you may independently set the level of temperature and fan speed. </a:t>
            </a:r>
          </a:p>
          <a:p>
            <a:r>
              <a:rPr lang="en-US" sz="2200" dirty="0"/>
              <a:t>In the automatic mode, you set the</a:t>
            </a:r>
          </a:p>
          <a:p>
            <a:pPr marL="0" indent="0">
              <a:buNone/>
            </a:pPr>
            <a:r>
              <a:rPr lang="en-US" sz="2200" dirty="0"/>
              <a:t>level of temperature (L-M-H) and the </a:t>
            </a:r>
          </a:p>
          <a:p>
            <a:pPr marL="0" indent="0">
              <a:buNone/>
            </a:pPr>
            <a:r>
              <a:rPr lang="en-US" sz="2200" dirty="0"/>
              <a:t>computer will adjust the heating coil </a:t>
            </a:r>
          </a:p>
          <a:p>
            <a:pPr marL="0" indent="0">
              <a:buNone/>
            </a:pPr>
            <a:r>
              <a:rPr lang="en-US" sz="2200" dirty="0"/>
              <a:t>temperature &amp; fan speed to reach and</a:t>
            </a:r>
          </a:p>
          <a:p>
            <a:pPr marL="0" indent="0">
              <a:buNone/>
            </a:pPr>
            <a:r>
              <a:rPr lang="en-US" sz="2200" dirty="0"/>
              <a:t>maintain it within the desired </a:t>
            </a:r>
          </a:p>
          <a:p>
            <a:pPr marL="0" indent="0">
              <a:buNone/>
            </a:pPr>
            <a:r>
              <a:rPr lang="en-US" sz="2200" dirty="0"/>
              <a:t>temperature range </a:t>
            </a:r>
            <a:endParaRPr lang="en-SG" sz="2200" dirty="0"/>
          </a:p>
        </p:txBody>
      </p:sp>
      <p:sp>
        <p:nvSpPr>
          <p:cNvPr id="4" name="Date Placeholder 3"/>
          <p:cNvSpPr>
            <a:spLocks noGrp="1"/>
          </p:cNvSpPr>
          <p:nvPr>
            <p:ph type="dt" sz="half" idx="10"/>
          </p:nvPr>
        </p:nvSpPr>
        <p:spPr/>
        <p:txBody>
          <a:bodyPr/>
          <a:lstStyle/>
          <a:p>
            <a:r>
              <a:rPr lang="en-US"/>
              <a:t>Lecture 8</a:t>
            </a:r>
            <a:endParaRPr lang="en-US" altLang="en-US"/>
          </a:p>
        </p:txBody>
      </p:sp>
      <p:sp>
        <p:nvSpPr>
          <p:cNvPr id="5" name="Footer Placeholder 4"/>
          <p:cNvSpPr>
            <a:spLocks noGrp="1"/>
          </p:cNvSpPr>
          <p:nvPr>
            <p:ph type="ftr" sz="quarter" idx="11"/>
          </p:nvPr>
        </p:nvSpPr>
        <p:spPr/>
        <p:txBody>
          <a:bodyPr/>
          <a:lstStyle/>
          <a:p>
            <a:pPr>
              <a:defRPr/>
            </a:pPr>
            <a:r>
              <a:rPr lang="en-SG" altLang="en-US"/>
              <a:t>MA2012 Introduction to Mechatronics Systems Design</a:t>
            </a:r>
            <a:endParaRPr lang="en-US" altLang="en-US"/>
          </a:p>
        </p:txBody>
      </p:sp>
      <p:sp>
        <p:nvSpPr>
          <p:cNvPr id="6" name="Slide Number Placeholder 5"/>
          <p:cNvSpPr>
            <a:spLocks noGrp="1"/>
          </p:cNvSpPr>
          <p:nvPr>
            <p:ph type="sldNum" sz="quarter" idx="12"/>
          </p:nvPr>
        </p:nvSpPr>
        <p:spPr/>
        <p:txBody>
          <a:bodyPr/>
          <a:lstStyle/>
          <a:p>
            <a:fld id="{B99D6EF2-F9F7-4F1E-92D2-7131F7420C4A}" type="slidenum">
              <a:rPr lang="en-US" altLang="en-US" smtClean="0"/>
              <a:pPr/>
              <a:t>18</a:t>
            </a:fld>
            <a:endParaRPr lang="en-US" alt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5417" y="3693393"/>
            <a:ext cx="3189329" cy="2379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5628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a:t>
            </a:r>
            <a:endParaRPr lang="en-SG" dirty="0"/>
          </a:p>
        </p:txBody>
      </p:sp>
      <p:sp>
        <p:nvSpPr>
          <p:cNvPr id="3" name="Content Placeholder 2"/>
          <p:cNvSpPr>
            <a:spLocks noGrp="1"/>
          </p:cNvSpPr>
          <p:nvPr>
            <p:ph idx="1"/>
          </p:nvPr>
        </p:nvSpPr>
        <p:spPr/>
        <p:txBody>
          <a:bodyPr/>
          <a:lstStyle/>
          <a:p>
            <a:r>
              <a:rPr lang="en-GB" sz="2400" dirty="0"/>
              <a:t>Sketch a schematic block diagram to show your design of the control system for this application. </a:t>
            </a:r>
          </a:p>
          <a:p>
            <a:r>
              <a:rPr lang="en-GB" sz="2400" dirty="0"/>
              <a:t>Indicate and describe clearly in your diagram all the required mechatronic components (Arduino UNO MCU, sensors, actuators, I/O devices, interfacing devices, power sources, etc.) and their relationships. You may assume the car runs with a 24VDC battery.</a:t>
            </a:r>
          </a:p>
          <a:p>
            <a:r>
              <a:rPr lang="en-GB" sz="2400" dirty="0"/>
              <a:t>Your answer need to specify only the component type, information on the make and model of components are not necessary</a:t>
            </a:r>
            <a:endParaRPr lang="en-SG" sz="2400" dirty="0"/>
          </a:p>
          <a:p>
            <a:endParaRPr lang="en-SG" sz="2400" dirty="0"/>
          </a:p>
        </p:txBody>
      </p:sp>
      <p:sp>
        <p:nvSpPr>
          <p:cNvPr id="4" name="Date Placeholder 3"/>
          <p:cNvSpPr>
            <a:spLocks noGrp="1"/>
          </p:cNvSpPr>
          <p:nvPr>
            <p:ph type="dt" sz="half" idx="10"/>
          </p:nvPr>
        </p:nvSpPr>
        <p:spPr/>
        <p:txBody>
          <a:bodyPr/>
          <a:lstStyle/>
          <a:p>
            <a:r>
              <a:rPr lang="en-US"/>
              <a:t>Lecture 8</a:t>
            </a:r>
            <a:endParaRPr lang="en-US" altLang="en-US"/>
          </a:p>
        </p:txBody>
      </p:sp>
      <p:sp>
        <p:nvSpPr>
          <p:cNvPr id="5" name="Footer Placeholder 4"/>
          <p:cNvSpPr>
            <a:spLocks noGrp="1"/>
          </p:cNvSpPr>
          <p:nvPr>
            <p:ph type="ftr" sz="quarter" idx="11"/>
          </p:nvPr>
        </p:nvSpPr>
        <p:spPr/>
        <p:txBody>
          <a:bodyPr/>
          <a:lstStyle/>
          <a:p>
            <a:pPr>
              <a:defRPr/>
            </a:pPr>
            <a:r>
              <a:rPr lang="en-SG" altLang="en-US"/>
              <a:t>MA2012 Introduction to Mechatronics Systems Design</a:t>
            </a:r>
            <a:endParaRPr lang="en-US" altLang="en-US" dirty="0"/>
          </a:p>
        </p:txBody>
      </p:sp>
      <p:sp>
        <p:nvSpPr>
          <p:cNvPr id="6" name="Slide Number Placeholder 5"/>
          <p:cNvSpPr>
            <a:spLocks noGrp="1"/>
          </p:cNvSpPr>
          <p:nvPr>
            <p:ph type="sldNum" sz="quarter" idx="12"/>
          </p:nvPr>
        </p:nvSpPr>
        <p:spPr/>
        <p:txBody>
          <a:bodyPr/>
          <a:lstStyle/>
          <a:p>
            <a:fld id="{B99D6EF2-F9F7-4F1E-92D2-7131F7420C4A}" type="slidenum">
              <a:rPr lang="en-US" altLang="en-US" smtClean="0"/>
              <a:pPr/>
              <a:t>19</a:t>
            </a:fld>
            <a:endParaRPr lang="en-US" altLang="en-US"/>
          </a:p>
        </p:txBody>
      </p:sp>
    </p:spTree>
    <p:extLst>
      <p:ext uri="{BB962C8B-B14F-4D97-AF65-F5344CB8AC3E}">
        <p14:creationId xmlns:p14="http://schemas.microsoft.com/office/powerpoint/2010/main" val="3426789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841628" y="1898098"/>
            <a:ext cx="7767974" cy="4252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Garamond" pitchFamily="18" charset="0"/>
              </a:rPr>
              <a:t>Lecture 8</a:t>
            </a:r>
            <a:endParaRPr lang="en-US" altLang="en-US">
              <a:latin typeface="Garamond" pitchFamily="18" charset="0"/>
            </a:endParaRPr>
          </a:p>
        </p:txBody>
      </p:sp>
      <p:sp>
        <p:nvSpPr>
          <p:cNvPr id="5" name="Footer Placeholder 4"/>
          <p:cNvSpPr>
            <a:spLocks noGrp="1"/>
          </p:cNvSpPr>
          <p:nvPr>
            <p:ph type="ftr" sz="quarter" idx="11"/>
          </p:nvPr>
        </p:nvSpPr>
        <p:spPr/>
        <p:txBody>
          <a:bodyPr/>
          <a:lstStyle/>
          <a:p>
            <a:pPr>
              <a:defRPr/>
            </a:pPr>
            <a:r>
              <a:rPr lang="en-SG" altLang="en-US"/>
              <a:t>MA2012 Introduction to Mechatronics Systems Design</a:t>
            </a:r>
            <a:endParaRPr lang="en-US" alt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A2EAC2A-6DBE-4F1D-8DBB-7DE7D3A26471}" type="slidenum">
              <a:rPr lang="en-US" altLang="en-US">
                <a:latin typeface="Garamond" pitchFamily="18" charset="0"/>
              </a:rPr>
              <a:pPr eaLnBrk="1" hangingPunct="1"/>
              <a:t>2</a:t>
            </a:fld>
            <a:endParaRPr lang="en-US" altLang="en-US">
              <a:latin typeface="Garamond" pitchFamily="18" charset="0"/>
            </a:endParaRPr>
          </a:p>
        </p:txBody>
      </p:sp>
      <p:sp>
        <p:nvSpPr>
          <p:cNvPr id="30725" name="Rectangle 2"/>
          <p:cNvSpPr>
            <a:spLocks noGrp="1" noChangeArrowheads="1"/>
          </p:cNvSpPr>
          <p:nvPr>
            <p:ph type="title"/>
          </p:nvPr>
        </p:nvSpPr>
        <p:spPr/>
        <p:txBody>
          <a:bodyPr/>
          <a:lstStyle/>
          <a:p>
            <a:pPr eaLnBrk="1" hangingPunct="1"/>
            <a:r>
              <a:rPr lang="en-US" dirty="0"/>
              <a:t>Lecture 1 – Introduction </a:t>
            </a:r>
            <a:r>
              <a:rPr lang="en-US" dirty="0">
                <a:sym typeface="Wingdings" panose="05000000000000000000" pitchFamily="2" charset="2"/>
              </a:rPr>
              <a:t></a:t>
            </a:r>
            <a:endParaRPr lang="en-US" dirty="0"/>
          </a:p>
        </p:txBody>
      </p:sp>
      <p:sp>
        <p:nvSpPr>
          <p:cNvPr id="30726" name="Rectangle 3"/>
          <p:cNvSpPr>
            <a:spLocks noGrp="1" noChangeArrowheads="1"/>
          </p:cNvSpPr>
          <p:nvPr>
            <p:ph type="body" idx="1"/>
          </p:nvPr>
        </p:nvSpPr>
        <p:spPr>
          <a:xfrm>
            <a:off x="443552" y="1095232"/>
            <a:ext cx="8229600" cy="992875"/>
          </a:xfrm>
        </p:spPr>
        <p:txBody>
          <a:bodyPr/>
          <a:lstStyle/>
          <a:p>
            <a:pPr eaLnBrk="1" hangingPunct="1"/>
            <a:r>
              <a:rPr lang="en-US" sz="2400" dirty="0"/>
              <a:t>Mechatronics System Components &amp; Examples: Car, Printer, etc.</a:t>
            </a:r>
          </a:p>
        </p:txBody>
      </p:sp>
    </p:spTree>
    <p:extLst>
      <p:ext uri="{BB962C8B-B14F-4D97-AF65-F5344CB8AC3E}">
        <p14:creationId xmlns:p14="http://schemas.microsoft.com/office/powerpoint/2010/main" val="1906644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Group 100"/>
          <p:cNvGrpSpPr/>
          <p:nvPr/>
        </p:nvGrpSpPr>
        <p:grpSpPr>
          <a:xfrm>
            <a:off x="4238718" y="5458628"/>
            <a:ext cx="321955" cy="334172"/>
            <a:chOff x="4799066" y="2109888"/>
            <a:chExt cx="272280" cy="282612"/>
          </a:xfrm>
        </p:grpSpPr>
        <p:grpSp>
          <p:nvGrpSpPr>
            <p:cNvPr id="102" name="Group 101"/>
            <p:cNvGrpSpPr/>
            <p:nvPr/>
          </p:nvGrpSpPr>
          <p:grpSpPr>
            <a:xfrm>
              <a:off x="4799066" y="2279880"/>
              <a:ext cx="272280" cy="112620"/>
              <a:chOff x="4647421" y="2125188"/>
              <a:chExt cx="468408" cy="193742"/>
            </a:xfrm>
          </p:grpSpPr>
          <p:cxnSp>
            <p:nvCxnSpPr>
              <p:cNvPr id="104" name="AutoShape 25"/>
              <p:cNvCxnSpPr/>
              <p:nvPr/>
            </p:nvCxnSpPr>
            <p:spPr bwMode="auto">
              <a:xfrm>
                <a:off x="4647421" y="2125188"/>
                <a:ext cx="468408"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105" name="AutoShape 26"/>
              <p:cNvCxnSpPr/>
              <p:nvPr/>
            </p:nvCxnSpPr>
            <p:spPr bwMode="auto">
              <a:xfrm>
                <a:off x="4715204" y="2221628"/>
                <a:ext cx="294399" cy="861"/>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106" name="AutoShape 27"/>
              <p:cNvCxnSpPr/>
              <p:nvPr/>
            </p:nvCxnSpPr>
            <p:spPr bwMode="auto">
              <a:xfrm>
                <a:off x="4781974" y="2318930"/>
                <a:ext cx="144670"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grpSp>
        <p:cxnSp>
          <p:nvCxnSpPr>
            <p:cNvPr id="103" name="Straight Arrow Connector 102"/>
            <p:cNvCxnSpPr/>
            <p:nvPr/>
          </p:nvCxnSpPr>
          <p:spPr>
            <a:xfrm>
              <a:off x="4924247" y="2109888"/>
              <a:ext cx="0" cy="172015"/>
            </a:xfrm>
            <a:prstGeom prst="straightConnector1">
              <a:avLst/>
            </a:prstGeom>
            <a:ln>
              <a:solidFill>
                <a:srgbClr val="0000C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Exercise 2</a:t>
            </a:r>
            <a:endParaRPr lang="en-SG" dirty="0"/>
          </a:p>
        </p:txBody>
      </p:sp>
      <p:sp>
        <p:nvSpPr>
          <p:cNvPr id="4" name="Date Placeholder 3"/>
          <p:cNvSpPr>
            <a:spLocks noGrp="1"/>
          </p:cNvSpPr>
          <p:nvPr>
            <p:ph type="dt" sz="half" idx="10"/>
          </p:nvPr>
        </p:nvSpPr>
        <p:spPr/>
        <p:txBody>
          <a:bodyPr/>
          <a:lstStyle/>
          <a:p>
            <a:r>
              <a:rPr lang="en-US"/>
              <a:t>Lecture 8</a:t>
            </a:r>
            <a:endParaRPr lang="en-US" altLang="en-US"/>
          </a:p>
        </p:txBody>
      </p:sp>
      <p:sp>
        <p:nvSpPr>
          <p:cNvPr id="5" name="Footer Placeholder 4"/>
          <p:cNvSpPr>
            <a:spLocks noGrp="1"/>
          </p:cNvSpPr>
          <p:nvPr>
            <p:ph type="ftr" sz="quarter" idx="11"/>
          </p:nvPr>
        </p:nvSpPr>
        <p:spPr/>
        <p:txBody>
          <a:bodyPr/>
          <a:lstStyle/>
          <a:p>
            <a:pPr>
              <a:defRPr/>
            </a:pPr>
            <a:r>
              <a:rPr lang="en-SG" altLang="en-US"/>
              <a:t>MA2012 Introduction to Mechatronics Systems Design</a:t>
            </a:r>
            <a:endParaRPr lang="en-US" altLang="en-US"/>
          </a:p>
        </p:txBody>
      </p:sp>
      <p:sp>
        <p:nvSpPr>
          <p:cNvPr id="6" name="Slide Number Placeholder 5"/>
          <p:cNvSpPr>
            <a:spLocks noGrp="1"/>
          </p:cNvSpPr>
          <p:nvPr>
            <p:ph type="sldNum" sz="quarter" idx="12"/>
          </p:nvPr>
        </p:nvSpPr>
        <p:spPr/>
        <p:txBody>
          <a:bodyPr/>
          <a:lstStyle/>
          <a:p>
            <a:fld id="{B99D6EF2-F9F7-4F1E-92D2-7131F7420C4A}" type="slidenum">
              <a:rPr lang="en-US" altLang="en-US" smtClean="0"/>
              <a:pPr/>
              <a:t>20</a:t>
            </a:fld>
            <a:endParaRPr lang="en-US" altLang="en-US"/>
          </a:p>
        </p:txBody>
      </p:sp>
      <p:grpSp>
        <p:nvGrpSpPr>
          <p:cNvPr id="24" name="Group 23"/>
          <p:cNvGrpSpPr/>
          <p:nvPr/>
        </p:nvGrpSpPr>
        <p:grpSpPr>
          <a:xfrm>
            <a:off x="885054" y="1743493"/>
            <a:ext cx="1473619" cy="1607961"/>
            <a:chOff x="393726" y="2105625"/>
            <a:chExt cx="1473619" cy="1607961"/>
          </a:xfrm>
        </p:grpSpPr>
        <p:cxnSp>
          <p:nvCxnSpPr>
            <p:cNvPr id="19" name="AutoShape 154"/>
            <p:cNvCxnSpPr>
              <a:cxnSpLocks noChangeShapeType="1"/>
            </p:cNvCxnSpPr>
            <p:nvPr/>
          </p:nvCxnSpPr>
          <p:spPr bwMode="auto">
            <a:xfrm>
              <a:off x="1375547" y="3115548"/>
              <a:ext cx="491798" cy="0"/>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sp>
          <p:nvSpPr>
            <p:cNvPr id="20" name="Text Box 155"/>
            <p:cNvSpPr txBox="1">
              <a:spLocks noChangeArrowheads="1"/>
            </p:cNvSpPr>
            <p:nvPr/>
          </p:nvSpPr>
          <p:spPr bwMode="auto">
            <a:xfrm>
              <a:off x="393726" y="2848378"/>
              <a:ext cx="1134514" cy="52709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1400" dirty="0">
                  <a:latin typeface="Calibri"/>
                  <a:ea typeface="Calibri"/>
                  <a:cs typeface="Times New Roman"/>
                </a:rPr>
                <a:t>Temp Sensor #1</a:t>
              </a:r>
              <a:endParaRPr lang="en-SG" sz="1400" dirty="0">
                <a:effectLst/>
                <a:latin typeface="Calibri"/>
                <a:ea typeface="Calibri"/>
                <a:cs typeface="Times New Roman"/>
              </a:endParaRPr>
            </a:p>
          </p:txBody>
        </p:sp>
        <p:cxnSp>
          <p:nvCxnSpPr>
            <p:cNvPr id="21" name="AutoShape 156"/>
            <p:cNvCxnSpPr>
              <a:cxnSpLocks noChangeShapeType="1"/>
            </p:cNvCxnSpPr>
            <p:nvPr/>
          </p:nvCxnSpPr>
          <p:spPr bwMode="auto">
            <a:xfrm flipV="1">
              <a:off x="863816" y="2397085"/>
              <a:ext cx="0" cy="438496"/>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sp>
          <p:nvSpPr>
            <p:cNvPr id="22" name="Text Box 28"/>
            <p:cNvSpPr txBox="1">
              <a:spLocks/>
            </p:cNvSpPr>
            <p:nvPr/>
          </p:nvSpPr>
          <p:spPr>
            <a:xfrm>
              <a:off x="440735" y="2105625"/>
              <a:ext cx="879229" cy="289828"/>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dirty="0">
                  <a:effectLst/>
                  <a:latin typeface="Calibri"/>
                  <a:ea typeface="Calibri"/>
                  <a:cs typeface="Times New Roman"/>
                </a:rPr>
                <a:t>5V</a:t>
              </a:r>
              <a:endParaRPr lang="en-SG" sz="1400" dirty="0">
                <a:effectLst/>
                <a:latin typeface="Calibri"/>
                <a:ea typeface="Calibri"/>
                <a:cs typeface="Times New Roman"/>
              </a:endParaRPr>
            </a:p>
          </p:txBody>
        </p:sp>
        <p:grpSp>
          <p:nvGrpSpPr>
            <p:cNvPr id="65" name="Group 64"/>
            <p:cNvGrpSpPr/>
            <p:nvPr/>
          </p:nvGrpSpPr>
          <p:grpSpPr>
            <a:xfrm>
              <a:off x="1248074" y="3379414"/>
              <a:ext cx="321955" cy="334172"/>
              <a:chOff x="4799066" y="2109888"/>
              <a:chExt cx="272280" cy="282612"/>
            </a:xfrm>
          </p:grpSpPr>
          <p:grpSp>
            <p:nvGrpSpPr>
              <p:cNvPr id="66" name="Group 65"/>
              <p:cNvGrpSpPr/>
              <p:nvPr/>
            </p:nvGrpSpPr>
            <p:grpSpPr>
              <a:xfrm>
                <a:off x="4799066" y="2279880"/>
                <a:ext cx="272280" cy="112620"/>
                <a:chOff x="4647421" y="2125188"/>
                <a:chExt cx="468408" cy="193742"/>
              </a:xfrm>
            </p:grpSpPr>
            <p:cxnSp>
              <p:nvCxnSpPr>
                <p:cNvPr id="68" name="AutoShape 25"/>
                <p:cNvCxnSpPr/>
                <p:nvPr/>
              </p:nvCxnSpPr>
              <p:spPr bwMode="auto">
                <a:xfrm>
                  <a:off x="4647421" y="2125188"/>
                  <a:ext cx="468408"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69" name="AutoShape 26"/>
                <p:cNvCxnSpPr/>
                <p:nvPr/>
              </p:nvCxnSpPr>
              <p:spPr bwMode="auto">
                <a:xfrm>
                  <a:off x="4715204" y="2221628"/>
                  <a:ext cx="294399" cy="861"/>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70" name="AutoShape 27"/>
                <p:cNvCxnSpPr/>
                <p:nvPr/>
              </p:nvCxnSpPr>
              <p:spPr bwMode="auto">
                <a:xfrm>
                  <a:off x="4781974" y="2318930"/>
                  <a:ext cx="144670"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grpSp>
          <p:cxnSp>
            <p:nvCxnSpPr>
              <p:cNvPr id="67" name="Straight Arrow Connector 66"/>
              <p:cNvCxnSpPr/>
              <p:nvPr/>
            </p:nvCxnSpPr>
            <p:spPr>
              <a:xfrm>
                <a:off x="4924247" y="2109888"/>
                <a:ext cx="0" cy="172015"/>
              </a:xfrm>
              <a:prstGeom prst="straightConnector1">
                <a:avLst/>
              </a:prstGeom>
              <a:ln>
                <a:solidFill>
                  <a:srgbClr val="0000C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3" name="Group 2"/>
          <p:cNvGrpSpPr/>
          <p:nvPr/>
        </p:nvGrpSpPr>
        <p:grpSpPr>
          <a:xfrm>
            <a:off x="6672006" y="1473327"/>
            <a:ext cx="1346424" cy="3623087"/>
            <a:chOff x="6436609" y="1569580"/>
            <a:chExt cx="1346424" cy="3623087"/>
          </a:xfrm>
        </p:grpSpPr>
        <p:sp>
          <p:nvSpPr>
            <p:cNvPr id="26" name="Text Box 212"/>
            <p:cNvSpPr txBox="1">
              <a:spLocks noChangeArrowheads="1"/>
            </p:cNvSpPr>
            <p:nvPr/>
          </p:nvSpPr>
          <p:spPr bwMode="auto">
            <a:xfrm>
              <a:off x="6558832" y="2293530"/>
              <a:ext cx="904758" cy="59992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1400" dirty="0">
                  <a:effectLst/>
                  <a:latin typeface="Calibri"/>
                  <a:ea typeface="Calibri"/>
                  <a:cs typeface="Times New Roman"/>
                </a:rPr>
                <a:t>5V / 7V regulator</a:t>
              </a:r>
              <a:endParaRPr lang="en-SG" sz="1400" dirty="0">
                <a:effectLst/>
                <a:latin typeface="Calibri"/>
                <a:ea typeface="Calibri"/>
                <a:cs typeface="Times New Roman"/>
              </a:endParaRPr>
            </a:p>
          </p:txBody>
        </p:sp>
        <p:sp>
          <p:nvSpPr>
            <p:cNvPr id="27" name="Text Box 28"/>
            <p:cNvSpPr txBox="1">
              <a:spLocks/>
            </p:cNvSpPr>
            <p:nvPr/>
          </p:nvSpPr>
          <p:spPr>
            <a:xfrm>
              <a:off x="6436609" y="1569580"/>
              <a:ext cx="879229" cy="289828"/>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dirty="0">
                  <a:effectLst/>
                  <a:latin typeface="Calibri"/>
                  <a:ea typeface="Calibri"/>
                  <a:cs typeface="Times New Roman"/>
                </a:rPr>
                <a:t>24V</a:t>
              </a:r>
              <a:endParaRPr lang="en-SG" sz="1400" dirty="0">
                <a:effectLst/>
                <a:latin typeface="Calibri"/>
                <a:ea typeface="Calibri"/>
                <a:cs typeface="Times New Roman"/>
              </a:endParaRPr>
            </a:p>
          </p:txBody>
        </p:sp>
        <p:cxnSp>
          <p:nvCxnSpPr>
            <p:cNvPr id="28" name="AutoShape 214"/>
            <p:cNvCxnSpPr>
              <a:cxnSpLocks noChangeShapeType="1"/>
            </p:cNvCxnSpPr>
            <p:nvPr/>
          </p:nvCxnSpPr>
          <p:spPr bwMode="auto">
            <a:xfrm>
              <a:off x="6859689" y="1861041"/>
              <a:ext cx="0" cy="438496"/>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cxnSp>
          <p:nvCxnSpPr>
            <p:cNvPr id="29" name="AutoShape 215"/>
            <p:cNvCxnSpPr>
              <a:cxnSpLocks noChangeShapeType="1"/>
            </p:cNvCxnSpPr>
            <p:nvPr/>
          </p:nvCxnSpPr>
          <p:spPr bwMode="auto">
            <a:xfrm>
              <a:off x="6859689" y="3468772"/>
              <a:ext cx="751" cy="438496"/>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sp>
          <p:nvSpPr>
            <p:cNvPr id="30" name="Text Box 28"/>
            <p:cNvSpPr txBox="1">
              <a:spLocks/>
            </p:cNvSpPr>
            <p:nvPr/>
          </p:nvSpPr>
          <p:spPr>
            <a:xfrm>
              <a:off x="6436609" y="3835448"/>
              <a:ext cx="879229" cy="289828"/>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dirty="0">
                  <a:effectLst/>
                  <a:latin typeface="Calibri"/>
                  <a:ea typeface="Calibri"/>
                  <a:cs typeface="Times New Roman"/>
                </a:rPr>
                <a:t>5V / 7V</a:t>
              </a:r>
              <a:endParaRPr lang="en-SG" sz="1400" dirty="0">
                <a:effectLst/>
                <a:latin typeface="Calibri"/>
                <a:ea typeface="Calibri"/>
                <a:cs typeface="Times New Roman"/>
              </a:endParaRPr>
            </a:p>
          </p:txBody>
        </p:sp>
        <p:cxnSp>
          <p:nvCxnSpPr>
            <p:cNvPr id="31" name="AutoShape 217"/>
            <p:cNvCxnSpPr>
              <a:cxnSpLocks noChangeShapeType="1"/>
            </p:cNvCxnSpPr>
            <p:nvPr/>
          </p:nvCxnSpPr>
          <p:spPr bwMode="auto">
            <a:xfrm>
              <a:off x="6859689" y="2895253"/>
              <a:ext cx="0" cy="232012"/>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32" name="AutoShape 218"/>
            <p:cNvCxnSpPr>
              <a:cxnSpLocks noChangeShapeType="1"/>
            </p:cNvCxnSpPr>
            <p:nvPr/>
          </p:nvCxnSpPr>
          <p:spPr bwMode="auto">
            <a:xfrm>
              <a:off x="6859689" y="3130302"/>
              <a:ext cx="232760" cy="268053"/>
            </a:xfrm>
            <a:prstGeom prst="straightConnector1">
              <a:avLst/>
            </a:prstGeom>
            <a:noFill/>
            <a:ln w="9525">
              <a:solidFill>
                <a:srgbClr val="000000"/>
              </a:solidFill>
              <a:round/>
              <a:headEnd type="oval" w="med" len="med"/>
              <a:tailEnd type="none" w="med" len="med"/>
            </a:ln>
            <a:extLst>
              <a:ext uri="{909E8E84-426E-40DD-AFC4-6F175D3DCCD1}">
                <a14:hiddenFill xmlns:a14="http://schemas.microsoft.com/office/drawing/2010/main">
                  <a:noFill/>
                </a14:hiddenFill>
              </a:ext>
            </a:extLst>
          </p:spPr>
        </p:cxnSp>
        <p:cxnSp>
          <p:nvCxnSpPr>
            <p:cNvPr id="33" name="AutoShape 219"/>
            <p:cNvCxnSpPr>
              <a:cxnSpLocks noChangeShapeType="1"/>
            </p:cNvCxnSpPr>
            <p:nvPr/>
          </p:nvCxnSpPr>
          <p:spPr bwMode="auto">
            <a:xfrm>
              <a:off x="6859689" y="3609800"/>
              <a:ext cx="330368"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34" name="AutoShape 220"/>
            <p:cNvCxnSpPr>
              <a:cxnSpLocks noChangeShapeType="1"/>
            </p:cNvCxnSpPr>
            <p:nvPr/>
          </p:nvCxnSpPr>
          <p:spPr bwMode="auto">
            <a:xfrm>
              <a:off x="7198153" y="3609800"/>
              <a:ext cx="0" cy="669757"/>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sp>
          <p:nvSpPr>
            <p:cNvPr id="35" name="Text Box 221"/>
            <p:cNvSpPr txBox="1">
              <a:spLocks noChangeArrowheads="1"/>
            </p:cNvSpPr>
            <p:nvPr/>
          </p:nvSpPr>
          <p:spPr bwMode="auto">
            <a:xfrm>
              <a:off x="6558832" y="4277338"/>
              <a:ext cx="1224201" cy="58115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1400" dirty="0">
                  <a:effectLst/>
                  <a:latin typeface="Calibri"/>
                  <a:ea typeface="Calibri"/>
                  <a:cs typeface="Times New Roman"/>
                </a:rPr>
                <a:t>Power Indicator LED </a:t>
              </a:r>
              <a:endParaRPr lang="en-SG" sz="1400" dirty="0">
                <a:effectLst/>
                <a:latin typeface="Calibri"/>
                <a:ea typeface="Calibri"/>
                <a:cs typeface="Times New Roman"/>
              </a:endParaRPr>
            </a:p>
          </p:txBody>
        </p:sp>
        <p:grpSp>
          <p:nvGrpSpPr>
            <p:cNvPr id="71" name="Group 70"/>
            <p:cNvGrpSpPr/>
            <p:nvPr/>
          </p:nvGrpSpPr>
          <p:grpSpPr>
            <a:xfrm>
              <a:off x="6931472" y="4858495"/>
              <a:ext cx="321955" cy="334172"/>
              <a:chOff x="4799066" y="2109888"/>
              <a:chExt cx="272280" cy="282612"/>
            </a:xfrm>
          </p:grpSpPr>
          <p:grpSp>
            <p:nvGrpSpPr>
              <p:cNvPr id="72" name="Group 71"/>
              <p:cNvGrpSpPr/>
              <p:nvPr/>
            </p:nvGrpSpPr>
            <p:grpSpPr>
              <a:xfrm>
                <a:off x="4799066" y="2279880"/>
                <a:ext cx="272280" cy="112620"/>
                <a:chOff x="4647421" y="2125188"/>
                <a:chExt cx="468408" cy="193742"/>
              </a:xfrm>
            </p:grpSpPr>
            <p:cxnSp>
              <p:nvCxnSpPr>
                <p:cNvPr id="74" name="AutoShape 25"/>
                <p:cNvCxnSpPr/>
                <p:nvPr/>
              </p:nvCxnSpPr>
              <p:spPr bwMode="auto">
                <a:xfrm>
                  <a:off x="4647421" y="2125188"/>
                  <a:ext cx="468408"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75" name="AutoShape 26"/>
                <p:cNvCxnSpPr/>
                <p:nvPr/>
              </p:nvCxnSpPr>
              <p:spPr bwMode="auto">
                <a:xfrm>
                  <a:off x="4715204" y="2221628"/>
                  <a:ext cx="294399" cy="861"/>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76" name="AutoShape 27"/>
                <p:cNvCxnSpPr/>
                <p:nvPr/>
              </p:nvCxnSpPr>
              <p:spPr bwMode="auto">
                <a:xfrm>
                  <a:off x="4781974" y="2318930"/>
                  <a:ext cx="144670"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grpSp>
          <p:cxnSp>
            <p:nvCxnSpPr>
              <p:cNvPr id="73" name="Straight Arrow Connector 72"/>
              <p:cNvCxnSpPr/>
              <p:nvPr/>
            </p:nvCxnSpPr>
            <p:spPr>
              <a:xfrm>
                <a:off x="4924247" y="2109888"/>
                <a:ext cx="0" cy="172015"/>
              </a:xfrm>
              <a:prstGeom prst="straightConnector1">
                <a:avLst/>
              </a:prstGeom>
              <a:ln>
                <a:solidFill>
                  <a:srgbClr val="0000C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cxnSp>
        <p:nvCxnSpPr>
          <p:cNvPr id="77" name="AutoShape 154"/>
          <p:cNvCxnSpPr>
            <a:cxnSpLocks noChangeShapeType="1"/>
          </p:cNvCxnSpPr>
          <p:nvPr/>
        </p:nvCxnSpPr>
        <p:spPr bwMode="auto">
          <a:xfrm>
            <a:off x="1871215" y="3946680"/>
            <a:ext cx="491798" cy="0"/>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sp>
        <p:nvSpPr>
          <p:cNvPr id="78" name="Text Box 155"/>
          <p:cNvSpPr txBox="1">
            <a:spLocks noChangeArrowheads="1"/>
          </p:cNvSpPr>
          <p:nvPr/>
        </p:nvSpPr>
        <p:spPr bwMode="auto">
          <a:xfrm>
            <a:off x="889394" y="3679510"/>
            <a:ext cx="1134514" cy="52709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1400" dirty="0">
                <a:latin typeface="Calibri"/>
                <a:ea typeface="Calibri"/>
                <a:cs typeface="Times New Roman"/>
              </a:rPr>
              <a:t>Temp Sensor #2</a:t>
            </a:r>
            <a:endParaRPr lang="en-SG" sz="1400" dirty="0">
              <a:effectLst/>
              <a:latin typeface="Calibri"/>
              <a:ea typeface="Calibri"/>
              <a:cs typeface="Times New Roman"/>
            </a:endParaRPr>
          </a:p>
        </p:txBody>
      </p:sp>
      <p:cxnSp>
        <p:nvCxnSpPr>
          <p:cNvPr id="79" name="AutoShape 156"/>
          <p:cNvCxnSpPr>
            <a:cxnSpLocks noChangeShapeType="1"/>
          </p:cNvCxnSpPr>
          <p:nvPr/>
        </p:nvCxnSpPr>
        <p:spPr bwMode="auto">
          <a:xfrm flipV="1">
            <a:off x="1359484" y="3228217"/>
            <a:ext cx="0" cy="438496"/>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sp>
        <p:nvSpPr>
          <p:cNvPr id="80" name="Text Box 28"/>
          <p:cNvSpPr txBox="1">
            <a:spLocks/>
          </p:cNvSpPr>
          <p:nvPr/>
        </p:nvSpPr>
        <p:spPr>
          <a:xfrm>
            <a:off x="659897" y="3239747"/>
            <a:ext cx="879229" cy="289828"/>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a:effectLst/>
                <a:latin typeface="Calibri"/>
                <a:ea typeface="Calibri"/>
                <a:cs typeface="Times New Roman"/>
              </a:rPr>
              <a:t>5V</a:t>
            </a:r>
            <a:endParaRPr lang="en-SG" sz="1400">
              <a:effectLst/>
              <a:latin typeface="Calibri"/>
              <a:ea typeface="Calibri"/>
              <a:cs typeface="Times New Roman"/>
            </a:endParaRPr>
          </a:p>
        </p:txBody>
      </p:sp>
      <p:grpSp>
        <p:nvGrpSpPr>
          <p:cNvPr id="81" name="Group 80"/>
          <p:cNvGrpSpPr/>
          <p:nvPr/>
        </p:nvGrpSpPr>
        <p:grpSpPr>
          <a:xfrm>
            <a:off x="1028869" y="4206606"/>
            <a:ext cx="321955" cy="334172"/>
            <a:chOff x="4799066" y="2109888"/>
            <a:chExt cx="272280" cy="282612"/>
          </a:xfrm>
        </p:grpSpPr>
        <p:grpSp>
          <p:nvGrpSpPr>
            <p:cNvPr id="82" name="Group 81"/>
            <p:cNvGrpSpPr/>
            <p:nvPr/>
          </p:nvGrpSpPr>
          <p:grpSpPr>
            <a:xfrm>
              <a:off x="4799066" y="2279880"/>
              <a:ext cx="272280" cy="112620"/>
              <a:chOff x="4647421" y="2125188"/>
              <a:chExt cx="468408" cy="193742"/>
            </a:xfrm>
          </p:grpSpPr>
          <p:cxnSp>
            <p:nvCxnSpPr>
              <p:cNvPr id="84" name="AutoShape 25"/>
              <p:cNvCxnSpPr/>
              <p:nvPr/>
            </p:nvCxnSpPr>
            <p:spPr bwMode="auto">
              <a:xfrm>
                <a:off x="4647421" y="2125188"/>
                <a:ext cx="468408"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85" name="AutoShape 26"/>
              <p:cNvCxnSpPr/>
              <p:nvPr/>
            </p:nvCxnSpPr>
            <p:spPr bwMode="auto">
              <a:xfrm>
                <a:off x="4715204" y="2221628"/>
                <a:ext cx="294399" cy="861"/>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86" name="AutoShape 27"/>
              <p:cNvCxnSpPr/>
              <p:nvPr/>
            </p:nvCxnSpPr>
            <p:spPr bwMode="auto">
              <a:xfrm>
                <a:off x="4781974" y="2318930"/>
                <a:ext cx="144670"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grpSp>
        <p:cxnSp>
          <p:nvCxnSpPr>
            <p:cNvPr id="83" name="Straight Arrow Connector 82"/>
            <p:cNvCxnSpPr/>
            <p:nvPr/>
          </p:nvCxnSpPr>
          <p:spPr>
            <a:xfrm>
              <a:off x="4924247" y="2109888"/>
              <a:ext cx="0" cy="172015"/>
            </a:xfrm>
            <a:prstGeom prst="straightConnector1">
              <a:avLst/>
            </a:prstGeom>
            <a:ln>
              <a:solidFill>
                <a:srgbClr val="0000C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4" name="Text Box 149"/>
          <p:cNvSpPr txBox="1">
            <a:spLocks noChangeArrowheads="1"/>
          </p:cNvSpPr>
          <p:nvPr/>
        </p:nvSpPr>
        <p:spPr bwMode="auto">
          <a:xfrm>
            <a:off x="3797233" y="2458465"/>
            <a:ext cx="1018134" cy="52709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1400">
                <a:effectLst/>
                <a:latin typeface="Calibri"/>
                <a:ea typeface="Calibri"/>
                <a:cs typeface="Times New Roman"/>
              </a:rPr>
              <a:t>DC Motor Driver</a:t>
            </a:r>
            <a:endParaRPr lang="en-SG" sz="1400">
              <a:effectLst/>
              <a:latin typeface="Calibri"/>
              <a:ea typeface="Calibri"/>
              <a:cs typeface="Times New Roman"/>
            </a:endParaRPr>
          </a:p>
        </p:txBody>
      </p:sp>
      <p:cxnSp>
        <p:nvCxnSpPr>
          <p:cNvPr id="15" name="AutoShape 150"/>
          <p:cNvCxnSpPr>
            <a:cxnSpLocks noChangeShapeType="1"/>
          </p:cNvCxnSpPr>
          <p:nvPr/>
        </p:nvCxnSpPr>
        <p:spPr bwMode="auto">
          <a:xfrm flipV="1">
            <a:off x="4267323" y="2016574"/>
            <a:ext cx="0" cy="438496"/>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sp>
        <p:nvSpPr>
          <p:cNvPr id="16" name="Text Box 28"/>
          <p:cNvSpPr txBox="1">
            <a:spLocks/>
          </p:cNvSpPr>
          <p:nvPr/>
        </p:nvSpPr>
        <p:spPr>
          <a:xfrm>
            <a:off x="3844242" y="1725113"/>
            <a:ext cx="879229" cy="289828"/>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dirty="0">
                <a:effectLst/>
                <a:latin typeface="Calibri"/>
                <a:ea typeface="Calibri"/>
                <a:cs typeface="Times New Roman"/>
              </a:rPr>
              <a:t>24V</a:t>
            </a:r>
            <a:endParaRPr lang="en-SG" sz="1400" dirty="0">
              <a:effectLst/>
              <a:latin typeface="Calibri"/>
              <a:ea typeface="Calibri"/>
              <a:cs typeface="Times New Roman"/>
            </a:endParaRPr>
          </a:p>
        </p:txBody>
      </p:sp>
      <p:cxnSp>
        <p:nvCxnSpPr>
          <p:cNvPr id="17" name="AutoShape 152"/>
          <p:cNvCxnSpPr>
            <a:cxnSpLocks noChangeShapeType="1"/>
          </p:cNvCxnSpPr>
          <p:nvPr/>
        </p:nvCxnSpPr>
        <p:spPr bwMode="auto">
          <a:xfrm>
            <a:off x="4812625" y="2721720"/>
            <a:ext cx="491798" cy="0"/>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sp>
        <p:nvSpPr>
          <p:cNvPr id="18" name="Text Box 153"/>
          <p:cNvSpPr txBox="1">
            <a:spLocks noChangeArrowheads="1"/>
          </p:cNvSpPr>
          <p:nvPr/>
        </p:nvSpPr>
        <p:spPr bwMode="auto">
          <a:xfrm>
            <a:off x="5310919" y="2242220"/>
            <a:ext cx="1259903" cy="81317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1400" dirty="0">
                <a:effectLst/>
                <a:latin typeface="Calibri"/>
                <a:ea typeface="Calibri"/>
                <a:cs typeface="Times New Roman"/>
              </a:rPr>
              <a:t>DC  Fan Motor</a:t>
            </a:r>
            <a:endParaRPr lang="en-SG" sz="1400" dirty="0">
              <a:effectLst/>
              <a:latin typeface="Calibri"/>
              <a:ea typeface="Calibri"/>
              <a:cs typeface="Times New Roman"/>
            </a:endParaRPr>
          </a:p>
        </p:txBody>
      </p:sp>
      <p:grpSp>
        <p:nvGrpSpPr>
          <p:cNvPr id="59" name="Group 58"/>
          <p:cNvGrpSpPr/>
          <p:nvPr/>
        </p:nvGrpSpPr>
        <p:grpSpPr>
          <a:xfrm>
            <a:off x="3848744" y="2985561"/>
            <a:ext cx="321955" cy="334172"/>
            <a:chOff x="4799066" y="2109888"/>
            <a:chExt cx="272280" cy="282612"/>
          </a:xfrm>
        </p:grpSpPr>
        <p:grpSp>
          <p:nvGrpSpPr>
            <p:cNvPr id="60" name="Group 59"/>
            <p:cNvGrpSpPr/>
            <p:nvPr/>
          </p:nvGrpSpPr>
          <p:grpSpPr>
            <a:xfrm>
              <a:off x="4799066" y="2279880"/>
              <a:ext cx="272280" cy="112620"/>
              <a:chOff x="4647421" y="2125188"/>
              <a:chExt cx="468408" cy="193742"/>
            </a:xfrm>
          </p:grpSpPr>
          <p:cxnSp>
            <p:nvCxnSpPr>
              <p:cNvPr id="62" name="AutoShape 25"/>
              <p:cNvCxnSpPr/>
              <p:nvPr/>
            </p:nvCxnSpPr>
            <p:spPr bwMode="auto">
              <a:xfrm>
                <a:off x="4647421" y="2125188"/>
                <a:ext cx="468408"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63" name="AutoShape 26"/>
              <p:cNvCxnSpPr/>
              <p:nvPr/>
            </p:nvCxnSpPr>
            <p:spPr bwMode="auto">
              <a:xfrm>
                <a:off x="4715204" y="2221628"/>
                <a:ext cx="294399" cy="861"/>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64" name="AutoShape 27"/>
              <p:cNvCxnSpPr/>
              <p:nvPr/>
            </p:nvCxnSpPr>
            <p:spPr bwMode="auto">
              <a:xfrm>
                <a:off x="4781974" y="2318930"/>
                <a:ext cx="144670"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grpSp>
        <p:cxnSp>
          <p:nvCxnSpPr>
            <p:cNvPr id="61" name="Straight Arrow Connector 60"/>
            <p:cNvCxnSpPr/>
            <p:nvPr/>
          </p:nvCxnSpPr>
          <p:spPr>
            <a:xfrm>
              <a:off x="4924247" y="2109888"/>
              <a:ext cx="0" cy="172015"/>
            </a:xfrm>
            <a:prstGeom prst="straightConnector1">
              <a:avLst/>
            </a:prstGeom>
            <a:ln>
              <a:solidFill>
                <a:srgbClr val="0000C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2233298" y="1827928"/>
            <a:ext cx="1544797" cy="2675449"/>
            <a:chOff x="3037524" y="2190668"/>
            <a:chExt cx="1544797" cy="2675449"/>
          </a:xfrm>
        </p:grpSpPr>
        <p:sp>
          <p:nvSpPr>
            <p:cNvPr id="9" name="Text Box 133"/>
            <p:cNvSpPr txBox="1">
              <a:spLocks noChangeArrowheads="1"/>
            </p:cNvSpPr>
            <p:nvPr/>
          </p:nvSpPr>
          <p:spPr bwMode="auto">
            <a:xfrm>
              <a:off x="3159747" y="2914616"/>
              <a:ext cx="938546" cy="161732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1400" dirty="0">
                  <a:effectLst/>
                  <a:latin typeface="Calibri"/>
                  <a:ea typeface="Calibri"/>
                  <a:cs typeface="Times New Roman"/>
                </a:rPr>
                <a:t>Arduino UNO MCU</a:t>
              </a:r>
              <a:endParaRPr lang="en-SG" sz="1400" dirty="0">
                <a:effectLst/>
                <a:latin typeface="Calibri"/>
                <a:ea typeface="Calibri"/>
                <a:cs typeface="Times New Roman"/>
              </a:endParaRPr>
            </a:p>
          </p:txBody>
        </p:sp>
        <p:cxnSp>
          <p:nvCxnSpPr>
            <p:cNvPr id="10" name="AutoShape 134"/>
            <p:cNvCxnSpPr>
              <a:cxnSpLocks noChangeShapeType="1"/>
            </p:cNvCxnSpPr>
            <p:nvPr/>
          </p:nvCxnSpPr>
          <p:spPr bwMode="auto">
            <a:xfrm flipV="1">
              <a:off x="3460604" y="2482127"/>
              <a:ext cx="0" cy="438496"/>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sp>
          <p:nvSpPr>
            <p:cNvPr id="11" name="Text Box 28"/>
            <p:cNvSpPr txBox="1">
              <a:spLocks/>
            </p:cNvSpPr>
            <p:nvPr/>
          </p:nvSpPr>
          <p:spPr>
            <a:xfrm>
              <a:off x="3037524" y="2190668"/>
              <a:ext cx="879229" cy="289828"/>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dirty="0">
                  <a:latin typeface="Calibri"/>
                  <a:ea typeface="Calibri"/>
                  <a:cs typeface="Times New Roman"/>
                </a:rPr>
                <a:t>7</a:t>
              </a:r>
              <a:r>
                <a:rPr lang="en-US" sz="1400" dirty="0">
                  <a:effectLst/>
                  <a:latin typeface="Calibri"/>
                  <a:ea typeface="Calibri"/>
                  <a:cs typeface="Times New Roman"/>
                </a:rPr>
                <a:t>V</a:t>
              </a:r>
              <a:endParaRPr lang="en-SG" sz="1400" dirty="0">
                <a:effectLst/>
                <a:latin typeface="Calibri"/>
                <a:ea typeface="Calibri"/>
                <a:cs typeface="Times New Roman"/>
              </a:endParaRPr>
            </a:p>
          </p:txBody>
        </p:sp>
        <p:cxnSp>
          <p:nvCxnSpPr>
            <p:cNvPr id="13" name="AutoShape 148"/>
            <p:cNvCxnSpPr>
              <a:cxnSpLocks noChangeShapeType="1"/>
            </p:cNvCxnSpPr>
            <p:nvPr/>
          </p:nvCxnSpPr>
          <p:spPr bwMode="auto">
            <a:xfrm>
              <a:off x="4090523" y="3083852"/>
              <a:ext cx="491798" cy="0"/>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grpSp>
          <p:nvGrpSpPr>
            <p:cNvPr id="53" name="Group 52"/>
            <p:cNvGrpSpPr/>
            <p:nvPr/>
          </p:nvGrpSpPr>
          <p:grpSpPr>
            <a:xfrm>
              <a:off x="3316161" y="4531945"/>
              <a:ext cx="321955" cy="334172"/>
              <a:chOff x="4799066" y="2109888"/>
              <a:chExt cx="272280" cy="282612"/>
            </a:xfrm>
          </p:grpSpPr>
          <p:grpSp>
            <p:nvGrpSpPr>
              <p:cNvPr id="54" name="Group 53"/>
              <p:cNvGrpSpPr/>
              <p:nvPr/>
            </p:nvGrpSpPr>
            <p:grpSpPr>
              <a:xfrm>
                <a:off x="4799066" y="2279880"/>
                <a:ext cx="272280" cy="112620"/>
                <a:chOff x="4647421" y="2125188"/>
                <a:chExt cx="468408" cy="193742"/>
              </a:xfrm>
            </p:grpSpPr>
            <p:cxnSp>
              <p:nvCxnSpPr>
                <p:cNvPr id="56" name="AutoShape 25"/>
                <p:cNvCxnSpPr/>
                <p:nvPr/>
              </p:nvCxnSpPr>
              <p:spPr bwMode="auto">
                <a:xfrm>
                  <a:off x="4647421" y="2125188"/>
                  <a:ext cx="468408"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57" name="AutoShape 26"/>
                <p:cNvCxnSpPr/>
                <p:nvPr/>
              </p:nvCxnSpPr>
              <p:spPr bwMode="auto">
                <a:xfrm>
                  <a:off x="4715204" y="2221628"/>
                  <a:ext cx="294399" cy="861"/>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58" name="AutoShape 27"/>
                <p:cNvCxnSpPr/>
                <p:nvPr/>
              </p:nvCxnSpPr>
              <p:spPr bwMode="auto">
                <a:xfrm>
                  <a:off x="4781974" y="2318930"/>
                  <a:ext cx="144670"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grpSp>
          <p:cxnSp>
            <p:nvCxnSpPr>
              <p:cNvPr id="55" name="Straight Arrow Connector 54"/>
              <p:cNvCxnSpPr/>
              <p:nvPr/>
            </p:nvCxnSpPr>
            <p:spPr>
              <a:xfrm>
                <a:off x="4924247" y="2109888"/>
                <a:ext cx="0" cy="172015"/>
              </a:xfrm>
              <a:prstGeom prst="straightConnector1">
                <a:avLst/>
              </a:prstGeom>
              <a:ln>
                <a:solidFill>
                  <a:srgbClr val="0000C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87" name="AutoShape 148"/>
            <p:cNvCxnSpPr>
              <a:cxnSpLocks noChangeShapeType="1"/>
            </p:cNvCxnSpPr>
            <p:nvPr/>
          </p:nvCxnSpPr>
          <p:spPr bwMode="auto">
            <a:xfrm>
              <a:off x="4084027" y="4373413"/>
              <a:ext cx="491798" cy="0"/>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grpSp>
      <p:sp>
        <p:nvSpPr>
          <p:cNvPr id="88" name="Text Box 149"/>
          <p:cNvSpPr txBox="1">
            <a:spLocks noChangeArrowheads="1"/>
          </p:cNvSpPr>
          <p:nvPr/>
        </p:nvSpPr>
        <p:spPr bwMode="auto">
          <a:xfrm>
            <a:off x="3790737" y="3748026"/>
            <a:ext cx="1018134" cy="52709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1400" dirty="0">
                <a:effectLst/>
                <a:latin typeface="Calibri"/>
                <a:ea typeface="Calibri"/>
                <a:cs typeface="Times New Roman"/>
              </a:rPr>
              <a:t>Heat coil driver</a:t>
            </a:r>
            <a:endParaRPr lang="en-SG" sz="1400" dirty="0">
              <a:effectLst/>
              <a:latin typeface="Calibri"/>
              <a:ea typeface="Calibri"/>
              <a:cs typeface="Times New Roman"/>
            </a:endParaRPr>
          </a:p>
        </p:txBody>
      </p:sp>
      <p:cxnSp>
        <p:nvCxnSpPr>
          <p:cNvPr id="89" name="AutoShape 150"/>
          <p:cNvCxnSpPr>
            <a:cxnSpLocks noChangeShapeType="1"/>
          </p:cNvCxnSpPr>
          <p:nvPr/>
        </p:nvCxnSpPr>
        <p:spPr bwMode="auto">
          <a:xfrm flipV="1">
            <a:off x="4260827" y="3306135"/>
            <a:ext cx="0" cy="438496"/>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sp>
        <p:nvSpPr>
          <p:cNvPr id="90" name="Text Box 28"/>
          <p:cNvSpPr txBox="1">
            <a:spLocks/>
          </p:cNvSpPr>
          <p:nvPr/>
        </p:nvSpPr>
        <p:spPr>
          <a:xfrm>
            <a:off x="4164202" y="3303937"/>
            <a:ext cx="879229" cy="289828"/>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dirty="0">
                <a:effectLst/>
                <a:latin typeface="Calibri"/>
                <a:ea typeface="Calibri"/>
                <a:cs typeface="Times New Roman"/>
              </a:rPr>
              <a:t>24V</a:t>
            </a:r>
            <a:endParaRPr lang="en-SG" sz="1400" dirty="0">
              <a:effectLst/>
              <a:latin typeface="Calibri"/>
              <a:ea typeface="Calibri"/>
              <a:cs typeface="Times New Roman"/>
            </a:endParaRPr>
          </a:p>
        </p:txBody>
      </p:sp>
      <p:cxnSp>
        <p:nvCxnSpPr>
          <p:cNvPr id="91" name="AutoShape 152"/>
          <p:cNvCxnSpPr>
            <a:cxnSpLocks noChangeShapeType="1"/>
          </p:cNvCxnSpPr>
          <p:nvPr/>
        </p:nvCxnSpPr>
        <p:spPr bwMode="auto">
          <a:xfrm>
            <a:off x="4806129" y="4011281"/>
            <a:ext cx="491798" cy="0"/>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sp>
        <p:nvSpPr>
          <p:cNvPr id="92" name="Text Box 153"/>
          <p:cNvSpPr txBox="1">
            <a:spLocks noChangeArrowheads="1"/>
          </p:cNvSpPr>
          <p:nvPr/>
        </p:nvSpPr>
        <p:spPr bwMode="auto">
          <a:xfrm>
            <a:off x="5304423" y="3531781"/>
            <a:ext cx="1259903" cy="81317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1400" dirty="0">
                <a:effectLst/>
                <a:latin typeface="Calibri"/>
                <a:ea typeface="Calibri"/>
                <a:cs typeface="Times New Roman"/>
              </a:rPr>
              <a:t>Heat Coil</a:t>
            </a:r>
            <a:endParaRPr lang="en-SG" sz="1400" dirty="0">
              <a:effectLst/>
              <a:latin typeface="Calibri"/>
              <a:ea typeface="Calibri"/>
              <a:cs typeface="Times New Roman"/>
            </a:endParaRPr>
          </a:p>
        </p:txBody>
      </p:sp>
      <p:grpSp>
        <p:nvGrpSpPr>
          <p:cNvPr id="93" name="Group 92"/>
          <p:cNvGrpSpPr/>
          <p:nvPr/>
        </p:nvGrpSpPr>
        <p:grpSpPr>
          <a:xfrm>
            <a:off x="3842248" y="4275122"/>
            <a:ext cx="321955" cy="334172"/>
            <a:chOff x="4799066" y="2109888"/>
            <a:chExt cx="272280" cy="282612"/>
          </a:xfrm>
        </p:grpSpPr>
        <p:grpSp>
          <p:nvGrpSpPr>
            <p:cNvPr id="94" name="Group 93"/>
            <p:cNvGrpSpPr/>
            <p:nvPr/>
          </p:nvGrpSpPr>
          <p:grpSpPr>
            <a:xfrm>
              <a:off x="4799066" y="2279880"/>
              <a:ext cx="272280" cy="112620"/>
              <a:chOff x="4647421" y="2125188"/>
              <a:chExt cx="468408" cy="193742"/>
            </a:xfrm>
          </p:grpSpPr>
          <p:cxnSp>
            <p:nvCxnSpPr>
              <p:cNvPr id="96" name="AutoShape 25"/>
              <p:cNvCxnSpPr/>
              <p:nvPr/>
            </p:nvCxnSpPr>
            <p:spPr bwMode="auto">
              <a:xfrm>
                <a:off x="4647421" y="2125188"/>
                <a:ext cx="468408"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97" name="AutoShape 26"/>
              <p:cNvCxnSpPr/>
              <p:nvPr/>
            </p:nvCxnSpPr>
            <p:spPr bwMode="auto">
              <a:xfrm>
                <a:off x="4715204" y="2221628"/>
                <a:ext cx="294399" cy="861"/>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98" name="AutoShape 27"/>
              <p:cNvCxnSpPr/>
              <p:nvPr/>
            </p:nvCxnSpPr>
            <p:spPr bwMode="auto">
              <a:xfrm>
                <a:off x="4781974" y="2318930"/>
                <a:ext cx="144670"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grpSp>
        <p:cxnSp>
          <p:nvCxnSpPr>
            <p:cNvPr id="95" name="Straight Arrow Connector 94"/>
            <p:cNvCxnSpPr/>
            <p:nvPr/>
          </p:nvCxnSpPr>
          <p:spPr>
            <a:xfrm>
              <a:off x="4924247" y="2109888"/>
              <a:ext cx="0" cy="172015"/>
            </a:xfrm>
            <a:prstGeom prst="straightConnector1">
              <a:avLst/>
            </a:prstGeom>
            <a:ln>
              <a:solidFill>
                <a:srgbClr val="0000C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9" name="Text Box 203"/>
          <p:cNvSpPr txBox="1">
            <a:spLocks noChangeArrowheads="1"/>
          </p:cNvSpPr>
          <p:nvPr/>
        </p:nvSpPr>
        <p:spPr bwMode="auto">
          <a:xfrm>
            <a:off x="3362960" y="5036795"/>
            <a:ext cx="1209040" cy="46863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1100" dirty="0">
                <a:effectLst/>
                <a:latin typeface="Calibri"/>
                <a:ea typeface="Calibri"/>
                <a:cs typeface="Times New Roman"/>
              </a:rPr>
              <a:t>Temperature Dial (pot)</a:t>
            </a:r>
            <a:endParaRPr lang="en-SG" sz="1100" dirty="0">
              <a:effectLst/>
              <a:latin typeface="Calibri"/>
              <a:ea typeface="Calibri"/>
              <a:cs typeface="Times New Roman"/>
            </a:endParaRPr>
          </a:p>
        </p:txBody>
      </p:sp>
      <p:cxnSp>
        <p:nvCxnSpPr>
          <p:cNvPr id="100" name="AutoShape 204"/>
          <p:cNvCxnSpPr>
            <a:cxnSpLocks noChangeShapeType="1"/>
          </p:cNvCxnSpPr>
          <p:nvPr/>
        </p:nvCxnSpPr>
        <p:spPr bwMode="auto">
          <a:xfrm flipV="1">
            <a:off x="4466535" y="4678521"/>
            <a:ext cx="0" cy="370840"/>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cxnSp>
        <p:nvCxnSpPr>
          <p:cNvPr id="12" name="Straight Connector 11"/>
          <p:cNvCxnSpPr/>
          <p:nvPr/>
        </p:nvCxnSpPr>
        <p:spPr>
          <a:xfrm flipH="1">
            <a:off x="3124200" y="5096414"/>
            <a:ext cx="2387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AutoShape 204"/>
          <p:cNvCxnSpPr>
            <a:cxnSpLocks noChangeShapeType="1"/>
          </p:cNvCxnSpPr>
          <p:nvPr/>
        </p:nvCxnSpPr>
        <p:spPr bwMode="auto">
          <a:xfrm flipV="1">
            <a:off x="3124836" y="4169938"/>
            <a:ext cx="0" cy="926476"/>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sp>
        <p:nvSpPr>
          <p:cNvPr id="108" name="Text Box 28"/>
          <p:cNvSpPr txBox="1">
            <a:spLocks/>
          </p:cNvSpPr>
          <p:nvPr/>
        </p:nvSpPr>
        <p:spPr>
          <a:xfrm>
            <a:off x="4238718" y="4558500"/>
            <a:ext cx="879229" cy="289828"/>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dirty="0">
                <a:effectLst/>
                <a:latin typeface="Calibri"/>
                <a:ea typeface="Calibri"/>
                <a:cs typeface="Times New Roman"/>
              </a:rPr>
              <a:t>5V</a:t>
            </a:r>
            <a:endParaRPr lang="en-SG" sz="1400" dirty="0">
              <a:effectLst/>
              <a:latin typeface="Calibri"/>
              <a:ea typeface="Calibri"/>
              <a:cs typeface="Times New Roman"/>
            </a:endParaRPr>
          </a:p>
        </p:txBody>
      </p:sp>
      <p:grpSp>
        <p:nvGrpSpPr>
          <p:cNvPr id="109" name="Group 108"/>
          <p:cNvGrpSpPr/>
          <p:nvPr/>
        </p:nvGrpSpPr>
        <p:grpSpPr>
          <a:xfrm>
            <a:off x="1208117" y="5333366"/>
            <a:ext cx="321955" cy="334172"/>
            <a:chOff x="4799066" y="2109888"/>
            <a:chExt cx="272280" cy="282612"/>
          </a:xfrm>
        </p:grpSpPr>
        <p:grpSp>
          <p:nvGrpSpPr>
            <p:cNvPr id="110" name="Group 109"/>
            <p:cNvGrpSpPr/>
            <p:nvPr/>
          </p:nvGrpSpPr>
          <p:grpSpPr>
            <a:xfrm>
              <a:off x="4799066" y="2279880"/>
              <a:ext cx="272280" cy="112620"/>
              <a:chOff x="4647421" y="2125188"/>
              <a:chExt cx="468408" cy="193742"/>
            </a:xfrm>
          </p:grpSpPr>
          <p:cxnSp>
            <p:nvCxnSpPr>
              <p:cNvPr id="112" name="AutoShape 25"/>
              <p:cNvCxnSpPr/>
              <p:nvPr/>
            </p:nvCxnSpPr>
            <p:spPr bwMode="auto">
              <a:xfrm>
                <a:off x="4647421" y="2125188"/>
                <a:ext cx="468408"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113" name="AutoShape 26"/>
              <p:cNvCxnSpPr/>
              <p:nvPr/>
            </p:nvCxnSpPr>
            <p:spPr bwMode="auto">
              <a:xfrm>
                <a:off x="4715204" y="2221628"/>
                <a:ext cx="294399" cy="861"/>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114" name="AutoShape 27"/>
              <p:cNvCxnSpPr/>
              <p:nvPr/>
            </p:nvCxnSpPr>
            <p:spPr bwMode="auto">
              <a:xfrm>
                <a:off x="4781974" y="2318930"/>
                <a:ext cx="144670"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grpSp>
        <p:cxnSp>
          <p:nvCxnSpPr>
            <p:cNvPr id="111" name="Straight Arrow Connector 110"/>
            <p:cNvCxnSpPr/>
            <p:nvPr/>
          </p:nvCxnSpPr>
          <p:spPr>
            <a:xfrm>
              <a:off x="4924247" y="2109888"/>
              <a:ext cx="0" cy="172015"/>
            </a:xfrm>
            <a:prstGeom prst="straightConnector1">
              <a:avLst/>
            </a:prstGeom>
            <a:ln>
              <a:solidFill>
                <a:srgbClr val="0000C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15" name="Text Box 203"/>
          <p:cNvSpPr txBox="1">
            <a:spLocks noChangeArrowheads="1"/>
          </p:cNvSpPr>
          <p:nvPr/>
        </p:nvSpPr>
        <p:spPr bwMode="auto">
          <a:xfrm>
            <a:off x="1073138" y="4911533"/>
            <a:ext cx="1209040" cy="46863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1100" dirty="0">
                <a:effectLst/>
                <a:latin typeface="Calibri"/>
                <a:ea typeface="Calibri"/>
                <a:cs typeface="Times New Roman"/>
              </a:rPr>
              <a:t>Fan Speed Dial (pot)</a:t>
            </a:r>
            <a:endParaRPr lang="en-SG" sz="1100" dirty="0">
              <a:effectLst/>
              <a:latin typeface="Calibri"/>
              <a:ea typeface="Calibri"/>
              <a:cs typeface="Times New Roman"/>
            </a:endParaRPr>
          </a:p>
        </p:txBody>
      </p:sp>
      <p:cxnSp>
        <p:nvCxnSpPr>
          <p:cNvPr id="116" name="AutoShape 204"/>
          <p:cNvCxnSpPr>
            <a:cxnSpLocks noChangeShapeType="1"/>
          </p:cNvCxnSpPr>
          <p:nvPr/>
        </p:nvCxnSpPr>
        <p:spPr bwMode="auto">
          <a:xfrm flipV="1">
            <a:off x="1435937" y="4553259"/>
            <a:ext cx="0" cy="370840"/>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sp>
        <p:nvSpPr>
          <p:cNvPr id="117" name="Text Box 28"/>
          <p:cNvSpPr txBox="1">
            <a:spLocks/>
          </p:cNvSpPr>
          <p:nvPr/>
        </p:nvSpPr>
        <p:spPr>
          <a:xfrm>
            <a:off x="1208120" y="4433238"/>
            <a:ext cx="879229" cy="289828"/>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dirty="0">
                <a:effectLst/>
                <a:latin typeface="Calibri"/>
                <a:ea typeface="Calibri"/>
                <a:cs typeface="Times New Roman"/>
              </a:rPr>
              <a:t>5V</a:t>
            </a:r>
            <a:endParaRPr lang="en-SG" sz="1400" dirty="0">
              <a:effectLst/>
              <a:latin typeface="Calibri"/>
              <a:ea typeface="Calibri"/>
              <a:cs typeface="Times New Roman"/>
            </a:endParaRPr>
          </a:p>
        </p:txBody>
      </p:sp>
      <p:cxnSp>
        <p:nvCxnSpPr>
          <p:cNvPr id="118" name="Straight Connector 117"/>
          <p:cNvCxnSpPr/>
          <p:nvPr/>
        </p:nvCxnSpPr>
        <p:spPr>
          <a:xfrm flipH="1">
            <a:off x="2273175" y="5096414"/>
            <a:ext cx="2387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AutoShape 204"/>
          <p:cNvCxnSpPr>
            <a:cxnSpLocks noChangeShapeType="1"/>
          </p:cNvCxnSpPr>
          <p:nvPr/>
        </p:nvCxnSpPr>
        <p:spPr bwMode="auto">
          <a:xfrm flipV="1">
            <a:off x="2500589" y="4169206"/>
            <a:ext cx="0" cy="926476"/>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698659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a:t>
            </a:r>
            <a:endParaRPr lang="en-SG" dirty="0"/>
          </a:p>
        </p:txBody>
      </p:sp>
      <p:sp>
        <p:nvSpPr>
          <p:cNvPr id="3" name="Content Placeholder 2"/>
          <p:cNvSpPr>
            <a:spLocks noGrp="1"/>
          </p:cNvSpPr>
          <p:nvPr>
            <p:ph idx="1"/>
          </p:nvPr>
        </p:nvSpPr>
        <p:spPr/>
        <p:txBody>
          <a:bodyPr/>
          <a:lstStyle/>
          <a:p>
            <a:r>
              <a:rPr lang="en-US" sz="2800" dirty="0"/>
              <a:t>The application described in Ex. 2 requires 2 temperature sensors to be mounted in the car, one near the driver’s seat and the other one near the back row seat. Given the datasheet of Analog Devices TMP3x Low Voltage temperature sensor. Answer the following questions:</a:t>
            </a:r>
          </a:p>
        </p:txBody>
      </p:sp>
      <p:sp>
        <p:nvSpPr>
          <p:cNvPr id="4" name="Date Placeholder 3"/>
          <p:cNvSpPr>
            <a:spLocks noGrp="1"/>
          </p:cNvSpPr>
          <p:nvPr>
            <p:ph type="dt" sz="half" idx="10"/>
          </p:nvPr>
        </p:nvSpPr>
        <p:spPr/>
        <p:txBody>
          <a:bodyPr/>
          <a:lstStyle/>
          <a:p>
            <a:r>
              <a:rPr lang="en-US"/>
              <a:t>Lecture 8</a:t>
            </a:r>
            <a:endParaRPr lang="en-US" altLang="en-US"/>
          </a:p>
        </p:txBody>
      </p:sp>
      <p:sp>
        <p:nvSpPr>
          <p:cNvPr id="5" name="Footer Placeholder 4"/>
          <p:cNvSpPr>
            <a:spLocks noGrp="1"/>
          </p:cNvSpPr>
          <p:nvPr>
            <p:ph type="ftr" sz="quarter" idx="11"/>
          </p:nvPr>
        </p:nvSpPr>
        <p:spPr/>
        <p:txBody>
          <a:bodyPr/>
          <a:lstStyle/>
          <a:p>
            <a:pPr>
              <a:defRPr/>
            </a:pPr>
            <a:r>
              <a:rPr lang="en-SG" altLang="en-US"/>
              <a:t>MA2012 Introduction to Mechatronics Systems Design</a:t>
            </a:r>
            <a:endParaRPr lang="en-US" altLang="en-US"/>
          </a:p>
        </p:txBody>
      </p:sp>
      <p:sp>
        <p:nvSpPr>
          <p:cNvPr id="6" name="Slide Number Placeholder 5"/>
          <p:cNvSpPr>
            <a:spLocks noGrp="1"/>
          </p:cNvSpPr>
          <p:nvPr>
            <p:ph type="sldNum" sz="quarter" idx="12"/>
          </p:nvPr>
        </p:nvSpPr>
        <p:spPr/>
        <p:txBody>
          <a:bodyPr/>
          <a:lstStyle/>
          <a:p>
            <a:fld id="{B99D6EF2-F9F7-4F1E-92D2-7131F7420C4A}" type="slidenum">
              <a:rPr lang="en-US" altLang="en-US" smtClean="0"/>
              <a:pPr/>
              <a:t>21</a:t>
            </a:fld>
            <a:endParaRPr lang="en-US" altLang="en-US"/>
          </a:p>
        </p:txBody>
      </p:sp>
    </p:spTree>
    <p:extLst>
      <p:ext uri="{BB962C8B-B14F-4D97-AF65-F5344CB8AC3E}">
        <p14:creationId xmlns:p14="http://schemas.microsoft.com/office/powerpoint/2010/main" val="3600446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a:t>
            </a:r>
            <a:endParaRPr lang="en-SG" dirty="0"/>
          </a:p>
        </p:txBody>
      </p:sp>
      <p:sp>
        <p:nvSpPr>
          <p:cNvPr id="3" name="Content Placeholder 2"/>
          <p:cNvSpPr>
            <a:spLocks noGrp="1"/>
          </p:cNvSpPr>
          <p:nvPr>
            <p:ph idx="1"/>
          </p:nvPr>
        </p:nvSpPr>
        <p:spPr/>
        <p:txBody>
          <a:bodyPr/>
          <a:lstStyle/>
          <a:p>
            <a:r>
              <a:rPr lang="en-US" sz="2400" dirty="0"/>
              <a:t>Describe how can we use the SHUTDOWN function to minimize the power consumed by the temperature sensor when the car engine is off.</a:t>
            </a:r>
          </a:p>
          <a:p>
            <a:pPr lvl="1"/>
            <a:r>
              <a:rPr lang="en-US" sz="2000" dirty="0"/>
              <a:t>MCU sends a Logic 0 (LOW) to the SHUTDOWN pin</a:t>
            </a:r>
          </a:p>
          <a:p>
            <a:r>
              <a:rPr lang="en-US" sz="2400" dirty="0"/>
              <a:t>Which packaging type (SOT-23/SOIC_N/TO-92) should we choose?</a:t>
            </a:r>
          </a:p>
          <a:p>
            <a:pPr lvl="1"/>
            <a:r>
              <a:rPr lang="en-SG" sz="2000" dirty="0"/>
              <a:t>SOIC_N or SOT-23. (See Datasheet </a:t>
            </a:r>
            <a:r>
              <a:rPr lang="en-SG" sz="2000" dirty="0" err="1"/>
              <a:t>pg</a:t>
            </a:r>
            <a:r>
              <a:rPr lang="en-SG" sz="2000" dirty="0"/>
              <a:t> 9, section Shutdown Operation) </a:t>
            </a:r>
          </a:p>
        </p:txBody>
      </p:sp>
      <p:sp>
        <p:nvSpPr>
          <p:cNvPr id="4" name="Date Placeholder 3"/>
          <p:cNvSpPr>
            <a:spLocks noGrp="1"/>
          </p:cNvSpPr>
          <p:nvPr>
            <p:ph type="dt" sz="half" idx="10"/>
          </p:nvPr>
        </p:nvSpPr>
        <p:spPr/>
        <p:txBody>
          <a:bodyPr/>
          <a:lstStyle/>
          <a:p>
            <a:r>
              <a:rPr lang="en-US"/>
              <a:t>Lecture 8</a:t>
            </a:r>
            <a:endParaRPr lang="en-US" altLang="en-US"/>
          </a:p>
        </p:txBody>
      </p:sp>
      <p:sp>
        <p:nvSpPr>
          <p:cNvPr id="5" name="Footer Placeholder 4"/>
          <p:cNvSpPr>
            <a:spLocks noGrp="1"/>
          </p:cNvSpPr>
          <p:nvPr>
            <p:ph type="ftr" sz="quarter" idx="11"/>
          </p:nvPr>
        </p:nvSpPr>
        <p:spPr/>
        <p:txBody>
          <a:bodyPr/>
          <a:lstStyle/>
          <a:p>
            <a:pPr>
              <a:defRPr/>
            </a:pPr>
            <a:r>
              <a:rPr lang="en-SG" altLang="en-US"/>
              <a:t>MA2012 Introduction to Mechatronics Systems Design</a:t>
            </a:r>
            <a:endParaRPr lang="en-US" altLang="en-US"/>
          </a:p>
        </p:txBody>
      </p:sp>
      <p:sp>
        <p:nvSpPr>
          <p:cNvPr id="6" name="Slide Number Placeholder 5"/>
          <p:cNvSpPr>
            <a:spLocks noGrp="1"/>
          </p:cNvSpPr>
          <p:nvPr>
            <p:ph type="sldNum" sz="quarter" idx="12"/>
          </p:nvPr>
        </p:nvSpPr>
        <p:spPr/>
        <p:txBody>
          <a:bodyPr/>
          <a:lstStyle/>
          <a:p>
            <a:fld id="{B99D6EF2-F9F7-4F1E-92D2-7131F7420C4A}" type="slidenum">
              <a:rPr lang="en-US" altLang="en-US" smtClean="0"/>
              <a:pPr/>
              <a:t>22</a:t>
            </a:fld>
            <a:endParaRPr lang="en-US" altLang="en-US"/>
          </a:p>
        </p:txBody>
      </p:sp>
      <p:cxnSp>
        <p:nvCxnSpPr>
          <p:cNvPr id="10" name="Straight Connector 9"/>
          <p:cNvCxnSpPr/>
          <p:nvPr/>
        </p:nvCxnSpPr>
        <p:spPr>
          <a:xfrm>
            <a:off x="5044970" y="1623853"/>
            <a:ext cx="15765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197370" y="2813483"/>
            <a:ext cx="15765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1286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a:t>
            </a:r>
            <a:endParaRPr lang="en-SG" dirty="0"/>
          </a:p>
        </p:txBody>
      </p:sp>
      <p:sp>
        <p:nvSpPr>
          <p:cNvPr id="3" name="Content Placeholder 2"/>
          <p:cNvSpPr>
            <a:spLocks noGrp="1"/>
          </p:cNvSpPr>
          <p:nvPr>
            <p:ph idx="1"/>
          </p:nvPr>
        </p:nvSpPr>
        <p:spPr>
          <a:xfrm>
            <a:off x="461481" y="1293433"/>
            <a:ext cx="8229600" cy="2118508"/>
          </a:xfrm>
        </p:spPr>
        <p:txBody>
          <a:bodyPr/>
          <a:lstStyle/>
          <a:p>
            <a:pPr marL="342900" lvl="1" indent="-342900">
              <a:buClr>
                <a:schemeClr val="accent1"/>
              </a:buClr>
              <a:buSzPct val="65000"/>
              <a:buFont typeface="Wingdings" pitchFamily="2" charset="2"/>
              <a:buChar char="n"/>
            </a:pPr>
            <a:r>
              <a:rPr lang="en-US" sz="2400" dirty="0"/>
              <a:t>How would you interface this sensor with an Arduino UNO MCU? Describe in words and sketch a schematic diagram.</a:t>
            </a:r>
          </a:p>
          <a:p>
            <a:pPr lvl="1"/>
            <a:r>
              <a:rPr lang="en-US" sz="2000" dirty="0"/>
              <a:t>The temperature sensor </a:t>
            </a:r>
            <a:r>
              <a:rPr lang="en-US" sz="2000" dirty="0" err="1"/>
              <a:t>Vout</a:t>
            </a:r>
            <a:r>
              <a:rPr lang="en-US" sz="2000" dirty="0"/>
              <a:t> pin is connected to one of the Analog Input pins of Arduino UNO MCU</a:t>
            </a:r>
          </a:p>
          <a:p>
            <a:pPr lvl="1"/>
            <a:r>
              <a:rPr lang="en-US" sz="2000" dirty="0"/>
              <a:t>The Shutdown pin is connected to a Digital I/O pin.  </a:t>
            </a:r>
            <a:endParaRPr lang="en-SG" sz="2000" dirty="0"/>
          </a:p>
        </p:txBody>
      </p:sp>
      <p:sp>
        <p:nvSpPr>
          <p:cNvPr id="4" name="Date Placeholder 3"/>
          <p:cNvSpPr>
            <a:spLocks noGrp="1"/>
          </p:cNvSpPr>
          <p:nvPr>
            <p:ph type="dt" sz="half" idx="10"/>
          </p:nvPr>
        </p:nvSpPr>
        <p:spPr/>
        <p:txBody>
          <a:bodyPr/>
          <a:lstStyle/>
          <a:p>
            <a:r>
              <a:rPr lang="en-US"/>
              <a:t>Lecture 8</a:t>
            </a:r>
            <a:endParaRPr lang="en-US" altLang="en-US"/>
          </a:p>
        </p:txBody>
      </p:sp>
      <p:sp>
        <p:nvSpPr>
          <p:cNvPr id="5" name="Footer Placeholder 4"/>
          <p:cNvSpPr>
            <a:spLocks noGrp="1"/>
          </p:cNvSpPr>
          <p:nvPr>
            <p:ph type="ftr" sz="quarter" idx="11"/>
          </p:nvPr>
        </p:nvSpPr>
        <p:spPr/>
        <p:txBody>
          <a:bodyPr/>
          <a:lstStyle/>
          <a:p>
            <a:pPr>
              <a:defRPr/>
            </a:pPr>
            <a:r>
              <a:rPr lang="en-SG" altLang="en-US"/>
              <a:t>MA2012 Introduction to Mechatronics Systems Design</a:t>
            </a:r>
            <a:endParaRPr lang="en-US" altLang="en-US"/>
          </a:p>
        </p:txBody>
      </p:sp>
      <p:sp>
        <p:nvSpPr>
          <p:cNvPr id="6" name="Slide Number Placeholder 5"/>
          <p:cNvSpPr>
            <a:spLocks noGrp="1"/>
          </p:cNvSpPr>
          <p:nvPr>
            <p:ph type="sldNum" sz="quarter" idx="12"/>
          </p:nvPr>
        </p:nvSpPr>
        <p:spPr/>
        <p:txBody>
          <a:bodyPr/>
          <a:lstStyle/>
          <a:p>
            <a:fld id="{B99D6EF2-F9F7-4F1E-92D2-7131F7420C4A}" type="slidenum">
              <a:rPr lang="en-US" altLang="en-US" smtClean="0"/>
              <a:pPr/>
              <a:t>23</a:t>
            </a:fld>
            <a:endParaRPr lang="en-US" altLang="en-US"/>
          </a:p>
        </p:txBody>
      </p:sp>
      <p:sp>
        <p:nvSpPr>
          <p:cNvPr id="31" name="Text Box 133"/>
          <p:cNvSpPr txBox="1">
            <a:spLocks noChangeArrowheads="1"/>
          </p:cNvSpPr>
          <p:nvPr/>
        </p:nvSpPr>
        <p:spPr bwMode="auto">
          <a:xfrm>
            <a:off x="4002678" y="4214001"/>
            <a:ext cx="938546" cy="127696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1000"/>
              </a:spcAft>
            </a:pPr>
            <a:r>
              <a:rPr lang="en-US" sz="1400" dirty="0">
                <a:latin typeface="Calibri"/>
                <a:ea typeface="Calibri"/>
                <a:cs typeface="Times New Roman"/>
              </a:rPr>
              <a:t>Temp Sensor</a:t>
            </a:r>
          </a:p>
          <a:p>
            <a:pPr algn="r">
              <a:spcAft>
                <a:spcPts val="1000"/>
              </a:spcAft>
            </a:pPr>
            <a:r>
              <a:rPr lang="en-US" sz="1400" dirty="0" err="1">
                <a:latin typeface="Calibri"/>
                <a:ea typeface="Calibri"/>
                <a:cs typeface="Times New Roman"/>
              </a:rPr>
              <a:t>Vout</a:t>
            </a:r>
            <a:endParaRPr lang="en-US" sz="1400" dirty="0">
              <a:latin typeface="Calibri"/>
              <a:ea typeface="Calibri"/>
              <a:cs typeface="Times New Roman"/>
            </a:endParaRPr>
          </a:p>
          <a:p>
            <a:pPr algn="r">
              <a:spcAft>
                <a:spcPts val="1000"/>
              </a:spcAft>
            </a:pPr>
            <a:r>
              <a:rPr lang="en-US" sz="1400" dirty="0">
                <a:latin typeface="Calibri"/>
                <a:ea typeface="Calibri"/>
                <a:cs typeface="Times New Roman"/>
              </a:rPr>
              <a:t>Shutdown</a:t>
            </a:r>
            <a:endParaRPr lang="en-SG" sz="1400" dirty="0">
              <a:latin typeface="Calibri"/>
              <a:ea typeface="Calibri"/>
              <a:cs typeface="Times New Roman"/>
            </a:endParaRPr>
          </a:p>
        </p:txBody>
      </p:sp>
      <p:cxnSp>
        <p:nvCxnSpPr>
          <p:cNvPr id="32" name="AutoShape 134"/>
          <p:cNvCxnSpPr>
            <a:cxnSpLocks noChangeShapeType="1"/>
          </p:cNvCxnSpPr>
          <p:nvPr/>
        </p:nvCxnSpPr>
        <p:spPr bwMode="auto">
          <a:xfrm flipV="1">
            <a:off x="4303535" y="3761780"/>
            <a:ext cx="0" cy="438496"/>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sp>
        <p:nvSpPr>
          <p:cNvPr id="33" name="Text Box 28"/>
          <p:cNvSpPr txBox="1">
            <a:spLocks/>
          </p:cNvSpPr>
          <p:nvPr/>
        </p:nvSpPr>
        <p:spPr>
          <a:xfrm>
            <a:off x="3675735" y="3661393"/>
            <a:ext cx="879229" cy="289828"/>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dirty="0">
                <a:effectLst/>
                <a:latin typeface="Calibri"/>
                <a:ea typeface="Calibri"/>
                <a:cs typeface="Times New Roman"/>
              </a:rPr>
              <a:t>5V</a:t>
            </a:r>
            <a:endParaRPr lang="en-SG" sz="1400" dirty="0">
              <a:effectLst/>
              <a:latin typeface="Calibri"/>
              <a:ea typeface="Calibri"/>
              <a:cs typeface="Times New Roman"/>
            </a:endParaRPr>
          </a:p>
        </p:txBody>
      </p:sp>
      <p:grpSp>
        <p:nvGrpSpPr>
          <p:cNvPr id="35" name="Group 34"/>
          <p:cNvGrpSpPr/>
          <p:nvPr/>
        </p:nvGrpSpPr>
        <p:grpSpPr>
          <a:xfrm>
            <a:off x="4159092" y="5490967"/>
            <a:ext cx="321955" cy="334172"/>
            <a:chOff x="4799066" y="2109888"/>
            <a:chExt cx="272280" cy="282612"/>
          </a:xfrm>
        </p:grpSpPr>
        <p:grpSp>
          <p:nvGrpSpPr>
            <p:cNvPr id="36" name="Group 35"/>
            <p:cNvGrpSpPr/>
            <p:nvPr/>
          </p:nvGrpSpPr>
          <p:grpSpPr>
            <a:xfrm>
              <a:off x="4799066" y="2279880"/>
              <a:ext cx="272280" cy="112620"/>
              <a:chOff x="4647421" y="2125188"/>
              <a:chExt cx="468408" cy="193742"/>
            </a:xfrm>
          </p:grpSpPr>
          <p:cxnSp>
            <p:nvCxnSpPr>
              <p:cNvPr id="38" name="AutoShape 25"/>
              <p:cNvCxnSpPr/>
              <p:nvPr/>
            </p:nvCxnSpPr>
            <p:spPr bwMode="auto">
              <a:xfrm>
                <a:off x="4647421" y="2125188"/>
                <a:ext cx="468408"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39" name="AutoShape 26"/>
              <p:cNvCxnSpPr/>
              <p:nvPr/>
            </p:nvCxnSpPr>
            <p:spPr bwMode="auto">
              <a:xfrm>
                <a:off x="4715204" y="2221628"/>
                <a:ext cx="294399" cy="861"/>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40" name="AutoShape 27"/>
              <p:cNvCxnSpPr/>
              <p:nvPr/>
            </p:nvCxnSpPr>
            <p:spPr bwMode="auto">
              <a:xfrm>
                <a:off x="4781974" y="2318930"/>
                <a:ext cx="144670"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grpSp>
        <p:cxnSp>
          <p:nvCxnSpPr>
            <p:cNvPr id="37" name="Straight Arrow Connector 36"/>
            <p:cNvCxnSpPr/>
            <p:nvPr/>
          </p:nvCxnSpPr>
          <p:spPr>
            <a:xfrm>
              <a:off x="4924247" y="2109888"/>
              <a:ext cx="0" cy="172015"/>
            </a:xfrm>
            <a:prstGeom prst="straightConnector1">
              <a:avLst/>
            </a:prstGeom>
            <a:ln>
              <a:solidFill>
                <a:srgbClr val="0000C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 name="Text Box 133"/>
          <p:cNvSpPr txBox="1">
            <a:spLocks noChangeArrowheads="1"/>
          </p:cNvSpPr>
          <p:nvPr/>
        </p:nvSpPr>
        <p:spPr bwMode="auto">
          <a:xfrm>
            <a:off x="5539568" y="4214001"/>
            <a:ext cx="938546" cy="133861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1000"/>
              </a:spcAft>
            </a:pPr>
            <a:r>
              <a:rPr lang="en-US" sz="1400" dirty="0">
                <a:effectLst/>
                <a:latin typeface="Calibri"/>
                <a:ea typeface="Calibri"/>
                <a:cs typeface="Times New Roman"/>
              </a:rPr>
              <a:t>Arduino UNO MCU</a:t>
            </a:r>
          </a:p>
          <a:p>
            <a:pPr>
              <a:spcAft>
                <a:spcPts val="1000"/>
              </a:spcAft>
            </a:pPr>
            <a:r>
              <a:rPr lang="en-US" sz="1400" dirty="0">
                <a:latin typeface="Calibri"/>
                <a:ea typeface="Calibri"/>
                <a:cs typeface="Times New Roman"/>
              </a:rPr>
              <a:t>A0</a:t>
            </a:r>
          </a:p>
          <a:p>
            <a:pPr>
              <a:lnSpc>
                <a:spcPct val="115000"/>
              </a:lnSpc>
              <a:spcAft>
                <a:spcPts val="1000"/>
              </a:spcAft>
            </a:pPr>
            <a:r>
              <a:rPr lang="en-US" sz="1400" dirty="0">
                <a:effectLst/>
                <a:latin typeface="Calibri"/>
                <a:ea typeface="Calibri"/>
                <a:cs typeface="Times New Roman"/>
              </a:rPr>
              <a:t>D0</a:t>
            </a:r>
            <a:endParaRPr lang="en-SG" sz="1400" dirty="0">
              <a:effectLst/>
              <a:latin typeface="Calibri"/>
              <a:ea typeface="Calibri"/>
              <a:cs typeface="Times New Roman"/>
            </a:endParaRPr>
          </a:p>
        </p:txBody>
      </p:sp>
      <p:cxnSp>
        <p:nvCxnSpPr>
          <p:cNvPr id="21" name="AutoShape 134"/>
          <p:cNvCxnSpPr>
            <a:cxnSpLocks noChangeShapeType="1"/>
          </p:cNvCxnSpPr>
          <p:nvPr/>
        </p:nvCxnSpPr>
        <p:spPr bwMode="auto">
          <a:xfrm flipV="1">
            <a:off x="5887902" y="3749089"/>
            <a:ext cx="0" cy="438496"/>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sp>
        <p:nvSpPr>
          <p:cNvPr id="22" name="Text Box 28"/>
          <p:cNvSpPr txBox="1">
            <a:spLocks/>
          </p:cNvSpPr>
          <p:nvPr/>
        </p:nvSpPr>
        <p:spPr>
          <a:xfrm>
            <a:off x="5417345" y="3415729"/>
            <a:ext cx="879229" cy="289828"/>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dirty="0">
                <a:latin typeface="Calibri"/>
                <a:ea typeface="Calibri"/>
                <a:cs typeface="Times New Roman"/>
              </a:rPr>
              <a:t>7</a:t>
            </a:r>
            <a:r>
              <a:rPr lang="en-US" sz="1400" dirty="0">
                <a:effectLst/>
                <a:latin typeface="Calibri"/>
                <a:ea typeface="Calibri"/>
                <a:cs typeface="Times New Roman"/>
              </a:rPr>
              <a:t>V</a:t>
            </a:r>
            <a:endParaRPr lang="en-SG" sz="1400" dirty="0">
              <a:effectLst/>
              <a:latin typeface="Calibri"/>
              <a:ea typeface="Calibri"/>
              <a:cs typeface="Times New Roman"/>
            </a:endParaRPr>
          </a:p>
        </p:txBody>
      </p:sp>
      <p:grpSp>
        <p:nvGrpSpPr>
          <p:cNvPr id="24" name="Group 23"/>
          <p:cNvGrpSpPr/>
          <p:nvPr/>
        </p:nvGrpSpPr>
        <p:grpSpPr>
          <a:xfrm>
            <a:off x="5695982" y="5552612"/>
            <a:ext cx="321955" cy="334172"/>
            <a:chOff x="4799066" y="2109888"/>
            <a:chExt cx="272280" cy="282612"/>
          </a:xfrm>
        </p:grpSpPr>
        <p:grpSp>
          <p:nvGrpSpPr>
            <p:cNvPr id="26" name="Group 25"/>
            <p:cNvGrpSpPr/>
            <p:nvPr/>
          </p:nvGrpSpPr>
          <p:grpSpPr>
            <a:xfrm>
              <a:off x="4799066" y="2279880"/>
              <a:ext cx="272280" cy="112620"/>
              <a:chOff x="4647421" y="2125188"/>
              <a:chExt cx="468408" cy="193742"/>
            </a:xfrm>
          </p:grpSpPr>
          <p:cxnSp>
            <p:nvCxnSpPr>
              <p:cNvPr id="28" name="AutoShape 25"/>
              <p:cNvCxnSpPr/>
              <p:nvPr/>
            </p:nvCxnSpPr>
            <p:spPr bwMode="auto">
              <a:xfrm>
                <a:off x="4647421" y="2125188"/>
                <a:ext cx="468408"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29" name="AutoShape 26"/>
              <p:cNvCxnSpPr/>
              <p:nvPr/>
            </p:nvCxnSpPr>
            <p:spPr bwMode="auto">
              <a:xfrm>
                <a:off x="4715204" y="2221628"/>
                <a:ext cx="294399" cy="861"/>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cxnSp>
            <p:nvCxnSpPr>
              <p:cNvPr id="30" name="AutoShape 27"/>
              <p:cNvCxnSpPr/>
              <p:nvPr/>
            </p:nvCxnSpPr>
            <p:spPr bwMode="auto">
              <a:xfrm>
                <a:off x="4781974" y="2318930"/>
                <a:ext cx="144670" cy="0"/>
              </a:xfrm>
              <a:prstGeom prst="straightConnector1">
                <a:avLst/>
              </a:prstGeom>
              <a:noFill/>
              <a:ln w="9525">
                <a:solidFill>
                  <a:srgbClr val="000000"/>
                </a:solidFill>
                <a:round/>
                <a:headEnd type="none" w="med" len="med"/>
                <a:tailEnd type="none" w="med" len="med"/>
              </a:ln>
              <a:extLst>
                <a:ext uri="{909E8E84-426E-40DD-AFC4-6F175D3DCCD1}">
                  <a14:hiddenFill xmlns:a14="http://schemas.microsoft.com/office/drawing/2010/main">
                    <a:noFill/>
                  </a14:hiddenFill>
                </a:ext>
              </a:extLst>
            </p:spPr>
          </p:cxnSp>
        </p:grpSp>
        <p:cxnSp>
          <p:nvCxnSpPr>
            <p:cNvPr id="27" name="Straight Arrow Connector 26"/>
            <p:cNvCxnSpPr/>
            <p:nvPr/>
          </p:nvCxnSpPr>
          <p:spPr>
            <a:xfrm>
              <a:off x="4924247" y="2109888"/>
              <a:ext cx="0" cy="172015"/>
            </a:xfrm>
            <a:prstGeom prst="straightConnector1">
              <a:avLst/>
            </a:prstGeom>
            <a:ln>
              <a:solidFill>
                <a:srgbClr val="0000C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41" name="AutoShape 148"/>
          <p:cNvCxnSpPr>
            <a:cxnSpLocks noChangeShapeType="1"/>
          </p:cNvCxnSpPr>
          <p:nvPr/>
        </p:nvCxnSpPr>
        <p:spPr bwMode="auto">
          <a:xfrm flipH="1">
            <a:off x="4951400" y="4898652"/>
            <a:ext cx="588168" cy="0"/>
          </a:xfrm>
          <a:prstGeom prst="straightConnector1">
            <a:avLst/>
          </a:prstGeom>
          <a:noFill/>
          <a:ln w="9525">
            <a:solidFill>
              <a:srgbClr val="000000"/>
            </a:solidFill>
            <a:round/>
            <a:headEnd type="triangle" w="med" len="med"/>
            <a:tailEnd type="none" w="med" len="med"/>
          </a:ln>
          <a:extLst>
            <a:ext uri="{909E8E84-426E-40DD-AFC4-6F175D3DCCD1}">
              <a14:hiddenFill xmlns:a14="http://schemas.microsoft.com/office/drawing/2010/main">
                <a:noFill/>
              </a14:hiddenFill>
            </a:ext>
          </a:extLst>
        </p:spPr>
      </p:cxnSp>
      <p:cxnSp>
        <p:nvCxnSpPr>
          <p:cNvPr id="50" name="AutoShape 148"/>
          <p:cNvCxnSpPr>
            <a:cxnSpLocks noChangeShapeType="1"/>
          </p:cNvCxnSpPr>
          <p:nvPr/>
        </p:nvCxnSpPr>
        <p:spPr bwMode="auto">
          <a:xfrm flipV="1">
            <a:off x="4953672" y="5269420"/>
            <a:ext cx="588168" cy="0"/>
          </a:xfrm>
          <a:prstGeom prst="straightConnector1">
            <a:avLst/>
          </a:prstGeom>
          <a:noFill/>
          <a:ln w="9525">
            <a:solidFill>
              <a:srgbClr val="000000"/>
            </a:solidFill>
            <a:round/>
            <a:headEnd type="triangle" w="med" len="med"/>
            <a:tailEnd type="non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99335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a:t>
            </a:r>
            <a:endParaRPr lang="en-SG" dirty="0"/>
          </a:p>
        </p:txBody>
      </p:sp>
      <p:sp>
        <p:nvSpPr>
          <p:cNvPr id="3" name="Content Placeholder 2"/>
          <p:cNvSpPr>
            <a:spLocks noGrp="1"/>
          </p:cNvSpPr>
          <p:nvPr>
            <p:ph idx="1"/>
          </p:nvPr>
        </p:nvSpPr>
        <p:spPr/>
        <p:txBody>
          <a:bodyPr/>
          <a:lstStyle/>
          <a:p>
            <a:r>
              <a:rPr lang="en-US" sz="2400" dirty="0"/>
              <a:t>If the car is designed for all weather conditions, i.e. –30 to +45</a:t>
            </a:r>
            <a:r>
              <a:rPr lang="en-US" sz="2400" dirty="0">
                <a:sym typeface="Symbol"/>
              </a:rPr>
              <a:t>C, which model (35/36/37) should we choose? Why?</a:t>
            </a:r>
          </a:p>
          <a:p>
            <a:pPr lvl="1"/>
            <a:r>
              <a:rPr lang="en-US" sz="2000" dirty="0"/>
              <a:t>All models can be used but TMP36 should be chosen because the scale factor is rated in this temperature range, i.e. performance can be guaranteed. </a:t>
            </a:r>
            <a:endParaRPr lang="en-SG" sz="2000" dirty="0"/>
          </a:p>
          <a:p>
            <a:r>
              <a:rPr lang="en-US" sz="2400" dirty="0">
                <a:sym typeface="Symbol"/>
              </a:rPr>
              <a:t>If the car is designed for sub-tropical conditions, i.e. +5 to +30C, and it is desirable to maximize the sensitivity, which model should we choose? Why?</a:t>
            </a:r>
          </a:p>
          <a:p>
            <a:pPr lvl="1"/>
            <a:r>
              <a:rPr lang="en-US" sz="2000" dirty="0">
                <a:sym typeface="Symbol"/>
              </a:rPr>
              <a:t>TMP37. Because it is the most sensitive (20 mv/</a:t>
            </a:r>
            <a:r>
              <a:rPr lang="en-US" sz="2000" dirty="0" err="1">
                <a:sym typeface="Symbol"/>
              </a:rPr>
              <a:t>deg</a:t>
            </a:r>
            <a:r>
              <a:rPr lang="en-US" sz="2000" dirty="0">
                <a:sym typeface="Symbol"/>
              </a:rPr>
              <a:t>).</a:t>
            </a:r>
          </a:p>
          <a:p>
            <a:endParaRPr lang="en-SG" sz="2400" dirty="0"/>
          </a:p>
        </p:txBody>
      </p:sp>
      <p:sp>
        <p:nvSpPr>
          <p:cNvPr id="4" name="Date Placeholder 3"/>
          <p:cNvSpPr>
            <a:spLocks noGrp="1"/>
          </p:cNvSpPr>
          <p:nvPr>
            <p:ph type="dt" sz="half" idx="10"/>
          </p:nvPr>
        </p:nvSpPr>
        <p:spPr/>
        <p:txBody>
          <a:bodyPr/>
          <a:lstStyle/>
          <a:p>
            <a:r>
              <a:rPr lang="en-US"/>
              <a:t>Lecture 8</a:t>
            </a:r>
            <a:endParaRPr lang="en-US" altLang="en-US"/>
          </a:p>
        </p:txBody>
      </p:sp>
      <p:sp>
        <p:nvSpPr>
          <p:cNvPr id="5" name="Footer Placeholder 4"/>
          <p:cNvSpPr>
            <a:spLocks noGrp="1"/>
          </p:cNvSpPr>
          <p:nvPr>
            <p:ph type="ftr" sz="quarter" idx="11"/>
          </p:nvPr>
        </p:nvSpPr>
        <p:spPr/>
        <p:txBody>
          <a:bodyPr/>
          <a:lstStyle/>
          <a:p>
            <a:pPr>
              <a:defRPr/>
            </a:pPr>
            <a:r>
              <a:rPr lang="en-SG" altLang="en-US"/>
              <a:t>MA2012 Introduction to Mechatronics Systems Design</a:t>
            </a:r>
            <a:endParaRPr lang="en-US" altLang="en-US"/>
          </a:p>
        </p:txBody>
      </p:sp>
      <p:sp>
        <p:nvSpPr>
          <p:cNvPr id="6" name="Slide Number Placeholder 5"/>
          <p:cNvSpPr>
            <a:spLocks noGrp="1"/>
          </p:cNvSpPr>
          <p:nvPr>
            <p:ph type="sldNum" sz="quarter" idx="12"/>
          </p:nvPr>
        </p:nvSpPr>
        <p:spPr/>
        <p:txBody>
          <a:bodyPr/>
          <a:lstStyle/>
          <a:p>
            <a:fld id="{B99D6EF2-F9F7-4F1E-92D2-7131F7420C4A}" type="slidenum">
              <a:rPr lang="en-US" altLang="en-US" smtClean="0"/>
              <a:pPr/>
              <a:t>24</a:t>
            </a:fld>
            <a:endParaRPr lang="en-US" altLang="en-US"/>
          </a:p>
        </p:txBody>
      </p:sp>
    </p:spTree>
    <p:extLst>
      <p:ext uri="{BB962C8B-B14F-4D97-AF65-F5344CB8AC3E}">
        <p14:creationId xmlns:p14="http://schemas.microsoft.com/office/powerpoint/2010/main" val="327416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4</a:t>
            </a:r>
            <a:endParaRPr lang="en-SG" dirty="0"/>
          </a:p>
        </p:txBody>
      </p:sp>
      <p:sp>
        <p:nvSpPr>
          <p:cNvPr id="3" name="Content Placeholder 2"/>
          <p:cNvSpPr>
            <a:spLocks noGrp="1"/>
          </p:cNvSpPr>
          <p:nvPr>
            <p:ph idx="1"/>
          </p:nvPr>
        </p:nvSpPr>
        <p:spPr>
          <a:xfrm>
            <a:off x="457200" y="1600201"/>
            <a:ext cx="5211098" cy="4536552"/>
          </a:xfrm>
        </p:spPr>
        <p:txBody>
          <a:bodyPr/>
          <a:lstStyle/>
          <a:p>
            <a:r>
              <a:rPr lang="en-US" sz="2400" dirty="0"/>
              <a:t>The game in Ex.1 is changed such that only 1 out of 16 sectors will win the grand prize, and all others win nothing. The design of the system is such that a sensor senses no object (slit) when a prize is won.</a:t>
            </a:r>
          </a:p>
          <a:p>
            <a:r>
              <a:rPr lang="en-US" sz="2400" dirty="0"/>
              <a:t>Given the datasheet of Omron proximity sensor E2EM. Answer the following questions:</a:t>
            </a:r>
          </a:p>
        </p:txBody>
      </p:sp>
      <p:sp>
        <p:nvSpPr>
          <p:cNvPr id="4" name="Date Placeholder 3"/>
          <p:cNvSpPr>
            <a:spLocks noGrp="1"/>
          </p:cNvSpPr>
          <p:nvPr>
            <p:ph type="dt" sz="half" idx="10"/>
          </p:nvPr>
        </p:nvSpPr>
        <p:spPr/>
        <p:txBody>
          <a:bodyPr/>
          <a:lstStyle/>
          <a:p>
            <a:r>
              <a:rPr lang="en-US"/>
              <a:t>Lecture 8</a:t>
            </a:r>
            <a:endParaRPr lang="en-US" altLang="en-US"/>
          </a:p>
        </p:txBody>
      </p:sp>
      <p:sp>
        <p:nvSpPr>
          <p:cNvPr id="5" name="Footer Placeholder 4"/>
          <p:cNvSpPr>
            <a:spLocks noGrp="1"/>
          </p:cNvSpPr>
          <p:nvPr>
            <p:ph type="ftr" sz="quarter" idx="11"/>
          </p:nvPr>
        </p:nvSpPr>
        <p:spPr/>
        <p:txBody>
          <a:bodyPr/>
          <a:lstStyle/>
          <a:p>
            <a:pPr>
              <a:defRPr/>
            </a:pPr>
            <a:r>
              <a:rPr lang="en-SG" altLang="en-US"/>
              <a:t>MA2012 Introduction to Mechatronics Systems Design</a:t>
            </a:r>
            <a:endParaRPr lang="en-US" altLang="en-US"/>
          </a:p>
        </p:txBody>
      </p:sp>
      <p:sp>
        <p:nvSpPr>
          <p:cNvPr id="6" name="Slide Number Placeholder 5"/>
          <p:cNvSpPr>
            <a:spLocks noGrp="1"/>
          </p:cNvSpPr>
          <p:nvPr>
            <p:ph type="sldNum" sz="quarter" idx="12"/>
          </p:nvPr>
        </p:nvSpPr>
        <p:spPr/>
        <p:txBody>
          <a:bodyPr/>
          <a:lstStyle/>
          <a:p>
            <a:fld id="{B99D6EF2-F9F7-4F1E-92D2-7131F7420C4A}" type="slidenum">
              <a:rPr lang="en-US" altLang="en-US" smtClean="0"/>
              <a:pPr/>
              <a:t>25</a:t>
            </a:fld>
            <a:endParaRPr lang="en-US" altLang="en-US"/>
          </a:p>
        </p:txBody>
      </p:sp>
      <p:grpSp>
        <p:nvGrpSpPr>
          <p:cNvPr id="30" name="Group 29"/>
          <p:cNvGrpSpPr/>
          <p:nvPr/>
        </p:nvGrpSpPr>
        <p:grpSpPr>
          <a:xfrm rot="6009422">
            <a:off x="5881454" y="489525"/>
            <a:ext cx="2164584" cy="2244351"/>
            <a:chOff x="4761186" y="2349062"/>
            <a:chExt cx="3689131" cy="3689131"/>
          </a:xfrm>
        </p:grpSpPr>
        <p:grpSp>
          <p:nvGrpSpPr>
            <p:cNvPr id="28" name="Group 27"/>
            <p:cNvGrpSpPr/>
            <p:nvPr/>
          </p:nvGrpSpPr>
          <p:grpSpPr>
            <a:xfrm>
              <a:off x="4761186" y="2349062"/>
              <a:ext cx="3689131" cy="3689131"/>
              <a:chOff x="6022428" y="3610304"/>
              <a:chExt cx="2427889" cy="2427889"/>
            </a:xfrm>
          </p:grpSpPr>
          <p:sp>
            <p:nvSpPr>
              <p:cNvPr id="7" name="Oval 6"/>
              <p:cNvSpPr/>
              <p:nvPr/>
            </p:nvSpPr>
            <p:spPr>
              <a:xfrm>
                <a:off x="6022428" y="3610304"/>
                <a:ext cx="2427889" cy="24278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 name="Straight Connector 10"/>
              <p:cNvCxnSpPr/>
              <p:nvPr/>
            </p:nvCxnSpPr>
            <p:spPr>
              <a:xfrm>
                <a:off x="6782509" y="3736426"/>
                <a:ext cx="907725" cy="21914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6782509" y="3736426"/>
                <a:ext cx="907725" cy="21914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140668" y="4378267"/>
                <a:ext cx="2191407" cy="8874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6140668" y="4378267"/>
                <a:ext cx="2191407" cy="907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 idx="1"/>
                <a:endCxn id="7" idx="5"/>
              </p:cNvCxnSpPr>
              <p:nvPr/>
            </p:nvCxnSpPr>
            <p:spPr>
              <a:xfrm>
                <a:off x="6377984" y="3965860"/>
                <a:ext cx="1716777" cy="17167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7" idx="7"/>
                <a:endCxn id="7" idx="3"/>
              </p:cNvCxnSpPr>
              <p:nvPr/>
            </p:nvCxnSpPr>
            <p:spPr>
              <a:xfrm flipH="1">
                <a:off x="6377984" y="3965860"/>
                <a:ext cx="1716777" cy="17167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7" idx="0"/>
                <a:endCxn id="7" idx="4"/>
              </p:cNvCxnSpPr>
              <p:nvPr/>
            </p:nvCxnSpPr>
            <p:spPr>
              <a:xfrm>
                <a:off x="7236373" y="3610304"/>
                <a:ext cx="0" cy="2427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2"/>
                <a:endCxn id="7" idx="6"/>
              </p:cNvCxnSpPr>
              <p:nvPr/>
            </p:nvCxnSpPr>
            <p:spPr>
              <a:xfrm>
                <a:off x="6022428" y="4824249"/>
                <a:ext cx="2427889"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Isosceles Triangle 28"/>
            <p:cNvSpPr/>
            <p:nvPr/>
          </p:nvSpPr>
          <p:spPr>
            <a:xfrm rot="10091926">
              <a:off x="6079505" y="2390912"/>
              <a:ext cx="702086" cy="18243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53" name="Group 52"/>
          <p:cNvGrpSpPr/>
          <p:nvPr/>
        </p:nvGrpSpPr>
        <p:grpSpPr>
          <a:xfrm>
            <a:off x="5210060" y="2843392"/>
            <a:ext cx="3630264" cy="3293361"/>
            <a:chOff x="756745" y="2629640"/>
            <a:chExt cx="3630264" cy="3293361"/>
          </a:xfrm>
        </p:grpSpPr>
        <p:grpSp>
          <p:nvGrpSpPr>
            <p:cNvPr id="51" name="Group 50"/>
            <p:cNvGrpSpPr/>
            <p:nvPr/>
          </p:nvGrpSpPr>
          <p:grpSpPr>
            <a:xfrm>
              <a:off x="756745" y="2629640"/>
              <a:ext cx="3293361" cy="3293361"/>
              <a:chOff x="756745" y="2629640"/>
              <a:chExt cx="3293361" cy="3293361"/>
            </a:xfrm>
          </p:grpSpPr>
          <p:sp>
            <p:nvSpPr>
              <p:cNvPr id="44" name="Oval 43"/>
              <p:cNvSpPr/>
              <p:nvPr/>
            </p:nvSpPr>
            <p:spPr>
              <a:xfrm>
                <a:off x="756745" y="2629640"/>
                <a:ext cx="3293361" cy="3293361"/>
              </a:xfrm>
              <a:prstGeom prst="ellipse">
                <a:avLst/>
              </a:prstGeom>
              <a:solidFill>
                <a:schemeClr val="bg1"/>
              </a:solidFill>
              <a:scene3d>
                <a:camera prst="orthographicFront">
                  <a:rot lat="0" lon="2700000" rev="0"/>
                </a:camera>
                <a:lightRig rig="threePt" dir="t"/>
              </a:scene3d>
              <a:sp3d>
                <a:bevelB w="38100" h="2286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5" name="Rectangle 44"/>
              <p:cNvSpPr/>
              <p:nvPr/>
            </p:nvSpPr>
            <p:spPr>
              <a:xfrm>
                <a:off x="3578772" y="4061087"/>
                <a:ext cx="126125" cy="4304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Isosceles Triangle 49"/>
              <p:cNvSpPr/>
              <p:nvPr/>
            </p:nvSpPr>
            <p:spPr>
              <a:xfrm rot="16200000">
                <a:off x="2791409" y="3688646"/>
                <a:ext cx="399380" cy="11753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52" name="Can 51"/>
            <p:cNvSpPr/>
            <p:nvPr/>
          </p:nvSpPr>
          <p:spPr>
            <a:xfrm rot="5400000">
              <a:off x="3985302" y="4015994"/>
              <a:ext cx="219698" cy="583716"/>
            </a:xfrm>
            <a:prstGeom prst="can">
              <a:avLst/>
            </a:prstGeom>
            <a:solidFill>
              <a:srgbClr val="0000CC"/>
            </a:solidFill>
            <a:scene3d>
              <a:camera prst="orthographicFront">
                <a:rot lat="0" lon="2700000" rev="212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54" name="Freeform 53"/>
          <p:cNvSpPr/>
          <p:nvPr/>
        </p:nvSpPr>
        <p:spPr>
          <a:xfrm>
            <a:off x="8671033" y="4508938"/>
            <a:ext cx="351853" cy="1497724"/>
          </a:xfrm>
          <a:custGeom>
            <a:avLst/>
            <a:gdLst>
              <a:gd name="connsiteX0" fmla="*/ 173421 w 351853"/>
              <a:gd name="connsiteY0" fmla="*/ 0 h 1135117"/>
              <a:gd name="connsiteX1" fmla="*/ 346841 w 351853"/>
              <a:gd name="connsiteY1" fmla="*/ 551793 h 1135117"/>
              <a:gd name="connsiteX2" fmla="*/ 0 w 351853"/>
              <a:gd name="connsiteY2" fmla="*/ 1135117 h 1135117"/>
              <a:gd name="connsiteX3" fmla="*/ 0 w 351853"/>
              <a:gd name="connsiteY3" fmla="*/ 1135117 h 1135117"/>
            </a:gdLst>
            <a:ahLst/>
            <a:cxnLst>
              <a:cxn ang="0">
                <a:pos x="connsiteX0" y="connsiteY0"/>
              </a:cxn>
              <a:cxn ang="0">
                <a:pos x="connsiteX1" y="connsiteY1"/>
              </a:cxn>
              <a:cxn ang="0">
                <a:pos x="connsiteX2" y="connsiteY2"/>
              </a:cxn>
              <a:cxn ang="0">
                <a:pos x="connsiteX3" y="connsiteY3"/>
              </a:cxn>
            </a:cxnLst>
            <a:rect l="l" t="t" r="r" b="b"/>
            <a:pathLst>
              <a:path w="351853" h="1135117">
                <a:moveTo>
                  <a:pt x="173421" y="0"/>
                </a:moveTo>
                <a:cubicBezTo>
                  <a:pt x="274582" y="181303"/>
                  <a:pt x="375744" y="362607"/>
                  <a:pt x="346841" y="551793"/>
                </a:cubicBezTo>
                <a:cubicBezTo>
                  <a:pt x="317938" y="740979"/>
                  <a:pt x="0" y="1135117"/>
                  <a:pt x="0" y="1135117"/>
                </a:cubicBezTo>
                <a:lnTo>
                  <a:pt x="0" y="1135117"/>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6" name="Straight Arrow Connector 55"/>
          <p:cNvCxnSpPr>
            <a:stCxn id="59" idx="2"/>
          </p:cNvCxnSpPr>
          <p:nvPr/>
        </p:nvCxnSpPr>
        <p:spPr>
          <a:xfrm flipH="1">
            <a:off x="8643062" y="4081973"/>
            <a:ext cx="77192" cy="29825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2"/>
          </p:cNvCxnSpPr>
          <p:nvPr/>
        </p:nvCxnSpPr>
        <p:spPr>
          <a:xfrm flipH="1" flipV="1">
            <a:off x="8095150" y="4705305"/>
            <a:ext cx="256054" cy="576144"/>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8160720" y="3712641"/>
            <a:ext cx="1119068" cy="369332"/>
          </a:xfrm>
          <a:prstGeom prst="rect">
            <a:avLst/>
          </a:prstGeom>
          <a:noFill/>
        </p:spPr>
        <p:txBody>
          <a:bodyPr wrap="square" rtlCol="0">
            <a:spAutoFit/>
          </a:bodyPr>
          <a:lstStyle/>
          <a:p>
            <a:pPr algn="ctr"/>
            <a:r>
              <a:rPr lang="en-US" dirty="0"/>
              <a:t>Sensor </a:t>
            </a:r>
            <a:endParaRPr lang="en-SG" dirty="0"/>
          </a:p>
        </p:txBody>
      </p:sp>
      <p:sp>
        <p:nvSpPr>
          <p:cNvPr id="60" name="TextBox 59"/>
          <p:cNvSpPr txBox="1"/>
          <p:nvPr/>
        </p:nvSpPr>
        <p:spPr>
          <a:xfrm>
            <a:off x="7740869" y="5222168"/>
            <a:ext cx="1418897" cy="646331"/>
          </a:xfrm>
          <a:prstGeom prst="rect">
            <a:avLst/>
          </a:prstGeom>
          <a:noFill/>
        </p:spPr>
        <p:txBody>
          <a:bodyPr wrap="square" rtlCol="0">
            <a:spAutoFit/>
          </a:bodyPr>
          <a:lstStyle/>
          <a:p>
            <a:pPr algn="ctr"/>
            <a:r>
              <a:rPr lang="en-US" dirty="0"/>
              <a:t>Slit (12x50mm)</a:t>
            </a:r>
            <a:endParaRPr lang="en-SG" dirty="0"/>
          </a:p>
        </p:txBody>
      </p:sp>
      <p:cxnSp>
        <p:nvCxnSpPr>
          <p:cNvPr id="61" name="Straight Arrow Connector 60"/>
          <p:cNvCxnSpPr/>
          <p:nvPr/>
        </p:nvCxnSpPr>
        <p:spPr>
          <a:xfrm flipH="1">
            <a:off x="8104286" y="3161265"/>
            <a:ext cx="246918" cy="53421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7559582" y="2561100"/>
            <a:ext cx="1679639" cy="646331"/>
          </a:xfrm>
          <a:prstGeom prst="rect">
            <a:avLst/>
          </a:prstGeom>
          <a:noFill/>
        </p:spPr>
        <p:txBody>
          <a:bodyPr wrap="square" rtlCol="0">
            <a:spAutoFit/>
          </a:bodyPr>
          <a:lstStyle/>
          <a:p>
            <a:pPr algn="ctr"/>
            <a:r>
              <a:rPr lang="en-US" dirty="0"/>
              <a:t>Al Strip (2.5 mm thickness) </a:t>
            </a:r>
            <a:endParaRPr lang="en-SG" dirty="0"/>
          </a:p>
        </p:txBody>
      </p:sp>
    </p:spTree>
    <p:extLst>
      <p:ext uri="{BB962C8B-B14F-4D97-AF65-F5344CB8AC3E}">
        <p14:creationId xmlns:p14="http://schemas.microsoft.com/office/powerpoint/2010/main" val="6943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4</a:t>
            </a:r>
            <a:endParaRPr lang="en-SG" dirty="0"/>
          </a:p>
        </p:txBody>
      </p:sp>
      <p:sp>
        <p:nvSpPr>
          <p:cNvPr id="3" name="Content Placeholder 2"/>
          <p:cNvSpPr>
            <a:spLocks noGrp="1"/>
          </p:cNvSpPr>
          <p:nvPr>
            <p:ph idx="1"/>
          </p:nvPr>
        </p:nvSpPr>
        <p:spPr/>
        <p:txBody>
          <a:bodyPr/>
          <a:lstStyle/>
          <a:p>
            <a:r>
              <a:rPr lang="en-US" sz="2400" dirty="0"/>
              <a:t>If the distance between the sensor and the rim of the wheel is 10mm, which model should you use?</a:t>
            </a:r>
          </a:p>
          <a:p>
            <a:pPr lvl="1"/>
            <a:r>
              <a:rPr lang="en-US" sz="2000" dirty="0"/>
              <a:t>E2EM-X30MX. Refer to </a:t>
            </a:r>
            <a:r>
              <a:rPr lang="en-US" sz="2000" dirty="0" err="1"/>
              <a:t>pg</a:t>
            </a:r>
            <a:r>
              <a:rPr lang="en-US" sz="2000" dirty="0"/>
              <a:t> 4 bottom right graph, see plot for Aluminum.</a:t>
            </a:r>
          </a:p>
          <a:p>
            <a:r>
              <a:rPr lang="en-US" sz="2400" dirty="0"/>
              <a:t>If it is required to send a LOW to a MCU when the slit is detected, should you choose NC or NO type?</a:t>
            </a:r>
          </a:p>
          <a:p>
            <a:pPr lvl="1"/>
            <a:r>
              <a:rPr lang="en-US" sz="2000" dirty="0"/>
              <a:t>NO. Because when the slit (i.e. no object) is detected, the output is LOW. </a:t>
            </a:r>
          </a:p>
          <a:p>
            <a:r>
              <a:rPr lang="en-US" sz="2000" dirty="0"/>
              <a:t>Discuss the trade-off of selecting shielded vs unshielded model.</a:t>
            </a:r>
          </a:p>
          <a:p>
            <a:pPr lvl="1"/>
            <a:r>
              <a:rPr lang="en-US" sz="1800" dirty="0"/>
              <a:t>Unshielded: longer sensing distance but more noise</a:t>
            </a:r>
          </a:p>
          <a:p>
            <a:pPr lvl="1"/>
            <a:r>
              <a:rPr lang="en-US" sz="1800" dirty="0"/>
              <a:t>Shielded: vice versa</a:t>
            </a:r>
            <a:endParaRPr lang="en-SG" sz="1800" dirty="0"/>
          </a:p>
        </p:txBody>
      </p:sp>
      <p:sp>
        <p:nvSpPr>
          <p:cNvPr id="4" name="Date Placeholder 3"/>
          <p:cNvSpPr>
            <a:spLocks noGrp="1"/>
          </p:cNvSpPr>
          <p:nvPr>
            <p:ph type="dt" sz="half" idx="10"/>
          </p:nvPr>
        </p:nvSpPr>
        <p:spPr/>
        <p:txBody>
          <a:bodyPr/>
          <a:lstStyle/>
          <a:p>
            <a:r>
              <a:rPr lang="en-US"/>
              <a:t>Lecture 8</a:t>
            </a:r>
            <a:endParaRPr lang="en-US" altLang="en-US"/>
          </a:p>
        </p:txBody>
      </p:sp>
      <p:sp>
        <p:nvSpPr>
          <p:cNvPr id="5" name="Footer Placeholder 4"/>
          <p:cNvSpPr>
            <a:spLocks noGrp="1"/>
          </p:cNvSpPr>
          <p:nvPr>
            <p:ph type="ftr" sz="quarter" idx="11"/>
          </p:nvPr>
        </p:nvSpPr>
        <p:spPr/>
        <p:txBody>
          <a:bodyPr/>
          <a:lstStyle/>
          <a:p>
            <a:pPr>
              <a:defRPr/>
            </a:pPr>
            <a:r>
              <a:rPr lang="en-SG" altLang="en-US"/>
              <a:t>MA2012 Introduction to Mechatronics Systems Design</a:t>
            </a:r>
            <a:endParaRPr lang="en-US" altLang="en-US"/>
          </a:p>
        </p:txBody>
      </p:sp>
      <p:sp>
        <p:nvSpPr>
          <p:cNvPr id="6" name="Slide Number Placeholder 5"/>
          <p:cNvSpPr>
            <a:spLocks noGrp="1"/>
          </p:cNvSpPr>
          <p:nvPr>
            <p:ph type="sldNum" sz="quarter" idx="12"/>
          </p:nvPr>
        </p:nvSpPr>
        <p:spPr/>
        <p:txBody>
          <a:bodyPr/>
          <a:lstStyle/>
          <a:p>
            <a:fld id="{B99D6EF2-F9F7-4F1E-92D2-7131F7420C4A}" type="slidenum">
              <a:rPr lang="en-US" altLang="en-US" smtClean="0"/>
              <a:pPr/>
              <a:t>26</a:t>
            </a:fld>
            <a:endParaRPr lang="en-US" altLang="en-US"/>
          </a:p>
        </p:txBody>
      </p:sp>
    </p:spTree>
    <p:extLst>
      <p:ext uri="{BB962C8B-B14F-4D97-AF65-F5344CB8AC3E}">
        <p14:creationId xmlns:p14="http://schemas.microsoft.com/office/powerpoint/2010/main" val="695163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AY16/17 Q2</a:t>
            </a:r>
          </a:p>
        </p:txBody>
      </p:sp>
      <p:sp>
        <p:nvSpPr>
          <p:cNvPr id="3" name="Content Placeholder 2"/>
          <p:cNvSpPr>
            <a:spLocks noGrp="1"/>
          </p:cNvSpPr>
          <p:nvPr>
            <p:ph idx="1"/>
          </p:nvPr>
        </p:nvSpPr>
        <p:spPr/>
        <p:txBody>
          <a:bodyPr/>
          <a:lstStyle/>
          <a:p>
            <a:r>
              <a:rPr lang="en-US" sz="2000" dirty="0"/>
              <a:t>A mechatronics engineer implemented a measurement system using an Arduino UNO MCU. The measurement system has a digital temperature sensor and an analog accelerometer to monitor the conditions of a piece of equipment. The temperature sensor records the ambient temperature of at a sampling frequency of 10 Hz. A 4-digit Liquid Crystal Display (LCD) is used to show real-time measurement of the temperature (see Figure 1) with 2 decimal points. The accelerometer is used to measure the vibration of the equipment caused by movement activities in its vicinity and is sampled at 200 Hz. </a:t>
            </a:r>
          </a:p>
          <a:p>
            <a:endParaRPr lang="en-US" sz="2400" dirty="0"/>
          </a:p>
        </p:txBody>
      </p:sp>
      <p:sp>
        <p:nvSpPr>
          <p:cNvPr id="4" name="Date Placeholder 3"/>
          <p:cNvSpPr>
            <a:spLocks noGrp="1"/>
          </p:cNvSpPr>
          <p:nvPr>
            <p:ph type="dt" sz="half" idx="10"/>
          </p:nvPr>
        </p:nvSpPr>
        <p:spPr/>
        <p:txBody>
          <a:bodyPr/>
          <a:lstStyle/>
          <a:p>
            <a:r>
              <a:rPr lang="en-US"/>
              <a:t>Lecture 8</a:t>
            </a:r>
            <a:endParaRPr lang="en-US" altLang="en-US"/>
          </a:p>
        </p:txBody>
      </p:sp>
      <p:sp>
        <p:nvSpPr>
          <p:cNvPr id="5" name="Footer Placeholder 4"/>
          <p:cNvSpPr>
            <a:spLocks noGrp="1"/>
          </p:cNvSpPr>
          <p:nvPr>
            <p:ph type="ftr" sz="quarter" idx="11"/>
          </p:nvPr>
        </p:nvSpPr>
        <p:spPr/>
        <p:txBody>
          <a:bodyPr/>
          <a:lstStyle/>
          <a:p>
            <a:pPr>
              <a:defRPr/>
            </a:pPr>
            <a:r>
              <a:rPr lang="en-SG" altLang="en-US"/>
              <a:t>MA2012 Introduction to Mechatronics Systems Design</a:t>
            </a:r>
            <a:endParaRPr lang="en-US" altLang="en-US"/>
          </a:p>
        </p:txBody>
      </p:sp>
      <p:sp>
        <p:nvSpPr>
          <p:cNvPr id="6" name="Slide Number Placeholder 5"/>
          <p:cNvSpPr>
            <a:spLocks noGrp="1"/>
          </p:cNvSpPr>
          <p:nvPr>
            <p:ph type="sldNum" sz="quarter" idx="12"/>
          </p:nvPr>
        </p:nvSpPr>
        <p:spPr/>
        <p:txBody>
          <a:bodyPr/>
          <a:lstStyle/>
          <a:p>
            <a:fld id="{B99D6EF2-F9F7-4F1E-92D2-7131F7420C4A}" type="slidenum">
              <a:rPr lang="en-US" altLang="en-US" smtClean="0"/>
              <a:pPr/>
              <a:t>27</a:t>
            </a:fld>
            <a:endParaRPr lang="en-US" altLang="en-US"/>
          </a:p>
        </p:txBody>
      </p:sp>
      <p:sp>
        <p:nvSpPr>
          <p:cNvPr id="11"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31" name="Picture 14" descr="Image result for 4 digit lcd displ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4626633"/>
            <a:ext cx="2232025" cy="1363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293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AY16/17 Q2</a:t>
            </a:r>
          </a:p>
        </p:txBody>
      </p:sp>
      <p:sp>
        <p:nvSpPr>
          <p:cNvPr id="3" name="Content Placeholder 2"/>
          <p:cNvSpPr>
            <a:spLocks noGrp="1"/>
          </p:cNvSpPr>
          <p:nvPr>
            <p:ph idx="1"/>
          </p:nvPr>
        </p:nvSpPr>
        <p:spPr/>
        <p:txBody>
          <a:bodyPr/>
          <a:lstStyle/>
          <a:p>
            <a:pPr lvl="0"/>
            <a:r>
              <a:rPr lang="en-US" sz="1800" dirty="0"/>
              <a:t>An operator observes that the least significant digit of the LCD is fluctuating all the time while the ambient temperature is held constant. Explain the cause of this observation. (2 mark)</a:t>
            </a:r>
          </a:p>
          <a:p>
            <a:pPr marL="341313" indent="0">
              <a:buNone/>
            </a:pPr>
            <a:r>
              <a:rPr lang="en-US" sz="1800" dirty="0"/>
              <a:t>This fluctuation is caused by random or white noise.</a:t>
            </a:r>
          </a:p>
          <a:p>
            <a:endParaRPr lang="en-US" sz="1800" dirty="0"/>
          </a:p>
          <a:p>
            <a:pPr lvl="0"/>
            <a:r>
              <a:rPr lang="en-US" sz="1800" dirty="0"/>
              <a:t>The temperature sensor has a resolution of 12-bit and the sensing range is from 10 – 90</a:t>
            </a:r>
            <a:r>
              <a:rPr lang="en-US" sz="1800" dirty="0">
                <a:sym typeface="Symbol" panose="05050102010706020507" pitchFamily="18" charset="2"/>
              </a:rPr>
              <a:t></a:t>
            </a:r>
            <a:r>
              <a:rPr lang="en-US" sz="1800" dirty="0"/>
              <a:t>C. The fluctuation is only in the range of </a:t>
            </a:r>
            <a:r>
              <a:rPr lang="en-US" sz="1800" dirty="0">
                <a:sym typeface="Symbol" panose="05050102010706020507" pitchFamily="18" charset="2"/>
              </a:rPr>
              <a:t></a:t>
            </a:r>
            <a:r>
              <a:rPr lang="en-US" sz="1800" dirty="0"/>
              <a:t> 1 bit from the true temperature. Given that the true temperature is 30.00</a:t>
            </a:r>
            <a:r>
              <a:rPr lang="en-US" sz="1800" dirty="0">
                <a:sym typeface="Symbol" panose="05050102010706020507" pitchFamily="18" charset="2"/>
              </a:rPr>
              <a:t></a:t>
            </a:r>
            <a:r>
              <a:rPr lang="en-US" sz="1800" dirty="0"/>
              <a:t>C, what are the 3 possible temperatures which the display will show? (9 marks)</a:t>
            </a:r>
          </a:p>
          <a:p>
            <a:pPr marL="341313" lvl="0" indent="0">
              <a:buNone/>
            </a:pPr>
            <a:r>
              <a:rPr lang="en-US" sz="1800" dirty="0"/>
              <a:t>12 bit is equivalent to 2</a:t>
            </a:r>
            <a:r>
              <a:rPr lang="en-US" sz="1800" baseline="30000" dirty="0"/>
              <a:t>12</a:t>
            </a:r>
            <a:r>
              <a:rPr lang="en-US" sz="1800" dirty="0"/>
              <a:t> = 4096 levels</a:t>
            </a:r>
          </a:p>
          <a:p>
            <a:pPr marL="341313" indent="0">
              <a:buNone/>
            </a:pPr>
            <a:r>
              <a:rPr lang="en-US" sz="1800" dirty="0"/>
              <a:t>Temperature range = 90 – 10 = 80</a:t>
            </a:r>
            <a:r>
              <a:rPr lang="en-US" sz="1800" dirty="0">
                <a:sym typeface="Symbol" panose="05050102010706020507" pitchFamily="18" charset="2"/>
              </a:rPr>
              <a:t></a:t>
            </a:r>
            <a:r>
              <a:rPr lang="en-US" sz="1800" dirty="0"/>
              <a:t>C</a:t>
            </a:r>
          </a:p>
          <a:p>
            <a:pPr marL="341313" indent="0">
              <a:buNone/>
            </a:pPr>
            <a:r>
              <a:rPr lang="en-US" sz="1800" dirty="0"/>
              <a:t>Resolution = 80 / 4,096 = 0.02</a:t>
            </a:r>
            <a:r>
              <a:rPr lang="en-US" sz="1800" dirty="0">
                <a:sym typeface="Symbol" panose="05050102010706020507" pitchFamily="18" charset="2"/>
              </a:rPr>
              <a:t></a:t>
            </a:r>
            <a:r>
              <a:rPr lang="en-US" sz="1800" dirty="0"/>
              <a:t>C</a:t>
            </a:r>
          </a:p>
          <a:p>
            <a:pPr marL="341313" indent="0">
              <a:buNone/>
            </a:pPr>
            <a:r>
              <a:rPr lang="en-US" sz="1800" dirty="0"/>
              <a:t>The 3 possible temperatures to be displayed are 29.98, 30.00 &amp; 30.02. </a:t>
            </a:r>
          </a:p>
          <a:p>
            <a:pPr marL="0" indent="0">
              <a:buNone/>
            </a:pPr>
            <a:endParaRPr lang="en-US" sz="1800" dirty="0"/>
          </a:p>
        </p:txBody>
      </p:sp>
      <p:sp>
        <p:nvSpPr>
          <p:cNvPr id="4" name="Date Placeholder 3"/>
          <p:cNvSpPr>
            <a:spLocks noGrp="1"/>
          </p:cNvSpPr>
          <p:nvPr>
            <p:ph type="dt" sz="half" idx="10"/>
          </p:nvPr>
        </p:nvSpPr>
        <p:spPr/>
        <p:txBody>
          <a:bodyPr/>
          <a:lstStyle/>
          <a:p>
            <a:r>
              <a:rPr lang="en-US"/>
              <a:t>Lecture 8</a:t>
            </a:r>
            <a:endParaRPr lang="en-US" altLang="en-US"/>
          </a:p>
        </p:txBody>
      </p:sp>
      <p:sp>
        <p:nvSpPr>
          <p:cNvPr id="5" name="Footer Placeholder 4"/>
          <p:cNvSpPr>
            <a:spLocks noGrp="1"/>
          </p:cNvSpPr>
          <p:nvPr>
            <p:ph type="ftr" sz="quarter" idx="11"/>
          </p:nvPr>
        </p:nvSpPr>
        <p:spPr/>
        <p:txBody>
          <a:bodyPr/>
          <a:lstStyle/>
          <a:p>
            <a:pPr>
              <a:defRPr/>
            </a:pPr>
            <a:r>
              <a:rPr lang="en-SG" altLang="en-US"/>
              <a:t>MA2012 Introduction to Mechatronics Systems Design</a:t>
            </a:r>
            <a:endParaRPr lang="en-US" altLang="en-US"/>
          </a:p>
        </p:txBody>
      </p:sp>
      <p:sp>
        <p:nvSpPr>
          <p:cNvPr id="6" name="Slide Number Placeholder 5"/>
          <p:cNvSpPr>
            <a:spLocks noGrp="1"/>
          </p:cNvSpPr>
          <p:nvPr>
            <p:ph type="sldNum" sz="quarter" idx="12"/>
          </p:nvPr>
        </p:nvSpPr>
        <p:spPr/>
        <p:txBody>
          <a:bodyPr/>
          <a:lstStyle/>
          <a:p>
            <a:fld id="{B99D6EF2-F9F7-4F1E-92D2-7131F7420C4A}" type="slidenum">
              <a:rPr lang="en-US" altLang="en-US" smtClean="0"/>
              <a:pPr/>
              <a:t>28</a:t>
            </a:fld>
            <a:endParaRPr lang="en-US" altLang="en-US"/>
          </a:p>
        </p:txBody>
      </p:sp>
    </p:spTree>
    <p:extLst>
      <p:ext uri="{BB962C8B-B14F-4D97-AF65-F5344CB8AC3E}">
        <p14:creationId xmlns:p14="http://schemas.microsoft.com/office/powerpoint/2010/main" val="1653627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AY16/17 Q2</a:t>
            </a:r>
          </a:p>
        </p:txBody>
      </p:sp>
      <p:sp>
        <p:nvSpPr>
          <p:cNvPr id="3" name="Content Placeholder 2"/>
          <p:cNvSpPr>
            <a:spLocks noGrp="1"/>
          </p:cNvSpPr>
          <p:nvPr>
            <p:ph idx="1"/>
          </p:nvPr>
        </p:nvSpPr>
        <p:spPr>
          <a:xfrm>
            <a:off x="457200" y="1417638"/>
            <a:ext cx="8229600" cy="4713287"/>
          </a:xfrm>
        </p:spPr>
        <p:txBody>
          <a:bodyPr/>
          <a:lstStyle/>
          <a:p>
            <a:pPr lvl="0"/>
            <a:r>
              <a:rPr lang="en-US" sz="1800" dirty="0"/>
              <a:t>Suggest 3 possible ways to make the temperature reading shown on the LCD to stop fluctuating so frequently. (6 marks)</a:t>
            </a:r>
          </a:p>
          <a:p>
            <a:pPr marL="341313" lvl="0" indent="0">
              <a:buNone/>
            </a:pPr>
            <a:r>
              <a:rPr lang="en-US" sz="1800" dirty="0"/>
              <a:t>Any 3 of the following: </a:t>
            </a:r>
          </a:p>
          <a:p>
            <a:pPr lvl="1"/>
            <a:r>
              <a:rPr lang="en-US" sz="1800" dirty="0"/>
              <a:t>Use a </a:t>
            </a:r>
            <a:r>
              <a:rPr lang="en-US" sz="1800" dirty="0" err="1"/>
              <a:t>lowpass</a:t>
            </a:r>
            <a:r>
              <a:rPr lang="en-US" sz="1800" dirty="0"/>
              <a:t> filter</a:t>
            </a:r>
          </a:p>
          <a:p>
            <a:pPr lvl="1"/>
            <a:r>
              <a:rPr lang="en-US" sz="1800" dirty="0"/>
              <a:t>Perform a moving average </a:t>
            </a:r>
          </a:p>
          <a:p>
            <a:pPr lvl="1"/>
            <a:r>
              <a:rPr lang="en-US" sz="1800" dirty="0"/>
              <a:t>Display only 1 decimal point</a:t>
            </a:r>
          </a:p>
          <a:p>
            <a:pPr lvl="1"/>
            <a:r>
              <a:rPr lang="en-US" sz="1800" dirty="0"/>
              <a:t>Update display every minute (or any time period significantly longer than sampling period)</a:t>
            </a:r>
          </a:p>
          <a:p>
            <a:pPr lvl="0"/>
            <a:r>
              <a:rPr lang="en-US" sz="1800" dirty="0"/>
              <a:t>An analysis of a short period of recording by the accelerometer reveals that the signal is made up of a 1 Hz signal caused by a person walking pass the equipment, a 50 Hz noise caused by </a:t>
            </a:r>
            <a:r>
              <a:rPr lang="en-US" sz="1800" dirty="0" err="1"/>
              <a:t>powerline</a:t>
            </a:r>
            <a:r>
              <a:rPr lang="en-US" sz="1800" dirty="0"/>
              <a:t> hum, and random noise. Suggest how this </a:t>
            </a:r>
            <a:r>
              <a:rPr lang="en-US" sz="1800" dirty="0" err="1"/>
              <a:t>powerline</a:t>
            </a:r>
            <a:r>
              <a:rPr lang="en-US" sz="1800" dirty="0"/>
              <a:t> hum can be removed without affecting the 1 Hz signal.  (3 marks)</a:t>
            </a:r>
          </a:p>
          <a:p>
            <a:pPr marL="341313" indent="0">
              <a:buNone/>
            </a:pPr>
            <a:r>
              <a:rPr lang="en-US" sz="1800" dirty="0"/>
              <a:t>To use a </a:t>
            </a:r>
            <a:r>
              <a:rPr lang="en-US" sz="1800" dirty="0" err="1"/>
              <a:t>lowpass</a:t>
            </a:r>
            <a:r>
              <a:rPr lang="en-US" sz="1800" dirty="0"/>
              <a:t> filter with a cut-off frequency between 10-40 Hz.</a:t>
            </a:r>
          </a:p>
          <a:p>
            <a:pPr marL="341313" indent="0">
              <a:buNone/>
            </a:pPr>
            <a:r>
              <a:rPr lang="en-US" sz="1800" dirty="0"/>
              <a:t>Or to use a </a:t>
            </a:r>
            <a:r>
              <a:rPr lang="en-US" sz="1800" dirty="0" err="1"/>
              <a:t>bandstop</a:t>
            </a:r>
            <a:r>
              <a:rPr lang="en-US" sz="1800" dirty="0"/>
              <a:t> filter centered at 50Hz.</a:t>
            </a:r>
          </a:p>
        </p:txBody>
      </p:sp>
      <p:sp>
        <p:nvSpPr>
          <p:cNvPr id="4" name="Date Placeholder 3"/>
          <p:cNvSpPr>
            <a:spLocks noGrp="1"/>
          </p:cNvSpPr>
          <p:nvPr>
            <p:ph type="dt" sz="half" idx="10"/>
          </p:nvPr>
        </p:nvSpPr>
        <p:spPr/>
        <p:txBody>
          <a:bodyPr/>
          <a:lstStyle/>
          <a:p>
            <a:r>
              <a:rPr lang="en-US"/>
              <a:t>Lecture 8</a:t>
            </a:r>
            <a:endParaRPr lang="en-US" altLang="en-US"/>
          </a:p>
        </p:txBody>
      </p:sp>
      <p:sp>
        <p:nvSpPr>
          <p:cNvPr id="5" name="Footer Placeholder 4"/>
          <p:cNvSpPr>
            <a:spLocks noGrp="1"/>
          </p:cNvSpPr>
          <p:nvPr>
            <p:ph type="ftr" sz="quarter" idx="11"/>
          </p:nvPr>
        </p:nvSpPr>
        <p:spPr/>
        <p:txBody>
          <a:bodyPr/>
          <a:lstStyle/>
          <a:p>
            <a:pPr>
              <a:defRPr/>
            </a:pPr>
            <a:r>
              <a:rPr lang="en-SG" altLang="en-US"/>
              <a:t>MA2012 Introduction to Mechatronics Systems Design</a:t>
            </a:r>
            <a:endParaRPr lang="en-US" altLang="en-US"/>
          </a:p>
        </p:txBody>
      </p:sp>
      <p:sp>
        <p:nvSpPr>
          <p:cNvPr id="6" name="Slide Number Placeholder 5"/>
          <p:cNvSpPr>
            <a:spLocks noGrp="1"/>
          </p:cNvSpPr>
          <p:nvPr>
            <p:ph type="sldNum" sz="quarter" idx="12"/>
          </p:nvPr>
        </p:nvSpPr>
        <p:spPr/>
        <p:txBody>
          <a:bodyPr/>
          <a:lstStyle/>
          <a:p>
            <a:fld id="{B99D6EF2-F9F7-4F1E-92D2-7131F7420C4A}" type="slidenum">
              <a:rPr lang="en-US" altLang="en-US" smtClean="0"/>
              <a:pPr/>
              <a:t>29</a:t>
            </a:fld>
            <a:endParaRPr lang="en-US" altLang="en-US"/>
          </a:p>
        </p:txBody>
      </p:sp>
    </p:spTree>
    <p:extLst>
      <p:ext uri="{BB962C8B-B14F-4D97-AF65-F5344CB8AC3E}">
        <p14:creationId xmlns:p14="http://schemas.microsoft.com/office/powerpoint/2010/main" val="1952550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2 – Arduino UNO MCU </a:t>
            </a:r>
            <a:br>
              <a:rPr lang="en-US" dirty="0"/>
            </a:br>
            <a:r>
              <a:rPr lang="en-US" dirty="0">
                <a:sym typeface="Wingdings" panose="05000000000000000000" pitchFamily="2" charset="2"/>
              </a:rPr>
              <a:t></a:t>
            </a:r>
            <a:endParaRPr lang="en-SG" dirty="0"/>
          </a:p>
        </p:txBody>
      </p:sp>
      <p:sp>
        <p:nvSpPr>
          <p:cNvPr id="5" name="Content Placeholder 4"/>
          <p:cNvSpPr>
            <a:spLocks noGrp="1"/>
          </p:cNvSpPr>
          <p:nvPr>
            <p:ph idx="1"/>
          </p:nvPr>
        </p:nvSpPr>
        <p:spPr/>
        <p:txBody>
          <a:bodyPr/>
          <a:lstStyle/>
          <a:p>
            <a:pPr marL="342900" lvl="1" indent="-342900"/>
            <a:r>
              <a:rPr lang="en-US" sz="2800" dirty="0" err="1">
                <a:ea typeface="+mn-ea"/>
                <a:cs typeface="+mn-cs"/>
              </a:rPr>
              <a:t>ATMega</a:t>
            </a:r>
            <a:r>
              <a:rPr lang="en-US" sz="2800" dirty="0">
                <a:ea typeface="+mn-ea"/>
                <a:cs typeface="+mn-cs"/>
              </a:rPr>
              <a:t> 328 MCU</a:t>
            </a:r>
          </a:p>
          <a:p>
            <a:pPr marL="660400" lvl="3" indent="-342900"/>
            <a:r>
              <a:rPr lang="en-US" sz="2400" dirty="0">
                <a:ea typeface="+mn-ea"/>
                <a:cs typeface="+mn-cs"/>
              </a:rPr>
              <a:t>Number of bits, processor speed</a:t>
            </a:r>
          </a:p>
          <a:p>
            <a:pPr marL="660400" lvl="3" indent="-342900"/>
            <a:r>
              <a:rPr lang="en-US" sz="2400" dirty="0">
                <a:ea typeface="+mn-ea"/>
                <a:cs typeface="+mn-cs"/>
              </a:rPr>
              <a:t>Memory: RAM, EEPROM, Flash Memory</a:t>
            </a:r>
          </a:p>
          <a:p>
            <a:pPr marL="660400" lvl="3" indent="-342900"/>
            <a:r>
              <a:rPr lang="en-US" sz="2400" dirty="0">
                <a:ea typeface="+mn-ea"/>
                <a:cs typeface="+mn-cs"/>
              </a:rPr>
              <a:t>Memory allocation in different application scenarios</a:t>
            </a:r>
          </a:p>
          <a:p>
            <a:pPr marL="342900" lvl="1" indent="-342900"/>
            <a:r>
              <a:rPr lang="en-US" sz="2800" dirty="0">
                <a:ea typeface="+mn-ea"/>
                <a:cs typeface="+mn-cs"/>
              </a:rPr>
              <a:t>Other components</a:t>
            </a:r>
          </a:p>
          <a:p>
            <a:pPr marL="660400" lvl="3" indent="-342900"/>
            <a:r>
              <a:rPr lang="en-US" sz="2400" dirty="0">
                <a:ea typeface="+mn-ea"/>
                <a:cs typeface="+mn-cs"/>
              </a:rPr>
              <a:t>Digital I/O pins, ADC pins, power supply</a:t>
            </a:r>
          </a:p>
          <a:p>
            <a:pPr marL="342900" lvl="1" indent="-342900"/>
            <a:r>
              <a:rPr lang="en-US" sz="2800" dirty="0">
                <a:ea typeface="+mn-ea"/>
                <a:cs typeface="+mn-cs"/>
              </a:rPr>
              <a:t>Programming Environment: Arduino IDE</a:t>
            </a:r>
          </a:p>
          <a:p>
            <a:pPr marL="342900" lvl="1" indent="-342900"/>
            <a:r>
              <a:rPr lang="en-US" sz="2800" dirty="0">
                <a:ea typeface="+mn-ea"/>
                <a:cs typeface="+mn-cs"/>
              </a:rPr>
              <a:t>Connecting PC to Arduino Board</a:t>
            </a:r>
          </a:p>
          <a:p>
            <a:pPr marL="342900" lvl="1" indent="-342900"/>
            <a:r>
              <a:rPr lang="en-US" sz="2800" dirty="0">
                <a:ea typeface="+mn-ea"/>
                <a:cs typeface="+mn-cs"/>
              </a:rPr>
              <a:t>Bootloader Program</a:t>
            </a:r>
          </a:p>
          <a:p>
            <a:pPr marL="342900" lvl="1" indent="-342900">
              <a:buClr>
                <a:schemeClr val="accent1"/>
              </a:buClr>
              <a:buSzPct val="65000"/>
              <a:buFont typeface="Wingdings" pitchFamily="2" charset="2"/>
              <a:buChar char="n"/>
            </a:pPr>
            <a:endParaRPr lang="en-SG" sz="2400" dirty="0">
              <a:ea typeface="+mn-ea"/>
              <a:cs typeface="+mn-cs"/>
            </a:endParaRPr>
          </a:p>
        </p:txBody>
      </p:sp>
      <p:sp>
        <p:nvSpPr>
          <p:cNvPr id="3" name="Footer Placeholder 2"/>
          <p:cNvSpPr>
            <a:spLocks noGrp="1"/>
          </p:cNvSpPr>
          <p:nvPr>
            <p:ph type="ftr" sz="quarter" idx="11"/>
          </p:nvPr>
        </p:nvSpPr>
        <p:spPr/>
        <p:txBody>
          <a:bodyPr/>
          <a:lstStyle/>
          <a:p>
            <a:pPr>
              <a:defRPr/>
            </a:pPr>
            <a:r>
              <a:rPr lang="en-SG" altLang="en-US"/>
              <a:t>MA2012 Introduction to Mechatronics Systems Design</a:t>
            </a:r>
            <a:endParaRPr lang="en-US" altLang="en-US"/>
          </a:p>
        </p:txBody>
      </p:sp>
      <p:sp>
        <p:nvSpPr>
          <p:cNvPr id="4" name="Slide Number Placeholder 3"/>
          <p:cNvSpPr>
            <a:spLocks noGrp="1"/>
          </p:cNvSpPr>
          <p:nvPr>
            <p:ph type="sldNum" sz="quarter" idx="12"/>
          </p:nvPr>
        </p:nvSpPr>
        <p:spPr/>
        <p:txBody>
          <a:bodyPr/>
          <a:lstStyle/>
          <a:p>
            <a:fld id="{CD71137F-E142-43C9-9068-2BF590F440A8}" type="slidenum">
              <a:rPr lang="en-US" altLang="en-US" smtClean="0"/>
              <a:pPr/>
              <a:t>3</a:t>
            </a:fld>
            <a:endParaRPr lang="en-US" altLang="en-US"/>
          </a:p>
        </p:txBody>
      </p:sp>
      <p:sp>
        <p:nvSpPr>
          <p:cNvPr id="6" name="Date Placeholder 5"/>
          <p:cNvSpPr>
            <a:spLocks noGrp="1"/>
          </p:cNvSpPr>
          <p:nvPr>
            <p:ph type="dt" sz="half" idx="10"/>
          </p:nvPr>
        </p:nvSpPr>
        <p:spPr/>
        <p:txBody>
          <a:bodyPr/>
          <a:lstStyle/>
          <a:p>
            <a:r>
              <a:rPr lang="en-US"/>
              <a:t>Lecture 8</a:t>
            </a:r>
            <a:endParaRPr lang="en-US" altLang="en-US"/>
          </a:p>
        </p:txBody>
      </p:sp>
    </p:spTree>
    <p:extLst>
      <p:ext uri="{BB962C8B-B14F-4D97-AF65-F5344CB8AC3E}">
        <p14:creationId xmlns:p14="http://schemas.microsoft.com/office/powerpoint/2010/main" val="1741760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AY16/17 Q2</a:t>
            </a:r>
          </a:p>
        </p:txBody>
      </p:sp>
      <p:sp>
        <p:nvSpPr>
          <p:cNvPr id="3" name="Content Placeholder 2"/>
          <p:cNvSpPr>
            <a:spLocks noGrp="1"/>
          </p:cNvSpPr>
          <p:nvPr>
            <p:ph idx="1"/>
          </p:nvPr>
        </p:nvSpPr>
        <p:spPr>
          <a:xfrm>
            <a:off x="457200" y="1487837"/>
            <a:ext cx="8229600" cy="4643088"/>
          </a:xfrm>
        </p:spPr>
        <p:txBody>
          <a:bodyPr/>
          <a:lstStyle/>
          <a:p>
            <a:pPr lvl="0"/>
            <a:r>
              <a:rPr lang="en-US" sz="1800" dirty="0"/>
              <a:t>Why is the </a:t>
            </a:r>
            <a:r>
              <a:rPr lang="en-US" sz="1800" dirty="0" err="1"/>
              <a:t>powerline</a:t>
            </a:r>
            <a:r>
              <a:rPr lang="en-US" sz="1800" dirty="0"/>
              <a:t> hum not observed in the temperature sensor recording?  (3 marks)  </a:t>
            </a:r>
          </a:p>
          <a:p>
            <a:pPr marL="341313" indent="0">
              <a:buNone/>
            </a:pPr>
            <a:r>
              <a:rPr lang="en-GB" sz="1800" dirty="0"/>
              <a:t> </a:t>
            </a:r>
            <a:r>
              <a:rPr lang="en-US" sz="1800" dirty="0"/>
              <a:t>Because the sampling frequency is lower than the </a:t>
            </a:r>
            <a:r>
              <a:rPr lang="en-US" sz="1800" dirty="0" err="1"/>
              <a:t>Nyquist</a:t>
            </a:r>
            <a:r>
              <a:rPr lang="en-US" sz="1800" dirty="0"/>
              <a:t> frequency to sense the 50 Hz </a:t>
            </a:r>
            <a:r>
              <a:rPr lang="en-US" sz="1800" dirty="0" err="1"/>
              <a:t>powerline</a:t>
            </a:r>
            <a:r>
              <a:rPr lang="en-US" sz="1800" dirty="0"/>
              <a:t> hum.</a:t>
            </a:r>
          </a:p>
          <a:p>
            <a:pPr lvl="0"/>
            <a:endParaRPr lang="en-GB" sz="1800" dirty="0"/>
          </a:p>
          <a:p>
            <a:pPr lvl="0"/>
            <a:r>
              <a:rPr lang="en-GB" sz="1800" dirty="0"/>
              <a:t>If a digital </a:t>
            </a:r>
            <a:r>
              <a:rPr lang="en-US" sz="1800" dirty="0"/>
              <a:t>accelerometer is used instead of an analog</a:t>
            </a:r>
            <a:r>
              <a:rPr lang="en-GB" sz="1800" dirty="0"/>
              <a:t> one, would the </a:t>
            </a:r>
            <a:r>
              <a:rPr lang="en-GB" sz="1800" dirty="0" err="1"/>
              <a:t>powerline</a:t>
            </a:r>
            <a:r>
              <a:rPr lang="en-GB" sz="1800" dirty="0"/>
              <a:t> hum be still unobservable?</a:t>
            </a:r>
            <a:r>
              <a:rPr lang="en-US" sz="1800" dirty="0"/>
              <a:t> </a:t>
            </a:r>
            <a:r>
              <a:rPr lang="en-GB" sz="1800" dirty="0"/>
              <a:t>(2 marks) </a:t>
            </a:r>
            <a:endParaRPr lang="en-US" sz="1800" dirty="0"/>
          </a:p>
          <a:p>
            <a:pPr marL="341313" lvl="0" indent="0">
              <a:buNone/>
            </a:pPr>
            <a:r>
              <a:rPr lang="en-US" sz="1800" dirty="0"/>
              <a:t>Yes</a:t>
            </a:r>
          </a:p>
        </p:txBody>
      </p:sp>
      <p:sp>
        <p:nvSpPr>
          <p:cNvPr id="4" name="Date Placeholder 3"/>
          <p:cNvSpPr>
            <a:spLocks noGrp="1"/>
          </p:cNvSpPr>
          <p:nvPr>
            <p:ph type="dt" sz="half" idx="10"/>
          </p:nvPr>
        </p:nvSpPr>
        <p:spPr/>
        <p:txBody>
          <a:bodyPr/>
          <a:lstStyle/>
          <a:p>
            <a:r>
              <a:rPr lang="en-US"/>
              <a:t>Lecture 8</a:t>
            </a:r>
            <a:endParaRPr lang="en-US" altLang="en-US"/>
          </a:p>
        </p:txBody>
      </p:sp>
      <p:sp>
        <p:nvSpPr>
          <p:cNvPr id="5" name="Footer Placeholder 4"/>
          <p:cNvSpPr>
            <a:spLocks noGrp="1"/>
          </p:cNvSpPr>
          <p:nvPr>
            <p:ph type="ftr" sz="quarter" idx="11"/>
          </p:nvPr>
        </p:nvSpPr>
        <p:spPr/>
        <p:txBody>
          <a:bodyPr/>
          <a:lstStyle/>
          <a:p>
            <a:pPr>
              <a:defRPr/>
            </a:pPr>
            <a:r>
              <a:rPr lang="en-SG" altLang="en-US"/>
              <a:t>MA2012 Introduction to Mechatronics Systems Design</a:t>
            </a:r>
            <a:endParaRPr lang="en-US" altLang="en-US"/>
          </a:p>
        </p:txBody>
      </p:sp>
      <p:sp>
        <p:nvSpPr>
          <p:cNvPr id="6" name="Slide Number Placeholder 5"/>
          <p:cNvSpPr>
            <a:spLocks noGrp="1"/>
          </p:cNvSpPr>
          <p:nvPr>
            <p:ph type="sldNum" sz="quarter" idx="12"/>
          </p:nvPr>
        </p:nvSpPr>
        <p:spPr/>
        <p:txBody>
          <a:bodyPr/>
          <a:lstStyle/>
          <a:p>
            <a:fld id="{B99D6EF2-F9F7-4F1E-92D2-7131F7420C4A}" type="slidenum">
              <a:rPr lang="en-US" altLang="en-US" smtClean="0"/>
              <a:pPr/>
              <a:t>30</a:t>
            </a:fld>
            <a:endParaRPr lang="en-US" altLang="en-US"/>
          </a:p>
        </p:txBody>
      </p:sp>
    </p:spTree>
    <p:extLst>
      <p:ext uri="{BB962C8B-B14F-4D97-AF65-F5344CB8AC3E}">
        <p14:creationId xmlns:p14="http://schemas.microsoft.com/office/powerpoint/2010/main" val="2689465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A5E87-D246-4C1B-831C-3CF05517CCE4}"/>
              </a:ext>
            </a:extLst>
          </p:cNvPr>
          <p:cNvSpPr>
            <a:spLocks noGrp="1"/>
          </p:cNvSpPr>
          <p:nvPr>
            <p:ph type="title"/>
          </p:nvPr>
        </p:nvSpPr>
        <p:spPr/>
        <p:txBody>
          <a:bodyPr/>
          <a:lstStyle/>
          <a:p>
            <a:r>
              <a:rPr lang="en-US" dirty="0"/>
              <a:t>AY19/20 Q2</a:t>
            </a:r>
          </a:p>
        </p:txBody>
      </p:sp>
      <p:sp>
        <p:nvSpPr>
          <p:cNvPr id="3" name="Content Placeholder 2">
            <a:extLst>
              <a:ext uri="{FF2B5EF4-FFF2-40B4-BE49-F238E27FC236}">
                <a16:creationId xmlns:a16="http://schemas.microsoft.com/office/drawing/2014/main" id="{CA0E77C4-E4A6-4ADC-B3CA-DEBB3C524B5D}"/>
              </a:ext>
            </a:extLst>
          </p:cNvPr>
          <p:cNvSpPr>
            <a:spLocks noGrp="1"/>
          </p:cNvSpPr>
          <p:nvPr>
            <p:ph idx="1"/>
          </p:nvPr>
        </p:nvSpPr>
        <p:spPr/>
        <p:txBody>
          <a:bodyPr/>
          <a:lstStyle/>
          <a:p>
            <a:pPr marL="360045" marR="0" indent="-360045" algn="just">
              <a:spcBef>
                <a:spcPts val="0"/>
              </a:spcBef>
              <a:spcAft>
                <a:spcPts val="0"/>
              </a:spcAft>
              <a:buFont typeface="+mj-lt"/>
              <a:buAutoNum type="alphaLcParenR"/>
              <a:tabLst>
                <a:tab pos="431800" algn="l"/>
                <a:tab pos="457200" algn="l"/>
              </a:tabLst>
            </a:pPr>
            <a:r>
              <a:rPr lang="en-GB" sz="1800" dirty="0">
                <a:effectLst/>
                <a:ea typeface="SimSun" panose="02010600030101010101" pitchFamily="2" charset="-122"/>
              </a:rPr>
              <a:t>Name </a:t>
            </a:r>
            <a:r>
              <a:rPr lang="en-GB" sz="1800" u="sng" dirty="0">
                <a:effectLst/>
                <a:ea typeface="SimSun" panose="02010600030101010101" pitchFamily="2" charset="-122"/>
              </a:rPr>
              <a:t>two</a:t>
            </a:r>
            <a:r>
              <a:rPr lang="en-GB" sz="1800" dirty="0">
                <a:effectLst/>
                <a:ea typeface="SimSun" panose="02010600030101010101" pitchFamily="2" charset="-122"/>
              </a:rPr>
              <a:t> advantages and </a:t>
            </a:r>
            <a:r>
              <a:rPr lang="en-GB" sz="1800" u="sng" dirty="0">
                <a:effectLst/>
                <a:ea typeface="SimSun" panose="02010600030101010101" pitchFamily="2" charset="-122"/>
              </a:rPr>
              <a:t>two</a:t>
            </a:r>
            <a:r>
              <a:rPr lang="en-GB" sz="1800" dirty="0">
                <a:effectLst/>
                <a:ea typeface="SimSun" panose="02010600030101010101" pitchFamily="2" charset="-122"/>
              </a:rPr>
              <a:t> disadvantages of DC motors as compared with Stepper motors. </a:t>
            </a:r>
            <a:endParaRPr lang="en-US" sz="1800" dirty="0">
              <a:effectLst/>
              <a:ea typeface="SimSun" panose="02010600030101010101" pitchFamily="2" charset="-122"/>
            </a:endParaRPr>
          </a:p>
          <a:p>
            <a:pPr marL="4229100" marR="0" indent="0" algn="r">
              <a:lnSpc>
                <a:spcPct val="115000"/>
              </a:lnSpc>
              <a:spcBef>
                <a:spcPts val="0"/>
              </a:spcBef>
              <a:spcAft>
                <a:spcPts val="0"/>
              </a:spcAft>
              <a:buNone/>
            </a:pPr>
            <a:r>
              <a:rPr lang="en-US" sz="1800" dirty="0">
                <a:effectLst/>
                <a:ea typeface="Calibri" panose="020F0502020204030204" pitchFamily="34" charset="0"/>
                <a:cs typeface="Times New Roman" panose="02020603050405020304" pitchFamily="18" charset="0"/>
              </a:rPr>
              <a:t>(4 marks)</a:t>
            </a:r>
            <a:endParaRPr lang="en-US" sz="1800" dirty="0">
              <a:ea typeface="Calibri" panose="020F0502020204030204" pitchFamily="34" charset="0"/>
              <a:cs typeface="Times New Roman" panose="02020603050405020304" pitchFamily="18" charset="0"/>
            </a:endParaRPr>
          </a:p>
          <a:p>
            <a:pPr>
              <a:lnSpc>
                <a:spcPct val="115000"/>
              </a:lnSpc>
              <a:spcBef>
                <a:spcPts val="0"/>
              </a:spcBef>
              <a:spcAft>
                <a:spcPts val="0"/>
              </a:spcAft>
            </a:pPr>
            <a:r>
              <a:rPr lang="en-US" sz="1800" dirty="0">
                <a:effectLst/>
                <a:ea typeface="Times New Roman" panose="02020603050405020304" pitchFamily="18" charset="0"/>
                <a:cs typeface="Times New Roman" panose="02020603050405020304" pitchFamily="18" charset="0"/>
              </a:rPr>
              <a:t>Advantages of DC Motor vs Stepper Motor (any 2):</a:t>
            </a:r>
            <a:endParaRPr lang="en-US" sz="1800" dirty="0">
              <a:effectLst/>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Times New Roman" panose="02020603050405020304" pitchFamily="18" charset="0"/>
              <a:buChar char="-"/>
            </a:pPr>
            <a:r>
              <a:rPr lang="en-US" sz="1800" dirty="0">
                <a:effectLst/>
                <a:ea typeface="Times New Roman" panose="02020603050405020304" pitchFamily="18" charset="0"/>
                <a:cs typeface="Times New Roman" panose="02020603050405020304" pitchFamily="18" charset="0"/>
              </a:rPr>
              <a:t>Easier to control in velocity control mode</a:t>
            </a:r>
          </a:p>
          <a:p>
            <a:pPr marL="342900" marR="0" lvl="0" indent="-342900">
              <a:lnSpc>
                <a:spcPct val="115000"/>
              </a:lnSpc>
              <a:spcBef>
                <a:spcPts val="0"/>
              </a:spcBef>
              <a:spcAft>
                <a:spcPts val="0"/>
              </a:spcAft>
              <a:buFont typeface="Times New Roman" panose="02020603050405020304" pitchFamily="18" charset="0"/>
              <a:buChar char="-"/>
            </a:pPr>
            <a:r>
              <a:rPr lang="en-US" sz="1800" dirty="0">
                <a:effectLst/>
                <a:ea typeface="Times New Roman" panose="02020603050405020304" pitchFamily="18" charset="0"/>
                <a:cs typeface="Times New Roman" panose="02020603050405020304" pitchFamily="18" charset="0"/>
              </a:rPr>
              <a:t>Possible to control in torque control mode</a:t>
            </a:r>
          </a:p>
          <a:p>
            <a:pPr marL="342900" marR="0" lvl="0" indent="-342900">
              <a:lnSpc>
                <a:spcPct val="115000"/>
              </a:lnSpc>
              <a:spcBef>
                <a:spcPts val="0"/>
              </a:spcBef>
              <a:spcAft>
                <a:spcPts val="0"/>
              </a:spcAft>
              <a:buFont typeface="Times New Roman" panose="02020603050405020304" pitchFamily="18" charset="0"/>
              <a:buChar char="-"/>
            </a:pPr>
            <a:r>
              <a:rPr lang="en-US" sz="1800" dirty="0">
                <a:effectLst/>
                <a:ea typeface="Times New Roman" panose="02020603050405020304" pitchFamily="18" charset="0"/>
                <a:cs typeface="Times New Roman" panose="02020603050405020304" pitchFamily="18" charset="0"/>
              </a:rPr>
              <a:t>Cheaper to implement in velocity control applications</a:t>
            </a:r>
          </a:p>
          <a:p>
            <a:pPr marL="342900" marR="0" lvl="0" indent="-342900">
              <a:lnSpc>
                <a:spcPct val="115000"/>
              </a:lnSpc>
              <a:spcBef>
                <a:spcPts val="0"/>
              </a:spcBef>
              <a:spcAft>
                <a:spcPts val="1000"/>
              </a:spcAft>
              <a:buFont typeface="Times New Roman" panose="02020603050405020304" pitchFamily="18" charset="0"/>
              <a:buChar char="-"/>
            </a:pPr>
            <a:r>
              <a:rPr lang="en-US" sz="1800" dirty="0">
                <a:effectLst/>
                <a:ea typeface="Times New Roman" panose="02020603050405020304" pitchFamily="18" charset="0"/>
                <a:cs typeface="Times New Roman" panose="02020603050405020304" pitchFamily="18" charset="0"/>
              </a:rPr>
              <a:t>Higher torque in high speed applications</a:t>
            </a:r>
          </a:p>
          <a:p>
            <a:pPr marR="0">
              <a:lnSpc>
                <a:spcPct val="115000"/>
              </a:lnSpc>
              <a:spcBef>
                <a:spcPts val="0"/>
              </a:spcBef>
              <a:spcAft>
                <a:spcPts val="0"/>
              </a:spcAft>
            </a:pPr>
            <a:r>
              <a:rPr lang="en-US" sz="1800" dirty="0">
                <a:cs typeface="Times New Roman" panose="02020603050405020304" pitchFamily="18" charset="0"/>
              </a:rPr>
              <a:t>Disadvantages (any 2):</a:t>
            </a:r>
          </a:p>
          <a:p>
            <a:pPr marL="342900" marR="0" lvl="0" indent="-342900">
              <a:lnSpc>
                <a:spcPct val="115000"/>
              </a:lnSpc>
              <a:spcBef>
                <a:spcPts val="0"/>
              </a:spcBef>
              <a:spcAft>
                <a:spcPts val="0"/>
              </a:spcAft>
              <a:buFont typeface="Times New Roman" panose="02020603050405020304" pitchFamily="18" charset="0"/>
              <a:buChar char="-"/>
            </a:pPr>
            <a:r>
              <a:rPr lang="en-US" sz="1800" dirty="0">
                <a:effectLst/>
                <a:ea typeface="Times New Roman" panose="02020603050405020304" pitchFamily="18" charset="0"/>
                <a:cs typeface="Times New Roman" panose="02020603050405020304" pitchFamily="18" charset="0"/>
              </a:rPr>
              <a:t>Harder to control in displacement/position control mode</a:t>
            </a:r>
          </a:p>
          <a:p>
            <a:pPr marL="342900" marR="0" lvl="0" indent="-342900">
              <a:lnSpc>
                <a:spcPct val="115000"/>
              </a:lnSpc>
              <a:spcBef>
                <a:spcPts val="0"/>
              </a:spcBef>
              <a:spcAft>
                <a:spcPts val="0"/>
              </a:spcAft>
              <a:buFont typeface="Times New Roman" panose="02020603050405020304" pitchFamily="18" charset="0"/>
              <a:buChar char="-"/>
            </a:pPr>
            <a:r>
              <a:rPr lang="en-US" sz="1800" dirty="0">
                <a:effectLst/>
                <a:ea typeface="Times New Roman" panose="02020603050405020304" pitchFamily="18" charset="0"/>
                <a:cs typeface="Times New Roman" panose="02020603050405020304" pitchFamily="18" charset="0"/>
              </a:rPr>
              <a:t>Lower holding torque in positioning applications</a:t>
            </a:r>
          </a:p>
          <a:p>
            <a:pPr marL="342900" marR="0" lvl="0" indent="-342900">
              <a:lnSpc>
                <a:spcPct val="115000"/>
              </a:lnSpc>
              <a:spcBef>
                <a:spcPts val="0"/>
              </a:spcBef>
              <a:spcAft>
                <a:spcPts val="0"/>
              </a:spcAft>
              <a:buFont typeface="Times New Roman" panose="02020603050405020304" pitchFamily="18" charset="0"/>
              <a:buChar char="-"/>
            </a:pPr>
            <a:r>
              <a:rPr lang="en-US" sz="1800" dirty="0">
                <a:effectLst/>
                <a:ea typeface="Times New Roman" panose="02020603050405020304" pitchFamily="18" charset="0"/>
                <a:cs typeface="Times New Roman" panose="02020603050405020304" pitchFamily="18" charset="0"/>
              </a:rPr>
              <a:t>Lower torque at low speed applications</a:t>
            </a:r>
          </a:p>
          <a:p>
            <a:pPr marL="342900" marR="0" lvl="0" indent="-342900">
              <a:lnSpc>
                <a:spcPct val="115000"/>
              </a:lnSpc>
              <a:spcBef>
                <a:spcPts val="0"/>
              </a:spcBef>
              <a:spcAft>
                <a:spcPts val="1000"/>
              </a:spcAft>
              <a:buFont typeface="Times New Roman" panose="02020603050405020304" pitchFamily="18" charset="0"/>
              <a:buChar char="-"/>
            </a:pPr>
            <a:r>
              <a:rPr lang="en-US" sz="1800" dirty="0">
                <a:effectLst/>
                <a:ea typeface="Times New Roman" panose="02020603050405020304" pitchFamily="18" charset="0"/>
                <a:cs typeface="Times New Roman" panose="02020603050405020304" pitchFamily="18" charset="0"/>
              </a:rPr>
              <a:t>More expensive to implement in positioning applications</a:t>
            </a:r>
          </a:p>
        </p:txBody>
      </p:sp>
      <p:sp>
        <p:nvSpPr>
          <p:cNvPr id="4" name="Date Placeholder 3">
            <a:extLst>
              <a:ext uri="{FF2B5EF4-FFF2-40B4-BE49-F238E27FC236}">
                <a16:creationId xmlns:a16="http://schemas.microsoft.com/office/drawing/2014/main" id="{A154AA3C-9A63-4EF0-A6A0-232820F1859A}"/>
              </a:ext>
            </a:extLst>
          </p:cNvPr>
          <p:cNvSpPr>
            <a:spLocks noGrp="1"/>
          </p:cNvSpPr>
          <p:nvPr>
            <p:ph type="dt" sz="half" idx="10"/>
          </p:nvPr>
        </p:nvSpPr>
        <p:spPr/>
        <p:txBody>
          <a:bodyPr/>
          <a:lstStyle/>
          <a:p>
            <a:r>
              <a:rPr lang="en-US"/>
              <a:t>Lecture 8</a:t>
            </a:r>
            <a:endParaRPr lang="en-US" altLang="en-US"/>
          </a:p>
        </p:txBody>
      </p:sp>
      <p:sp>
        <p:nvSpPr>
          <p:cNvPr id="5" name="Footer Placeholder 4">
            <a:extLst>
              <a:ext uri="{FF2B5EF4-FFF2-40B4-BE49-F238E27FC236}">
                <a16:creationId xmlns:a16="http://schemas.microsoft.com/office/drawing/2014/main" id="{7BB8D168-885A-43B7-A939-325EAE632F84}"/>
              </a:ext>
            </a:extLst>
          </p:cNvPr>
          <p:cNvSpPr>
            <a:spLocks noGrp="1"/>
          </p:cNvSpPr>
          <p:nvPr>
            <p:ph type="ftr" sz="quarter" idx="11"/>
          </p:nvPr>
        </p:nvSpPr>
        <p:spPr/>
        <p:txBody>
          <a:bodyPr/>
          <a:lstStyle/>
          <a:p>
            <a:pPr>
              <a:defRPr/>
            </a:pPr>
            <a:r>
              <a:rPr lang="en-SG" altLang="en-US"/>
              <a:t>MA2012 Introduction to Mechatronics Systems Design</a:t>
            </a:r>
            <a:endParaRPr lang="en-US" altLang="en-US"/>
          </a:p>
        </p:txBody>
      </p:sp>
      <p:sp>
        <p:nvSpPr>
          <p:cNvPr id="6" name="Slide Number Placeholder 5">
            <a:extLst>
              <a:ext uri="{FF2B5EF4-FFF2-40B4-BE49-F238E27FC236}">
                <a16:creationId xmlns:a16="http://schemas.microsoft.com/office/drawing/2014/main" id="{0F058C14-1D61-4F4D-9707-7CF5618B82E5}"/>
              </a:ext>
            </a:extLst>
          </p:cNvPr>
          <p:cNvSpPr>
            <a:spLocks noGrp="1"/>
          </p:cNvSpPr>
          <p:nvPr>
            <p:ph type="sldNum" sz="quarter" idx="12"/>
          </p:nvPr>
        </p:nvSpPr>
        <p:spPr/>
        <p:txBody>
          <a:bodyPr/>
          <a:lstStyle/>
          <a:p>
            <a:fld id="{B99D6EF2-F9F7-4F1E-92D2-7131F7420C4A}" type="slidenum">
              <a:rPr lang="en-US" altLang="en-US" smtClean="0"/>
              <a:pPr/>
              <a:t>31</a:t>
            </a:fld>
            <a:endParaRPr lang="en-US" altLang="en-US"/>
          </a:p>
        </p:txBody>
      </p:sp>
    </p:spTree>
    <p:extLst>
      <p:ext uri="{BB962C8B-B14F-4D97-AF65-F5344CB8AC3E}">
        <p14:creationId xmlns:p14="http://schemas.microsoft.com/office/powerpoint/2010/main" val="1025663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A5E87-D246-4C1B-831C-3CF05517CCE4}"/>
              </a:ext>
            </a:extLst>
          </p:cNvPr>
          <p:cNvSpPr>
            <a:spLocks noGrp="1"/>
          </p:cNvSpPr>
          <p:nvPr>
            <p:ph type="title"/>
          </p:nvPr>
        </p:nvSpPr>
        <p:spPr/>
        <p:txBody>
          <a:bodyPr/>
          <a:lstStyle/>
          <a:p>
            <a:r>
              <a:rPr lang="en-US" dirty="0"/>
              <a:t>AY19/20 Q2</a:t>
            </a:r>
          </a:p>
        </p:txBody>
      </p:sp>
      <p:sp>
        <p:nvSpPr>
          <p:cNvPr id="3" name="Content Placeholder 2">
            <a:extLst>
              <a:ext uri="{FF2B5EF4-FFF2-40B4-BE49-F238E27FC236}">
                <a16:creationId xmlns:a16="http://schemas.microsoft.com/office/drawing/2014/main" id="{CA0E77C4-E4A6-4ADC-B3CA-DEBB3C524B5D}"/>
              </a:ext>
            </a:extLst>
          </p:cNvPr>
          <p:cNvSpPr>
            <a:spLocks noGrp="1"/>
          </p:cNvSpPr>
          <p:nvPr>
            <p:ph idx="1"/>
          </p:nvPr>
        </p:nvSpPr>
        <p:spPr/>
        <p:txBody>
          <a:bodyPr/>
          <a:lstStyle/>
          <a:p>
            <a:pPr marL="342900" marR="0" lvl="0" indent="-342900" algn="just">
              <a:lnSpc>
                <a:spcPct val="115000"/>
              </a:lnSpc>
              <a:spcBef>
                <a:spcPts val="0"/>
              </a:spcBef>
              <a:spcAft>
                <a:spcPts val="0"/>
              </a:spcAft>
              <a:buFont typeface="+mj-lt"/>
              <a:buAutoNum type="alphaLcParenBoth" startAt="2"/>
            </a:pPr>
            <a:r>
              <a:rPr lang="en-US" sz="1800" dirty="0">
                <a:effectLst/>
                <a:ea typeface="Calibri" panose="020F0502020204030204" pitchFamily="34" charset="0"/>
                <a:cs typeface="Times New Roman" panose="02020603050405020304" pitchFamily="18" charset="0"/>
              </a:rPr>
              <a:t>In general, a DC motor may be controlled in speed control mode or torque control mode. Explain how you can use an Arduino UNO MCU only (i.e. without a peripheral driver) to control a DC motor in these two control modes. </a:t>
            </a:r>
          </a:p>
          <a:p>
            <a:pPr marL="4229100" marR="0" indent="0" algn="r">
              <a:lnSpc>
                <a:spcPct val="115000"/>
              </a:lnSpc>
              <a:spcBef>
                <a:spcPts val="0"/>
              </a:spcBef>
              <a:spcAft>
                <a:spcPts val="0"/>
              </a:spcAft>
              <a:buNone/>
            </a:pPr>
            <a:r>
              <a:rPr lang="en-US" sz="1800" dirty="0">
                <a:effectLst/>
                <a:ea typeface="Calibri" panose="020F0502020204030204" pitchFamily="34" charset="0"/>
                <a:cs typeface="Times New Roman" panose="02020603050405020304" pitchFamily="18" charset="0"/>
              </a:rPr>
              <a:t>(4 marks)</a:t>
            </a:r>
          </a:p>
          <a:p>
            <a:pPr marL="457200">
              <a:lnSpc>
                <a:spcPct val="115000"/>
              </a:lnSpc>
              <a:spcBef>
                <a:spcPts val="0"/>
              </a:spcBef>
              <a:spcAft>
                <a:spcPts val="1000"/>
              </a:spcAft>
            </a:pPr>
            <a:r>
              <a:rPr lang="en-US" sz="1800" dirty="0">
                <a:cs typeface="Times New Roman" panose="02020603050405020304" pitchFamily="18" charset="0"/>
              </a:rPr>
              <a:t>Speed control mode: Not possible, need a driver</a:t>
            </a:r>
          </a:p>
          <a:p>
            <a:pPr marL="457200" marR="0">
              <a:lnSpc>
                <a:spcPct val="115000"/>
              </a:lnSpc>
              <a:spcBef>
                <a:spcPts val="0"/>
              </a:spcBef>
              <a:spcAft>
                <a:spcPts val="1000"/>
              </a:spcAft>
            </a:pPr>
            <a:r>
              <a:rPr lang="en-US" sz="1800" dirty="0">
                <a:effectLst/>
                <a:ea typeface="Times New Roman" panose="02020603050405020304" pitchFamily="18" charset="0"/>
                <a:cs typeface="Times New Roman" panose="02020603050405020304" pitchFamily="18" charset="0"/>
              </a:rPr>
              <a:t>Torque control mode: not possible with Arduino UNO</a:t>
            </a:r>
            <a:endParaRPr lang="en-US" sz="1800" dirty="0">
              <a:effectLst/>
              <a:ea typeface="Calibri" panose="020F0502020204030204" pitchFamily="34"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A154AA3C-9A63-4EF0-A6A0-232820F1859A}"/>
              </a:ext>
            </a:extLst>
          </p:cNvPr>
          <p:cNvSpPr>
            <a:spLocks noGrp="1"/>
          </p:cNvSpPr>
          <p:nvPr>
            <p:ph type="dt" sz="half" idx="10"/>
          </p:nvPr>
        </p:nvSpPr>
        <p:spPr/>
        <p:txBody>
          <a:bodyPr/>
          <a:lstStyle/>
          <a:p>
            <a:r>
              <a:rPr lang="en-US"/>
              <a:t>Lecture 8</a:t>
            </a:r>
            <a:endParaRPr lang="en-US" altLang="en-US"/>
          </a:p>
        </p:txBody>
      </p:sp>
      <p:sp>
        <p:nvSpPr>
          <p:cNvPr id="5" name="Footer Placeholder 4">
            <a:extLst>
              <a:ext uri="{FF2B5EF4-FFF2-40B4-BE49-F238E27FC236}">
                <a16:creationId xmlns:a16="http://schemas.microsoft.com/office/drawing/2014/main" id="{7BB8D168-885A-43B7-A939-325EAE632F84}"/>
              </a:ext>
            </a:extLst>
          </p:cNvPr>
          <p:cNvSpPr>
            <a:spLocks noGrp="1"/>
          </p:cNvSpPr>
          <p:nvPr>
            <p:ph type="ftr" sz="quarter" idx="11"/>
          </p:nvPr>
        </p:nvSpPr>
        <p:spPr/>
        <p:txBody>
          <a:bodyPr/>
          <a:lstStyle/>
          <a:p>
            <a:pPr>
              <a:defRPr/>
            </a:pPr>
            <a:r>
              <a:rPr lang="en-SG" altLang="en-US"/>
              <a:t>MA2012 Introduction to Mechatronics Systems Design</a:t>
            </a:r>
            <a:endParaRPr lang="en-US" altLang="en-US"/>
          </a:p>
        </p:txBody>
      </p:sp>
      <p:sp>
        <p:nvSpPr>
          <p:cNvPr id="6" name="Slide Number Placeholder 5">
            <a:extLst>
              <a:ext uri="{FF2B5EF4-FFF2-40B4-BE49-F238E27FC236}">
                <a16:creationId xmlns:a16="http://schemas.microsoft.com/office/drawing/2014/main" id="{0F058C14-1D61-4F4D-9707-7CF5618B82E5}"/>
              </a:ext>
            </a:extLst>
          </p:cNvPr>
          <p:cNvSpPr>
            <a:spLocks noGrp="1"/>
          </p:cNvSpPr>
          <p:nvPr>
            <p:ph type="sldNum" sz="quarter" idx="12"/>
          </p:nvPr>
        </p:nvSpPr>
        <p:spPr/>
        <p:txBody>
          <a:bodyPr/>
          <a:lstStyle/>
          <a:p>
            <a:fld id="{B99D6EF2-F9F7-4F1E-92D2-7131F7420C4A}" type="slidenum">
              <a:rPr lang="en-US" altLang="en-US" smtClean="0"/>
              <a:pPr/>
              <a:t>32</a:t>
            </a:fld>
            <a:endParaRPr lang="en-US" altLang="en-US"/>
          </a:p>
        </p:txBody>
      </p:sp>
    </p:spTree>
    <p:extLst>
      <p:ext uri="{BB962C8B-B14F-4D97-AF65-F5344CB8AC3E}">
        <p14:creationId xmlns:p14="http://schemas.microsoft.com/office/powerpoint/2010/main" val="4075112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9C7D-9778-47BD-A8B7-6F71487FB5EA}"/>
              </a:ext>
            </a:extLst>
          </p:cNvPr>
          <p:cNvSpPr>
            <a:spLocks noGrp="1"/>
          </p:cNvSpPr>
          <p:nvPr>
            <p:ph type="title"/>
          </p:nvPr>
        </p:nvSpPr>
        <p:spPr/>
        <p:txBody>
          <a:bodyPr/>
          <a:lstStyle/>
          <a:p>
            <a:r>
              <a:rPr lang="en-US" dirty="0"/>
              <a:t>AY19/20 Q2</a:t>
            </a:r>
          </a:p>
        </p:txBody>
      </p:sp>
      <p:sp>
        <p:nvSpPr>
          <p:cNvPr id="3" name="Content Placeholder 2">
            <a:extLst>
              <a:ext uri="{FF2B5EF4-FFF2-40B4-BE49-F238E27FC236}">
                <a16:creationId xmlns:a16="http://schemas.microsoft.com/office/drawing/2014/main" id="{2EBEF0DC-05E8-467A-8C40-1B00B7B102E2}"/>
              </a:ext>
            </a:extLst>
          </p:cNvPr>
          <p:cNvSpPr>
            <a:spLocks noGrp="1"/>
          </p:cNvSpPr>
          <p:nvPr>
            <p:ph idx="1"/>
          </p:nvPr>
        </p:nvSpPr>
        <p:spPr>
          <a:xfrm>
            <a:off x="457200" y="1600201"/>
            <a:ext cx="5183109" cy="1749582"/>
          </a:xfrm>
        </p:spPr>
        <p:txBody>
          <a:bodyPr/>
          <a:lstStyle/>
          <a:p>
            <a:pPr marL="342900" marR="0" lvl="0" indent="-342900" algn="just">
              <a:lnSpc>
                <a:spcPct val="115000"/>
              </a:lnSpc>
              <a:spcBef>
                <a:spcPts val="0"/>
              </a:spcBef>
              <a:spcAft>
                <a:spcPts val="0"/>
              </a:spcAft>
              <a:buFont typeface="+mj-lt"/>
              <a:buAutoNum type="alphaLcPeriod" startAt="3"/>
            </a:pPr>
            <a:r>
              <a:rPr lang="en-US" sz="1800" dirty="0">
                <a:effectLst/>
                <a:ea typeface="Calibri" panose="020F0502020204030204" pitchFamily="34" charset="0"/>
                <a:cs typeface="Times New Roman" panose="02020603050405020304" pitchFamily="18" charset="0"/>
              </a:rPr>
              <a:t>When controlling a DC motor, it is mandatory to add a flyback diode in the circuit, as illustrated in Figure 2. Explain why this is necessary.</a:t>
            </a:r>
          </a:p>
          <a:p>
            <a:pPr marL="3946525" marR="0" algn="r">
              <a:lnSpc>
                <a:spcPct val="115000"/>
              </a:lnSpc>
              <a:spcBef>
                <a:spcPts val="0"/>
              </a:spcBef>
              <a:spcAft>
                <a:spcPts val="0"/>
              </a:spcAft>
            </a:pPr>
            <a:r>
              <a:rPr lang="en-US" sz="1800" dirty="0">
                <a:effectLst/>
                <a:ea typeface="Calibri" panose="020F0502020204030204" pitchFamily="34" charset="0"/>
                <a:cs typeface="Times New Roman" panose="02020603050405020304" pitchFamily="18" charset="0"/>
              </a:rPr>
              <a:t>(4 marks)</a:t>
            </a:r>
          </a:p>
        </p:txBody>
      </p:sp>
      <p:sp>
        <p:nvSpPr>
          <p:cNvPr id="4" name="Date Placeholder 3">
            <a:extLst>
              <a:ext uri="{FF2B5EF4-FFF2-40B4-BE49-F238E27FC236}">
                <a16:creationId xmlns:a16="http://schemas.microsoft.com/office/drawing/2014/main" id="{FDC2F967-CA19-449F-9232-04DE460D6B5B}"/>
              </a:ext>
            </a:extLst>
          </p:cNvPr>
          <p:cNvSpPr>
            <a:spLocks noGrp="1"/>
          </p:cNvSpPr>
          <p:nvPr>
            <p:ph type="dt" sz="half" idx="10"/>
          </p:nvPr>
        </p:nvSpPr>
        <p:spPr/>
        <p:txBody>
          <a:bodyPr/>
          <a:lstStyle/>
          <a:p>
            <a:r>
              <a:rPr lang="en-US"/>
              <a:t>Lecture 8</a:t>
            </a:r>
            <a:endParaRPr lang="en-US" altLang="en-US"/>
          </a:p>
        </p:txBody>
      </p:sp>
      <p:sp>
        <p:nvSpPr>
          <p:cNvPr id="5" name="Footer Placeholder 4">
            <a:extLst>
              <a:ext uri="{FF2B5EF4-FFF2-40B4-BE49-F238E27FC236}">
                <a16:creationId xmlns:a16="http://schemas.microsoft.com/office/drawing/2014/main" id="{EEADC33E-533B-4600-8BED-9CA1C368A3FB}"/>
              </a:ext>
            </a:extLst>
          </p:cNvPr>
          <p:cNvSpPr>
            <a:spLocks noGrp="1"/>
          </p:cNvSpPr>
          <p:nvPr>
            <p:ph type="ftr" sz="quarter" idx="11"/>
          </p:nvPr>
        </p:nvSpPr>
        <p:spPr/>
        <p:txBody>
          <a:bodyPr/>
          <a:lstStyle/>
          <a:p>
            <a:pPr>
              <a:defRPr/>
            </a:pPr>
            <a:r>
              <a:rPr lang="en-SG" altLang="en-US"/>
              <a:t>MA2012 Introduction to Mechatronics Systems Design</a:t>
            </a:r>
            <a:endParaRPr lang="en-US" altLang="en-US"/>
          </a:p>
        </p:txBody>
      </p:sp>
      <p:sp>
        <p:nvSpPr>
          <p:cNvPr id="6" name="Slide Number Placeholder 5">
            <a:extLst>
              <a:ext uri="{FF2B5EF4-FFF2-40B4-BE49-F238E27FC236}">
                <a16:creationId xmlns:a16="http://schemas.microsoft.com/office/drawing/2014/main" id="{9475D4D5-30CC-4791-A391-AE74DD11F833}"/>
              </a:ext>
            </a:extLst>
          </p:cNvPr>
          <p:cNvSpPr>
            <a:spLocks noGrp="1"/>
          </p:cNvSpPr>
          <p:nvPr>
            <p:ph type="sldNum" sz="quarter" idx="12"/>
          </p:nvPr>
        </p:nvSpPr>
        <p:spPr/>
        <p:txBody>
          <a:bodyPr/>
          <a:lstStyle/>
          <a:p>
            <a:fld id="{B99D6EF2-F9F7-4F1E-92D2-7131F7420C4A}" type="slidenum">
              <a:rPr lang="en-US" altLang="en-US" smtClean="0"/>
              <a:pPr/>
              <a:t>33</a:t>
            </a:fld>
            <a:endParaRPr lang="en-US" altLang="en-US"/>
          </a:p>
        </p:txBody>
      </p:sp>
      <p:pic>
        <p:nvPicPr>
          <p:cNvPr id="8" name="Picture 7">
            <a:extLst>
              <a:ext uri="{FF2B5EF4-FFF2-40B4-BE49-F238E27FC236}">
                <a16:creationId xmlns:a16="http://schemas.microsoft.com/office/drawing/2014/main" id="{F9121644-B2EE-4B40-94F3-07B9B29B1740}"/>
              </a:ext>
            </a:extLst>
          </p:cNvPr>
          <p:cNvPicPr>
            <a:picLocks noChangeAspect="1"/>
          </p:cNvPicPr>
          <p:nvPr/>
        </p:nvPicPr>
        <p:blipFill rotWithShape="1">
          <a:blip r:embed="rId2"/>
          <a:srcRect l="25866" r="18076"/>
          <a:stretch/>
        </p:blipFill>
        <p:spPr>
          <a:xfrm>
            <a:off x="5821376" y="1417638"/>
            <a:ext cx="3213981" cy="1955292"/>
          </a:xfrm>
          <a:prstGeom prst="rect">
            <a:avLst/>
          </a:prstGeom>
        </p:spPr>
      </p:pic>
      <p:sp>
        <p:nvSpPr>
          <p:cNvPr id="10" name="TextBox 9">
            <a:extLst>
              <a:ext uri="{FF2B5EF4-FFF2-40B4-BE49-F238E27FC236}">
                <a16:creationId xmlns:a16="http://schemas.microsoft.com/office/drawing/2014/main" id="{B4CEA51C-EF2E-4982-A730-60B0A38F5328}"/>
              </a:ext>
            </a:extLst>
          </p:cNvPr>
          <p:cNvSpPr txBox="1"/>
          <p:nvPr/>
        </p:nvSpPr>
        <p:spPr>
          <a:xfrm>
            <a:off x="633740" y="3719199"/>
            <a:ext cx="7595859" cy="1976567"/>
          </a:xfrm>
          <a:prstGeom prst="rect">
            <a:avLst/>
          </a:prstGeom>
          <a:noFill/>
        </p:spPr>
        <p:txBody>
          <a:bodyPr wrap="square">
            <a:spAutoFit/>
          </a:bodyPr>
          <a:lstStyle/>
          <a:p>
            <a:pPr marL="342900" marR="0" lvl="0" indent="-342900" algn="just" defTabSz="914400" rtl="0" eaLnBrk="0" fontAlgn="base" latinLnBrk="0" hangingPunct="0">
              <a:lnSpc>
                <a:spcPct val="115000"/>
              </a:lnSpc>
              <a:spcBef>
                <a:spcPts val="0"/>
              </a:spcBef>
              <a:spcAft>
                <a:spcPts val="0"/>
              </a:spcAft>
              <a:buClr>
                <a:srgbClr val="808080"/>
              </a:buClr>
              <a:buSzPct val="65000"/>
              <a:buFont typeface="Wingdings" pitchFamily="2" charset="2"/>
              <a:buChar char="n"/>
              <a:tabLst/>
              <a:defRPr/>
            </a:pPr>
            <a:r>
              <a:rPr kumimoji="0" lang="en-US" sz="18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The steady-state current though an inductor, cannot immediately go to zero when the switch (physical or transistor) is opened. The changing current induces a voltage across the inductor, making the potential of the ground end of the inductor greater than the </a:t>
            </a:r>
            <a:r>
              <a:rPr kumimoji="0" lang="en-US" sz="1800" b="0" i="0" u="none" strike="noStrike" kern="0" cap="none" spc="0" normalizeH="0" baseline="0" noProof="0" dirty="0" err="1">
                <a:ln>
                  <a:noFill/>
                </a:ln>
                <a:solidFill>
                  <a:srgbClr val="000000"/>
                </a:solidFill>
                <a:effectLst/>
                <a:uLnTx/>
                <a:uFillTx/>
                <a:latin typeface="Arial"/>
                <a:ea typeface="Times New Roman" panose="02020603050405020304" pitchFamily="18" charset="0"/>
                <a:cs typeface="Times New Roman" panose="02020603050405020304" pitchFamily="18" charset="0"/>
              </a:rPr>
              <a:t>Vcc</a:t>
            </a:r>
            <a:r>
              <a:rPr kumimoji="0" lang="en-US" sz="18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 end, and will cause the switch to ‘blow up’. Kickback or flyback diode protects the switch from blowing up. </a:t>
            </a:r>
            <a:endParaRPr kumimoji="0" lang="en-US" sz="18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2828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9C7D-9778-47BD-A8B7-6F71487FB5EA}"/>
              </a:ext>
            </a:extLst>
          </p:cNvPr>
          <p:cNvSpPr>
            <a:spLocks noGrp="1"/>
          </p:cNvSpPr>
          <p:nvPr>
            <p:ph type="title"/>
          </p:nvPr>
        </p:nvSpPr>
        <p:spPr/>
        <p:txBody>
          <a:bodyPr/>
          <a:lstStyle/>
          <a:p>
            <a:r>
              <a:rPr lang="en-US" dirty="0"/>
              <a:t>AY19/20 Q2</a:t>
            </a:r>
          </a:p>
        </p:txBody>
      </p:sp>
      <p:sp>
        <p:nvSpPr>
          <p:cNvPr id="3" name="Content Placeholder 2">
            <a:extLst>
              <a:ext uri="{FF2B5EF4-FFF2-40B4-BE49-F238E27FC236}">
                <a16:creationId xmlns:a16="http://schemas.microsoft.com/office/drawing/2014/main" id="{2EBEF0DC-05E8-467A-8C40-1B00B7B102E2}"/>
              </a:ext>
            </a:extLst>
          </p:cNvPr>
          <p:cNvSpPr>
            <a:spLocks noGrp="1"/>
          </p:cNvSpPr>
          <p:nvPr>
            <p:ph idx="1"/>
          </p:nvPr>
        </p:nvSpPr>
        <p:spPr>
          <a:xfrm>
            <a:off x="457200" y="1600200"/>
            <a:ext cx="8229600" cy="4530725"/>
          </a:xfrm>
        </p:spPr>
        <p:txBody>
          <a:bodyPr/>
          <a:lstStyle/>
          <a:p>
            <a:pPr marL="342900" marR="0" lvl="0" indent="-342900" algn="just">
              <a:lnSpc>
                <a:spcPct val="115000"/>
              </a:lnSpc>
              <a:spcBef>
                <a:spcPts val="0"/>
              </a:spcBef>
              <a:spcAft>
                <a:spcPts val="0"/>
              </a:spcAft>
              <a:buFont typeface="+mj-lt"/>
              <a:buAutoNum type="alphaLcPeriod" startAt="4"/>
            </a:pPr>
            <a:r>
              <a:rPr lang="en-US" sz="1800" dirty="0">
                <a:effectLst/>
                <a:ea typeface="Calibri" panose="020F0502020204030204" pitchFamily="34" charset="0"/>
                <a:cs typeface="Times New Roman" panose="02020603050405020304" pitchFamily="18" charset="0"/>
              </a:rPr>
              <a:t>There are several ways to control a unipolar Stepper motor. State </a:t>
            </a:r>
            <a:r>
              <a:rPr lang="en-US" sz="1800" u="sng" dirty="0">
                <a:effectLst/>
                <a:ea typeface="Calibri" panose="020F0502020204030204" pitchFamily="34" charset="0"/>
                <a:cs typeface="Times New Roman" panose="02020603050405020304" pitchFamily="18" charset="0"/>
              </a:rPr>
              <a:t>one</a:t>
            </a:r>
            <a:r>
              <a:rPr lang="en-US" sz="1800" dirty="0">
                <a:effectLst/>
                <a:ea typeface="Calibri" panose="020F0502020204030204" pitchFamily="34" charset="0"/>
                <a:cs typeface="Times New Roman" panose="02020603050405020304" pitchFamily="18" charset="0"/>
              </a:rPr>
              <a:t> advantage of each of the three popular control methods: Wave Drive, Two Phase Full Step and Two Phase Half Step. </a:t>
            </a:r>
          </a:p>
          <a:p>
            <a:pPr marL="360045" marR="0" indent="-269875" algn="r">
              <a:lnSpc>
                <a:spcPct val="115000"/>
              </a:lnSpc>
              <a:spcBef>
                <a:spcPts val="0"/>
              </a:spcBef>
              <a:spcAft>
                <a:spcPts val="0"/>
              </a:spcAft>
            </a:pPr>
            <a:r>
              <a:rPr lang="en-US" sz="1800" dirty="0">
                <a:effectLst/>
                <a:ea typeface="Calibri" panose="020F0502020204030204" pitchFamily="34" charset="0"/>
                <a:cs typeface="Times New Roman" panose="02020603050405020304" pitchFamily="18" charset="0"/>
              </a:rPr>
              <a:t>(3 marks)</a:t>
            </a:r>
          </a:p>
          <a:p>
            <a:pPr marL="4572000" marR="0">
              <a:lnSpc>
                <a:spcPct val="115000"/>
              </a:lnSpc>
              <a:spcBef>
                <a:spcPts val="0"/>
              </a:spcBef>
              <a:spcAft>
                <a:spcPts val="0"/>
              </a:spcAft>
            </a:pPr>
            <a:endParaRPr lang="en-US" sz="1800" dirty="0">
              <a:effectLst/>
              <a:ea typeface="Calibri" panose="020F0502020204030204" pitchFamily="34" charset="0"/>
              <a:cs typeface="Times New Roman" panose="02020603050405020304" pitchFamily="18" charset="0"/>
            </a:endParaRPr>
          </a:p>
          <a:p>
            <a:pPr marL="457200">
              <a:lnSpc>
                <a:spcPct val="115000"/>
              </a:lnSpc>
              <a:spcBef>
                <a:spcPts val="0"/>
              </a:spcBef>
              <a:spcAft>
                <a:spcPts val="0"/>
              </a:spcAft>
            </a:pPr>
            <a:r>
              <a:rPr lang="en-US" sz="1800" dirty="0">
                <a:cs typeface="Times New Roman" panose="02020603050405020304" pitchFamily="18" charset="0"/>
              </a:rPr>
              <a:t>Wave Drive: Simplest to control</a:t>
            </a:r>
          </a:p>
          <a:p>
            <a:pPr marL="457200" marR="0">
              <a:lnSpc>
                <a:spcPct val="115000"/>
              </a:lnSpc>
              <a:spcBef>
                <a:spcPts val="0"/>
              </a:spcBef>
              <a:spcAft>
                <a:spcPts val="0"/>
              </a:spcAft>
            </a:pPr>
            <a:r>
              <a:rPr lang="en-US" sz="1800" dirty="0">
                <a:effectLst/>
                <a:ea typeface="Calibri" panose="020F0502020204030204" pitchFamily="34" charset="0"/>
                <a:cs typeface="Times New Roman" panose="02020603050405020304" pitchFamily="18" charset="0"/>
              </a:rPr>
              <a:t>Two Phase Full Step: Highest holding torque </a:t>
            </a:r>
          </a:p>
          <a:p>
            <a:pPr marL="457200" marR="0">
              <a:lnSpc>
                <a:spcPct val="115000"/>
              </a:lnSpc>
              <a:spcBef>
                <a:spcPts val="0"/>
              </a:spcBef>
              <a:spcAft>
                <a:spcPts val="1000"/>
              </a:spcAft>
            </a:pPr>
            <a:r>
              <a:rPr lang="en-US" sz="1800" dirty="0">
                <a:effectLst/>
                <a:ea typeface="Calibri" panose="020F0502020204030204" pitchFamily="34" charset="0"/>
                <a:cs typeface="Times New Roman" panose="02020603050405020304" pitchFamily="18" charset="0"/>
              </a:rPr>
              <a:t>Two Phase Half Step: Highest positioning resolution/accuracy</a:t>
            </a:r>
          </a:p>
          <a:p>
            <a:endParaRPr lang="en-US" dirty="0"/>
          </a:p>
        </p:txBody>
      </p:sp>
      <p:sp>
        <p:nvSpPr>
          <p:cNvPr id="4" name="Date Placeholder 3">
            <a:extLst>
              <a:ext uri="{FF2B5EF4-FFF2-40B4-BE49-F238E27FC236}">
                <a16:creationId xmlns:a16="http://schemas.microsoft.com/office/drawing/2014/main" id="{FDC2F967-CA19-449F-9232-04DE460D6B5B}"/>
              </a:ext>
            </a:extLst>
          </p:cNvPr>
          <p:cNvSpPr>
            <a:spLocks noGrp="1"/>
          </p:cNvSpPr>
          <p:nvPr>
            <p:ph type="dt" sz="half" idx="10"/>
          </p:nvPr>
        </p:nvSpPr>
        <p:spPr/>
        <p:txBody>
          <a:bodyPr/>
          <a:lstStyle/>
          <a:p>
            <a:r>
              <a:rPr lang="en-US"/>
              <a:t>Lecture 8</a:t>
            </a:r>
            <a:endParaRPr lang="en-US" altLang="en-US"/>
          </a:p>
        </p:txBody>
      </p:sp>
      <p:sp>
        <p:nvSpPr>
          <p:cNvPr id="5" name="Footer Placeholder 4">
            <a:extLst>
              <a:ext uri="{FF2B5EF4-FFF2-40B4-BE49-F238E27FC236}">
                <a16:creationId xmlns:a16="http://schemas.microsoft.com/office/drawing/2014/main" id="{EEADC33E-533B-4600-8BED-9CA1C368A3FB}"/>
              </a:ext>
            </a:extLst>
          </p:cNvPr>
          <p:cNvSpPr>
            <a:spLocks noGrp="1"/>
          </p:cNvSpPr>
          <p:nvPr>
            <p:ph type="ftr" sz="quarter" idx="11"/>
          </p:nvPr>
        </p:nvSpPr>
        <p:spPr/>
        <p:txBody>
          <a:bodyPr/>
          <a:lstStyle/>
          <a:p>
            <a:pPr>
              <a:defRPr/>
            </a:pPr>
            <a:r>
              <a:rPr lang="en-SG" altLang="en-US"/>
              <a:t>MA2012 Introduction to Mechatronics Systems Design</a:t>
            </a:r>
            <a:endParaRPr lang="en-US" altLang="en-US"/>
          </a:p>
        </p:txBody>
      </p:sp>
      <p:sp>
        <p:nvSpPr>
          <p:cNvPr id="6" name="Slide Number Placeholder 5">
            <a:extLst>
              <a:ext uri="{FF2B5EF4-FFF2-40B4-BE49-F238E27FC236}">
                <a16:creationId xmlns:a16="http://schemas.microsoft.com/office/drawing/2014/main" id="{9475D4D5-30CC-4791-A391-AE74DD11F833}"/>
              </a:ext>
            </a:extLst>
          </p:cNvPr>
          <p:cNvSpPr>
            <a:spLocks noGrp="1"/>
          </p:cNvSpPr>
          <p:nvPr>
            <p:ph type="sldNum" sz="quarter" idx="12"/>
          </p:nvPr>
        </p:nvSpPr>
        <p:spPr/>
        <p:txBody>
          <a:bodyPr/>
          <a:lstStyle/>
          <a:p>
            <a:fld id="{B99D6EF2-F9F7-4F1E-92D2-7131F7420C4A}" type="slidenum">
              <a:rPr lang="en-US" altLang="en-US" smtClean="0"/>
              <a:pPr/>
              <a:t>34</a:t>
            </a:fld>
            <a:endParaRPr lang="en-US" altLang="en-US"/>
          </a:p>
        </p:txBody>
      </p:sp>
    </p:spTree>
    <p:extLst>
      <p:ext uri="{BB962C8B-B14F-4D97-AF65-F5344CB8AC3E}">
        <p14:creationId xmlns:p14="http://schemas.microsoft.com/office/powerpoint/2010/main" val="3205678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17F9E-EC8C-4600-8148-7B642D95D9C8}"/>
              </a:ext>
            </a:extLst>
          </p:cNvPr>
          <p:cNvSpPr>
            <a:spLocks noGrp="1"/>
          </p:cNvSpPr>
          <p:nvPr>
            <p:ph type="title"/>
          </p:nvPr>
        </p:nvSpPr>
        <p:spPr/>
        <p:txBody>
          <a:bodyPr/>
          <a:lstStyle/>
          <a:p>
            <a:r>
              <a:rPr lang="en-US" dirty="0"/>
              <a:t>AY19/20 Q3</a:t>
            </a:r>
          </a:p>
        </p:txBody>
      </p:sp>
      <p:sp>
        <p:nvSpPr>
          <p:cNvPr id="3" name="Content Placeholder 2">
            <a:extLst>
              <a:ext uri="{FF2B5EF4-FFF2-40B4-BE49-F238E27FC236}">
                <a16:creationId xmlns:a16="http://schemas.microsoft.com/office/drawing/2014/main" id="{9EDFCD9F-2648-4942-802F-0A0526F5E0FC}"/>
              </a:ext>
            </a:extLst>
          </p:cNvPr>
          <p:cNvSpPr>
            <a:spLocks noGrp="1"/>
          </p:cNvSpPr>
          <p:nvPr>
            <p:ph idx="1"/>
          </p:nvPr>
        </p:nvSpPr>
        <p:spPr>
          <a:xfrm>
            <a:off x="375719" y="1029832"/>
            <a:ext cx="8229600" cy="5017883"/>
          </a:xfrm>
        </p:spPr>
        <p:txBody>
          <a:bodyPr/>
          <a:lstStyle/>
          <a:p>
            <a:pPr marL="360045" marR="0" indent="-360045" algn="just">
              <a:spcBef>
                <a:spcPts val="0"/>
              </a:spcBef>
              <a:spcAft>
                <a:spcPts val="0"/>
              </a:spcAft>
              <a:tabLst>
                <a:tab pos="431800" algn="l"/>
              </a:tabLst>
            </a:pPr>
            <a:r>
              <a:rPr lang="en-GB" sz="1300" dirty="0">
                <a:effectLst/>
                <a:ea typeface="SimSun" panose="02010600030101010101" pitchFamily="2" charset="-122"/>
              </a:rPr>
              <a:t>A geologist wishes to map the profile of a cave with a river running through it. As illustrated in Figure 5, his idea is to use a remote control boat to go upstream, carrying a laser scanning device. </a:t>
            </a:r>
            <a:endParaRPr lang="en-US" sz="1300" dirty="0">
              <a:effectLst/>
              <a:ea typeface="SimSun" panose="02010600030101010101" pitchFamily="2" charset="-122"/>
            </a:endParaRPr>
          </a:p>
          <a:p>
            <a:pPr marL="344488" marR="0" lvl="0" indent="0" algn="just">
              <a:lnSpc>
                <a:spcPct val="115000"/>
              </a:lnSpc>
              <a:spcBef>
                <a:spcPts val="0"/>
              </a:spcBef>
              <a:spcAft>
                <a:spcPts val="0"/>
              </a:spcAft>
              <a:buNone/>
            </a:pPr>
            <a:endParaRPr lang="en-US" sz="1300" dirty="0">
              <a:effectLst/>
              <a:ea typeface="Calibri" panose="020F0502020204030204" pitchFamily="34" charset="0"/>
              <a:cs typeface="Times New Roman" panose="02020603050405020304" pitchFamily="18" charset="0"/>
            </a:endParaRPr>
          </a:p>
          <a:p>
            <a:pPr marL="344488" marR="0" lvl="0" indent="0" algn="just">
              <a:lnSpc>
                <a:spcPct val="115000"/>
              </a:lnSpc>
              <a:spcBef>
                <a:spcPts val="0"/>
              </a:spcBef>
              <a:spcAft>
                <a:spcPts val="0"/>
              </a:spcAft>
              <a:buNone/>
            </a:pPr>
            <a:r>
              <a:rPr lang="en-US" sz="1300" dirty="0">
                <a:effectLst/>
                <a:ea typeface="Calibri" panose="020F0502020204030204" pitchFamily="34" charset="0"/>
                <a:cs typeface="Times New Roman" panose="02020603050405020304" pitchFamily="18" charset="0"/>
              </a:rPr>
              <a:t>The laser scanning device is made up of an Arduino UNO MCU, a Flash memory module, a pair of laser range sensors, each attached to a tilt motor which has a range of 135 degrees. </a:t>
            </a:r>
          </a:p>
          <a:p>
            <a:pPr marL="344488" marR="0" lvl="0" indent="0" algn="just">
              <a:lnSpc>
                <a:spcPct val="115000"/>
              </a:lnSpc>
              <a:spcBef>
                <a:spcPts val="0"/>
              </a:spcBef>
              <a:spcAft>
                <a:spcPts val="0"/>
              </a:spcAft>
              <a:buNone/>
            </a:pPr>
            <a:endParaRPr lang="en-US" sz="1300" dirty="0">
              <a:effectLst/>
              <a:ea typeface="Calibri" panose="020F0502020204030204" pitchFamily="34" charset="0"/>
              <a:cs typeface="Times New Roman" panose="02020603050405020304" pitchFamily="18" charset="0"/>
            </a:endParaRPr>
          </a:p>
          <a:p>
            <a:pPr marL="344488" marR="0" lvl="0" indent="0" algn="just">
              <a:lnSpc>
                <a:spcPct val="115000"/>
              </a:lnSpc>
              <a:spcBef>
                <a:spcPts val="0"/>
              </a:spcBef>
              <a:spcAft>
                <a:spcPts val="0"/>
              </a:spcAft>
              <a:buNone/>
            </a:pPr>
            <a:r>
              <a:rPr lang="en-US" sz="1300" dirty="0">
                <a:effectLst/>
                <a:ea typeface="Calibri" panose="020F0502020204030204" pitchFamily="34" charset="0"/>
                <a:cs typeface="Times New Roman" panose="02020603050405020304" pitchFamily="18" charset="0"/>
              </a:rPr>
              <a:t>The boat is equipped with a battery powered power-supply (also provide power to the laser scanning device), a rudder steering motor, a motor with propeller, an ultrasonic speed sensor to measure the boat speed, an Arduino UNO MCU and a wireless communication module.</a:t>
            </a:r>
            <a:endParaRPr lang="en-US" sz="1300" dirty="0">
              <a:ea typeface="Calibri" panose="020F0502020204030204" pitchFamily="34" charset="0"/>
              <a:cs typeface="Times New Roman" panose="02020603050405020304" pitchFamily="18" charset="0"/>
            </a:endParaRPr>
          </a:p>
          <a:p>
            <a:pPr marL="344488" marR="0" lvl="0" indent="0" algn="just">
              <a:lnSpc>
                <a:spcPct val="115000"/>
              </a:lnSpc>
              <a:spcBef>
                <a:spcPts val="0"/>
              </a:spcBef>
              <a:spcAft>
                <a:spcPts val="0"/>
              </a:spcAft>
              <a:buNone/>
            </a:pPr>
            <a:endParaRPr lang="en-US" sz="1300" dirty="0">
              <a:effectLst/>
              <a:ea typeface="Calibri" panose="020F0502020204030204" pitchFamily="34" charset="0"/>
              <a:cs typeface="Times New Roman" panose="02020603050405020304" pitchFamily="18" charset="0"/>
            </a:endParaRPr>
          </a:p>
          <a:p>
            <a:pPr marL="344488" marR="0" lvl="0" indent="0" algn="just">
              <a:lnSpc>
                <a:spcPct val="115000"/>
              </a:lnSpc>
              <a:spcBef>
                <a:spcPts val="0"/>
              </a:spcBef>
              <a:spcAft>
                <a:spcPts val="0"/>
              </a:spcAft>
              <a:buNone/>
            </a:pPr>
            <a:r>
              <a:rPr lang="en-US" sz="1300" dirty="0">
                <a:effectLst/>
                <a:ea typeface="Calibri" panose="020F0502020204030204" pitchFamily="34" charset="0"/>
                <a:cs typeface="Times New Roman" panose="02020603050405020304" pitchFamily="18" charset="0"/>
              </a:rPr>
              <a:t>The remote controller consists of an Arduino UNO MCU, a wireless communication module, a battery and two potentiometers for speed and steering control. </a:t>
            </a:r>
          </a:p>
          <a:p>
            <a:pPr marL="344488" marR="0" lvl="0" indent="0" algn="just">
              <a:lnSpc>
                <a:spcPct val="115000"/>
              </a:lnSpc>
              <a:spcBef>
                <a:spcPts val="0"/>
              </a:spcBef>
              <a:spcAft>
                <a:spcPts val="0"/>
              </a:spcAft>
              <a:buNone/>
            </a:pPr>
            <a:endParaRPr lang="en-US" sz="1300" dirty="0">
              <a:effectLst/>
              <a:ea typeface="Calibri" panose="020F0502020204030204" pitchFamily="34" charset="0"/>
              <a:cs typeface="Times New Roman" panose="02020603050405020304" pitchFamily="18" charset="0"/>
            </a:endParaRPr>
          </a:p>
          <a:p>
            <a:pPr marL="344488" marR="0" lvl="0" indent="0" algn="just">
              <a:lnSpc>
                <a:spcPct val="115000"/>
              </a:lnSpc>
              <a:spcBef>
                <a:spcPts val="0"/>
              </a:spcBef>
              <a:spcAft>
                <a:spcPts val="0"/>
              </a:spcAft>
              <a:buNone/>
            </a:pPr>
            <a:r>
              <a:rPr lang="en-US" sz="1300" dirty="0">
                <a:effectLst/>
                <a:ea typeface="SimSun" panose="02010600030101010101" pitchFamily="2" charset="-122"/>
                <a:cs typeface="Times New Roman" panose="02020603050405020304" pitchFamily="18" charset="0"/>
              </a:rPr>
              <a:t>Sketch a schematic block diagram to show your design of the control systems for this application. Indicate and describe clearly in your diagram all the mechatronic components (Arduino UNO MCU, sensors, actuators, I/O devices, interfacing devices, power sources, etc.) and their relationships to each other. You may make appropriate assumptions to add new components (e.g. switches), but you need to state them clearly. </a:t>
            </a:r>
          </a:p>
          <a:p>
            <a:pPr marL="344488" marR="0" lvl="0" indent="0" algn="just">
              <a:lnSpc>
                <a:spcPct val="115000"/>
              </a:lnSpc>
              <a:spcBef>
                <a:spcPts val="0"/>
              </a:spcBef>
              <a:spcAft>
                <a:spcPts val="0"/>
              </a:spcAft>
              <a:buNone/>
            </a:pPr>
            <a:endParaRPr lang="en-US" sz="1300" dirty="0">
              <a:effectLst/>
              <a:ea typeface="SimSun" panose="02010600030101010101" pitchFamily="2" charset="-122"/>
              <a:cs typeface="Times New Roman" panose="02020603050405020304" pitchFamily="18" charset="0"/>
            </a:endParaRPr>
          </a:p>
          <a:p>
            <a:pPr marL="360045" marR="0" indent="0" algn="just">
              <a:spcBef>
                <a:spcPts val="0"/>
              </a:spcBef>
              <a:spcAft>
                <a:spcPts val="0"/>
              </a:spcAft>
              <a:buNone/>
              <a:tabLst>
                <a:tab pos="431800" algn="l"/>
                <a:tab pos="457200" algn="l"/>
              </a:tabLst>
            </a:pPr>
            <a:r>
              <a:rPr lang="en-US" sz="1300" dirty="0">
                <a:effectLst/>
                <a:ea typeface="SimSun" panose="02010600030101010101" pitchFamily="2" charset="-122"/>
                <a:cs typeface="Times New Roman" panose="02020603050405020304" pitchFamily="18" charset="0"/>
              </a:rPr>
              <a:t>Your answer need to specify only the component type.  Information on the make and model of components are </a:t>
            </a:r>
            <a:r>
              <a:rPr lang="en-US" sz="1300" u="sng" dirty="0">
                <a:effectLst/>
                <a:ea typeface="SimSun" panose="02010600030101010101" pitchFamily="2" charset="-122"/>
                <a:cs typeface="Times New Roman" panose="02020603050405020304" pitchFamily="18" charset="0"/>
              </a:rPr>
              <a:t>not</a:t>
            </a:r>
            <a:r>
              <a:rPr lang="en-US" sz="1300" dirty="0">
                <a:effectLst/>
                <a:ea typeface="SimSun" panose="02010600030101010101" pitchFamily="2" charset="-122"/>
                <a:cs typeface="Times New Roman" panose="02020603050405020304" pitchFamily="18" charset="0"/>
              </a:rPr>
              <a:t> necessary. </a:t>
            </a:r>
          </a:p>
          <a:p>
            <a:pPr marL="457200" marR="76200" indent="0" algn="r">
              <a:spcBef>
                <a:spcPts val="0"/>
              </a:spcBef>
              <a:spcAft>
                <a:spcPts val="0"/>
              </a:spcAft>
              <a:buNone/>
              <a:tabLst>
                <a:tab pos="431800" algn="l"/>
                <a:tab pos="457200" algn="l"/>
              </a:tabLst>
            </a:pPr>
            <a:r>
              <a:rPr lang="en-US" sz="1300" dirty="0">
                <a:effectLst/>
                <a:ea typeface="SimSun" panose="02010600030101010101" pitchFamily="2" charset="-122"/>
                <a:cs typeface="Times New Roman" panose="02020603050405020304" pitchFamily="18" charset="0"/>
              </a:rPr>
              <a:t>(25 marks) </a:t>
            </a:r>
          </a:p>
          <a:p>
            <a:endParaRPr lang="en-US" sz="1300" dirty="0"/>
          </a:p>
        </p:txBody>
      </p:sp>
      <p:sp>
        <p:nvSpPr>
          <p:cNvPr id="4" name="Date Placeholder 3">
            <a:extLst>
              <a:ext uri="{FF2B5EF4-FFF2-40B4-BE49-F238E27FC236}">
                <a16:creationId xmlns:a16="http://schemas.microsoft.com/office/drawing/2014/main" id="{72199AC2-9081-44E4-AEA3-EFA6E9AB7325}"/>
              </a:ext>
            </a:extLst>
          </p:cNvPr>
          <p:cNvSpPr>
            <a:spLocks noGrp="1"/>
          </p:cNvSpPr>
          <p:nvPr>
            <p:ph type="dt" sz="half" idx="10"/>
          </p:nvPr>
        </p:nvSpPr>
        <p:spPr/>
        <p:txBody>
          <a:bodyPr/>
          <a:lstStyle/>
          <a:p>
            <a:r>
              <a:rPr lang="en-US"/>
              <a:t>Lecture 8</a:t>
            </a:r>
            <a:endParaRPr lang="en-US" altLang="en-US"/>
          </a:p>
        </p:txBody>
      </p:sp>
      <p:sp>
        <p:nvSpPr>
          <p:cNvPr id="5" name="Footer Placeholder 4">
            <a:extLst>
              <a:ext uri="{FF2B5EF4-FFF2-40B4-BE49-F238E27FC236}">
                <a16:creationId xmlns:a16="http://schemas.microsoft.com/office/drawing/2014/main" id="{0CDDF04C-BEF1-407C-8D08-D7838F936E61}"/>
              </a:ext>
            </a:extLst>
          </p:cNvPr>
          <p:cNvSpPr>
            <a:spLocks noGrp="1"/>
          </p:cNvSpPr>
          <p:nvPr>
            <p:ph type="ftr" sz="quarter" idx="11"/>
          </p:nvPr>
        </p:nvSpPr>
        <p:spPr/>
        <p:txBody>
          <a:bodyPr/>
          <a:lstStyle/>
          <a:p>
            <a:pPr>
              <a:defRPr/>
            </a:pPr>
            <a:r>
              <a:rPr lang="en-SG" altLang="en-US"/>
              <a:t>MA2012 Introduction to Mechatronics Systems Design</a:t>
            </a:r>
            <a:endParaRPr lang="en-US" altLang="en-US"/>
          </a:p>
        </p:txBody>
      </p:sp>
      <p:sp>
        <p:nvSpPr>
          <p:cNvPr id="6" name="Slide Number Placeholder 5">
            <a:extLst>
              <a:ext uri="{FF2B5EF4-FFF2-40B4-BE49-F238E27FC236}">
                <a16:creationId xmlns:a16="http://schemas.microsoft.com/office/drawing/2014/main" id="{D27D0FB1-C973-420F-AD2C-D41E739595FB}"/>
              </a:ext>
            </a:extLst>
          </p:cNvPr>
          <p:cNvSpPr>
            <a:spLocks noGrp="1"/>
          </p:cNvSpPr>
          <p:nvPr>
            <p:ph type="sldNum" sz="quarter" idx="12"/>
          </p:nvPr>
        </p:nvSpPr>
        <p:spPr/>
        <p:txBody>
          <a:bodyPr/>
          <a:lstStyle/>
          <a:p>
            <a:fld id="{B99D6EF2-F9F7-4F1E-92D2-7131F7420C4A}" type="slidenum">
              <a:rPr lang="en-US" altLang="en-US" smtClean="0"/>
              <a:pPr/>
              <a:t>35</a:t>
            </a:fld>
            <a:endParaRPr lang="en-US" altLang="en-US"/>
          </a:p>
        </p:txBody>
      </p:sp>
    </p:spTree>
    <p:extLst>
      <p:ext uri="{BB962C8B-B14F-4D97-AF65-F5344CB8AC3E}">
        <p14:creationId xmlns:p14="http://schemas.microsoft.com/office/powerpoint/2010/main" val="11381171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5C4B588-22B9-47D0-91EF-A6973134A571}"/>
              </a:ext>
            </a:extLst>
          </p:cNvPr>
          <p:cNvSpPr>
            <a:spLocks noGrp="1"/>
          </p:cNvSpPr>
          <p:nvPr>
            <p:ph type="title"/>
          </p:nvPr>
        </p:nvSpPr>
        <p:spPr/>
        <p:txBody>
          <a:bodyPr/>
          <a:lstStyle/>
          <a:p>
            <a:r>
              <a:rPr lang="en-US" dirty="0"/>
              <a:t>AY19/20 Q3</a:t>
            </a:r>
          </a:p>
        </p:txBody>
      </p:sp>
      <p:sp>
        <p:nvSpPr>
          <p:cNvPr id="4" name="Date Placeholder 3">
            <a:extLst>
              <a:ext uri="{FF2B5EF4-FFF2-40B4-BE49-F238E27FC236}">
                <a16:creationId xmlns:a16="http://schemas.microsoft.com/office/drawing/2014/main" id="{612FA16C-AA75-4E01-81A1-0B7D623FB0B6}"/>
              </a:ext>
            </a:extLst>
          </p:cNvPr>
          <p:cNvSpPr>
            <a:spLocks noGrp="1"/>
          </p:cNvSpPr>
          <p:nvPr>
            <p:ph type="dt" sz="half" idx="10"/>
          </p:nvPr>
        </p:nvSpPr>
        <p:spPr/>
        <p:txBody>
          <a:bodyPr/>
          <a:lstStyle/>
          <a:p>
            <a:r>
              <a:rPr lang="en-US"/>
              <a:t>Lecture 8</a:t>
            </a:r>
            <a:endParaRPr lang="en-US" altLang="en-US"/>
          </a:p>
        </p:txBody>
      </p:sp>
      <p:sp>
        <p:nvSpPr>
          <p:cNvPr id="5" name="Footer Placeholder 4">
            <a:extLst>
              <a:ext uri="{FF2B5EF4-FFF2-40B4-BE49-F238E27FC236}">
                <a16:creationId xmlns:a16="http://schemas.microsoft.com/office/drawing/2014/main" id="{3980D4D6-5198-4C3C-83A2-5EA207E31B62}"/>
              </a:ext>
            </a:extLst>
          </p:cNvPr>
          <p:cNvSpPr>
            <a:spLocks noGrp="1"/>
          </p:cNvSpPr>
          <p:nvPr>
            <p:ph type="ftr" sz="quarter" idx="11"/>
          </p:nvPr>
        </p:nvSpPr>
        <p:spPr/>
        <p:txBody>
          <a:bodyPr/>
          <a:lstStyle/>
          <a:p>
            <a:pPr>
              <a:defRPr/>
            </a:pPr>
            <a:r>
              <a:rPr lang="en-SG" altLang="en-US"/>
              <a:t>MA2012 Introduction to Mechatronics Systems Design</a:t>
            </a:r>
            <a:endParaRPr lang="en-US" altLang="en-US"/>
          </a:p>
        </p:txBody>
      </p:sp>
      <p:sp>
        <p:nvSpPr>
          <p:cNvPr id="6" name="Slide Number Placeholder 5">
            <a:extLst>
              <a:ext uri="{FF2B5EF4-FFF2-40B4-BE49-F238E27FC236}">
                <a16:creationId xmlns:a16="http://schemas.microsoft.com/office/drawing/2014/main" id="{77E5FDBB-9DCE-4809-AF28-846D6B6BEC66}"/>
              </a:ext>
            </a:extLst>
          </p:cNvPr>
          <p:cNvSpPr>
            <a:spLocks noGrp="1"/>
          </p:cNvSpPr>
          <p:nvPr>
            <p:ph type="sldNum" sz="quarter" idx="12"/>
          </p:nvPr>
        </p:nvSpPr>
        <p:spPr/>
        <p:txBody>
          <a:bodyPr/>
          <a:lstStyle/>
          <a:p>
            <a:fld id="{B99D6EF2-F9F7-4F1E-92D2-7131F7420C4A}" type="slidenum">
              <a:rPr lang="en-US" altLang="en-US" smtClean="0"/>
              <a:pPr/>
              <a:t>36</a:t>
            </a:fld>
            <a:endParaRPr lang="en-US" altLang="en-US"/>
          </a:p>
        </p:txBody>
      </p:sp>
      <p:pic>
        <p:nvPicPr>
          <p:cNvPr id="9" name="Picture 8">
            <a:extLst>
              <a:ext uri="{FF2B5EF4-FFF2-40B4-BE49-F238E27FC236}">
                <a16:creationId xmlns:a16="http://schemas.microsoft.com/office/drawing/2014/main" id="{DFD6A666-D73E-43BD-AC1C-2A39192C05AA}"/>
              </a:ext>
            </a:extLst>
          </p:cNvPr>
          <p:cNvPicPr>
            <a:picLocks noChangeAspect="1"/>
          </p:cNvPicPr>
          <p:nvPr/>
        </p:nvPicPr>
        <p:blipFill>
          <a:blip r:embed="rId2"/>
          <a:stretch>
            <a:fillRect/>
          </a:stretch>
        </p:blipFill>
        <p:spPr>
          <a:xfrm>
            <a:off x="4572000" y="152400"/>
            <a:ext cx="4443730" cy="6187762"/>
          </a:xfrm>
          <a:prstGeom prst="rect">
            <a:avLst/>
          </a:prstGeom>
        </p:spPr>
      </p:pic>
      <p:pic>
        <p:nvPicPr>
          <p:cNvPr id="10" name="Picture 9">
            <a:extLst>
              <a:ext uri="{FF2B5EF4-FFF2-40B4-BE49-F238E27FC236}">
                <a16:creationId xmlns:a16="http://schemas.microsoft.com/office/drawing/2014/main" id="{7D039EA6-2CCE-4FF2-8941-03CD82BFD7AF}"/>
              </a:ext>
            </a:extLst>
          </p:cNvPr>
          <p:cNvPicPr>
            <a:picLocks noChangeAspect="1"/>
          </p:cNvPicPr>
          <p:nvPr/>
        </p:nvPicPr>
        <p:blipFill rotWithShape="1">
          <a:blip r:embed="rId3"/>
          <a:srcRect l="7192" r="6840"/>
          <a:stretch/>
        </p:blipFill>
        <p:spPr>
          <a:xfrm>
            <a:off x="300154" y="1662082"/>
            <a:ext cx="3792012" cy="2837491"/>
          </a:xfrm>
          <a:prstGeom prst="rect">
            <a:avLst/>
          </a:prstGeom>
        </p:spPr>
      </p:pic>
    </p:spTree>
    <p:extLst>
      <p:ext uri="{BB962C8B-B14F-4D97-AF65-F5344CB8AC3E}">
        <p14:creationId xmlns:p14="http://schemas.microsoft.com/office/powerpoint/2010/main" val="37250401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endParaRPr lang="en-SG" dirty="0"/>
          </a:p>
        </p:txBody>
      </p:sp>
      <p:sp>
        <p:nvSpPr>
          <p:cNvPr id="3" name="Content Placeholder 2"/>
          <p:cNvSpPr>
            <a:spLocks noGrp="1"/>
          </p:cNvSpPr>
          <p:nvPr>
            <p:ph idx="1"/>
          </p:nvPr>
        </p:nvSpPr>
        <p:spPr>
          <a:xfrm>
            <a:off x="457200" y="1660848"/>
            <a:ext cx="8229600" cy="3704253"/>
          </a:xfrm>
        </p:spPr>
        <p:txBody>
          <a:bodyPr/>
          <a:lstStyle/>
          <a:p>
            <a:r>
              <a:rPr lang="en-US" sz="2400" dirty="0"/>
              <a:t>AY1516 Q4</a:t>
            </a:r>
          </a:p>
          <a:p>
            <a:r>
              <a:rPr lang="en-US" sz="2400" dirty="0"/>
              <a:t>AY1617 Q4</a:t>
            </a:r>
          </a:p>
          <a:p>
            <a:r>
              <a:rPr lang="en-US" sz="2400" dirty="0"/>
              <a:t>AY1718 Q2</a:t>
            </a:r>
          </a:p>
          <a:p>
            <a:r>
              <a:rPr lang="en-US" sz="2400" dirty="0"/>
              <a:t>AY1920 Q4</a:t>
            </a:r>
          </a:p>
          <a:p>
            <a:r>
              <a:rPr lang="en-US" sz="2400" dirty="0"/>
              <a:t>AY2021 Q4</a:t>
            </a:r>
          </a:p>
          <a:p>
            <a:r>
              <a:rPr lang="en-US" sz="2400" dirty="0"/>
              <a:t>AY2122 Q3</a:t>
            </a:r>
          </a:p>
          <a:p>
            <a:r>
              <a:rPr lang="en-US" sz="2400" dirty="0"/>
              <a:t>AY2223 Q4</a:t>
            </a:r>
          </a:p>
          <a:p>
            <a:r>
              <a:rPr lang="en-US" sz="2400" dirty="0"/>
              <a:t>Solutions shall be posted on 30 Nov</a:t>
            </a:r>
            <a:endParaRPr lang="en-SG" sz="2400" dirty="0"/>
          </a:p>
        </p:txBody>
      </p:sp>
      <p:sp>
        <p:nvSpPr>
          <p:cNvPr id="4" name="Date Placeholder 3"/>
          <p:cNvSpPr>
            <a:spLocks noGrp="1"/>
          </p:cNvSpPr>
          <p:nvPr>
            <p:ph type="dt" sz="half" idx="10"/>
          </p:nvPr>
        </p:nvSpPr>
        <p:spPr/>
        <p:txBody>
          <a:bodyPr/>
          <a:lstStyle/>
          <a:p>
            <a:r>
              <a:rPr lang="en-US"/>
              <a:t>Lecture 8</a:t>
            </a:r>
            <a:endParaRPr lang="en-US" altLang="en-US"/>
          </a:p>
        </p:txBody>
      </p:sp>
      <p:sp>
        <p:nvSpPr>
          <p:cNvPr id="5" name="Footer Placeholder 4"/>
          <p:cNvSpPr>
            <a:spLocks noGrp="1"/>
          </p:cNvSpPr>
          <p:nvPr>
            <p:ph type="ftr" sz="quarter" idx="11"/>
          </p:nvPr>
        </p:nvSpPr>
        <p:spPr/>
        <p:txBody>
          <a:bodyPr/>
          <a:lstStyle/>
          <a:p>
            <a:pPr>
              <a:defRPr/>
            </a:pPr>
            <a:r>
              <a:rPr lang="en-SG" altLang="en-US"/>
              <a:t>MA2012 Introduction to Mechatronics Systems Design</a:t>
            </a:r>
            <a:endParaRPr lang="en-US" altLang="en-US"/>
          </a:p>
        </p:txBody>
      </p:sp>
      <p:sp>
        <p:nvSpPr>
          <p:cNvPr id="6" name="Slide Number Placeholder 5"/>
          <p:cNvSpPr>
            <a:spLocks noGrp="1"/>
          </p:cNvSpPr>
          <p:nvPr>
            <p:ph type="sldNum" sz="quarter" idx="12"/>
          </p:nvPr>
        </p:nvSpPr>
        <p:spPr/>
        <p:txBody>
          <a:bodyPr/>
          <a:lstStyle/>
          <a:p>
            <a:fld id="{B99D6EF2-F9F7-4F1E-92D2-7131F7420C4A}" type="slidenum">
              <a:rPr lang="en-US" altLang="en-US" smtClean="0"/>
              <a:pPr/>
              <a:t>37</a:t>
            </a:fld>
            <a:endParaRPr lang="en-US" altLang="en-US"/>
          </a:p>
        </p:txBody>
      </p:sp>
      <p:sp>
        <p:nvSpPr>
          <p:cNvPr id="7" name="TextBox 6"/>
          <p:cNvSpPr txBox="1"/>
          <p:nvPr/>
        </p:nvSpPr>
        <p:spPr>
          <a:xfrm>
            <a:off x="3009331" y="5231892"/>
            <a:ext cx="3125337" cy="707886"/>
          </a:xfrm>
          <a:prstGeom prst="rect">
            <a:avLst/>
          </a:prstGeom>
          <a:noFill/>
        </p:spPr>
        <p:txBody>
          <a:bodyPr wrap="square" rtlCol="0">
            <a:spAutoFit/>
          </a:bodyPr>
          <a:lstStyle/>
          <a:p>
            <a:pPr algn="ctr"/>
            <a:r>
              <a:rPr lang="en-US" sz="4000" dirty="0">
                <a:solidFill>
                  <a:srgbClr val="FF0000"/>
                </a:solidFill>
              </a:rPr>
              <a:t>Good Luck!</a:t>
            </a:r>
            <a:endParaRPr lang="en-SG" sz="4000" dirty="0">
              <a:solidFill>
                <a:srgbClr val="FF0000"/>
              </a:solidFill>
            </a:endParaRPr>
          </a:p>
        </p:txBody>
      </p:sp>
    </p:spTree>
    <p:extLst>
      <p:ext uri="{BB962C8B-B14F-4D97-AF65-F5344CB8AC3E}">
        <p14:creationId xmlns:p14="http://schemas.microsoft.com/office/powerpoint/2010/main" val="135948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3 – Sensors </a:t>
            </a:r>
            <a:r>
              <a:rPr lang="en-US" dirty="0">
                <a:sym typeface="Wingdings" panose="05000000000000000000" pitchFamily="2" charset="2"/>
              </a:rPr>
              <a:t>     </a:t>
            </a:r>
            <a:r>
              <a:rPr lang="en-US" dirty="0"/>
              <a:t> </a:t>
            </a:r>
            <a:endParaRPr lang="en-SG" dirty="0"/>
          </a:p>
        </p:txBody>
      </p:sp>
      <p:sp>
        <p:nvSpPr>
          <p:cNvPr id="6" name="Content Placeholder 5"/>
          <p:cNvSpPr>
            <a:spLocks noGrp="1"/>
          </p:cNvSpPr>
          <p:nvPr>
            <p:ph idx="1"/>
          </p:nvPr>
        </p:nvSpPr>
        <p:spPr/>
        <p:txBody>
          <a:bodyPr/>
          <a:lstStyle/>
          <a:p>
            <a:r>
              <a:rPr lang="en-US" sz="2400" dirty="0"/>
              <a:t>Digital Sensors</a:t>
            </a:r>
          </a:p>
          <a:p>
            <a:pPr lvl="1"/>
            <a:r>
              <a:rPr lang="en-US" sz="2000" dirty="0"/>
              <a:t>Switches, Incremental Encoder</a:t>
            </a:r>
          </a:p>
          <a:p>
            <a:pPr lvl="1"/>
            <a:r>
              <a:rPr lang="en-US" sz="2000" dirty="0"/>
              <a:t>Interfacing with Digital Sensors</a:t>
            </a:r>
          </a:p>
          <a:p>
            <a:r>
              <a:rPr lang="en-US" sz="2400" dirty="0"/>
              <a:t>Analog Sensors</a:t>
            </a:r>
          </a:p>
          <a:p>
            <a:pPr lvl="1"/>
            <a:r>
              <a:rPr lang="en-US" sz="2000" dirty="0"/>
              <a:t>Digital Output (e.g. Proximity sensor), Analog Output (e.g. Potentiometer), Digital and Analog Outputs (e.g. accelerometer)</a:t>
            </a:r>
            <a:endParaRPr lang="en-US" sz="900" dirty="0"/>
          </a:p>
          <a:p>
            <a:r>
              <a:rPr lang="en-US" sz="2400" dirty="0"/>
              <a:t>Acquisition process and elements</a:t>
            </a:r>
          </a:p>
          <a:p>
            <a:pPr marL="0" indent="0">
              <a:buNone/>
            </a:pPr>
            <a:endParaRPr lang="en-US" sz="3200" dirty="0"/>
          </a:p>
          <a:p>
            <a:pPr lvl="1"/>
            <a:endParaRPr lang="en-SG" sz="2800" dirty="0"/>
          </a:p>
        </p:txBody>
      </p:sp>
      <p:sp>
        <p:nvSpPr>
          <p:cNvPr id="3" name="Date Placeholder 2"/>
          <p:cNvSpPr>
            <a:spLocks noGrp="1"/>
          </p:cNvSpPr>
          <p:nvPr>
            <p:ph type="dt" sz="half" idx="10"/>
          </p:nvPr>
        </p:nvSpPr>
        <p:spPr/>
        <p:txBody>
          <a:bodyPr/>
          <a:lstStyle/>
          <a:p>
            <a:r>
              <a:rPr lang="en-US"/>
              <a:t>Lecture 8</a:t>
            </a:r>
            <a:endParaRPr lang="en-US" altLang="en-US"/>
          </a:p>
        </p:txBody>
      </p:sp>
      <p:sp>
        <p:nvSpPr>
          <p:cNvPr id="4" name="Footer Placeholder 3"/>
          <p:cNvSpPr>
            <a:spLocks noGrp="1"/>
          </p:cNvSpPr>
          <p:nvPr>
            <p:ph type="ftr" sz="quarter" idx="11"/>
          </p:nvPr>
        </p:nvSpPr>
        <p:spPr/>
        <p:txBody>
          <a:bodyPr/>
          <a:lstStyle/>
          <a:p>
            <a:pPr>
              <a:defRPr/>
            </a:pPr>
            <a:r>
              <a:rPr lang="en-SG" altLang="en-US"/>
              <a:t>MA2012 Introduction to Mechatronics Systems Design</a:t>
            </a:r>
            <a:endParaRPr lang="en-US" altLang="en-US"/>
          </a:p>
        </p:txBody>
      </p:sp>
      <p:sp>
        <p:nvSpPr>
          <p:cNvPr id="5" name="Slide Number Placeholder 4"/>
          <p:cNvSpPr>
            <a:spLocks noGrp="1"/>
          </p:cNvSpPr>
          <p:nvPr>
            <p:ph type="sldNum" sz="quarter" idx="12"/>
          </p:nvPr>
        </p:nvSpPr>
        <p:spPr/>
        <p:txBody>
          <a:bodyPr/>
          <a:lstStyle/>
          <a:p>
            <a:fld id="{CD71137F-E142-43C9-9068-2BF590F440A8}" type="slidenum">
              <a:rPr lang="en-US" altLang="en-US" smtClean="0"/>
              <a:pPr/>
              <a:t>4</a:t>
            </a:fld>
            <a:endParaRPr lang="en-US" altLang="en-US"/>
          </a:p>
        </p:txBody>
      </p:sp>
      <p:pic>
        <p:nvPicPr>
          <p:cNvPr id="7" name="Picture 2" descr="9"/>
          <p:cNvPicPr>
            <a:picLocks noChangeAspect="1" noChangeArrowheads="1"/>
          </p:cNvPicPr>
          <p:nvPr/>
        </p:nvPicPr>
        <p:blipFill>
          <a:blip r:embed="rId2" cstate="print">
            <a:extLst>
              <a:ext uri="{28A0092B-C50C-407E-A947-70E740481C1C}">
                <a14:useLocalDpi xmlns:a14="http://schemas.microsoft.com/office/drawing/2010/main" val="0"/>
              </a:ext>
            </a:extLst>
          </a:blip>
          <a:srcRect l="15726" t="70081" r="14738" b="23029"/>
          <a:stretch>
            <a:fillRect/>
          </a:stretch>
        </p:blipFill>
        <p:spPr bwMode="auto">
          <a:xfrm>
            <a:off x="881877" y="4626589"/>
            <a:ext cx="8024447" cy="1124625"/>
          </a:xfrm>
          <a:prstGeom prst="rect">
            <a:avLst/>
          </a:prstGeom>
          <a:noFill/>
          <a:ln>
            <a:noFill/>
          </a:ln>
          <a:scene3d>
            <a:camera prst="orthographicFront">
              <a:rot lat="0" lon="0" rev="3000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6569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3 – Sensors </a:t>
            </a:r>
            <a:r>
              <a:rPr lang="en-US" dirty="0">
                <a:sym typeface="Wingdings" panose="05000000000000000000" pitchFamily="2" charset="2"/>
              </a:rPr>
              <a:t>    </a:t>
            </a:r>
            <a:r>
              <a:rPr lang="en-US" dirty="0"/>
              <a:t> </a:t>
            </a:r>
            <a:endParaRPr lang="en-SG" dirty="0"/>
          </a:p>
        </p:txBody>
      </p:sp>
      <p:sp>
        <p:nvSpPr>
          <p:cNvPr id="6" name="Content Placeholder 5"/>
          <p:cNvSpPr>
            <a:spLocks noGrp="1"/>
          </p:cNvSpPr>
          <p:nvPr>
            <p:ph idx="1"/>
          </p:nvPr>
        </p:nvSpPr>
        <p:spPr/>
        <p:txBody>
          <a:bodyPr/>
          <a:lstStyle/>
          <a:p>
            <a:r>
              <a:rPr lang="en-US" sz="2800" dirty="0"/>
              <a:t>Digitization of analog signal</a:t>
            </a:r>
          </a:p>
          <a:p>
            <a:pPr lvl="1"/>
            <a:r>
              <a:rPr lang="en-US" sz="2400" dirty="0"/>
              <a:t>Shannon sampling theorem, </a:t>
            </a:r>
            <a:r>
              <a:rPr lang="en-US" sz="2400" dirty="0" err="1"/>
              <a:t>Nyquisit</a:t>
            </a:r>
            <a:r>
              <a:rPr lang="en-US" sz="2400" dirty="0"/>
              <a:t> frequency, Aliasing</a:t>
            </a:r>
            <a:endParaRPr lang="en-US" sz="1000" dirty="0"/>
          </a:p>
          <a:p>
            <a:r>
              <a:rPr lang="en-US" sz="2800" dirty="0"/>
              <a:t>A/D Conversion, ADC</a:t>
            </a:r>
          </a:p>
          <a:p>
            <a:pPr lvl="1"/>
            <a:r>
              <a:rPr lang="en-US" sz="2400" dirty="0"/>
              <a:t>Successive Approximation, Flash Converter</a:t>
            </a:r>
          </a:p>
          <a:p>
            <a:pPr lvl="1"/>
            <a:r>
              <a:rPr lang="en-US" sz="2400" dirty="0"/>
              <a:t>Interfacing with ADC</a:t>
            </a:r>
            <a:endParaRPr lang="en-US" sz="3200" dirty="0"/>
          </a:p>
          <a:p>
            <a:pPr lvl="1"/>
            <a:endParaRPr lang="en-US" sz="3200" dirty="0"/>
          </a:p>
          <a:p>
            <a:pPr lvl="1"/>
            <a:endParaRPr lang="en-SG" sz="3200" dirty="0"/>
          </a:p>
        </p:txBody>
      </p:sp>
      <p:sp>
        <p:nvSpPr>
          <p:cNvPr id="3" name="Date Placeholder 2"/>
          <p:cNvSpPr>
            <a:spLocks noGrp="1"/>
          </p:cNvSpPr>
          <p:nvPr>
            <p:ph type="dt" sz="half" idx="10"/>
          </p:nvPr>
        </p:nvSpPr>
        <p:spPr/>
        <p:txBody>
          <a:bodyPr/>
          <a:lstStyle/>
          <a:p>
            <a:r>
              <a:rPr lang="en-US"/>
              <a:t>Lecture 8</a:t>
            </a:r>
            <a:endParaRPr lang="en-US" altLang="en-US"/>
          </a:p>
        </p:txBody>
      </p:sp>
      <p:sp>
        <p:nvSpPr>
          <p:cNvPr id="4" name="Footer Placeholder 3"/>
          <p:cNvSpPr>
            <a:spLocks noGrp="1"/>
          </p:cNvSpPr>
          <p:nvPr>
            <p:ph type="ftr" sz="quarter" idx="11"/>
          </p:nvPr>
        </p:nvSpPr>
        <p:spPr/>
        <p:txBody>
          <a:bodyPr/>
          <a:lstStyle/>
          <a:p>
            <a:pPr>
              <a:defRPr/>
            </a:pPr>
            <a:r>
              <a:rPr lang="en-SG" altLang="en-US"/>
              <a:t>MA2012 Introduction to Mechatronics Systems Design</a:t>
            </a:r>
            <a:endParaRPr lang="en-US" altLang="en-US"/>
          </a:p>
        </p:txBody>
      </p:sp>
      <p:sp>
        <p:nvSpPr>
          <p:cNvPr id="5" name="Slide Number Placeholder 4"/>
          <p:cNvSpPr>
            <a:spLocks noGrp="1"/>
          </p:cNvSpPr>
          <p:nvPr>
            <p:ph type="sldNum" sz="quarter" idx="12"/>
          </p:nvPr>
        </p:nvSpPr>
        <p:spPr/>
        <p:txBody>
          <a:bodyPr/>
          <a:lstStyle/>
          <a:p>
            <a:fld id="{CD71137F-E142-43C9-9068-2BF590F440A8}" type="slidenum">
              <a:rPr lang="en-US" altLang="en-US" smtClean="0"/>
              <a:pPr/>
              <a:t>5</a:t>
            </a:fld>
            <a:endParaRPr lang="en-US" altLang="en-US"/>
          </a:p>
        </p:txBody>
      </p:sp>
    </p:spTree>
    <p:extLst>
      <p:ext uri="{BB962C8B-B14F-4D97-AF65-F5344CB8AC3E}">
        <p14:creationId xmlns:p14="http://schemas.microsoft.com/office/powerpoint/2010/main" val="3834511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4 – Actuators </a:t>
            </a:r>
            <a:r>
              <a:rPr lang="en-US" dirty="0">
                <a:sym typeface="Wingdings" panose="05000000000000000000" pitchFamily="2" charset="2"/>
              </a:rPr>
              <a:t>    </a:t>
            </a:r>
            <a:endParaRPr lang="en-SG" dirty="0"/>
          </a:p>
        </p:txBody>
      </p:sp>
      <p:sp>
        <p:nvSpPr>
          <p:cNvPr id="3" name="Content Placeholder 2"/>
          <p:cNvSpPr>
            <a:spLocks noGrp="1"/>
          </p:cNvSpPr>
          <p:nvPr>
            <p:ph idx="1"/>
          </p:nvPr>
        </p:nvSpPr>
        <p:spPr>
          <a:xfrm>
            <a:off x="457200" y="1339702"/>
            <a:ext cx="8229600" cy="4791223"/>
          </a:xfrm>
        </p:spPr>
        <p:txBody>
          <a:bodyPr/>
          <a:lstStyle/>
          <a:p>
            <a:r>
              <a:rPr lang="en-US" sz="2800" dirty="0"/>
              <a:t>Direct Current (DC) Motor</a:t>
            </a:r>
          </a:p>
          <a:p>
            <a:pPr marL="660400" lvl="3" indent="-342900"/>
            <a:r>
              <a:rPr lang="en-US" sz="2400" dirty="0">
                <a:ea typeface="+mn-ea"/>
                <a:cs typeface="+mn-cs"/>
              </a:rPr>
              <a:t>Construction</a:t>
            </a:r>
          </a:p>
          <a:p>
            <a:pPr marL="1001713" lvl="4" indent="-342900"/>
            <a:r>
              <a:rPr lang="en-US" sz="2400" dirty="0">
                <a:ea typeface="+mn-ea"/>
                <a:cs typeface="+mn-cs"/>
              </a:rPr>
              <a:t>Brushed vs Brushless</a:t>
            </a:r>
          </a:p>
          <a:p>
            <a:pPr marL="660400" lvl="3" indent="-342900"/>
            <a:r>
              <a:rPr lang="en-US" sz="2400" dirty="0">
                <a:ea typeface="+mn-ea"/>
                <a:cs typeface="+mn-cs"/>
              </a:rPr>
              <a:t>Control</a:t>
            </a:r>
          </a:p>
          <a:p>
            <a:pPr marL="1001713" lvl="4" indent="-342900"/>
            <a:r>
              <a:rPr lang="en-US" sz="2400" dirty="0">
                <a:ea typeface="+mn-ea"/>
                <a:cs typeface="+mn-cs"/>
              </a:rPr>
              <a:t>Pulse Width Modulation (PWM)</a:t>
            </a:r>
          </a:p>
          <a:p>
            <a:pPr marL="1001713" lvl="4" indent="-342900"/>
            <a:r>
              <a:rPr lang="en-US" sz="2400" dirty="0">
                <a:ea typeface="+mn-ea"/>
                <a:cs typeface="+mn-cs"/>
              </a:rPr>
              <a:t>Inductive Kickback &amp; Diode protection</a:t>
            </a:r>
          </a:p>
          <a:p>
            <a:pPr marL="658813" lvl="4" indent="0">
              <a:buNone/>
            </a:pPr>
            <a:endParaRPr lang="en-SG" sz="2800" dirty="0">
              <a:ea typeface="+mn-ea"/>
              <a:cs typeface="+mn-cs"/>
            </a:endParaRPr>
          </a:p>
          <a:p>
            <a:pPr marL="342900" lvl="2" indent="-342900"/>
            <a:r>
              <a:rPr lang="en-US" sz="2800" dirty="0">
                <a:ea typeface="+mn-ea"/>
                <a:cs typeface="+mn-cs"/>
              </a:rPr>
              <a:t>Servomotor</a:t>
            </a:r>
          </a:p>
          <a:p>
            <a:pPr lvl="1"/>
            <a:r>
              <a:rPr lang="en-US" sz="2400" dirty="0"/>
              <a:t>Working principle</a:t>
            </a:r>
          </a:p>
          <a:p>
            <a:pPr lvl="1"/>
            <a:r>
              <a:rPr lang="en-US" sz="2400" dirty="0"/>
              <a:t>Control: Mark length</a:t>
            </a:r>
          </a:p>
        </p:txBody>
      </p:sp>
      <p:sp>
        <p:nvSpPr>
          <p:cNvPr id="4" name="Date Placeholder 3"/>
          <p:cNvSpPr>
            <a:spLocks noGrp="1"/>
          </p:cNvSpPr>
          <p:nvPr>
            <p:ph type="dt" sz="half" idx="10"/>
          </p:nvPr>
        </p:nvSpPr>
        <p:spPr/>
        <p:txBody>
          <a:bodyPr/>
          <a:lstStyle/>
          <a:p>
            <a:r>
              <a:rPr lang="en-US"/>
              <a:t>Lecture 8</a:t>
            </a:r>
            <a:endParaRPr lang="en-US" altLang="en-US"/>
          </a:p>
        </p:txBody>
      </p:sp>
      <p:sp>
        <p:nvSpPr>
          <p:cNvPr id="5" name="Footer Placeholder 4"/>
          <p:cNvSpPr>
            <a:spLocks noGrp="1"/>
          </p:cNvSpPr>
          <p:nvPr>
            <p:ph type="ftr" sz="quarter" idx="11"/>
          </p:nvPr>
        </p:nvSpPr>
        <p:spPr/>
        <p:txBody>
          <a:bodyPr/>
          <a:lstStyle/>
          <a:p>
            <a:pPr>
              <a:defRPr/>
            </a:pPr>
            <a:r>
              <a:rPr lang="en-SG" altLang="en-US"/>
              <a:t>MA2012 Introduction to Mechatronics Systems Design</a:t>
            </a:r>
            <a:endParaRPr lang="en-US" altLang="en-US"/>
          </a:p>
        </p:txBody>
      </p:sp>
      <p:sp>
        <p:nvSpPr>
          <p:cNvPr id="6" name="Slide Number Placeholder 5"/>
          <p:cNvSpPr>
            <a:spLocks noGrp="1"/>
          </p:cNvSpPr>
          <p:nvPr>
            <p:ph type="sldNum" sz="quarter" idx="12"/>
          </p:nvPr>
        </p:nvSpPr>
        <p:spPr/>
        <p:txBody>
          <a:bodyPr/>
          <a:lstStyle/>
          <a:p>
            <a:fld id="{B99D6EF2-F9F7-4F1E-92D2-7131F7420C4A}" type="slidenum">
              <a:rPr lang="en-US" altLang="en-US" smtClean="0"/>
              <a:pPr/>
              <a:t>6</a:t>
            </a:fld>
            <a:endParaRPr lang="en-US" altLang="en-US"/>
          </a:p>
        </p:txBody>
      </p:sp>
    </p:spTree>
    <p:extLst>
      <p:ext uri="{BB962C8B-B14F-4D97-AF65-F5344CB8AC3E}">
        <p14:creationId xmlns:p14="http://schemas.microsoft.com/office/powerpoint/2010/main" val="1243102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4 – Actuators </a:t>
            </a:r>
            <a:r>
              <a:rPr lang="en-US" dirty="0">
                <a:sym typeface="Wingdings" panose="05000000000000000000" pitchFamily="2" charset="2"/>
              </a:rPr>
              <a:t>    </a:t>
            </a:r>
            <a:r>
              <a:rPr lang="en-US" dirty="0"/>
              <a:t> </a:t>
            </a:r>
            <a:endParaRPr lang="en-SG" dirty="0"/>
          </a:p>
        </p:txBody>
      </p:sp>
      <p:sp>
        <p:nvSpPr>
          <p:cNvPr id="3" name="Content Placeholder 2"/>
          <p:cNvSpPr>
            <a:spLocks noGrp="1"/>
          </p:cNvSpPr>
          <p:nvPr>
            <p:ph idx="1"/>
          </p:nvPr>
        </p:nvSpPr>
        <p:spPr>
          <a:xfrm>
            <a:off x="457200" y="1339702"/>
            <a:ext cx="8229600" cy="4791223"/>
          </a:xfrm>
        </p:spPr>
        <p:txBody>
          <a:bodyPr/>
          <a:lstStyle/>
          <a:p>
            <a:r>
              <a:rPr lang="en-US" sz="2400" dirty="0"/>
              <a:t>Solenoid</a:t>
            </a:r>
          </a:p>
          <a:p>
            <a:pPr marL="660400" lvl="3" indent="-342900"/>
            <a:r>
              <a:rPr lang="en-US" dirty="0">
                <a:ea typeface="+mn-ea"/>
                <a:cs typeface="+mn-cs"/>
              </a:rPr>
              <a:t>Construction &amp; Control</a:t>
            </a:r>
          </a:p>
          <a:p>
            <a:pPr marL="342900" lvl="2" indent="-342900"/>
            <a:r>
              <a:rPr lang="en-US" sz="2400" dirty="0">
                <a:ea typeface="+mn-ea"/>
                <a:cs typeface="+mn-cs"/>
              </a:rPr>
              <a:t>Stepper Motor</a:t>
            </a:r>
          </a:p>
          <a:p>
            <a:pPr marL="660400" lvl="3" indent="-342900"/>
            <a:r>
              <a:rPr lang="en-US" dirty="0">
                <a:ea typeface="+mn-ea"/>
                <a:cs typeface="+mn-cs"/>
              </a:rPr>
              <a:t>Construction &amp; Working Principle</a:t>
            </a:r>
          </a:p>
          <a:p>
            <a:pPr marL="1001713" lvl="4" indent="-342900"/>
            <a:r>
              <a:rPr lang="en-US" dirty="0">
                <a:ea typeface="+mn-ea"/>
                <a:cs typeface="+mn-cs"/>
              </a:rPr>
              <a:t>Unipolar – 2 windings per phase, one for each direction of magnetic field</a:t>
            </a:r>
          </a:p>
          <a:p>
            <a:pPr marL="1001713" lvl="4" indent="-342900"/>
            <a:r>
              <a:rPr lang="en-US" dirty="0">
                <a:ea typeface="+mn-ea"/>
                <a:cs typeface="+mn-cs"/>
              </a:rPr>
              <a:t>Bipolar – 1 winding per phase, needs a H-Bridge circuit to change direction</a:t>
            </a:r>
          </a:p>
          <a:p>
            <a:pPr marL="660400" lvl="3" indent="-342900"/>
            <a:r>
              <a:rPr lang="en-US" dirty="0">
                <a:ea typeface="+mn-ea"/>
                <a:cs typeface="+mn-cs"/>
              </a:rPr>
              <a:t>Control</a:t>
            </a:r>
          </a:p>
          <a:p>
            <a:pPr lvl="2"/>
            <a:r>
              <a:rPr lang="en-US" sz="2000" dirty="0"/>
              <a:t>Wave Drive / Single Phase</a:t>
            </a:r>
          </a:p>
          <a:p>
            <a:pPr lvl="2"/>
            <a:r>
              <a:rPr lang="en-US" sz="2000" dirty="0"/>
              <a:t>Two Phase Full Step</a:t>
            </a:r>
          </a:p>
          <a:p>
            <a:pPr lvl="2"/>
            <a:r>
              <a:rPr lang="en-US" sz="2000" dirty="0"/>
              <a:t>Two Phase Half Step</a:t>
            </a:r>
          </a:p>
          <a:p>
            <a:pPr lvl="2"/>
            <a:r>
              <a:rPr lang="en-US" sz="2000" dirty="0" err="1"/>
              <a:t>Microstepping</a:t>
            </a:r>
            <a:endParaRPr lang="en-US" sz="2000" dirty="0"/>
          </a:p>
          <a:p>
            <a:pPr marL="342900" lvl="2" indent="-342900"/>
            <a:endParaRPr lang="en-US" sz="2400" dirty="0">
              <a:ea typeface="+mn-ea"/>
              <a:cs typeface="+mn-cs"/>
            </a:endParaRPr>
          </a:p>
        </p:txBody>
      </p:sp>
      <p:sp>
        <p:nvSpPr>
          <p:cNvPr id="4" name="Date Placeholder 3"/>
          <p:cNvSpPr>
            <a:spLocks noGrp="1"/>
          </p:cNvSpPr>
          <p:nvPr>
            <p:ph type="dt" sz="half" idx="10"/>
          </p:nvPr>
        </p:nvSpPr>
        <p:spPr/>
        <p:txBody>
          <a:bodyPr/>
          <a:lstStyle/>
          <a:p>
            <a:r>
              <a:rPr lang="en-US"/>
              <a:t>Lecture 8</a:t>
            </a:r>
            <a:endParaRPr lang="en-US" altLang="en-US"/>
          </a:p>
        </p:txBody>
      </p:sp>
      <p:sp>
        <p:nvSpPr>
          <p:cNvPr id="5" name="Footer Placeholder 4"/>
          <p:cNvSpPr>
            <a:spLocks noGrp="1"/>
          </p:cNvSpPr>
          <p:nvPr>
            <p:ph type="ftr" sz="quarter" idx="11"/>
          </p:nvPr>
        </p:nvSpPr>
        <p:spPr/>
        <p:txBody>
          <a:bodyPr/>
          <a:lstStyle/>
          <a:p>
            <a:pPr>
              <a:defRPr/>
            </a:pPr>
            <a:r>
              <a:rPr lang="en-SG" altLang="en-US"/>
              <a:t>MA2012 Introduction to Mechatronics Systems Design</a:t>
            </a:r>
            <a:endParaRPr lang="en-US" altLang="en-US"/>
          </a:p>
        </p:txBody>
      </p:sp>
      <p:sp>
        <p:nvSpPr>
          <p:cNvPr id="6" name="Slide Number Placeholder 5"/>
          <p:cNvSpPr>
            <a:spLocks noGrp="1"/>
          </p:cNvSpPr>
          <p:nvPr>
            <p:ph type="sldNum" sz="quarter" idx="12"/>
          </p:nvPr>
        </p:nvSpPr>
        <p:spPr/>
        <p:txBody>
          <a:bodyPr/>
          <a:lstStyle/>
          <a:p>
            <a:fld id="{B99D6EF2-F9F7-4F1E-92D2-7131F7420C4A}" type="slidenum">
              <a:rPr lang="en-US" altLang="en-US" smtClean="0"/>
              <a:pPr/>
              <a:t>7</a:t>
            </a:fld>
            <a:endParaRPr lang="en-US" altLang="en-US"/>
          </a:p>
        </p:txBody>
      </p:sp>
    </p:spTree>
    <p:extLst>
      <p:ext uri="{BB962C8B-B14F-4D97-AF65-F5344CB8AC3E}">
        <p14:creationId xmlns:p14="http://schemas.microsoft.com/office/powerpoint/2010/main" val="2089781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5 – Signal Conditioning</a:t>
            </a:r>
            <a:br>
              <a:rPr lang="en-US" dirty="0"/>
            </a:br>
            <a:r>
              <a:rPr lang="en-US" dirty="0">
                <a:sym typeface="Wingdings" panose="05000000000000000000" pitchFamily="2" charset="2"/>
              </a:rPr>
              <a:t>   </a:t>
            </a:r>
            <a:endParaRPr lang="en-SG" dirty="0"/>
          </a:p>
        </p:txBody>
      </p:sp>
      <p:sp>
        <p:nvSpPr>
          <p:cNvPr id="3" name="Content Placeholder 2"/>
          <p:cNvSpPr>
            <a:spLocks noGrp="1"/>
          </p:cNvSpPr>
          <p:nvPr>
            <p:ph idx="1"/>
          </p:nvPr>
        </p:nvSpPr>
        <p:spPr>
          <a:xfrm>
            <a:off x="457200" y="1433016"/>
            <a:ext cx="8229600" cy="4697910"/>
          </a:xfrm>
        </p:spPr>
        <p:txBody>
          <a:bodyPr/>
          <a:lstStyle/>
          <a:p>
            <a:r>
              <a:rPr lang="en-US" sz="2400" dirty="0"/>
              <a:t>Signals &amp; Noise</a:t>
            </a:r>
          </a:p>
          <a:p>
            <a:pPr lvl="1"/>
            <a:r>
              <a:rPr lang="en-US" sz="2000" dirty="0"/>
              <a:t>Deterministic vs random signals</a:t>
            </a:r>
          </a:p>
          <a:p>
            <a:pPr lvl="1"/>
            <a:r>
              <a:rPr lang="en-US" sz="2000" dirty="0"/>
              <a:t>Noise characteristics &amp; sources</a:t>
            </a:r>
          </a:p>
          <a:p>
            <a:pPr lvl="1"/>
            <a:r>
              <a:rPr lang="en-US" sz="2000" dirty="0"/>
              <a:t>Signal-to-Noise Ratio</a:t>
            </a:r>
          </a:p>
          <a:p>
            <a:r>
              <a:rPr lang="en-US" sz="2400" dirty="0"/>
              <a:t>Input Signal Conditioning</a:t>
            </a:r>
          </a:p>
          <a:p>
            <a:pPr lvl="1"/>
            <a:r>
              <a:rPr lang="en-US" sz="2000" dirty="0"/>
              <a:t>Deflection Bridge: Quarter, Half, Full</a:t>
            </a:r>
          </a:p>
          <a:p>
            <a:pPr lvl="1"/>
            <a:r>
              <a:rPr lang="en-US" sz="2000" dirty="0"/>
              <a:t>Op-amps: Inverting, non-inverting, differential, voltage follower, voltage adder</a:t>
            </a:r>
          </a:p>
          <a:p>
            <a:pPr lvl="1"/>
            <a:r>
              <a:rPr lang="en-US" sz="2000" dirty="0"/>
              <a:t>Filters: Low Pass, High Pass</a:t>
            </a:r>
          </a:p>
          <a:p>
            <a:pPr lvl="1"/>
            <a:r>
              <a:rPr lang="en-US" sz="2000" dirty="0"/>
              <a:t>Averaging</a:t>
            </a:r>
          </a:p>
          <a:p>
            <a:r>
              <a:rPr lang="en-US" sz="2400" dirty="0"/>
              <a:t>Output Signal Conditioning</a:t>
            </a:r>
          </a:p>
          <a:p>
            <a:pPr lvl="1"/>
            <a:r>
              <a:rPr lang="en-US" sz="2000" dirty="0"/>
              <a:t>Digital-to-Analog Converter</a:t>
            </a:r>
          </a:p>
        </p:txBody>
      </p:sp>
      <p:sp>
        <p:nvSpPr>
          <p:cNvPr id="4" name="Date Placeholder 3"/>
          <p:cNvSpPr>
            <a:spLocks noGrp="1"/>
          </p:cNvSpPr>
          <p:nvPr>
            <p:ph type="dt" sz="half" idx="10"/>
          </p:nvPr>
        </p:nvSpPr>
        <p:spPr/>
        <p:txBody>
          <a:bodyPr/>
          <a:lstStyle/>
          <a:p>
            <a:r>
              <a:rPr lang="en-US"/>
              <a:t>Lecture 8</a:t>
            </a:r>
            <a:endParaRPr lang="en-US" altLang="en-US"/>
          </a:p>
        </p:txBody>
      </p:sp>
      <p:sp>
        <p:nvSpPr>
          <p:cNvPr id="5" name="Footer Placeholder 4"/>
          <p:cNvSpPr>
            <a:spLocks noGrp="1"/>
          </p:cNvSpPr>
          <p:nvPr>
            <p:ph type="ftr" sz="quarter" idx="11"/>
          </p:nvPr>
        </p:nvSpPr>
        <p:spPr/>
        <p:txBody>
          <a:bodyPr/>
          <a:lstStyle/>
          <a:p>
            <a:pPr>
              <a:defRPr/>
            </a:pPr>
            <a:r>
              <a:rPr lang="en-SG" altLang="en-US"/>
              <a:t>MA2012 Introduction to Mechatronics Systems Design</a:t>
            </a:r>
            <a:endParaRPr lang="en-US" altLang="en-US"/>
          </a:p>
        </p:txBody>
      </p:sp>
      <p:sp>
        <p:nvSpPr>
          <p:cNvPr id="6" name="Slide Number Placeholder 5"/>
          <p:cNvSpPr>
            <a:spLocks noGrp="1"/>
          </p:cNvSpPr>
          <p:nvPr>
            <p:ph type="sldNum" sz="quarter" idx="12"/>
          </p:nvPr>
        </p:nvSpPr>
        <p:spPr/>
        <p:txBody>
          <a:bodyPr/>
          <a:lstStyle/>
          <a:p>
            <a:fld id="{B99D6EF2-F9F7-4F1E-92D2-7131F7420C4A}" type="slidenum">
              <a:rPr lang="en-US" altLang="en-US" smtClean="0"/>
              <a:pPr/>
              <a:t>8</a:t>
            </a:fld>
            <a:endParaRPr lang="en-US" altLang="en-US"/>
          </a:p>
        </p:txBody>
      </p:sp>
    </p:spTree>
    <p:extLst>
      <p:ext uri="{BB962C8B-B14F-4D97-AF65-F5344CB8AC3E}">
        <p14:creationId xmlns:p14="http://schemas.microsoft.com/office/powerpoint/2010/main" val="3084753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6 – Communications </a:t>
            </a:r>
            <a:br>
              <a:rPr lang="en-US" dirty="0"/>
            </a:br>
            <a:r>
              <a:rPr lang="en-US" dirty="0">
                <a:sym typeface="Wingdings" panose="05000000000000000000" pitchFamily="2" charset="2"/>
              </a:rPr>
              <a:t> </a:t>
            </a:r>
            <a:endParaRPr lang="en-SG" dirty="0"/>
          </a:p>
        </p:txBody>
      </p:sp>
      <p:sp>
        <p:nvSpPr>
          <p:cNvPr id="3" name="Content Placeholder 2"/>
          <p:cNvSpPr>
            <a:spLocks noGrp="1"/>
          </p:cNvSpPr>
          <p:nvPr>
            <p:ph idx="1"/>
          </p:nvPr>
        </p:nvSpPr>
        <p:spPr/>
        <p:txBody>
          <a:bodyPr/>
          <a:lstStyle/>
          <a:p>
            <a:r>
              <a:rPr lang="en-US" dirty="0"/>
              <a:t>Interfacing with I/O devices</a:t>
            </a:r>
          </a:p>
          <a:p>
            <a:pPr lvl="1"/>
            <a:r>
              <a:rPr lang="en-US" dirty="0"/>
              <a:t>MCU-Initiated</a:t>
            </a:r>
          </a:p>
          <a:p>
            <a:pPr lvl="2"/>
            <a:r>
              <a:rPr lang="en-US" dirty="0"/>
              <a:t>Unconditional transfer, no handshaking</a:t>
            </a:r>
          </a:p>
          <a:p>
            <a:pPr lvl="2"/>
            <a:r>
              <a:rPr lang="en-US" dirty="0"/>
              <a:t>Conditional transfer (Polling), handshaking is required</a:t>
            </a:r>
          </a:p>
          <a:p>
            <a:pPr lvl="1"/>
            <a:r>
              <a:rPr lang="en-US" dirty="0"/>
              <a:t>Device-Initiated</a:t>
            </a:r>
          </a:p>
          <a:p>
            <a:pPr lvl="2"/>
            <a:r>
              <a:rPr lang="en-US" dirty="0"/>
              <a:t>Interrupt transfer, handshaking is required</a:t>
            </a:r>
          </a:p>
          <a:p>
            <a:pPr lvl="2"/>
            <a:r>
              <a:rPr lang="en-US" dirty="0"/>
              <a:t>Characteristics of Interrupt Service Routine (ISR)</a:t>
            </a:r>
          </a:p>
          <a:p>
            <a:pPr lvl="2"/>
            <a:r>
              <a:rPr lang="en-US" dirty="0"/>
              <a:t>Hardware interrupt in Arduino</a:t>
            </a:r>
          </a:p>
          <a:p>
            <a:pPr lvl="1"/>
            <a:r>
              <a:rPr lang="en-US" dirty="0"/>
              <a:t>Polling vs Interrupting</a:t>
            </a:r>
            <a:endParaRPr lang="en-SG" dirty="0"/>
          </a:p>
        </p:txBody>
      </p:sp>
      <p:sp>
        <p:nvSpPr>
          <p:cNvPr id="4" name="Date Placeholder 3"/>
          <p:cNvSpPr>
            <a:spLocks noGrp="1"/>
          </p:cNvSpPr>
          <p:nvPr>
            <p:ph type="dt" sz="half" idx="10"/>
          </p:nvPr>
        </p:nvSpPr>
        <p:spPr/>
        <p:txBody>
          <a:bodyPr/>
          <a:lstStyle/>
          <a:p>
            <a:r>
              <a:rPr lang="en-US"/>
              <a:t>Lecture 6</a:t>
            </a:r>
            <a:endParaRPr lang="en-US" altLang="en-US"/>
          </a:p>
        </p:txBody>
      </p:sp>
      <p:sp>
        <p:nvSpPr>
          <p:cNvPr id="5" name="Footer Placeholder 4"/>
          <p:cNvSpPr>
            <a:spLocks noGrp="1"/>
          </p:cNvSpPr>
          <p:nvPr>
            <p:ph type="ftr" sz="quarter" idx="11"/>
          </p:nvPr>
        </p:nvSpPr>
        <p:spPr/>
        <p:txBody>
          <a:bodyPr/>
          <a:lstStyle/>
          <a:p>
            <a:pPr>
              <a:defRPr/>
            </a:pPr>
            <a:r>
              <a:rPr lang="en-SG" altLang="en-US"/>
              <a:t>MA2012 Introduction to Mechatronics Systems Design</a:t>
            </a:r>
            <a:endParaRPr lang="en-US" altLang="en-US"/>
          </a:p>
        </p:txBody>
      </p:sp>
      <p:sp>
        <p:nvSpPr>
          <p:cNvPr id="6" name="Slide Number Placeholder 5"/>
          <p:cNvSpPr>
            <a:spLocks noGrp="1"/>
          </p:cNvSpPr>
          <p:nvPr>
            <p:ph type="sldNum" sz="quarter" idx="12"/>
          </p:nvPr>
        </p:nvSpPr>
        <p:spPr/>
        <p:txBody>
          <a:bodyPr/>
          <a:lstStyle/>
          <a:p>
            <a:fld id="{B99D6EF2-F9F7-4F1E-92D2-7131F7420C4A}" type="slidenum">
              <a:rPr lang="en-US" altLang="en-US" smtClean="0"/>
              <a:pPr/>
              <a:t>9</a:t>
            </a:fld>
            <a:endParaRPr lang="en-US" altLang="en-US"/>
          </a:p>
        </p:txBody>
      </p:sp>
    </p:spTree>
    <p:extLst>
      <p:ext uri="{BB962C8B-B14F-4D97-AF65-F5344CB8AC3E}">
        <p14:creationId xmlns:p14="http://schemas.microsoft.com/office/powerpoint/2010/main" val="4215035334"/>
      </p:ext>
    </p:extLst>
  </p:cSld>
  <p:clrMapOvr>
    <a:masterClrMapping/>
  </p:clrMapOvr>
</p:sld>
</file>

<file path=ppt/theme/theme1.xml><?xml version="1.0" encoding="utf-8"?>
<a:theme xmlns:a="http://schemas.openxmlformats.org/drawingml/2006/main" name="Edge">
  <a:themeElements>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15ce9348-be2a-462b-8fc0-e1765a9b204a}" enabled="0" method="" siteId="{15ce9348-be2a-462b-8fc0-e1765a9b204a}" removed="1"/>
</clbl:labelList>
</file>

<file path=docProps/app.xml><?xml version="1.0" encoding="utf-8"?>
<Properties xmlns="http://schemas.openxmlformats.org/officeDocument/2006/extended-properties" xmlns:vt="http://schemas.openxmlformats.org/officeDocument/2006/docPropsVTypes">
  <Template>Edge</Template>
  <TotalTime>64762</TotalTime>
  <Words>3038</Words>
  <Application>Microsoft Office PowerPoint</Application>
  <PresentationFormat>On-screen Show (4:3)</PresentationFormat>
  <Paragraphs>404</Paragraphs>
  <Slides>37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Garamond</vt:lpstr>
      <vt:lpstr>Times New Roman</vt:lpstr>
      <vt:lpstr>Wingdings</vt:lpstr>
      <vt:lpstr>Edge</vt:lpstr>
      <vt:lpstr>MA2012 Introduction to Mechatronics Systems Design (Lecture 8)</vt:lpstr>
      <vt:lpstr>Lecture 1 – Introduction </vt:lpstr>
      <vt:lpstr>Lecture 2 – Arduino UNO MCU  </vt:lpstr>
      <vt:lpstr>Lecture 3 – Sensors       </vt:lpstr>
      <vt:lpstr>Lecture 3 – Sensors      </vt:lpstr>
      <vt:lpstr>Lecture 4 – Actuators     </vt:lpstr>
      <vt:lpstr>Lecture 4 – Actuators      </vt:lpstr>
      <vt:lpstr>Lecture 5 – Signal Conditioning    </vt:lpstr>
      <vt:lpstr>Lecture 6 – Communications   </vt:lpstr>
      <vt:lpstr>Lecture 6 – Communications     </vt:lpstr>
      <vt:lpstr>Lecture 7 – Mechatronics Systems      </vt:lpstr>
      <vt:lpstr>Examination</vt:lpstr>
      <vt:lpstr>Exam Scope &amp; Question Types </vt:lpstr>
      <vt:lpstr>Exam Scope &amp; Question Types </vt:lpstr>
      <vt:lpstr>Exercise 1</vt:lpstr>
      <vt:lpstr>Exercise 1</vt:lpstr>
      <vt:lpstr>Exercise 1</vt:lpstr>
      <vt:lpstr>Exercise 2</vt:lpstr>
      <vt:lpstr>Exercise 2</vt:lpstr>
      <vt:lpstr>Exercise 2</vt:lpstr>
      <vt:lpstr>Exercise 3</vt:lpstr>
      <vt:lpstr>Exercise 3</vt:lpstr>
      <vt:lpstr>Exercise 3</vt:lpstr>
      <vt:lpstr>Exercise 3</vt:lpstr>
      <vt:lpstr>Exercise 4</vt:lpstr>
      <vt:lpstr>Exercise 4</vt:lpstr>
      <vt:lpstr>AY16/17 Q2</vt:lpstr>
      <vt:lpstr>AY16/17 Q2</vt:lpstr>
      <vt:lpstr>AY16/17 Q2</vt:lpstr>
      <vt:lpstr>AY16/17 Q2</vt:lpstr>
      <vt:lpstr>AY19/20 Q2</vt:lpstr>
      <vt:lpstr>AY19/20 Q2</vt:lpstr>
      <vt:lpstr>AY19/20 Q2</vt:lpstr>
      <vt:lpstr>AY19/20 Q2</vt:lpstr>
      <vt:lpstr>AY19/20 Q3</vt:lpstr>
      <vt:lpstr>AY19/20 Q3</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M466 Mechanism Design Part II – Analytical Synthesis</dc:title>
  <dc:creator>Wei Tech Ang</dc:creator>
  <cp:lastModifiedBy>Ang Wei Tech (Assoc Prof)</cp:lastModifiedBy>
  <cp:revision>245</cp:revision>
  <dcterms:created xsi:type="dcterms:W3CDTF">2005-01-13T07:41:16Z</dcterms:created>
  <dcterms:modified xsi:type="dcterms:W3CDTF">2023-11-14T06:00:08Z</dcterms:modified>
</cp:coreProperties>
</file>