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35"/>
  </p:notesMasterIdLst>
  <p:handoutMasterIdLst>
    <p:handoutMasterId r:id="rId36"/>
  </p:handoutMasterIdLst>
  <p:sldIdLst>
    <p:sldId id="528" r:id="rId2"/>
    <p:sldId id="388" r:id="rId3"/>
    <p:sldId id="475" r:id="rId4"/>
    <p:sldId id="476" r:id="rId5"/>
    <p:sldId id="510" r:id="rId6"/>
    <p:sldId id="477" r:id="rId7"/>
    <p:sldId id="511" r:id="rId8"/>
    <p:sldId id="482" r:id="rId9"/>
    <p:sldId id="483" r:id="rId10"/>
    <p:sldId id="484" r:id="rId11"/>
    <p:sldId id="489" r:id="rId12"/>
    <p:sldId id="479" r:id="rId13"/>
    <p:sldId id="512" r:id="rId14"/>
    <p:sldId id="499" r:id="rId15"/>
    <p:sldId id="514" r:id="rId16"/>
    <p:sldId id="513" r:id="rId17"/>
    <p:sldId id="515" r:id="rId18"/>
    <p:sldId id="502" r:id="rId19"/>
    <p:sldId id="508" r:id="rId20"/>
    <p:sldId id="506" r:id="rId21"/>
    <p:sldId id="518" r:id="rId22"/>
    <p:sldId id="526" r:id="rId23"/>
    <p:sldId id="509" r:id="rId24"/>
    <p:sldId id="517" r:id="rId25"/>
    <p:sldId id="519" r:id="rId26"/>
    <p:sldId id="500" r:id="rId27"/>
    <p:sldId id="524" r:id="rId28"/>
    <p:sldId id="521" r:id="rId29"/>
    <p:sldId id="523" r:id="rId30"/>
    <p:sldId id="522" r:id="rId31"/>
    <p:sldId id="525" r:id="rId32"/>
    <p:sldId id="497" r:id="rId33"/>
    <p:sldId id="527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26659"/>
    <a:srgbClr val="FF6600"/>
    <a:srgbClr val="484228"/>
    <a:srgbClr val="0000CC"/>
    <a:srgbClr val="0099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77" autoAdjust="0"/>
  </p:normalViewPr>
  <p:slideViewPr>
    <p:cSldViewPr snapToGrid="0">
      <p:cViewPr varScale="1">
        <p:scale>
          <a:sx n="78" d="100"/>
          <a:sy n="78" d="100"/>
        </p:scale>
        <p:origin x="152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BD459-730D-4527-A360-ED4785AA47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6AB6742D-4755-4B19-9044-753006524CBB}">
      <dgm:prSet phldrT="[Text]" custT="1"/>
      <dgm:spPr/>
      <dgm:t>
        <a:bodyPr/>
        <a:lstStyle/>
        <a:p>
          <a:r>
            <a:rPr lang="en-US" sz="2000" dirty="0"/>
            <a:t>I/O Interfacing Modes</a:t>
          </a:r>
          <a:endParaRPr lang="en-SG" sz="2000" dirty="0"/>
        </a:p>
      </dgm:t>
    </dgm:pt>
    <dgm:pt modelId="{CF97DCA5-8174-4C5B-A429-80A7073107E4}" type="parTrans" cxnId="{99FA5218-265B-4DF9-9C4B-30A4A91F6425}">
      <dgm:prSet/>
      <dgm:spPr/>
      <dgm:t>
        <a:bodyPr/>
        <a:lstStyle/>
        <a:p>
          <a:endParaRPr lang="en-SG"/>
        </a:p>
      </dgm:t>
    </dgm:pt>
    <dgm:pt modelId="{FFC0DB9F-51BA-4D98-942C-B9E29783BFA3}" type="sibTrans" cxnId="{99FA5218-265B-4DF9-9C4B-30A4A91F6425}">
      <dgm:prSet/>
      <dgm:spPr/>
      <dgm:t>
        <a:bodyPr/>
        <a:lstStyle/>
        <a:p>
          <a:endParaRPr lang="en-SG"/>
        </a:p>
      </dgm:t>
    </dgm:pt>
    <dgm:pt modelId="{10123559-643C-464B-AE1B-D51D80F7C7EE}">
      <dgm:prSet phldrT="[Text]" custT="1"/>
      <dgm:spPr/>
      <dgm:t>
        <a:bodyPr/>
        <a:lstStyle/>
        <a:p>
          <a:r>
            <a:rPr lang="en-US" sz="2000" dirty="0"/>
            <a:t>MCU Initiated</a:t>
          </a:r>
          <a:endParaRPr lang="en-SG" sz="2000" dirty="0"/>
        </a:p>
      </dgm:t>
    </dgm:pt>
    <dgm:pt modelId="{070ACA8D-1A06-47E2-9574-3CB093C894CF}" type="parTrans" cxnId="{28FECBD1-DDD5-4494-BD21-2A1D3E077982}">
      <dgm:prSet/>
      <dgm:spPr/>
      <dgm:t>
        <a:bodyPr/>
        <a:lstStyle/>
        <a:p>
          <a:endParaRPr lang="en-SG"/>
        </a:p>
      </dgm:t>
    </dgm:pt>
    <dgm:pt modelId="{B199CDA8-73E3-4A67-82A7-7C7EB9330BF2}" type="sibTrans" cxnId="{28FECBD1-DDD5-4494-BD21-2A1D3E077982}">
      <dgm:prSet/>
      <dgm:spPr/>
      <dgm:t>
        <a:bodyPr/>
        <a:lstStyle/>
        <a:p>
          <a:endParaRPr lang="en-SG"/>
        </a:p>
      </dgm:t>
    </dgm:pt>
    <dgm:pt modelId="{26FF9BC7-FE55-4930-AEF7-E60DCB030C82}">
      <dgm:prSet phldrT="[Text]" custT="1"/>
      <dgm:spPr/>
      <dgm:t>
        <a:bodyPr/>
        <a:lstStyle/>
        <a:p>
          <a:r>
            <a:rPr lang="en-US" sz="2000" dirty="0"/>
            <a:t>Unconditional Transfer</a:t>
          </a:r>
          <a:endParaRPr lang="en-SG" sz="2000" dirty="0"/>
        </a:p>
      </dgm:t>
    </dgm:pt>
    <dgm:pt modelId="{35A54493-C4E8-4D82-8570-84D2C33E407D}" type="parTrans" cxnId="{B68BD821-3CF5-4DD7-B7F6-25E98A42D182}">
      <dgm:prSet/>
      <dgm:spPr/>
      <dgm:t>
        <a:bodyPr/>
        <a:lstStyle/>
        <a:p>
          <a:endParaRPr lang="en-SG"/>
        </a:p>
      </dgm:t>
    </dgm:pt>
    <dgm:pt modelId="{8B534E65-507C-40FD-B695-4EA0D1BB703D}" type="sibTrans" cxnId="{B68BD821-3CF5-4DD7-B7F6-25E98A42D182}">
      <dgm:prSet/>
      <dgm:spPr/>
      <dgm:t>
        <a:bodyPr/>
        <a:lstStyle/>
        <a:p>
          <a:endParaRPr lang="en-SG"/>
        </a:p>
      </dgm:t>
    </dgm:pt>
    <dgm:pt modelId="{54EECF53-C8E9-4933-ABEB-550EDD32600C}">
      <dgm:prSet phldrT="[Text]" custT="1"/>
      <dgm:spPr/>
      <dgm:t>
        <a:bodyPr/>
        <a:lstStyle/>
        <a:p>
          <a:r>
            <a:rPr lang="en-US" sz="2000" dirty="0"/>
            <a:t>Conditional Transfer</a:t>
          </a:r>
          <a:endParaRPr lang="en-SG" sz="2000" dirty="0"/>
        </a:p>
      </dgm:t>
    </dgm:pt>
    <dgm:pt modelId="{9A76F277-6FEA-405A-B5AD-1A3D0071A197}" type="parTrans" cxnId="{CF1FB81C-F7CE-4CA7-BE34-45DF12A46BDA}">
      <dgm:prSet/>
      <dgm:spPr/>
      <dgm:t>
        <a:bodyPr/>
        <a:lstStyle/>
        <a:p>
          <a:endParaRPr lang="en-SG"/>
        </a:p>
      </dgm:t>
    </dgm:pt>
    <dgm:pt modelId="{5251E298-A8F2-4CC4-AA31-21BD1C3BF019}" type="sibTrans" cxnId="{CF1FB81C-F7CE-4CA7-BE34-45DF12A46BDA}">
      <dgm:prSet/>
      <dgm:spPr/>
      <dgm:t>
        <a:bodyPr/>
        <a:lstStyle/>
        <a:p>
          <a:endParaRPr lang="en-SG"/>
        </a:p>
      </dgm:t>
    </dgm:pt>
    <dgm:pt modelId="{19586DBB-F3B5-4738-971B-9821C8522723}">
      <dgm:prSet phldrT="[Text]" custT="1"/>
      <dgm:spPr/>
      <dgm:t>
        <a:bodyPr/>
        <a:lstStyle/>
        <a:p>
          <a:r>
            <a:rPr lang="en-US" sz="2000" dirty="0"/>
            <a:t>Device Initiated</a:t>
          </a:r>
          <a:endParaRPr lang="en-SG" sz="2000" dirty="0"/>
        </a:p>
      </dgm:t>
    </dgm:pt>
    <dgm:pt modelId="{9E56E90F-0C31-4DC2-A9A8-26F9E979A433}" type="parTrans" cxnId="{DF538889-AEB2-4DC2-B925-CAF2BCF9E12F}">
      <dgm:prSet/>
      <dgm:spPr/>
      <dgm:t>
        <a:bodyPr/>
        <a:lstStyle/>
        <a:p>
          <a:endParaRPr lang="en-SG"/>
        </a:p>
      </dgm:t>
    </dgm:pt>
    <dgm:pt modelId="{12C61DC6-1522-41C2-AFBA-6894DAE20A27}" type="sibTrans" cxnId="{DF538889-AEB2-4DC2-B925-CAF2BCF9E12F}">
      <dgm:prSet/>
      <dgm:spPr/>
      <dgm:t>
        <a:bodyPr/>
        <a:lstStyle/>
        <a:p>
          <a:endParaRPr lang="en-SG"/>
        </a:p>
      </dgm:t>
    </dgm:pt>
    <dgm:pt modelId="{1C12EEFF-B778-4E6A-B7D8-0807D15BCA64}">
      <dgm:prSet phldrT="[Text]" custT="1"/>
      <dgm:spPr/>
      <dgm:t>
        <a:bodyPr/>
        <a:lstStyle/>
        <a:p>
          <a:r>
            <a:rPr lang="en-US" sz="2000" dirty="0"/>
            <a:t>Interrupt Transfer</a:t>
          </a:r>
          <a:endParaRPr lang="en-SG" sz="2000" dirty="0"/>
        </a:p>
      </dgm:t>
    </dgm:pt>
    <dgm:pt modelId="{FE70D795-75EC-43C7-9DAA-6E3877714259}" type="parTrans" cxnId="{C2168396-711A-4E36-82C9-5F19F1792DEE}">
      <dgm:prSet/>
      <dgm:spPr/>
      <dgm:t>
        <a:bodyPr/>
        <a:lstStyle/>
        <a:p>
          <a:endParaRPr lang="en-SG"/>
        </a:p>
      </dgm:t>
    </dgm:pt>
    <dgm:pt modelId="{23EE88F4-CAB9-4ABE-844F-6C37EEFA4D62}" type="sibTrans" cxnId="{C2168396-711A-4E36-82C9-5F19F1792DEE}">
      <dgm:prSet/>
      <dgm:spPr/>
      <dgm:t>
        <a:bodyPr/>
        <a:lstStyle/>
        <a:p>
          <a:endParaRPr lang="en-SG"/>
        </a:p>
      </dgm:t>
    </dgm:pt>
    <dgm:pt modelId="{41862D72-1196-487A-B56A-69FBD3D05E45}" type="pres">
      <dgm:prSet presAssocID="{E98BD459-730D-4527-A360-ED4785AA47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69F6E7-A53F-44F7-9E76-9592F8523385}" type="pres">
      <dgm:prSet presAssocID="{6AB6742D-4755-4B19-9044-753006524CBB}" presName="hierRoot1" presStyleCnt="0"/>
      <dgm:spPr/>
    </dgm:pt>
    <dgm:pt modelId="{1EDE56C7-B013-4206-BA7E-DAAEAC4515C2}" type="pres">
      <dgm:prSet presAssocID="{6AB6742D-4755-4B19-9044-753006524CBB}" presName="composite" presStyleCnt="0"/>
      <dgm:spPr/>
    </dgm:pt>
    <dgm:pt modelId="{A14BF5C5-1B35-45F5-82AA-153BDAC28C82}" type="pres">
      <dgm:prSet presAssocID="{6AB6742D-4755-4B19-9044-753006524CBB}" presName="background" presStyleLbl="node0" presStyleIdx="0" presStyleCnt="1"/>
      <dgm:spPr/>
    </dgm:pt>
    <dgm:pt modelId="{AA74E79B-AB2B-48ED-AFCC-D582198FFC2B}" type="pres">
      <dgm:prSet presAssocID="{6AB6742D-4755-4B19-9044-753006524CBB}" presName="text" presStyleLbl="fgAcc0" presStyleIdx="0" presStyleCnt="1">
        <dgm:presLayoutVars>
          <dgm:chPref val="3"/>
        </dgm:presLayoutVars>
      </dgm:prSet>
      <dgm:spPr/>
    </dgm:pt>
    <dgm:pt modelId="{B3F2AEEE-A074-4173-B4EF-9B0F8AA55AB3}" type="pres">
      <dgm:prSet presAssocID="{6AB6742D-4755-4B19-9044-753006524CBB}" presName="hierChild2" presStyleCnt="0"/>
      <dgm:spPr/>
    </dgm:pt>
    <dgm:pt modelId="{109098CF-F8C2-48A3-B11A-F5B10C06A805}" type="pres">
      <dgm:prSet presAssocID="{070ACA8D-1A06-47E2-9574-3CB093C894CF}" presName="Name10" presStyleLbl="parChTrans1D2" presStyleIdx="0" presStyleCnt="2"/>
      <dgm:spPr/>
    </dgm:pt>
    <dgm:pt modelId="{A9EB05A9-3BAD-4495-AD51-2A97117FCFA7}" type="pres">
      <dgm:prSet presAssocID="{10123559-643C-464B-AE1B-D51D80F7C7EE}" presName="hierRoot2" presStyleCnt="0"/>
      <dgm:spPr/>
    </dgm:pt>
    <dgm:pt modelId="{80C8634C-7930-44D5-B0A2-8B6A014117F1}" type="pres">
      <dgm:prSet presAssocID="{10123559-643C-464B-AE1B-D51D80F7C7EE}" presName="composite2" presStyleCnt="0"/>
      <dgm:spPr/>
    </dgm:pt>
    <dgm:pt modelId="{E226584B-4F1B-4EE1-8F74-C92DB69F6D93}" type="pres">
      <dgm:prSet presAssocID="{10123559-643C-464B-AE1B-D51D80F7C7EE}" presName="background2" presStyleLbl="node2" presStyleIdx="0" presStyleCnt="2"/>
      <dgm:spPr/>
    </dgm:pt>
    <dgm:pt modelId="{901D32FB-A90B-4229-BC4D-B9ECBBFF8B1B}" type="pres">
      <dgm:prSet presAssocID="{10123559-643C-464B-AE1B-D51D80F7C7EE}" presName="text2" presStyleLbl="fgAcc2" presStyleIdx="0" presStyleCnt="2">
        <dgm:presLayoutVars>
          <dgm:chPref val="3"/>
        </dgm:presLayoutVars>
      </dgm:prSet>
      <dgm:spPr/>
    </dgm:pt>
    <dgm:pt modelId="{C5C169B9-C8BB-48C2-8EDE-E7C9D04BFD86}" type="pres">
      <dgm:prSet presAssocID="{10123559-643C-464B-AE1B-D51D80F7C7EE}" presName="hierChild3" presStyleCnt="0"/>
      <dgm:spPr/>
    </dgm:pt>
    <dgm:pt modelId="{0A476E74-ECF2-4068-9C94-2BD5C007B4E9}" type="pres">
      <dgm:prSet presAssocID="{35A54493-C4E8-4D82-8570-84D2C33E407D}" presName="Name17" presStyleLbl="parChTrans1D3" presStyleIdx="0" presStyleCnt="3"/>
      <dgm:spPr/>
    </dgm:pt>
    <dgm:pt modelId="{6912EBFC-88B8-41C3-A8E3-9DBE40FDE70F}" type="pres">
      <dgm:prSet presAssocID="{26FF9BC7-FE55-4930-AEF7-E60DCB030C82}" presName="hierRoot3" presStyleCnt="0"/>
      <dgm:spPr/>
    </dgm:pt>
    <dgm:pt modelId="{187AD510-DD84-4BA8-9DE2-7EF44CBB926C}" type="pres">
      <dgm:prSet presAssocID="{26FF9BC7-FE55-4930-AEF7-E60DCB030C82}" presName="composite3" presStyleCnt="0"/>
      <dgm:spPr/>
    </dgm:pt>
    <dgm:pt modelId="{3F0B4DC0-88BF-4F55-BA38-7D161DA00E68}" type="pres">
      <dgm:prSet presAssocID="{26FF9BC7-FE55-4930-AEF7-E60DCB030C82}" presName="background3" presStyleLbl="node3" presStyleIdx="0" presStyleCnt="3"/>
      <dgm:spPr/>
    </dgm:pt>
    <dgm:pt modelId="{882A56C8-DEB7-4171-9BDF-1AA3F0E1140D}" type="pres">
      <dgm:prSet presAssocID="{26FF9BC7-FE55-4930-AEF7-E60DCB030C82}" presName="text3" presStyleLbl="fgAcc3" presStyleIdx="0" presStyleCnt="3">
        <dgm:presLayoutVars>
          <dgm:chPref val="3"/>
        </dgm:presLayoutVars>
      </dgm:prSet>
      <dgm:spPr/>
    </dgm:pt>
    <dgm:pt modelId="{70D6450B-B153-4ED8-B195-BAC29FD16034}" type="pres">
      <dgm:prSet presAssocID="{26FF9BC7-FE55-4930-AEF7-E60DCB030C82}" presName="hierChild4" presStyleCnt="0"/>
      <dgm:spPr/>
    </dgm:pt>
    <dgm:pt modelId="{0119C345-360E-466B-A0EE-0343E6CB871E}" type="pres">
      <dgm:prSet presAssocID="{9A76F277-6FEA-405A-B5AD-1A3D0071A197}" presName="Name17" presStyleLbl="parChTrans1D3" presStyleIdx="1" presStyleCnt="3"/>
      <dgm:spPr/>
    </dgm:pt>
    <dgm:pt modelId="{7FA96DBA-5E1C-4099-A0CD-E7A9875B602A}" type="pres">
      <dgm:prSet presAssocID="{54EECF53-C8E9-4933-ABEB-550EDD32600C}" presName="hierRoot3" presStyleCnt="0"/>
      <dgm:spPr/>
    </dgm:pt>
    <dgm:pt modelId="{408AC2C2-86B0-4785-97B7-061DFD420A5B}" type="pres">
      <dgm:prSet presAssocID="{54EECF53-C8E9-4933-ABEB-550EDD32600C}" presName="composite3" presStyleCnt="0"/>
      <dgm:spPr/>
    </dgm:pt>
    <dgm:pt modelId="{9306B7B2-34EC-464D-A1ED-3E65FB9DE5F7}" type="pres">
      <dgm:prSet presAssocID="{54EECF53-C8E9-4933-ABEB-550EDD32600C}" presName="background3" presStyleLbl="node3" presStyleIdx="1" presStyleCnt="3"/>
      <dgm:spPr/>
    </dgm:pt>
    <dgm:pt modelId="{4B44E4B3-8912-40AB-8CDD-05EE108C1178}" type="pres">
      <dgm:prSet presAssocID="{54EECF53-C8E9-4933-ABEB-550EDD32600C}" presName="text3" presStyleLbl="fgAcc3" presStyleIdx="1" presStyleCnt="3">
        <dgm:presLayoutVars>
          <dgm:chPref val="3"/>
        </dgm:presLayoutVars>
      </dgm:prSet>
      <dgm:spPr/>
    </dgm:pt>
    <dgm:pt modelId="{D8D30535-FBAD-437D-B338-FC3BE6EBE8EA}" type="pres">
      <dgm:prSet presAssocID="{54EECF53-C8E9-4933-ABEB-550EDD32600C}" presName="hierChild4" presStyleCnt="0"/>
      <dgm:spPr/>
    </dgm:pt>
    <dgm:pt modelId="{71ED3A80-9BD5-472D-9154-5147CE7A5CE9}" type="pres">
      <dgm:prSet presAssocID="{9E56E90F-0C31-4DC2-A9A8-26F9E979A433}" presName="Name10" presStyleLbl="parChTrans1D2" presStyleIdx="1" presStyleCnt="2"/>
      <dgm:spPr/>
    </dgm:pt>
    <dgm:pt modelId="{52816422-1C58-46B1-919E-1F94F10ED3FA}" type="pres">
      <dgm:prSet presAssocID="{19586DBB-F3B5-4738-971B-9821C8522723}" presName="hierRoot2" presStyleCnt="0"/>
      <dgm:spPr/>
    </dgm:pt>
    <dgm:pt modelId="{AFEC1F45-65C1-4988-A9CB-A0AE2975695D}" type="pres">
      <dgm:prSet presAssocID="{19586DBB-F3B5-4738-971B-9821C8522723}" presName="composite2" presStyleCnt="0"/>
      <dgm:spPr/>
    </dgm:pt>
    <dgm:pt modelId="{66703CCC-07F5-4894-A93E-CE9A4CAE2122}" type="pres">
      <dgm:prSet presAssocID="{19586DBB-F3B5-4738-971B-9821C8522723}" presName="background2" presStyleLbl="node2" presStyleIdx="1" presStyleCnt="2"/>
      <dgm:spPr/>
    </dgm:pt>
    <dgm:pt modelId="{A7AF317F-7D8B-4A05-9DDF-B0AAF27C6304}" type="pres">
      <dgm:prSet presAssocID="{19586DBB-F3B5-4738-971B-9821C8522723}" presName="text2" presStyleLbl="fgAcc2" presStyleIdx="1" presStyleCnt="2">
        <dgm:presLayoutVars>
          <dgm:chPref val="3"/>
        </dgm:presLayoutVars>
      </dgm:prSet>
      <dgm:spPr/>
    </dgm:pt>
    <dgm:pt modelId="{C4B36852-943E-4833-A9B5-5F6EB6E56C10}" type="pres">
      <dgm:prSet presAssocID="{19586DBB-F3B5-4738-971B-9821C8522723}" presName="hierChild3" presStyleCnt="0"/>
      <dgm:spPr/>
    </dgm:pt>
    <dgm:pt modelId="{E1971D51-2347-47F0-9D21-E6B536E9ECB2}" type="pres">
      <dgm:prSet presAssocID="{FE70D795-75EC-43C7-9DAA-6E3877714259}" presName="Name17" presStyleLbl="parChTrans1D3" presStyleIdx="2" presStyleCnt="3"/>
      <dgm:spPr/>
    </dgm:pt>
    <dgm:pt modelId="{04B955CE-351D-426C-8FA4-49E796230B71}" type="pres">
      <dgm:prSet presAssocID="{1C12EEFF-B778-4E6A-B7D8-0807D15BCA64}" presName="hierRoot3" presStyleCnt="0"/>
      <dgm:spPr/>
    </dgm:pt>
    <dgm:pt modelId="{90EEBAE4-2F21-4CF1-9879-EBBC1AA52EAC}" type="pres">
      <dgm:prSet presAssocID="{1C12EEFF-B778-4E6A-B7D8-0807D15BCA64}" presName="composite3" presStyleCnt="0"/>
      <dgm:spPr/>
    </dgm:pt>
    <dgm:pt modelId="{4F37F4BC-8DB6-4FE6-B527-8C5C563AA2EE}" type="pres">
      <dgm:prSet presAssocID="{1C12EEFF-B778-4E6A-B7D8-0807D15BCA64}" presName="background3" presStyleLbl="node3" presStyleIdx="2" presStyleCnt="3"/>
      <dgm:spPr/>
    </dgm:pt>
    <dgm:pt modelId="{A75B3282-ABEC-4811-9D5C-0C7C04133CDC}" type="pres">
      <dgm:prSet presAssocID="{1C12EEFF-B778-4E6A-B7D8-0807D15BCA64}" presName="text3" presStyleLbl="fgAcc3" presStyleIdx="2" presStyleCnt="3">
        <dgm:presLayoutVars>
          <dgm:chPref val="3"/>
        </dgm:presLayoutVars>
      </dgm:prSet>
      <dgm:spPr/>
    </dgm:pt>
    <dgm:pt modelId="{3448EFB9-CE5D-4A31-9ACB-D4246DA01883}" type="pres">
      <dgm:prSet presAssocID="{1C12EEFF-B778-4E6A-B7D8-0807D15BCA64}" presName="hierChild4" presStyleCnt="0"/>
      <dgm:spPr/>
    </dgm:pt>
  </dgm:ptLst>
  <dgm:cxnLst>
    <dgm:cxn modelId="{99FA5218-265B-4DF9-9C4B-30A4A91F6425}" srcId="{E98BD459-730D-4527-A360-ED4785AA4725}" destId="{6AB6742D-4755-4B19-9044-753006524CBB}" srcOrd="0" destOrd="0" parTransId="{CF97DCA5-8174-4C5B-A429-80A7073107E4}" sibTransId="{FFC0DB9F-51BA-4D98-942C-B9E29783BFA3}"/>
    <dgm:cxn modelId="{CF1FB81C-F7CE-4CA7-BE34-45DF12A46BDA}" srcId="{10123559-643C-464B-AE1B-D51D80F7C7EE}" destId="{54EECF53-C8E9-4933-ABEB-550EDD32600C}" srcOrd="1" destOrd="0" parTransId="{9A76F277-6FEA-405A-B5AD-1A3D0071A197}" sibTransId="{5251E298-A8F2-4CC4-AA31-21BD1C3BF019}"/>
    <dgm:cxn modelId="{696F5420-BCDC-413A-8DB1-F140E0736335}" type="presOf" srcId="{35A54493-C4E8-4D82-8570-84D2C33E407D}" destId="{0A476E74-ECF2-4068-9C94-2BD5C007B4E9}" srcOrd="0" destOrd="0" presId="urn:microsoft.com/office/officeart/2005/8/layout/hierarchy1"/>
    <dgm:cxn modelId="{B68BD821-3CF5-4DD7-B7F6-25E98A42D182}" srcId="{10123559-643C-464B-AE1B-D51D80F7C7EE}" destId="{26FF9BC7-FE55-4930-AEF7-E60DCB030C82}" srcOrd="0" destOrd="0" parTransId="{35A54493-C4E8-4D82-8570-84D2C33E407D}" sibTransId="{8B534E65-507C-40FD-B695-4EA0D1BB703D}"/>
    <dgm:cxn modelId="{C49B1538-CAFC-4D38-9D7B-23706164B008}" type="presOf" srcId="{9A76F277-6FEA-405A-B5AD-1A3D0071A197}" destId="{0119C345-360E-466B-A0EE-0343E6CB871E}" srcOrd="0" destOrd="0" presId="urn:microsoft.com/office/officeart/2005/8/layout/hierarchy1"/>
    <dgm:cxn modelId="{34C4FA65-2290-412D-984E-1EE7BE10EE08}" type="presOf" srcId="{19586DBB-F3B5-4738-971B-9821C8522723}" destId="{A7AF317F-7D8B-4A05-9DDF-B0AAF27C6304}" srcOrd="0" destOrd="0" presId="urn:microsoft.com/office/officeart/2005/8/layout/hierarchy1"/>
    <dgm:cxn modelId="{52DD2E66-F33E-49A3-BF65-026C06FFF35C}" type="presOf" srcId="{9E56E90F-0C31-4DC2-A9A8-26F9E979A433}" destId="{71ED3A80-9BD5-472D-9154-5147CE7A5CE9}" srcOrd="0" destOrd="0" presId="urn:microsoft.com/office/officeart/2005/8/layout/hierarchy1"/>
    <dgm:cxn modelId="{EE936581-5EAA-4EAC-9668-40DB3CE714C6}" type="presOf" srcId="{6AB6742D-4755-4B19-9044-753006524CBB}" destId="{AA74E79B-AB2B-48ED-AFCC-D582198FFC2B}" srcOrd="0" destOrd="0" presId="urn:microsoft.com/office/officeart/2005/8/layout/hierarchy1"/>
    <dgm:cxn modelId="{AEEA8786-7E2E-479B-9979-9CF912206729}" type="presOf" srcId="{FE70D795-75EC-43C7-9DAA-6E3877714259}" destId="{E1971D51-2347-47F0-9D21-E6B536E9ECB2}" srcOrd="0" destOrd="0" presId="urn:microsoft.com/office/officeart/2005/8/layout/hierarchy1"/>
    <dgm:cxn modelId="{DF538889-AEB2-4DC2-B925-CAF2BCF9E12F}" srcId="{6AB6742D-4755-4B19-9044-753006524CBB}" destId="{19586DBB-F3B5-4738-971B-9821C8522723}" srcOrd="1" destOrd="0" parTransId="{9E56E90F-0C31-4DC2-A9A8-26F9E979A433}" sibTransId="{12C61DC6-1522-41C2-AFBA-6894DAE20A27}"/>
    <dgm:cxn modelId="{C2168396-711A-4E36-82C9-5F19F1792DEE}" srcId="{19586DBB-F3B5-4738-971B-9821C8522723}" destId="{1C12EEFF-B778-4E6A-B7D8-0807D15BCA64}" srcOrd="0" destOrd="0" parTransId="{FE70D795-75EC-43C7-9DAA-6E3877714259}" sibTransId="{23EE88F4-CAB9-4ABE-844F-6C37EEFA4D62}"/>
    <dgm:cxn modelId="{04DF7197-7F45-4E8B-B972-80A8E3B8897A}" type="presOf" srcId="{54EECF53-C8E9-4933-ABEB-550EDD32600C}" destId="{4B44E4B3-8912-40AB-8CDD-05EE108C1178}" srcOrd="0" destOrd="0" presId="urn:microsoft.com/office/officeart/2005/8/layout/hierarchy1"/>
    <dgm:cxn modelId="{B421C5AF-C953-40A4-9549-B6F35B1B5A3E}" type="presOf" srcId="{070ACA8D-1A06-47E2-9574-3CB093C894CF}" destId="{109098CF-F8C2-48A3-B11A-F5B10C06A805}" srcOrd="0" destOrd="0" presId="urn:microsoft.com/office/officeart/2005/8/layout/hierarchy1"/>
    <dgm:cxn modelId="{3A641EBA-0B86-4736-B594-2008F2469C7B}" type="presOf" srcId="{E98BD459-730D-4527-A360-ED4785AA4725}" destId="{41862D72-1196-487A-B56A-69FBD3D05E45}" srcOrd="0" destOrd="0" presId="urn:microsoft.com/office/officeart/2005/8/layout/hierarchy1"/>
    <dgm:cxn modelId="{14D50ECC-157F-47D4-8BCE-D6C4699779AF}" type="presOf" srcId="{10123559-643C-464B-AE1B-D51D80F7C7EE}" destId="{901D32FB-A90B-4229-BC4D-B9ECBBFF8B1B}" srcOrd="0" destOrd="0" presId="urn:microsoft.com/office/officeart/2005/8/layout/hierarchy1"/>
    <dgm:cxn modelId="{28FECBD1-DDD5-4494-BD21-2A1D3E077982}" srcId="{6AB6742D-4755-4B19-9044-753006524CBB}" destId="{10123559-643C-464B-AE1B-D51D80F7C7EE}" srcOrd="0" destOrd="0" parTransId="{070ACA8D-1A06-47E2-9574-3CB093C894CF}" sibTransId="{B199CDA8-73E3-4A67-82A7-7C7EB9330BF2}"/>
    <dgm:cxn modelId="{F19454DF-3A1D-4200-8386-78BF9FC57FFC}" type="presOf" srcId="{1C12EEFF-B778-4E6A-B7D8-0807D15BCA64}" destId="{A75B3282-ABEC-4811-9D5C-0C7C04133CDC}" srcOrd="0" destOrd="0" presId="urn:microsoft.com/office/officeart/2005/8/layout/hierarchy1"/>
    <dgm:cxn modelId="{58B61CE6-26A9-4A71-9EA0-ED57143C6602}" type="presOf" srcId="{26FF9BC7-FE55-4930-AEF7-E60DCB030C82}" destId="{882A56C8-DEB7-4171-9BDF-1AA3F0E1140D}" srcOrd="0" destOrd="0" presId="urn:microsoft.com/office/officeart/2005/8/layout/hierarchy1"/>
    <dgm:cxn modelId="{0173EA60-0992-4BF6-A4DC-1496EB2DA4BC}" type="presParOf" srcId="{41862D72-1196-487A-B56A-69FBD3D05E45}" destId="{1C69F6E7-A53F-44F7-9E76-9592F8523385}" srcOrd="0" destOrd="0" presId="urn:microsoft.com/office/officeart/2005/8/layout/hierarchy1"/>
    <dgm:cxn modelId="{0BDC043C-1940-41CE-8688-8B8C64165539}" type="presParOf" srcId="{1C69F6E7-A53F-44F7-9E76-9592F8523385}" destId="{1EDE56C7-B013-4206-BA7E-DAAEAC4515C2}" srcOrd="0" destOrd="0" presId="urn:microsoft.com/office/officeart/2005/8/layout/hierarchy1"/>
    <dgm:cxn modelId="{02E9466A-7ACE-4804-97C2-3BEB7BAA3941}" type="presParOf" srcId="{1EDE56C7-B013-4206-BA7E-DAAEAC4515C2}" destId="{A14BF5C5-1B35-45F5-82AA-153BDAC28C82}" srcOrd="0" destOrd="0" presId="urn:microsoft.com/office/officeart/2005/8/layout/hierarchy1"/>
    <dgm:cxn modelId="{26D93EC5-251A-41DC-877E-473796885E8D}" type="presParOf" srcId="{1EDE56C7-B013-4206-BA7E-DAAEAC4515C2}" destId="{AA74E79B-AB2B-48ED-AFCC-D582198FFC2B}" srcOrd="1" destOrd="0" presId="urn:microsoft.com/office/officeart/2005/8/layout/hierarchy1"/>
    <dgm:cxn modelId="{6EFCE6A0-BF41-48F7-9FEA-5D64FDEA26E0}" type="presParOf" srcId="{1C69F6E7-A53F-44F7-9E76-9592F8523385}" destId="{B3F2AEEE-A074-4173-B4EF-9B0F8AA55AB3}" srcOrd="1" destOrd="0" presId="urn:microsoft.com/office/officeart/2005/8/layout/hierarchy1"/>
    <dgm:cxn modelId="{EBB71372-CDCF-4B85-991B-20C17486EBE8}" type="presParOf" srcId="{B3F2AEEE-A074-4173-B4EF-9B0F8AA55AB3}" destId="{109098CF-F8C2-48A3-B11A-F5B10C06A805}" srcOrd="0" destOrd="0" presId="urn:microsoft.com/office/officeart/2005/8/layout/hierarchy1"/>
    <dgm:cxn modelId="{2BA633F9-B7AE-49C3-A5AB-0FDD3187964B}" type="presParOf" srcId="{B3F2AEEE-A074-4173-B4EF-9B0F8AA55AB3}" destId="{A9EB05A9-3BAD-4495-AD51-2A97117FCFA7}" srcOrd="1" destOrd="0" presId="urn:microsoft.com/office/officeart/2005/8/layout/hierarchy1"/>
    <dgm:cxn modelId="{A9928ABC-AD27-4305-A7E8-578447C776BF}" type="presParOf" srcId="{A9EB05A9-3BAD-4495-AD51-2A97117FCFA7}" destId="{80C8634C-7930-44D5-B0A2-8B6A014117F1}" srcOrd="0" destOrd="0" presId="urn:microsoft.com/office/officeart/2005/8/layout/hierarchy1"/>
    <dgm:cxn modelId="{F6B507C3-C627-4BAF-86F1-013FF1435D99}" type="presParOf" srcId="{80C8634C-7930-44D5-B0A2-8B6A014117F1}" destId="{E226584B-4F1B-4EE1-8F74-C92DB69F6D93}" srcOrd="0" destOrd="0" presId="urn:microsoft.com/office/officeart/2005/8/layout/hierarchy1"/>
    <dgm:cxn modelId="{0C73D741-0C03-430F-A133-24E138F7E972}" type="presParOf" srcId="{80C8634C-7930-44D5-B0A2-8B6A014117F1}" destId="{901D32FB-A90B-4229-BC4D-B9ECBBFF8B1B}" srcOrd="1" destOrd="0" presId="urn:microsoft.com/office/officeart/2005/8/layout/hierarchy1"/>
    <dgm:cxn modelId="{2B167C1C-2661-4666-81B8-4BCF8CD0957D}" type="presParOf" srcId="{A9EB05A9-3BAD-4495-AD51-2A97117FCFA7}" destId="{C5C169B9-C8BB-48C2-8EDE-E7C9D04BFD86}" srcOrd="1" destOrd="0" presId="urn:microsoft.com/office/officeart/2005/8/layout/hierarchy1"/>
    <dgm:cxn modelId="{CDBEFC5F-3CA3-4F3C-9727-1664FE7B831A}" type="presParOf" srcId="{C5C169B9-C8BB-48C2-8EDE-E7C9D04BFD86}" destId="{0A476E74-ECF2-4068-9C94-2BD5C007B4E9}" srcOrd="0" destOrd="0" presId="urn:microsoft.com/office/officeart/2005/8/layout/hierarchy1"/>
    <dgm:cxn modelId="{9C4AC1DB-3FDE-4D79-B23B-99EDB54C6DBD}" type="presParOf" srcId="{C5C169B9-C8BB-48C2-8EDE-E7C9D04BFD86}" destId="{6912EBFC-88B8-41C3-A8E3-9DBE40FDE70F}" srcOrd="1" destOrd="0" presId="urn:microsoft.com/office/officeart/2005/8/layout/hierarchy1"/>
    <dgm:cxn modelId="{086633FA-0FBF-494C-8DAA-75D749D3C102}" type="presParOf" srcId="{6912EBFC-88B8-41C3-A8E3-9DBE40FDE70F}" destId="{187AD510-DD84-4BA8-9DE2-7EF44CBB926C}" srcOrd="0" destOrd="0" presId="urn:microsoft.com/office/officeart/2005/8/layout/hierarchy1"/>
    <dgm:cxn modelId="{EDD14D6A-418E-4F94-81D1-A759445A783C}" type="presParOf" srcId="{187AD510-DD84-4BA8-9DE2-7EF44CBB926C}" destId="{3F0B4DC0-88BF-4F55-BA38-7D161DA00E68}" srcOrd="0" destOrd="0" presId="urn:microsoft.com/office/officeart/2005/8/layout/hierarchy1"/>
    <dgm:cxn modelId="{230245E5-4F0E-431D-A520-0A29D1EA74B5}" type="presParOf" srcId="{187AD510-DD84-4BA8-9DE2-7EF44CBB926C}" destId="{882A56C8-DEB7-4171-9BDF-1AA3F0E1140D}" srcOrd="1" destOrd="0" presId="urn:microsoft.com/office/officeart/2005/8/layout/hierarchy1"/>
    <dgm:cxn modelId="{09128B73-D77C-4E19-8C23-1195760F61C9}" type="presParOf" srcId="{6912EBFC-88B8-41C3-A8E3-9DBE40FDE70F}" destId="{70D6450B-B153-4ED8-B195-BAC29FD16034}" srcOrd="1" destOrd="0" presId="urn:microsoft.com/office/officeart/2005/8/layout/hierarchy1"/>
    <dgm:cxn modelId="{400DABBB-E2DE-41C8-A111-938EB59C0B08}" type="presParOf" srcId="{C5C169B9-C8BB-48C2-8EDE-E7C9D04BFD86}" destId="{0119C345-360E-466B-A0EE-0343E6CB871E}" srcOrd="2" destOrd="0" presId="urn:microsoft.com/office/officeart/2005/8/layout/hierarchy1"/>
    <dgm:cxn modelId="{30AC3BCF-0BAB-477E-88AF-A0C3D2A9E076}" type="presParOf" srcId="{C5C169B9-C8BB-48C2-8EDE-E7C9D04BFD86}" destId="{7FA96DBA-5E1C-4099-A0CD-E7A9875B602A}" srcOrd="3" destOrd="0" presId="urn:microsoft.com/office/officeart/2005/8/layout/hierarchy1"/>
    <dgm:cxn modelId="{7179A5B7-8C06-41A2-B499-25D7AB271DAB}" type="presParOf" srcId="{7FA96DBA-5E1C-4099-A0CD-E7A9875B602A}" destId="{408AC2C2-86B0-4785-97B7-061DFD420A5B}" srcOrd="0" destOrd="0" presId="urn:microsoft.com/office/officeart/2005/8/layout/hierarchy1"/>
    <dgm:cxn modelId="{CC07C05E-2629-4658-9FED-D82EB0C3AAD8}" type="presParOf" srcId="{408AC2C2-86B0-4785-97B7-061DFD420A5B}" destId="{9306B7B2-34EC-464D-A1ED-3E65FB9DE5F7}" srcOrd="0" destOrd="0" presId="urn:microsoft.com/office/officeart/2005/8/layout/hierarchy1"/>
    <dgm:cxn modelId="{816B850B-5A16-4212-981F-83F0382C8899}" type="presParOf" srcId="{408AC2C2-86B0-4785-97B7-061DFD420A5B}" destId="{4B44E4B3-8912-40AB-8CDD-05EE108C1178}" srcOrd="1" destOrd="0" presId="urn:microsoft.com/office/officeart/2005/8/layout/hierarchy1"/>
    <dgm:cxn modelId="{89BDF14F-09FB-4DFF-A58B-1399EB0521E7}" type="presParOf" srcId="{7FA96DBA-5E1C-4099-A0CD-E7A9875B602A}" destId="{D8D30535-FBAD-437D-B338-FC3BE6EBE8EA}" srcOrd="1" destOrd="0" presId="urn:microsoft.com/office/officeart/2005/8/layout/hierarchy1"/>
    <dgm:cxn modelId="{9E910293-9C75-4692-A929-FEBD249FE2DD}" type="presParOf" srcId="{B3F2AEEE-A074-4173-B4EF-9B0F8AA55AB3}" destId="{71ED3A80-9BD5-472D-9154-5147CE7A5CE9}" srcOrd="2" destOrd="0" presId="urn:microsoft.com/office/officeart/2005/8/layout/hierarchy1"/>
    <dgm:cxn modelId="{D931126D-802A-4DAA-96BD-EEDF0B94A96F}" type="presParOf" srcId="{B3F2AEEE-A074-4173-B4EF-9B0F8AA55AB3}" destId="{52816422-1C58-46B1-919E-1F94F10ED3FA}" srcOrd="3" destOrd="0" presId="urn:microsoft.com/office/officeart/2005/8/layout/hierarchy1"/>
    <dgm:cxn modelId="{D282F602-4573-4DA4-8EBB-FCC342E4F7F9}" type="presParOf" srcId="{52816422-1C58-46B1-919E-1F94F10ED3FA}" destId="{AFEC1F45-65C1-4988-A9CB-A0AE2975695D}" srcOrd="0" destOrd="0" presId="urn:microsoft.com/office/officeart/2005/8/layout/hierarchy1"/>
    <dgm:cxn modelId="{10A9F70F-8239-48B3-8149-7127204D3466}" type="presParOf" srcId="{AFEC1F45-65C1-4988-A9CB-A0AE2975695D}" destId="{66703CCC-07F5-4894-A93E-CE9A4CAE2122}" srcOrd="0" destOrd="0" presId="urn:microsoft.com/office/officeart/2005/8/layout/hierarchy1"/>
    <dgm:cxn modelId="{AA263EE1-C3F0-48A6-8735-FB3C673AD5A3}" type="presParOf" srcId="{AFEC1F45-65C1-4988-A9CB-A0AE2975695D}" destId="{A7AF317F-7D8B-4A05-9DDF-B0AAF27C6304}" srcOrd="1" destOrd="0" presId="urn:microsoft.com/office/officeart/2005/8/layout/hierarchy1"/>
    <dgm:cxn modelId="{77C27E70-D340-451D-83A5-1748031124BD}" type="presParOf" srcId="{52816422-1C58-46B1-919E-1F94F10ED3FA}" destId="{C4B36852-943E-4833-A9B5-5F6EB6E56C10}" srcOrd="1" destOrd="0" presId="urn:microsoft.com/office/officeart/2005/8/layout/hierarchy1"/>
    <dgm:cxn modelId="{BC6D0CE2-6C83-4E7D-B34F-F0D4243A3276}" type="presParOf" srcId="{C4B36852-943E-4833-A9B5-5F6EB6E56C10}" destId="{E1971D51-2347-47F0-9D21-E6B536E9ECB2}" srcOrd="0" destOrd="0" presId="urn:microsoft.com/office/officeart/2005/8/layout/hierarchy1"/>
    <dgm:cxn modelId="{A0688327-BF7F-40A8-8556-9D85D3CC5CBB}" type="presParOf" srcId="{C4B36852-943E-4833-A9B5-5F6EB6E56C10}" destId="{04B955CE-351D-426C-8FA4-49E796230B71}" srcOrd="1" destOrd="0" presId="urn:microsoft.com/office/officeart/2005/8/layout/hierarchy1"/>
    <dgm:cxn modelId="{0A297542-2B88-455E-B7C4-D77123274835}" type="presParOf" srcId="{04B955CE-351D-426C-8FA4-49E796230B71}" destId="{90EEBAE4-2F21-4CF1-9879-EBBC1AA52EAC}" srcOrd="0" destOrd="0" presId="urn:microsoft.com/office/officeart/2005/8/layout/hierarchy1"/>
    <dgm:cxn modelId="{821CA181-B71F-4342-BE8D-0D9D1EE3A151}" type="presParOf" srcId="{90EEBAE4-2F21-4CF1-9879-EBBC1AA52EAC}" destId="{4F37F4BC-8DB6-4FE6-B527-8C5C563AA2EE}" srcOrd="0" destOrd="0" presId="urn:microsoft.com/office/officeart/2005/8/layout/hierarchy1"/>
    <dgm:cxn modelId="{FC82A73A-4DC5-4F7A-8980-53E7A0B2DF0F}" type="presParOf" srcId="{90EEBAE4-2F21-4CF1-9879-EBBC1AA52EAC}" destId="{A75B3282-ABEC-4811-9D5C-0C7C04133CDC}" srcOrd="1" destOrd="0" presId="urn:microsoft.com/office/officeart/2005/8/layout/hierarchy1"/>
    <dgm:cxn modelId="{63434E16-1163-4EF3-97CE-179F443D249C}" type="presParOf" srcId="{04B955CE-351D-426C-8FA4-49E796230B71}" destId="{3448EFB9-CE5D-4A31-9ACB-D4246DA018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71D51-2347-47F0-9D21-E6B536E9ECB2}">
      <dsp:nvSpPr>
        <dsp:cNvPr id="0" name=""/>
        <dsp:cNvSpPr/>
      </dsp:nvSpPr>
      <dsp:spPr>
        <a:xfrm>
          <a:off x="6921892" y="3205659"/>
          <a:ext cx="91440" cy="5971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D3A80-9BD5-472D-9154-5147CE7A5CE9}">
      <dsp:nvSpPr>
        <dsp:cNvPr id="0" name=""/>
        <dsp:cNvSpPr/>
      </dsp:nvSpPr>
      <dsp:spPr>
        <a:xfrm>
          <a:off x="5085345" y="1304569"/>
          <a:ext cx="1882266" cy="597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968"/>
              </a:lnTo>
              <a:lnTo>
                <a:pt x="1882266" y="406968"/>
              </a:lnTo>
              <a:lnTo>
                <a:pt x="1882266" y="5971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9C345-360E-466B-A0EE-0343E6CB871E}">
      <dsp:nvSpPr>
        <dsp:cNvPr id="0" name=""/>
        <dsp:cNvSpPr/>
      </dsp:nvSpPr>
      <dsp:spPr>
        <a:xfrm>
          <a:off x="3203079" y="3205659"/>
          <a:ext cx="1254844" cy="597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968"/>
              </a:lnTo>
              <a:lnTo>
                <a:pt x="1254844" y="406968"/>
              </a:lnTo>
              <a:lnTo>
                <a:pt x="1254844" y="5971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76E74-ECF2-4068-9C94-2BD5C007B4E9}">
      <dsp:nvSpPr>
        <dsp:cNvPr id="0" name=""/>
        <dsp:cNvSpPr/>
      </dsp:nvSpPr>
      <dsp:spPr>
        <a:xfrm>
          <a:off x="1948234" y="3205659"/>
          <a:ext cx="1254844" cy="597191"/>
        </a:xfrm>
        <a:custGeom>
          <a:avLst/>
          <a:gdLst/>
          <a:ahLst/>
          <a:cxnLst/>
          <a:rect l="0" t="0" r="0" b="0"/>
          <a:pathLst>
            <a:path>
              <a:moveTo>
                <a:pt x="1254844" y="0"/>
              </a:moveTo>
              <a:lnTo>
                <a:pt x="1254844" y="406968"/>
              </a:lnTo>
              <a:lnTo>
                <a:pt x="0" y="406968"/>
              </a:lnTo>
              <a:lnTo>
                <a:pt x="0" y="5971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098CF-F8C2-48A3-B11A-F5B10C06A805}">
      <dsp:nvSpPr>
        <dsp:cNvPr id="0" name=""/>
        <dsp:cNvSpPr/>
      </dsp:nvSpPr>
      <dsp:spPr>
        <a:xfrm>
          <a:off x="3203079" y="1304569"/>
          <a:ext cx="1882266" cy="597191"/>
        </a:xfrm>
        <a:custGeom>
          <a:avLst/>
          <a:gdLst/>
          <a:ahLst/>
          <a:cxnLst/>
          <a:rect l="0" t="0" r="0" b="0"/>
          <a:pathLst>
            <a:path>
              <a:moveTo>
                <a:pt x="1882266" y="0"/>
              </a:moveTo>
              <a:lnTo>
                <a:pt x="1882266" y="406968"/>
              </a:lnTo>
              <a:lnTo>
                <a:pt x="0" y="406968"/>
              </a:lnTo>
              <a:lnTo>
                <a:pt x="0" y="5971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BF5C5-1B35-45F5-82AA-153BDAC28C82}">
      <dsp:nvSpPr>
        <dsp:cNvPr id="0" name=""/>
        <dsp:cNvSpPr/>
      </dsp:nvSpPr>
      <dsp:spPr>
        <a:xfrm>
          <a:off x="4058655" y="672"/>
          <a:ext cx="2053381" cy="13038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4E79B-AB2B-48ED-AFCC-D582198FFC2B}">
      <dsp:nvSpPr>
        <dsp:cNvPr id="0" name=""/>
        <dsp:cNvSpPr/>
      </dsp:nvSpPr>
      <dsp:spPr>
        <a:xfrm>
          <a:off x="4286808" y="217418"/>
          <a:ext cx="2053381" cy="1303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I/O Interfacing Modes</a:t>
          </a:r>
          <a:endParaRPr lang="en-SG" sz="2000" kern="1200" dirty="0"/>
        </a:p>
      </dsp:txBody>
      <dsp:txXfrm>
        <a:off x="4324998" y="255608"/>
        <a:ext cx="1977001" cy="1227517"/>
      </dsp:txXfrm>
    </dsp:sp>
    <dsp:sp modelId="{E226584B-4F1B-4EE1-8F74-C92DB69F6D93}">
      <dsp:nvSpPr>
        <dsp:cNvPr id="0" name=""/>
        <dsp:cNvSpPr/>
      </dsp:nvSpPr>
      <dsp:spPr>
        <a:xfrm>
          <a:off x="2176388" y="1901761"/>
          <a:ext cx="2053381" cy="13038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32FB-A90B-4229-BC4D-B9ECBBFF8B1B}">
      <dsp:nvSpPr>
        <dsp:cNvPr id="0" name=""/>
        <dsp:cNvSpPr/>
      </dsp:nvSpPr>
      <dsp:spPr>
        <a:xfrm>
          <a:off x="2404541" y="2118507"/>
          <a:ext cx="2053381" cy="1303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MCU Initiated</a:t>
          </a:r>
          <a:endParaRPr lang="en-SG" sz="2000" kern="1200" dirty="0"/>
        </a:p>
      </dsp:txBody>
      <dsp:txXfrm>
        <a:off x="2442731" y="2156697"/>
        <a:ext cx="1977001" cy="1227517"/>
      </dsp:txXfrm>
    </dsp:sp>
    <dsp:sp modelId="{3F0B4DC0-88BF-4F55-BA38-7D161DA00E68}">
      <dsp:nvSpPr>
        <dsp:cNvPr id="0" name=""/>
        <dsp:cNvSpPr/>
      </dsp:nvSpPr>
      <dsp:spPr>
        <a:xfrm>
          <a:off x="921543" y="3802851"/>
          <a:ext cx="2053381" cy="130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A56C8-DEB7-4171-9BDF-1AA3F0E1140D}">
      <dsp:nvSpPr>
        <dsp:cNvPr id="0" name=""/>
        <dsp:cNvSpPr/>
      </dsp:nvSpPr>
      <dsp:spPr>
        <a:xfrm>
          <a:off x="1149697" y="4019597"/>
          <a:ext cx="2053381" cy="1303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Unconditional Transfer</a:t>
          </a:r>
          <a:endParaRPr lang="en-SG" sz="2000" kern="1200" dirty="0"/>
        </a:p>
      </dsp:txBody>
      <dsp:txXfrm>
        <a:off x="1187887" y="4057787"/>
        <a:ext cx="1977001" cy="1227517"/>
      </dsp:txXfrm>
    </dsp:sp>
    <dsp:sp modelId="{9306B7B2-34EC-464D-A1ED-3E65FB9DE5F7}">
      <dsp:nvSpPr>
        <dsp:cNvPr id="0" name=""/>
        <dsp:cNvSpPr/>
      </dsp:nvSpPr>
      <dsp:spPr>
        <a:xfrm>
          <a:off x="3431232" y="3802851"/>
          <a:ext cx="2053381" cy="130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4E4B3-8912-40AB-8CDD-05EE108C1178}">
      <dsp:nvSpPr>
        <dsp:cNvPr id="0" name=""/>
        <dsp:cNvSpPr/>
      </dsp:nvSpPr>
      <dsp:spPr>
        <a:xfrm>
          <a:off x="3659386" y="4019597"/>
          <a:ext cx="2053381" cy="1303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Conditional Transfer</a:t>
          </a:r>
          <a:endParaRPr lang="en-SG" sz="2000" kern="1200" dirty="0"/>
        </a:p>
      </dsp:txBody>
      <dsp:txXfrm>
        <a:off x="3697576" y="4057787"/>
        <a:ext cx="1977001" cy="1227517"/>
      </dsp:txXfrm>
    </dsp:sp>
    <dsp:sp modelId="{66703CCC-07F5-4894-A93E-CE9A4CAE2122}">
      <dsp:nvSpPr>
        <dsp:cNvPr id="0" name=""/>
        <dsp:cNvSpPr/>
      </dsp:nvSpPr>
      <dsp:spPr>
        <a:xfrm>
          <a:off x="5940921" y="1901761"/>
          <a:ext cx="2053381" cy="130389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F317F-7D8B-4A05-9DDF-B0AAF27C6304}">
      <dsp:nvSpPr>
        <dsp:cNvPr id="0" name=""/>
        <dsp:cNvSpPr/>
      </dsp:nvSpPr>
      <dsp:spPr>
        <a:xfrm>
          <a:off x="6169075" y="2118507"/>
          <a:ext cx="2053381" cy="1303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Device Initiated</a:t>
          </a:r>
          <a:endParaRPr lang="en-SG" sz="2000" kern="1200" dirty="0"/>
        </a:p>
      </dsp:txBody>
      <dsp:txXfrm>
        <a:off x="6207265" y="2156697"/>
        <a:ext cx="1977001" cy="1227517"/>
      </dsp:txXfrm>
    </dsp:sp>
    <dsp:sp modelId="{4F37F4BC-8DB6-4FE6-B527-8C5C563AA2EE}">
      <dsp:nvSpPr>
        <dsp:cNvPr id="0" name=""/>
        <dsp:cNvSpPr/>
      </dsp:nvSpPr>
      <dsp:spPr>
        <a:xfrm>
          <a:off x="5940921" y="3802851"/>
          <a:ext cx="2053381" cy="130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B3282-ABEC-4811-9D5C-0C7C04133CDC}">
      <dsp:nvSpPr>
        <dsp:cNvPr id="0" name=""/>
        <dsp:cNvSpPr/>
      </dsp:nvSpPr>
      <dsp:spPr>
        <a:xfrm>
          <a:off x="6169075" y="4019597"/>
          <a:ext cx="2053381" cy="13038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Interrupt Transfer</a:t>
          </a:r>
          <a:endParaRPr lang="en-SG" sz="2000" kern="1200" dirty="0"/>
        </a:p>
      </dsp:txBody>
      <dsp:txXfrm>
        <a:off x="6207265" y="4057787"/>
        <a:ext cx="1977001" cy="1227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FB1DC4-076A-4F9C-8341-8091C0148A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98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6261CC-043C-433D-944D-4407B73B9F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1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261CC-043C-433D-944D-4407B73B9F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07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261CC-043C-433D-944D-4407B73B9FA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2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6261CC-043C-433D-944D-4407B73B9FA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5"/>
            <a:ext cx="9143998" cy="68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1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491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4" y="0"/>
            <a:ext cx="9209450" cy="6857998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12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0359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565607"/>
          </a:xfrm>
        </p:spPr>
        <p:txBody>
          <a:bodyPr/>
          <a:lstStyle>
            <a:lvl1pPr>
              <a:defRPr cap="all" baseline="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29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20554"/>
            <a:ext cx="7886700" cy="495773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2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 sz="2000"/>
            </a:lvl2pPr>
            <a:lvl3pPr marL="914400" indent="0">
              <a:buFont typeface="Arial" panose="020B0604020202020204" pitchFamily="34" charset="0"/>
              <a:buNone/>
              <a:defRPr sz="1800"/>
            </a:lvl3pPr>
            <a:lvl4pPr marL="1371600" indent="0">
              <a:buFont typeface="Arial" panose="020B0604020202020204" pitchFamily="34" charset="0"/>
              <a:buNone/>
              <a:defRPr sz="1600"/>
            </a:lvl4pPr>
            <a:lvl5pPr marL="18288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4" y="0"/>
            <a:ext cx="9143997" cy="6857998"/>
          </a:xfrm>
          <a:prstGeom prst="rect">
            <a:avLst/>
          </a:prstGeom>
          <a:solidFill>
            <a:schemeClr val="tx1">
              <a:alpha val="38000"/>
            </a:schemeClr>
          </a:solidFill>
        </p:spPr>
      </p:pic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663429" y="6629400"/>
            <a:ext cx="3848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6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>
          <a:xfrm>
            <a:off x="7268766" y="6611981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599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2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923088" y="6054725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C76C02B-C82C-434F-9F7B-81562AE447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8933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976" y="0"/>
            <a:ext cx="8985379" cy="569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663429" y="6629400"/>
            <a:ext cx="38481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600" b="0" dirty="0">
                <a:solidFill>
                  <a:srgbClr val="47474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Content Copyright Nanyang Technological University</a:t>
            </a:r>
          </a:p>
        </p:txBody>
      </p:sp>
      <p:sp>
        <p:nvSpPr>
          <p:cNvPr id="12" name="Rectangle 6"/>
          <p:cNvSpPr txBox="1">
            <a:spLocks noChangeArrowheads="1"/>
          </p:cNvSpPr>
          <p:nvPr userDrawn="1"/>
        </p:nvSpPr>
        <p:spPr>
          <a:xfrm>
            <a:off x="7268766" y="6611981"/>
            <a:ext cx="1752600" cy="2635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fld id="{F46D539D-DEC7-4435-BF19-E7719BE9AEE7}" type="slidenum">
              <a:rPr lang="en-US" altLang="en-US" sz="900" b="0" smtClean="0">
                <a:solidFill>
                  <a:srgbClr val="898989"/>
                </a:solidFill>
                <a:latin typeface="Verdana" panose="020B0604030504040204" pitchFamily="34" charset="0"/>
              </a:rPr>
              <a:pPr algn="r" eaLnBrk="1" hangingPunct="1">
                <a:defRPr/>
              </a:pPr>
              <a:t>‹#›</a:t>
            </a:fld>
            <a:endParaRPr lang="en-US" altLang="en-US" sz="900" b="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 userDrawn="1"/>
        </p:nvSpPr>
        <p:spPr bwMode="auto">
          <a:xfrm>
            <a:off x="0" y="6610350"/>
            <a:ext cx="9144000" cy="190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3" name="Rectangle 2"/>
          <p:cNvSpPr/>
          <p:nvPr userDrawn="1"/>
        </p:nvSpPr>
        <p:spPr>
          <a:xfrm>
            <a:off x="0" y="563043"/>
            <a:ext cx="9144000" cy="6036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8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7000" y="2431973"/>
            <a:ext cx="9385300" cy="1994054"/>
          </a:xfrm>
          <a:prstGeom prst="rect">
            <a:avLst/>
          </a:prstGeom>
          <a:solidFill>
            <a:schemeClr val="tx1">
              <a:alpha val="20000"/>
            </a:schemeClr>
          </a:solidFill>
          <a:ln w="3175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135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78328" y="2671701"/>
            <a:ext cx="758734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dirty="0">
                <a:solidFill>
                  <a:schemeClr val="bg1"/>
                </a:solidFill>
                <a:latin typeface="Verdana" panose="020B0604030504040204" pitchFamily="34" charset="0"/>
              </a:rPr>
              <a:t>MA2012 INTRODUCTION TO MECHATRONICS SYSTEMS DESIGN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18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 5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en-US" sz="1400" b="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 Ang Wei Tech</a:t>
            </a:r>
            <a:endParaRPr lang="en-US" altLang="en-US" sz="1400" b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5928" y="5973054"/>
            <a:ext cx="793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+mj-lt"/>
              </a:rPr>
              <a:t>College of Engineering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School of Mechanical and Aerospace Engineering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E7163F-AA21-48F7-9796-FE018A9A872A}"/>
              </a:ext>
            </a:extLst>
          </p:cNvPr>
          <p:cNvGrpSpPr/>
          <p:nvPr/>
        </p:nvGrpSpPr>
        <p:grpSpPr>
          <a:xfrm>
            <a:off x="0" y="587834"/>
            <a:ext cx="9144000" cy="1436914"/>
            <a:chOff x="0" y="223933"/>
            <a:chExt cx="9144000" cy="143691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D19843-F0BF-4CB2-9603-47DA986C095C}"/>
                </a:ext>
              </a:extLst>
            </p:cNvPr>
            <p:cNvSpPr/>
            <p:nvPr/>
          </p:nvSpPr>
          <p:spPr>
            <a:xfrm>
              <a:off x="0" y="223933"/>
              <a:ext cx="9144000" cy="1436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 descr="NTU logo | Artefakts">
              <a:extLst>
                <a:ext uri="{FF2B5EF4-FFF2-40B4-BE49-F238E27FC236}">
                  <a16:creationId xmlns:a16="http://schemas.microsoft.com/office/drawing/2014/main" id="{EB9D125D-839A-465E-B0CD-EE046E7D7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4925" y="229710"/>
              <a:ext cx="398145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5843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Conditional (Polled) I/O Transfer – E.g.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2072" y="743106"/>
            <a:ext cx="8229600" cy="45878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Communications between MCU and ADC</a:t>
            </a:r>
          </a:p>
          <a:p>
            <a:pPr marL="622300" lvl="1" indent="-3667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MCU issues a START pulse to the ADC to convert V</a:t>
            </a:r>
            <a:r>
              <a:rPr lang="en-GB" altLang="en-US" sz="1800" baseline="-25000" dirty="0"/>
              <a:t>A</a:t>
            </a:r>
            <a:r>
              <a:rPr lang="en-GB" altLang="en-US" sz="1800" dirty="0"/>
              <a:t> to its digital equivalent</a:t>
            </a:r>
          </a:p>
          <a:p>
            <a:pPr marL="622300" lvl="1" indent="-3667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MCU polls the status of EOC output until conversion is completed</a:t>
            </a:r>
          </a:p>
          <a:p>
            <a:pPr marL="622300" lvl="1" indent="-3667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MCU reads the ADC output into one of its internal registers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447800" y="3420300"/>
            <a:ext cx="6385560" cy="3075001"/>
            <a:chOff x="3648164" y="3619500"/>
            <a:chExt cx="5942031" cy="2666522"/>
          </a:xfrm>
        </p:grpSpPr>
        <p:grpSp>
          <p:nvGrpSpPr>
            <p:cNvPr id="53" name="Group 52"/>
            <p:cNvGrpSpPr/>
            <p:nvPr/>
          </p:nvGrpSpPr>
          <p:grpSpPr>
            <a:xfrm>
              <a:off x="3648164" y="3619500"/>
              <a:ext cx="5544951" cy="2666522"/>
              <a:chOff x="3648164" y="3619500"/>
              <a:chExt cx="5544951" cy="266652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 flipV="1">
                <a:off x="5615247" y="4397433"/>
                <a:ext cx="174568" cy="4156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5613858" y="4674522"/>
                <a:ext cx="130237" cy="138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5548741" y="4372493"/>
                <a:ext cx="66502" cy="66502"/>
              </a:xfrm>
              <a:prstGeom prst="ellips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5551516" y="4641268"/>
                <a:ext cx="66502" cy="66502"/>
              </a:xfrm>
              <a:prstGeom prst="ellips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747896" y="465097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 rot="5400000">
                <a:off x="5793972" y="4626032"/>
                <a:ext cx="103909" cy="91440"/>
              </a:xfrm>
              <a:prstGeom prst="triangl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7215449" y="3919451"/>
                <a:ext cx="0" cy="195344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7179432" y="3856316"/>
                <a:ext cx="66502" cy="66502"/>
              </a:xfrm>
              <a:prstGeom prst="ellips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3" name="Straight Arrow Connector 62"/>
              <p:cNvCxnSpPr/>
              <p:nvPr/>
            </p:nvCxnSpPr>
            <p:spPr>
              <a:xfrm>
                <a:off x="6373589" y="5207777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6649628" y="5209963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6933395" y="5210389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7209435" y="5210817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>
                <a:off x="7488051" y="5209484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7766666" y="5207334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8050432" y="5209519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8329047" y="5209946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 flipH="1" flipV="1">
                <a:off x="8355813" y="5290641"/>
                <a:ext cx="278184" cy="10818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H="1">
                <a:off x="5448631" y="5501848"/>
                <a:ext cx="628304" cy="773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6071101" y="5213368"/>
                <a:ext cx="0" cy="293638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Elbow Connector 73"/>
              <p:cNvCxnSpPr/>
              <p:nvPr/>
            </p:nvCxnSpPr>
            <p:spPr>
              <a:xfrm rot="10800000" flipV="1">
                <a:off x="4551394" y="4201087"/>
                <a:ext cx="935006" cy="198335"/>
              </a:xfrm>
              <a:prstGeom prst="bentConnector3">
                <a:avLst>
                  <a:gd name="adj1" fmla="val 21901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/>
              <p:cNvCxnSpPr/>
              <p:nvPr/>
            </p:nvCxnSpPr>
            <p:spPr>
              <a:xfrm>
                <a:off x="4729122" y="4471545"/>
                <a:ext cx="762430" cy="200910"/>
              </a:xfrm>
              <a:prstGeom prst="bentConnector3">
                <a:avLst>
                  <a:gd name="adj1" fmla="val 9797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548818" y="4471545"/>
                <a:ext cx="223834" cy="203486"/>
              </a:xfrm>
              <a:prstGeom prst="bentConnector3">
                <a:avLst>
                  <a:gd name="adj1" fmla="val 31588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Elbow Connector 76"/>
              <p:cNvCxnSpPr/>
              <p:nvPr/>
            </p:nvCxnSpPr>
            <p:spPr>
              <a:xfrm flipV="1">
                <a:off x="4901699" y="5285919"/>
                <a:ext cx="592854" cy="200481"/>
              </a:xfrm>
              <a:prstGeom prst="bentConnector3">
                <a:avLst>
                  <a:gd name="adj1" fmla="val 39573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Elbow Connector 77"/>
              <p:cNvCxnSpPr/>
              <p:nvPr/>
            </p:nvCxnSpPr>
            <p:spPr>
              <a:xfrm rot="10800000">
                <a:off x="4551821" y="5292830"/>
                <a:ext cx="517304" cy="19532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4808971" y="4677607"/>
                <a:ext cx="0" cy="597579"/>
              </a:xfrm>
              <a:prstGeom prst="line">
                <a:avLst/>
              </a:prstGeom>
              <a:ln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4809398" y="5496703"/>
                <a:ext cx="0" cy="206493"/>
              </a:xfrm>
              <a:prstGeom prst="line">
                <a:avLst/>
              </a:prstGeom>
              <a:ln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5139528" y="5494555"/>
                <a:ext cx="0" cy="206493"/>
              </a:xfrm>
              <a:prstGeom prst="line">
                <a:avLst/>
              </a:prstGeom>
              <a:ln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Right Brace 81"/>
              <p:cNvSpPr/>
              <p:nvPr/>
            </p:nvSpPr>
            <p:spPr>
              <a:xfrm rot="5400000">
                <a:off x="4941927" y="5395052"/>
                <a:ext cx="70248" cy="300405"/>
              </a:xfrm>
              <a:prstGeom prst="righ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3" name="Curved Connector 82"/>
              <p:cNvCxnSpPr/>
              <p:nvPr/>
            </p:nvCxnSpPr>
            <p:spPr>
              <a:xfrm flipV="1">
                <a:off x="4619625" y="5724525"/>
                <a:ext cx="188119" cy="164306"/>
              </a:xfrm>
              <a:prstGeom prst="curvedConnector3">
                <a:avLst>
                  <a:gd name="adj1" fmla="val 84178"/>
                </a:avLst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urved Connector 83"/>
              <p:cNvCxnSpPr/>
              <p:nvPr/>
            </p:nvCxnSpPr>
            <p:spPr>
              <a:xfrm rot="10800000">
                <a:off x="5143501" y="5722144"/>
                <a:ext cx="195265" cy="159546"/>
              </a:xfrm>
              <a:prstGeom prst="curvedConnector3">
                <a:avLst>
                  <a:gd name="adj1" fmla="val 89024"/>
                </a:avLst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Right Brace 84"/>
              <p:cNvSpPr/>
              <p:nvPr/>
            </p:nvSpPr>
            <p:spPr>
              <a:xfrm rot="5400000">
                <a:off x="7311041" y="4570484"/>
                <a:ext cx="85000" cy="2020981"/>
              </a:xfrm>
              <a:prstGeom prst="righ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5796116" y="4114800"/>
                <a:ext cx="2831690" cy="1098755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3648164" y="4124197"/>
                <a:ext cx="1040265" cy="2161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ENABLE</a:t>
                </a: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START</a:t>
                </a: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  <a:p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Start</a:t>
                </a: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Conversion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5178131" y="5710723"/>
                <a:ext cx="1138344" cy="35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Conversion</a:t>
                </a: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Complete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5682551" y="4290313"/>
                <a:ext cx="793057" cy="494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ENABLE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   START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6350257" y="4118776"/>
                <a:ext cx="1961150" cy="635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Analog voltage input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8-Bit A/D converter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5766090" y="4991218"/>
                    <a:ext cx="3427025" cy="240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EOC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7</m:t>
                            </m:r>
                          </m:sub>
                        </m:sSub>
                        <m:r>
                          <a:rPr lang="en-GB" sz="1200" b="0" i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GB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6</m:t>
                            </m:r>
                          </m:sub>
                        </m:sSub>
                      </m:oMath>
                    </a14:m>
                    <a:r>
                      <a:rPr lang="en-GB" sz="12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5</m:t>
                            </m:r>
                          </m:sub>
                        </m:sSub>
                        <m:r>
                          <a:rPr lang="en-GB" sz="1200" b="0" i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4       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3</m:t>
                            </m:r>
                            <m: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    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2</m:t>
                            </m:r>
                            <m: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    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1</m:t>
                            </m:r>
                            <m: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    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0</m:t>
                            </m:r>
                            <m: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       </m:t>
                            </m:r>
                          </m:sub>
                        </m:sSub>
                      </m:oMath>
                    </a14:m>
                    <a:endParaRPr lang="en-GB" sz="1200" dirty="0">
                      <a:solidFill>
                        <a:srgbClr val="C00000"/>
                      </a:solidFill>
                      <a:latin typeface="+mn-lt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6090" y="4991218"/>
                    <a:ext cx="3427025" cy="240203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166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7029450" y="3619500"/>
                    <a:ext cx="374650" cy="194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5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05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05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A</m:t>
                              </m:r>
                            </m:sub>
                          </m:sSub>
                        </m:oMath>
                      </m:oMathPara>
                    </a14:m>
                    <a:endParaRPr lang="en-GB" sz="1050" dirty="0">
                      <a:solidFill>
                        <a:srgbClr val="C00000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50" y="3619500"/>
                    <a:ext cx="374650" cy="19428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4690878" y="5618549"/>
                    <a:ext cx="550865" cy="2119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0878" y="5618549"/>
                    <a:ext cx="550865" cy="21195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TextBox 93"/>
              <p:cNvSpPr txBox="1"/>
              <p:nvPr/>
            </p:nvSpPr>
            <p:spPr>
              <a:xfrm>
                <a:off x="6576144" y="5695950"/>
                <a:ext cx="1553597" cy="21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8-Bit digital output</a:t>
                </a: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8370995" y="5275186"/>
              <a:ext cx="1219200" cy="35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Tri-state</a:t>
              </a:r>
              <a:endParaRPr lang="en-GB" sz="12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outputs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714464" y="6379885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Conditional (polled) I/O transfer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109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MCU Initiated – Conditional (Polled) I/O Transfer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3950" y="716317"/>
            <a:ext cx="8229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Data acquisition subroutine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May be accessed at any point in the user’s program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Disadvantages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Need to wait for I/O devices to be ready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MPU can do other things while waiting, especially when I/O devices are slow</a:t>
            </a:r>
          </a:p>
          <a:p>
            <a:pPr lvl="1" eaLnBrk="1" hangingPunct="1">
              <a:lnSpc>
                <a:spcPct val="150000"/>
              </a:lnSpc>
              <a:buFont typeface="Wingdings" pitchFamily="2" charset="2"/>
              <a:buNone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34575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Device-Initiated Transfer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1412" y="716318"/>
            <a:ext cx="8235950" cy="27336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Interrupt transfer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Handshaking is required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I/O device sends a signal to an interrupt input to inform the MCU it is ready for data transfer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Hardware interrupts are triggered by a state (HIGH/ LOW) or a change in state (HIGH </a:t>
            </a:r>
            <a:r>
              <a:rPr lang="en-GB" altLang="en-US" sz="1800" dirty="0">
                <a:sym typeface="Symbol"/>
              </a:rPr>
              <a:t> LOW or LOW  HIGH)</a:t>
            </a:r>
            <a:endParaRPr lang="en-GB" alt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34442" y="4127112"/>
            <a:ext cx="4689029" cy="2010585"/>
            <a:chOff x="2434442" y="4441746"/>
            <a:chExt cx="3449779" cy="1467479"/>
          </a:xfrm>
        </p:grpSpPr>
        <p:sp>
          <p:nvSpPr>
            <p:cNvPr id="51" name="TextBox 50"/>
            <p:cNvSpPr txBox="1"/>
            <p:nvPr/>
          </p:nvSpPr>
          <p:spPr>
            <a:xfrm>
              <a:off x="2434442" y="4538928"/>
              <a:ext cx="1080654" cy="1370297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MCU</a:t>
              </a: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r"/>
              <a:r>
                <a:rPr lang="en-GB" sz="12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Interrupt Input</a:t>
              </a:r>
            </a:p>
            <a:p>
              <a:pPr algn="r"/>
              <a:endParaRPr lang="en-GB" sz="14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18559" y="4548814"/>
              <a:ext cx="1365662" cy="64633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I/O</a:t>
              </a:r>
            </a:p>
            <a:p>
              <a:pPr algn="ctr"/>
              <a:r>
                <a:rPr lang="en-GB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Device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526971" y="5633726"/>
              <a:ext cx="1674419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3639786" y="4441746"/>
              <a:ext cx="783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</a:p>
          </p:txBody>
        </p:sp>
        <p:sp>
          <p:nvSpPr>
            <p:cNvPr id="10258" name="Left-Right Arrow 10257"/>
            <p:cNvSpPr/>
            <p:nvPr/>
          </p:nvSpPr>
          <p:spPr>
            <a:xfrm>
              <a:off x="3526971" y="4671555"/>
              <a:ext cx="985652" cy="288740"/>
            </a:xfrm>
            <a:prstGeom prst="leftRightArrow">
              <a:avLst/>
            </a:prstGeom>
            <a:solidFill>
              <a:srgbClr val="00B0F0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0261" name="Straight Connector 10260"/>
            <p:cNvCxnSpPr>
              <a:endCxn id="53" idx="2"/>
            </p:cNvCxnSpPr>
            <p:nvPr/>
          </p:nvCxnSpPr>
          <p:spPr>
            <a:xfrm flipV="1">
              <a:off x="5201390" y="5195145"/>
              <a:ext cx="0" cy="43858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096827" y="6190113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Interrupt transfer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669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Interrupt Transfer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294970" y="741354"/>
            <a:ext cx="4306527" cy="583642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1600" dirty="0"/>
              <a:t>When an interrupt occurs, all the important registers content which define the current state of the MCU are immediately stored away in a dedicated memory location, before going to the ISR 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1600" dirty="0"/>
              <a:t>Interrupt Service Routine (ISR)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600" dirty="0"/>
              <a:t>Contains commands for transferring to and from the interrupting I/O devices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1600" dirty="0"/>
              <a:t>Upon returning from ISR, MCU returns to the previous state by restoring the contents of the important registers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254448"/>
              </p:ext>
            </p:extLst>
          </p:nvPr>
        </p:nvGraphicFramePr>
        <p:xfrm>
          <a:off x="4468761" y="1607573"/>
          <a:ext cx="2054926" cy="435475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205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Setup</a:t>
                      </a:r>
                      <a:r>
                        <a:rPr lang="en-US" sz="1600" baseline="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Commands</a:t>
                      </a:r>
                      <a:endParaRPr lang="en-SG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  <a:sym typeface="Symbol"/>
                        </a:rPr>
                        <a:t></a:t>
                      </a:r>
                      <a:endParaRPr lang="en-SG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Command 1</a:t>
                      </a:r>
                      <a:endParaRPr lang="en-SG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  <a:sym typeface="Symbol"/>
                        </a:rPr>
                        <a:t></a:t>
                      </a:r>
                      <a:endParaRPr lang="en-SG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Command 2</a:t>
                      </a:r>
                      <a:endParaRPr lang="en-SG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6590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  <a:sym typeface="Symbol"/>
                      </a:endParaRPr>
                    </a:p>
                    <a:p>
                      <a:pPr algn="l"/>
                      <a:endParaRPr lang="en-US" sz="7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  <a:sym typeface="Symbol"/>
                      </a:endParaRPr>
                    </a:p>
                    <a:p>
                      <a:pPr algn="l"/>
                      <a:endParaRPr lang="en-US" sz="7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  <a:sym typeface="Symbol"/>
                      </a:endParaRPr>
                    </a:p>
                    <a:p>
                      <a:pPr algn="ctr"/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  <a:sym typeface="Symbol"/>
                        </a:rPr>
                        <a:t>Interrupt </a:t>
                      </a:r>
                      <a:r>
                        <a:rPr lang="en-US" sz="1600" i="1" baseline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  <a:sym typeface="Symbol"/>
                        </a:rPr>
                        <a:t> </a:t>
                      </a:r>
                      <a:r>
                        <a:rPr lang="en-US" sz="1600" i="0" baseline="0" dirty="0">
                          <a:solidFill>
                            <a:srgbClr val="FF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  <a:sym typeface="Wingdings"/>
                        </a:rPr>
                        <a:t></a:t>
                      </a:r>
                      <a:endParaRPr lang="en-US" sz="1600" i="0" baseline="0" dirty="0">
                        <a:solidFill>
                          <a:srgbClr val="FF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  <a:sym typeface="Symbol"/>
                      </a:endParaRPr>
                    </a:p>
                    <a:p>
                      <a:pPr algn="l"/>
                      <a:endParaRPr lang="en-US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  <a:p>
                      <a:pPr algn="l"/>
                      <a:endParaRPr lang="en-SG" sz="1600" i="1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Command 3</a:t>
                      </a:r>
                      <a:endParaRPr lang="en-SG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  <a:sym typeface="Symbol"/>
                        </a:rPr>
                        <a:t></a:t>
                      </a:r>
                      <a:endParaRPr lang="en-SG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Command 4</a:t>
                      </a:r>
                      <a:endParaRPr lang="en-SG" sz="16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862">
                <a:tc>
                  <a:txBody>
                    <a:bodyPr/>
                    <a:lstStyle/>
                    <a:p>
                      <a:pPr algn="ctr"/>
                      <a:r>
                        <a:rPr lang="en-SG" sz="1600" dirty="0">
                          <a:solidFill>
                            <a:srgbClr val="C00000"/>
                          </a:solidFill>
                          <a:latin typeface="+mn-lt"/>
                          <a:ea typeface="Verdana" panose="020B0604030504040204" pitchFamily="34" charset="0"/>
                          <a:cs typeface="Verdana" panose="020B0604030504040204" pitchFamily="34" charset="0"/>
                          <a:sym typeface="Symbol"/>
                        </a:rPr>
                        <a:t>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647880" y="2324628"/>
            <a:ext cx="3229424" cy="2235491"/>
            <a:chOff x="6282044" y="2324628"/>
            <a:chExt cx="3229424" cy="2235491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282044" y="3328093"/>
              <a:ext cx="0" cy="231569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282044" y="3559662"/>
              <a:ext cx="602554" cy="0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884598" y="2324628"/>
              <a:ext cx="0" cy="1235034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884598" y="2324628"/>
              <a:ext cx="1345002" cy="0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8221664" y="2324628"/>
              <a:ext cx="0" cy="249382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858959" y="2851039"/>
              <a:ext cx="265250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Interrupt  Service Routine</a:t>
              </a:r>
            </a:p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Interrupt Command 1</a:t>
              </a:r>
            </a:p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Interrupt Command 2</a:t>
              </a:r>
            </a:p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:</a:t>
              </a:r>
            </a:p>
          </p:txBody>
        </p:sp>
        <p:cxnSp>
          <p:nvCxnSpPr>
            <p:cNvPr id="10252" name="Straight Connector 10251"/>
            <p:cNvCxnSpPr/>
            <p:nvPr/>
          </p:nvCxnSpPr>
          <p:spPr>
            <a:xfrm>
              <a:off x="8230210" y="4064834"/>
              <a:ext cx="0" cy="177795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4" name="Straight Connector 10253"/>
            <p:cNvCxnSpPr/>
            <p:nvPr/>
          </p:nvCxnSpPr>
          <p:spPr>
            <a:xfrm flipH="1">
              <a:off x="6282044" y="4242629"/>
              <a:ext cx="1947556" cy="0"/>
            </a:xfrm>
            <a:prstGeom prst="line">
              <a:avLst/>
            </a:prstGeom>
            <a:ln w="28575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6" name="Straight Arrow Connector 10255"/>
            <p:cNvCxnSpPr/>
            <p:nvPr/>
          </p:nvCxnSpPr>
          <p:spPr>
            <a:xfrm>
              <a:off x="6282044" y="4242629"/>
              <a:ext cx="0" cy="31749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4661092" y="5909294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Interrupt transfer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723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Arduino’s Hardware 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4968" y="730047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UNO – INT 0 (Pin 2) &amp; INT 1 (Pin 3)</a:t>
            </a:r>
          </a:p>
          <a:p>
            <a:pPr>
              <a:lnSpc>
                <a:spcPct val="150000"/>
              </a:lnSpc>
            </a:pPr>
            <a:r>
              <a:rPr lang="en-GB" sz="2000" dirty="0" err="1"/>
              <a:t>attachInterrupt</a:t>
            </a:r>
            <a:r>
              <a:rPr lang="en-GB" sz="2000" dirty="0"/>
              <a:t>(interrupt, ISR, mode)</a:t>
            </a:r>
          </a:p>
          <a:p>
            <a:pPr marL="628650" lvl="1" indent="-35401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interrupt = 0 (Pin 2) or 1 (Pin 3)</a:t>
            </a:r>
          </a:p>
          <a:p>
            <a:pPr marL="628650" lvl="1" indent="-35401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ISR = interrupt service routine must take no parameters and return nothing</a:t>
            </a:r>
          </a:p>
          <a:p>
            <a:pPr marL="628650" lvl="1" indent="-35401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Mode:</a:t>
            </a:r>
          </a:p>
          <a:p>
            <a:pPr marL="1071563" lvl="2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LOW = triggers interrupt when pin is LOW</a:t>
            </a:r>
          </a:p>
          <a:p>
            <a:pPr marL="1071563" lvl="2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CHANGE = triggers interrupt when pin changes state</a:t>
            </a:r>
          </a:p>
          <a:p>
            <a:pPr marL="1071563" lvl="2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RISING = triggers interrupt when pin goes LOW</a:t>
            </a:r>
            <a:r>
              <a:rPr lang="en-GB" sz="1600" dirty="0">
                <a:sym typeface="Symbol"/>
              </a:rPr>
              <a:t>HIGH</a:t>
            </a:r>
          </a:p>
          <a:p>
            <a:pPr marL="1071563" lvl="2" indent="-3683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>
                <a:sym typeface="Symbol"/>
              </a:rPr>
              <a:t>FALLING = </a:t>
            </a:r>
            <a:r>
              <a:rPr lang="en-GB" sz="1600" dirty="0"/>
              <a:t>triggers interrupt when pin goes HIGH</a:t>
            </a:r>
            <a:r>
              <a:rPr lang="en-GB" sz="1600" dirty="0">
                <a:sym typeface="Symbol"/>
              </a:rPr>
              <a:t>LOW</a:t>
            </a:r>
            <a:r>
              <a:rPr lang="en-GB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226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Interrupt Service Routine in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94971" y="730049"/>
            <a:ext cx="4498255" cy="570024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/>
              <a:t>Cannot have parameters and returns nothing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Only 1 ISR can run at any one time, other ISRs (if any) will be turned off until the current one is executed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Functions which rely on timer interrupts will not work while ISR is running, e.g. delay(), </a:t>
            </a:r>
            <a:r>
              <a:rPr lang="en-GB" sz="1800" dirty="0" err="1"/>
              <a:t>millis</a:t>
            </a:r>
            <a:r>
              <a:rPr lang="en-GB" sz="1800" dirty="0"/>
              <a:t>()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Global variables are used to pass parameters between main program and ISR, i.e. declare them as </a:t>
            </a:r>
            <a:r>
              <a:rPr lang="en-GB" sz="1800" i="1" dirty="0"/>
              <a:t>volatile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5195895" y="849051"/>
            <a:ext cx="3490912" cy="4530725"/>
          </a:xfrm>
          <a:prstGeom prst="rect">
            <a:avLst/>
          </a:prstGeom>
        </p:spPr>
        <p:txBody>
          <a:bodyPr/>
          <a:lstStyle/>
          <a:p>
            <a:r>
              <a:rPr lang="en-GB" sz="1800" dirty="0"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pin = 1;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volatile 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state = LOW;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(pin, OUTPUT);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attachInterrupt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 blink, CHANGE);</a:t>
            </a:r>
          </a:p>
          <a:p>
            <a:pPr marL="0" indent="0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(pin, state);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 blink(){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state = !state;</a:t>
            </a:r>
            <a:b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776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Polling vs Interrupting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4971" y="715302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Advantages of Polling</a:t>
            </a:r>
          </a:p>
          <a:p>
            <a:pPr marL="628650" lvl="1" indent="-36036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Ease of software implementation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Advantages of Interrupting</a:t>
            </a:r>
          </a:p>
          <a:p>
            <a:pPr marL="628650" lvl="1" indent="-35401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Multi-tasking – the MCU can process other commands while waiting for an I/O device to be ready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Acquisition accuracy – for fast acquisition tasks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E.g. Reading from an encoder on a fast rotating motor shaft. These pulses are too short for polling method to capture, resulting in missing pulses</a:t>
            </a:r>
          </a:p>
        </p:txBody>
      </p:sp>
    </p:spTree>
    <p:extLst>
      <p:ext uri="{BB962C8B-B14F-4D97-AF65-F5344CB8AC3E}">
        <p14:creationId xmlns:p14="http://schemas.microsoft.com/office/powerpoint/2010/main" val="3096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5858" y="831135"/>
            <a:ext cx="8539317" cy="561391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Parallel data communications</a:t>
            </a:r>
          </a:p>
          <a:p>
            <a:pPr marL="628650" lvl="1" indent="-36036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US" sz="1800" dirty="0"/>
              <a:t>Multiple bits of data are transmitted all at one time</a:t>
            </a:r>
          </a:p>
          <a:p>
            <a:pPr marL="628650" lvl="1" indent="-36036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US" sz="1800" dirty="0"/>
              <a:t>One data line/ pin per bit is needed</a:t>
            </a:r>
          </a:p>
          <a:p>
            <a:pPr marL="628650" lvl="1" indent="-36036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US" sz="1800" dirty="0"/>
              <a:t>Advantage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Faster data transfer rate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Serial data communications</a:t>
            </a:r>
          </a:p>
          <a:p>
            <a:pPr marL="628650" lvl="1" indent="-36036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US" sz="1800" dirty="0"/>
              <a:t>Data is transmitted one bit after another</a:t>
            </a:r>
          </a:p>
          <a:p>
            <a:pPr marL="628650" lvl="1" indent="-36036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US" sz="1800" dirty="0"/>
              <a:t>Only one data line/ pin is needed</a:t>
            </a:r>
          </a:p>
          <a:p>
            <a:pPr marL="628650" lvl="1" indent="-36036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US" sz="1800" dirty="0"/>
              <a:t>Advantages              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Cheaper to implement, because physical pins/lines are costly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Easier to integrate into IC &amp; PCB design, because fewer physical pins/lines result in smaller footprint 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3481687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3647"/>
            <a:ext cx="9144000" cy="565607"/>
          </a:xfrm>
        </p:spPr>
        <p:txBody>
          <a:bodyPr/>
          <a:lstStyle/>
          <a:p>
            <a:pPr eaLnBrk="1" hangingPunct="1"/>
            <a:r>
              <a:rPr lang="en-GB" altLang="en-US" dirty="0"/>
              <a:t>Parallel-Serial Interface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1221" y="730581"/>
            <a:ext cx="8386429" cy="4640966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SzPct val="100000"/>
            </a:pPr>
            <a:r>
              <a:rPr lang="en-GB" altLang="en-US" dirty="0"/>
              <a:t>For serial/parallel conversions for communications between  MPU and serial I/O device</a:t>
            </a:r>
          </a:p>
          <a:p>
            <a:pPr marL="717550" lvl="1" indent="-354013" eaLnBrk="1" hangingPunct="1">
              <a:lnSpc>
                <a:spcPct val="150000"/>
              </a:lnSpc>
              <a:buClr>
                <a:schemeClr val="tx1"/>
              </a:buClr>
              <a:buFont typeface="Verdana" panose="020B0604030504040204" pitchFamily="34" charset="0"/>
              <a:buChar char="−"/>
            </a:pPr>
            <a:r>
              <a:rPr lang="en-GB" altLang="en-US" sz="1800" dirty="0"/>
              <a:t>Converts a </a:t>
            </a:r>
            <a:r>
              <a:rPr lang="en-GB" altLang="en-US" sz="1800" i="1" dirty="0"/>
              <a:t>N</a:t>
            </a:r>
            <a:r>
              <a:rPr lang="en-GB" altLang="en-US" sz="1800" dirty="0"/>
              <a:t> bit parallel word from the MPU data bus to a serial data word</a:t>
            </a:r>
          </a:p>
          <a:p>
            <a:pPr marL="717550" lvl="1" indent="-354013" eaLnBrk="1" hangingPunct="1">
              <a:lnSpc>
                <a:spcPct val="150000"/>
              </a:lnSpc>
              <a:buClr>
                <a:schemeClr val="tx1"/>
              </a:buClr>
              <a:buFont typeface="Verdana" panose="020B0604030504040204" pitchFamily="34" charset="0"/>
              <a:buChar char="−"/>
            </a:pPr>
            <a:r>
              <a:rPr lang="en-GB" altLang="en-US" sz="1800" dirty="0"/>
              <a:t>Converts a serial data signal from a serial device to an </a:t>
            </a:r>
            <a:r>
              <a:rPr lang="en-GB" altLang="en-US" sz="1800" i="1" dirty="0"/>
              <a:t>N</a:t>
            </a:r>
            <a:r>
              <a:rPr lang="en-GB" altLang="en-US" sz="1800" dirty="0"/>
              <a:t> bit parallel data word</a:t>
            </a:r>
          </a:p>
          <a:p>
            <a:pPr marL="457200" lvl="1" indent="0" eaLnBrk="1" hangingPunct="1">
              <a:lnSpc>
                <a:spcPct val="150000"/>
              </a:lnSpc>
              <a:buClr>
                <a:schemeClr val="tx1"/>
              </a:buClr>
              <a:buNone/>
            </a:pPr>
            <a:endParaRPr lang="en-GB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233733" y="3675502"/>
            <a:ext cx="5131053" cy="2403543"/>
            <a:chOff x="2260600" y="3622720"/>
            <a:chExt cx="5357150" cy="2636860"/>
          </a:xfrm>
        </p:grpSpPr>
        <p:sp>
          <p:nvSpPr>
            <p:cNvPr id="2" name="Rectangle 1"/>
            <p:cNvSpPr/>
            <p:nvPr/>
          </p:nvSpPr>
          <p:spPr>
            <a:xfrm>
              <a:off x="2260600" y="3622720"/>
              <a:ext cx="895350" cy="202565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400550" y="3622720"/>
              <a:ext cx="977900" cy="202565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7654" y="3650016"/>
              <a:ext cx="916296" cy="1993900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187700" y="3975100"/>
              <a:ext cx="1206500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181350" y="4165600"/>
              <a:ext cx="1206500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3181350" y="4356100"/>
              <a:ext cx="1206500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181350" y="4540250"/>
              <a:ext cx="1206500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3187700" y="4724400"/>
              <a:ext cx="1206500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181350" y="4921250"/>
              <a:ext cx="1206500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181350" y="5105400"/>
              <a:ext cx="1206500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181350" y="5302250"/>
              <a:ext cx="1206500" cy="0"/>
            </a:xfrm>
            <a:prstGeom prst="straightConnector1">
              <a:avLst/>
            </a:prstGeom>
            <a:ln>
              <a:solidFill>
                <a:srgbClr val="0000C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378450" y="4171656"/>
              <a:ext cx="1140819" cy="294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5384802" y="5130800"/>
              <a:ext cx="1167336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3771900" y="5403850"/>
              <a:ext cx="0" cy="3556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5994400" y="5251450"/>
              <a:ext cx="0" cy="533400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71850" y="5740400"/>
              <a:ext cx="1073150" cy="50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Parallel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data bus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94350" y="5753100"/>
              <a:ext cx="800100" cy="50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Serial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817650" y="4224664"/>
              <a:ext cx="800100" cy="70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Serial</a:t>
              </a:r>
              <a:b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</a:br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I/O Device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26485" y="4493880"/>
              <a:ext cx="1139588" cy="506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Interface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circuit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7750" y="4521200"/>
              <a:ext cx="800100" cy="30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MPU</a:t>
              </a:r>
            </a:p>
          </p:txBody>
        </p:sp>
        <p:cxnSp>
          <p:nvCxnSpPr>
            <p:cNvPr id="25" name="Elbow Connector 24"/>
            <p:cNvCxnSpPr/>
            <p:nvPr/>
          </p:nvCxnSpPr>
          <p:spPr>
            <a:xfrm flipV="1">
              <a:off x="5462546" y="3983603"/>
              <a:ext cx="194807" cy="83489"/>
            </a:xfrm>
            <a:prstGeom prst="bentConnector3">
              <a:avLst>
                <a:gd name="adj1" fmla="val 56112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9" name="Elbow Connector 7168"/>
            <p:cNvCxnSpPr/>
            <p:nvPr/>
          </p:nvCxnSpPr>
          <p:spPr>
            <a:xfrm>
              <a:off x="5593558" y="3983831"/>
              <a:ext cx="159544" cy="90488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/>
            <p:cNvCxnSpPr/>
            <p:nvPr/>
          </p:nvCxnSpPr>
          <p:spPr>
            <a:xfrm flipV="1">
              <a:off x="5674477" y="3986213"/>
              <a:ext cx="185779" cy="880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>
              <a:off x="5784059" y="3986208"/>
              <a:ext cx="159544" cy="90488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/>
            <p:nvPr/>
          </p:nvCxnSpPr>
          <p:spPr>
            <a:xfrm flipV="1">
              <a:off x="5879262" y="3988596"/>
              <a:ext cx="185779" cy="880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>
              <a:off x="6031706" y="3988594"/>
              <a:ext cx="252413" cy="88106"/>
            </a:xfrm>
            <a:prstGeom prst="bentConnector3">
              <a:avLst>
                <a:gd name="adj1" fmla="val 55661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Elbow Connector 53"/>
            <p:cNvCxnSpPr/>
            <p:nvPr/>
          </p:nvCxnSpPr>
          <p:spPr>
            <a:xfrm flipV="1">
              <a:off x="6193590" y="3988594"/>
              <a:ext cx="147679" cy="88024"/>
            </a:xfrm>
            <a:prstGeom prst="bentConnector3">
              <a:avLst>
                <a:gd name="adj1" fmla="val 59675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/>
            <p:nvPr/>
          </p:nvCxnSpPr>
          <p:spPr>
            <a:xfrm>
              <a:off x="6288891" y="3988593"/>
              <a:ext cx="128578" cy="88107"/>
            </a:xfrm>
            <a:prstGeom prst="bentConnector3">
              <a:avLst>
                <a:gd name="adj1" fmla="val 61112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/>
            <p:cNvCxnSpPr/>
            <p:nvPr/>
          </p:nvCxnSpPr>
          <p:spPr>
            <a:xfrm flipV="1">
              <a:off x="5469472" y="4933735"/>
              <a:ext cx="214288" cy="83489"/>
            </a:xfrm>
            <a:prstGeom prst="bentConnector3">
              <a:avLst>
                <a:gd name="adj1" fmla="val 38332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>
              <a:off x="5660232" y="4933963"/>
              <a:ext cx="159544" cy="90488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flipV="1">
              <a:off x="5741151" y="4936345"/>
              <a:ext cx="185779" cy="880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/>
            <p:nvPr/>
          </p:nvCxnSpPr>
          <p:spPr>
            <a:xfrm>
              <a:off x="5850733" y="4936340"/>
              <a:ext cx="159544" cy="90488"/>
            </a:xfrm>
            <a:prstGeom prst="bentConnector3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/>
            <p:nvPr/>
          </p:nvCxnSpPr>
          <p:spPr>
            <a:xfrm flipV="1">
              <a:off x="5954380" y="4938728"/>
              <a:ext cx="168890" cy="880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>
              <a:off x="6066954" y="4938726"/>
              <a:ext cx="129059" cy="8809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flipV="1">
              <a:off x="6159562" y="4938726"/>
              <a:ext cx="110954" cy="88024"/>
            </a:xfrm>
            <a:prstGeom prst="bentConnector3">
              <a:avLst>
                <a:gd name="adj1" fmla="val 59675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/>
            <p:cNvCxnSpPr/>
            <p:nvPr/>
          </p:nvCxnSpPr>
          <p:spPr>
            <a:xfrm>
              <a:off x="6254093" y="4938725"/>
              <a:ext cx="250564" cy="88107"/>
            </a:xfrm>
            <a:prstGeom prst="bentConnector3">
              <a:avLst>
                <a:gd name="adj1" fmla="val 61112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298590" y="4218934"/>
            <a:ext cx="56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+mn-lt"/>
              </a:rPr>
              <a:t>In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73330" y="5082040"/>
            <a:ext cx="565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+mn-lt"/>
              </a:rPr>
              <a:t>Out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5171" y="6186310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Parallel-serial interface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752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Universal Asynchronous Receiver Transmitter (UART) 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768" y="871909"/>
            <a:ext cx="8315325" cy="4240213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A serial receiver (Rx)</a:t>
            </a:r>
          </a:p>
          <a:p>
            <a:pPr marL="614363" indent="-346075">
              <a:lnSpc>
                <a:spcPct val="80000"/>
              </a:lnSpc>
              <a:buFont typeface="Verdana" panose="020B0604030504040204" pitchFamily="34" charset="0"/>
              <a:buChar char="−"/>
            </a:pPr>
            <a:r>
              <a:rPr lang="en-GB" altLang="en-US" sz="1600" dirty="0"/>
              <a:t>To convert a serial input to a parallel format, and store it in the receiver data register (</a:t>
            </a:r>
            <a:r>
              <a:rPr lang="en-GB" altLang="en-US" sz="1600" dirty="0" err="1"/>
              <a:t>RxDR</a:t>
            </a:r>
            <a:r>
              <a:rPr lang="en-GB" altLang="en-US" sz="1600" dirty="0"/>
              <a:t>) for eventual transmission to MPU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A serial transmitter (</a:t>
            </a:r>
            <a:r>
              <a:rPr lang="en-GB" altLang="en-US" sz="1800" dirty="0" err="1"/>
              <a:t>Tx</a:t>
            </a:r>
            <a:r>
              <a:rPr lang="en-GB" altLang="en-US" sz="1800" dirty="0"/>
              <a:t>)</a:t>
            </a:r>
          </a:p>
          <a:p>
            <a:pPr marL="614363" indent="-346075">
              <a:lnSpc>
                <a:spcPct val="80000"/>
              </a:lnSpc>
              <a:buFont typeface="Verdana" panose="020B0604030504040204" pitchFamily="34" charset="0"/>
              <a:buChar char="−"/>
            </a:pPr>
            <a:r>
              <a:rPr lang="en-GB" altLang="en-US" sz="1600" dirty="0"/>
              <a:t>To take a parallel word from transmitter data register (</a:t>
            </a:r>
            <a:r>
              <a:rPr lang="en-GB" altLang="en-US" sz="1600" dirty="0" err="1"/>
              <a:t>TxDR</a:t>
            </a:r>
            <a:r>
              <a:rPr lang="en-GB" altLang="en-US" sz="1600" dirty="0"/>
              <a:t>) and convert it to a serial format for transmission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A bidirectional data bus buffer</a:t>
            </a:r>
          </a:p>
          <a:p>
            <a:pPr marL="614363" indent="-346075">
              <a:lnSpc>
                <a:spcPct val="80000"/>
              </a:lnSpc>
              <a:buFont typeface="Verdana" panose="020B0604030504040204" pitchFamily="34" charset="0"/>
              <a:buChar char="−"/>
            </a:pPr>
            <a:r>
              <a:rPr lang="en-GB" altLang="en-US" sz="1600" dirty="0"/>
              <a:t>To pass data from MPU to </a:t>
            </a:r>
            <a:r>
              <a:rPr lang="en-GB" altLang="en-US" sz="1600" dirty="0" err="1"/>
              <a:t>TxDR</a:t>
            </a:r>
            <a:r>
              <a:rPr lang="en-GB" altLang="en-US" sz="1600" dirty="0"/>
              <a:t>, or from </a:t>
            </a:r>
            <a:r>
              <a:rPr lang="en-GB" altLang="en-US" sz="1600" dirty="0" err="1"/>
              <a:t>RxDR</a:t>
            </a:r>
            <a:r>
              <a:rPr lang="en-GB" altLang="en-US" sz="1600" dirty="0"/>
              <a:t> to the MPU over system data bus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1800" dirty="0"/>
              <a:t>Baud rate generator</a:t>
            </a:r>
          </a:p>
          <a:p>
            <a:pPr marL="614363" indent="-346075">
              <a:lnSpc>
                <a:spcPct val="80000"/>
              </a:lnSpc>
              <a:buFont typeface="Verdana" panose="020B0604030504040204" pitchFamily="34" charset="0"/>
              <a:buChar char="−"/>
            </a:pPr>
            <a:r>
              <a:rPr lang="en-GB" altLang="en-US" sz="1600" dirty="0"/>
              <a:t>Sometimes external clock is used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330025" y="3728406"/>
            <a:ext cx="5511318" cy="2493528"/>
            <a:chOff x="8994957" y="3580408"/>
            <a:chExt cx="5448795" cy="2529445"/>
          </a:xfrm>
        </p:grpSpPr>
        <p:sp>
          <p:nvSpPr>
            <p:cNvPr id="7" name="TextBox 6"/>
            <p:cNvSpPr txBox="1"/>
            <p:nvPr/>
          </p:nvSpPr>
          <p:spPr>
            <a:xfrm>
              <a:off x="8994957" y="4105027"/>
              <a:ext cx="890650" cy="1169551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MPU</a:t>
              </a:r>
            </a:p>
            <a:p>
              <a:pPr algn="ctr"/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9885607" y="4150424"/>
              <a:ext cx="6056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9895507" y="4302824"/>
              <a:ext cx="6056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883656" y="4455224"/>
              <a:ext cx="6056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889566" y="4607624"/>
              <a:ext cx="6056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9889566" y="4760024"/>
              <a:ext cx="6056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887586" y="4914404"/>
              <a:ext cx="6056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885607" y="5064824"/>
              <a:ext cx="6056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883657" y="5217224"/>
              <a:ext cx="60564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0800000">
              <a:off x="10520074" y="3717419"/>
              <a:ext cx="400110" cy="1887024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txBody>
            <a:bodyPr vert="eaVert"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Data bus buffer</a:t>
              </a: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49784" y="3782291"/>
              <a:ext cx="1820302" cy="923330"/>
              <a:chOff x="4687376" y="2541319"/>
              <a:chExt cx="1820302" cy="923330"/>
            </a:xfrm>
          </p:grpSpPr>
          <p:sp>
            <p:nvSpPr>
              <p:cNvPr id="28" name="TextBox 27"/>
              <p:cNvSpPr txBox="1"/>
              <p:nvPr/>
            </p:nvSpPr>
            <p:spPr>
              <a:xfrm rot="10800000">
                <a:off x="4687376" y="2541319"/>
                <a:ext cx="400110" cy="92333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GB" sz="1400" dirty="0" err="1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RxDR</a:t>
                </a:r>
                <a:endPara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118265" y="2541319"/>
                <a:ext cx="1389413" cy="738664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Receiver (Rx)</a:t>
                </a:r>
              </a:p>
              <a:p>
                <a:pPr algn="ctr"/>
                <a:endPara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1449784" y="4736279"/>
              <a:ext cx="1820302" cy="923330"/>
              <a:chOff x="4687376" y="2541319"/>
              <a:chExt cx="1820302" cy="923330"/>
            </a:xfrm>
          </p:grpSpPr>
          <p:sp>
            <p:nvSpPr>
              <p:cNvPr id="26" name="TextBox 25"/>
              <p:cNvSpPr txBox="1"/>
              <p:nvPr/>
            </p:nvSpPr>
            <p:spPr>
              <a:xfrm rot="10800000">
                <a:off x="4687376" y="2541319"/>
                <a:ext cx="400110" cy="923330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GB" sz="1400" dirty="0" err="1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TxDR</a:t>
                </a:r>
                <a:endPara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18265" y="2541319"/>
                <a:ext cx="1389413" cy="738664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Transmitter (</a:t>
                </a:r>
                <a:r>
                  <a:rPr lang="en-GB" sz="1400" dirty="0" err="1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Tx</a:t>
                </a:r>
                <a:r>
                  <a:rPr lang="en-GB" sz="14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)</a:t>
                </a:r>
              </a:p>
              <a:p>
                <a:pPr algn="ctr"/>
                <a:endPara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  <p:sp>
          <p:nvSpPr>
            <p:cNvPr id="19" name="Right Arrow 18"/>
            <p:cNvSpPr/>
            <p:nvPr/>
          </p:nvSpPr>
          <p:spPr>
            <a:xfrm>
              <a:off x="10982869" y="5019814"/>
              <a:ext cx="436137" cy="356259"/>
            </a:xfrm>
            <a:prstGeom prst="rightArrow">
              <a:avLst/>
            </a:prstGeom>
            <a:solidFill>
              <a:srgbClr val="00B0F0"/>
            </a:solidFill>
            <a:ln w="12700">
              <a:solidFill>
                <a:srgbClr val="0000C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 flipH="1">
              <a:off x="10946909" y="4124694"/>
              <a:ext cx="436137" cy="356259"/>
            </a:xfrm>
            <a:prstGeom prst="rightArrow">
              <a:avLst/>
            </a:prstGeom>
            <a:solidFill>
              <a:srgbClr val="00B0F0"/>
            </a:solidFill>
            <a:ln w="12700">
              <a:solidFill>
                <a:srgbClr val="0000CC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91248" y="3580408"/>
              <a:ext cx="2778838" cy="2529445"/>
            </a:xfrm>
            <a:prstGeom prst="rect">
              <a:avLst/>
            </a:prstGeom>
            <a:noFill/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501148" y="5789219"/>
              <a:ext cx="114869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UART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553102" y="4001537"/>
              <a:ext cx="890650" cy="132884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Serial</a:t>
              </a:r>
            </a:p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I/O</a:t>
              </a:r>
            </a:p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Device</a:t>
              </a:r>
            </a:p>
            <a:p>
              <a:pPr algn="ctr"/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13270086" y="4302824"/>
              <a:ext cx="2830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3270085" y="5092924"/>
              <a:ext cx="283016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4288281" y="6328443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Universal Asynchronous Receiver Transmitter (UART)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71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Mechatronic System Components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94533" y="1807867"/>
            <a:ext cx="8057276" cy="4001726"/>
            <a:chOff x="566183" y="1285501"/>
            <a:chExt cx="8057276" cy="4001726"/>
          </a:xfrm>
        </p:grpSpPr>
        <p:sp>
          <p:nvSpPr>
            <p:cNvPr id="18" name="TextBox 17"/>
            <p:cNvSpPr txBox="1"/>
            <p:nvPr/>
          </p:nvSpPr>
          <p:spPr>
            <a:xfrm>
              <a:off x="2014915" y="1300424"/>
              <a:ext cx="2622833" cy="4693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MECHANICAL SYSTEM</a:t>
              </a:r>
            </a:p>
            <a:p>
              <a:pPr algn="ctr"/>
              <a:r>
                <a:rPr lang="en-US" sz="1050" dirty="0">
                  <a:latin typeface="+mj-lt"/>
                </a:rPr>
                <a:t>-system model   -dynamic response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64992" y="1967904"/>
              <a:ext cx="1805302" cy="12849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ACTUATORS</a:t>
              </a:r>
            </a:p>
            <a:p>
              <a:endParaRPr lang="en-US" sz="1100" dirty="0">
                <a:latin typeface="+mj-lt"/>
              </a:endParaRPr>
            </a:p>
            <a:p>
              <a:r>
                <a:rPr lang="en-US" sz="1050" dirty="0">
                  <a:latin typeface="+mj-lt"/>
                </a:rPr>
                <a:t>-solenoid, voice coils</a:t>
              </a:r>
            </a:p>
            <a:p>
              <a:r>
                <a:rPr lang="en-US" sz="1050" dirty="0">
                  <a:latin typeface="+mj-lt"/>
                </a:rPr>
                <a:t>-DC motors</a:t>
              </a:r>
            </a:p>
            <a:p>
              <a:r>
                <a:rPr lang="en-US" sz="1050" dirty="0">
                  <a:latin typeface="+mj-lt"/>
                </a:rPr>
                <a:t>-stepper motors</a:t>
              </a:r>
            </a:p>
            <a:p>
              <a:r>
                <a:rPr lang="en-US" sz="1050" dirty="0">
                  <a:latin typeface="+mj-lt"/>
                </a:rPr>
                <a:t>-servo motors</a:t>
              </a:r>
            </a:p>
            <a:p>
              <a:r>
                <a:rPr lang="en-US" sz="1050" dirty="0">
                  <a:latin typeface="+mj-lt"/>
                </a:rPr>
                <a:t>-hydraulics, pneumatics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8045" y="2029244"/>
              <a:ext cx="2448106" cy="128496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+mj-lt"/>
                </a:rPr>
                <a:t> </a:t>
              </a:r>
              <a:r>
                <a:rPr lang="en-US" sz="1400" dirty="0">
                  <a:latin typeface="+mj-lt"/>
                </a:rPr>
                <a:t>SENSORS</a:t>
              </a:r>
            </a:p>
            <a:p>
              <a:endParaRPr lang="en-US" sz="1100" dirty="0">
                <a:latin typeface="+mj-lt"/>
              </a:endParaRPr>
            </a:p>
            <a:p>
              <a:r>
                <a:rPr lang="en-US" sz="1050" dirty="0">
                  <a:latin typeface="+mj-lt"/>
                </a:rPr>
                <a:t>-switches	      </a:t>
              </a:r>
              <a:r>
                <a:rPr lang="en-US" sz="300" dirty="0">
                  <a:latin typeface="+mj-lt"/>
                </a:rPr>
                <a:t>   </a:t>
              </a:r>
              <a:r>
                <a:rPr lang="en-US" sz="1050" dirty="0">
                  <a:latin typeface="+mj-lt"/>
                </a:rPr>
                <a:t>-strain gage</a:t>
              </a:r>
            </a:p>
            <a:p>
              <a:r>
                <a:rPr lang="en-US" sz="1050" dirty="0">
                  <a:latin typeface="+mj-lt"/>
                </a:rPr>
                <a:t>-potentiometer    </a:t>
              </a:r>
              <a:r>
                <a:rPr lang="en-US" sz="300" dirty="0">
                  <a:latin typeface="+mj-lt"/>
                </a:rPr>
                <a:t>  </a:t>
              </a:r>
              <a:r>
                <a:rPr lang="en-US" sz="1050" dirty="0">
                  <a:latin typeface="+mj-lt"/>
                </a:rPr>
                <a:t>-thermocouple</a:t>
              </a:r>
            </a:p>
            <a:p>
              <a:r>
                <a:rPr lang="en-US" sz="1050" dirty="0">
                  <a:latin typeface="+mj-lt"/>
                </a:rPr>
                <a:t>-</a:t>
              </a:r>
              <a:r>
                <a:rPr lang="en-US" sz="1050" dirty="0" err="1">
                  <a:latin typeface="+mj-lt"/>
                </a:rPr>
                <a:t>photoelectrics</a:t>
              </a:r>
              <a:r>
                <a:rPr lang="en-US" sz="1050" dirty="0">
                  <a:latin typeface="+mj-lt"/>
                </a:rPr>
                <a:t>     -accelerometer</a:t>
              </a:r>
            </a:p>
            <a:p>
              <a:r>
                <a:rPr lang="en-US" sz="1050" dirty="0">
                  <a:latin typeface="+mj-lt"/>
                </a:rPr>
                <a:t>-digital encoder    -MEMs</a:t>
              </a:r>
            </a:p>
            <a:p>
              <a:endParaRPr lang="en-US" sz="1050" dirty="0">
                <a:latin typeface="+mj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93755" y="1986498"/>
              <a:ext cx="2169184" cy="12311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INPUT SIGNAL</a:t>
              </a:r>
            </a:p>
            <a:p>
              <a:pPr algn="ctr"/>
              <a:r>
                <a:rPr lang="en-US" sz="1400" dirty="0">
                  <a:latin typeface="+mj-lt"/>
                </a:rPr>
                <a:t>CONDITIONING</a:t>
              </a:r>
            </a:p>
            <a:p>
              <a:pPr algn="ctr"/>
              <a:r>
                <a:rPr lang="en-US" sz="1400" dirty="0">
                  <a:latin typeface="+mj-lt"/>
                </a:rPr>
                <a:t>AND INTERFACING</a:t>
              </a:r>
            </a:p>
            <a:p>
              <a:endParaRPr lang="en-US" sz="1100" dirty="0">
                <a:latin typeface="+mj-lt"/>
              </a:endParaRPr>
            </a:p>
            <a:p>
              <a:r>
                <a:rPr lang="en-US" sz="1050" dirty="0">
                  <a:latin typeface="+mj-lt"/>
                </a:rPr>
                <a:t>-discrete circuits    -filters</a:t>
              </a:r>
            </a:p>
            <a:p>
              <a:r>
                <a:rPr lang="en-US" sz="1050" dirty="0">
                  <a:latin typeface="+mj-lt"/>
                </a:rPr>
                <a:t>-amplifiers            -A/D, D/D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6183" y="4100912"/>
              <a:ext cx="1827744" cy="10156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GRAPHICAL</a:t>
              </a:r>
            </a:p>
            <a:p>
              <a:pPr algn="ctr"/>
              <a:r>
                <a:rPr lang="en-US" sz="1400" dirty="0">
                  <a:latin typeface="+mj-lt"/>
                </a:rPr>
                <a:t>DISPLAYS</a:t>
              </a:r>
            </a:p>
            <a:p>
              <a:endParaRPr lang="en-US" sz="1100" dirty="0">
                <a:latin typeface="+mj-lt"/>
              </a:endParaRPr>
            </a:p>
            <a:p>
              <a:r>
                <a:rPr lang="en-US" sz="1050" dirty="0">
                  <a:latin typeface="+mj-lt"/>
                </a:rPr>
                <a:t>-LEDs	        -LCD</a:t>
              </a:r>
            </a:p>
            <a:p>
              <a:r>
                <a:rPr lang="en-US" sz="1050" dirty="0">
                  <a:latin typeface="+mj-lt"/>
                </a:rPr>
                <a:t>-digital displays    -CRT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88959" y="3894538"/>
              <a:ext cx="2348720" cy="13926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OUTPUT SIGNAL</a:t>
              </a:r>
            </a:p>
            <a:p>
              <a:pPr algn="ctr"/>
              <a:r>
                <a:rPr lang="en-US" sz="1400" dirty="0">
                  <a:latin typeface="+mj-lt"/>
                </a:rPr>
                <a:t>CONDITIONING</a:t>
              </a:r>
            </a:p>
            <a:p>
              <a:pPr algn="ctr"/>
              <a:r>
                <a:rPr lang="en-US" sz="1400" dirty="0">
                  <a:latin typeface="+mj-lt"/>
                </a:rPr>
                <a:t>AND INTERFACING</a:t>
              </a:r>
            </a:p>
            <a:p>
              <a:endParaRPr lang="en-US" sz="1100" dirty="0">
                <a:latin typeface="+mj-lt"/>
              </a:endParaRPr>
            </a:p>
            <a:p>
              <a:r>
                <a:rPr lang="en-US" sz="1050" dirty="0">
                  <a:latin typeface="+mj-lt"/>
                </a:rPr>
                <a:t>-D/A, D/D     -power transistors</a:t>
              </a:r>
            </a:p>
            <a:p>
              <a:r>
                <a:rPr lang="en-US" sz="1050" dirty="0">
                  <a:latin typeface="+mj-lt"/>
                </a:rPr>
                <a:t>-amplifiers    -power op amps</a:t>
              </a:r>
            </a:p>
            <a:p>
              <a:r>
                <a:rPr lang="en-US" sz="1050" dirty="0">
                  <a:latin typeface="+mj-lt"/>
                </a:rPr>
                <a:t>-PWM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3006" y="3917620"/>
              <a:ext cx="3060453" cy="13388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+mj-lt"/>
                </a:rPr>
                <a:t>DIGITAL CONTROL</a:t>
              </a:r>
            </a:p>
            <a:p>
              <a:pPr algn="ctr"/>
              <a:r>
                <a:rPr lang="en-US" sz="1400" dirty="0">
                  <a:latin typeface="+mj-lt"/>
                </a:rPr>
                <a:t>ARCHITECTURES</a:t>
              </a:r>
            </a:p>
            <a:p>
              <a:endParaRPr lang="en-US" sz="1100" dirty="0">
                <a:latin typeface="+mj-lt"/>
              </a:endParaRPr>
            </a:p>
            <a:p>
              <a:pPr marL="1344613" indent="-1344613"/>
              <a:r>
                <a:rPr lang="en-US" sz="1050" dirty="0">
                  <a:latin typeface="+mj-lt"/>
                </a:rPr>
                <a:t>-logic circuits        -sequencing and timing</a:t>
              </a:r>
            </a:p>
            <a:p>
              <a:r>
                <a:rPr lang="en-US" sz="1050" dirty="0">
                  <a:latin typeface="+mj-lt"/>
                </a:rPr>
                <a:t>-microcontroller    -logic and arithmetic</a:t>
              </a:r>
            </a:p>
            <a:p>
              <a:r>
                <a:rPr lang="en-US" sz="1050" dirty="0">
                  <a:latin typeface="+mj-lt"/>
                </a:rPr>
                <a:t>-SBC	       </a:t>
              </a:r>
              <a:r>
                <a:rPr lang="en-US" sz="100" dirty="0">
                  <a:latin typeface="+mj-lt"/>
                </a:rPr>
                <a:t> </a:t>
              </a:r>
              <a:r>
                <a:rPr lang="en-US" sz="1050" dirty="0">
                  <a:latin typeface="+mj-lt"/>
                </a:rPr>
                <a:t>-control algorithms</a:t>
              </a:r>
            </a:p>
            <a:p>
              <a:r>
                <a:rPr lang="en-US" sz="1050" dirty="0">
                  <a:latin typeface="+mj-lt"/>
                </a:rPr>
                <a:t>-PLC	       </a:t>
              </a:r>
              <a:r>
                <a:rPr lang="en-US" sz="100" dirty="0">
                  <a:latin typeface="+mj-lt"/>
                </a:rPr>
                <a:t> </a:t>
              </a:r>
              <a:r>
                <a:rPr lang="en-US" sz="1050" dirty="0">
                  <a:latin typeface="+mj-lt"/>
                </a:rPr>
                <a:t>-communication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729325" y="2594113"/>
              <a:ext cx="409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714377" y="2594113"/>
              <a:ext cx="409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315412" y="3353967"/>
              <a:ext cx="0" cy="4008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2443622" y="4608743"/>
              <a:ext cx="2664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5210013" y="4587034"/>
              <a:ext cx="2664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757704" y="3314212"/>
              <a:ext cx="0" cy="2877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738654" y="3614707"/>
              <a:ext cx="20649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787775" y="3614707"/>
              <a:ext cx="0" cy="2397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566183" y="1285501"/>
              <a:ext cx="5352737" cy="21924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9652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Data Transmission Rate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3776" y="712128"/>
            <a:ext cx="8229600" cy="4195762"/>
          </a:xfrm>
          <a:prstGeom prst="rect">
            <a:avLst/>
          </a:prstGeom>
        </p:spPr>
        <p:txBody>
          <a:bodyPr/>
          <a:lstStyle/>
          <a:p>
            <a:pPr marL="268288" lvl="1" indent="-268288">
              <a:lnSpc>
                <a:spcPct val="150000"/>
              </a:lnSpc>
              <a:buSzPct val="100000"/>
            </a:pPr>
            <a:r>
              <a:rPr lang="en-GB" altLang="en-US" dirty="0"/>
              <a:t>Bit time interval, T</a:t>
            </a:r>
            <a:r>
              <a:rPr lang="en-GB" altLang="en-US" baseline="-25000" dirty="0"/>
              <a:t>B</a:t>
            </a:r>
            <a:r>
              <a:rPr lang="en-GB" altLang="en-US" dirty="0"/>
              <a:t> = period 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Baud rate = Data rate = rate of data transmission = 1/T</a:t>
            </a:r>
            <a:r>
              <a:rPr lang="en-GB" altLang="en-US" sz="2000" baseline="-25000" dirty="0"/>
              <a:t>B</a:t>
            </a:r>
            <a:r>
              <a:rPr lang="en-GB" altLang="en-US" sz="2000" dirty="0"/>
              <a:t> (bits/s or Mbps)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Common baud rates: 19200, 14400, 9600, etc.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Example: If Data rate = 9600 baud, what is the time duration of 1 bit?</a:t>
            </a:r>
          </a:p>
          <a:p>
            <a:pPr marL="628650" lvl="1" indent="-352425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Data rate = 9600 bits/s</a:t>
            </a:r>
          </a:p>
          <a:p>
            <a:pPr marL="628650" lvl="1" indent="-352425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Bit time = 1/9600 = 104.17 </a:t>
            </a:r>
            <a:r>
              <a:rPr lang="en-GB" altLang="en-US" sz="1800" dirty="0">
                <a:sym typeface="Symbol" pitchFamily="18" charset="2"/>
              </a:rPr>
              <a:t>s</a:t>
            </a:r>
          </a:p>
        </p:txBody>
      </p:sp>
    </p:spTree>
    <p:extLst>
      <p:ext uri="{BB962C8B-B14F-4D97-AF65-F5344CB8AC3E}">
        <p14:creationId xmlns:p14="http://schemas.microsoft.com/office/powerpoint/2010/main" val="996027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 Communication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75" y="733090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Arduino supports two serial communication protocols</a:t>
            </a:r>
          </a:p>
          <a:p>
            <a:pPr marL="628650" lvl="1" indent="-342900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I2C Bus (Asynchronous)</a:t>
            </a:r>
          </a:p>
          <a:p>
            <a:pPr marL="628650" lvl="1" indent="-342900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SPI Bus (Synchronous)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Bus</a:t>
            </a:r>
          </a:p>
          <a:p>
            <a:pPr marL="628650" lvl="1" indent="-31591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Groups of wires used as a common path connecting all the inputs and outputs of several registers/ devices so that data can be easily transferred from any one register/ device to any other using various control signals </a:t>
            </a:r>
          </a:p>
          <a:p>
            <a:pPr marL="687387" lvl="1" indent="-342900">
              <a:lnSpc>
                <a:spcPct val="150000"/>
              </a:lnSpc>
              <a:buFont typeface="Verdana" panose="020B0604030504040204" pitchFamily="34" charset="0"/>
              <a:buChar char="−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880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Serial Data Communication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5687" y="728494"/>
            <a:ext cx="8229600" cy="47402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Asynchronous Communication</a:t>
            </a:r>
          </a:p>
          <a:p>
            <a:pPr marL="628650" lvl="1" indent="-346075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Transmitter can send data to receiver at any time</a:t>
            </a:r>
          </a:p>
          <a:p>
            <a:pPr marL="628650" lvl="1" indent="-346075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Time delay between transmission of two words may be indeterminate</a:t>
            </a:r>
          </a:p>
          <a:p>
            <a:pPr marL="628650" lvl="1" indent="-346075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Transmitter clock need not synchronise with receiver clock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Synchronous Communication</a:t>
            </a:r>
          </a:p>
          <a:p>
            <a:pPr marL="628650" lvl="1" indent="-346075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Transmitting and receiving are synchronised by common clock pulses</a:t>
            </a:r>
          </a:p>
          <a:p>
            <a:pPr marL="628650" lvl="1" indent="-346075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Transmitter sends data to receiver continually </a:t>
            </a:r>
          </a:p>
          <a:p>
            <a:pPr marL="628650" lvl="1" indent="-346075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Transmitter sends meaningless data (e.g. sync characters 16</a:t>
            </a:r>
            <a:r>
              <a:rPr lang="en-GB" altLang="en-US" sz="1800" baseline="-25000" dirty="0"/>
              <a:t>16</a:t>
            </a:r>
            <a:r>
              <a:rPr lang="en-GB" altLang="en-US" sz="1800" dirty="0"/>
              <a:t> ASCII) continually when there is no data to send</a:t>
            </a:r>
          </a:p>
        </p:txBody>
      </p:sp>
    </p:spTree>
    <p:extLst>
      <p:ext uri="{BB962C8B-B14F-4D97-AF65-F5344CB8AC3E}">
        <p14:creationId xmlns:p14="http://schemas.microsoft.com/office/powerpoint/2010/main" val="378199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I2C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76" y="736116"/>
            <a:ext cx="456565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800" dirty="0"/>
              <a:t>I2C bus is controlled by a master device (MCU)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One or more slave (I/O) devices receive control signal from the master device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All devices share the same clock signal (SCL) and a bidirectional data line (SDA)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Only master device can initiate communications between master and slaves to avoid bus contention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859706" y="1421206"/>
            <a:ext cx="3811980" cy="3845635"/>
            <a:chOff x="4859706" y="1792400"/>
            <a:chExt cx="3811980" cy="3845635"/>
          </a:xfrm>
        </p:grpSpPr>
        <p:sp>
          <p:nvSpPr>
            <p:cNvPr id="86" name="TextBox 85"/>
            <p:cNvSpPr txBox="1"/>
            <p:nvPr/>
          </p:nvSpPr>
          <p:spPr>
            <a:xfrm>
              <a:off x="6271713" y="2426686"/>
              <a:ext cx="427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lang="en-GB" sz="1400" baseline="-250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76515" y="2420187"/>
              <a:ext cx="427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lang="en-GB" sz="1400" baseline="-250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59706" y="2667065"/>
              <a:ext cx="1282535" cy="738664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SDA</a:t>
              </a:r>
            </a:p>
            <a:p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SCL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5156589" y="2144551"/>
              <a:ext cx="0" cy="522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42241" y="2845195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4116" y="3401356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985389" y="2662140"/>
              <a:ext cx="1282535" cy="738664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SDA      </a:t>
              </a:r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     </a:t>
              </a:r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860508" y="3410359"/>
              <a:ext cx="292318" cy="378026"/>
              <a:chOff x="8095316" y="3446177"/>
              <a:chExt cx="292318" cy="378026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 flipV="1">
                <a:off x="8241475" y="3446177"/>
                <a:ext cx="0" cy="22116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8095316" y="3688342"/>
                <a:ext cx="292318" cy="135861"/>
                <a:chOff x="1024839" y="5748905"/>
                <a:chExt cx="468408" cy="193742"/>
              </a:xfrm>
            </p:grpSpPr>
            <p:cxnSp>
              <p:nvCxnSpPr>
                <p:cNvPr id="22" name="AutoShape 25"/>
                <p:cNvCxnSpPr/>
                <p:nvPr/>
              </p:nvCxnSpPr>
              <p:spPr bwMode="auto">
                <a:xfrm>
                  <a:off x="1024839" y="5748905"/>
                  <a:ext cx="46840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26"/>
                <p:cNvCxnSpPr/>
                <p:nvPr/>
              </p:nvCxnSpPr>
              <p:spPr bwMode="auto">
                <a:xfrm>
                  <a:off x="1092622" y="5845344"/>
                  <a:ext cx="294399" cy="861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27"/>
                <p:cNvCxnSpPr/>
                <p:nvPr/>
              </p:nvCxnSpPr>
              <p:spPr bwMode="auto">
                <a:xfrm>
                  <a:off x="1159392" y="5942647"/>
                  <a:ext cx="1446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4" name="TextBox 33"/>
            <p:cNvSpPr txBox="1"/>
            <p:nvPr/>
          </p:nvSpPr>
          <p:spPr>
            <a:xfrm>
              <a:off x="6997264" y="4477085"/>
              <a:ext cx="1282535" cy="738664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SDA      </a:t>
              </a:r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      </a:t>
              </a:r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156589" y="2346433"/>
              <a:ext cx="3515097" cy="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8006667" y="2346433"/>
              <a:ext cx="0" cy="315707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8671686" y="2346433"/>
              <a:ext cx="0" cy="18881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5010430" y="3432076"/>
              <a:ext cx="292318" cy="378026"/>
              <a:chOff x="8095316" y="3452527"/>
              <a:chExt cx="292318" cy="37802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8241475" y="3452527"/>
                <a:ext cx="0" cy="22116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8095316" y="3694692"/>
                <a:ext cx="292318" cy="135861"/>
                <a:chOff x="1024839" y="5757960"/>
                <a:chExt cx="468408" cy="193742"/>
              </a:xfrm>
            </p:grpSpPr>
            <p:cxnSp>
              <p:nvCxnSpPr>
                <p:cNvPr id="51" name="AutoShape 25"/>
                <p:cNvCxnSpPr/>
                <p:nvPr/>
              </p:nvCxnSpPr>
              <p:spPr bwMode="auto">
                <a:xfrm>
                  <a:off x="1024839" y="5757960"/>
                  <a:ext cx="46840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" name="AutoShape 26"/>
                <p:cNvCxnSpPr/>
                <p:nvPr/>
              </p:nvCxnSpPr>
              <p:spPr bwMode="auto">
                <a:xfrm>
                  <a:off x="1092622" y="5854398"/>
                  <a:ext cx="294399" cy="861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3" name="AutoShape 27"/>
                <p:cNvCxnSpPr/>
                <p:nvPr/>
              </p:nvCxnSpPr>
              <p:spPr bwMode="auto">
                <a:xfrm>
                  <a:off x="1159392" y="5951702"/>
                  <a:ext cx="1446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54" name="Group 53"/>
            <p:cNvGrpSpPr/>
            <p:nvPr/>
          </p:nvGrpSpPr>
          <p:grpSpPr>
            <a:xfrm>
              <a:off x="7860387" y="5260009"/>
              <a:ext cx="292318" cy="378026"/>
              <a:chOff x="8095316" y="3452527"/>
              <a:chExt cx="292318" cy="378026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8241475" y="3452527"/>
                <a:ext cx="0" cy="22116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Group 55"/>
              <p:cNvGrpSpPr/>
              <p:nvPr/>
            </p:nvGrpSpPr>
            <p:grpSpPr>
              <a:xfrm>
                <a:off x="8095316" y="3694692"/>
                <a:ext cx="292318" cy="135861"/>
                <a:chOff x="1024839" y="5757960"/>
                <a:chExt cx="468408" cy="193742"/>
              </a:xfrm>
            </p:grpSpPr>
            <p:cxnSp>
              <p:nvCxnSpPr>
                <p:cNvPr id="57" name="AutoShape 25"/>
                <p:cNvCxnSpPr/>
                <p:nvPr/>
              </p:nvCxnSpPr>
              <p:spPr bwMode="auto">
                <a:xfrm>
                  <a:off x="1024839" y="5757960"/>
                  <a:ext cx="46840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AutoShape 26"/>
                <p:cNvCxnSpPr/>
                <p:nvPr/>
              </p:nvCxnSpPr>
              <p:spPr bwMode="auto">
                <a:xfrm>
                  <a:off x="1092622" y="5854398"/>
                  <a:ext cx="294399" cy="861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AutoShape 27"/>
                <p:cNvCxnSpPr/>
                <p:nvPr/>
              </p:nvCxnSpPr>
              <p:spPr bwMode="auto">
                <a:xfrm>
                  <a:off x="1159392" y="5951702"/>
                  <a:ext cx="1446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2" name="Straight Connector 61"/>
            <p:cNvCxnSpPr/>
            <p:nvPr/>
          </p:nvCxnSpPr>
          <p:spPr>
            <a:xfrm>
              <a:off x="8006667" y="4234608"/>
              <a:ext cx="66501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006667" y="4234608"/>
              <a:ext cx="0" cy="24247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819135" y="4662120"/>
              <a:ext cx="1781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460896" y="5170780"/>
              <a:ext cx="546266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819135" y="2845195"/>
              <a:ext cx="0" cy="1816926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6460896" y="3403078"/>
              <a:ext cx="0" cy="1769423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284741" y="2346433"/>
              <a:ext cx="0" cy="498762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662776" y="2346434"/>
              <a:ext cx="0" cy="1054923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angle 82"/>
            <p:cNvSpPr/>
            <p:nvPr/>
          </p:nvSpPr>
          <p:spPr>
            <a:xfrm>
              <a:off x="6252135" y="2504287"/>
              <a:ext cx="83970" cy="24441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39220" y="2509237"/>
              <a:ext cx="83970" cy="24441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 rot="10800000">
              <a:off x="8247687" y="4214156"/>
              <a:ext cx="400110" cy="13543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I2C Slave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 rot="10800000">
              <a:off x="8209790" y="2404054"/>
              <a:ext cx="400110" cy="13543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I2C Slave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244414" y="3535161"/>
              <a:ext cx="1209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I2C Master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51485" y="1792400"/>
              <a:ext cx="46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5V</a:t>
              </a: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5177282" y="5808508"/>
            <a:ext cx="3592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n-lt"/>
              </a:rPr>
              <a:t>Note: pull-up resistors are needed to maintain HIGH state when all devices are disconnected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46596" y="5391442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I2C Bus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48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I2C Bus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4294967295"/>
          </p:nvPr>
        </p:nvSpPr>
        <p:spPr>
          <a:xfrm>
            <a:off x="285687" y="736116"/>
            <a:ext cx="8465462" cy="88773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Each slave device has it own unique 7-bit address or ID number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Address may be fixed or selectable (manufacturer dependent)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GB" sz="16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4937258" y="2530256"/>
            <a:ext cx="3811980" cy="3890791"/>
            <a:chOff x="5189514" y="1832906"/>
            <a:chExt cx="3811980" cy="3890791"/>
          </a:xfrm>
        </p:grpSpPr>
        <p:sp>
          <p:nvSpPr>
            <p:cNvPr id="53" name="TextBox 52"/>
            <p:cNvSpPr txBox="1"/>
            <p:nvPr/>
          </p:nvSpPr>
          <p:spPr>
            <a:xfrm>
              <a:off x="6601521" y="2467192"/>
              <a:ext cx="427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lang="en-GB" sz="1400" baseline="-250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06323" y="2460693"/>
              <a:ext cx="427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R</a:t>
              </a:r>
              <a:r>
                <a:rPr lang="en-GB" sz="1400" baseline="-250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89514" y="2707571"/>
              <a:ext cx="1282535" cy="738664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SDA</a:t>
              </a:r>
            </a:p>
            <a:p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SCL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486397" y="2185057"/>
              <a:ext cx="0" cy="522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472049" y="2885701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483924" y="3441862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315197" y="2702646"/>
              <a:ext cx="1282535" cy="738664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SDA    </a:t>
              </a:r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   </a:t>
              </a:r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8190316" y="3541177"/>
              <a:ext cx="292318" cy="378026"/>
              <a:chOff x="8095316" y="3446177"/>
              <a:chExt cx="292318" cy="378026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flipV="1">
                <a:off x="8241475" y="3446177"/>
                <a:ext cx="0" cy="22116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8095316" y="3688342"/>
                <a:ext cx="292318" cy="135861"/>
                <a:chOff x="1024839" y="5748905"/>
                <a:chExt cx="468408" cy="193742"/>
              </a:xfrm>
            </p:grpSpPr>
            <p:cxnSp>
              <p:nvCxnSpPr>
                <p:cNvPr id="94" name="AutoShape 25"/>
                <p:cNvCxnSpPr/>
                <p:nvPr/>
              </p:nvCxnSpPr>
              <p:spPr bwMode="auto">
                <a:xfrm>
                  <a:off x="1024839" y="5748905"/>
                  <a:ext cx="46840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" name="AutoShape 26"/>
                <p:cNvCxnSpPr/>
                <p:nvPr/>
              </p:nvCxnSpPr>
              <p:spPr bwMode="auto">
                <a:xfrm>
                  <a:off x="1092622" y="5845344"/>
                  <a:ext cx="294399" cy="861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6" name="AutoShape 27"/>
                <p:cNvCxnSpPr/>
                <p:nvPr/>
              </p:nvCxnSpPr>
              <p:spPr bwMode="auto">
                <a:xfrm>
                  <a:off x="1159392" y="5942647"/>
                  <a:ext cx="1446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61" name="TextBox 60"/>
            <p:cNvSpPr txBox="1"/>
            <p:nvPr/>
          </p:nvSpPr>
          <p:spPr>
            <a:xfrm>
              <a:off x="7327072" y="4517591"/>
              <a:ext cx="1282535" cy="738664"/>
            </a:xfrm>
            <a:prstGeom prst="rect">
              <a:avLst/>
            </a:prstGeom>
            <a:noFill/>
            <a:ln w="1905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SDA    </a:t>
              </a:r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endParaRPr lang="en-GB" sz="14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   </a:t>
              </a:r>
              <a:r>
                <a:rPr lang="en-GB" sz="14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5486397" y="2386939"/>
              <a:ext cx="3515097" cy="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8336475" y="2386939"/>
              <a:ext cx="0" cy="315707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001494" y="2386939"/>
              <a:ext cx="0" cy="18881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5340238" y="3540316"/>
              <a:ext cx="292318" cy="378026"/>
              <a:chOff x="8095316" y="3452527"/>
              <a:chExt cx="292318" cy="378026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flipV="1">
                <a:off x="8241475" y="3452527"/>
                <a:ext cx="0" cy="22116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8" name="Group 87"/>
              <p:cNvGrpSpPr/>
              <p:nvPr/>
            </p:nvGrpSpPr>
            <p:grpSpPr>
              <a:xfrm>
                <a:off x="8095316" y="3694692"/>
                <a:ext cx="292318" cy="135861"/>
                <a:chOff x="1024839" y="5757960"/>
                <a:chExt cx="468408" cy="193742"/>
              </a:xfrm>
            </p:grpSpPr>
            <p:cxnSp>
              <p:nvCxnSpPr>
                <p:cNvPr id="89" name="AutoShape 25"/>
                <p:cNvCxnSpPr/>
                <p:nvPr/>
              </p:nvCxnSpPr>
              <p:spPr bwMode="auto">
                <a:xfrm>
                  <a:off x="1024839" y="5757960"/>
                  <a:ext cx="46840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0" name="AutoShape 26"/>
                <p:cNvCxnSpPr/>
                <p:nvPr/>
              </p:nvCxnSpPr>
              <p:spPr bwMode="auto">
                <a:xfrm>
                  <a:off x="1092622" y="5854398"/>
                  <a:ext cx="294399" cy="861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1" name="AutoShape 27"/>
                <p:cNvCxnSpPr/>
                <p:nvPr/>
              </p:nvCxnSpPr>
              <p:spPr bwMode="auto">
                <a:xfrm>
                  <a:off x="1159392" y="5951702"/>
                  <a:ext cx="1446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66" name="Group 65"/>
            <p:cNvGrpSpPr/>
            <p:nvPr/>
          </p:nvGrpSpPr>
          <p:grpSpPr>
            <a:xfrm>
              <a:off x="8190195" y="5345671"/>
              <a:ext cx="292318" cy="378026"/>
              <a:chOff x="8095316" y="3452527"/>
              <a:chExt cx="292318" cy="378026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V="1">
                <a:off x="8241475" y="3452527"/>
                <a:ext cx="0" cy="22116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8095316" y="3694692"/>
                <a:ext cx="292318" cy="135861"/>
                <a:chOff x="1024839" y="5757960"/>
                <a:chExt cx="468408" cy="193742"/>
              </a:xfrm>
            </p:grpSpPr>
            <p:cxnSp>
              <p:nvCxnSpPr>
                <p:cNvPr id="84" name="AutoShape 25"/>
                <p:cNvCxnSpPr/>
                <p:nvPr/>
              </p:nvCxnSpPr>
              <p:spPr bwMode="auto">
                <a:xfrm>
                  <a:off x="1024839" y="5757960"/>
                  <a:ext cx="468408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5" name="AutoShape 26"/>
                <p:cNvCxnSpPr/>
                <p:nvPr/>
              </p:nvCxnSpPr>
              <p:spPr bwMode="auto">
                <a:xfrm>
                  <a:off x="1092622" y="5854398"/>
                  <a:ext cx="294399" cy="861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AutoShape 27"/>
                <p:cNvCxnSpPr/>
                <p:nvPr/>
              </p:nvCxnSpPr>
              <p:spPr bwMode="auto">
                <a:xfrm>
                  <a:off x="1159392" y="5951702"/>
                  <a:ext cx="144670" cy="0"/>
                </a:xfrm>
                <a:prstGeom prst="straightConnector1">
                  <a:avLst/>
                </a:prstGeom>
                <a:noFill/>
                <a:ln w="9525">
                  <a:solidFill>
                    <a:srgbClr val="00B0F0"/>
                  </a:solidFill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cxnSp>
          <p:nvCxnSpPr>
            <p:cNvPr id="67" name="Straight Connector 66"/>
            <p:cNvCxnSpPr/>
            <p:nvPr/>
          </p:nvCxnSpPr>
          <p:spPr>
            <a:xfrm>
              <a:off x="8336475" y="4275114"/>
              <a:ext cx="66501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336475" y="4275114"/>
              <a:ext cx="0" cy="24247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7148943" y="4702626"/>
              <a:ext cx="17812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790704" y="5211286"/>
              <a:ext cx="546266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7148943" y="2885701"/>
              <a:ext cx="0" cy="1816926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6790704" y="3443584"/>
              <a:ext cx="0" cy="1769423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614549" y="2386939"/>
              <a:ext cx="0" cy="498762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992584" y="2386940"/>
              <a:ext cx="0" cy="1054923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/>
            <p:cNvSpPr/>
            <p:nvPr/>
          </p:nvSpPr>
          <p:spPr>
            <a:xfrm>
              <a:off x="6581943" y="2544793"/>
              <a:ext cx="83970" cy="24441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969028" y="2549743"/>
              <a:ext cx="83970" cy="24441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rgbClr val="C00000"/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 rot="10800000">
              <a:off x="8577495" y="4254662"/>
              <a:ext cx="400110" cy="13543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I2C Slave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 rot="10800000">
              <a:off x="8539598" y="2444560"/>
              <a:ext cx="400110" cy="13543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I2C Slave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574222" y="3575667"/>
              <a:ext cx="1209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I2C Master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281293" y="1832906"/>
              <a:ext cx="466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5V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272573" y="2556502"/>
            <a:ext cx="4572000" cy="14150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When master initiates a communication, a device address is transmitted 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92" y="4287027"/>
            <a:ext cx="4111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Only the slave device with the correct address shall respond to the master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87982" y="6184952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I2C Bus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8965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I2C Bus – 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75" y="758601"/>
            <a:ext cx="8513383" cy="48847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Steps to communicate with different I2C slave devices need to follow protocol defined by manufacturer in datasheets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Basic steps: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Master sends a Start bit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Master sends a 7-bit slave address of intended device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Master sends a Read (1) or Write (0) bit depending on application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Slave responds with an “acknowledge”, i.e. ACK bit (0)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In Write mode, master sends 1 byte of information (command or data) at a time, and slave respond with ACKs. In Read mode, master receives 1 byte of information at a time and sends an ACK to the slave after each byte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1600" dirty="0"/>
              <a:t>When communication has been completed, master sends a Stop bit</a:t>
            </a:r>
          </a:p>
        </p:txBody>
      </p:sp>
    </p:spTree>
    <p:extLst>
      <p:ext uri="{BB962C8B-B14F-4D97-AF65-F5344CB8AC3E}">
        <p14:creationId xmlns:p14="http://schemas.microsoft.com/office/powerpoint/2010/main" val="334618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75" y="739169"/>
            <a:ext cx="8433527" cy="7976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3 pins for communications between master all slaves</a:t>
            </a:r>
          </a:p>
          <a:p>
            <a:pPr>
              <a:lnSpc>
                <a:spcPct val="150000"/>
              </a:lnSpc>
            </a:pPr>
            <a:endParaRPr lang="en-GB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97101" y="2553012"/>
            <a:ext cx="3720201" cy="3695798"/>
            <a:chOff x="4997102" y="2694961"/>
            <a:chExt cx="3720201" cy="3695798"/>
          </a:xfrm>
        </p:grpSpPr>
        <p:sp>
          <p:nvSpPr>
            <p:cNvPr id="8" name="TextBox 7"/>
            <p:cNvSpPr txBox="1"/>
            <p:nvPr/>
          </p:nvSpPr>
          <p:spPr>
            <a:xfrm>
              <a:off x="5022665" y="3478186"/>
              <a:ext cx="1165193" cy="109260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SCLK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  SS1</a:t>
              </a:r>
            </a:p>
            <a:p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SS2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5202206" y="2955672"/>
              <a:ext cx="0" cy="522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190316" y="3611866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197275" y="4012761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031006" y="3473261"/>
              <a:ext cx="1282535" cy="892552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SCLK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3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SS   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202206" y="3157554"/>
              <a:ext cx="3515097" cy="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8052284" y="3157554"/>
              <a:ext cx="0" cy="315707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717303" y="3157554"/>
              <a:ext cx="0" cy="18881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2284" y="5045729"/>
              <a:ext cx="66501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052284" y="5045729"/>
              <a:ext cx="0" cy="24247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864752" y="5377991"/>
              <a:ext cx="17812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518386" y="5809973"/>
              <a:ext cx="51714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864752" y="3611866"/>
              <a:ext cx="0" cy="1768849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515000" y="4017516"/>
              <a:ext cx="0" cy="1798174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330358" y="3157554"/>
              <a:ext cx="0" cy="451511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691187" y="3792920"/>
              <a:ext cx="0" cy="1794170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 rot="10800000">
              <a:off x="8293304" y="5036388"/>
              <a:ext cx="400110" cy="1354371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Slave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10800000">
              <a:off x="8255407" y="3197710"/>
              <a:ext cx="400110" cy="1354371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Slave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02206" y="4635134"/>
              <a:ext cx="13076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Master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997102" y="2694961"/>
              <a:ext cx="466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5V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022665" y="4587006"/>
              <a:ext cx="207636" cy="206076"/>
              <a:chOff x="5626621" y="5299221"/>
              <a:chExt cx="207636" cy="206076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5731446" y="5299221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AutoShape 26"/>
              <p:cNvCxnSpPr/>
              <p:nvPr/>
            </p:nvCxnSpPr>
            <p:spPr bwMode="auto">
              <a:xfrm>
                <a:off x="5626621" y="543282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AutoShape 27"/>
              <p:cNvCxnSpPr/>
              <p:nvPr/>
            </p:nvCxnSpPr>
            <p:spPr bwMode="auto">
              <a:xfrm>
                <a:off x="5680873" y="547088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AutoShape 26"/>
              <p:cNvCxnSpPr/>
              <p:nvPr/>
            </p:nvCxnSpPr>
            <p:spPr bwMode="auto">
              <a:xfrm>
                <a:off x="5707783" y="550529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6" name="Group 55"/>
            <p:cNvGrpSpPr/>
            <p:nvPr/>
          </p:nvGrpSpPr>
          <p:grpSpPr>
            <a:xfrm>
              <a:off x="7931298" y="4395128"/>
              <a:ext cx="207636" cy="206076"/>
              <a:chOff x="5626621" y="5285841"/>
              <a:chExt cx="207636" cy="206076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5731446" y="5285841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AutoShape 26"/>
              <p:cNvCxnSpPr/>
              <p:nvPr/>
            </p:nvCxnSpPr>
            <p:spPr bwMode="auto">
              <a:xfrm>
                <a:off x="5626621" y="541944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27"/>
              <p:cNvCxnSpPr/>
              <p:nvPr/>
            </p:nvCxnSpPr>
            <p:spPr bwMode="auto">
              <a:xfrm>
                <a:off x="5680873" y="545750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AutoShape 26"/>
              <p:cNvCxnSpPr/>
              <p:nvPr/>
            </p:nvCxnSpPr>
            <p:spPr bwMode="auto">
              <a:xfrm>
                <a:off x="5707783" y="549191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6" name="Straight Connector 65"/>
            <p:cNvCxnSpPr/>
            <p:nvPr/>
          </p:nvCxnSpPr>
          <p:spPr>
            <a:xfrm>
              <a:off x="6196926" y="3790690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330358" y="6036665"/>
              <a:ext cx="71901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039632" y="5288206"/>
              <a:ext cx="1282535" cy="892552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SCLK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3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SS   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939924" y="6188161"/>
              <a:ext cx="207636" cy="196768"/>
              <a:chOff x="5626621" y="5263929"/>
              <a:chExt cx="207636" cy="196768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V="1">
                <a:off x="5731446" y="5263929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AutoShape 26"/>
              <p:cNvCxnSpPr/>
              <p:nvPr/>
            </p:nvCxnSpPr>
            <p:spPr bwMode="auto">
              <a:xfrm>
                <a:off x="5626621" y="538822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AutoShape 27"/>
              <p:cNvCxnSpPr/>
              <p:nvPr/>
            </p:nvCxnSpPr>
            <p:spPr bwMode="auto">
              <a:xfrm>
                <a:off x="5680873" y="542628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AutoShape 26"/>
              <p:cNvCxnSpPr/>
              <p:nvPr/>
            </p:nvCxnSpPr>
            <p:spPr bwMode="auto">
              <a:xfrm>
                <a:off x="5707783" y="546069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4" name="Straight Connector 73"/>
            <p:cNvCxnSpPr/>
            <p:nvPr/>
          </p:nvCxnSpPr>
          <p:spPr>
            <a:xfrm flipH="1">
              <a:off x="6691187" y="5580352"/>
              <a:ext cx="348447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187858" y="4232683"/>
              <a:ext cx="851776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6196926" y="4440804"/>
              <a:ext cx="1334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6330358" y="4434454"/>
              <a:ext cx="0" cy="160348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5762217" y="4130407"/>
              <a:ext cx="31275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758588" y="4336091"/>
              <a:ext cx="32491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111204" y="4126442"/>
              <a:ext cx="26627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7141787" y="5952258"/>
              <a:ext cx="23568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283781" y="1270225"/>
            <a:ext cx="8348651" cy="128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dirty="0">
                <a:latin typeface="+mn-lt"/>
              </a:rPr>
              <a:t>Shared/Serial Clock (SCLK)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dirty="0">
                <a:latin typeface="+mn-lt"/>
              </a:rPr>
              <a:t>Master Out Slave In (MOSI)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dirty="0">
                <a:latin typeface="+mn-lt"/>
              </a:rPr>
              <a:t>Master In Slave Out (MISO)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6025" y="3777757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Total number of I/O pins required = 3 + </a:t>
            </a:r>
            <a:r>
              <a:rPr lang="en-GB" sz="2000" i="1" dirty="0">
                <a:latin typeface="+mn-lt"/>
              </a:rPr>
              <a:t>n</a:t>
            </a:r>
            <a:br>
              <a:rPr lang="en-GB" sz="2000" i="1" dirty="0">
                <a:latin typeface="+mn-lt"/>
              </a:rPr>
            </a:br>
            <a:r>
              <a:rPr lang="en-GB" sz="2000" i="1" dirty="0" err="1">
                <a:latin typeface="+mn-lt"/>
              </a:rPr>
              <a:t>n</a:t>
            </a:r>
            <a:r>
              <a:rPr lang="en-GB" sz="2000" dirty="0">
                <a:latin typeface="+mn-lt"/>
              </a:rPr>
              <a:t> = number of slave devices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88271" y="2704094"/>
            <a:ext cx="4546104" cy="953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Each slave device requires an additional slave select (SS) pin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088809" y="6226851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SPI Bus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0228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79" y="741177"/>
            <a:ext cx="8749862" cy="157635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SPI bus is a full-duplex serial communication protocol between master and one or more slaves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98973" y="1671230"/>
            <a:ext cx="8478576" cy="86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dirty="0">
                <a:latin typeface="+mn-lt"/>
              </a:rPr>
              <a:t>Full-duplex: Simultaneous bidirectional transmission of information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283207" y="2704922"/>
            <a:ext cx="4462214" cy="187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All slave devices share MOSI, MISO &amp; SCLK lines, hence all commands from master are sent to each slave device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8973" y="4593384"/>
            <a:ext cx="4572000" cy="14150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+mn-lt"/>
              </a:rPr>
              <a:t>Only the slave device with SS pin set LOW shall respond to master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4997102" y="2626137"/>
            <a:ext cx="3720201" cy="3695798"/>
            <a:chOff x="4997102" y="2694961"/>
            <a:chExt cx="3720201" cy="3695798"/>
          </a:xfrm>
        </p:grpSpPr>
        <p:sp>
          <p:nvSpPr>
            <p:cNvPr id="55" name="TextBox 54"/>
            <p:cNvSpPr txBox="1"/>
            <p:nvPr/>
          </p:nvSpPr>
          <p:spPr>
            <a:xfrm>
              <a:off x="5022665" y="3478186"/>
              <a:ext cx="1165193" cy="109260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SCLK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  SS1</a:t>
              </a:r>
            </a:p>
            <a:p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SS2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5202206" y="2955672"/>
              <a:ext cx="0" cy="522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190316" y="3611866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197275" y="4012761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031006" y="3473261"/>
              <a:ext cx="1282535" cy="892552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SCLK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3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SS   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5202206" y="3157554"/>
              <a:ext cx="3515097" cy="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8052284" y="3157554"/>
              <a:ext cx="0" cy="315707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17303" y="3157554"/>
              <a:ext cx="0" cy="18881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8052284" y="5045729"/>
              <a:ext cx="66501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8052284" y="5045729"/>
              <a:ext cx="0" cy="24247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6864752" y="5377991"/>
              <a:ext cx="17812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518386" y="5809973"/>
              <a:ext cx="51714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6864752" y="3611866"/>
              <a:ext cx="0" cy="1768849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515000" y="4017516"/>
              <a:ext cx="0" cy="1798174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330358" y="3157554"/>
              <a:ext cx="0" cy="451511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691187" y="3792920"/>
              <a:ext cx="0" cy="1794170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 rot="10800000">
              <a:off x="8293304" y="5036388"/>
              <a:ext cx="400110" cy="1354371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Slave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 rot="10800000">
              <a:off x="8255407" y="3197710"/>
              <a:ext cx="400110" cy="1354371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Slave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02206" y="4635134"/>
              <a:ext cx="13076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Master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997102" y="2694961"/>
              <a:ext cx="466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5V</a:t>
              </a: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5022665" y="4587006"/>
              <a:ext cx="207636" cy="206076"/>
              <a:chOff x="5626621" y="5299221"/>
              <a:chExt cx="207636" cy="206076"/>
            </a:xfrm>
          </p:grpSpPr>
          <p:cxnSp>
            <p:nvCxnSpPr>
              <p:cNvPr id="144" name="Straight Connector 143"/>
              <p:cNvCxnSpPr/>
              <p:nvPr/>
            </p:nvCxnSpPr>
            <p:spPr>
              <a:xfrm flipV="1">
                <a:off x="5731446" y="5299221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AutoShape 26"/>
              <p:cNvCxnSpPr/>
              <p:nvPr/>
            </p:nvCxnSpPr>
            <p:spPr bwMode="auto">
              <a:xfrm>
                <a:off x="5626621" y="543282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6" name="AutoShape 27"/>
              <p:cNvCxnSpPr/>
              <p:nvPr/>
            </p:nvCxnSpPr>
            <p:spPr bwMode="auto">
              <a:xfrm>
                <a:off x="5680873" y="547088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7" name="AutoShape 26"/>
              <p:cNvCxnSpPr/>
              <p:nvPr/>
            </p:nvCxnSpPr>
            <p:spPr bwMode="auto">
              <a:xfrm>
                <a:off x="5707783" y="550529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94" name="Group 93"/>
            <p:cNvGrpSpPr/>
            <p:nvPr/>
          </p:nvGrpSpPr>
          <p:grpSpPr>
            <a:xfrm>
              <a:off x="7931298" y="4395128"/>
              <a:ext cx="207636" cy="206076"/>
              <a:chOff x="5626621" y="5285841"/>
              <a:chExt cx="207636" cy="206076"/>
            </a:xfrm>
          </p:grpSpPr>
          <p:cxnSp>
            <p:nvCxnSpPr>
              <p:cNvPr id="140" name="Straight Connector 139"/>
              <p:cNvCxnSpPr/>
              <p:nvPr/>
            </p:nvCxnSpPr>
            <p:spPr>
              <a:xfrm flipV="1">
                <a:off x="5731446" y="5285841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AutoShape 26"/>
              <p:cNvCxnSpPr/>
              <p:nvPr/>
            </p:nvCxnSpPr>
            <p:spPr bwMode="auto">
              <a:xfrm>
                <a:off x="5626621" y="541944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2" name="AutoShape 27"/>
              <p:cNvCxnSpPr/>
              <p:nvPr/>
            </p:nvCxnSpPr>
            <p:spPr bwMode="auto">
              <a:xfrm>
                <a:off x="5680873" y="545750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" name="AutoShape 26"/>
              <p:cNvCxnSpPr/>
              <p:nvPr/>
            </p:nvCxnSpPr>
            <p:spPr bwMode="auto">
              <a:xfrm>
                <a:off x="5707783" y="549191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5" name="Straight Connector 94"/>
            <p:cNvCxnSpPr/>
            <p:nvPr/>
          </p:nvCxnSpPr>
          <p:spPr>
            <a:xfrm>
              <a:off x="6196926" y="3790690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330358" y="6036665"/>
              <a:ext cx="71901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7039632" y="5288206"/>
              <a:ext cx="1282535" cy="892552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SCLK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3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SS   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grpSp>
          <p:nvGrpSpPr>
            <p:cNvPr id="127" name="Group 126"/>
            <p:cNvGrpSpPr/>
            <p:nvPr/>
          </p:nvGrpSpPr>
          <p:grpSpPr>
            <a:xfrm>
              <a:off x="7939924" y="6188161"/>
              <a:ext cx="207636" cy="196768"/>
              <a:chOff x="5626621" y="5263929"/>
              <a:chExt cx="207636" cy="196768"/>
            </a:xfrm>
          </p:grpSpPr>
          <p:cxnSp>
            <p:nvCxnSpPr>
              <p:cNvPr id="136" name="Straight Connector 135"/>
              <p:cNvCxnSpPr/>
              <p:nvPr/>
            </p:nvCxnSpPr>
            <p:spPr>
              <a:xfrm flipV="1">
                <a:off x="5731446" y="5263929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AutoShape 26"/>
              <p:cNvCxnSpPr/>
              <p:nvPr/>
            </p:nvCxnSpPr>
            <p:spPr bwMode="auto">
              <a:xfrm>
                <a:off x="5626621" y="538822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8" name="AutoShape 27"/>
              <p:cNvCxnSpPr/>
              <p:nvPr/>
            </p:nvCxnSpPr>
            <p:spPr bwMode="auto">
              <a:xfrm>
                <a:off x="5680873" y="542628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9" name="AutoShape 26"/>
              <p:cNvCxnSpPr/>
              <p:nvPr/>
            </p:nvCxnSpPr>
            <p:spPr bwMode="auto">
              <a:xfrm>
                <a:off x="5707783" y="546069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8" name="Straight Connector 127"/>
            <p:cNvCxnSpPr/>
            <p:nvPr/>
          </p:nvCxnSpPr>
          <p:spPr>
            <a:xfrm flipH="1">
              <a:off x="6691187" y="5580352"/>
              <a:ext cx="348447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187858" y="4232683"/>
              <a:ext cx="851776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6196926" y="4440804"/>
              <a:ext cx="1334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330358" y="4434454"/>
              <a:ext cx="0" cy="160348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762217" y="4130407"/>
              <a:ext cx="31275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5758588" y="4336091"/>
              <a:ext cx="32491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111204" y="4126442"/>
              <a:ext cx="26627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7141787" y="5952258"/>
              <a:ext cx="23568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5088809" y="6226851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SPI Bus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5144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5689" y="716395"/>
            <a:ext cx="8430707" cy="19183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SPI devices are synchronous, i.e. data is transmitted in sync with a SCLK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4 modes of communication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242571"/>
              </p:ext>
            </p:extLst>
          </p:nvPr>
        </p:nvGraphicFramePr>
        <p:xfrm>
          <a:off x="426255" y="3106012"/>
          <a:ext cx="4221945" cy="316785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6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9957">
                <a:tc>
                  <a:txBody>
                    <a:bodyPr/>
                    <a:lstStyle/>
                    <a:p>
                      <a:r>
                        <a:rPr lang="en-US" sz="1400" dirty="0"/>
                        <a:t>Mode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Clock Polarity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Clock Phase (Data capture on …)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982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at idle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Rising Edge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98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 at idle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Falling Edge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969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at idle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Falling Edge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969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High at idle</a:t>
                      </a:r>
                      <a:endParaRPr lang="en-SG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Rising Edge</a:t>
                      </a:r>
                      <a:endParaRPr lang="en-SG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4996195" y="2449155"/>
            <a:ext cx="3720201" cy="3695798"/>
            <a:chOff x="4997102" y="2694961"/>
            <a:chExt cx="3720201" cy="3695798"/>
          </a:xfrm>
        </p:grpSpPr>
        <p:sp>
          <p:nvSpPr>
            <p:cNvPr id="53" name="TextBox 52"/>
            <p:cNvSpPr txBox="1"/>
            <p:nvPr/>
          </p:nvSpPr>
          <p:spPr>
            <a:xfrm>
              <a:off x="5022665" y="3478186"/>
              <a:ext cx="1165193" cy="1092607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SCLK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      SS1</a:t>
              </a:r>
            </a:p>
            <a:p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    SS2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5202206" y="2955672"/>
              <a:ext cx="0" cy="522514"/>
            </a:xfrm>
            <a:prstGeom prst="straightConnector1">
              <a:avLst/>
            </a:prstGeom>
            <a:ln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190316" y="3611866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197275" y="4012761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7031006" y="3473261"/>
              <a:ext cx="1282535" cy="892552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SCLK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3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SS   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202206" y="3157554"/>
              <a:ext cx="3515097" cy="0"/>
            </a:xfrm>
            <a:prstGeom prst="line">
              <a:avLst/>
            </a:prstGeom>
            <a:ln>
              <a:solidFill>
                <a:srgbClr val="00B0F0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8052284" y="3157554"/>
              <a:ext cx="0" cy="315707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717303" y="3157554"/>
              <a:ext cx="0" cy="1888175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8052284" y="5045729"/>
              <a:ext cx="66501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8052284" y="5045729"/>
              <a:ext cx="0" cy="24247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6864752" y="5377991"/>
              <a:ext cx="178129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6518386" y="5809973"/>
              <a:ext cx="517141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864752" y="3611866"/>
              <a:ext cx="0" cy="1768849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515000" y="4017516"/>
              <a:ext cx="0" cy="1798174"/>
            </a:xfrm>
            <a:prstGeom prst="line">
              <a:avLst/>
            </a:prstGeom>
            <a:ln>
              <a:solidFill>
                <a:srgbClr val="00B0F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330358" y="3157554"/>
              <a:ext cx="0" cy="451511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691187" y="3792920"/>
              <a:ext cx="0" cy="1794170"/>
            </a:xfrm>
            <a:prstGeom prst="line">
              <a:avLst/>
            </a:prstGeom>
            <a:ln>
              <a:solidFill>
                <a:srgbClr val="00B0F0"/>
              </a:solidFill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 rot="10800000">
              <a:off x="8293304" y="5036388"/>
              <a:ext cx="400110" cy="1354371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Slave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10800000">
              <a:off x="8255407" y="3197710"/>
              <a:ext cx="400110" cy="1354371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Slave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02206" y="4635134"/>
              <a:ext cx="130769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SPI Master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97102" y="2694961"/>
              <a:ext cx="4663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5V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022665" y="4587006"/>
              <a:ext cx="207636" cy="206076"/>
              <a:chOff x="5626621" y="5299221"/>
              <a:chExt cx="207636" cy="206076"/>
            </a:xfrm>
          </p:grpSpPr>
          <p:cxnSp>
            <p:nvCxnSpPr>
              <p:cNvPr id="142" name="Straight Connector 141"/>
              <p:cNvCxnSpPr/>
              <p:nvPr/>
            </p:nvCxnSpPr>
            <p:spPr>
              <a:xfrm flipV="1">
                <a:off x="5731446" y="5299221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AutoShape 26"/>
              <p:cNvCxnSpPr/>
              <p:nvPr/>
            </p:nvCxnSpPr>
            <p:spPr bwMode="auto">
              <a:xfrm>
                <a:off x="5626621" y="543282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4" name="AutoShape 27"/>
              <p:cNvCxnSpPr/>
              <p:nvPr/>
            </p:nvCxnSpPr>
            <p:spPr bwMode="auto">
              <a:xfrm>
                <a:off x="5680873" y="547088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5" name="AutoShape 26"/>
              <p:cNvCxnSpPr/>
              <p:nvPr/>
            </p:nvCxnSpPr>
            <p:spPr bwMode="auto">
              <a:xfrm>
                <a:off x="5707783" y="550529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89" name="Group 88"/>
            <p:cNvGrpSpPr/>
            <p:nvPr/>
          </p:nvGrpSpPr>
          <p:grpSpPr>
            <a:xfrm>
              <a:off x="7931298" y="4395128"/>
              <a:ext cx="207636" cy="206076"/>
              <a:chOff x="5626621" y="5285841"/>
              <a:chExt cx="207636" cy="206076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 flipV="1">
                <a:off x="5731446" y="5285841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AutoShape 26"/>
              <p:cNvCxnSpPr/>
              <p:nvPr/>
            </p:nvCxnSpPr>
            <p:spPr bwMode="auto">
              <a:xfrm>
                <a:off x="5626621" y="541944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0" name="AutoShape 27"/>
              <p:cNvCxnSpPr/>
              <p:nvPr/>
            </p:nvCxnSpPr>
            <p:spPr bwMode="auto">
              <a:xfrm>
                <a:off x="5680873" y="545750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1" name="AutoShape 26"/>
              <p:cNvCxnSpPr/>
              <p:nvPr/>
            </p:nvCxnSpPr>
            <p:spPr bwMode="auto">
              <a:xfrm>
                <a:off x="5707783" y="549191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196926" y="3790690"/>
              <a:ext cx="831273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330358" y="6036665"/>
              <a:ext cx="719018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7039632" y="5288206"/>
              <a:ext cx="1282535" cy="892552"/>
            </a:xfrm>
            <a:prstGeom prst="rect">
              <a:avLst/>
            </a:prstGeom>
            <a:noFill/>
            <a:ln w="127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SCLK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Vcc</a:t>
              </a:r>
              <a:endParaRPr lang="en-GB" sz="13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MOSI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MISO</a:t>
              </a:r>
            </a:p>
            <a:p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SS         </a:t>
              </a:r>
              <a:r>
                <a:rPr lang="en-GB" sz="13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Gnd</a:t>
              </a:r>
              <a:r>
                <a:rPr lang="en-GB" sz="13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7939924" y="6188161"/>
              <a:ext cx="207636" cy="196768"/>
              <a:chOff x="5626621" y="5263929"/>
              <a:chExt cx="207636" cy="196768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5731446" y="5263929"/>
                <a:ext cx="0" cy="124975"/>
              </a:xfrm>
              <a:prstGeom prst="lin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AutoShape 26"/>
              <p:cNvCxnSpPr/>
              <p:nvPr/>
            </p:nvCxnSpPr>
            <p:spPr bwMode="auto">
              <a:xfrm>
                <a:off x="5626621" y="5388222"/>
                <a:ext cx="207636" cy="682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6" name="AutoShape 27"/>
              <p:cNvCxnSpPr/>
              <p:nvPr/>
            </p:nvCxnSpPr>
            <p:spPr bwMode="auto">
              <a:xfrm>
                <a:off x="5680873" y="5426285"/>
                <a:ext cx="102034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7" name="AutoShape 26"/>
              <p:cNvCxnSpPr/>
              <p:nvPr/>
            </p:nvCxnSpPr>
            <p:spPr bwMode="auto">
              <a:xfrm>
                <a:off x="5707783" y="5460697"/>
                <a:ext cx="55236" cy="0"/>
              </a:xfrm>
              <a:prstGeom prst="straightConnector1">
                <a:avLst/>
              </a:prstGeom>
              <a:noFill/>
              <a:ln w="9525">
                <a:solidFill>
                  <a:srgbClr val="00B0F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6" name="Straight Connector 125"/>
            <p:cNvCxnSpPr/>
            <p:nvPr/>
          </p:nvCxnSpPr>
          <p:spPr>
            <a:xfrm flipH="1">
              <a:off x="6691187" y="5580352"/>
              <a:ext cx="348447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187858" y="4232683"/>
              <a:ext cx="851776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6196926" y="4440804"/>
              <a:ext cx="133432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6330358" y="4434454"/>
              <a:ext cx="0" cy="1603486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762217" y="4130407"/>
              <a:ext cx="31275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758588" y="4336091"/>
              <a:ext cx="324914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11204" y="4126442"/>
              <a:ext cx="266272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141787" y="5952258"/>
              <a:ext cx="235689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5088809" y="6226851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SPI Bus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80840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Bus – 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79" y="717327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Basic process: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Set the SS pin LOW for the targeted slave device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Toggle SCLK (square wave) at a speed </a:t>
            </a:r>
            <a:r>
              <a:rPr lang="en-GB" dirty="0">
                <a:sym typeface="Symbol"/>
              </a:rPr>
              <a:t> transmission speed supported by the slave device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ym typeface="Symbol"/>
              </a:rPr>
              <a:t>For each clock cycle, master sends 1 bit on MOSI and receives 1 bit on MISO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ym typeface="Symbol"/>
              </a:rPr>
              <a:t>Continue until data transmission is complete, and stop toggling the clock line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sym typeface="Symbol"/>
              </a:rPr>
              <a:t>Set SS pin to HIGH</a:t>
            </a:r>
          </a:p>
          <a:p>
            <a:pPr marL="858837" lvl="1" indent="-514350">
              <a:lnSpc>
                <a:spcPct val="150000"/>
              </a:lnSpc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457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Process/ Instrument Control I/O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4971" y="718574"/>
            <a:ext cx="8229600" cy="4237038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MCU operates automatically and continuously under the control of the program stored in ROM, no human intervention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dirty="0"/>
              <a:t>Operation is changed only by changing the content of the ROM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During execution, MCU receives data from devices monitoring some physical states (temperature, speed, etc.), operates on the data and sends data or control signals to the process/ instrument via output devices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E.g. Traffic red-light camera, car air-bag system, fire/ burglar alarm system, etc.</a:t>
            </a:r>
          </a:p>
        </p:txBody>
      </p:sp>
    </p:spTree>
    <p:extLst>
      <p:ext uri="{BB962C8B-B14F-4D97-AF65-F5344CB8AC3E}">
        <p14:creationId xmlns:p14="http://schemas.microsoft.com/office/powerpoint/2010/main" val="2160761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 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76" y="719240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Every clock cycle a bit must be sent and received (i.e. synchronous), but that bit may be meaningless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Naming conventions (manufacturer dependent)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  <a:tabLst>
                <a:tab pos="725488" algn="l"/>
              </a:tabLst>
            </a:pPr>
            <a:r>
              <a:rPr lang="en-GB" sz="1800" dirty="0"/>
              <a:t>Slave Select (SS) </a:t>
            </a:r>
            <a:r>
              <a:rPr lang="en-GB" sz="1800" dirty="0">
                <a:sym typeface="Symbol"/>
              </a:rPr>
              <a:t> Chip Select (CS)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  <a:tabLst>
                <a:tab pos="725488" algn="l"/>
              </a:tabLst>
            </a:pPr>
            <a:r>
              <a:rPr lang="en-GB" sz="1800" dirty="0"/>
              <a:t>Serial Clock (SCLK) </a:t>
            </a:r>
            <a:r>
              <a:rPr lang="en-GB" sz="1800" dirty="0">
                <a:sym typeface="Symbol"/>
              </a:rPr>
              <a:t> Clock (CLK)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  <a:tabLst>
                <a:tab pos="725488" algn="l"/>
              </a:tabLst>
            </a:pPr>
            <a:r>
              <a:rPr lang="en-GB" sz="1800" dirty="0"/>
              <a:t>Master Out Slave In (</a:t>
            </a:r>
            <a:r>
              <a:rPr lang="en-GB" sz="1800" dirty="0">
                <a:sym typeface="Symbol"/>
              </a:rPr>
              <a:t>MOSI)  Serial Data In (SDI)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  <a:tabLst>
                <a:tab pos="725488" algn="l"/>
              </a:tabLst>
            </a:pPr>
            <a:r>
              <a:rPr lang="en-GB" sz="1800" dirty="0">
                <a:sym typeface="Symbol"/>
              </a:rPr>
              <a:t>Master In Slave Out (MISO)  Serial Data Out (SDO)</a:t>
            </a:r>
          </a:p>
          <a:p>
            <a:pPr marL="1071563" indent="-346075">
              <a:lnSpc>
                <a:spcPct val="150000"/>
              </a:lnSpc>
              <a:buFont typeface="Verdana" panose="020B0604030504040204" pitchFamily="34" charset="0"/>
              <a:buChar char="−"/>
              <a:tabLst>
                <a:tab pos="7254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37821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I2C vs SPI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16222"/>
              </p:ext>
            </p:extLst>
          </p:nvPr>
        </p:nvGraphicFramePr>
        <p:xfrm>
          <a:off x="457200" y="1600200"/>
          <a:ext cx="82296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I2C</a:t>
                      </a:r>
                      <a:r>
                        <a:rPr lang="en-US" sz="2000" baseline="0" dirty="0"/>
                        <a:t> Advantages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SPI Advantages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Requires</a:t>
                      </a:r>
                      <a:r>
                        <a:rPr lang="en-US" sz="2000" baseline="0" dirty="0"/>
                        <a:t> only 2 communication lines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Higher</a:t>
                      </a:r>
                      <a:r>
                        <a:rPr lang="en-US" sz="2000" baseline="0" dirty="0"/>
                        <a:t> data transmission rate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Easier to implement</a:t>
                      </a:r>
                    </a:p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pull-up resistors needed</a:t>
                      </a:r>
                    </a:p>
                    <a:p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99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80" y="719237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Interfacing with I/O devices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MCU-Initiated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Unconditional transfer, no handshaking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Conditional transfer (Polling), handshaking is required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Device-Initiated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Interrupt transfer, handshaking is required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Characteristics of Interrupt Service Routine (ISR)</a:t>
            </a:r>
          </a:p>
          <a:p>
            <a:pPr marL="1071563" lvl="2" indent="-3619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600" dirty="0"/>
              <a:t>Hardware interrupt in Arduino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Polling vs Interrupting</a:t>
            </a:r>
          </a:p>
        </p:txBody>
      </p:sp>
    </p:spTree>
    <p:extLst>
      <p:ext uri="{BB962C8B-B14F-4D97-AF65-F5344CB8AC3E}">
        <p14:creationId xmlns:p14="http://schemas.microsoft.com/office/powerpoint/2010/main" val="942052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3776" y="721651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/>
              <a:t>Parallel vs Serial Communications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Universal Asynchronous Receiver Transmitter (UART)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Data transmission rate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Synchronous vs Asynchronous communications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I2C Bus and SPI Bus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Characteristics, Communication protocols</a:t>
            </a:r>
          </a:p>
          <a:p>
            <a:pPr marL="628650" lvl="1" indent="-346075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sz="1800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426611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Keyboard Entry/Display I/O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4971" y="715300"/>
            <a:ext cx="8229600" cy="453072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altLang="en-US" sz="2000" dirty="0"/>
              <a:t>Communications with human operators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MCU executes a keyboard monitoring program stored in ROM</a:t>
            </a:r>
          </a:p>
          <a:p>
            <a:pPr marL="628650" lvl="1" indent="-354013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dirty="0"/>
              <a:t>Reads the keyboard continuously until a key is actuated, determines the actuated key, and executes the appropriate instructions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Once the instructions are executed, it gets back to keyboard monitoring program</a:t>
            </a:r>
          </a:p>
          <a:p>
            <a:pPr>
              <a:lnSpc>
                <a:spcPct val="150000"/>
              </a:lnSpc>
            </a:pPr>
            <a:r>
              <a:rPr lang="en-GB" altLang="en-US" sz="2000" dirty="0"/>
              <a:t>E.g. Point-of-sale machine, lift, television, etc. </a:t>
            </a:r>
          </a:p>
        </p:txBody>
      </p:sp>
    </p:spTree>
    <p:extLst>
      <p:ext uri="{BB962C8B-B14F-4D97-AF65-F5344CB8AC3E}">
        <p14:creationId xmlns:p14="http://schemas.microsoft.com/office/powerpoint/2010/main" val="795190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/ Output Interfacing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54601028"/>
              </p:ext>
            </p:extLst>
          </p:nvPr>
        </p:nvGraphicFramePr>
        <p:xfrm>
          <a:off x="-191725" y="1032387"/>
          <a:ext cx="9144001" cy="5324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75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MCU-Initiated Transfer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4968" y="713614"/>
            <a:ext cx="8164513" cy="242887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2000" dirty="0"/>
              <a:t>Unconditional transfer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I/O device must always be ready for communication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Examples</a:t>
            </a:r>
          </a:p>
          <a:p>
            <a:pPr marL="1071563" lvl="2" indent="-3683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en-US" dirty="0"/>
              <a:t>To input a 8-bit data word from a set of 8 switches</a:t>
            </a:r>
          </a:p>
          <a:p>
            <a:pPr marL="1071563" lvl="2" indent="-3683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en-US" dirty="0"/>
              <a:t>Output data to LEDs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2016" y="5923274"/>
            <a:ext cx="57508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MCU-initiated transfer</a:t>
            </a:r>
            <a:endParaRPr lang="en-US" sz="9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72" y="3483742"/>
            <a:ext cx="3402994" cy="24395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41" y="3639673"/>
            <a:ext cx="4423718" cy="212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3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MCU-Initiated Transfer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9007" y="737966"/>
            <a:ext cx="4442595" cy="3532887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1800" dirty="0"/>
              <a:t>Conditional transfer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600" dirty="0"/>
              <a:t>Communication takes place </a:t>
            </a:r>
            <a:br>
              <a:rPr lang="en-GB" altLang="en-US" sz="1600" dirty="0"/>
            </a:br>
            <a:r>
              <a:rPr lang="en-GB" altLang="en-US" sz="1600" dirty="0"/>
              <a:t>only when the I/O device is ready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600" dirty="0"/>
              <a:t>Handshaking</a:t>
            </a:r>
          </a:p>
          <a:p>
            <a:pPr marL="1169988" lvl="2" indent="-4572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en-US" sz="1600" dirty="0"/>
              <a:t>MCU send a data available (DAV) control signal to an output device</a:t>
            </a:r>
          </a:p>
          <a:p>
            <a:pPr lvl="1" eaLnBrk="1" hangingPunct="1">
              <a:lnSpc>
                <a:spcPct val="150000"/>
              </a:lnSpc>
            </a:pPr>
            <a:endParaRPr lang="en-GB" alt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5229423" y="1118865"/>
            <a:ext cx="3597071" cy="2301645"/>
            <a:chOff x="5438898" y="3508141"/>
            <a:chExt cx="3402051" cy="2475548"/>
          </a:xfrm>
        </p:grpSpPr>
        <p:sp>
          <p:nvSpPr>
            <p:cNvPr id="8" name="TextBox 7"/>
            <p:cNvSpPr txBox="1"/>
            <p:nvPr/>
          </p:nvSpPr>
          <p:spPr>
            <a:xfrm>
              <a:off x="5438898" y="3508141"/>
              <a:ext cx="1080654" cy="2031325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MCU</a:t>
              </a: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303324" y="4192647"/>
              <a:ext cx="1365662" cy="64633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Interface Circuit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15199" y="5337358"/>
              <a:ext cx="1365662" cy="646331"/>
            </a:xfrm>
            <a:prstGeom prst="rect">
              <a:avLst/>
            </a:prstGeom>
            <a:noFill/>
            <a:ln w="1905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Output Device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6519552" y="4379967"/>
              <a:ext cx="795647" cy="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6519552" y="4660049"/>
              <a:ext cx="783772" cy="0"/>
            </a:xfrm>
            <a:prstGeom prst="straightConnector1">
              <a:avLst/>
            </a:prstGeom>
            <a:ln w="28575">
              <a:solidFill>
                <a:srgbClr val="0000CC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ent-Up Arrow 12"/>
            <p:cNvSpPr/>
            <p:nvPr/>
          </p:nvSpPr>
          <p:spPr>
            <a:xfrm rot="10800000" flipH="1">
              <a:off x="6519552" y="3510537"/>
              <a:ext cx="1520041" cy="665018"/>
            </a:xfrm>
            <a:prstGeom prst="bentUpArrow">
              <a:avLst/>
            </a:prstGeom>
            <a:solidFill>
              <a:srgbClr val="00B0F0"/>
            </a:solidFill>
            <a:ln>
              <a:solidFill>
                <a:srgbClr val="0000C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7718959" y="4845637"/>
              <a:ext cx="320634" cy="455680"/>
            </a:xfrm>
            <a:prstGeom prst="downArrow">
              <a:avLst/>
            </a:prstGeom>
            <a:solidFill>
              <a:srgbClr val="00B0F0"/>
            </a:solidFill>
            <a:ln>
              <a:solidFill>
                <a:srgbClr val="0000CC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96741" y="4006278"/>
              <a:ext cx="6412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DAV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19553" y="4676360"/>
              <a:ext cx="783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DACK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057177" y="3510537"/>
              <a:ext cx="783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1780" y="4904200"/>
              <a:ext cx="7837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Data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276737" y="4457588"/>
            <a:ext cx="85905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9988" lvl="2" indent="-457200" eaLnBrk="1" hangingPunct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altLang="en-US" sz="1600" dirty="0">
                <a:latin typeface="+mn-lt"/>
              </a:rPr>
              <a:t>Upon receiving the DAV signal, the output device accepts the data, then send a data accepted (DACK) control signal back to the MCU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34622" y="3677193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MCU-initiated transfer - handshaking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601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Conditional (Polled) I/O Transfer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94970" y="734160"/>
            <a:ext cx="4038600" cy="4530725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GB" altLang="en-US" sz="1800" dirty="0"/>
              <a:t>MCU must read status information from the I/O device (1)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1800" dirty="0"/>
              <a:t>Test this status to see if the device is ready for data transfer (2)</a:t>
            </a:r>
          </a:p>
          <a:p>
            <a:pPr marL="628650" lvl="1" indent="-354013" eaLnBrk="1" hangingPunct="1">
              <a:lnSpc>
                <a:spcPct val="150000"/>
              </a:lnSpc>
              <a:buFont typeface="Verdana" panose="020B0604030504040204" pitchFamily="34" charset="0"/>
              <a:buChar char="−"/>
            </a:pPr>
            <a:r>
              <a:rPr lang="en-GB" altLang="en-US" sz="1800" dirty="0"/>
              <a:t>Remain in the wait loop until device is ready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1800" dirty="0"/>
              <a:t>Perform the data transfer (3)</a:t>
            </a:r>
          </a:p>
          <a:p>
            <a:pPr eaLnBrk="1" hangingPunct="1">
              <a:lnSpc>
                <a:spcPct val="150000"/>
              </a:lnSpc>
            </a:pPr>
            <a:r>
              <a:rPr lang="en-GB" altLang="en-US" sz="1800" dirty="0"/>
              <a:t>Handshaking is needed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755944" y="2184621"/>
            <a:ext cx="1486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“wait loop”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152022" y="943466"/>
            <a:ext cx="3597839" cy="4712109"/>
            <a:chOff x="5204145" y="1283110"/>
            <a:chExt cx="3597839" cy="4712109"/>
          </a:xfrm>
        </p:grpSpPr>
        <p:sp>
          <p:nvSpPr>
            <p:cNvPr id="14" name="Rectangle 13"/>
            <p:cNvSpPr/>
            <p:nvPr/>
          </p:nvSpPr>
          <p:spPr>
            <a:xfrm>
              <a:off x="5621215" y="4267199"/>
              <a:ext cx="1298331" cy="59494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24151" y="5254866"/>
              <a:ext cx="1298331" cy="594947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13" name="Straight Arrow Connector 12"/>
            <p:cNvCxnSpPr>
              <a:endCxn id="6" idx="0"/>
            </p:cNvCxnSpPr>
            <p:nvPr/>
          </p:nvCxnSpPr>
          <p:spPr>
            <a:xfrm flipH="1">
              <a:off x="6294551" y="1763486"/>
              <a:ext cx="2880" cy="162029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298964" y="1642905"/>
              <a:ext cx="0" cy="85411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6297129" y="1516210"/>
              <a:ext cx="0" cy="85411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298963" y="1404206"/>
              <a:ext cx="0" cy="85411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" idx="2"/>
            </p:cNvCxnSpPr>
            <p:nvPr/>
          </p:nvCxnSpPr>
          <p:spPr>
            <a:xfrm flipH="1">
              <a:off x="6293698" y="2549770"/>
              <a:ext cx="853" cy="358683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6292371" y="3889547"/>
              <a:ext cx="853" cy="358683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lowchart: Decision 8"/>
            <p:cNvSpPr/>
            <p:nvPr/>
          </p:nvSpPr>
          <p:spPr>
            <a:xfrm>
              <a:off x="5468815" y="2923442"/>
              <a:ext cx="1661746" cy="980341"/>
            </a:xfrm>
            <a:prstGeom prst="flowChartDecision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609492" y="1925515"/>
              <a:ext cx="1370117" cy="624255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H="1">
              <a:off x="6288398" y="4874150"/>
              <a:ext cx="1084" cy="369303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634038" y="1712181"/>
              <a:ext cx="0" cy="201433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31388" y="1714831"/>
              <a:ext cx="879944" cy="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507109" y="1714831"/>
              <a:ext cx="0" cy="1714169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142922" y="3429000"/>
              <a:ext cx="198782" cy="0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341704" y="3429000"/>
              <a:ext cx="172279" cy="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7564916" y="2196029"/>
              <a:ext cx="293783" cy="381918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7553899" y="2688116"/>
              <a:ext cx="304800" cy="429657"/>
            </a:xfrm>
            <a:prstGeom prst="straightConnector1">
              <a:avLst/>
            </a:prstGeom>
            <a:ln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5934422" y="1608464"/>
              <a:ext cx="279094" cy="279094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5932587" y="2715656"/>
              <a:ext cx="279094" cy="279094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934424" y="3947707"/>
              <a:ext cx="279094" cy="279094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932586" y="4944730"/>
              <a:ext cx="279094" cy="279094"/>
            </a:xfrm>
            <a:prstGeom prst="ellipse">
              <a:avLst/>
            </a:prstGeom>
            <a:noFill/>
            <a:ln w="127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974666" y="1597366"/>
              <a:ext cx="89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+mn-l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990731" y="2703931"/>
              <a:ext cx="89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+mn-lt"/>
                </a:rPr>
                <a:t>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62558" y="3904246"/>
              <a:ext cx="89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+mn-lt"/>
                </a:rPr>
                <a:t>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978627" y="4928989"/>
              <a:ext cx="897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+mn-lt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81201" y="2055411"/>
              <a:ext cx="1260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Read I/O device status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61328" y="2963656"/>
              <a:ext cx="128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 Is 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device ready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for data transfer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569890" y="4264850"/>
              <a:ext cx="1415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Perform data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transfer operation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571211" y="5348583"/>
              <a:ext cx="1415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Continue</a:t>
              </a: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program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40881" y="3182779"/>
              <a:ext cx="389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No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259002" y="3895746"/>
              <a:ext cx="5035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Yes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204145" y="1283110"/>
              <a:ext cx="3597839" cy="4712109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130233" y="5832155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Conditional (polled) I/O transfer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265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Conditional (Polled) I/O Transfer – E.g.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302020" y="782850"/>
                <a:ext cx="4303722" cy="4195509"/>
              </a:xfrm>
              <a:prstGeom prst="rect">
                <a:avLst/>
              </a:prstGeom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</a:pPr>
                <a14:m>
                  <m:oMath xmlns:m="http://schemas.openxmlformats.org/officeDocument/2006/math">
                    <a:fld id="{825F15A7-03F4-43D7-82C5-3E23DA2F108C}" type="mathplaceholder">
                      <a:rPr lang="en-GB" altLang="en-US" sz="1700" i="1" smtClean="0"/>
                      <a:t>Type equation here.</a:t>
                    </a:fld>
                  </m:oMath>
                </a14:m>
                <a:r>
                  <a:rPr lang="en-GB" altLang="en-US" sz="1700" dirty="0"/>
                  <a:t> Converts </a:t>
                </a:r>
                <a:r>
                  <a:rPr lang="en-GB" altLang="en-US" sz="1700" dirty="0" err="1"/>
                  <a:t>analog</a:t>
                </a:r>
                <a:r>
                  <a:rPr lang="en-GB" altLang="en-US" sz="1700" dirty="0"/>
                  <a:t> voltage input V</a:t>
                </a:r>
                <a:r>
                  <a:rPr lang="en-GB" altLang="en-US" sz="1700" baseline="-25000" dirty="0"/>
                  <a:t>A</a:t>
                </a:r>
                <a:r>
                  <a:rPr lang="en-GB" altLang="en-US" sz="1700" dirty="0"/>
                  <a:t> to an 8-bit output (D</a:t>
                </a:r>
                <a:r>
                  <a:rPr lang="en-GB" altLang="en-US" sz="1700" baseline="-25000" dirty="0"/>
                  <a:t>7</a:t>
                </a:r>
                <a:r>
                  <a:rPr lang="en-GB" altLang="en-US" sz="1700" dirty="0"/>
                  <a:t>-D</a:t>
                </a:r>
                <a:r>
                  <a:rPr lang="en-GB" altLang="en-US" sz="1700" baseline="-25000" dirty="0"/>
                  <a:t>0</a:t>
                </a:r>
                <a:r>
                  <a:rPr lang="en-GB" altLang="en-US" sz="1700" dirty="0"/>
                  <a:t>)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GB" altLang="en-US" sz="1700" dirty="0"/>
                  <a:t>Conversion process is initiated by a pulse to START 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GB" altLang="en-US" sz="1700" dirty="0"/>
                  <a:t>Conversion time, </a:t>
                </a:r>
                <a:r>
                  <a:rPr lang="en-GB" altLang="en-US" sz="1700" dirty="0" err="1"/>
                  <a:t>t</a:t>
                </a:r>
                <a:r>
                  <a:rPr lang="en-GB" altLang="en-US" sz="1700" baseline="-25000" dirty="0" err="1"/>
                  <a:t>c</a:t>
                </a:r>
                <a:r>
                  <a:rPr lang="en-GB" altLang="en-US" sz="1700" dirty="0"/>
                  <a:t> can be up to 100</a:t>
                </a:r>
                <a:r>
                  <a:rPr lang="en-GB" altLang="en-US" sz="1700" dirty="0">
                    <a:sym typeface="Symbol" pitchFamily="18" charset="2"/>
                  </a:rPr>
                  <a:t>s</a:t>
                </a:r>
              </a:p>
              <a:p>
                <a:pPr eaLnBrk="1" hangingPunct="1">
                  <a:lnSpc>
                    <a:spcPct val="100000"/>
                  </a:lnSpc>
                </a:pPr>
                <a:r>
                  <a:rPr lang="en-GB" altLang="en-US" sz="1700" dirty="0">
                    <a:sym typeface="Symbol" pitchFamily="18" charset="2"/>
                  </a:rPr>
                  <a:t>EOC (end-of-conversion) = LOW during conversion</a:t>
                </a:r>
              </a:p>
            </p:txBody>
          </p:sp>
        </mc:Choice>
        <mc:Fallback xmlns="">
          <p:sp>
            <p:nvSpPr>
              <p:cNvPr id="143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302020" y="782850"/>
                <a:ext cx="4303722" cy="4195509"/>
              </a:xfrm>
              <a:prstGeom prst="rect">
                <a:avLst/>
              </a:prstGeom>
              <a:blipFill rotWithShape="1">
                <a:blip r:embed="rId3"/>
                <a:stretch>
                  <a:fillRect l="-708" t="-435" r="-17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1691641" y="3139934"/>
            <a:ext cx="6668985" cy="3194680"/>
            <a:chOff x="3775798" y="3619500"/>
            <a:chExt cx="5814397" cy="2444475"/>
          </a:xfrm>
        </p:grpSpPr>
        <p:grpSp>
          <p:nvGrpSpPr>
            <p:cNvPr id="67" name="Group 66"/>
            <p:cNvGrpSpPr/>
            <p:nvPr/>
          </p:nvGrpSpPr>
          <p:grpSpPr>
            <a:xfrm>
              <a:off x="3775798" y="3619500"/>
              <a:ext cx="5115529" cy="2444475"/>
              <a:chOff x="3775798" y="3619500"/>
              <a:chExt cx="5115529" cy="2444475"/>
            </a:xfrm>
          </p:grpSpPr>
          <p:cxnSp>
            <p:nvCxnSpPr>
              <p:cNvPr id="6" name="Straight Arrow Connector 5"/>
              <p:cNvCxnSpPr/>
              <p:nvPr/>
            </p:nvCxnSpPr>
            <p:spPr>
              <a:xfrm flipV="1">
                <a:off x="5615247" y="4397433"/>
                <a:ext cx="174568" cy="4156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5613858" y="4674522"/>
                <a:ext cx="130237" cy="138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5548741" y="4372493"/>
                <a:ext cx="66502" cy="66502"/>
              </a:xfrm>
              <a:prstGeom prst="ellips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551516" y="4641268"/>
                <a:ext cx="66502" cy="66502"/>
              </a:xfrm>
              <a:prstGeom prst="ellips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747896" y="4650972"/>
                <a:ext cx="45719" cy="45719"/>
              </a:xfrm>
              <a:prstGeom prst="ellips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Isosceles Triangle 12"/>
              <p:cNvSpPr/>
              <p:nvPr/>
            </p:nvSpPr>
            <p:spPr>
              <a:xfrm rot="5400000">
                <a:off x="5793972" y="4626032"/>
                <a:ext cx="103909" cy="91440"/>
              </a:xfrm>
              <a:prstGeom prst="triangl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>
                <a:off x="7215449" y="3919451"/>
                <a:ext cx="0" cy="195344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7179432" y="3856316"/>
                <a:ext cx="66502" cy="66502"/>
              </a:xfrm>
              <a:prstGeom prst="ellipse">
                <a:avLst/>
              </a:prstGeom>
              <a:noFill/>
              <a:ln w="9525"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373589" y="5207777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649628" y="5209963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6933395" y="5210389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209435" y="5210817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7488051" y="5209484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7766666" y="5207334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8050432" y="5209519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8329047" y="5209946"/>
                <a:ext cx="0" cy="27604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H="1" flipV="1">
                <a:off x="8355813" y="5290641"/>
                <a:ext cx="278184" cy="10818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5448631" y="5501848"/>
                <a:ext cx="628304" cy="7737"/>
              </a:xfrm>
              <a:prstGeom prst="straightConnector1">
                <a:avLst/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36" name="Straight Connector 14335"/>
              <p:cNvCxnSpPr/>
              <p:nvPr/>
            </p:nvCxnSpPr>
            <p:spPr>
              <a:xfrm>
                <a:off x="6071101" y="5213368"/>
                <a:ext cx="0" cy="293638"/>
              </a:xfrm>
              <a:prstGeom prst="line">
                <a:avLst/>
              </a:prstGeom>
              <a:ln>
                <a:solidFill>
                  <a:srgbClr val="0000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48" name="Elbow Connector 14347"/>
              <p:cNvCxnSpPr/>
              <p:nvPr/>
            </p:nvCxnSpPr>
            <p:spPr>
              <a:xfrm rot="10800000" flipV="1">
                <a:off x="4551394" y="4201087"/>
                <a:ext cx="935006" cy="198335"/>
              </a:xfrm>
              <a:prstGeom prst="bentConnector3">
                <a:avLst>
                  <a:gd name="adj1" fmla="val 21901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51" name="Elbow Connector 14350"/>
              <p:cNvCxnSpPr/>
              <p:nvPr/>
            </p:nvCxnSpPr>
            <p:spPr>
              <a:xfrm>
                <a:off x="4729122" y="4471545"/>
                <a:ext cx="762430" cy="200910"/>
              </a:xfrm>
              <a:prstGeom prst="bentConnector3">
                <a:avLst>
                  <a:gd name="adj1" fmla="val 9797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56" name="Elbow Connector 14355"/>
              <p:cNvCxnSpPr/>
              <p:nvPr/>
            </p:nvCxnSpPr>
            <p:spPr>
              <a:xfrm rot="10800000" flipV="1">
                <a:off x="4548818" y="4471545"/>
                <a:ext cx="223834" cy="203486"/>
              </a:xfrm>
              <a:prstGeom prst="bentConnector3">
                <a:avLst>
                  <a:gd name="adj1" fmla="val 31588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/>
              <p:cNvCxnSpPr/>
              <p:nvPr/>
            </p:nvCxnSpPr>
            <p:spPr>
              <a:xfrm flipV="1">
                <a:off x="4901699" y="5285919"/>
                <a:ext cx="592854" cy="200481"/>
              </a:xfrm>
              <a:prstGeom prst="bentConnector3">
                <a:avLst>
                  <a:gd name="adj1" fmla="val 39573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/>
              <p:cNvCxnSpPr/>
              <p:nvPr/>
            </p:nvCxnSpPr>
            <p:spPr>
              <a:xfrm rot="10800000">
                <a:off x="4551821" y="5292830"/>
                <a:ext cx="517304" cy="195329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66" name="Straight Connector 14365"/>
              <p:cNvCxnSpPr/>
              <p:nvPr/>
            </p:nvCxnSpPr>
            <p:spPr>
              <a:xfrm>
                <a:off x="4808971" y="4677607"/>
                <a:ext cx="0" cy="597579"/>
              </a:xfrm>
              <a:prstGeom prst="line">
                <a:avLst/>
              </a:prstGeom>
              <a:ln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4809398" y="5496703"/>
                <a:ext cx="0" cy="206493"/>
              </a:xfrm>
              <a:prstGeom prst="line">
                <a:avLst/>
              </a:prstGeom>
              <a:ln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139528" y="5494555"/>
                <a:ext cx="0" cy="206493"/>
              </a:xfrm>
              <a:prstGeom prst="line">
                <a:avLst/>
              </a:prstGeom>
              <a:ln>
                <a:solidFill>
                  <a:srgbClr val="00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ight Brace 38"/>
              <p:cNvSpPr/>
              <p:nvPr/>
            </p:nvSpPr>
            <p:spPr>
              <a:xfrm rot="5400000">
                <a:off x="4941927" y="5395052"/>
                <a:ext cx="70248" cy="300405"/>
              </a:xfrm>
              <a:prstGeom prst="righ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6" name="Curved Connector 45"/>
              <p:cNvCxnSpPr/>
              <p:nvPr/>
            </p:nvCxnSpPr>
            <p:spPr>
              <a:xfrm flipV="1">
                <a:off x="4619625" y="5724525"/>
                <a:ext cx="188119" cy="164306"/>
              </a:xfrm>
              <a:prstGeom prst="curvedConnector3">
                <a:avLst>
                  <a:gd name="adj1" fmla="val 84178"/>
                </a:avLst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urved Connector 84"/>
              <p:cNvCxnSpPr/>
              <p:nvPr/>
            </p:nvCxnSpPr>
            <p:spPr>
              <a:xfrm rot="10800000">
                <a:off x="5143501" y="5722144"/>
                <a:ext cx="195265" cy="159546"/>
              </a:xfrm>
              <a:prstGeom prst="curvedConnector3">
                <a:avLst>
                  <a:gd name="adj1" fmla="val 89024"/>
                </a:avLst>
              </a:prstGeom>
              <a:ln>
                <a:solidFill>
                  <a:srgbClr val="0000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ight Brace 88"/>
              <p:cNvSpPr/>
              <p:nvPr/>
            </p:nvSpPr>
            <p:spPr>
              <a:xfrm rot="5400000">
                <a:off x="7311041" y="4570484"/>
                <a:ext cx="85000" cy="2020981"/>
              </a:xfrm>
              <a:prstGeom prst="rightBrace">
                <a:avLst/>
              </a:prstGeom>
              <a:ln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5796116" y="4114800"/>
                <a:ext cx="2831690" cy="1098755"/>
              </a:xfrm>
              <a:prstGeom prst="rect">
                <a:avLst/>
              </a:prstGeom>
              <a:noFill/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3775798" y="4124197"/>
                <a:ext cx="912631" cy="1907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ENABLE</a:t>
                </a: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START</a:t>
                </a: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  <a:p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1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Start</a:t>
                </a: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Conversion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78131" y="5710723"/>
                <a:ext cx="1138344" cy="35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Conversion</a:t>
                </a: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Complete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682551" y="4290313"/>
                <a:ext cx="793057" cy="494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ENABLE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   START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350257" y="4118776"/>
                <a:ext cx="1961150" cy="635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Analog voltage input</a:t>
                </a: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endPara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endParaRPr>
              </a:p>
              <a:p>
                <a:pPr algn="ctr"/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8-Bit A/D converter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1178" y="4991218"/>
                    <a:ext cx="3040149" cy="2119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EOC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7</m:t>
                            </m:r>
                          </m:sub>
                        </m:sSub>
                        <m:r>
                          <a:rPr lang="en-GB" sz="1200" b="0" i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GB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6</m:t>
                            </m:r>
                          </m:sub>
                        </m:sSub>
                      </m:oMath>
                    </a14:m>
                    <a:r>
                      <a:rPr lang="en-GB" sz="1200" dirty="0">
                        <a:solidFill>
                          <a:srgbClr val="C00000"/>
                        </a:solidFill>
                        <a:latin typeface="+mn-lt"/>
                        <a:ea typeface="Verdana" panose="020B0604030504040204" pitchFamily="34" charset="0"/>
                        <a:cs typeface="Verdana" panose="020B0604030504040204" pitchFamily="34" charset="0"/>
                      </a:rPr>
                      <a:t> 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GB" sz="1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5</m:t>
                            </m:r>
                          </m:sub>
                        </m:sSub>
                        <m:r>
                          <a:rPr lang="en-GB" sz="1200" b="0" i="0" smtClean="0">
                            <a:solidFill>
                              <a:srgbClr val="C00000"/>
                            </a:solidFill>
                            <a:latin typeface="Cambria Math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en-GB" sz="1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4       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3</m:t>
                            </m:r>
                            <m: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    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2</m:t>
                            </m:r>
                            <m: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    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1</m:t>
                            </m:r>
                            <m: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    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GB" sz="1200" b="0" i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0</m:t>
                            </m:r>
                            <m:r>
                              <a:rPr lang="en-GB" sz="1200" i="0">
                                <a:solidFill>
                                  <a:srgbClr val="C00000"/>
                                </a:solidFill>
                                <a:latin typeface="Cambria Math"/>
                                <a:ea typeface="Verdana" panose="020B0604030504040204" pitchFamily="34" charset="0"/>
                                <a:cs typeface="Verdana" panose="020B0604030504040204" pitchFamily="34" charset="0"/>
                              </a:rPr>
                              <m:t>       </m:t>
                            </m:r>
                          </m:sub>
                        </m:sSub>
                      </m:oMath>
                    </a14:m>
                    <a:endParaRPr lang="en-GB" sz="1200" dirty="0">
                      <a:solidFill>
                        <a:srgbClr val="C00000"/>
                      </a:solidFill>
                      <a:latin typeface="+mn-lt"/>
                      <a:ea typeface="Verdana" panose="020B0604030504040204" pitchFamily="34" charset="0"/>
                      <a:cs typeface="Verdana" panose="020B060403050404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1178" y="4991218"/>
                    <a:ext cx="3040149" cy="211951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175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7029450" y="3619500"/>
                    <a:ext cx="374650" cy="1942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05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05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05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A</m:t>
                              </m:r>
                            </m:sub>
                          </m:sSub>
                        </m:oMath>
                      </m:oMathPara>
                    </a14:m>
                    <a:endParaRPr lang="en-GB" sz="1050" dirty="0">
                      <a:solidFill>
                        <a:srgbClr val="C00000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450" y="3619500"/>
                    <a:ext cx="374650" cy="194289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4690878" y="5618549"/>
                    <a:ext cx="550865" cy="2119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1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1200" b="0" i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c</m:t>
                              </m:r>
                            </m:sub>
                          </m:sSub>
                        </m:oMath>
                      </m:oMathPara>
                    </a14:m>
                    <a:endParaRPr lang="en-GB" sz="1200" dirty="0"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0878" y="5618549"/>
                    <a:ext cx="550865" cy="211951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TextBox 61"/>
              <p:cNvSpPr txBox="1"/>
              <p:nvPr/>
            </p:nvSpPr>
            <p:spPr>
              <a:xfrm>
                <a:off x="6576144" y="5695950"/>
                <a:ext cx="1553597" cy="211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C00000"/>
                    </a:solidFill>
                    <a:latin typeface="+mn-lt"/>
                    <a:ea typeface="Verdana" panose="020B0604030504040204" pitchFamily="34" charset="0"/>
                    <a:cs typeface="Verdana" panose="020B0604030504040204" pitchFamily="34" charset="0"/>
                  </a:rPr>
                  <a:t>8-Bit digital output</a:t>
                </a: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8370995" y="5275186"/>
              <a:ext cx="1219200" cy="353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Tri-state</a:t>
              </a:r>
              <a:endParaRPr lang="en-GB" sz="1200" dirty="0">
                <a:solidFill>
                  <a:srgbClr val="C00000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algn="ctr"/>
              <a:r>
                <a:rPr lang="en-GB" sz="1200" dirty="0">
                  <a:solidFill>
                    <a:srgbClr val="C00000"/>
                  </a:solidFill>
                  <a:latin typeface="+mn-lt"/>
                  <a:ea typeface="Verdana" panose="020B0604030504040204" pitchFamily="34" charset="0"/>
                  <a:cs typeface="Verdana" panose="020B0604030504040204" pitchFamily="34" charset="0"/>
                </a:rPr>
                <a:t>outputs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788264" y="750838"/>
            <a:ext cx="4217569" cy="2010807"/>
          </a:xfrm>
          <a:prstGeom prst="rect">
            <a:avLst/>
          </a:prstGeom>
        </p:spPr>
        <p:txBody>
          <a:bodyPr/>
          <a:lstStyle/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en-US" sz="1700" dirty="0">
                <a:latin typeface="+mn-lt"/>
                <a:sym typeface="Symbol" pitchFamily="18" charset="2"/>
              </a:rPr>
              <a:t>EOC = HIGH when conversion is completed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en-US" sz="1700" dirty="0">
                <a:latin typeface="+mn-lt"/>
                <a:sym typeface="Symbol" pitchFamily="18" charset="2"/>
              </a:rPr>
              <a:t>ENABLE = HIGH, make the latched binary output available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altLang="en-US" sz="1700" dirty="0">
                <a:latin typeface="+mn-lt"/>
                <a:sym typeface="Symbol" pitchFamily="18" charset="2"/>
              </a:rPr>
              <a:t>ENABLE = LOW, output at High-Z state (disconnected)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827698" y="6372654"/>
            <a:ext cx="3921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dirty="0">
                <a:latin typeface="+mj-lt"/>
              </a:rPr>
              <a:t>Conditional (polled) I/O transfer</a:t>
            </a:r>
            <a:endParaRPr lang="en-US" sz="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33451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TU 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129212</TotalTime>
  <Words>2587</Words>
  <Application>Microsoft Office PowerPoint</Application>
  <PresentationFormat>On-screen Show (4:3)</PresentationFormat>
  <Paragraphs>501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Cambria Math</vt:lpstr>
      <vt:lpstr>Times New Roman</vt:lpstr>
      <vt:lpstr>Verdana</vt:lpstr>
      <vt:lpstr>Wingdings</vt:lpstr>
      <vt:lpstr>1_Office Theme</vt:lpstr>
      <vt:lpstr>PowerPoint Presentation</vt:lpstr>
      <vt:lpstr>Mechatronic System Components</vt:lpstr>
      <vt:lpstr>Process/ Instrument Control I/O</vt:lpstr>
      <vt:lpstr>Keyboard Entry/Display I/O</vt:lpstr>
      <vt:lpstr>Input / Output Interfacing</vt:lpstr>
      <vt:lpstr>MCU-Initiated Transfer</vt:lpstr>
      <vt:lpstr>MCU-Initiated Transfer</vt:lpstr>
      <vt:lpstr>Conditional (Polled) I/O Transfer</vt:lpstr>
      <vt:lpstr>Conditional (Polled) I/O Transfer – E.g.</vt:lpstr>
      <vt:lpstr>Conditional (Polled) I/O Transfer – E.g.</vt:lpstr>
      <vt:lpstr>MCU Initiated – Conditional (Polled) I/O Transfer</vt:lpstr>
      <vt:lpstr>Device-Initiated Transfer</vt:lpstr>
      <vt:lpstr>Interrupt Transfer</vt:lpstr>
      <vt:lpstr>Arduino’s Hardware Interrupts</vt:lpstr>
      <vt:lpstr>Interrupt Service Routine in Arduino</vt:lpstr>
      <vt:lpstr>Polling vs Interrupting</vt:lpstr>
      <vt:lpstr>Communications</vt:lpstr>
      <vt:lpstr>Parallel-Serial Interface</vt:lpstr>
      <vt:lpstr>Universal Asynchronous Receiver Transmitter (UART) </vt:lpstr>
      <vt:lpstr>Data Transmission Rate</vt:lpstr>
      <vt:lpstr>Serial Communication Protocols</vt:lpstr>
      <vt:lpstr>Serial Data Communication</vt:lpstr>
      <vt:lpstr>I2C Bus</vt:lpstr>
      <vt:lpstr>I2C Bus</vt:lpstr>
      <vt:lpstr>I2C Bus – Communication Protocol</vt:lpstr>
      <vt:lpstr>SPI Bus</vt:lpstr>
      <vt:lpstr>SPI Bus</vt:lpstr>
      <vt:lpstr>SPI Bus</vt:lpstr>
      <vt:lpstr>SPI Bus – Communication Protocol</vt:lpstr>
      <vt:lpstr>SPI Bus</vt:lpstr>
      <vt:lpstr>I2C vs SPI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M466 Mechanism Design Part II – Analytical Synthesis</dc:title>
  <dc:creator>Wei Tech Ang</dc:creator>
  <cp:lastModifiedBy>Ang Wei Tech (Assoc Prof)</cp:lastModifiedBy>
  <cp:revision>524</cp:revision>
  <dcterms:created xsi:type="dcterms:W3CDTF">2005-01-13T07:41:16Z</dcterms:created>
  <dcterms:modified xsi:type="dcterms:W3CDTF">2021-01-09T09:29:36Z</dcterms:modified>
</cp:coreProperties>
</file>