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57" r:id="rId4"/>
    <p:sldId id="284" r:id="rId5"/>
    <p:sldId id="260" r:id="rId6"/>
    <p:sldId id="261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6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6FC3-A957-418C-A4EE-A752C39C524E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C9718-4E50-4E98-AACC-12CFCC1BB2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C9718-4E50-4E98-AACC-12CFCC1BB2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C9718-4E50-4E98-AACC-12CFCC1BB24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C9718-4E50-4E98-AACC-12CFCC1BB2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2013-06-19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2.xml"/><Relationship Id="rId3" Type="http://schemas.openxmlformats.org/officeDocument/2006/relationships/slide" Target="slide13.xml"/><Relationship Id="rId7" Type="http://schemas.openxmlformats.org/officeDocument/2006/relationships/slide" Target="slide17.xml"/><Relationship Id="rId12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5" Type="http://schemas.openxmlformats.org/officeDocument/2006/relationships/slide" Target="slide14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必发必下注教程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www.bestabet.com</a:t>
            </a:r>
            <a:endParaRPr lang="zh-CN" alt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如果你要买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投注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现有的赔率，就请在注额方格里输入您的注额￥</a:t>
            </a:r>
            <a:fld id="{B1E31E57-BC9C-40B3-961E-A52B8D299B85}" type="slidenum">
              <a:rPr lang="zh-CN" altLang="en-US" smtClean="0">
                <a:solidFill>
                  <a:srgbClr val="FF0000"/>
                </a:solidFill>
              </a:rPr>
              <a:pPr/>
              <a:t>10</a:t>
            </a:fld>
            <a:r>
              <a:rPr lang="en-US" altLang="zh-CN" dirty="0" smtClean="0">
                <a:solidFill>
                  <a:srgbClr val="FF0000"/>
                </a:solidFill>
              </a:rPr>
              <a:t>00</a:t>
            </a:r>
            <a:r>
              <a:rPr lang="zh-CN" altLang="en-US" dirty="0" smtClean="0">
                <a:solidFill>
                  <a:srgbClr val="FF0000"/>
                </a:solidFill>
              </a:rPr>
              <a:t>人民币，然后点击“下注”按钮。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以上的例子显示：您要买￥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2.10</a:t>
            </a:r>
            <a:r>
              <a:rPr lang="zh-CN" altLang="en-US" sz="2000" dirty="0" smtClean="0"/>
              <a:t>赔率的马兰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如果马兰胜出三球以上，您没扣除佣金前的回报是￥</a:t>
            </a:r>
            <a:r>
              <a:rPr lang="en-US" altLang="zh-CN" sz="2000" dirty="0" smtClean="0"/>
              <a:t>2100</a:t>
            </a:r>
            <a:r>
              <a:rPr lang="zh-CN" altLang="en-US" sz="2000" dirty="0" smtClean="0"/>
              <a:t>人民币（￥</a:t>
            </a:r>
            <a:r>
              <a:rPr lang="en-US" altLang="zh-CN" sz="2000" dirty="0" smtClean="0"/>
              <a:t>1100</a:t>
            </a:r>
            <a:r>
              <a:rPr lang="zh-CN" altLang="en-US" sz="2000" dirty="0" smtClean="0"/>
              <a:t>人民币纯利和￥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人民币注额）；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，刚好胜出两球，则无输赢；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如果马兰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，不胜出两球，您的最大风险额是￥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人民币的注额。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6286512" y="5857892"/>
            <a:ext cx="785818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若您要更佳的赔率，因为马兰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可买（投注）的现时赔率</a:t>
            </a:r>
            <a:r>
              <a:rPr lang="en-US" altLang="zh-CN" sz="2000" dirty="0" smtClean="0"/>
              <a:t>(2.1)</a:t>
            </a:r>
            <a:r>
              <a:rPr lang="zh-CN" altLang="en-US" sz="2000" dirty="0" smtClean="0"/>
              <a:t>太低，您可以自己挂上您的理想赔率和注额，订单以待成交。</a:t>
            </a:r>
            <a:endParaRPr lang="en-US" altLang="zh-CN" sz="2000" dirty="0" smtClean="0"/>
          </a:p>
          <a:p>
            <a:r>
              <a:rPr lang="zh-CN" altLang="en-US" sz="2000" dirty="0" smtClean="0"/>
              <a:t>如以下例子￥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2.12</a:t>
            </a:r>
            <a:r>
              <a:rPr lang="zh-CN" altLang="en-US" sz="2000" dirty="0" smtClean="0"/>
              <a:t>赔率的马兰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，您只需更改“赔率”格内的赔率然后请点击“下注”按钮，您理想的赔率</a:t>
            </a:r>
            <a:r>
              <a:rPr lang="en-US" altLang="zh-CN" sz="2000" dirty="0" smtClean="0"/>
              <a:t>(2.12)</a:t>
            </a:r>
            <a:r>
              <a:rPr lang="zh-CN" altLang="en-US" sz="2000" dirty="0" smtClean="0"/>
              <a:t>订单会在</a:t>
            </a:r>
            <a:r>
              <a:rPr lang="zh-CN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粉色</a:t>
            </a:r>
            <a:r>
              <a:rPr lang="zh-CN" altLang="en-US" sz="2000" dirty="0" smtClean="0"/>
              <a:t>的卖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列上出现以待成交。如下图。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五、要求更佳的赔率</a:t>
            </a:r>
            <a:endParaRPr lang="zh-CN" alt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4500594" cy="177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929198"/>
            <a:ext cx="68675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 rot="5400000">
            <a:off x="5929322" y="5357826"/>
            <a:ext cx="428628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143636" y="5572140"/>
            <a:ext cx="928694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43636" y="5143512"/>
            <a:ext cx="928694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6200000" flipH="1">
            <a:off x="6858016" y="5357825"/>
            <a:ext cx="428628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 flipH="1" flipV="1">
            <a:off x="6465107" y="4393413"/>
            <a:ext cx="1214446" cy="2857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72264" y="3571876"/>
            <a:ext cx="1571636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您的赔率</a:t>
            </a:r>
            <a:endParaRPr lang="zh-CN" altLang="en-US" dirty="0"/>
          </a:p>
        </p:txBody>
      </p:sp>
      <p:sp>
        <p:nvSpPr>
          <p:cNvPr id="27" name="动作按钮: 后退或前一项 26">
            <a:hlinkClick r:id="rId5" action="ppaction://hlinksldjump" highlightClick="1"/>
          </p:cNvPr>
          <p:cNvSpPr/>
          <p:nvPr/>
        </p:nvSpPr>
        <p:spPr>
          <a:xfrm>
            <a:off x="3857620" y="5786454"/>
            <a:ext cx="714380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六、要求更多的买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投注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额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若您要更多的买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投注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额，因为马兰</a:t>
            </a:r>
            <a:r>
              <a:rPr lang="en-US" altLang="zh-CN" sz="1800" dirty="0" smtClean="0"/>
              <a:t>-2.0</a:t>
            </a:r>
            <a:r>
              <a:rPr lang="zh-CN" altLang="en-US" sz="1800" dirty="0" smtClean="0"/>
              <a:t>可买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投注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的现时注额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￥</a:t>
            </a:r>
            <a:r>
              <a:rPr lang="en-US" altLang="zh-CN" sz="1800" dirty="0" smtClean="0"/>
              <a:t>2500</a:t>
            </a:r>
            <a:r>
              <a:rPr lang="zh-CN" altLang="en-US" sz="1800" dirty="0" smtClean="0"/>
              <a:t>人民币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太少，您可以自己挂上您的理想赔率和注额订单以待成交。</a:t>
            </a:r>
            <a:endParaRPr lang="en-US" altLang="zh-CN" sz="1800" dirty="0" smtClean="0"/>
          </a:p>
          <a:p>
            <a:r>
              <a:rPr lang="zh-CN" altLang="en-US" sz="1800" dirty="0" smtClean="0"/>
              <a:t>如例，￥</a:t>
            </a:r>
            <a:r>
              <a:rPr lang="en-US" altLang="zh-CN" sz="1800" dirty="0" smtClean="0"/>
              <a:t>3600</a:t>
            </a:r>
            <a:r>
              <a:rPr lang="zh-CN" altLang="en-US" sz="1800" dirty="0" smtClean="0"/>
              <a:t>人民币</a:t>
            </a:r>
            <a:r>
              <a:rPr lang="en-US" altLang="zh-CN" sz="1800" dirty="0" smtClean="0"/>
              <a:t>2.10</a:t>
            </a:r>
            <a:r>
              <a:rPr lang="zh-CN" altLang="en-US" sz="1800" dirty="0" smtClean="0"/>
              <a:t>赔率的马兰</a:t>
            </a:r>
            <a:r>
              <a:rPr lang="en-US" altLang="zh-CN" sz="1800" dirty="0" smtClean="0"/>
              <a:t>-2.0</a:t>
            </a:r>
            <a:r>
              <a:rPr lang="zh-CN" altLang="en-US" sz="1800" dirty="0" smtClean="0"/>
              <a:t>，您只需更改“注额”格内的注额然后就请点击“下注”按钮。必发必的系统会即时成交现有的注额，然后您剩余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￥</a:t>
            </a:r>
            <a:r>
              <a:rPr lang="en-US" altLang="zh-CN" sz="1800" dirty="0" smtClean="0"/>
              <a:t>1100</a:t>
            </a:r>
            <a:r>
              <a:rPr lang="zh-CN" altLang="en-US" sz="1800" dirty="0" smtClean="0"/>
              <a:t>人民币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的注额会在粉色的，卖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受注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列上出现以待成交。</a:t>
            </a:r>
            <a:endParaRPr lang="en-US" altLang="zh-CN" sz="1800" dirty="0" smtClean="0"/>
          </a:p>
          <a:p>
            <a:endParaRPr lang="zh-CN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4572032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572008"/>
            <a:ext cx="6858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连接符 9"/>
          <p:cNvCxnSpPr/>
          <p:nvPr/>
        </p:nvCxnSpPr>
        <p:spPr>
          <a:xfrm rot="5400000">
            <a:off x="6501620" y="4928404"/>
            <a:ext cx="428628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715140" y="4714884"/>
            <a:ext cx="928694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7430311" y="4928407"/>
            <a:ext cx="427837" cy="7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15140" y="5143512"/>
            <a:ext cx="928694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7500958" y="5286388"/>
            <a:ext cx="571504" cy="42862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00958" y="5929330"/>
            <a:ext cx="1143008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您的剩余订单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86446" y="3143248"/>
            <a:ext cx="2571768" cy="1323439"/>
          </a:xfrm>
          <a:prstGeom prst="rect">
            <a:avLst/>
          </a:prstGeom>
          <a:noFill/>
          <a:ln w="698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2"/>
                </a:solidFill>
              </a:rPr>
              <a:t>请注意：所有还未</a:t>
            </a:r>
            <a:r>
              <a:rPr lang="zh-CN" altLang="en-US" sz="1600" b="1" smtClean="0">
                <a:solidFill>
                  <a:schemeClr val="accent2"/>
                </a:solidFill>
              </a:rPr>
              <a:t>成交的订单的</a:t>
            </a:r>
            <a:r>
              <a:rPr lang="zh-CN" altLang="en-US" sz="1600" b="1" dirty="0" smtClean="0">
                <a:solidFill>
                  <a:schemeClr val="accent2"/>
                </a:solidFill>
              </a:rPr>
              <a:t>成交程序：由最佳的赔率的订单先成交，然后如果赔率一样，那就是最先挂的订单先成交。</a:t>
            </a:r>
            <a:endParaRPr lang="zh-CN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31" name="动作按钮: 后退或前一项 30">
            <a:hlinkClick r:id="rId4" action="ppaction://hlinksldjump" highlightClick="1"/>
          </p:cNvPr>
          <p:cNvSpPr/>
          <p:nvPr/>
        </p:nvSpPr>
        <p:spPr>
          <a:xfrm>
            <a:off x="3428992" y="5572140"/>
            <a:ext cx="785818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如果您卖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人民币 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的赔率，那您就是要马兰不胜出两球以上。一旦马兰不胜出两球以上，您就赢￥</a:t>
            </a:r>
            <a:r>
              <a:rPr lang="en-US" altLang="zh-CN" sz="2000" dirty="0" smtClean="0"/>
              <a:t>2000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包括注额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或您最大的损失是您的注额￥</a:t>
            </a:r>
            <a:r>
              <a:rPr lang="en-US" altLang="zh-CN" sz="2000" dirty="0" smtClean="0"/>
              <a:t>1380</a:t>
            </a:r>
            <a:r>
              <a:rPr lang="zh-CN" altLang="en-US" sz="2000" dirty="0" smtClean="0"/>
              <a:t>人民币。必发必会从阁下的交易纯利中收取佣金，这佣金比率最低</a:t>
            </a:r>
            <a:r>
              <a:rPr lang="en-US" altLang="zh-CN" sz="2000" dirty="0" smtClean="0"/>
              <a:t>2%</a:t>
            </a:r>
            <a:r>
              <a:rPr lang="zh-CN" altLang="en-US" sz="2000" dirty="0" smtClean="0"/>
              <a:t>，最高为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。交易的越多，佣金费就付的越少。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七、卖</a:t>
            </a:r>
            <a:r>
              <a:rPr lang="en-US" altLang="zh-CN" dirty="0" smtClean="0"/>
              <a:t>(</a:t>
            </a:r>
            <a:r>
              <a:rPr lang="zh-CN" altLang="en-US" dirty="0" smtClean="0"/>
              <a:t>受注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802468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直接连接符 25"/>
          <p:cNvCxnSpPr/>
          <p:nvPr/>
        </p:nvCxnSpPr>
        <p:spPr>
          <a:xfrm rot="5400000">
            <a:off x="7143768" y="3857628"/>
            <a:ext cx="1143008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715272" y="3286124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8216132" y="3857628"/>
            <a:ext cx="1142214" cy="7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15272" y="4429132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动作按钮: 后退或前一项 33">
            <a:hlinkClick r:id="rId3" action="ppaction://hlinksldjump" highlightClick="1"/>
          </p:cNvPr>
          <p:cNvSpPr/>
          <p:nvPr/>
        </p:nvSpPr>
        <p:spPr>
          <a:xfrm>
            <a:off x="4500562" y="5786454"/>
            <a:ext cx="857256" cy="64294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以下粉色框内的显示的数字是现时马兰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和格勒斯克联</a:t>
            </a:r>
            <a:r>
              <a:rPr lang="en-US" altLang="zh-CN" sz="2000" dirty="0" smtClean="0"/>
              <a:t>+2.0</a:t>
            </a:r>
            <a:r>
              <a:rPr lang="zh-CN" altLang="en-US" sz="2000" dirty="0" smtClean="0"/>
              <a:t>可以卖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的最低赔率。绿色框里的数字是代表该赔率</a:t>
            </a:r>
            <a:r>
              <a:rPr lang="en-US" altLang="zh-CN" sz="2000" dirty="0" smtClean="0"/>
              <a:t>(2.38)</a:t>
            </a:r>
            <a:r>
              <a:rPr lang="zh-CN" altLang="en-US" sz="2000" dirty="0" smtClean="0"/>
              <a:t>现时可卖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的注额</a:t>
            </a:r>
            <a:r>
              <a:rPr lang="en-US" altLang="zh-CN" sz="2000" dirty="0" smtClean="0"/>
              <a:t>($5300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。您可卖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所有或部分的数额。如果您认为 马兰 不能胜出两球以上，您可以卖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现有赔率。这就是接受其他想买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马兰胜出三球以上的客户所留下的订单。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八、卖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受注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现有的赔率</a:t>
            </a:r>
            <a:endParaRPr lang="zh-CN" altLang="en-US" sz="4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286124"/>
            <a:ext cx="7831938" cy="130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5400000">
            <a:off x="7286644" y="3643314"/>
            <a:ext cx="71438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43834" y="3286124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8322495" y="3679033"/>
            <a:ext cx="785818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643834" y="4000504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动作按钮: 前进或下一项 13">
            <a:hlinkClick r:id="" action="ppaction://hlinkshowjump?jump=nextslide" highlightClick="1"/>
          </p:cNvPr>
          <p:cNvSpPr/>
          <p:nvPr/>
        </p:nvSpPr>
        <p:spPr>
          <a:xfrm>
            <a:off x="4286248" y="5643578"/>
            <a:ext cx="785818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 smtClean="0"/>
              <a:t>如果您要卖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，您只须单击“卖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”方市场的赔率，右边的屏幕就会出现一个视窗。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chemeClr val="accent3"/>
                </a:solidFill>
              </a:rPr>
              <a:t>如果您要卖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受注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现有的赔率，就请在注额方格里输入您的注额。然后点击“下注”按钮。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八、卖</a:t>
            </a:r>
            <a:r>
              <a:rPr lang="en-US" altLang="zh-CN" dirty="0" smtClean="0"/>
              <a:t>(</a:t>
            </a:r>
            <a:r>
              <a:rPr lang="zh-CN" altLang="en-US" dirty="0" smtClean="0"/>
              <a:t>受注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现有的赔率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5929354" cy="205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5400000">
            <a:off x="3107521" y="2678901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43306" y="2143116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4250529" y="2678901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43306" y="3214686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5400000">
            <a:off x="4321173" y="2678901"/>
            <a:ext cx="1072364" cy="7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57752" y="2143116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5393537" y="2678901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57752" y="3214686"/>
            <a:ext cx="1071570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5465769" y="2678107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00760" y="2143116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107917" y="2678901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00760" y="3214686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3250397" y="3321843"/>
            <a:ext cx="857256" cy="7858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14480" y="4214818"/>
            <a:ext cx="1785950" cy="830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显示的是现有的马兰</a:t>
            </a:r>
            <a:r>
              <a:rPr lang="en-US" altLang="zh-CN" sz="1600" dirty="0" smtClean="0"/>
              <a:t>-2.0</a:t>
            </a:r>
            <a:r>
              <a:rPr lang="zh-CN" altLang="en-US" sz="1600" dirty="0" smtClean="0"/>
              <a:t>可以卖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受注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的最低赔率！</a:t>
            </a:r>
            <a:endParaRPr lang="zh-CN" altLang="en-US" sz="1600" dirty="0"/>
          </a:p>
        </p:txBody>
      </p:sp>
      <p:cxnSp>
        <p:nvCxnSpPr>
          <p:cNvPr id="39" name="直接箭头连接符 38"/>
          <p:cNvCxnSpPr/>
          <p:nvPr/>
        </p:nvCxnSpPr>
        <p:spPr>
          <a:xfrm rot="16200000" flipH="1">
            <a:off x="4572000" y="3786190"/>
            <a:ext cx="1214446" cy="21431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14810" y="4572008"/>
            <a:ext cx="1928826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请输入您要卖</a:t>
            </a:r>
            <a:r>
              <a:rPr lang="en-US" altLang="zh-CN" dirty="0" smtClean="0"/>
              <a:t>(</a:t>
            </a:r>
            <a:r>
              <a:rPr lang="zh-CN" altLang="en-US" dirty="0" smtClean="0"/>
              <a:t>受注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的注额！</a:t>
            </a:r>
            <a:endParaRPr lang="zh-CN" altLang="en-US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643702" y="3286124"/>
            <a:ext cx="928694" cy="7858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72330" y="4143380"/>
            <a:ext cx="178595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您的最大风险额</a:t>
            </a:r>
            <a:endParaRPr lang="zh-CN" altLang="en-US" dirty="0"/>
          </a:p>
        </p:txBody>
      </p:sp>
      <p:sp>
        <p:nvSpPr>
          <p:cNvPr id="47" name="动作按钮: 前进或下一项 46">
            <a:hlinkClick r:id="" action="ppaction://hlinkshowjump?jump=nextslide" highlightClick="1"/>
          </p:cNvPr>
          <p:cNvSpPr/>
          <p:nvPr/>
        </p:nvSpPr>
        <p:spPr>
          <a:xfrm>
            <a:off x="6357950" y="6286520"/>
            <a:ext cx="785818" cy="4286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以上的例子显示：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如果您卖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受注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￥马兰</a:t>
            </a:r>
            <a:r>
              <a:rPr lang="en-US" altLang="zh-CN" sz="2400" dirty="0" smtClean="0"/>
              <a:t>-2.0</a:t>
            </a:r>
            <a:r>
              <a:rPr lang="zh-CN" altLang="en-US" sz="2400" dirty="0" smtClean="0"/>
              <a:t>的赔率，那您就是要马兰不胜出两球以上。一旦马兰不胜出两球以上，您就赢￥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人民币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包括注额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。必发必会从您的交易纯利中收取佣金，这佣金比率最低是</a:t>
            </a:r>
            <a:r>
              <a:rPr lang="en-US" altLang="zh-CN" sz="2400" dirty="0" smtClean="0"/>
              <a:t>2%</a:t>
            </a:r>
            <a:r>
              <a:rPr lang="zh-CN" altLang="en-US" sz="2400" dirty="0" smtClean="0"/>
              <a:t>，而最高</a:t>
            </a:r>
            <a:r>
              <a:rPr lang="en-US" altLang="zh-CN" sz="2400" dirty="0" smtClean="0"/>
              <a:t>5%</a:t>
            </a:r>
            <a:r>
              <a:rPr lang="zh-CN" altLang="en-US" sz="2400" dirty="0" smtClean="0"/>
              <a:t>。交易越多，佣金费就付的越少。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如果马兰胜出刚好两球，那你就没有输赢。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八、卖</a:t>
            </a:r>
            <a:r>
              <a:rPr lang="en-US" altLang="zh-CN" dirty="0" smtClean="0"/>
              <a:t>(</a:t>
            </a:r>
            <a:r>
              <a:rPr lang="zh-CN" altLang="en-US" dirty="0" smtClean="0"/>
              <a:t>受注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现有的赔率</a:t>
            </a:r>
            <a:endParaRPr lang="zh-CN" altLang="en-US" dirty="0"/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5786446" y="5857892"/>
            <a:ext cx="714380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若您要卖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较低的赔率，因为马兰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的现时赔率</a:t>
            </a:r>
            <a:r>
              <a:rPr lang="en-US" altLang="zh-CN" sz="2000" dirty="0" smtClean="0"/>
              <a:t>(2.38)</a:t>
            </a:r>
            <a:r>
              <a:rPr lang="zh-CN" altLang="en-US" sz="2000" dirty="0" smtClean="0"/>
              <a:t>太高，您可以挂上您的理想赔率和注额订单以待成交。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九、提供您要卖</a:t>
            </a:r>
            <a:r>
              <a:rPr lang="en-US" sz="4000" dirty="0" smtClean="0"/>
              <a:t>(</a:t>
            </a:r>
            <a:r>
              <a:rPr lang="zh-CN" altLang="en-US" sz="4000" dirty="0" smtClean="0"/>
              <a:t>受注</a:t>
            </a:r>
            <a:r>
              <a:rPr lang="en-US" sz="4000" dirty="0" smtClean="0"/>
              <a:t>)</a:t>
            </a:r>
            <a:r>
              <a:rPr lang="zh-CN" altLang="en-US" sz="4000" dirty="0" smtClean="0"/>
              <a:t>的赔率</a:t>
            </a:r>
            <a:endParaRPr lang="zh-CN" altLang="en-US" sz="40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5929354" cy="200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 rot="5400000">
            <a:off x="3321835" y="2750339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57620" y="2214554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4464843" y="2750339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57620" y="3286124"/>
            <a:ext cx="1143008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4607719" y="2750339"/>
            <a:ext cx="1071570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43504" y="2214554"/>
            <a:ext cx="1000132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5607851" y="2750339"/>
            <a:ext cx="1071570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143504" y="3286124"/>
            <a:ext cx="100013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5679289" y="2750339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15074" y="2214554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6322231" y="2750339"/>
            <a:ext cx="107157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15074" y="3286124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3071802" y="3429000"/>
            <a:ext cx="1000132" cy="7143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71670" y="4357694"/>
            <a:ext cx="1928826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请输入您要卖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受注</a:t>
            </a:r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的赔率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16200000" flipH="1">
            <a:off x="4964909" y="3607595"/>
            <a:ext cx="1214446" cy="571504"/>
          </a:xfrm>
          <a:prstGeom prst="straightConnector1">
            <a:avLst/>
          </a:prstGeom>
          <a:ln w="571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29190" y="4572008"/>
            <a:ext cx="1643074" cy="646331"/>
          </a:xfrm>
          <a:prstGeom prst="rect">
            <a:avLst/>
          </a:prstGeom>
          <a:noFill/>
          <a:ln w="57150"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请输入您要卖</a:t>
            </a:r>
            <a:r>
              <a:rPr lang="en-US" altLang="zh-CN" dirty="0" smtClean="0"/>
              <a:t>(</a:t>
            </a:r>
            <a:r>
              <a:rPr lang="zh-CN" altLang="en-US" dirty="0" smtClean="0"/>
              <a:t>受注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的注额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rot="16200000" flipH="1">
            <a:off x="6786578" y="3357562"/>
            <a:ext cx="785818" cy="64294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43768" y="4071942"/>
            <a:ext cx="1428760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您的最大风险额</a:t>
            </a:r>
            <a:endParaRPr lang="zh-CN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动作按钮: 前进或下一项 45">
            <a:hlinkClick r:id="" action="ppaction://hlinkshowjump?jump=nextslide" highlightClick="1"/>
          </p:cNvPr>
          <p:cNvSpPr/>
          <p:nvPr/>
        </p:nvSpPr>
        <p:spPr>
          <a:xfrm>
            <a:off x="7286644" y="6000768"/>
            <a:ext cx="642942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您所挂上的订单将会出现在蓝色“买”方市场以待其他客户来买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九、提供您要卖</a:t>
            </a:r>
            <a:r>
              <a:rPr lang="en-US" sz="4000" dirty="0" smtClean="0"/>
              <a:t>(</a:t>
            </a:r>
            <a:r>
              <a:rPr lang="zh-CN" altLang="en-US" sz="4000" dirty="0" smtClean="0"/>
              <a:t>受注</a:t>
            </a:r>
            <a:r>
              <a:rPr lang="en-US" sz="4000" dirty="0" smtClean="0"/>
              <a:t>)</a:t>
            </a:r>
            <a:r>
              <a:rPr lang="zh-CN" altLang="en-US" sz="4000" dirty="0" smtClean="0"/>
              <a:t>的赔率</a:t>
            </a:r>
            <a:endParaRPr lang="zh-CN" altLang="en-US" sz="4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14554"/>
            <a:ext cx="7286676" cy="137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 rot="5400000">
            <a:off x="6000760" y="2571744"/>
            <a:ext cx="71438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57950" y="2214554"/>
            <a:ext cx="100013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7000892" y="2571744"/>
            <a:ext cx="71438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57950" y="2928934"/>
            <a:ext cx="100013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5536413" y="3178967"/>
            <a:ext cx="1071570" cy="5715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6314" y="4071942"/>
            <a:ext cx="1857388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您的订单！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0" name="动作按钮: 后退或前一项 19">
            <a:hlinkClick r:id="rId3" action="ppaction://hlinksldjump" highlightClick="1"/>
          </p:cNvPr>
          <p:cNvSpPr/>
          <p:nvPr/>
        </p:nvSpPr>
        <p:spPr>
          <a:xfrm>
            <a:off x="7000892" y="6072206"/>
            <a:ext cx="857256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若您要更多的卖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额，因为马兰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可卖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的现时注额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5300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太少，您可以自己挂上您的理想赔率和注额订单以待成交。</a:t>
            </a:r>
            <a:endParaRPr lang="en-US" altLang="zh-CN" sz="2000" dirty="0" smtClean="0"/>
          </a:p>
          <a:p>
            <a:r>
              <a:rPr lang="zh-CN" altLang="en-US" sz="2000" dirty="0" smtClean="0"/>
              <a:t>如以下例子，￥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人民币</a:t>
            </a:r>
            <a:r>
              <a:rPr lang="en-US" altLang="zh-CN" sz="2000" dirty="0" smtClean="0"/>
              <a:t>2.38</a:t>
            </a:r>
            <a:r>
              <a:rPr lang="zh-CN" altLang="en-US" sz="2000" dirty="0" smtClean="0"/>
              <a:t>赔率的马兰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，您只须更改“注额”格内的注额然后请点击“下注”按钮。必发必的系统会即时成交现有的注额，然后您剩余（￥</a:t>
            </a:r>
            <a:r>
              <a:rPr lang="en-US" altLang="zh-CN" sz="2000" dirty="0" smtClean="0"/>
              <a:t>2700</a:t>
            </a:r>
            <a:r>
              <a:rPr lang="zh-CN" altLang="en-US" sz="2000" dirty="0" smtClean="0"/>
              <a:t>人民币）的注额会在蓝色的买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列上出现以待成交。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十、要求更多的卖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受注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额</a:t>
            </a:r>
            <a:endParaRPr lang="zh-CN" altLang="en-US" sz="4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429000"/>
            <a:ext cx="43910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929198"/>
            <a:ext cx="6858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 rot="5400000">
            <a:off x="6142842" y="3857628"/>
            <a:ext cx="858050" cy="794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72264" y="3429000"/>
            <a:ext cx="857256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7000892" y="3857628"/>
            <a:ext cx="857256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572264" y="4286256"/>
            <a:ext cx="857256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5607851" y="5250669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29322" y="4929198"/>
            <a:ext cx="92869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5400000">
            <a:off x="6536545" y="5250669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929322" y="5572140"/>
            <a:ext cx="928694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 flipV="1">
            <a:off x="5072066" y="5214950"/>
            <a:ext cx="857256" cy="64294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6182" y="5857892"/>
            <a:ext cx="171451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您的订单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29520" y="4214818"/>
            <a:ext cx="714380" cy="571504"/>
          </a:xfrm>
          <a:prstGeom prst="straightConnector1">
            <a:avLst/>
          </a:prstGeom>
          <a:ln w="5715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29586" y="4786322"/>
            <a:ext cx="1000132" cy="646331"/>
          </a:xfrm>
          <a:prstGeom prst="rect">
            <a:avLst/>
          </a:prstGeom>
          <a:noFill/>
          <a:ln w="57150"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输入您的注额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85720" y="3714752"/>
            <a:ext cx="2571768" cy="1477328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请注意：如果你要挂上您想卖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受注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的订单，您的户口必须存有充分的资金来覆盖您</a:t>
            </a:r>
            <a:r>
              <a:rPr lang="zh-CN" altLang="en-US" b="1" smtClean="0">
                <a:solidFill>
                  <a:srgbClr val="C00000"/>
                </a:solidFill>
              </a:rPr>
              <a:t>的订单风险。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动作按钮: 后退或前一项 34">
            <a:hlinkClick r:id="rId4" action="ppaction://hlinksldjump" highlightClick="1"/>
          </p:cNvPr>
          <p:cNvSpPr/>
          <p:nvPr/>
        </p:nvSpPr>
        <p:spPr>
          <a:xfrm>
            <a:off x="8001024" y="571480"/>
            <a:ext cx="785818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首先，您必须决定是想买</a:t>
            </a:r>
            <a:r>
              <a:rPr lang="en-US" dirty="0" smtClean="0"/>
              <a:t>(</a:t>
            </a:r>
            <a:r>
              <a:rPr lang="zh-CN" altLang="en-US" dirty="0" smtClean="0"/>
              <a:t>投注</a:t>
            </a:r>
            <a:r>
              <a:rPr lang="en-US" dirty="0" smtClean="0"/>
              <a:t>)</a:t>
            </a:r>
            <a:r>
              <a:rPr lang="zh-CN" altLang="en-US" dirty="0" smtClean="0"/>
              <a:t>还是想卖</a:t>
            </a:r>
            <a:r>
              <a:rPr lang="en-US" dirty="0" smtClean="0"/>
              <a:t>(</a:t>
            </a:r>
            <a:r>
              <a:rPr lang="zh-CN" altLang="en-US" dirty="0" smtClean="0"/>
              <a:t>受注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如果您认为该队会赢，那您就应买</a:t>
            </a:r>
            <a:r>
              <a:rPr lang="en-US" dirty="0" smtClean="0"/>
              <a:t>(</a:t>
            </a:r>
            <a:r>
              <a:rPr lang="zh-CN" altLang="en-US" dirty="0" smtClean="0"/>
              <a:t>投注</a:t>
            </a:r>
            <a:r>
              <a:rPr lang="en-US" dirty="0" smtClean="0"/>
              <a:t>)</a:t>
            </a:r>
            <a:r>
              <a:rPr lang="zh-CN" altLang="en-US" dirty="0" smtClean="0"/>
              <a:t>该队。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相反的，如果您认为 该队不会赢，那您就应该卖</a:t>
            </a:r>
            <a:r>
              <a:rPr lang="en-US" dirty="0" smtClean="0"/>
              <a:t>(</a:t>
            </a:r>
            <a:r>
              <a:rPr lang="zh-CN" altLang="en-US" dirty="0" smtClean="0"/>
              <a:t>受注</a:t>
            </a:r>
            <a:r>
              <a:rPr lang="en-US" dirty="0" smtClean="0"/>
              <a:t>)</a:t>
            </a:r>
            <a:r>
              <a:rPr lang="zh-CN" altLang="en-US" dirty="0" smtClean="0"/>
              <a:t>该队。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如何在必发必博彩交易运作？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</a:rPr>
              <a:t>各位博彩的朋友请注意</a:t>
            </a:r>
            <a:r>
              <a:rPr lang="zh-CN" altLang="en-US" sz="2800" dirty="0" smtClean="0"/>
              <a:t>：</a:t>
            </a:r>
            <a:r>
              <a:rPr lang="zh-CN" altLang="en-US" sz="2000" dirty="0" smtClean="0"/>
              <a:t>标准盘不是大家想象中那么难玩，实际上标准盘比亚洲盘更容易预测每场球赛。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例如：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马兰对格勒斯克联，只有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3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个</a:t>
            </a:r>
            <a:r>
              <a:rPr lang="zh-CN" altLang="en-US" sz="2000" dirty="0" smtClean="0"/>
              <a:t>可能出现的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结果</a:t>
            </a:r>
            <a:r>
              <a:rPr lang="zh-CN" altLang="en-US" sz="2000" dirty="0" smtClean="0"/>
              <a:t>：马兰赢；格勒斯克联赢或和局，您只须预测哪一个结果最可能出现。</a:t>
            </a:r>
            <a:endParaRPr lang="en-US" altLang="zh-CN" sz="2000" dirty="0" smtClean="0"/>
          </a:p>
          <a:p>
            <a:r>
              <a:rPr lang="zh-CN" altLang="en-US" sz="2000" dirty="0" smtClean="0"/>
              <a:t>标准盘的好处是您所买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的队伍赢，您就赢。</a:t>
            </a:r>
            <a:endParaRPr lang="en-US" altLang="zh-CN" sz="2000" dirty="0" smtClean="0"/>
          </a:p>
          <a:p>
            <a:r>
              <a:rPr lang="zh-CN" altLang="en-US" sz="2000" dirty="0" smtClean="0"/>
              <a:t>不像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亚洲盘，赢球不一定等于赢盘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另外在标准盘，如果您认为是和局，您可以买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投注和局，即使是和局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无论什么和局赛过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您都赢。但是亚洲盘您就没有这个选择。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十一、标准盘</a:t>
            </a:r>
            <a:endParaRPr lang="zh-CN" altLang="en-US" dirty="0"/>
          </a:p>
        </p:txBody>
      </p:sp>
      <p:sp>
        <p:nvSpPr>
          <p:cNvPr id="4" name="动作按钮: 前进或下一项 3">
            <a:hlinkClick r:id="" action="ppaction://hlinkshowjump?jump=nextslide" highlightClick="1"/>
          </p:cNvPr>
          <p:cNvSpPr/>
          <p:nvPr/>
        </p:nvSpPr>
        <p:spPr>
          <a:xfrm>
            <a:off x="6357950" y="5786454"/>
            <a:ext cx="785818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例如 如图赛事，有可能出现的</a:t>
            </a:r>
            <a:r>
              <a:rPr lang="zh-CN" altLang="en-US" sz="2000" dirty="0" smtClean="0">
                <a:solidFill>
                  <a:schemeClr val="accent3"/>
                </a:solidFill>
              </a:rPr>
              <a:t>三种结果</a:t>
            </a:r>
            <a:r>
              <a:rPr lang="zh-CN" altLang="en-US" sz="2000" dirty="0" smtClean="0"/>
              <a:t>是：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chemeClr val="accent3"/>
                </a:solidFill>
              </a:rPr>
              <a:t>1.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若买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投注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了马兰赢：            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2.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若买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投注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了英格兰赢：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马兰胜出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球以上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赢盘；      英格兰胜出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球以上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赢盘；</a:t>
            </a:r>
            <a:endParaRPr lang="en-US" altLang="zh-CN" sz="2000" dirty="0" smtClean="0"/>
          </a:p>
          <a:p>
            <a:r>
              <a:rPr lang="zh-CN" altLang="en-US" sz="2000" dirty="0" smtClean="0"/>
              <a:t>格勒斯克联胜出或和局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输盘。       葡萄牙胜出或和局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输盘。</a:t>
            </a:r>
            <a:endParaRPr lang="en-US" altLang="zh-CN" sz="2000" dirty="0" smtClean="0"/>
          </a:p>
          <a:p>
            <a:r>
              <a:rPr lang="en-US" altLang="zh-CN" sz="2000" b="1" dirty="0" smtClean="0">
                <a:solidFill>
                  <a:schemeClr val="accent3"/>
                </a:solidFill>
              </a:rPr>
              <a:t>3.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若买了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投注</a:t>
            </a:r>
            <a:r>
              <a:rPr lang="en-US" altLang="zh-CN" sz="2000" b="1" dirty="0" smtClean="0">
                <a:solidFill>
                  <a:schemeClr val="accent3"/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了和局：</a:t>
            </a:r>
            <a:endParaRPr lang="en-US" altLang="zh-CN" sz="2000" b="1" dirty="0" smtClean="0">
              <a:solidFill>
                <a:schemeClr val="accent3"/>
              </a:solidFill>
            </a:endParaRPr>
          </a:p>
          <a:p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任何和局赛果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赢盘；</a:t>
            </a:r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葡萄牙胜出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球以上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输盘；</a:t>
            </a:r>
            <a:endParaRPr lang="en-US" altLang="zh-CN" sz="2000" dirty="0" smtClean="0"/>
          </a:p>
          <a:p>
            <a:r>
              <a:rPr lang="zh-CN" altLang="en-US" sz="2000" dirty="0" smtClean="0"/>
              <a:t>     英格兰胜出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球以上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输盘。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十一、标准盘</a:t>
            </a:r>
            <a:endParaRPr lang="zh-CN" altLang="en-US" sz="4000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357694"/>
            <a:ext cx="7072362" cy="183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动作按钮: 后退或前一项 6">
            <a:hlinkClick r:id="rId3" action="ppaction://hlinksldjump" highlightClick="1"/>
          </p:cNvPr>
          <p:cNvSpPr/>
          <p:nvPr/>
        </p:nvSpPr>
        <p:spPr>
          <a:xfrm>
            <a:off x="7286644" y="571480"/>
            <a:ext cx="571504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在任何一个市场，只要您单击选项名称，就会有个视窗出现。</a:t>
            </a:r>
            <a:endParaRPr lang="en-US" altLang="zh-CN" sz="2000" dirty="0" smtClean="0"/>
          </a:p>
          <a:p>
            <a:r>
              <a:rPr lang="zh-CN" altLang="en-US" sz="2000" dirty="0" smtClean="0"/>
              <a:t>在这个视窗您可以查看到那选项的所有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已成交了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赔率价格</a:t>
            </a:r>
            <a:r>
              <a:rPr lang="zh-CN" altLang="en-US" sz="2000" dirty="0" smtClean="0"/>
              <a:t>和每个赔率的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成交额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而且在这个视窗你还可以查看到各选项的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所有未成交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赔率价格</a:t>
            </a:r>
            <a:r>
              <a:rPr lang="zh-CN" altLang="en-US" sz="2000" dirty="0" smtClean="0"/>
              <a:t>和每个赔率的</a:t>
            </a:r>
            <a:r>
              <a:rPr lang="zh-CN" altLang="en-US" sz="2000" b="1" dirty="0" smtClean="0">
                <a:solidFill>
                  <a:schemeClr val="accent3"/>
                </a:solidFill>
              </a:rPr>
              <a:t>未成交注额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十二、赔率价格和成交额视窗之</a:t>
            </a:r>
            <a:r>
              <a:rPr lang="en-US" altLang="zh-CN" sz="3600" dirty="0" smtClean="0"/>
              <a:t>【H】</a:t>
            </a:r>
            <a:endParaRPr lang="zh-CN" altLang="en-US" sz="36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14686"/>
            <a:ext cx="5503656" cy="280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动作按钮: 后退或前一项 4">
            <a:hlinkClick r:id="" action="ppaction://hlinkshowjump?jump=firstslide" highlightClick="1"/>
          </p:cNvPr>
          <p:cNvSpPr/>
          <p:nvPr/>
        </p:nvSpPr>
        <p:spPr>
          <a:xfrm>
            <a:off x="7500958" y="5286388"/>
            <a:ext cx="642942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  </a:t>
            </a:r>
            <a:r>
              <a:rPr lang="zh-CN" altLang="en-US" dirty="0" smtClean="0"/>
              <a:t>必发必下注分类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如何</a:t>
            </a:r>
            <a:r>
              <a:rPr lang="zh-CN" altLang="en-US" sz="2000" dirty="0" smtClean="0">
                <a:hlinkClick r:id="rId2" action="ppaction://hlinksldjump"/>
              </a:rPr>
              <a:t>选择</a:t>
            </a:r>
            <a:r>
              <a:rPr lang="zh-CN" altLang="en-US" sz="2000" dirty="0" smtClean="0"/>
              <a:t>您要的运动比赛？         </a:t>
            </a:r>
            <a:r>
              <a:rPr lang="zh-CN" altLang="en-US" sz="2000" dirty="0" smtClean="0">
                <a:hlinkClick r:id="rId3" action="ppaction://hlinksldjump"/>
              </a:rPr>
              <a:t> 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受注）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交易</a:t>
            </a:r>
            <a:r>
              <a:rPr lang="zh-CN" altLang="en-US" sz="2000" dirty="0" smtClean="0">
                <a:hlinkClick r:id="rId4" action="ppaction://hlinksldjump"/>
              </a:rPr>
              <a:t>视窗</a:t>
            </a:r>
            <a:r>
              <a:rPr lang="zh-CN" altLang="en-US" sz="2000" dirty="0" smtClean="0"/>
              <a:t>简介                             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>
                <a:hlinkClick r:id="rId5" action="ppaction://hlinksldjump"/>
              </a:rPr>
              <a:t>现有</a:t>
            </a:r>
            <a:r>
              <a:rPr lang="zh-CN" altLang="en-US" sz="2000" dirty="0" smtClean="0"/>
              <a:t>的赔率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zh-CN" altLang="en-US" sz="2000" dirty="0" smtClean="0">
                <a:hlinkClick r:id="rId6" action="ppaction://hlinksldjump"/>
              </a:rPr>
              <a:t>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                                   </a:t>
            </a:r>
            <a:r>
              <a:rPr lang="zh-CN" altLang="en-US" sz="2000" dirty="0" smtClean="0">
                <a:hlinkClick r:id="rId7" action="ppaction://hlinksldjump"/>
              </a:rPr>
              <a:t>提供</a:t>
            </a:r>
            <a:r>
              <a:rPr lang="zh-CN" altLang="en-US" sz="2000" dirty="0" smtClean="0"/>
              <a:t>您要卖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的赔率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en-US" sz="2000" dirty="0" smtClean="0"/>
              <a:t>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>
                <a:hlinkClick r:id="rId8" action="ppaction://hlinksldjump"/>
              </a:rPr>
              <a:t>现有</a:t>
            </a:r>
            <a:r>
              <a:rPr lang="zh-CN" altLang="en-US" sz="2000" dirty="0" smtClean="0"/>
              <a:t>的赔率                       要求</a:t>
            </a:r>
            <a:r>
              <a:rPr lang="zh-CN" altLang="en-US" sz="2000" dirty="0" smtClean="0">
                <a:hlinkClick r:id="rId9" action="ppaction://hlinksldjump"/>
              </a:rPr>
              <a:t>更多</a:t>
            </a:r>
            <a:r>
              <a:rPr lang="zh-CN" altLang="en-US" sz="2000" dirty="0" smtClean="0"/>
              <a:t>的卖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受注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额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要求</a:t>
            </a:r>
            <a:r>
              <a:rPr lang="zh-CN" altLang="en-US" sz="2000" dirty="0" smtClean="0">
                <a:hlinkClick r:id="rId10" action="ppaction://hlinksldjump"/>
              </a:rPr>
              <a:t>更佳</a:t>
            </a:r>
            <a:r>
              <a:rPr lang="zh-CN" altLang="en-US" sz="2000" dirty="0" smtClean="0"/>
              <a:t>的赔率                          </a:t>
            </a:r>
            <a:r>
              <a:rPr lang="zh-CN" altLang="en-US" sz="2000" dirty="0" smtClean="0">
                <a:hlinkClick r:id="rId11" action="ppaction://hlinksldjump"/>
              </a:rPr>
              <a:t>标准盘</a:t>
            </a:r>
            <a:r>
              <a:rPr lang="zh-CN" altLang="en-US" sz="2000" dirty="0" smtClean="0"/>
              <a:t>交易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</a:t>
            </a:r>
            <a:r>
              <a:rPr lang="zh-CN" altLang="en-US" sz="2000" dirty="0" smtClean="0"/>
              <a:t>要求更多的</a:t>
            </a:r>
            <a:r>
              <a:rPr lang="zh-CN" altLang="en-US" sz="2000" dirty="0" smtClean="0">
                <a:hlinkClick r:id="rId12" action="ppaction://hlinksldjump"/>
              </a:rPr>
              <a:t>买</a:t>
            </a:r>
            <a:r>
              <a:rPr lang="en-US" altLang="zh-CN" sz="2000" dirty="0" smtClean="0">
                <a:hlinkClick r:id="rId12" action="ppaction://hlinksldjump"/>
              </a:rPr>
              <a:t>(</a:t>
            </a:r>
            <a:r>
              <a:rPr lang="zh-CN" altLang="en-US" sz="2000" dirty="0" smtClean="0">
                <a:hlinkClick r:id="rId12" action="ppaction://hlinksldjump"/>
              </a:rPr>
              <a:t>投注</a:t>
            </a:r>
            <a:r>
              <a:rPr lang="en-US" altLang="zh-CN" sz="2000" dirty="0" smtClean="0">
                <a:hlinkClick r:id="rId12" action="ppaction://hlinksldjump"/>
              </a:rPr>
              <a:t>)</a:t>
            </a:r>
            <a:r>
              <a:rPr lang="zh-CN" altLang="en-US" sz="2000" dirty="0" smtClean="0"/>
              <a:t>额                 赔率价格和成交额</a:t>
            </a:r>
            <a:r>
              <a:rPr lang="zh-CN" altLang="en-US" sz="2000" dirty="0" smtClean="0">
                <a:hlinkClick r:id="rId13" action="ppaction://hlinksldjump"/>
              </a:rPr>
              <a:t>视窗</a:t>
            </a:r>
            <a:endParaRPr lang="zh-CN" altLang="en-US" sz="2000" dirty="0"/>
          </a:p>
        </p:txBody>
      </p:sp>
      <p:sp>
        <p:nvSpPr>
          <p:cNvPr id="6" name="下箭头 5"/>
          <p:cNvSpPr/>
          <p:nvPr/>
        </p:nvSpPr>
        <p:spPr>
          <a:xfrm rot="10576954">
            <a:off x="722758" y="1651715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000100" y="1500174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 rot="10576954">
            <a:off x="722758" y="2294658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1000100" y="214311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0576954">
            <a:off x="723332" y="3008752"/>
            <a:ext cx="267785" cy="285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1000100" y="285749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 rot="10576954">
            <a:off x="723332" y="3723132"/>
            <a:ext cx="267785" cy="285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1000100" y="357187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 rot="10576954">
            <a:off x="794769" y="4437512"/>
            <a:ext cx="267785" cy="285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1071538" y="428625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 rot="10576954">
            <a:off x="723349" y="5223328"/>
            <a:ext cx="267750" cy="286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000100" y="5072074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4" name="下箭头 23"/>
          <p:cNvSpPr/>
          <p:nvPr/>
        </p:nvSpPr>
        <p:spPr>
          <a:xfrm rot="10576954">
            <a:off x="4580411" y="1580278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 rot="10576954">
            <a:off x="4437535" y="2294658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 rot="10576954">
            <a:off x="4491532" y="3007859"/>
            <a:ext cx="239696" cy="270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 rot="10576954">
            <a:off x="4508973" y="3580542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8" name="下箭头 27"/>
          <p:cNvSpPr/>
          <p:nvPr/>
        </p:nvSpPr>
        <p:spPr>
          <a:xfrm rot="10576954">
            <a:off x="4437535" y="4294922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 rot="10576954">
            <a:off x="4437535" y="5009302"/>
            <a:ext cx="276024" cy="26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929190" y="1500174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4714876" y="214311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714876" y="285749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4786314" y="3429000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4714876" y="4143380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4714876" y="4857760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一、如何选择您要的运动比赛？</a:t>
            </a:r>
            <a:endParaRPr lang="zh-CN" altLang="en-US" sz="4000" dirty="0"/>
          </a:p>
        </p:txBody>
      </p:sp>
      <p:pic>
        <p:nvPicPr>
          <p:cNvPr id="4" name="内容占位符 4" descr="选择比赛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357298"/>
            <a:ext cx="1585942" cy="4525962"/>
          </a:xfrm>
          <a:prstGeom prst="rect">
            <a:avLst/>
          </a:prstGeom>
        </p:spPr>
      </p:pic>
      <p:pic>
        <p:nvPicPr>
          <p:cNvPr id="5" name="内容占位符 5" descr="选择比赛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1357298"/>
            <a:ext cx="1597398" cy="4525962"/>
          </a:xfrm>
          <a:prstGeom prst="rect">
            <a:avLst/>
          </a:prstGeom>
        </p:spPr>
      </p:pic>
      <p:pic>
        <p:nvPicPr>
          <p:cNvPr id="6" name="Picture 1" descr="C:\Users\Administrator\AppData\Roaming\Tencent\Users\2287547821\QQ\WinTemp\RichOle\F8SB7PO[B@ML((BL%F1BMT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357298"/>
            <a:ext cx="1619261" cy="442919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1357298"/>
            <a:ext cx="1500198" cy="460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动作按钮: 后退或前一项 7">
            <a:hlinkClick r:id="rId6" action="ppaction://hlinksldjump" highlightClick="1"/>
            <a:hlinkHover r:id="rId6" action="ppaction://hlinksldjump"/>
          </p:cNvPr>
          <p:cNvSpPr/>
          <p:nvPr/>
        </p:nvSpPr>
        <p:spPr>
          <a:xfrm>
            <a:off x="5357818" y="6143644"/>
            <a:ext cx="571504" cy="35719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二、交易视窗简介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688657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双括号 30"/>
          <p:cNvSpPr/>
          <p:nvPr/>
        </p:nvSpPr>
        <p:spPr>
          <a:xfrm>
            <a:off x="5857884" y="2786058"/>
            <a:ext cx="928694" cy="714380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双括号 31"/>
          <p:cNvSpPr/>
          <p:nvPr/>
        </p:nvSpPr>
        <p:spPr>
          <a:xfrm>
            <a:off x="6786578" y="3571876"/>
            <a:ext cx="928694" cy="642942"/>
          </a:xfrm>
          <a:prstGeom prst="bracketPair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1"/>
          </p:cNvCxnSpPr>
          <p:nvPr/>
        </p:nvCxnSpPr>
        <p:spPr>
          <a:xfrm rot="10800000" flipV="1">
            <a:off x="3000364" y="3143248"/>
            <a:ext cx="2857520" cy="17145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034" y="4643446"/>
            <a:ext cx="2500330" cy="12003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蓝色方格内上方的数字是现时可买的最佳赔率！下方的数目是现时可即成交的总金额！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16200000" flipH="1">
            <a:off x="7536677" y="4393413"/>
            <a:ext cx="928694" cy="571504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86512" y="5143512"/>
            <a:ext cx="2571768" cy="1200329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粉色方格内上方的数字是现时可卖的最低赔率！下方的数目是现时可即成交的总金额！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坎贝尔市体育馆 大于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球， 现有最高可买</a:t>
            </a:r>
            <a:r>
              <a:rPr lang="en-US" dirty="0" smtClean="0"/>
              <a:t>(</a:t>
            </a:r>
            <a:r>
              <a:rPr lang="zh-CN" altLang="en-US" dirty="0" smtClean="0"/>
              <a:t>投注</a:t>
            </a:r>
            <a:r>
              <a:rPr lang="en-US" dirty="0" smtClean="0"/>
              <a:t>)</a:t>
            </a:r>
            <a:r>
              <a:rPr lang="zh-CN" altLang="en-US" dirty="0" smtClean="0"/>
              <a:t>的赔率是 </a:t>
            </a:r>
            <a:r>
              <a:rPr lang="en-US" altLang="zh-CN" dirty="0" smtClean="0"/>
              <a:t>1.79</a:t>
            </a:r>
            <a:r>
              <a:rPr lang="zh-CN" altLang="en-US" dirty="0" smtClean="0"/>
              <a:t>，现时可即时成交的注额是 </a:t>
            </a:r>
            <a:r>
              <a:rPr lang="en-US" dirty="0" smtClean="0"/>
              <a:t>$6500</a:t>
            </a:r>
            <a:r>
              <a:rPr lang="zh-CN" altLang="en-US" dirty="0" smtClean="0"/>
              <a:t>人民币；坎伯兰联 小于</a:t>
            </a:r>
            <a:r>
              <a:rPr lang="en-US" altLang="zh-CN" dirty="0" smtClean="0"/>
              <a:t>2.5</a:t>
            </a:r>
            <a:r>
              <a:rPr lang="zh-CN" altLang="en-US" dirty="0" smtClean="0"/>
              <a:t>球，现有可卖</a:t>
            </a:r>
            <a:r>
              <a:rPr lang="en-US" dirty="0" smtClean="0"/>
              <a:t>(</a:t>
            </a:r>
            <a:r>
              <a:rPr lang="zh-CN" altLang="en-US" dirty="0" smtClean="0"/>
              <a:t>受注</a:t>
            </a:r>
            <a:r>
              <a:rPr lang="en-US" dirty="0" smtClean="0"/>
              <a:t>)</a:t>
            </a:r>
            <a:r>
              <a:rPr lang="zh-CN" altLang="en-US" dirty="0" smtClean="0"/>
              <a:t>的最低赔率是 </a:t>
            </a:r>
            <a:r>
              <a:rPr lang="en-US" altLang="zh-CN" dirty="0" smtClean="0"/>
              <a:t>2.00</a:t>
            </a:r>
            <a:r>
              <a:rPr lang="zh-CN" altLang="en-US" dirty="0" smtClean="0"/>
              <a:t>，现时可即时成交的注额是 </a:t>
            </a:r>
            <a:r>
              <a:rPr lang="en-US" dirty="0" smtClean="0"/>
              <a:t>$800 </a:t>
            </a:r>
            <a:r>
              <a:rPr lang="zh-CN" altLang="en-US" dirty="0" smtClean="0"/>
              <a:t>人民币。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二、交易视窗简介</a:t>
            </a:r>
            <a:endParaRPr lang="zh-CN" altLang="en-US" dirty="0"/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5643570" y="4929198"/>
            <a:ext cx="1000132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三、买（投注）</a:t>
            </a:r>
            <a:endParaRPr lang="zh-CN" altLang="en-US" sz="40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如果您要买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人民币 坎伯兰联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的赔率，那您就是要坎伯兰联 获胜并胜出三球以上。一旦坎伯兰联胜出三球以上，您就赢￥</a:t>
            </a:r>
            <a:r>
              <a:rPr lang="en-US" altLang="zh-CN" sz="2000" dirty="0" smtClean="0"/>
              <a:t>1760</a:t>
            </a:r>
            <a:r>
              <a:rPr lang="zh-CN" altLang="en-US" sz="2000" dirty="0" smtClean="0"/>
              <a:t>人民币（包括注额），或您最大的损失是你的下注额￥</a:t>
            </a:r>
            <a:r>
              <a:rPr lang="en-US" altLang="zh-CN" sz="2000" dirty="0" smtClean="0"/>
              <a:t>1000</a:t>
            </a:r>
            <a:r>
              <a:rPr lang="zh-CN" altLang="en-US" sz="2000" dirty="0" smtClean="0"/>
              <a:t>元人民币。必发必会从您的交易纯利中收取佣金，佣金比例最低</a:t>
            </a:r>
            <a:r>
              <a:rPr lang="en-US" altLang="zh-CN" sz="2000" dirty="0" smtClean="0"/>
              <a:t>2%</a:t>
            </a:r>
            <a:r>
              <a:rPr lang="zh-CN" altLang="en-US" sz="2000" dirty="0" smtClean="0"/>
              <a:t>，最高</a:t>
            </a:r>
            <a:r>
              <a:rPr lang="en-US" altLang="zh-CN" sz="2000" dirty="0" smtClean="0"/>
              <a:t>5%</a:t>
            </a:r>
            <a:r>
              <a:rPr lang="zh-CN" altLang="en-US" sz="2000" dirty="0" smtClean="0"/>
              <a:t>。交易的越多，佣金费用付的就越少。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22532" name="Picture 4" descr="C:\Users\Administrator\AppData\Roaming\Tencent\Users\2287547821\QQ\WinTemp\RichOle\{9``WK$Z_9QP2%OCZ_2RMFQ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00438"/>
            <a:ext cx="7870921" cy="1790703"/>
          </a:xfrm>
          <a:prstGeom prst="rect">
            <a:avLst/>
          </a:prstGeom>
          <a:noFill/>
          <a:effectLst>
            <a:innerShdw blurRad="114300">
              <a:schemeClr val="bg2">
                <a:lumMod val="90000"/>
              </a:schemeClr>
            </a:innerShdw>
          </a:effectLst>
        </p:spPr>
      </p:pic>
      <p:cxnSp>
        <p:nvCxnSpPr>
          <p:cNvPr id="12" name="直接连接符 11"/>
          <p:cNvCxnSpPr/>
          <p:nvPr/>
        </p:nvCxnSpPr>
        <p:spPr>
          <a:xfrm>
            <a:off x="357158" y="4143380"/>
            <a:ext cx="6858048" cy="158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1406" y="4429132"/>
            <a:ext cx="57150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7158" y="4714884"/>
            <a:ext cx="678661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6858016" y="4429132"/>
            <a:ext cx="57150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动作按钮: 后退或前一项 21">
            <a:hlinkClick r:id="rId3" action="ppaction://hlinksldjump" highlightClick="1"/>
          </p:cNvPr>
          <p:cNvSpPr/>
          <p:nvPr/>
        </p:nvSpPr>
        <p:spPr>
          <a:xfrm>
            <a:off x="7143768" y="6072206"/>
            <a:ext cx="1000132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四、买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投注</a:t>
            </a:r>
            <a:r>
              <a:rPr lang="en-US" altLang="zh-CN" sz="4000" dirty="0" smtClean="0"/>
              <a:t>)</a:t>
            </a:r>
            <a:r>
              <a:rPr lang="zh-CN" altLang="en-US" sz="4000" dirty="0" smtClean="0"/>
              <a:t>现有的赔率</a:t>
            </a:r>
            <a:endParaRPr lang="zh-CN" altLang="en-US" sz="4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以下蓝色方框内显示的数字是现时坎伯兰联</a:t>
            </a:r>
            <a:r>
              <a:rPr lang="en-US" altLang="zh-CN" sz="2000" dirty="0" smtClean="0"/>
              <a:t>-2.0</a:t>
            </a:r>
            <a:r>
              <a:rPr lang="zh-CN" altLang="en-US" sz="2000" dirty="0" smtClean="0"/>
              <a:t>和坎贝尔市体育馆</a:t>
            </a:r>
            <a:r>
              <a:rPr lang="en-US" altLang="zh-CN" sz="2000" dirty="0" smtClean="0"/>
              <a:t>+2.0</a:t>
            </a:r>
            <a:r>
              <a:rPr lang="zh-CN" altLang="en-US" sz="2000" dirty="0" smtClean="0"/>
              <a:t>可以买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的最佳赔率。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红色方框</a:t>
            </a:r>
            <a:r>
              <a:rPr lang="zh-CN" altLang="en-US" sz="2000" dirty="0" smtClean="0"/>
              <a:t>里的数字是代表该赔率</a:t>
            </a:r>
            <a:r>
              <a:rPr lang="en-US" altLang="zh-CN" sz="2000" dirty="0" smtClean="0"/>
              <a:t>(1.76)</a:t>
            </a:r>
            <a:r>
              <a:rPr lang="zh-CN" altLang="en-US" sz="2000" dirty="0" smtClean="0"/>
              <a:t>现时可买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的注额（￥</a:t>
            </a:r>
            <a:r>
              <a:rPr lang="en-US" altLang="zh-CN" sz="2000" dirty="0" smtClean="0"/>
              <a:t>2500</a:t>
            </a:r>
            <a:r>
              <a:rPr lang="zh-CN" altLang="en-US" sz="2000" dirty="0" smtClean="0"/>
              <a:t>人民币）。您可以买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所有或部分注额。</a:t>
            </a:r>
            <a:endParaRPr lang="en-US" altLang="zh-CN" sz="2000" dirty="0" smtClean="0"/>
          </a:p>
        </p:txBody>
      </p:sp>
      <p:pic>
        <p:nvPicPr>
          <p:cNvPr id="7" name="内容占位符 4" descr="最佳买赔率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357430"/>
            <a:ext cx="7423875" cy="180817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rot="5400000">
            <a:off x="6714346" y="2857496"/>
            <a:ext cx="858050" cy="7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3768" y="3286124"/>
            <a:ext cx="1143008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43768" y="2428868"/>
            <a:ext cx="1143008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7" idx="3"/>
          </p:cNvCxnSpPr>
          <p:nvPr/>
        </p:nvCxnSpPr>
        <p:spPr>
          <a:xfrm rot="5400000">
            <a:off x="7867612" y="2842356"/>
            <a:ext cx="832652" cy="56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动作按钮: 前进或下一项 21">
            <a:hlinkClick r:id="" action="ppaction://hlinkshowjump?jump=nextslide" highlightClick="1"/>
          </p:cNvPr>
          <p:cNvSpPr/>
          <p:nvPr/>
        </p:nvSpPr>
        <p:spPr>
          <a:xfrm>
            <a:off x="6715140" y="5715016"/>
            <a:ext cx="714380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如果您要买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，您只需单击蓝色“买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投注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”方市场的赔率，右边的屏幕就会出现一个视窗</a:t>
            </a:r>
            <a:r>
              <a:rPr lang="zh-CN" altLang="en-US" sz="2800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四、买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投注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现有的赔率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500306"/>
            <a:ext cx="6207153" cy="242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>
            <a:stCxn id="28674" idx="0"/>
          </p:cNvCxnSpPr>
          <p:nvPr/>
        </p:nvCxnSpPr>
        <p:spPr>
          <a:xfrm rot="16200000" flipH="1">
            <a:off x="2928924" y="3174992"/>
            <a:ext cx="1357325" cy="7952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8674" idx="0"/>
          </p:cNvCxnSpPr>
          <p:nvPr/>
        </p:nvCxnSpPr>
        <p:spPr>
          <a:xfrm rot="16200000" flipH="1">
            <a:off x="4159243" y="1944674"/>
            <a:ext cx="2" cy="1111267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>
            <a:off x="3964777" y="3178967"/>
            <a:ext cx="1357322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71868" y="3857628"/>
            <a:ext cx="1071570" cy="1588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4179091" y="3178967"/>
            <a:ext cx="135732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57752" y="2500306"/>
            <a:ext cx="100013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5178429" y="3178967"/>
            <a:ext cx="1358116" cy="7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857752" y="3857628"/>
            <a:ext cx="1000132" cy="1588"/>
          </a:xfrm>
          <a:prstGeom prst="line">
            <a:avLst/>
          </a:prstGeom>
          <a:ln w="5715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5321305" y="3178967"/>
            <a:ext cx="1358116" cy="7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000760" y="2500306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5965041" y="3178967"/>
            <a:ext cx="135732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000760" y="3857628"/>
            <a:ext cx="64294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8674" idx="1"/>
          </p:cNvCxnSpPr>
          <p:nvPr/>
        </p:nvCxnSpPr>
        <p:spPr>
          <a:xfrm rot="10800000" flipV="1">
            <a:off x="500034" y="3714748"/>
            <a:ext cx="1588" cy="64294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8674" idx="1"/>
          </p:cNvCxnSpPr>
          <p:nvPr/>
        </p:nvCxnSpPr>
        <p:spPr>
          <a:xfrm rot="10800000" flipH="1" flipV="1">
            <a:off x="500034" y="3714748"/>
            <a:ext cx="1214446" cy="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1393803" y="4036223"/>
            <a:ext cx="642148" cy="79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00034" y="4357694"/>
            <a:ext cx="1214446" cy="158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71868" y="4643446"/>
            <a:ext cx="1928826" cy="1200329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显示的是现时马兰</a:t>
            </a:r>
            <a:r>
              <a:rPr lang="en-US" altLang="zh-CN" dirty="0" smtClean="0"/>
              <a:t>-2.10</a:t>
            </a:r>
            <a:r>
              <a:rPr lang="zh-CN" altLang="en-US" dirty="0" smtClean="0"/>
              <a:t>可以买</a:t>
            </a:r>
            <a:r>
              <a:rPr lang="en-US" altLang="zh-CN" dirty="0" smtClean="0"/>
              <a:t>(</a:t>
            </a:r>
            <a:r>
              <a:rPr lang="zh-CN" altLang="en-US" dirty="0" smtClean="0"/>
              <a:t>投注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的最佳赔率！</a:t>
            </a:r>
            <a:endParaRPr lang="zh-CN" altLang="en-US" dirty="0"/>
          </a:p>
        </p:txBody>
      </p:sp>
      <p:cxnSp>
        <p:nvCxnSpPr>
          <p:cNvPr id="56" name="直接箭头连接符 55"/>
          <p:cNvCxnSpPr/>
          <p:nvPr/>
        </p:nvCxnSpPr>
        <p:spPr>
          <a:xfrm rot="5400000">
            <a:off x="3678231" y="4250537"/>
            <a:ext cx="786612" cy="79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16200000" flipH="1">
            <a:off x="5250661" y="4250537"/>
            <a:ext cx="1500198" cy="85725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29388" y="5429264"/>
            <a:ext cx="1500198" cy="9233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请输入您要买（投注）的注额！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endCxn id="63" idx="1"/>
          </p:cNvCxnSpPr>
          <p:nvPr/>
        </p:nvCxnSpPr>
        <p:spPr>
          <a:xfrm flipV="1">
            <a:off x="6643702" y="2827848"/>
            <a:ext cx="714380" cy="529714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358082" y="2643182"/>
            <a:ext cx="150019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您的纯利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 rot="16200000" flipH="1">
            <a:off x="821505" y="4679165"/>
            <a:ext cx="857256" cy="214314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42976" y="5214950"/>
            <a:ext cx="2000264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您的最大风险额</a:t>
            </a:r>
            <a:endParaRPr lang="zh-CN" altLang="en-US" dirty="0"/>
          </a:p>
        </p:txBody>
      </p:sp>
      <p:sp>
        <p:nvSpPr>
          <p:cNvPr id="70" name="动作按钮: 前进或下一项 69">
            <a:hlinkClick r:id="" action="ppaction://hlinkshowjump?jump=nextslide" highlightClick="1"/>
          </p:cNvPr>
          <p:cNvSpPr/>
          <p:nvPr/>
        </p:nvSpPr>
        <p:spPr>
          <a:xfrm>
            <a:off x="4071934" y="6215082"/>
            <a:ext cx="714380" cy="4286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565</TotalTime>
  <Words>1984</Words>
  <PresentationFormat>全屏显示(4:3)</PresentationFormat>
  <Paragraphs>130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聚合</vt:lpstr>
      <vt:lpstr>必发必下注教程</vt:lpstr>
      <vt:lpstr>如何在必发必博彩交易运作？</vt:lpstr>
      <vt:lpstr>  必发必下注分类</vt:lpstr>
      <vt:lpstr>一、如何选择您要的运动比赛？</vt:lpstr>
      <vt:lpstr>二、交易视窗简介</vt:lpstr>
      <vt:lpstr>二、交易视窗简介</vt:lpstr>
      <vt:lpstr>三、买（投注）</vt:lpstr>
      <vt:lpstr>四、买(投注)现有的赔率</vt:lpstr>
      <vt:lpstr>四、买(投注)现有的赔率</vt:lpstr>
      <vt:lpstr> </vt:lpstr>
      <vt:lpstr>五、要求更佳的赔率</vt:lpstr>
      <vt:lpstr>六、要求更多的买(投注)额</vt:lpstr>
      <vt:lpstr>七、卖(受注)</vt:lpstr>
      <vt:lpstr>八、卖(受注)现有的赔率</vt:lpstr>
      <vt:lpstr>八、卖(受注)现有的赔率</vt:lpstr>
      <vt:lpstr>八、卖(受注)现有的赔率</vt:lpstr>
      <vt:lpstr>九、提供您要卖(受注)的赔率</vt:lpstr>
      <vt:lpstr>九、提供您要卖(受注)的赔率</vt:lpstr>
      <vt:lpstr>十、要求更多的卖(受注)额</vt:lpstr>
      <vt:lpstr>十一、标准盘</vt:lpstr>
      <vt:lpstr>十一、标准盘</vt:lpstr>
      <vt:lpstr>十二、赔率价格和成交额视窗之【H】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必发必下注教程</dc:title>
  <dc:creator>Administrator</dc:creator>
  <cp:lastModifiedBy>User</cp:lastModifiedBy>
  <cp:revision>119</cp:revision>
  <dcterms:created xsi:type="dcterms:W3CDTF">2013-06-08T06:33:11Z</dcterms:created>
  <dcterms:modified xsi:type="dcterms:W3CDTF">2013-06-19T10:51:25Z</dcterms:modified>
</cp:coreProperties>
</file>