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rchivo Narrow"/>
      <p:regular r:id="rId29"/>
      <p:bold r:id="rId30"/>
      <p:italic r:id="rId31"/>
      <p:boldItalic r:id="rId32"/>
    </p:embeddedFont>
    <p:embeddedFont>
      <p:font typeface="Archivo Medium"/>
      <p:regular r:id="rId33"/>
      <p:bold r:id="rId34"/>
      <p:italic r:id="rId35"/>
      <p:boldItalic r:id="rId36"/>
    </p:embeddedFont>
    <p:embeddedFont>
      <p:font typeface="Archivo Thin"/>
      <p:regular r:id="rId37"/>
      <p:bold r:id="rId38"/>
      <p:italic r:id="rId39"/>
      <p:boldItalic r:id="rId40"/>
    </p:embeddedFont>
    <p:embeddedFont>
      <p:font typeface="Archivo"/>
      <p:regular r:id="rId41"/>
      <p:bold r:id="rId42"/>
      <p:italic r:id="rId43"/>
      <p:boldItalic r:id="rId44"/>
    </p:embeddedFont>
    <p:embeddedFont>
      <p:font typeface="Archivo Black"/>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6" roundtripDataSignature="AMtx7mjN/x+k41bpUWid4HOrnzFiH3Ol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Thin-boldItalic.fntdata"/><Relationship Id="rId20" Type="http://schemas.openxmlformats.org/officeDocument/2006/relationships/slide" Target="slides/slide15.xml"/><Relationship Id="rId42" Type="http://schemas.openxmlformats.org/officeDocument/2006/relationships/font" Target="fonts/Archivo-bold.fntdata"/><Relationship Id="rId41" Type="http://schemas.openxmlformats.org/officeDocument/2006/relationships/font" Target="fonts/Archivo-regular.fntdata"/><Relationship Id="rId22" Type="http://schemas.openxmlformats.org/officeDocument/2006/relationships/slide" Target="slides/slide17.xml"/><Relationship Id="rId44" Type="http://schemas.openxmlformats.org/officeDocument/2006/relationships/font" Target="fonts/Archivo-boldItalic.fntdata"/><Relationship Id="rId21" Type="http://schemas.openxmlformats.org/officeDocument/2006/relationships/slide" Target="slides/slide16.xml"/><Relationship Id="rId43" Type="http://schemas.openxmlformats.org/officeDocument/2006/relationships/font" Target="fonts/Archivo-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Archivo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Narrow-italic.fntdata"/><Relationship Id="rId30" Type="http://schemas.openxmlformats.org/officeDocument/2006/relationships/font" Target="fonts/ArchivoNarrow-bold.fntdata"/><Relationship Id="rId11" Type="http://schemas.openxmlformats.org/officeDocument/2006/relationships/slide" Target="slides/slide6.xml"/><Relationship Id="rId33" Type="http://schemas.openxmlformats.org/officeDocument/2006/relationships/font" Target="fonts/ArchivoMedium-regular.fntdata"/><Relationship Id="rId10" Type="http://schemas.openxmlformats.org/officeDocument/2006/relationships/slide" Target="slides/slide5.xml"/><Relationship Id="rId32" Type="http://schemas.openxmlformats.org/officeDocument/2006/relationships/font" Target="fonts/ArchivoNarrow-boldItalic.fntdata"/><Relationship Id="rId13" Type="http://schemas.openxmlformats.org/officeDocument/2006/relationships/slide" Target="slides/slide8.xml"/><Relationship Id="rId35" Type="http://schemas.openxmlformats.org/officeDocument/2006/relationships/font" Target="fonts/ArchivoMedium-italic.fntdata"/><Relationship Id="rId12" Type="http://schemas.openxmlformats.org/officeDocument/2006/relationships/slide" Target="slides/slide7.xml"/><Relationship Id="rId34" Type="http://schemas.openxmlformats.org/officeDocument/2006/relationships/font" Target="fonts/ArchivoMedium-bold.fntdata"/><Relationship Id="rId15" Type="http://schemas.openxmlformats.org/officeDocument/2006/relationships/slide" Target="slides/slide10.xml"/><Relationship Id="rId37" Type="http://schemas.openxmlformats.org/officeDocument/2006/relationships/font" Target="fonts/ArchivoThin-regular.fntdata"/><Relationship Id="rId14" Type="http://schemas.openxmlformats.org/officeDocument/2006/relationships/slide" Target="slides/slide9.xml"/><Relationship Id="rId36" Type="http://schemas.openxmlformats.org/officeDocument/2006/relationships/font" Target="fonts/ArchivoMedium-boldItalic.fntdata"/><Relationship Id="rId17" Type="http://schemas.openxmlformats.org/officeDocument/2006/relationships/slide" Target="slides/slide12.xml"/><Relationship Id="rId39" Type="http://schemas.openxmlformats.org/officeDocument/2006/relationships/font" Target="fonts/ArchivoThin-italic.fntdata"/><Relationship Id="rId16" Type="http://schemas.openxmlformats.org/officeDocument/2006/relationships/slide" Target="slides/slide11.xml"/><Relationship Id="rId38" Type="http://schemas.openxmlformats.org/officeDocument/2006/relationships/font" Target="fonts/ArchivoThin-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e1896c80e_0_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4" name="Google Shape;174;g2fe1896c80e_0_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75" name="Google Shape;175;g2fe1896c80e_0_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fe1896c80e_0_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77" name="Google Shape;177;g2fe1896c80e_0_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g2fe1896c80e_0_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210dc0ce7_1_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1" name="Google Shape;191;g30210dc0ce7_1_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92" name="Google Shape;192;g30210dc0ce7_1_3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0210dc0ce7_1_3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94" name="Google Shape;194;g30210dc0ce7_1_3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5" name="Google Shape;195;g30210dc0ce7_1_3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210dc0ce7_1_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g30210dc0ce7_1_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8" name="Google Shape;208;g30210dc0ce7_1_5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30210dc0ce7_1_5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10" name="Google Shape;210;g30210dc0ce7_1_5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1" name="Google Shape;211;g30210dc0ce7_1_5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335112bb2_0_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4" name="Google Shape;224;g2d335112bb2_0_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25" name="Google Shape;225;g2d335112bb2_0_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d335112bb2_0_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27" name="Google Shape;227;g2d335112bb2_0_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8" name="Google Shape;228;g2d335112bb2_0_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210dc0ce7_1_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8" name="Google Shape;238;g30210dc0ce7_1_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39" name="Google Shape;239;g30210dc0ce7_1_7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210dc0ce7_1_7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41" name="Google Shape;241;g30210dc0ce7_1_7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2" name="Google Shape;242;g30210dc0ce7_1_7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210dc0ce7_1_8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4" name="Google Shape;254;g30210dc0ce7_1_8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55" name="Google Shape;255;g30210dc0ce7_1_8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0210dc0ce7_1_8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57" name="Google Shape;257;g30210dc0ce7_1_8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8" name="Google Shape;258;g30210dc0ce7_1_8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210dc0ce7_1_10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1" name="Google Shape;271;g30210dc0ce7_1_10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72" name="Google Shape;272;g30210dc0ce7_1_10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30210dc0ce7_1_10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74" name="Google Shape;274;g30210dc0ce7_1_10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5" name="Google Shape;275;g30210dc0ce7_1_10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335112bb2_0_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7" name="Google Shape;287;g2d335112bb2_0_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8" name="Google Shape;288;g2d335112bb2_0_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d335112bb2_0_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90" name="Google Shape;290;g2d335112bb2_0_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1" name="Google Shape;291;g2d335112bb2_0_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210dc0ce7_1_1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1" name="Google Shape;301;g30210dc0ce7_1_1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02" name="Google Shape;302;g30210dc0ce7_1_12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0210dc0ce7_1_12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04" name="Google Shape;304;g30210dc0ce7_1_12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5" name="Google Shape;305;g30210dc0ce7_1_12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210dc0ce7_1_1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7" name="Google Shape;317;g30210dc0ce7_1_1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18" name="Google Shape;318;g30210dc0ce7_1_14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30210dc0ce7_1_14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320" name="Google Shape;320;g30210dc0ce7_1_14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1" name="Google Shape;321;g30210dc0ce7_1_14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420c639b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2420c639b4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420c639b4_0_3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0" name="Google Shape;340;g22420c639b4_0_3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41" name="Google Shape;341;g22420c639b4_0_3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2420c639b4_0_3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343" name="Google Shape;343;g22420c639b4_0_3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4" name="Google Shape;344;g22420c639b4_0_3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210dc0ce7_1_16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5" name="Google Shape;365;g30210dc0ce7_1_16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66" name="Google Shape;366;g30210dc0ce7_1_16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30210dc0ce7_1_16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368" name="Google Shape;368;g30210dc0ce7_1_16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9" name="Google Shape;369;g30210dc0ce7_1_16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082d036f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2082d036f9_0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3cb1c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43cb1ca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776cbd67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220776cbd67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5" name="Google Shape;95;g220776cbd67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20776cbd67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7" name="Google Shape;97;g220776cbd67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220776cbd67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210dc0ce7_1_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8" name="Google Shape;108;g30210dc0ce7_1_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09" name="Google Shape;109;g30210dc0ce7_1_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30210dc0ce7_1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1" name="Google Shape;111;g30210dc0ce7_1_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2" name="Google Shape;112;g30210dc0ce7_1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26" name="Google Shape;126;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28" name="Google Shape;128;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9" name="Google Shape;129;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e1896c80e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2" name="Google Shape;142;g2fe1896c80e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3" name="Google Shape;143;g2fe1896c80e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fe1896c80e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45" name="Google Shape;145;g2fe1896c80e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6" name="Google Shape;146;g2fe1896c80e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335112bb2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0" name="Google Shape;160;g2d335112bb2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1" name="Google Shape;161;g2d335112bb2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d335112bb2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63" name="Google Shape;163;g2d335112bb2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4" name="Google Shape;164;g2d335112bb2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5.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15.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025700" y="20368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06 - “</a:t>
            </a:r>
            <a:r>
              <a:rPr lang="es" sz="1800">
                <a:solidFill>
                  <a:schemeClr val="lt1"/>
                </a:solidFill>
                <a:latin typeface="Archivo Medium"/>
                <a:ea typeface="Archivo Medium"/>
                <a:cs typeface="Archivo Medium"/>
                <a:sym typeface="Archivo Medium"/>
              </a:rPr>
              <a:t>Bucles while</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fe1896c80e_0_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81" name="Google Shape;181;g2fe1896c80e_0_2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82" name="Google Shape;182;g2fe1896c80e_0_26"/>
          <p:cNvGrpSpPr/>
          <p:nvPr/>
        </p:nvGrpSpPr>
        <p:grpSpPr>
          <a:xfrm>
            <a:off x="555362" y="631437"/>
            <a:ext cx="700421" cy="692039"/>
            <a:chOff x="0" y="0"/>
            <a:chExt cx="1867789" cy="1845437"/>
          </a:xfrm>
        </p:grpSpPr>
        <p:sp>
          <p:nvSpPr>
            <p:cNvPr id="183" name="Google Shape;183;g2fe1896c80e_0_2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84" name="Google Shape;184;g2fe1896c80e_0_2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g2fe1896c80e_0_26"/>
          <p:cNvSpPr txBox="1"/>
          <p:nvPr/>
        </p:nvSpPr>
        <p:spPr>
          <a:xfrm>
            <a:off x="1342698" y="719975"/>
            <a:ext cx="3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Contadores</a:t>
            </a:r>
            <a:endParaRPr b="0" i="0" sz="3500" u="none" cap="none" strike="noStrike">
              <a:solidFill>
                <a:srgbClr val="000000"/>
              </a:solidFill>
              <a:latin typeface="Archivo Black"/>
              <a:ea typeface="Archivo Black"/>
              <a:cs typeface="Archivo Black"/>
              <a:sym typeface="Archivo Black"/>
            </a:endParaRPr>
          </a:p>
        </p:txBody>
      </p:sp>
      <p:sp>
        <p:nvSpPr>
          <p:cNvPr id="186" name="Google Shape;186;g2fe1896c80e_0_26"/>
          <p:cNvSpPr txBox="1"/>
          <p:nvPr/>
        </p:nvSpPr>
        <p:spPr>
          <a:xfrm>
            <a:off x="555350" y="1618725"/>
            <a:ext cx="4654200" cy="25431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contador es uno de los conceptos más básicos y útiles en programación. Básicamente, un contador es una variable que suma (o resta) de a uno cada vez que ocurre algo, como cuando se repite una acción dentro de un bucle. La idea es llevar un registro de cuántas veces ha sucedido algo.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¡Si! En el ejemplo anterior, cuando imprimimos los números de 1 a 10, la variable “numero” era un contador.</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Fijate, aqui está otra vez, con comentarios nuevos:</a:t>
            </a:r>
            <a:endParaRPr>
              <a:latin typeface="Archivo Narrow"/>
              <a:ea typeface="Archivo Narrow"/>
              <a:cs typeface="Archivo Narrow"/>
              <a:sym typeface="Archivo Narrow"/>
            </a:endParaRPr>
          </a:p>
        </p:txBody>
      </p:sp>
      <p:pic>
        <p:nvPicPr>
          <p:cNvPr id="187" name="Google Shape;187;g2fe1896c80e_0_2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88" name="Google Shape;188;g2fe1896c80e_0_26"/>
          <p:cNvSpPr txBox="1"/>
          <p:nvPr/>
        </p:nvSpPr>
        <p:spPr>
          <a:xfrm>
            <a:off x="5339000" y="1807850"/>
            <a:ext cx="3229200" cy="2338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Inicializamos el contador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while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10</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Incrementamos el contador en 1</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en cada iteración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210dc0ce7_1_3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98" name="Google Shape;198;g30210dc0ce7_1_3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99" name="Google Shape;199;g30210dc0ce7_1_35"/>
          <p:cNvGrpSpPr/>
          <p:nvPr/>
        </p:nvGrpSpPr>
        <p:grpSpPr>
          <a:xfrm>
            <a:off x="555362" y="631437"/>
            <a:ext cx="700421" cy="692039"/>
            <a:chOff x="0" y="0"/>
            <a:chExt cx="1867789" cy="1845437"/>
          </a:xfrm>
        </p:grpSpPr>
        <p:sp>
          <p:nvSpPr>
            <p:cNvPr id="200" name="Google Shape;200;g30210dc0ce7_1_3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01" name="Google Shape;201;g30210dc0ce7_1_3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g30210dc0ce7_1_35"/>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¿Cómo funciona un contador?</a:t>
            </a:r>
            <a:endParaRPr sz="3500">
              <a:latin typeface="Archivo Black"/>
              <a:ea typeface="Archivo Black"/>
              <a:cs typeface="Archivo Black"/>
              <a:sym typeface="Archivo Black"/>
            </a:endParaRPr>
          </a:p>
        </p:txBody>
      </p:sp>
      <p:sp>
        <p:nvSpPr>
          <p:cNvPr id="203" name="Google Shape;203;g30210dc0ce7_1_35"/>
          <p:cNvSpPr txBox="1"/>
          <p:nvPr/>
        </p:nvSpPr>
        <p:spPr>
          <a:xfrm>
            <a:off x="636150" y="1768275"/>
            <a:ext cx="66174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Vas a usar mucho los contadores, </a:t>
            </a:r>
            <a:r>
              <a:rPr lang="es">
                <a:latin typeface="Archivo Narrow"/>
                <a:ea typeface="Archivo Narrow"/>
                <a:cs typeface="Archivo Narrow"/>
                <a:sym typeface="Archivo Narrow"/>
              </a:rPr>
              <a:t>así</a:t>
            </a:r>
            <a:r>
              <a:rPr lang="es">
                <a:latin typeface="Archivo Narrow"/>
                <a:ea typeface="Archivo Narrow"/>
                <a:cs typeface="Archivo Narrow"/>
                <a:sym typeface="Archivo Narrow"/>
              </a:rPr>
              <a:t> que necesitas recordar esto: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700">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Lo primero que hacés es inicializar el contador en cero (o en otro valor si es necesario). </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Luego, dentro del bucle, cada vez que sucede la acción que estás contando le sumás uno al contador. </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Cuando el bucle termina, el contador va a tener guardada la cantidad total de veces que se realizó esa acción.</a:t>
            </a:r>
            <a:endParaRPr>
              <a:latin typeface="Archivo Narrow"/>
              <a:ea typeface="Archivo Narrow"/>
              <a:cs typeface="Archivo Narrow"/>
              <a:sym typeface="Archivo Narrow"/>
            </a:endParaRPr>
          </a:p>
          <a:p>
            <a:pPr indent="0" lvl="0" marL="0" rtl="0" algn="l">
              <a:lnSpc>
                <a:spcPct val="120008"/>
              </a:lnSpc>
              <a:spcBef>
                <a:spcPts val="0"/>
              </a:spcBef>
              <a:spcAft>
                <a:spcPts val="0"/>
              </a:spcAft>
              <a:buNone/>
            </a:pPr>
            <a:r>
              <a:t/>
            </a:r>
            <a:endParaRPr sz="700">
              <a:latin typeface="Archivo Narrow"/>
              <a:ea typeface="Archivo Narrow"/>
              <a:cs typeface="Archivo Narrow"/>
              <a:sym typeface="Archivo Narrow"/>
            </a:endParaRPr>
          </a:p>
          <a:p>
            <a:pPr indent="0" lvl="0" marL="0" rtl="0" algn="l">
              <a:lnSpc>
                <a:spcPct val="120008"/>
              </a:lnSpc>
              <a:spcBef>
                <a:spcPts val="0"/>
              </a:spcBef>
              <a:spcAft>
                <a:spcPts val="0"/>
              </a:spcAft>
              <a:buNone/>
            </a:pPr>
            <a:r>
              <a:rPr lang="es">
                <a:latin typeface="Archivo Narrow"/>
                <a:ea typeface="Archivo Narrow"/>
                <a:cs typeface="Archivo Narrow"/>
                <a:sym typeface="Archivo Narrow"/>
              </a:rPr>
              <a:t>¡Es muy fácil!</a:t>
            </a:r>
            <a:endParaRPr>
              <a:latin typeface="Archivo Narrow"/>
              <a:ea typeface="Archivo Narrow"/>
              <a:cs typeface="Archivo Narrow"/>
              <a:sym typeface="Archivo Narrow"/>
            </a:endParaRPr>
          </a:p>
        </p:txBody>
      </p:sp>
      <p:pic>
        <p:nvPicPr>
          <p:cNvPr id="204" name="Google Shape;204;g30210dc0ce7_1_3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210dc0ce7_1_5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14" name="Google Shape;214;g30210dc0ce7_1_54"/>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15" name="Google Shape;215;g30210dc0ce7_1_54"/>
          <p:cNvGrpSpPr/>
          <p:nvPr/>
        </p:nvGrpSpPr>
        <p:grpSpPr>
          <a:xfrm>
            <a:off x="555362" y="631437"/>
            <a:ext cx="700421" cy="692039"/>
            <a:chOff x="0" y="0"/>
            <a:chExt cx="1867789" cy="1845437"/>
          </a:xfrm>
        </p:grpSpPr>
        <p:sp>
          <p:nvSpPr>
            <p:cNvPr id="216" name="Google Shape;216;g30210dc0ce7_1_54"/>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7" name="Google Shape;217;g30210dc0ce7_1_54"/>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g30210dc0ce7_1_54"/>
          <p:cNvSpPr txBox="1"/>
          <p:nvPr/>
        </p:nvSpPr>
        <p:spPr>
          <a:xfrm>
            <a:off x="1342702" y="719975"/>
            <a:ext cx="73215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Ejemplo </a:t>
            </a:r>
            <a:endParaRPr sz="3500">
              <a:latin typeface="Archivo Black"/>
              <a:ea typeface="Archivo Black"/>
              <a:cs typeface="Archivo Black"/>
              <a:sym typeface="Archivo Black"/>
            </a:endParaRPr>
          </a:p>
        </p:txBody>
      </p:sp>
      <p:sp>
        <p:nvSpPr>
          <p:cNvPr id="219" name="Google Shape;219;g30210dc0ce7_1_54"/>
          <p:cNvSpPr txBox="1"/>
          <p:nvPr/>
        </p:nvSpPr>
        <p:spPr>
          <a:xfrm>
            <a:off x="555350" y="1807850"/>
            <a:ext cx="4580100" cy="2121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Este ejemplo arranca inicializando el contador en 0. Luego, tenemos un bucle while que se repite mientras contador sea menor que 5. En cada iteración del bucle el programa muestra qué número de “vuelta” estamos ejecutando (sumando 1 al contador para que empiece en 1 en lugar de 0), y después incrementa el valor del contador en 1. Cuando el bucle termina, el programa muestra el valor final del contador, que es 5.</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None/>
            </a:pPr>
            <a:r>
              <a:rPr lang="es" sz="1300">
                <a:latin typeface="Archivo Narrow"/>
                <a:ea typeface="Archivo Narrow"/>
                <a:cs typeface="Archivo Narrow"/>
                <a:sym typeface="Archivo Narrow"/>
              </a:rPr>
              <a:t>El contador va sumando de a uno cada vez que sucede la acción y, al final del bucle, posee el valor total de veces que el bucle se </a:t>
            </a:r>
            <a:r>
              <a:rPr lang="es" sz="1300">
                <a:latin typeface="Archivo Narrow"/>
                <a:ea typeface="Archivo Narrow"/>
                <a:cs typeface="Archivo Narrow"/>
                <a:sym typeface="Archivo Narrow"/>
              </a:rPr>
              <a:t>ejecuta</a:t>
            </a:r>
            <a:r>
              <a:rPr lang="es" sz="1300">
                <a:latin typeface="Archivo Narrow"/>
                <a:ea typeface="Archivo Narrow"/>
                <a:cs typeface="Archivo Narrow"/>
                <a:sym typeface="Archivo Narrow"/>
              </a:rPr>
              <a:t>. </a:t>
            </a:r>
            <a:endParaRPr sz="1300">
              <a:latin typeface="Archivo Narrow"/>
              <a:ea typeface="Archivo Narrow"/>
              <a:cs typeface="Archivo Narrow"/>
              <a:sym typeface="Archivo Narrow"/>
            </a:endParaRPr>
          </a:p>
        </p:txBody>
      </p:sp>
      <p:pic>
        <p:nvPicPr>
          <p:cNvPr id="220" name="Google Shape;220;g30210dc0ce7_1_54"/>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21" name="Google Shape;221;g30210dc0ce7_1_54"/>
          <p:cNvSpPr txBox="1"/>
          <p:nvPr/>
        </p:nvSpPr>
        <p:spPr>
          <a:xfrm>
            <a:off x="5339000" y="1807850"/>
            <a:ext cx="3229200" cy="2338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En bucle se repite 5 veces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while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contador</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5</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"Vuelta"</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contador</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Cada vez que ocurre la acción,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 sumamos 1 al contador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contador</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contador</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Al final del bucle, mostramos el</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valor del contador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"El contador llegó a:"</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contador</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335112bb2_0_1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31" name="Google Shape;231;g2d335112bb2_0_13"/>
          <p:cNvGrpSpPr/>
          <p:nvPr/>
        </p:nvGrpSpPr>
        <p:grpSpPr>
          <a:xfrm>
            <a:off x="2074075" y="1886198"/>
            <a:ext cx="995192" cy="1109627"/>
            <a:chOff x="0" y="-9525"/>
            <a:chExt cx="354123" cy="394843"/>
          </a:xfrm>
        </p:grpSpPr>
        <p:sp>
          <p:nvSpPr>
            <p:cNvPr id="232" name="Google Shape;232;g2d335112bb2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3" name="Google Shape;233;g2d335112bb2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34" name="Google Shape;234;g2d335112bb2_0_13"/>
          <p:cNvSpPr txBox="1"/>
          <p:nvPr/>
        </p:nvSpPr>
        <p:spPr>
          <a:xfrm>
            <a:off x="3143525" y="2073750"/>
            <a:ext cx="57246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Acumuladores</a:t>
            </a:r>
            <a:endParaRPr b="1" i="0" sz="5200" u="none" cap="none" strike="noStrike">
              <a:solidFill>
                <a:srgbClr val="434343"/>
              </a:solidFill>
              <a:latin typeface="Archivo Narrow"/>
              <a:ea typeface="Archivo Narrow"/>
              <a:cs typeface="Archivo Narrow"/>
              <a:sym typeface="Archivo Narrow"/>
            </a:endParaRPr>
          </a:p>
        </p:txBody>
      </p:sp>
      <p:pic>
        <p:nvPicPr>
          <p:cNvPr id="235" name="Google Shape;235;g2d335112bb2_0_13"/>
          <p:cNvPicPr preferRelativeResize="0"/>
          <p:nvPr/>
        </p:nvPicPr>
        <p:blipFill>
          <a:blip r:embed="rId4">
            <a:alphaModFix/>
          </a:blip>
          <a:stretch>
            <a:fillRect/>
          </a:stretch>
        </p:blipFill>
        <p:spPr>
          <a:xfrm>
            <a:off x="2171474" y="2040813"/>
            <a:ext cx="800401" cy="80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0210dc0ce7_1_7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45" name="Google Shape;245;g30210dc0ce7_1_7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46" name="Google Shape;246;g30210dc0ce7_1_71"/>
          <p:cNvGrpSpPr/>
          <p:nvPr/>
        </p:nvGrpSpPr>
        <p:grpSpPr>
          <a:xfrm>
            <a:off x="555362" y="631437"/>
            <a:ext cx="700421" cy="692039"/>
            <a:chOff x="0" y="0"/>
            <a:chExt cx="1867789" cy="1845437"/>
          </a:xfrm>
        </p:grpSpPr>
        <p:sp>
          <p:nvSpPr>
            <p:cNvPr id="247" name="Google Shape;247;g30210dc0ce7_1_7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48" name="Google Shape;248;g30210dc0ce7_1_7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g30210dc0ce7_1_71"/>
          <p:cNvSpPr txBox="1"/>
          <p:nvPr/>
        </p:nvSpPr>
        <p:spPr>
          <a:xfrm>
            <a:off x="1342698" y="719975"/>
            <a:ext cx="399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Acumuladores</a:t>
            </a:r>
            <a:endParaRPr b="0" i="0" sz="3500" u="none" cap="none" strike="noStrike">
              <a:solidFill>
                <a:srgbClr val="000000"/>
              </a:solidFill>
              <a:latin typeface="Archivo Black"/>
              <a:ea typeface="Archivo Black"/>
              <a:cs typeface="Archivo Black"/>
              <a:sym typeface="Archivo Black"/>
            </a:endParaRPr>
          </a:p>
        </p:txBody>
      </p:sp>
      <p:sp>
        <p:nvSpPr>
          <p:cNvPr id="250" name="Google Shape;250;g30210dc0ce7_1_71"/>
          <p:cNvSpPr txBox="1"/>
          <p:nvPr/>
        </p:nvSpPr>
        <p:spPr>
          <a:xfrm>
            <a:off x="555350" y="1807850"/>
            <a:ext cx="8041200" cy="1881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El acumulador opera de manera similar a un contador pero, en lugar de sumar de a uno, lo que hace es acumular un valor que puede ir variando. Mientras que el contador te dice cuántas veces pasó algo, esta herramienta indica cuánto se acumuló a lo largo del tiempo o de una serie de acciones.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Por ejemplo, en el contexto del </a:t>
            </a:r>
            <a:r>
              <a:rPr b="1" lang="es" sz="1300">
                <a:latin typeface="Archivo Narrow"/>
                <a:ea typeface="Archivo Narrow"/>
                <a:cs typeface="Archivo Narrow"/>
                <a:sym typeface="Archivo Narrow"/>
              </a:rPr>
              <a:t>Trabajo Final Integrador (TFI)</a:t>
            </a:r>
            <a:r>
              <a:rPr lang="es" sz="1300">
                <a:latin typeface="Archivo Narrow"/>
                <a:ea typeface="Archivo Narrow"/>
                <a:cs typeface="Archivo Narrow"/>
                <a:sym typeface="Archivo Narrow"/>
              </a:rPr>
              <a:t>, podrías usar un bucle con un acumulador para sumar la cantidad total de productos que tenés en el depósito. O sumar los importes de las ventas a lo largo de todo un mes.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Lo importante aquí es recordar que así como el contador suma de a uno, el acumulador suma el valor que vos le asignes en cada vuelta del bucle.</a:t>
            </a:r>
            <a:endParaRPr sz="1300">
              <a:latin typeface="Archivo Narrow"/>
              <a:ea typeface="Archivo Narrow"/>
              <a:cs typeface="Archivo Narrow"/>
              <a:sym typeface="Archivo Narrow"/>
            </a:endParaRPr>
          </a:p>
        </p:txBody>
      </p:sp>
      <p:pic>
        <p:nvPicPr>
          <p:cNvPr id="251" name="Google Shape;251;g30210dc0ce7_1_7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0210dc0ce7_1_8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61" name="Google Shape;261;g30210dc0ce7_1_8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62" name="Google Shape;262;g30210dc0ce7_1_88"/>
          <p:cNvGrpSpPr/>
          <p:nvPr/>
        </p:nvGrpSpPr>
        <p:grpSpPr>
          <a:xfrm>
            <a:off x="555362" y="631437"/>
            <a:ext cx="700421" cy="692039"/>
            <a:chOff x="0" y="0"/>
            <a:chExt cx="1867789" cy="1845437"/>
          </a:xfrm>
        </p:grpSpPr>
        <p:sp>
          <p:nvSpPr>
            <p:cNvPr id="263" name="Google Shape;263;g30210dc0ce7_1_8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64" name="Google Shape;264;g30210dc0ce7_1_8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g30210dc0ce7_1_88"/>
          <p:cNvSpPr txBox="1"/>
          <p:nvPr/>
        </p:nvSpPr>
        <p:spPr>
          <a:xfrm>
            <a:off x="1342698" y="719975"/>
            <a:ext cx="39963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Ejemplo</a:t>
            </a:r>
            <a:endParaRPr b="0" i="0" sz="3500" u="none" cap="none" strike="noStrike">
              <a:solidFill>
                <a:srgbClr val="000000"/>
              </a:solidFill>
              <a:latin typeface="Archivo Black"/>
              <a:ea typeface="Archivo Black"/>
              <a:cs typeface="Archivo Black"/>
              <a:sym typeface="Archivo Black"/>
            </a:endParaRPr>
          </a:p>
        </p:txBody>
      </p:sp>
      <p:sp>
        <p:nvSpPr>
          <p:cNvPr id="266" name="Google Shape;266;g30210dc0ce7_1_88"/>
          <p:cNvSpPr txBox="1"/>
          <p:nvPr/>
        </p:nvSpPr>
        <p:spPr>
          <a:xfrm>
            <a:off x="555350" y="1688425"/>
            <a:ext cx="2802600" cy="1881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Este código simula las ventas de productos en una tienda durante 3 días. Cada día, se pide que se ingrese el monto de las ventas y ese valor se acumula en la variable total. Al mismo tiempo, un contador (dia) se usa para controlar cuántas veces se repite el ciclo. Al final del bucle, se muestra el monto total acumulado de todas las ventas.</a:t>
            </a:r>
            <a:endParaRPr sz="1300">
              <a:latin typeface="Archivo Narrow"/>
              <a:ea typeface="Archivo Narrow"/>
              <a:cs typeface="Archivo Narrow"/>
              <a:sym typeface="Archivo Narrow"/>
            </a:endParaRPr>
          </a:p>
        </p:txBody>
      </p:sp>
      <p:pic>
        <p:nvPicPr>
          <p:cNvPr id="267" name="Google Shape;267;g30210dc0ce7_1_8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268" name="Google Shape;268;g30210dc0ce7_1_88"/>
          <p:cNvSpPr txBox="1"/>
          <p:nvPr/>
        </p:nvSpPr>
        <p:spPr>
          <a:xfrm>
            <a:off x="3451750" y="1618725"/>
            <a:ext cx="5116500" cy="2732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total</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0 </a:t>
            </a:r>
            <a:r>
              <a:rPr lang="es" sz="1050">
                <a:solidFill>
                  <a:srgbClr val="6A9955"/>
                </a:solidFill>
                <a:highlight>
                  <a:srgbClr val="1F1F1F"/>
                </a:highlight>
                <a:latin typeface="Courier New"/>
                <a:ea typeface="Courier New"/>
                <a:cs typeface="Courier New"/>
                <a:sym typeface="Courier New"/>
              </a:rPr>
              <a:t># Inicializamos el acumulador en cero</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dia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   </a:t>
            </a:r>
            <a:r>
              <a:rPr lang="es" sz="1050">
                <a:solidFill>
                  <a:srgbClr val="6A9955"/>
                </a:solidFill>
                <a:highlight>
                  <a:srgbClr val="1F1F1F"/>
                </a:highlight>
                <a:latin typeface="Courier New"/>
                <a:ea typeface="Courier New"/>
                <a:cs typeface="Courier New"/>
                <a:sym typeface="Courier New"/>
              </a:rPr>
              <a:t># Inicializamos el contador en cero</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Simulamos ventas de productos en una tienda, usando un bucle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Supongamos que ingresamos productos durante 3 días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while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dia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3</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"Día"</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dia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venta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4EC9B0"/>
                </a:solidFill>
                <a:highlight>
                  <a:srgbClr val="1F1F1F"/>
                </a:highlight>
                <a:latin typeface="Courier New"/>
                <a:ea typeface="Courier New"/>
                <a:cs typeface="Courier New"/>
                <a:sym typeface="Courier New"/>
              </a:rPr>
              <a:t>float</a:t>
            </a:r>
            <a:r>
              <a:rPr lang="es" sz="1050">
                <a:solidFill>
                  <a:srgbClr val="CCCCCC"/>
                </a:solidFill>
                <a:highlight>
                  <a:srgbClr val="1F1F1F"/>
                </a:highlight>
                <a:latin typeface="Courier New"/>
                <a:ea typeface="Courier New"/>
                <a:cs typeface="Courier New"/>
                <a:sym typeface="Courier New"/>
              </a:rPr>
              <a:t>(</a:t>
            </a:r>
            <a:r>
              <a:rPr lang="es" sz="1050">
                <a:solidFill>
                  <a:srgbClr val="DCDCAA"/>
                </a:solidFill>
                <a:highlight>
                  <a:srgbClr val="1F1F1F"/>
                </a:highlight>
                <a:latin typeface="Courier New"/>
                <a:ea typeface="Courier New"/>
                <a:cs typeface="Courier New"/>
                <a:sym typeface="Courier New"/>
              </a:rPr>
              <a:t>input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"Monto de las ventas del día: "</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total</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total</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venta </a:t>
            </a:r>
            <a:r>
              <a:rPr lang="es" sz="1050">
                <a:solidFill>
                  <a:srgbClr val="6A9955"/>
                </a:solidFill>
                <a:highlight>
                  <a:srgbClr val="1F1F1F"/>
                </a:highlight>
                <a:latin typeface="Courier New"/>
                <a:ea typeface="Courier New"/>
                <a:cs typeface="Courier New"/>
                <a:sym typeface="Courier New"/>
              </a:rPr>
              <a:t># Acumulamos el monto en el acumulador</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dia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dia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        </a:t>
            </a:r>
            <a:r>
              <a:rPr lang="es" sz="1050">
                <a:solidFill>
                  <a:srgbClr val="6A9955"/>
                </a:solidFill>
                <a:highlight>
                  <a:srgbClr val="1F1F1F"/>
                </a:highlight>
                <a:latin typeface="Courier New"/>
                <a:ea typeface="Courier New"/>
                <a:cs typeface="Courier New"/>
                <a:sym typeface="Courier New"/>
              </a:rPr>
              <a:t># Incrementamos el contador:</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Al final del bucle, mostramos el total acumulado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"El total de las ventas ingresadas es: $"</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total</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210dc0ce7_1_10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8" name="Google Shape;278;g30210dc0ce7_1_107"/>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79" name="Google Shape;279;g30210dc0ce7_1_107"/>
          <p:cNvGrpSpPr/>
          <p:nvPr/>
        </p:nvGrpSpPr>
        <p:grpSpPr>
          <a:xfrm>
            <a:off x="555362" y="631437"/>
            <a:ext cx="700421" cy="692039"/>
            <a:chOff x="0" y="0"/>
            <a:chExt cx="1867789" cy="1845437"/>
          </a:xfrm>
        </p:grpSpPr>
        <p:sp>
          <p:nvSpPr>
            <p:cNvPr id="280" name="Google Shape;280;g30210dc0ce7_1_107"/>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81" name="Google Shape;281;g30210dc0ce7_1_107"/>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 name="Google Shape;282;g30210dc0ce7_1_107"/>
          <p:cNvSpPr txBox="1"/>
          <p:nvPr/>
        </p:nvSpPr>
        <p:spPr>
          <a:xfrm>
            <a:off x="1325550" y="719975"/>
            <a:ext cx="73644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¿Dónde usar un acumulador?</a:t>
            </a:r>
            <a:endParaRPr sz="3500">
              <a:latin typeface="Archivo Black"/>
              <a:ea typeface="Archivo Black"/>
              <a:cs typeface="Archivo Black"/>
              <a:sym typeface="Archivo Black"/>
            </a:endParaRPr>
          </a:p>
        </p:txBody>
      </p:sp>
      <p:sp>
        <p:nvSpPr>
          <p:cNvPr id="283" name="Google Shape;283;g30210dc0ce7_1_107"/>
          <p:cNvSpPr txBox="1"/>
          <p:nvPr/>
        </p:nvSpPr>
        <p:spPr>
          <a:xfrm>
            <a:off x="551400" y="1781475"/>
            <a:ext cx="8041200" cy="2361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Los acumuladores son útiles en situaciones donde necesitás sumar valores de manera progresiva.</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Por ejemplo:</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Char char="●"/>
            </a:pPr>
            <a:r>
              <a:rPr lang="es" sz="1300">
                <a:latin typeface="Archivo Narrow"/>
                <a:ea typeface="Archivo Narrow"/>
                <a:cs typeface="Archivo Narrow"/>
                <a:sym typeface="Archivo Narrow"/>
              </a:rPr>
              <a:t>Suma de productos: Llevar el total de productos agregados a un inventario.</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Char char="●"/>
            </a:pPr>
            <a:r>
              <a:rPr lang="es" sz="1300">
                <a:latin typeface="Archivo Narrow"/>
                <a:ea typeface="Archivo Narrow"/>
                <a:cs typeface="Archivo Narrow"/>
                <a:sym typeface="Archivo Narrow"/>
              </a:rPr>
              <a:t>Cálculo del valor del stock: Acumular el valor total del inventario sumando el precio de cada producto disponible por la cantidad existente.</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Char char="●"/>
            </a:pPr>
            <a:r>
              <a:rPr lang="es" sz="1300">
                <a:latin typeface="Archivo Narrow"/>
                <a:ea typeface="Archivo Narrow"/>
                <a:cs typeface="Archivo Narrow"/>
                <a:sym typeface="Archivo Narrow"/>
              </a:rPr>
              <a:t>Sumar montos de ventas: Acumular el total de ventas realizadas en un día o una semana. </a:t>
            </a:r>
            <a:r>
              <a:rPr lang="es" sz="1300">
                <a:solidFill>
                  <a:schemeClr val="dk1"/>
                </a:solidFill>
                <a:latin typeface="Archivo Narrow"/>
                <a:ea typeface="Archivo Narrow"/>
                <a:cs typeface="Archivo Narrow"/>
                <a:sym typeface="Archivo Narrow"/>
              </a:rPr>
              <a:t>Sería algo similar a lo visto en el ejemplo anterior.</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Estamos seguros que en el TFI vas a usar acumuladores y/o contadores.</a:t>
            </a:r>
            <a:endParaRPr sz="1300">
              <a:latin typeface="Archivo Narrow"/>
              <a:ea typeface="Archivo Narrow"/>
              <a:cs typeface="Archivo Narrow"/>
              <a:sym typeface="Archivo Narrow"/>
            </a:endParaRPr>
          </a:p>
        </p:txBody>
      </p:sp>
      <p:pic>
        <p:nvPicPr>
          <p:cNvPr id="284" name="Google Shape;284;g30210dc0ce7_1_107"/>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d335112bb2_0_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94" name="Google Shape;294;g2d335112bb2_0_26"/>
          <p:cNvGrpSpPr/>
          <p:nvPr/>
        </p:nvGrpSpPr>
        <p:grpSpPr>
          <a:xfrm>
            <a:off x="1841951" y="1886198"/>
            <a:ext cx="995192" cy="1109627"/>
            <a:chOff x="0" y="-9525"/>
            <a:chExt cx="354123" cy="394843"/>
          </a:xfrm>
        </p:grpSpPr>
        <p:sp>
          <p:nvSpPr>
            <p:cNvPr id="295" name="Google Shape;295;g2d335112bb2_0_2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6" name="Google Shape;296;g2d335112bb2_0_2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97" name="Google Shape;297;g2d335112bb2_0_26"/>
          <p:cNvSpPr txBox="1"/>
          <p:nvPr/>
        </p:nvSpPr>
        <p:spPr>
          <a:xfrm>
            <a:off x="2924750" y="2030800"/>
            <a:ext cx="5858100" cy="738900"/>
          </a:xfrm>
          <a:prstGeom prst="rect">
            <a:avLst/>
          </a:prstGeom>
          <a:noFill/>
          <a:ln>
            <a:noFill/>
          </a:ln>
        </p:spPr>
        <p:txBody>
          <a:bodyPr anchorCtr="0" anchor="t" bIns="0" lIns="0" spcFirstLastPara="1" rIns="0" wrap="square" tIns="0">
            <a:spAutoFit/>
          </a:bodyPr>
          <a:lstStyle/>
          <a:p>
            <a:pPr indent="0" lvl="0" marL="0" rtl="0" algn="l">
              <a:lnSpc>
                <a:spcPct val="119996"/>
              </a:lnSpc>
              <a:spcBef>
                <a:spcPts val="0"/>
              </a:spcBef>
              <a:spcAft>
                <a:spcPts val="0"/>
              </a:spcAft>
              <a:buClr>
                <a:schemeClr val="dk1"/>
              </a:buClr>
              <a:buSzPts val="1100"/>
              <a:buFont typeface="Arial"/>
              <a:buNone/>
            </a:pPr>
            <a:r>
              <a:rPr b="1" lang="es" sz="4800">
                <a:solidFill>
                  <a:srgbClr val="434343"/>
                </a:solidFill>
                <a:latin typeface="Archivo Narrow"/>
                <a:ea typeface="Archivo Narrow"/>
                <a:cs typeface="Archivo Narrow"/>
                <a:sym typeface="Archivo Narrow"/>
              </a:rPr>
              <a:t>Bucles y cadenas</a:t>
            </a:r>
            <a:endParaRPr b="1" sz="4800">
              <a:solidFill>
                <a:srgbClr val="434343"/>
              </a:solidFill>
              <a:latin typeface="Archivo Narrow"/>
              <a:ea typeface="Archivo Narrow"/>
              <a:cs typeface="Archivo Narrow"/>
              <a:sym typeface="Archivo Narrow"/>
            </a:endParaRPr>
          </a:p>
        </p:txBody>
      </p:sp>
      <p:pic>
        <p:nvPicPr>
          <p:cNvPr id="298" name="Google Shape;298;g2d335112bb2_0_26"/>
          <p:cNvPicPr preferRelativeResize="0"/>
          <p:nvPr/>
        </p:nvPicPr>
        <p:blipFill>
          <a:blip r:embed="rId4">
            <a:alphaModFix/>
          </a:blip>
          <a:stretch>
            <a:fillRect/>
          </a:stretch>
        </p:blipFill>
        <p:spPr>
          <a:xfrm>
            <a:off x="1950524" y="2053150"/>
            <a:ext cx="778051" cy="778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0210dc0ce7_1_12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08" name="Google Shape;308;g30210dc0ce7_1_12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09" name="Google Shape;309;g30210dc0ce7_1_125"/>
          <p:cNvGrpSpPr/>
          <p:nvPr/>
        </p:nvGrpSpPr>
        <p:grpSpPr>
          <a:xfrm>
            <a:off x="555362" y="631437"/>
            <a:ext cx="700421" cy="692039"/>
            <a:chOff x="0" y="0"/>
            <a:chExt cx="1867789" cy="1845437"/>
          </a:xfrm>
        </p:grpSpPr>
        <p:sp>
          <p:nvSpPr>
            <p:cNvPr id="310" name="Google Shape;310;g30210dc0ce7_1_12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11" name="Google Shape;311;g30210dc0ce7_1_12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g30210dc0ce7_1_125"/>
          <p:cNvSpPr txBox="1"/>
          <p:nvPr/>
        </p:nvSpPr>
        <p:spPr>
          <a:xfrm>
            <a:off x="1342702" y="719975"/>
            <a:ext cx="72258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Bucle while y cadenas</a:t>
            </a:r>
            <a:endParaRPr b="0" i="0" sz="3500" u="none" cap="none" strike="noStrike">
              <a:solidFill>
                <a:srgbClr val="000000"/>
              </a:solidFill>
              <a:latin typeface="Archivo Black"/>
              <a:ea typeface="Archivo Black"/>
              <a:cs typeface="Archivo Black"/>
              <a:sym typeface="Archivo Black"/>
            </a:endParaRPr>
          </a:p>
        </p:txBody>
      </p:sp>
      <p:sp>
        <p:nvSpPr>
          <p:cNvPr id="313" name="Google Shape;313;g30210dc0ce7_1_125"/>
          <p:cNvSpPr txBox="1"/>
          <p:nvPr/>
        </p:nvSpPr>
        <p:spPr>
          <a:xfrm>
            <a:off x="565350" y="1689150"/>
            <a:ext cx="8013300" cy="2601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Los bucles while son muy útiles para recorrer cadenas de texto en Python, permitiendo que el programa repita una acción mientras se cumpla una condición. Usando un while, podés recorrer cada carácter de la cadena hasta llegar al final.</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Para hacerlo, necesitás una variable que funcione como índice, comenzando en 0. Este índice representa la posición del carácter a mostrar o manipular.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A medida que el bucle avanza, el índice se incrementa para moverse por la cadena. Mientras el índice sea menor que la longitud de la cadena (obtenida con len()), el bucle seguirá ejecutándose. Podés acceder a cada carácter utilizando el índice entre corchetes []. Una vez que el índice alcanza la longitud de la cadena, el bucle se detiene. Así, podés usar while para procesar o mostrar cada carácter de una cadena de manera controlada, ya sea para imprimirlos o manipularlos.</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ctr">
              <a:lnSpc>
                <a:spcPct val="120008"/>
              </a:lnSpc>
              <a:spcBef>
                <a:spcPts val="0"/>
              </a:spcBef>
              <a:spcAft>
                <a:spcPts val="0"/>
              </a:spcAft>
              <a:buClr>
                <a:schemeClr val="dk1"/>
              </a:buClr>
              <a:buSzPts val="1100"/>
              <a:buFont typeface="Arial"/>
              <a:buNone/>
            </a:pPr>
            <a:r>
              <a:rPr b="1" lang="es" sz="1300">
                <a:latin typeface="Archivo Narrow"/>
                <a:ea typeface="Archivo Narrow"/>
                <a:cs typeface="Archivo Narrow"/>
                <a:sym typeface="Archivo Narrow"/>
              </a:rPr>
              <a:t>¿Lo vemos con un ejemplo? 🤔</a:t>
            </a:r>
            <a:endParaRPr b="1" sz="1300">
              <a:latin typeface="Archivo Narrow"/>
              <a:ea typeface="Archivo Narrow"/>
              <a:cs typeface="Archivo Narrow"/>
              <a:sym typeface="Archivo Narrow"/>
            </a:endParaRPr>
          </a:p>
        </p:txBody>
      </p:sp>
      <p:pic>
        <p:nvPicPr>
          <p:cNvPr id="314" name="Google Shape;314;g30210dc0ce7_1_12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0210dc0ce7_1_14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24" name="Google Shape;324;g30210dc0ce7_1_14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25" name="Google Shape;325;g30210dc0ce7_1_141"/>
          <p:cNvGrpSpPr/>
          <p:nvPr/>
        </p:nvGrpSpPr>
        <p:grpSpPr>
          <a:xfrm>
            <a:off x="555362" y="631437"/>
            <a:ext cx="700421" cy="692039"/>
            <a:chOff x="0" y="0"/>
            <a:chExt cx="1867789" cy="1845437"/>
          </a:xfrm>
        </p:grpSpPr>
        <p:sp>
          <p:nvSpPr>
            <p:cNvPr id="326" name="Google Shape;326;g30210dc0ce7_1_14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27" name="Google Shape;327;g30210dc0ce7_1_14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 name="Google Shape;328;g30210dc0ce7_1_141"/>
          <p:cNvSpPr txBox="1"/>
          <p:nvPr/>
        </p:nvSpPr>
        <p:spPr>
          <a:xfrm>
            <a:off x="1342702" y="719975"/>
            <a:ext cx="7225800" cy="5388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Bucle while y cadenas</a:t>
            </a:r>
            <a:endParaRPr b="0" i="0" sz="3500" u="none" cap="none" strike="noStrike">
              <a:solidFill>
                <a:srgbClr val="000000"/>
              </a:solidFill>
              <a:latin typeface="Archivo Black"/>
              <a:ea typeface="Archivo Black"/>
              <a:cs typeface="Archivo Black"/>
              <a:sym typeface="Archivo Black"/>
            </a:endParaRPr>
          </a:p>
        </p:txBody>
      </p:sp>
      <p:sp>
        <p:nvSpPr>
          <p:cNvPr id="329" name="Google Shape;329;g30210dc0ce7_1_141"/>
          <p:cNvSpPr txBox="1"/>
          <p:nvPr/>
        </p:nvSpPr>
        <p:spPr>
          <a:xfrm>
            <a:off x="555350" y="1807850"/>
            <a:ext cx="3381000" cy="2121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El programa recorre la cadena de texto. Inicializamos el índice en 0, que será utilizado para recorrer la cadena carácter por carácter mientras el valor del índice sea menor que la longitud de la misma. Usamos print() para mostrar tanto el número del carácter (calculado como indice + 1) como el carácter en sí, accediendo a la cadena con cadena[indice]. Luego, incrementamos el índice para avanzar al siguiente carácter de la cadena y así hasta terminar. ¡Probalo!</a:t>
            </a:r>
            <a:endParaRPr sz="1300">
              <a:latin typeface="Archivo Narrow"/>
              <a:ea typeface="Archivo Narrow"/>
              <a:cs typeface="Archivo Narrow"/>
              <a:sym typeface="Archivo Narrow"/>
            </a:endParaRPr>
          </a:p>
        </p:txBody>
      </p:sp>
      <p:pic>
        <p:nvPicPr>
          <p:cNvPr id="330" name="Google Shape;330;g30210dc0ce7_1_141"/>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331" name="Google Shape;331;g30210dc0ce7_1_141"/>
          <p:cNvSpPr txBox="1"/>
          <p:nvPr/>
        </p:nvSpPr>
        <p:spPr>
          <a:xfrm>
            <a:off x="4006400" y="1807850"/>
            <a:ext cx="4561800" cy="25431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Definimos la cadena de texto</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"Talento Tech"</a:t>
            </a:r>
            <a:endParaRPr sz="1050">
              <a:solidFill>
                <a:srgbClr val="CE917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Inicializamos el contador para los índices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0</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Usamos un bucle while para recorrer la cadena</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while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len</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Mostramos el número y el carácter</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CE9178"/>
                </a:solidFill>
                <a:highlight>
                  <a:srgbClr val="1F1F1F"/>
                </a:highlight>
                <a:latin typeface="Courier New"/>
                <a:ea typeface="Courier New"/>
                <a:cs typeface="Courier New"/>
                <a:sym typeface="Courier New"/>
              </a:rPr>
              <a:t>"caracter"</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r>
              <a:rPr lang="es" sz="1050">
                <a:solidFill>
                  <a:srgbClr val="CE9178"/>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cadena</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Incrementamos el contador en 1</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indice</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endParaRPr sz="1050">
              <a:solidFill>
                <a:srgbClr val="B5CEA8"/>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6A9955"/>
              </a:solidFill>
              <a:highlight>
                <a:srgbClr val="1F1F1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22420c639b4_0_316"/>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2420c639b4_0_316"/>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2420c639b4_0_321"/>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47" name="Google Shape;347;g22420c639b4_0_321"/>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48" name="Google Shape;348;g22420c639b4_0_321"/>
          <p:cNvGrpSpPr/>
          <p:nvPr/>
        </p:nvGrpSpPr>
        <p:grpSpPr>
          <a:xfrm>
            <a:off x="555362" y="631437"/>
            <a:ext cx="700421" cy="692039"/>
            <a:chOff x="0" y="0"/>
            <a:chExt cx="1867789" cy="1845437"/>
          </a:xfrm>
        </p:grpSpPr>
        <p:sp>
          <p:nvSpPr>
            <p:cNvPr id="349" name="Google Shape;349;g22420c639b4_0_321"/>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50" name="Google Shape;350;g22420c639b4_0_321"/>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1" name="Google Shape;351;g22420c639b4_0_321"/>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352" name="Google Shape;352;g22420c639b4_0_321"/>
          <p:cNvSpPr txBox="1"/>
          <p:nvPr/>
        </p:nvSpPr>
        <p:spPr>
          <a:xfrm>
            <a:off x="1342696" y="504825"/>
            <a:ext cx="7440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353" name="Google Shape;353;g22420c639b4_0_321"/>
          <p:cNvGrpSpPr/>
          <p:nvPr/>
        </p:nvGrpSpPr>
        <p:grpSpPr>
          <a:xfrm>
            <a:off x="1342695" y="1017800"/>
            <a:ext cx="4971433" cy="382795"/>
            <a:chOff x="0" y="-9525"/>
            <a:chExt cx="1657918" cy="201641"/>
          </a:xfrm>
        </p:grpSpPr>
        <p:sp>
          <p:nvSpPr>
            <p:cNvPr id="354" name="Google Shape;354;g22420c639b4_0_321"/>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6"/>
              </a:srgbClr>
            </a:solidFill>
            <a:ln>
              <a:noFill/>
            </a:ln>
          </p:spPr>
        </p:sp>
        <p:sp>
          <p:nvSpPr>
            <p:cNvPr id="355" name="Google Shape;355;g22420c639b4_0_321"/>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56" name="Google Shape;356;g22420c639b4_0_321"/>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357" name="Google Shape;357;g22420c639b4_0_321"/>
          <p:cNvGrpSpPr/>
          <p:nvPr/>
        </p:nvGrpSpPr>
        <p:grpSpPr>
          <a:xfrm>
            <a:off x="555375" y="1658250"/>
            <a:ext cx="8009984" cy="297305"/>
            <a:chOff x="-2" y="-9525"/>
            <a:chExt cx="1916356" cy="156600"/>
          </a:xfrm>
        </p:grpSpPr>
        <p:sp>
          <p:nvSpPr>
            <p:cNvPr id="358" name="Google Shape;358;g22420c639b4_0_321"/>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27"/>
              </a:srgbClr>
            </a:solidFill>
            <a:ln>
              <a:noFill/>
            </a:ln>
          </p:spPr>
        </p:sp>
        <p:sp>
          <p:nvSpPr>
            <p:cNvPr id="359" name="Google Shape;359;g22420c639b4_0_321"/>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60" name="Google Shape;360;g22420c639b4_0_321"/>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lang="es" sz="1600">
                <a:latin typeface="Archivo Narrow"/>
                <a:ea typeface="Archivo Narrow"/>
                <a:cs typeface="Archivo Narrow"/>
                <a:sym typeface="Archivo Narrow"/>
              </a:rPr>
              <a:t>Control de stock de productos</a:t>
            </a:r>
            <a:endParaRPr b="1" i="0" sz="1600" u="none" cap="none" strike="noStrike">
              <a:solidFill>
                <a:srgbClr val="000000"/>
              </a:solidFill>
              <a:latin typeface="Archivo Narrow"/>
              <a:ea typeface="Archivo Narrow"/>
              <a:cs typeface="Archivo Narrow"/>
              <a:sym typeface="Archivo Narrow"/>
            </a:endParaRPr>
          </a:p>
        </p:txBody>
      </p:sp>
      <p:sp>
        <p:nvSpPr>
          <p:cNvPr id="361" name="Google Shape;361;g22420c639b4_0_321"/>
          <p:cNvSpPr txBox="1"/>
          <p:nvPr/>
        </p:nvSpPr>
        <p:spPr>
          <a:xfrm>
            <a:off x="1642900" y="1045725"/>
            <a:ext cx="36939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362" name="Google Shape;362;g22420c639b4_0_321"/>
          <p:cNvSpPr txBox="1"/>
          <p:nvPr/>
        </p:nvSpPr>
        <p:spPr>
          <a:xfrm>
            <a:off x="555475" y="2061325"/>
            <a:ext cx="7887900" cy="20628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Desarrollá un programa que permita al usuario ingresar el nombre de varios productos y la cantidad en stock que hay de cada uno. El programa debe seguir pidiendo que ingrese productos hasta que el usuario decida salir, ingresando "salir" como nombre de producto. Después de que el bucle termine, el programa debe mostrar la cantidad total de productos ingresados.</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1" lang="es" sz="1600">
                <a:latin typeface="Archivo Narrow"/>
                <a:ea typeface="Archivo Narrow"/>
                <a:cs typeface="Archivo Narrow"/>
                <a:sym typeface="Archivo Narrow"/>
              </a:rPr>
              <a:t>Tips:</a:t>
            </a:r>
            <a:r>
              <a:rPr b="1" lang="es">
                <a:solidFill>
                  <a:schemeClr val="dk1"/>
                </a:solidFill>
                <a:latin typeface="Archivo Narrow"/>
                <a:ea typeface="Archivo Narrow"/>
                <a:cs typeface="Archivo Narrow"/>
                <a:sym typeface="Archivo Narrow"/>
              </a:rPr>
              <a:t> </a:t>
            </a:r>
            <a:endParaRPr b="1">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Vas a necesitar un contador.</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Tené presente las estructuras condicionales.</a:t>
            </a:r>
            <a:endParaRPr b="0" i="0" sz="1400" u="none" cap="none" strike="noStrike">
              <a:solidFill>
                <a:schemeClr val="dk1"/>
              </a:solidFill>
              <a:latin typeface="Archivo Narrow"/>
              <a:ea typeface="Archivo Narrow"/>
              <a:cs typeface="Archivo Narrow"/>
              <a:sym typeface="Archivo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0210dc0ce7_1_166"/>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72" name="Google Shape;372;g30210dc0ce7_1_16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373" name="Google Shape;373;g30210dc0ce7_1_166"/>
          <p:cNvGrpSpPr/>
          <p:nvPr/>
        </p:nvGrpSpPr>
        <p:grpSpPr>
          <a:xfrm>
            <a:off x="555362" y="631437"/>
            <a:ext cx="700421" cy="692039"/>
            <a:chOff x="0" y="0"/>
            <a:chExt cx="1867789" cy="1845437"/>
          </a:xfrm>
        </p:grpSpPr>
        <p:sp>
          <p:nvSpPr>
            <p:cNvPr id="374" name="Google Shape;374;g30210dc0ce7_1_16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75" name="Google Shape;375;g30210dc0ce7_1_16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g30210dc0ce7_1_166"/>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377" name="Google Shape;377;g30210dc0ce7_1_166"/>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378" name="Google Shape;378;g30210dc0ce7_1_166"/>
          <p:cNvGrpSpPr/>
          <p:nvPr/>
        </p:nvGrpSpPr>
        <p:grpSpPr>
          <a:xfrm>
            <a:off x="1342695" y="1017800"/>
            <a:ext cx="4971433" cy="382795"/>
            <a:chOff x="0" y="-9525"/>
            <a:chExt cx="1657918" cy="201641"/>
          </a:xfrm>
        </p:grpSpPr>
        <p:sp>
          <p:nvSpPr>
            <p:cNvPr id="379" name="Google Shape;379;g30210dc0ce7_1_166"/>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380" name="Google Shape;380;g30210dc0ce7_1_166"/>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81" name="Google Shape;381;g30210dc0ce7_1_166"/>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382" name="Google Shape;382;g30210dc0ce7_1_166"/>
          <p:cNvGrpSpPr/>
          <p:nvPr/>
        </p:nvGrpSpPr>
        <p:grpSpPr>
          <a:xfrm>
            <a:off x="555375" y="1658250"/>
            <a:ext cx="8009985" cy="297305"/>
            <a:chOff x="-2" y="-9525"/>
            <a:chExt cx="1916356" cy="156600"/>
          </a:xfrm>
        </p:grpSpPr>
        <p:sp>
          <p:nvSpPr>
            <p:cNvPr id="383" name="Google Shape;383;g30210dc0ce7_1_166"/>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384" name="Google Shape;384;g30210dc0ce7_1_166"/>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85" name="Google Shape;385;g30210dc0ce7_1_166"/>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lang="es" sz="1600">
                <a:latin typeface="Archivo Narrow"/>
                <a:ea typeface="Archivo Narrow"/>
                <a:cs typeface="Archivo Narrow"/>
                <a:sym typeface="Archivo Narrow"/>
              </a:rPr>
              <a:t>Validación de precios de productos</a:t>
            </a:r>
            <a:endParaRPr b="1" i="0" sz="1600" u="none" cap="none" strike="noStrike">
              <a:solidFill>
                <a:srgbClr val="000000"/>
              </a:solidFill>
              <a:latin typeface="Archivo Narrow"/>
              <a:ea typeface="Archivo Narrow"/>
              <a:cs typeface="Archivo Narrow"/>
              <a:sym typeface="Archivo Narrow"/>
            </a:endParaRPr>
          </a:p>
        </p:txBody>
      </p:sp>
      <p:sp>
        <p:nvSpPr>
          <p:cNvPr id="386" name="Google Shape;386;g30210dc0ce7_1_166"/>
          <p:cNvSpPr txBox="1"/>
          <p:nvPr/>
        </p:nvSpPr>
        <p:spPr>
          <a:xfrm>
            <a:off x="1642899" y="1045725"/>
            <a:ext cx="39669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387" name="Google Shape;387;g30210dc0ce7_1_166"/>
          <p:cNvSpPr txBox="1"/>
          <p:nvPr/>
        </p:nvSpPr>
        <p:spPr>
          <a:xfrm>
            <a:off x="555475" y="2061325"/>
            <a:ext cx="7887900" cy="18042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Escribí un programa que permita al usuario ingresar el precio de un producto, pero que </a:t>
            </a:r>
            <a:r>
              <a:rPr lang="es">
                <a:solidFill>
                  <a:schemeClr val="dk1"/>
                </a:solidFill>
                <a:latin typeface="Archivo Narrow"/>
                <a:ea typeface="Archivo Narrow"/>
                <a:cs typeface="Archivo Narrow"/>
                <a:sym typeface="Archivo Narrow"/>
              </a:rPr>
              <a:t>sólo</a:t>
            </a:r>
            <a:r>
              <a:rPr lang="es">
                <a:solidFill>
                  <a:schemeClr val="dk1"/>
                </a:solidFill>
                <a:latin typeface="Archivo Narrow"/>
                <a:ea typeface="Archivo Narrow"/>
                <a:cs typeface="Archivo Narrow"/>
                <a:sym typeface="Archivo Narrow"/>
              </a:rPr>
              <a:t> acepte valores mayores a 0. Si el usuario ingresa un valor inválido (negativo o cero), el programa debe mostrar un mensaje de error, y volver a pedir el valor hasta que se ingrese uno válido. Al final, el programa debe mostrar el precio aceptado.</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rPr b="1" lang="es" sz="1600">
                <a:latin typeface="Archivo Narrow"/>
                <a:ea typeface="Archivo Narrow"/>
                <a:cs typeface="Archivo Narrow"/>
                <a:sym typeface="Archivo Narrow"/>
              </a:rPr>
              <a:t>Tips:</a:t>
            </a:r>
            <a:r>
              <a:rPr b="1" lang="es">
                <a:solidFill>
                  <a:schemeClr val="dk1"/>
                </a:solidFill>
                <a:latin typeface="Archivo Narrow"/>
                <a:ea typeface="Archivo Narrow"/>
                <a:cs typeface="Archivo Narrow"/>
                <a:sym typeface="Archivo Narrow"/>
              </a:rPr>
              <a:t> </a:t>
            </a:r>
            <a:endParaRPr b="1">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Antes de empezar, pensá si es necesario usar contadores o acumuladores.</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Char char="●"/>
            </a:pPr>
            <a:r>
              <a:rPr lang="es">
                <a:solidFill>
                  <a:schemeClr val="dk1"/>
                </a:solidFill>
                <a:latin typeface="Archivo Narrow"/>
                <a:ea typeface="Archivo Narrow"/>
                <a:cs typeface="Archivo Narrow"/>
                <a:sym typeface="Archivo Narrow"/>
              </a:rPr>
              <a:t>Recordá que input() siempre devuelve cadenas de caracteres.</a:t>
            </a:r>
            <a:endParaRPr b="0" i="0" sz="1400" u="none" cap="none" strike="noStrike">
              <a:solidFill>
                <a:schemeClr val="dk1"/>
              </a:solidFill>
              <a:latin typeface="Archivo Narrow"/>
              <a:ea typeface="Archivo Narrow"/>
              <a:cs typeface="Archivo Narrow"/>
              <a:sym typeface="Archivo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g22082d036f9_0_429"/>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393" name="Google Shape;393;g22082d036f9_0_429"/>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desbloquear los contenidos de las próximas 2 clases</a:t>
            </a:r>
            <a:endParaRPr b="0" i="0" sz="1400" u="none" cap="none" strike="noStrike">
              <a:solidFill>
                <a:srgbClr val="000000"/>
              </a:solidFill>
              <a:latin typeface="Archivo Narrow"/>
              <a:ea typeface="Archivo Narrow"/>
              <a:cs typeface="Archivo Narrow"/>
              <a:sym typeface="Archivo Narrow"/>
            </a:endParaRPr>
          </a:p>
        </p:txBody>
      </p:sp>
      <p:grpSp>
        <p:nvGrpSpPr>
          <p:cNvPr id="394" name="Google Shape;394;g22082d036f9_0_429"/>
          <p:cNvGrpSpPr/>
          <p:nvPr/>
        </p:nvGrpSpPr>
        <p:grpSpPr>
          <a:xfrm>
            <a:off x="973026" y="1099650"/>
            <a:ext cx="1614234" cy="1678793"/>
            <a:chOff x="0" y="-9525"/>
            <a:chExt cx="354123" cy="394843"/>
          </a:xfrm>
        </p:grpSpPr>
        <p:sp>
          <p:nvSpPr>
            <p:cNvPr id="395" name="Google Shape;395;g22082d036f9_0_42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6" name="Google Shape;396;g22082d036f9_0_429"/>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7" name="Google Shape;397;g22082d036f9_0_429"/>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398" name="Google Shape;398;g22082d036f9_0_429"/>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6</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Bucles while</a:t>
            </a:r>
            <a:endParaRPr sz="1600">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bucles while.</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contadores.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usos de los acumuladores.</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7</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5" y="2069275"/>
            <a:ext cx="17958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Listas y Tuplas</a:t>
            </a:r>
            <a:endParaRPr b="0" i="0" sz="1600" u="none" cap="none" strike="noStrike">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Listas y tuplas: creación y manipulación.</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Uso de </a:t>
            </a:r>
            <a:r>
              <a:rPr lang="es" sz="1000">
                <a:solidFill>
                  <a:schemeClr val="lt1"/>
                </a:solidFill>
                <a:latin typeface="Archivo Thin"/>
                <a:ea typeface="Archivo Thin"/>
                <a:cs typeface="Archivo Thin"/>
                <a:sym typeface="Archivo Thin"/>
              </a:rPr>
              <a:t>subíndices</a:t>
            </a:r>
            <a:r>
              <a:rPr lang="es" sz="1000">
                <a:solidFill>
                  <a:schemeClr val="lt1"/>
                </a:solidFill>
                <a:latin typeface="Archivo Thin"/>
                <a:ea typeface="Archivo Thin"/>
                <a:cs typeface="Archivo Thin"/>
                <a:sym typeface="Archivo Thin"/>
              </a:rPr>
              <a:t>.</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Métodos de listas y tuplas.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Recorrer una lista con while.</a:t>
            </a:r>
            <a:endParaRPr sz="1000">
              <a:solidFill>
                <a:schemeClr val="lt1"/>
              </a:solidFill>
              <a:latin typeface="Archivo Thin"/>
              <a:ea typeface="Archivo Thin"/>
              <a:cs typeface="Archivo Thin"/>
              <a:sym typeface="Archivo Thin"/>
            </a:endParaRPr>
          </a:p>
          <a:p>
            <a:pPr indent="0" lvl="0" marL="0" rtl="0" algn="l">
              <a:spcBef>
                <a:spcPts val="0"/>
              </a:spcBef>
              <a:spcAft>
                <a:spcPts val="0"/>
              </a:spcAft>
              <a:buNone/>
            </a:pPr>
            <a:r>
              <a:t/>
            </a:r>
            <a:endParaRPr sz="10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05.</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Arial"/>
              <a:buNone/>
            </a:pPr>
            <a:r>
              <a:rPr lang="es" sz="1600">
                <a:solidFill>
                  <a:schemeClr val="lt1"/>
                </a:solidFill>
                <a:latin typeface="Archivo Thin"/>
                <a:ea typeface="Archivo Thin"/>
                <a:cs typeface="Archivo Thin"/>
                <a:sym typeface="Archivo Thin"/>
              </a:rPr>
              <a:t>Condicionales</a:t>
            </a:r>
            <a:endParaRPr b="0" i="0" sz="1600" u="none" cap="none" strike="noStrike">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Cadena de caracteres.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Operadores lógicos.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Control de flujo: estructuras condicionales (if, else, elif).</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g2243cb1caa2_0_0"/>
          <p:cNvSpPr txBox="1"/>
          <p:nvPr/>
        </p:nvSpPr>
        <p:spPr>
          <a:xfrm>
            <a:off x="718000" y="649725"/>
            <a:ext cx="50844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0" i="0" lang="es" sz="3700" u="none" cap="none" strike="noStrike">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6" name="Google Shape;86;g2243cb1caa2_0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3000" u="none" cap="none" strike="noStrike">
                <a:solidFill>
                  <a:srgbClr val="434343"/>
                </a:solidFill>
                <a:latin typeface="Archivo Narrow"/>
                <a:ea typeface="Archivo Narrow"/>
                <a:cs typeface="Archivo Narrow"/>
                <a:sym typeface="Archivo Narrow"/>
              </a:rPr>
              <a:t>¡Resolvamos los “</a:t>
            </a:r>
            <a:r>
              <a:rPr b="1" i="0" lang="es" sz="3000" u="none" cap="none" strike="noStrike">
                <a:solidFill>
                  <a:srgbClr val="434343"/>
                </a:solidFill>
                <a:latin typeface="Archivo Narrow"/>
                <a:ea typeface="Archivo Narrow"/>
                <a:cs typeface="Archivo Narrow"/>
                <a:sym typeface="Archivo Narrow"/>
              </a:rPr>
              <a:t>Ejercicios Prácticos</a:t>
            </a:r>
            <a:r>
              <a:rPr b="0" i="0" lang="es" sz="3000" u="none" cap="none" strike="noStrike">
                <a:solidFill>
                  <a:srgbClr val="434343"/>
                </a:solidFill>
                <a:latin typeface="Archivo Narrow"/>
                <a:ea typeface="Archivo Narrow"/>
                <a:cs typeface="Archivo Narrow"/>
                <a:sym typeface="Archivo Narrow"/>
              </a:rPr>
              <a:t>” de la clase anterior!</a:t>
            </a:r>
            <a:endParaRPr b="0" i="0" sz="3000" u="none" cap="none" strike="noStrike">
              <a:solidFill>
                <a:srgbClr val="434343"/>
              </a:solidFill>
              <a:latin typeface="Archivo Narrow"/>
              <a:ea typeface="Archivo Narrow"/>
              <a:cs typeface="Archivo Narrow"/>
              <a:sym typeface="Archivo Narrow"/>
            </a:endParaRPr>
          </a:p>
        </p:txBody>
      </p:sp>
      <p:grpSp>
        <p:nvGrpSpPr>
          <p:cNvPr id="87" name="Google Shape;87;g2243cb1caa2_0_0"/>
          <p:cNvGrpSpPr/>
          <p:nvPr/>
        </p:nvGrpSpPr>
        <p:grpSpPr>
          <a:xfrm>
            <a:off x="896513" y="1877400"/>
            <a:ext cx="1614234" cy="1678793"/>
            <a:chOff x="0" y="-9525"/>
            <a:chExt cx="354123" cy="394843"/>
          </a:xfrm>
        </p:grpSpPr>
        <p:sp>
          <p:nvSpPr>
            <p:cNvPr id="88" name="Google Shape;88;g2243cb1caa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b1caa2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0" name="Google Shape;90;g2243cb1caa2_0_0"/>
          <p:cNvPicPr preferRelativeResize="0"/>
          <p:nvPr/>
        </p:nvPicPr>
        <p:blipFill rotWithShape="1">
          <a:blip r:embed="rId4">
            <a:alphaModFix/>
          </a:blip>
          <a:srcRect b="0" l="0" r="0" t="0"/>
          <a:stretch/>
        </p:blipFill>
        <p:spPr>
          <a:xfrm>
            <a:off x="1094025" y="2107200"/>
            <a:ext cx="1219200" cy="1219200"/>
          </a:xfrm>
          <a:prstGeom prst="rect">
            <a:avLst/>
          </a:prstGeom>
          <a:noFill/>
          <a:ln>
            <a:noFill/>
          </a:ln>
        </p:spPr>
      </p:pic>
      <p:cxnSp>
        <p:nvCxnSpPr>
          <p:cNvPr id="91" name="Google Shape;91;g2243cb1caa2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0776cbd67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1" name="Google Shape;101;g220776cbd67_0_6"/>
          <p:cNvGrpSpPr/>
          <p:nvPr/>
        </p:nvGrpSpPr>
        <p:grpSpPr>
          <a:xfrm>
            <a:off x="2371151" y="1886198"/>
            <a:ext cx="995192" cy="1109627"/>
            <a:chOff x="0" y="-9525"/>
            <a:chExt cx="354123" cy="394843"/>
          </a:xfrm>
        </p:grpSpPr>
        <p:sp>
          <p:nvSpPr>
            <p:cNvPr id="102" name="Google Shape;102;g220776cbd67_0_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3" name="Google Shape;103;g220776cbd67_0_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4" name="Google Shape;104;g220776cbd67_0_6"/>
          <p:cNvSpPr txBox="1"/>
          <p:nvPr/>
        </p:nvSpPr>
        <p:spPr>
          <a:xfrm>
            <a:off x="3440600" y="2073750"/>
            <a:ext cx="54276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Bucles while</a:t>
            </a:r>
            <a:endParaRPr b="1" i="0" sz="5200" u="none" cap="none" strike="noStrike">
              <a:solidFill>
                <a:srgbClr val="434343"/>
              </a:solidFill>
              <a:latin typeface="Archivo Narrow"/>
              <a:ea typeface="Archivo Narrow"/>
              <a:cs typeface="Archivo Narrow"/>
              <a:sym typeface="Archivo Narrow"/>
            </a:endParaRPr>
          </a:p>
        </p:txBody>
      </p:sp>
      <p:pic>
        <p:nvPicPr>
          <p:cNvPr id="105" name="Google Shape;105;g220776cbd67_0_6"/>
          <p:cNvPicPr preferRelativeResize="0"/>
          <p:nvPr/>
        </p:nvPicPr>
        <p:blipFill>
          <a:blip r:embed="rId4">
            <a:alphaModFix/>
          </a:blip>
          <a:stretch>
            <a:fillRect/>
          </a:stretch>
        </p:blipFill>
        <p:spPr>
          <a:xfrm>
            <a:off x="2468550" y="2040813"/>
            <a:ext cx="800401" cy="800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210dc0ce7_1_1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5" name="Google Shape;115;g30210dc0ce7_1_1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6" name="Google Shape;116;g30210dc0ce7_1_15"/>
          <p:cNvGrpSpPr/>
          <p:nvPr/>
        </p:nvGrpSpPr>
        <p:grpSpPr>
          <a:xfrm>
            <a:off x="555362" y="631437"/>
            <a:ext cx="700421" cy="692039"/>
            <a:chOff x="0" y="0"/>
            <a:chExt cx="1867789" cy="1845437"/>
          </a:xfrm>
        </p:grpSpPr>
        <p:sp>
          <p:nvSpPr>
            <p:cNvPr id="117" name="Google Shape;117;g30210dc0ce7_1_1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18" name="Google Shape;118;g30210dc0ce7_1_1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g30210dc0ce7_1_15"/>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El b</a:t>
            </a:r>
            <a:r>
              <a:rPr lang="es" sz="3500">
                <a:latin typeface="Archivo Black"/>
                <a:ea typeface="Archivo Black"/>
                <a:cs typeface="Archivo Black"/>
                <a:sym typeface="Archivo Black"/>
              </a:rPr>
              <a:t>ucle while</a:t>
            </a:r>
            <a:endParaRPr b="0" i="0" sz="3500" u="none" cap="none" strike="noStrike">
              <a:solidFill>
                <a:srgbClr val="000000"/>
              </a:solidFill>
              <a:latin typeface="Archivo Black"/>
              <a:ea typeface="Archivo Black"/>
              <a:cs typeface="Archivo Black"/>
              <a:sym typeface="Archivo Black"/>
            </a:endParaRPr>
          </a:p>
        </p:txBody>
      </p:sp>
      <p:sp>
        <p:nvSpPr>
          <p:cNvPr id="120" name="Google Shape;120;g30210dc0ce7_1_15"/>
          <p:cNvSpPr txBox="1"/>
          <p:nvPr/>
        </p:nvSpPr>
        <p:spPr>
          <a:xfrm>
            <a:off x="3874950" y="2080138"/>
            <a:ext cx="4549200" cy="16410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El</a:t>
            </a:r>
            <a:r>
              <a:rPr b="1" lang="es" sz="1300">
                <a:latin typeface="Archivo Narrow"/>
                <a:ea typeface="Archivo Narrow"/>
                <a:cs typeface="Archivo Narrow"/>
                <a:sym typeface="Archivo Narrow"/>
              </a:rPr>
              <a:t> bucle while</a:t>
            </a:r>
            <a:r>
              <a:rPr lang="es" sz="1300">
                <a:latin typeface="Archivo Narrow"/>
                <a:ea typeface="Archivo Narrow"/>
                <a:cs typeface="Archivo Narrow"/>
                <a:sym typeface="Archivo Narrow"/>
              </a:rPr>
              <a:t> te permite repetir acciones en tu programa de manera controlada. En lugar de escribir el mismo código una y otra vez, el bucle hace el trabajo por vos hasta que se cumpla una condición que le hayas asignado.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Funciona como una puerta giratoria: el programa sigue girando hasta que le digas que pare. </a:t>
            </a:r>
            <a:endParaRPr sz="1300">
              <a:latin typeface="Archivo Narrow"/>
              <a:ea typeface="Archivo Narrow"/>
              <a:cs typeface="Archivo Narrow"/>
              <a:sym typeface="Archivo Narrow"/>
            </a:endParaRPr>
          </a:p>
        </p:txBody>
      </p:sp>
      <p:pic>
        <p:nvPicPr>
          <p:cNvPr id="121" name="Google Shape;121;g30210dc0ce7_1_1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122" name="Google Shape;122;g30210dc0ce7_1_15"/>
          <p:cNvPicPr preferRelativeResize="0"/>
          <p:nvPr/>
        </p:nvPicPr>
        <p:blipFill>
          <a:blip r:embed="rId5">
            <a:alphaModFix/>
          </a:blip>
          <a:stretch>
            <a:fillRect/>
          </a:stretch>
        </p:blipFill>
        <p:spPr>
          <a:xfrm>
            <a:off x="555350" y="1433950"/>
            <a:ext cx="2933375" cy="293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2" name="Google Shape;132;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3" name="Google Shape;133;g220776cbd67_0_29"/>
          <p:cNvGrpSpPr/>
          <p:nvPr/>
        </p:nvGrpSpPr>
        <p:grpSpPr>
          <a:xfrm>
            <a:off x="555362" y="631437"/>
            <a:ext cx="700421" cy="692039"/>
            <a:chOff x="0" y="0"/>
            <a:chExt cx="1867789" cy="1845437"/>
          </a:xfrm>
        </p:grpSpPr>
        <p:sp>
          <p:nvSpPr>
            <p:cNvPr id="134" name="Google Shape;134;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35" name="Google Shape;135;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g220776cbd67_0_29"/>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El bucle while</a:t>
            </a:r>
            <a:endParaRPr b="0" i="0" sz="3500" u="none" cap="none" strike="noStrike">
              <a:solidFill>
                <a:srgbClr val="000000"/>
              </a:solidFill>
              <a:latin typeface="Archivo Black"/>
              <a:ea typeface="Archivo Black"/>
              <a:cs typeface="Archivo Black"/>
              <a:sym typeface="Archivo Black"/>
            </a:endParaRPr>
          </a:p>
        </p:txBody>
      </p:sp>
      <p:sp>
        <p:nvSpPr>
          <p:cNvPr id="137" name="Google Shape;137;g220776cbd67_0_29"/>
          <p:cNvSpPr txBox="1"/>
          <p:nvPr/>
        </p:nvSpPr>
        <p:spPr>
          <a:xfrm>
            <a:off x="555350" y="1741925"/>
            <a:ext cx="5102400" cy="2121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En pocas palabras, un bucle while es una herramienta súper útil que te permite hacer que tu programa repita una acción hasta que se cumpla una condición.</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Podés verlo como una conversación en la que el programa se pregunta algo una y otra vez hasta obtener una respuesta que cumpla con lo que espera.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Mientras la condición que definas al comienzo del bucle siga siendo verdadera (True), seguirá ejecutándose. Una vez que esa condición ya no se cumpla, el bucle se detiene y el programa continúa con el resto de las instrucciones.</a:t>
            </a:r>
            <a:endParaRPr sz="1300">
              <a:latin typeface="Archivo Narrow"/>
              <a:ea typeface="Archivo Narrow"/>
              <a:cs typeface="Archivo Narrow"/>
              <a:sym typeface="Archivo Narrow"/>
            </a:endParaRPr>
          </a:p>
        </p:txBody>
      </p:sp>
      <p:pic>
        <p:nvPicPr>
          <p:cNvPr id="138" name="Google Shape;138;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pic>
        <p:nvPicPr>
          <p:cNvPr id="139" name="Google Shape;139;g220776cbd67_0_29"/>
          <p:cNvPicPr preferRelativeResize="0"/>
          <p:nvPr/>
        </p:nvPicPr>
        <p:blipFill>
          <a:blip r:embed="rId5">
            <a:alphaModFix/>
          </a:blip>
          <a:stretch>
            <a:fillRect/>
          </a:stretch>
        </p:blipFill>
        <p:spPr>
          <a:xfrm>
            <a:off x="5948225" y="1552100"/>
            <a:ext cx="2452475" cy="273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fe1896c80e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49" name="Google Shape;149;g2fe1896c80e_0_6"/>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50" name="Google Shape;150;g2fe1896c80e_0_6"/>
          <p:cNvGrpSpPr/>
          <p:nvPr/>
        </p:nvGrpSpPr>
        <p:grpSpPr>
          <a:xfrm>
            <a:off x="555362" y="631437"/>
            <a:ext cx="700421" cy="692039"/>
            <a:chOff x="0" y="0"/>
            <a:chExt cx="1867789" cy="1845437"/>
          </a:xfrm>
        </p:grpSpPr>
        <p:sp>
          <p:nvSpPr>
            <p:cNvPr id="151" name="Google Shape;151;g2fe1896c80e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52" name="Google Shape;152;g2fe1896c80e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g2fe1896c80e_0_6"/>
          <p:cNvSpPr txBox="1"/>
          <p:nvPr/>
        </p:nvSpPr>
        <p:spPr>
          <a:xfrm>
            <a:off x="1342696" y="719975"/>
            <a:ext cx="731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500">
                <a:latin typeface="Archivo Black"/>
                <a:ea typeface="Archivo Black"/>
                <a:cs typeface="Archivo Black"/>
                <a:sym typeface="Archivo Black"/>
              </a:rPr>
              <a:t>¡Probemos while!</a:t>
            </a:r>
            <a:endParaRPr b="0" i="0" sz="3500" u="none" cap="none" strike="noStrike">
              <a:solidFill>
                <a:srgbClr val="000000"/>
              </a:solidFill>
              <a:latin typeface="Archivo Black"/>
              <a:ea typeface="Archivo Black"/>
              <a:cs typeface="Archivo Black"/>
              <a:sym typeface="Archivo Black"/>
            </a:endParaRPr>
          </a:p>
        </p:txBody>
      </p:sp>
      <p:sp>
        <p:nvSpPr>
          <p:cNvPr id="154" name="Google Shape;154;g2fe1896c80e_0_6"/>
          <p:cNvSpPr txBox="1"/>
          <p:nvPr/>
        </p:nvSpPr>
        <p:spPr>
          <a:xfrm>
            <a:off x="555350" y="1618725"/>
            <a:ext cx="3736200" cy="28416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Nuestro primer programa con bucles usa una variable, numero, que comienza en 1. El bucle while sigue ejecutándose mientras numero sea menor o igual a 10.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En cada iteración, el programa imprime el valor actual de </a:t>
            </a:r>
            <a:r>
              <a:rPr b="1" lang="es" sz="1300">
                <a:latin typeface="Archivo Narrow"/>
                <a:ea typeface="Archivo Narrow"/>
                <a:cs typeface="Archivo Narrow"/>
                <a:sym typeface="Archivo Narrow"/>
              </a:rPr>
              <a:t>numero </a:t>
            </a:r>
            <a:r>
              <a:rPr lang="es" sz="1300">
                <a:latin typeface="Archivo Narrow"/>
                <a:ea typeface="Archivo Narrow"/>
                <a:cs typeface="Archivo Narrow"/>
                <a:sym typeface="Archivo Narrow"/>
              </a:rPr>
              <a:t>y luego lo incrementa en 1. Cuando </a:t>
            </a:r>
            <a:r>
              <a:rPr b="1" lang="es" sz="1300">
                <a:latin typeface="Archivo Narrow"/>
                <a:ea typeface="Archivo Narrow"/>
                <a:cs typeface="Archivo Narrow"/>
                <a:sym typeface="Archivo Narrow"/>
              </a:rPr>
              <a:t>numero </a:t>
            </a:r>
            <a:r>
              <a:rPr lang="es" sz="1300">
                <a:latin typeface="Archivo Narrow"/>
                <a:ea typeface="Archivo Narrow"/>
                <a:cs typeface="Archivo Narrow"/>
                <a:sym typeface="Archivo Narrow"/>
              </a:rPr>
              <a:t>llega a 11, la condición numero</a:t>
            </a:r>
            <a:r>
              <a:rPr b="1" lang="es" sz="1300">
                <a:latin typeface="Archivo Narrow"/>
                <a:ea typeface="Archivo Narrow"/>
                <a:cs typeface="Archivo Narrow"/>
                <a:sym typeface="Archivo Narrow"/>
              </a:rPr>
              <a:t> &lt;= 10</a:t>
            </a:r>
            <a:r>
              <a:rPr lang="es" sz="1300">
                <a:latin typeface="Archivo Narrow"/>
                <a:ea typeface="Archivo Narrow"/>
                <a:cs typeface="Archivo Narrow"/>
                <a:sym typeface="Archivo Narrow"/>
              </a:rPr>
              <a:t> ya no se cumple y el bucle se detiene.</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sz="1300">
                <a:latin typeface="Archivo Narrow"/>
                <a:ea typeface="Archivo Narrow"/>
                <a:cs typeface="Archivo Narrow"/>
                <a:sym typeface="Archivo Narrow"/>
              </a:rPr>
              <a:t>El resultado es que se muestran los números del 1 al 10, uno por línea.</a:t>
            </a:r>
            <a:endParaRPr sz="1300">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sz="1300">
              <a:latin typeface="Archivo Narrow"/>
              <a:ea typeface="Archivo Narrow"/>
              <a:cs typeface="Archivo Narrow"/>
              <a:sym typeface="Archivo Narrow"/>
            </a:endParaRPr>
          </a:p>
        </p:txBody>
      </p:sp>
      <p:pic>
        <p:nvPicPr>
          <p:cNvPr id="155" name="Google Shape;155;g2fe1896c80e_0_6"/>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
        <p:nvSpPr>
          <p:cNvPr id="156" name="Google Shape;156;g2fe1896c80e_0_6"/>
          <p:cNvSpPr txBox="1"/>
          <p:nvPr/>
        </p:nvSpPr>
        <p:spPr>
          <a:xfrm>
            <a:off x="4572000" y="1807850"/>
            <a:ext cx="3104700" cy="2101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rgbClr val="6A9955"/>
                </a:solidFill>
                <a:highlight>
                  <a:srgbClr val="1F1F1F"/>
                </a:highlight>
                <a:latin typeface="Courier New"/>
                <a:ea typeface="Courier New"/>
                <a:cs typeface="Courier New"/>
                <a:sym typeface="Courier New"/>
              </a:rPr>
              <a:t># Inicializamos la variable</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586C0"/>
                </a:solidFill>
                <a:highlight>
                  <a:srgbClr val="1F1F1F"/>
                </a:highlight>
                <a:latin typeface="Courier New"/>
                <a:ea typeface="Courier New"/>
                <a:cs typeface="Courier New"/>
                <a:sym typeface="Courier New"/>
              </a:rPr>
              <a:t>while</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&lt;=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10</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DCDCAA"/>
                </a:solidFill>
                <a:highlight>
                  <a:srgbClr val="1F1F1F"/>
                </a:highlight>
                <a:latin typeface="Courier New"/>
                <a:ea typeface="Courier New"/>
                <a:cs typeface="Courier New"/>
                <a:sym typeface="Courier New"/>
              </a:rPr>
              <a:t>print</a:t>
            </a:r>
            <a:r>
              <a:rPr lang="es" sz="1050">
                <a:solidFill>
                  <a:srgbClr val="CCCCCC"/>
                </a:solidFill>
                <a:highlight>
                  <a:srgbClr val="1F1F1F"/>
                </a:highlight>
                <a:latin typeface="Courier New"/>
                <a:ea typeface="Courier New"/>
                <a:cs typeface="Courier New"/>
                <a:sym typeface="Courier New"/>
              </a:rPr>
              <a:t>(</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Incrementamos el valor de numero </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 </a:t>
            </a:r>
            <a:r>
              <a:rPr lang="es" sz="1050">
                <a:solidFill>
                  <a:srgbClr val="6A9955"/>
                </a:solidFill>
                <a:highlight>
                  <a:srgbClr val="1F1F1F"/>
                </a:highlight>
                <a:latin typeface="Courier New"/>
                <a:ea typeface="Courier New"/>
                <a:cs typeface="Courier New"/>
                <a:sym typeface="Courier New"/>
              </a:rPr>
              <a:t>en 1 </a:t>
            </a:r>
            <a:r>
              <a:rPr lang="es" sz="1050">
                <a:solidFill>
                  <a:srgbClr val="6A9955"/>
                </a:solidFill>
                <a:highlight>
                  <a:srgbClr val="1F1F1F"/>
                </a:highlight>
                <a:latin typeface="Courier New"/>
                <a:ea typeface="Courier New"/>
                <a:cs typeface="Courier New"/>
                <a:sym typeface="Courier New"/>
              </a:rPr>
              <a:t>en cada iteración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9CDCFE"/>
                </a:solidFill>
                <a:highlight>
                  <a:srgbClr val="1F1F1F"/>
                </a:highlight>
                <a:latin typeface="Courier New"/>
                <a:ea typeface="Courier New"/>
                <a:cs typeface="Courier New"/>
                <a:sym typeface="Courier New"/>
              </a:rPr>
              <a:t>numero</a:t>
            </a:r>
            <a:r>
              <a:rPr lang="es" sz="1050">
                <a:solidFill>
                  <a:srgbClr val="CCCCCC"/>
                </a:solidFill>
                <a:highlight>
                  <a:srgbClr val="1F1F1F"/>
                </a:highlight>
                <a:latin typeface="Courier New"/>
                <a:ea typeface="Courier New"/>
                <a:cs typeface="Courier New"/>
                <a:sym typeface="Courier New"/>
              </a:rPr>
              <a:t> </a:t>
            </a:r>
            <a:r>
              <a:rPr lang="es" sz="1050">
                <a:solidFill>
                  <a:srgbClr val="D4D4D4"/>
                </a:solidFill>
                <a:highlight>
                  <a:srgbClr val="1F1F1F"/>
                </a:highlight>
                <a:latin typeface="Courier New"/>
                <a:ea typeface="Courier New"/>
                <a:cs typeface="Courier New"/>
                <a:sym typeface="Courier New"/>
              </a:rPr>
              <a:t>+</a:t>
            </a:r>
            <a:r>
              <a:rPr lang="es" sz="1050">
                <a:solidFill>
                  <a:srgbClr val="CCCCCC"/>
                </a:solidFill>
                <a:highlight>
                  <a:srgbClr val="1F1F1F"/>
                </a:highlight>
                <a:latin typeface="Courier New"/>
                <a:ea typeface="Courier New"/>
                <a:cs typeface="Courier New"/>
                <a:sym typeface="Courier New"/>
              </a:rPr>
              <a:t> </a:t>
            </a:r>
            <a:r>
              <a:rPr lang="es" sz="1050">
                <a:solidFill>
                  <a:srgbClr val="B5CEA8"/>
                </a:solidFill>
                <a:highlight>
                  <a:srgbClr val="1F1F1F"/>
                </a:highlight>
                <a:latin typeface="Courier New"/>
                <a:ea typeface="Courier New"/>
                <a:cs typeface="Courier New"/>
                <a:sym typeface="Courier New"/>
              </a:rPr>
              <a:t>1</a:t>
            </a:r>
            <a:r>
              <a:rPr lang="e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9CDCFE"/>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rgbClr val="768390"/>
              </a:solidFill>
              <a:highlight>
                <a:srgbClr val="22272E"/>
              </a:highlight>
              <a:latin typeface="Courier New"/>
              <a:ea typeface="Courier New"/>
              <a:cs typeface="Courier New"/>
              <a:sym typeface="Courier New"/>
            </a:endParaRPr>
          </a:p>
        </p:txBody>
      </p:sp>
      <p:sp>
        <p:nvSpPr>
          <p:cNvPr id="157" name="Google Shape;157;g2fe1896c80e_0_6"/>
          <p:cNvSpPr txBox="1"/>
          <p:nvPr/>
        </p:nvSpPr>
        <p:spPr>
          <a:xfrm>
            <a:off x="7825425" y="1807850"/>
            <a:ext cx="649500" cy="21018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1</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2</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3</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4</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5</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6</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7</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8</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9</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050">
                <a:solidFill>
                  <a:srgbClr val="768390"/>
                </a:solidFill>
                <a:highlight>
                  <a:srgbClr val="22272E"/>
                </a:highlight>
                <a:latin typeface="Courier New"/>
                <a:ea typeface="Courier New"/>
                <a:cs typeface="Courier New"/>
                <a:sym typeface="Courier New"/>
              </a:rPr>
              <a:t>10</a:t>
            </a:r>
            <a:endParaRPr sz="1050">
              <a:solidFill>
                <a:srgbClr val="768390"/>
              </a:solidFill>
              <a:highlight>
                <a:srgbClr val="22272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335112bb2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67" name="Google Shape;167;g2d335112bb2_0_0"/>
          <p:cNvGrpSpPr/>
          <p:nvPr/>
        </p:nvGrpSpPr>
        <p:grpSpPr>
          <a:xfrm>
            <a:off x="2371151" y="1886198"/>
            <a:ext cx="995192" cy="1109627"/>
            <a:chOff x="0" y="-9525"/>
            <a:chExt cx="354123" cy="394843"/>
          </a:xfrm>
        </p:grpSpPr>
        <p:sp>
          <p:nvSpPr>
            <p:cNvPr id="168" name="Google Shape;168;g2d335112bb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9" name="Google Shape;169;g2d335112bb2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70" name="Google Shape;170;g2d335112bb2_0_0"/>
          <p:cNvSpPr txBox="1"/>
          <p:nvPr/>
        </p:nvSpPr>
        <p:spPr>
          <a:xfrm>
            <a:off x="3440600" y="2073750"/>
            <a:ext cx="5393400" cy="8004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chemeClr val="dk1"/>
              </a:buClr>
              <a:buSzPts val="1100"/>
              <a:buFont typeface="Arial"/>
              <a:buNone/>
            </a:pPr>
            <a:r>
              <a:rPr b="1" lang="es" sz="5200">
                <a:solidFill>
                  <a:srgbClr val="434343"/>
                </a:solidFill>
                <a:latin typeface="Archivo Narrow"/>
                <a:ea typeface="Archivo Narrow"/>
                <a:cs typeface="Archivo Narrow"/>
                <a:sym typeface="Archivo Narrow"/>
              </a:rPr>
              <a:t>Contadores</a:t>
            </a:r>
            <a:endParaRPr b="1" i="0" sz="5200" u="none" cap="none" strike="noStrike">
              <a:solidFill>
                <a:srgbClr val="434343"/>
              </a:solidFill>
              <a:latin typeface="Archivo Narrow"/>
              <a:ea typeface="Archivo Narrow"/>
              <a:cs typeface="Archivo Narrow"/>
              <a:sym typeface="Archivo Narrow"/>
            </a:endParaRPr>
          </a:p>
        </p:txBody>
      </p:sp>
      <p:pic>
        <p:nvPicPr>
          <p:cNvPr id="171" name="Google Shape;171;g2d335112bb2_0_0"/>
          <p:cNvPicPr preferRelativeResize="0"/>
          <p:nvPr/>
        </p:nvPicPr>
        <p:blipFill>
          <a:blip r:embed="rId4">
            <a:alphaModFix/>
          </a:blip>
          <a:stretch>
            <a:fillRect/>
          </a:stretch>
        </p:blipFill>
        <p:spPr>
          <a:xfrm>
            <a:off x="2468550" y="2040813"/>
            <a:ext cx="800401" cy="800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