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Archivo Narrow"/>
      <p:regular r:id="rId35"/>
      <p:bold r:id="rId36"/>
      <p:italic r:id="rId37"/>
      <p:boldItalic r:id="rId38"/>
    </p:embeddedFont>
    <p:embeddedFont>
      <p:font typeface="Archivo Medium"/>
      <p:regular r:id="rId39"/>
      <p:bold r:id="rId40"/>
      <p:italic r:id="rId41"/>
      <p:boldItalic r:id="rId42"/>
    </p:embeddedFont>
    <p:embeddedFont>
      <p:font typeface="Archivo Thin"/>
      <p:regular r:id="rId43"/>
      <p:bold r:id="rId44"/>
      <p:italic r:id="rId45"/>
      <p:boldItalic r:id="rId46"/>
    </p:embeddedFont>
    <p:embeddedFont>
      <p:font typeface="Archivo"/>
      <p:regular r:id="rId47"/>
      <p:bold r:id="rId48"/>
      <p:italic r:id="rId49"/>
      <p:boldItalic r:id="rId50"/>
    </p:embeddedFont>
    <p:embeddedFont>
      <p:font typeface="Archivo Black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2" roundtripDataSignature="AMtx7mgDEIPxB2ilw3Ol3XHFDixbKe1r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Medium-bold.fntdata"/><Relationship Id="rId42" Type="http://schemas.openxmlformats.org/officeDocument/2006/relationships/font" Target="fonts/ArchivoMedium-boldItalic.fntdata"/><Relationship Id="rId41" Type="http://schemas.openxmlformats.org/officeDocument/2006/relationships/font" Target="fonts/ArchivoMedium-italic.fntdata"/><Relationship Id="rId44" Type="http://schemas.openxmlformats.org/officeDocument/2006/relationships/font" Target="fonts/ArchivoThin-bold.fntdata"/><Relationship Id="rId43" Type="http://schemas.openxmlformats.org/officeDocument/2006/relationships/font" Target="fonts/ArchivoThin-regular.fntdata"/><Relationship Id="rId46" Type="http://schemas.openxmlformats.org/officeDocument/2006/relationships/font" Target="fonts/ArchivoThin-boldItalic.fntdata"/><Relationship Id="rId45" Type="http://schemas.openxmlformats.org/officeDocument/2006/relationships/font" Target="fonts/ArchivoTh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chivo-bold.fntdata"/><Relationship Id="rId47" Type="http://schemas.openxmlformats.org/officeDocument/2006/relationships/font" Target="fonts/Archivo-regular.fntdata"/><Relationship Id="rId49" Type="http://schemas.openxmlformats.org/officeDocument/2006/relationships/font" Target="fonts/Archiv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ArchivoNarrow-regular.fntdata"/><Relationship Id="rId34" Type="http://schemas.openxmlformats.org/officeDocument/2006/relationships/slide" Target="slides/slide29.xml"/><Relationship Id="rId37" Type="http://schemas.openxmlformats.org/officeDocument/2006/relationships/font" Target="fonts/ArchivoNarrow-italic.fntdata"/><Relationship Id="rId36" Type="http://schemas.openxmlformats.org/officeDocument/2006/relationships/font" Target="fonts/ArchivoNarrow-bold.fntdata"/><Relationship Id="rId39" Type="http://schemas.openxmlformats.org/officeDocument/2006/relationships/font" Target="fonts/ArchivoMedium-regular.fntdata"/><Relationship Id="rId38" Type="http://schemas.openxmlformats.org/officeDocument/2006/relationships/font" Target="fonts/ArchivoNarrow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chivoBlack-regular.fntdata"/><Relationship Id="rId50" Type="http://schemas.openxmlformats.org/officeDocument/2006/relationships/font" Target="fonts/Archivo-bold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0776cbd67_0_10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20776cbd67_0_10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20776cbd67_0_10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20776cbd67_0_10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75" name="Google Shape;175;g220776cbd67_0_10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20776cbd67_0_10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0850d183c_0_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20850d183c_0_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20850d183c_0_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20850d183c_0_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92" name="Google Shape;192;g220850d183c_0_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20850d183c_0_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420c639b4_0_5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2420c639b4_0_5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2420c639b4_0_5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2420c639b4_0_5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210" name="Google Shape;210;g22420c639b4_0_5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2420c639b4_0_5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420c639b4_0_7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2420c639b4_0_7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2420c639b4_0_7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2420c639b4_0_7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31" name="Google Shape;231;g22420c639b4_0_7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2420c639b4_0_7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420c639b4_0_1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2420c639b4_0_1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2420c639b4_0_1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2420c639b4_0_1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48" name="Google Shape;248;g22420c639b4_0_1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2420c639b4_0_1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420c639b4_0_15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2420c639b4_0_15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2420c639b4_0_15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2420c639b4_0_15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64" name="Google Shape;264;g22420c639b4_0_15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2420c639b4_0_15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420c639b4_0_17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2420c639b4_0_17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2420c639b4_0_17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2420c639b4_0_17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80" name="Google Shape;280;g22420c639b4_0_17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2420c639b4_0_17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420c639b4_0_10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2420c639b4_0_10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2420c639b4_0_10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2420c639b4_0_10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98" name="Google Shape;298;g22420c639b4_0_10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2420c639b4_0_10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420c639b4_0_19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22420c639b4_0_19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2420c639b4_0_19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2420c639b4_0_19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15" name="Google Shape;315;g22420c639b4_0_19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2420c639b4_0_19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258739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f2258739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420c639b4_0_2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22420c639b4_0_2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2420c639b4_0_21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2420c639b4_0_2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31" name="Google Shape;331;g22420c639b4_0_2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2420c639b4_0_2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420c639b4_0_24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2420c639b4_0_24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2420c639b4_0_24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2420c639b4_0_24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47" name="Google Shape;347;g22420c639b4_0_24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2420c639b4_0_24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420c639b4_0_12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2420c639b4_0_12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2420c639b4_0_12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22420c639b4_0_12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65" name="Google Shape;365;g22420c639b4_0_12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2420c639b4_0_12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2420c639b4_0_26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2420c639b4_0_26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2420c639b4_0_26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22420c639b4_0_26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82" name="Google Shape;382;g22420c639b4_0_26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2420c639b4_0_26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2420c639b4_0_29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2420c639b4_0_29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2420c639b4_0_29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22420c639b4_0_29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98" name="Google Shape;398;g22420c639b4_0_29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2420c639b4_0_29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2420c639b4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22420c639b4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f7727713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2f7727713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f772771378_0_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8" name="Google Shape;428;g2f772771378_0_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29" name="Google Shape;429;g2f772771378_0_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2f772771378_0_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431" name="Google Shape;431;g2f772771378_0_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2" name="Google Shape;432;g2f772771378_0_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420c639b4_0_32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22420c639b4_0_32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2420c639b4_0_32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22420c639b4_0_32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formato es para presentar los ejercicios de TODAS LAS CLASES</a:t>
            </a:r>
            <a:endParaRPr/>
          </a:p>
        </p:txBody>
      </p:sp>
      <p:sp>
        <p:nvSpPr>
          <p:cNvPr id="463" name="Google Shape;463;g22420c639b4_0_32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2420c639b4_0_32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2082d036f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22082d036f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Deberá estar ubicada cuando sea necesario realizar un cuestionario en campus</a:t>
            </a:r>
            <a:br>
              <a:rPr lang="es"/>
            </a:br>
            <a:r>
              <a:rPr lang="es"/>
              <a:t>Clases 2, 4, 6, 8, 10 ,12,14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22587397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f22587397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43cb1ca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243cb1c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Deberá estar ubicada las 2 primeras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0776cbd67_0_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20776cbd67_0_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20776cbd67_0_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20776cbd67_0_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97" name="Google Shape;97;g220776cbd67_0_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20776cbd67_0_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0776cbd67_0_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20776cbd67_0_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20776cbd67_0_2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20776cbd67_0_2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11" name="Google Shape;111;g220776cbd67_0_2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20776cbd67_0_2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420c639b4_0_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2420c639b4_0_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2420c639b4_0_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2420c639b4_0_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28" name="Google Shape;128;g22420c639b4_0_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2420c639b4_0_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420c639b4_0_4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2420c639b4_0_4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2420c639b4_0_4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2420c639b4_0_4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144" name="Google Shape;144;g22420c639b4_0_4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2420c639b4_0_4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0850d183c_0_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20850d183c_0_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20850d183c_0_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20850d183c_0_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58" name="Google Shape;158;g220850d183c_0_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20850d183c_0_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jp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jp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jp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jp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jp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jp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jp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jp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jpg"/><Relationship Id="rId4" Type="http://schemas.openxmlformats.org/officeDocument/2006/relationships/image" Target="../media/image2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g"/><Relationship Id="rId4" Type="http://schemas.openxmlformats.org/officeDocument/2006/relationships/image" Target="../media/image8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803875" y="1795575"/>
            <a:ext cx="70926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i="0" lang="es" sz="48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Iniciación con Python</a:t>
            </a:r>
            <a:endParaRPr b="1" i="0" sz="48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1" i="0" sz="7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434650" y="3118275"/>
            <a:ext cx="427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Clase 04 - “</a:t>
            </a:r>
            <a:r>
              <a:rPr lang="es" sz="18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Ruta de avance</a:t>
            </a:r>
            <a:r>
              <a:rPr b="0" i="0" lang="es" sz="18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”</a:t>
            </a:r>
            <a:endParaRPr b="0" i="0" sz="18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776cbd67_0_109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79" name="Google Shape;179;g220776cbd67_0_109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0" name="Google Shape;180;g220776cbd67_0_109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81" name="Google Shape;181;g220776cbd67_0_10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82" name="Google Shape;182;g220776cbd67_0_10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g220776cbd67_0_109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Menú de opciones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4" name="Google Shape;184;g220776cbd67_0_109"/>
          <p:cNvSpPr txBox="1"/>
          <p:nvPr/>
        </p:nvSpPr>
        <p:spPr>
          <a:xfrm>
            <a:off x="6188825" y="1696050"/>
            <a:ext cx="2470800" cy="25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A la izquierda, una posible versión del menú de opciones para nuestro proyecto.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Verás que hay tres líneas que comienzan con “#”. Esas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líneas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son ignoradas por Python, y constituyen comentarios que el desarrollador puede incluir en su código para facilitar su lectura.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85" name="Google Shape;185;g220776cbd67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20776cbd67_0_109"/>
          <p:cNvSpPr txBox="1"/>
          <p:nvPr/>
        </p:nvSpPr>
        <p:spPr>
          <a:xfrm>
            <a:off x="636150" y="1696050"/>
            <a:ext cx="5469600" cy="2734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Menú de opciones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"Menú de Gestión de Productos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"1. Alta de productos nuevos"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"2. Consulta de datos de productos"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"3. Modificar la cantidad en stock de un producto"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"4. Dar de baja productos"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"5. Listado completo de los productos"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"6. Lista de productos con cantidad bajo mínimo"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"7. Salir"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Solicitar al usuario que seleccione una opción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opcion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"Por favor, selecciona una opción (1-7):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Mostramos el nro de la opción seleccionada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"Has seleccionado:"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opcion)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0850d183c_0_41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96" name="Google Shape;196;g220850d183c_0_41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7" name="Google Shape;197;g220850d183c_0_41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98" name="Google Shape;198;g220850d183c_0_41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99" name="Google Shape;199;g220850d183c_0_41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220850d183c_0_41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Menú de opciones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01" name="Google Shape;201;g220850d183c_0_41"/>
          <p:cNvSpPr txBox="1"/>
          <p:nvPr/>
        </p:nvSpPr>
        <p:spPr>
          <a:xfrm>
            <a:off x="555350" y="1807850"/>
            <a:ext cx="81048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código de la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diapositiva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anterior utilizar varias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líneas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print()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para generar el texto con las opciones disponibles, e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input()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para leer la opción elegida por el usuario. Recordemos que input() regresa un texto,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así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que usamos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int()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para convertir lo ingresado en un número entero.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02" name="Google Shape;202;g220850d183c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20850d183c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350" y="2644800"/>
            <a:ext cx="5157324" cy="16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20850d183c_0_41"/>
          <p:cNvSpPr txBox="1"/>
          <p:nvPr/>
        </p:nvSpPr>
        <p:spPr>
          <a:xfrm>
            <a:off x="6093650" y="2995163"/>
            <a:ext cx="25665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La próxima clase aprenderemos a utilizar estructuras de control para poder ejecutar un bloque de código u otro en función de la opción elegida.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420c639b4_0_5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4" name="Google Shape;214;g22420c639b4_0_59"/>
          <p:cNvGrpSpPr/>
          <p:nvPr/>
        </p:nvGrpSpPr>
        <p:grpSpPr>
          <a:xfrm>
            <a:off x="1584202" y="1893998"/>
            <a:ext cx="995192" cy="1109627"/>
            <a:chOff x="0" y="-9525"/>
            <a:chExt cx="354123" cy="394843"/>
          </a:xfrm>
        </p:grpSpPr>
        <p:sp>
          <p:nvSpPr>
            <p:cNvPr id="215" name="Google Shape;215;g22420c639b4_0_59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16" name="Google Shape;216;g22420c639b4_0_59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g22420c639b4_0_59"/>
          <p:cNvSpPr txBox="1"/>
          <p:nvPr/>
        </p:nvSpPr>
        <p:spPr>
          <a:xfrm>
            <a:off x="2659000" y="2073750"/>
            <a:ext cx="626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Proceso de datos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22420c639b4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1579" y="2073752"/>
            <a:ext cx="800438" cy="8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/>
          <p:nvPr/>
        </p:nvSpPr>
        <p:spPr>
          <a:xfrm>
            <a:off x="530050" y="641475"/>
            <a:ext cx="409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ENTRADA, PROCESO, SALIDA</a:t>
            </a:r>
            <a:endParaRPr b="0" i="0" sz="18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24" name="Google Shape;224;p3"/>
          <p:cNvSpPr txBox="1"/>
          <p:nvPr/>
        </p:nvSpPr>
        <p:spPr>
          <a:xfrm>
            <a:off x="589025" y="1091600"/>
            <a:ext cx="40983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Hemos visto que un algoritmo tiene tres partes principales: entrada, proceso y salida.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programa que escribiremos como TFI tendrá mecanismos para que el usuario proporcione datos (entrada), bloques en los que se realizarán búsquedas u operaciones con esos datos (proceso) y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también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bloques de código que mostrarán listados o resultados (salida).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Veremos a continuación algunos ejemplos de programas sencillos, que podemos escribir con las instrucciones y operadores que hemos visto hasta ahora, pero que tienen las tres partes mencionadas.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25" name="Google Shape;225;p3"/>
          <p:cNvPicPr preferRelativeResize="0"/>
          <p:nvPr/>
        </p:nvPicPr>
        <p:blipFill rotWithShape="1">
          <a:blip r:embed="rId4">
            <a:alphaModFix/>
          </a:blip>
          <a:srcRect b="0" l="27314" r="-37011" t="0"/>
          <a:stretch/>
        </p:blipFill>
        <p:spPr>
          <a:xfrm>
            <a:off x="4658175" y="276925"/>
            <a:ext cx="6336852" cy="416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420c639b4_0_78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35" name="Google Shape;235;g22420c639b4_0_78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6" name="Google Shape;236;g22420c639b4_0_78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37" name="Google Shape;237;g22420c639b4_0_78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38" name="Google Shape;238;g22420c639b4_0_78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g22420c639b4_0_78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Precio total con IVA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40" name="Google Shape;240;g22420c639b4_0_78"/>
          <p:cNvSpPr txBox="1"/>
          <p:nvPr/>
        </p:nvSpPr>
        <p:spPr>
          <a:xfrm>
            <a:off x="555350" y="1807850"/>
            <a:ext cx="810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Este programa calcula el precio total de un producto incluyendo el IVA (Impuesto al Valor Agregado).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41" name="Google Shape;241;g22420c639b4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2420c639b4_0_78"/>
          <p:cNvSpPr/>
          <p:nvPr/>
        </p:nvSpPr>
        <p:spPr>
          <a:xfrm>
            <a:off x="1541450" y="2335050"/>
            <a:ext cx="6132300" cy="1677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Entrada: Solicitar el precio del producto y el porcentaje de IVA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precio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"Precio del producto: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iva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"Porcentaje de IVA (por ejemplo, 21 para 21%):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Proceso: Calcular el monto del IVA y el precio total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monto_iva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(precio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iva)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050">
              <a:solidFill>
                <a:srgbClr val="6CB6FF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precio_total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precio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monto_iva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Salida: Mostrar el precio total incluyendo IVA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"El precio total con IVA es:"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precio_total)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420c639b4_0_141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52" name="Google Shape;252;g22420c639b4_0_141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3" name="Google Shape;253;g22420c639b4_0_141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54" name="Google Shape;254;g22420c639b4_0_141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55" name="Google Shape;255;g22420c639b4_0_141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g22420c639b4_0_141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57" name="Google Shape;257;g22420c639b4_0_141"/>
          <p:cNvSpPr txBox="1"/>
          <p:nvPr/>
        </p:nvSpPr>
        <p:spPr>
          <a:xfrm>
            <a:off x="555350" y="1807850"/>
            <a:ext cx="8104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Este programa toma el precio de un producto y un porcentaje de IVA como entrada, calcula el monto del IVA y lo suma al precio original del producto, y luego imprime el precio total que el usuario deberá pagar, incluyendo el IVA.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Entrada de datos: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programa primero solicita al usuario que ingrese el precio del producto utilizando la función input(). Este valor se convierte a un número decimal (tipo float) y se guarda en la variable precio.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Luego, solicita el porcentaje de IVA que se desea aplicar al producto, también utilizando input(). Este valor se convierte a un número decimal (tipo float) y se guarda en la variable iva.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58" name="Google Shape;258;g22420c639b4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420c639b4_0_159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68" name="Google Shape;268;g22420c639b4_0_159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9" name="Google Shape;269;g22420c639b4_0_159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70" name="Google Shape;270;g22420c639b4_0_15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71" name="Google Shape;271;g22420c639b4_0_15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g22420c639b4_0_159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3" name="Google Shape;273;g22420c639b4_0_159"/>
          <p:cNvSpPr txBox="1"/>
          <p:nvPr/>
        </p:nvSpPr>
        <p:spPr>
          <a:xfrm>
            <a:off x="555350" y="1807850"/>
            <a:ext cx="8104500" cy="25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Cálculo del IVA y del precio total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programa calcula el monto del IVA multiplicando el precio del producto (precio) por el porcentaje de IVA (iva), y luego divide ese resultado por 100 para obtener el valor del IVA en unidades monetarias. Este valor se almacena en la variable monto_iva.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A continuación, el programa suma el precio del producto (precio) y el monto del IVA (monto_iva) para obtener el precio total del producto, incluyendo el IVA. Este valor se almacena en la variable precio_total.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74" name="Google Shape;274;g22420c639b4_0_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420c639b4_0_177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84" name="Google Shape;284;g22420c639b4_0_177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5" name="Google Shape;285;g22420c639b4_0_177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86" name="Google Shape;286;g22420c639b4_0_177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87" name="Google Shape;287;g22420c639b4_0_177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g22420c639b4_0_177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89" name="Google Shape;289;g22420c639b4_0_177"/>
          <p:cNvSpPr txBox="1"/>
          <p:nvPr/>
        </p:nvSpPr>
        <p:spPr>
          <a:xfrm>
            <a:off x="555350" y="1807850"/>
            <a:ext cx="810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Salida de datos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Finalmente, el programa muestra el precio total del producto con IVA incluido utilizando la función print().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90" name="Google Shape;290;g22420c639b4_0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2420c639b4_0_177"/>
          <p:cNvSpPr/>
          <p:nvPr/>
        </p:nvSpPr>
        <p:spPr>
          <a:xfrm>
            <a:off x="2668700" y="2879850"/>
            <a:ext cx="3877800" cy="954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Precio del producto: 100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Porcentaje de IVA (por ejemplo, 21 para 21%): 21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El precio total con IVA es: 121.0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g22420c639b4_0_177"/>
          <p:cNvSpPr txBox="1"/>
          <p:nvPr/>
        </p:nvSpPr>
        <p:spPr>
          <a:xfrm>
            <a:off x="3324350" y="3865313"/>
            <a:ext cx="256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Ejemplo de ejecución del programa.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420c639b4_0_100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02" name="Google Shape;302;g22420c639b4_0_100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3" name="Google Shape;303;g22420c639b4_0_100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04" name="Google Shape;304;g22420c639b4_0_10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05" name="Google Shape;305;g22420c639b4_0_10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g22420c639b4_0_100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Cálculo del descuento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07" name="Google Shape;307;g22420c639b4_0_100"/>
          <p:cNvSpPr txBox="1"/>
          <p:nvPr/>
        </p:nvSpPr>
        <p:spPr>
          <a:xfrm>
            <a:off x="555350" y="1807850"/>
            <a:ext cx="810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Este programa calcula el precio final de un producto después de aplicar un descuento: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08" name="Google Shape;308;g22420c639b4_0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2420c639b4_0_100"/>
          <p:cNvSpPr/>
          <p:nvPr/>
        </p:nvSpPr>
        <p:spPr>
          <a:xfrm>
            <a:off x="828300" y="2177650"/>
            <a:ext cx="6773100" cy="1677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Entrada: Solicitar el precio del producto y el porcentaje de descuento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precio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"Precio del producto: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descuento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"Porcentaje de descuento (por ejemplo, 10 para 10%):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Proceso: Calcular el monto del descuento y el precio final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monto_descuento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(precio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descuento)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050">
              <a:solidFill>
                <a:srgbClr val="6CB6FF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precio_final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precio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monto_descuento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Salida: Mostrar el precio final después del descuento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"El precio final después del descuento es:"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precio_final)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420c639b4_0_195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19" name="Google Shape;319;g22420c639b4_0_195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0" name="Google Shape;320;g22420c639b4_0_195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21" name="Google Shape;321;g22420c639b4_0_19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22" name="Google Shape;322;g22420c639b4_0_19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g22420c639b4_0_195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24" name="Google Shape;324;g22420c639b4_0_195"/>
          <p:cNvSpPr txBox="1"/>
          <p:nvPr/>
        </p:nvSpPr>
        <p:spPr>
          <a:xfrm>
            <a:off x="555350" y="1807850"/>
            <a:ext cx="8104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Este programa pide el precio de un producto y un porcentaje de descuento (entrada), calcula el monto del descuento, lo resta del precio original del producto y luego imprime el precio final que el usuario deberá pagar después de aplicar el descuento.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Entrada de datos: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programa solicita al usuario que ingrese el precio del producto utilizando la función input(). Este valor se convierte a un número decimal (tipo float) y se guarda en la variable precio.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Luego, solicita el porcentaje de descuento que se desea aplicar al producto, también utilizando input(). Este valor se convierte a un número decimal (tipo float) y se guarda en la variable descuento.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25" name="Google Shape;325;g22420c639b4_0_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22587397b_2_0"/>
          <p:cNvSpPr txBox="1"/>
          <p:nvPr/>
        </p:nvSpPr>
        <p:spPr>
          <a:xfrm>
            <a:off x="632700" y="1864600"/>
            <a:ext cx="7878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2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¡Les damos la bienvenida! </a:t>
            </a:r>
            <a:endParaRPr b="1" i="0" sz="42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" name="Google Shape;62;g2f22587397b_2_0"/>
          <p:cNvSpPr/>
          <p:nvPr/>
        </p:nvSpPr>
        <p:spPr>
          <a:xfrm>
            <a:off x="2234850" y="2701950"/>
            <a:ext cx="46743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f22587397b_2_0"/>
          <p:cNvSpPr txBox="1"/>
          <p:nvPr/>
        </p:nvSpPr>
        <p:spPr>
          <a:xfrm>
            <a:off x="2582550" y="270190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2000" u="none" cap="none" strike="noStrike">
                <a:solidFill>
                  <a:srgbClr val="434343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Vamos a comenzar a grabar la clase</a:t>
            </a:r>
            <a:endParaRPr b="0" i="0" sz="2000" u="none" cap="none" strike="noStrike">
              <a:solidFill>
                <a:srgbClr val="434343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64" name="Google Shape;64;g2f22587397b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375" y="2813588"/>
            <a:ext cx="297825" cy="2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420c639b4_0_212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35" name="Google Shape;335;g22420c639b4_0_212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6" name="Google Shape;336;g22420c639b4_0_212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37" name="Google Shape;337;g22420c639b4_0_21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38" name="Google Shape;338;g22420c639b4_0_21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g22420c639b4_0_212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40" name="Google Shape;340;g22420c639b4_0_212"/>
          <p:cNvSpPr txBox="1"/>
          <p:nvPr/>
        </p:nvSpPr>
        <p:spPr>
          <a:xfrm>
            <a:off x="555350" y="1807850"/>
            <a:ext cx="8104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Cálculo del descuento y del precio final: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programa calcula el monto del descuento multiplicando el precio del producto (precio) por el porcentaje de descuento (descuento), y luego divide ese resultado por 100 para obtener el valor del descuento en unidades monetarias. Este valor se almacena en la variable monto_descuento.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A continuación, el programa resta el monto del descuento (monto_descuento) del precio original del producto (precio) para obtener el precio final del producto después de aplicar el descuento. Este valor se almacena en la variable precio_final.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41" name="Google Shape;341;g22420c639b4_0_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420c639b4_0_244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51" name="Google Shape;351;g22420c639b4_0_244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2" name="Google Shape;352;g22420c639b4_0_244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53" name="Google Shape;353;g22420c639b4_0_24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54" name="Google Shape;354;g22420c639b4_0_24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g22420c639b4_0_244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56" name="Google Shape;356;g22420c639b4_0_244"/>
          <p:cNvSpPr txBox="1"/>
          <p:nvPr/>
        </p:nvSpPr>
        <p:spPr>
          <a:xfrm>
            <a:off x="555350" y="1807850"/>
            <a:ext cx="810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Salida de datos: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Para finalizar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, el programa muestra el precio final del producto con el descuento aplicado utilizando la función print().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57" name="Google Shape;357;g22420c639b4_0_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22420c639b4_0_244"/>
          <p:cNvSpPr txBox="1"/>
          <p:nvPr/>
        </p:nvSpPr>
        <p:spPr>
          <a:xfrm>
            <a:off x="3324350" y="3865313"/>
            <a:ext cx="256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Ejemplo de ejecución del programa.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59" name="Google Shape;359;g22420c639b4_0_244"/>
          <p:cNvSpPr/>
          <p:nvPr/>
        </p:nvSpPr>
        <p:spPr>
          <a:xfrm>
            <a:off x="1879500" y="3060125"/>
            <a:ext cx="5385000" cy="8052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Precio del producto: 1200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Porcentaje de descuento (por ejemplo, 10 para 10%): 5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El precio final después del descuento es: 1140.0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420c639b4_0_120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69" name="Google Shape;369;g22420c639b4_0_120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0" name="Google Shape;370;g22420c639b4_0_120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71" name="Google Shape;371;g22420c639b4_0_12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72" name="Google Shape;372;g22420c639b4_0_12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g22420c639b4_0_120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Compra con varios artículos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74" name="Google Shape;374;g22420c639b4_0_120"/>
          <p:cNvSpPr txBox="1"/>
          <p:nvPr/>
        </p:nvSpPr>
        <p:spPr>
          <a:xfrm>
            <a:off x="555350" y="1807850"/>
            <a:ext cx="810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Este programa calcula el costo total de varios artículos comprados, basándose en el precio unitario y la cantidad comprada: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75" name="Google Shape;375;g22420c639b4_0_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22420c639b4_0_120"/>
          <p:cNvSpPr/>
          <p:nvPr/>
        </p:nvSpPr>
        <p:spPr>
          <a:xfrm>
            <a:off x="1185450" y="2202475"/>
            <a:ext cx="6773100" cy="1677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Entrada: Solicitar el precio unitario y la cantidad de artículos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precio_unitario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"Ingresa el precio unitario del artículo: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cantidad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"Ingresa la cantidad de artículos comprados: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Proceso: Calcular el costo total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costo_total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precio_unitario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cantidad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Salida: Mostrar el costo total de la compra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"El costo total de la compra es:"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costo_total)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420c639b4_0_264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86" name="Google Shape;386;g22420c639b4_0_264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7" name="Google Shape;387;g22420c639b4_0_264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88" name="Google Shape;388;g22420c639b4_0_26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89" name="Google Shape;389;g22420c639b4_0_26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g22420c639b4_0_264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91" name="Google Shape;391;g22420c639b4_0_264"/>
          <p:cNvSpPr txBox="1"/>
          <p:nvPr/>
        </p:nvSpPr>
        <p:spPr>
          <a:xfrm>
            <a:off x="555350" y="1807850"/>
            <a:ext cx="8104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Se toma como entrada el precio unitario de un artículo y la cantidad de artículos que se van a comprar. Luego, se calcula el costo total multiplicando el precio unitario por la cantidad de artículos y se muestra el resultado al usuario, que es el monto total a pagar por la compra.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Entrada de datos: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programa solicita al usuario que ingrese el precio unitario del artículo utilizando la función input(). Este valor se convierte a un número decimal (tipo float) y se guarda en la variable precio_unitario.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Luego, solicita la cantidad de artículos que se van a comprar, utilizando nuevamente input(). Este valor se convierte a un número entero (tipo int) y se guarda en la variable cantidad.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92" name="Google Shape;392;g22420c639b4_0_2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420c639b4_0_294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402" name="Google Shape;402;g22420c639b4_0_294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3" name="Google Shape;403;g22420c639b4_0_294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404" name="Google Shape;404;g22420c639b4_0_29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405" name="Google Shape;405;g22420c639b4_0_29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g22420c639b4_0_294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Explicación del código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07" name="Google Shape;407;g22420c639b4_0_294"/>
          <p:cNvSpPr txBox="1"/>
          <p:nvPr/>
        </p:nvSpPr>
        <p:spPr>
          <a:xfrm>
            <a:off x="555350" y="1807850"/>
            <a:ext cx="43509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Cálculo del costo total: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programa calcula el costo total de la compra multiplicando el precio unitario del artículo (precio_unitario) por la cantidad de artículos comprados (cantidad). Este resultado se almacena en la variable costo_total.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Salida de datos: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Finalmente, el programa muestra el precio total del producto con IVA incluido utilizando la función print().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408" name="Google Shape;408;g22420c639b4_0_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2420c639b4_0_294"/>
          <p:cNvSpPr txBox="1"/>
          <p:nvPr/>
        </p:nvSpPr>
        <p:spPr>
          <a:xfrm>
            <a:off x="5550625" y="3355838"/>
            <a:ext cx="256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Ejemplo de ejecución del programa.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10" name="Google Shape;410;g22420c639b4_0_294"/>
          <p:cNvSpPr/>
          <p:nvPr/>
        </p:nvSpPr>
        <p:spPr>
          <a:xfrm>
            <a:off x="4948525" y="2303450"/>
            <a:ext cx="3770700" cy="10524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Ingresa el precio unitario del artículo: 125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Ingresa la cantidad de artículos comprados: 5</a:t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El costo total de la compra es: 625.0</a:t>
            </a:r>
            <a:endParaRPr sz="7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2420c639b4_0_316"/>
          <p:cNvSpPr/>
          <p:nvPr/>
        </p:nvSpPr>
        <p:spPr>
          <a:xfrm>
            <a:off x="1241025" y="1894775"/>
            <a:ext cx="6730200" cy="9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2420c639b4_0_316"/>
          <p:cNvSpPr txBox="1"/>
          <p:nvPr/>
        </p:nvSpPr>
        <p:spPr>
          <a:xfrm>
            <a:off x="1241025" y="1894775"/>
            <a:ext cx="6730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5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¡Vamos a la práctica! 🚀</a:t>
            </a:r>
            <a:endParaRPr b="1" i="0" sz="45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f772771378_0_0"/>
          <p:cNvSpPr txBox="1"/>
          <p:nvPr/>
        </p:nvSpPr>
        <p:spPr>
          <a:xfrm>
            <a:off x="3016089" y="1908052"/>
            <a:ext cx="3977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45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endParaRPr b="1" sz="4500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422" name="Google Shape;422;g2f772771378_0_0"/>
          <p:cNvGrpSpPr/>
          <p:nvPr/>
        </p:nvGrpSpPr>
        <p:grpSpPr>
          <a:xfrm>
            <a:off x="2150800" y="1814175"/>
            <a:ext cx="717231" cy="880458"/>
            <a:chOff x="0" y="0"/>
            <a:chExt cx="1867789" cy="1845437"/>
          </a:xfrm>
        </p:grpSpPr>
        <p:sp>
          <p:nvSpPr>
            <p:cNvPr id="423" name="Google Shape;423;g2f772771378_0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424" name="Google Shape;424;g2f772771378_0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g2f772771378_0_0"/>
          <p:cNvSpPr/>
          <p:nvPr/>
        </p:nvSpPr>
        <p:spPr>
          <a:xfrm>
            <a:off x="2258608" y="1903887"/>
            <a:ext cx="502122" cy="624591"/>
          </a:xfrm>
          <a:custGeom>
            <a:rect b="b" l="l" r="r" t="t"/>
            <a:pathLst>
              <a:path extrusionOk="0" h="979750" w="979750">
                <a:moveTo>
                  <a:pt x="0" y="0"/>
                </a:moveTo>
                <a:lnTo>
                  <a:pt x="979750" y="0"/>
                </a:lnTo>
                <a:lnTo>
                  <a:pt x="979750" y="979750"/>
                </a:lnTo>
                <a:lnTo>
                  <a:pt x="0" y="979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772771378_0_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5" name="Google Shape;435;g2f772771378_0_8"/>
          <p:cNvSpPr txBox="1"/>
          <p:nvPr/>
        </p:nvSpPr>
        <p:spPr>
          <a:xfrm>
            <a:off x="1344432" y="504825"/>
            <a:ext cx="393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Ruta de Avance</a:t>
            </a:r>
            <a:endParaRPr sz="700"/>
          </a:p>
        </p:txBody>
      </p:sp>
      <p:cxnSp>
        <p:nvCxnSpPr>
          <p:cNvPr id="436" name="Google Shape;436;g2f772771378_0_8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g2f772771378_0_8"/>
          <p:cNvSpPr txBox="1"/>
          <p:nvPr/>
        </p:nvSpPr>
        <p:spPr>
          <a:xfrm>
            <a:off x="762181" y="1615806"/>
            <a:ext cx="349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Guía estructurada para tu Proyecto Final </a:t>
            </a:r>
            <a:endParaRPr sz="700"/>
          </a:p>
        </p:txBody>
      </p:sp>
      <p:sp>
        <p:nvSpPr>
          <p:cNvPr id="438" name="Google Shape;438;g2f772771378_0_8"/>
          <p:cNvSpPr txBox="1"/>
          <p:nvPr/>
        </p:nvSpPr>
        <p:spPr>
          <a:xfrm>
            <a:off x="762181" y="2187306"/>
            <a:ext cx="34944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 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Aprendizaje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te proporcionará directrices claras y paso a paso para avanzar en tu proyecto integrador final, ayudándote a mantenerte enfocado y alineado con los objetivos del curso.</a:t>
            </a:r>
            <a:endParaRPr sz="1100"/>
          </a:p>
        </p:txBody>
      </p:sp>
      <p:cxnSp>
        <p:nvCxnSpPr>
          <p:cNvPr id="439" name="Google Shape;439;g2f772771378_0_8"/>
          <p:cNvCxnSpPr/>
          <p:nvPr/>
        </p:nvCxnSpPr>
        <p:spPr>
          <a:xfrm rot="5429930">
            <a:off x="3393721" y="2817888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0" name="Google Shape;440;g2f772771378_0_8"/>
          <p:cNvSpPr txBox="1"/>
          <p:nvPr/>
        </p:nvSpPr>
        <p:spPr>
          <a:xfrm>
            <a:off x="4805319" y="2295944"/>
            <a:ext cx="3494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Cada 4 clases, recibirás sugerencias sobre los avances que deberías hacer en tu proyecto, en línea con los temas y habilidades que hemos desarrollado en las clases anteriores. Esto te permitirá integrar de manera efectiva los conocimientos adquiridos.</a:t>
            </a:r>
            <a:endParaRPr sz="1100"/>
          </a:p>
        </p:txBody>
      </p:sp>
      <p:grpSp>
        <p:nvGrpSpPr>
          <p:cNvPr id="441" name="Google Shape;441;g2f772771378_0_8"/>
          <p:cNvGrpSpPr/>
          <p:nvPr/>
        </p:nvGrpSpPr>
        <p:grpSpPr>
          <a:xfrm>
            <a:off x="555362" y="632162"/>
            <a:ext cx="700421" cy="692039"/>
            <a:chOff x="0" y="0"/>
            <a:chExt cx="1867789" cy="1845437"/>
          </a:xfrm>
        </p:grpSpPr>
        <p:sp>
          <p:nvSpPr>
            <p:cNvPr id="442" name="Google Shape;442;g2f772771378_0_8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443" name="Google Shape;443;g2f772771378_0_8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g2f772771378_0_8"/>
          <p:cNvSpPr/>
          <p:nvPr/>
        </p:nvSpPr>
        <p:spPr>
          <a:xfrm>
            <a:off x="660636" y="702687"/>
            <a:ext cx="489875" cy="489875"/>
          </a:xfrm>
          <a:custGeom>
            <a:rect b="b" l="l" r="r" t="t"/>
            <a:pathLst>
              <a:path extrusionOk="0" h="979750" w="979750">
                <a:moveTo>
                  <a:pt x="0" y="0"/>
                </a:moveTo>
                <a:lnTo>
                  <a:pt x="979750" y="0"/>
                </a:lnTo>
                <a:lnTo>
                  <a:pt x="979750" y="979750"/>
                </a:lnTo>
                <a:lnTo>
                  <a:pt x="0" y="979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45" name="Google Shape;445;g2f772771378_0_8"/>
          <p:cNvGrpSpPr/>
          <p:nvPr/>
        </p:nvGrpSpPr>
        <p:grpSpPr>
          <a:xfrm>
            <a:off x="1349140" y="992119"/>
            <a:ext cx="2994694" cy="382815"/>
            <a:chOff x="0" y="-9525"/>
            <a:chExt cx="1577400" cy="201641"/>
          </a:xfrm>
        </p:grpSpPr>
        <p:sp>
          <p:nvSpPr>
            <p:cNvPr id="446" name="Google Shape;446;g2f772771378_0_8"/>
            <p:cNvSpPr/>
            <p:nvPr/>
          </p:nvSpPr>
          <p:spPr>
            <a:xfrm>
              <a:off x="0" y="0"/>
              <a:ext cx="1577336" cy="192116"/>
            </a:xfrm>
            <a:custGeom>
              <a:rect b="b" l="l" r="r" t="t"/>
              <a:pathLst>
                <a:path extrusionOk="0" h="192116" w="1577336">
                  <a:moveTo>
                    <a:pt x="0" y="0"/>
                  </a:moveTo>
                  <a:lnTo>
                    <a:pt x="1577336" y="0"/>
                  </a:lnTo>
                  <a:lnTo>
                    <a:pt x="1577336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447" name="Google Shape;447;g2f772771378_0_8"/>
            <p:cNvSpPr txBox="1"/>
            <p:nvPr/>
          </p:nvSpPr>
          <p:spPr>
            <a:xfrm>
              <a:off x="0" y="-9525"/>
              <a:ext cx="15774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g2f772771378_0_8"/>
          <p:cNvSpPr txBox="1"/>
          <p:nvPr/>
        </p:nvSpPr>
        <p:spPr>
          <a:xfrm>
            <a:off x="1649326" y="1021997"/>
            <a:ext cx="260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sz="700"/>
          </a:p>
        </p:txBody>
      </p:sp>
      <p:sp>
        <p:nvSpPr>
          <p:cNvPr id="449" name="Google Shape;449;g2f772771378_0_8"/>
          <p:cNvSpPr/>
          <p:nvPr/>
        </p:nvSpPr>
        <p:spPr>
          <a:xfrm>
            <a:off x="1349140" y="1031522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3" y="0"/>
                </a:lnTo>
                <a:lnTo>
                  <a:pt x="600373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0" name="Google Shape;450;g2f772771378_0_8"/>
          <p:cNvSpPr txBox="1"/>
          <p:nvPr/>
        </p:nvSpPr>
        <p:spPr>
          <a:xfrm>
            <a:off x="4805319" y="1615806"/>
            <a:ext cx="340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Establecimiento de Objetivos a Corto Plazo</a:t>
            </a:r>
            <a:endParaRPr sz="700"/>
          </a:p>
        </p:txBody>
      </p:sp>
      <p:grpSp>
        <p:nvGrpSpPr>
          <p:cNvPr id="451" name="Google Shape;451;g2f772771378_0_8"/>
          <p:cNvGrpSpPr/>
          <p:nvPr/>
        </p:nvGrpSpPr>
        <p:grpSpPr>
          <a:xfrm>
            <a:off x="658606" y="3971829"/>
            <a:ext cx="3424704" cy="353691"/>
            <a:chOff x="0" y="-9525"/>
            <a:chExt cx="1803900" cy="186300"/>
          </a:xfrm>
        </p:grpSpPr>
        <p:sp>
          <p:nvSpPr>
            <p:cNvPr id="452" name="Google Shape;452;g2f772771378_0_8"/>
            <p:cNvSpPr/>
            <p:nvPr/>
          </p:nvSpPr>
          <p:spPr>
            <a:xfrm>
              <a:off x="0" y="0"/>
              <a:ext cx="1803793" cy="176721"/>
            </a:xfrm>
            <a:custGeom>
              <a:rect b="b" l="l" r="r" t="t"/>
              <a:pathLst>
                <a:path extrusionOk="0" h="176721" w="1803793">
                  <a:moveTo>
                    <a:pt x="0" y="0"/>
                  </a:moveTo>
                  <a:lnTo>
                    <a:pt x="1803793" y="0"/>
                  </a:lnTo>
                  <a:lnTo>
                    <a:pt x="1803793" y="176721"/>
                  </a:lnTo>
                  <a:lnTo>
                    <a:pt x="0" y="176721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453" name="Google Shape;453;g2f772771378_0_8"/>
            <p:cNvSpPr txBox="1"/>
            <p:nvPr/>
          </p:nvSpPr>
          <p:spPr>
            <a:xfrm>
              <a:off x="0" y="-9525"/>
              <a:ext cx="1803900" cy="1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g2f772771378_0_8"/>
          <p:cNvSpPr/>
          <p:nvPr/>
        </p:nvSpPr>
        <p:spPr>
          <a:xfrm>
            <a:off x="696916" y="4018788"/>
            <a:ext cx="277743" cy="277743"/>
          </a:xfrm>
          <a:custGeom>
            <a:rect b="b" l="l" r="r" t="t"/>
            <a:pathLst>
              <a:path extrusionOk="0" h="555487" w="555487">
                <a:moveTo>
                  <a:pt x="0" y="0"/>
                </a:moveTo>
                <a:lnTo>
                  <a:pt x="555487" y="0"/>
                </a:lnTo>
                <a:lnTo>
                  <a:pt x="555487" y="555487"/>
                </a:lnTo>
                <a:lnTo>
                  <a:pt x="0" y="555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5" name="Google Shape;455;g2f772771378_0_8"/>
          <p:cNvSpPr txBox="1"/>
          <p:nvPr/>
        </p:nvSpPr>
        <p:spPr>
          <a:xfrm>
            <a:off x="1080724" y="4038598"/>
            <a:ext cx="2900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Frecuencia:</a:t>
            </a: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Cada 4 clases (4, 8, 12, 16)</a:t>
            </a:r>
            <a:endParaRPr sz="700"/>
          </a:p>
        </p:txBody>
      </p:sp>
      <p:sp>
        <p:nvSpPr>
          <p:cNvPr id="456" name="Google Shape;456;g2f772771378_0_8"/>
          <p:cNvSpPr txBox="1"/>
          <p:nvPr/>
        </p:nvSpPr>
        <p:spPr>
          <a:xfrm>
            <a:off x="762144" y="3099556"/>
            <a:ext cx="3494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 Ruta de Aprendizaje te permitirá monitorear tu progreso de manera constante, asegurándote de que mantengas el ritmo adecuado y cumplas con los hitos establecidos para finalizar tu proyecto con éxito.</a:t>
            </a:r>
            <a:endParaRPr sz="1100"/>
          </a:p>
        </p:txBody>
      </p:sp>
      <p:sp>
        <p:nvSpPr>
          <p:cNvPr id="457" name="Google Shape;457;g2f772771378_0_8"/>
          <p:cNvSpPr txBox="1"/>
          <p:nvPr/>
        </p:nvSpPr>
        <p:spPr>
          <a:xfrm>
            <a:off x="762144" y="2856323"/>
            <a:ext cx="2775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Mantenimiento del Ritmo:</a:t>
            </a:r>
            <a:endParaRPr sz="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420c639b4_0_321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467" name="Google Shape;467;g22420c639b4_0_321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g22420c639b4_0_321"/>
          <p:cNvCxnSpPr/>
          <p:nvPr/>
        </p:nvCxnSpPr>
        <p:spPr>
          <a:xfrm flipH="1">
            <a:off x="4574606" y="1643509"/>
            <a:ext cx="18900" cy="21708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9" name="Google Shape;469;g22420c639b4_0_321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470" name="Google Shape;470;g22420c639b4_0_321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471" name="Google Shape;471;g22420c639b4_0_321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g22420c639b4_0_321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3" name="Google Shape;473;g22420c639b4_0_321"/>
          <p:cNvSpPr txBox="1"/>
          <p:nvPr/>
        </p:nvSpPr>
        <p:spPr>
          <a:xfrm>
            <a:off x="1342709" y="504825"/>
            <a:ext cx="506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Ejercicios Prácticos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g22420c639b4_0_321"/>
          <p:cNvGrpSpPr/>
          <p:nvPr/>
        </p:nvGrpSpPr>
        <p:grpSpPr>
          <a:xfrm>
            <a:off x="1342709" y="1017797"/>
            <a:ext cx="3147557" cy="382815"/>
            <a:chOff x="0" y="-9525"/>
            <a:chExt cx="1657918" cy="201641"/>
          </a:xfrm>
        </p:grpSpPr>
        <p:sp>
          <p:nvSpPr>
            <p:cNvPr id="475" name="Google Shape;475;g22420c639b4_0_321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476" name="Google Shape;476;g22420c639b4_0_321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g22420c639b4_0_321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78" name="Google Shape;478;g22420c639b4_0_321"/>
          <p:cNvGrpSpPr/>
          <p:nvPr/>
        </p:nvGrpSpPr>
        <p:grpSpPr>
          <a:xfrm>
            <a:off x="555369" y="1658241"/>
            <a:ext cx="3638285" cy="297305"/>
            <a:chOff x="0" y="-9525"/>
            <a:chExt cx="1916400" cy="156600"/>
          </a:xfrm>
        </p:grpSpPr>
        <p:sp>
          <p:nvSpPr>
            <p:cNvPr id="479" name="Google Shape;479;g22420c639b4_0_321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480" name="Google Shape;480;g22420c639b4_0_321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g22420c639b4_0_321"/>
          <p:cNvSpPr txBox="1"/>
          <p:nvPr/>
        </p:nvSpPr>
        <p:spPr>
          <a:xfrm>
            <a:off x="508099" y="2061325"/>
            <a:ext cx="3855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scribir un programa que solicite el nombre, la cantidad y el valor unitario de tres productos.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Luego, debe calcular el importe de IVA (21%) de cada producto.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Por último, debe mostrar en la terminal el ticket de la operación con todos los datos de la compra.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82" name="Google Shape;482;g22420c639b4_0_321"/>
          <p:cNvSpPr txBox="1"/>
          <p:nvPr/>
        </p:nvSpPr>
        <p:spPr>
          <a:xfrm>
            <a:off x="555475" y="1691400"/>
            <a:ext cx="3807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Ticket</a:t>
            </a: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 de la compra</a:t>
            </a:r>
            <a:endParaRPr b="0" i="0" sz="16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83" name="Google Shape;483;g22420c639b4_0_321"/>
          <p:cNvSpPr txBox="1"/>
          <p:nvPr/>
        </p:nvSpPr>
        <p:spPr>
          <a:xfrm>
            <a:off x="1642896" y="1045726"/>
            <a:ext cx="284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22420c639b4_0_321"/>
          <p:cNvSpPr txBox="1"/>
          <p:nvPr/>
        </p:nvSpPr>
        <p:spPr>
          <a:xfrm>
            <a:off x="4805000" y="2061325"/>
            <a:ext cx="3638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Realizar una aplicación en Python que;</a:t>
            </a:r>
            <a:b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 partir de la cantidad de litros de combustible que consume un coche por cada 100 km de recorrido, el costo de cada litro de combustible y la longitud del viaje realizado (en kilómetros),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muestra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un detalle de los litros consumidos y el dinero gastado.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485" name="Google Shape;485;g22420c639b4_0_321"/>
          <p:cNvGrpSpPr/>
          <p:nvPr/>
        </p:nvGrpSpPr>
        <p:grpSpPr>
          <a:xfrm>
            <a:off x="4749807" y="1658241"/>
            <a:ext cx="3638285" cy="297305"/>
            <a:chOff x="0" y="-9525"/>
            <a:chExt cx="1916400" cy="156600"/>
          </a:xfrm>
        </p:grpSpPr>
        <p:sp>
          <p:nvSpPr>
            <p:cNvPr id="486" name="Google Shape;486;g22420c639b4_0_321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487" name="Google Shape;487;g22420c639b4_0_321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g22420c639b4_0_321"/>
          <p:cNvSpPr txBox="1"/>
          <p:nvPr/>
        </p:nvSpPr>
        <p:spPr>
          <a:xfrm>
            <a:off x="4749894" y="1691397"/>
            <a:ext cx="363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Consumo de combustible</a:t>
            </a:r>
            <a:endParaRPr sz="16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2082d036f9_0_429"/>
          <p:cNvSpPr txBox="1"/>
          <p:nvPr/>
        </p:nvSpPr>
        <p:spPr>
          <a:xfrm>
            <a:off x="2743475" y="1163400"/>
            <a:ext cx="55821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94" name="Google Shape;494;g22082d036f9_0_429"/>
          <p:cNvSpPr/>
          <p:nvPr/>
        </p:nvSpPr>
        <p:spPr>
          <a:xfrm>
            <a:off x="2136450" y="3185400"/>
            <a:ext cx="48711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 resolución del cuestionario es de carácter obligatorio para desbloquear los contenidos de las próximas 2 clases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495" name="Google Shape;495;g22082d036f9_0_429"/>
          <p:cNvGrpSpPr/>
          <p:nvPr/>
        </p:nvGrpSpPr>
        <p:grpSpPr>
          <a:xfrm>
            <a:off x="973026" y="1099650"/>
            <a:ext cx="1614234" cy="1678793"/>
            <a:chOff x="0" y="-9525"/>
            <a:chExt cx="354123" cy="394843"/>
          </a:xfrm>
        </p:grpSpPr>
        <p:sp>
          <p:nvSpPr>
            <p:cNvPr id="496" name="Google Shape;496;g22082d036f9_0_429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497" name="Google Shape;497;g22082d036f9_0_429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solidFill>
              <a:srgbClr val="D2A6F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g22082d036f9_0_4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821" y="1356952"/>
            <a:ext cx="1040684" cy="116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22082d036f9_0_429"/>
          <p:cNvSpPr txBox="1"/>
          <p:nvPr/>
        </p:nvSpPr>
        <p:spPr>
          <a:xfrm>
            <a:off x="2743473" y="1420050"/>
            <a:ext cx="59133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¡NUEVO CUESTIONARIO EN CAMPUS!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2587397b_2_15"/>
          <p:cNvSpPr txBox="1"/>
          <p:nvPr/>
        </p:nvSpPr>
        <p:spPr>
          <a:xfrm>
            <a:off x="371450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0" name="Google Shape;70;g2f22587397b_2_15"/>
          <p:cNvSpPr txBox="1"/>
          <p:nvPr/>
        </p:nvSpPr>
        <p:spPr>
          <a:xfrm>
            <a:off x="469732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1" name="Google Shape;71;g2f22587397b_2_15"/>
          <p:cNvSpPr txBox="1"/>
          <p:nvPr/>
        </p:nvSpPr>
        <p:spPr>
          <a:xfrm>
            <a:off x="355925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Ruta de avance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2" name="Google Shape;72;g2f22587397b_2_15"/>
          <p:cNvSpPr txBox="1"/>
          <p:nvPr/>
        </p:nvSpPr>
        <p:spPr>
          <a:xfrm>
            <a:off x="319275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Definimos los requisitos del Proyecto Integrador.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Menú de opciones.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Pedir, procesar y mostrar datos.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3" name="Google Shape;73;g2f22587397b_2_15"/>
          <p:cNvSpPr txBox="1"/>
          <p:nvPr/>
        </p:nvSpPr>
        <p:spPr>
          <a:xfrm>
            <a:off x="629550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4" name="Google Shape;74;g2f22587397b_2_15"/>
          <p:cNvSpPr txBox="1"/>
          <p:nvPr/>
        </p:nvSpPr>
        <p:spPr>
          <a:xfrm>
            <a:off x="727832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5" name="Google Shape;75;g2f22587397b_2_15"/>
          <p:cNvSpPr txBox="1"/>
          <p:nvPr/>
        </p:nvSpPr>
        <p:spPr>
          <a:xfrm>
            <a:off x="614025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Condicionales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6" name="Google Shape;76;g2f22587397b_2_15"/>
          <p:cNvSpPr txBox="1"/>
          <p:nvPr/>
        </p:nvSpPr>
        <p:spPr>
          <a:xfrm>
            <a:off x="577375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Cadena de caracteres.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Operadores lógicos.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Control de flujo: estructuras </a:t>
            </a: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condicionales</a:t>
            </a: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 (if, else, elif)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7" name="Google Shape;77;g2f22587397b_2_15"/>
          <p:cNvSpPr txBox="1"/>
          <p:nvPr/>
        </p:nvSpPr>
        <p:spPr>
          <a:xfrm>
            <a:off x="1133500" y="1309588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8" name="Google Shape;78;g2f22587397b_2_15"/>
          <p:cNvSpPr txBox="1"/>
          <p:nvPr/>
        </p:nvSpPr>
        <p:spPr>
          <a:xfrm>
            <a:off x="2116325" y="1271038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9" name="Google Shape;79;g2f22587397b_2_15"/>
          <p:cNvSpPr txBox="1"/>
          <p:nvPr/>
        </p:nvSpPr>
        <p:spPr>
          <a:xfrm>
            <a:off x="978255" y="2069263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Datos en Python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80" name="Google Shape;80;g2f22587397b_2_15"/>
          <p:cNvSpPr txBox="1"/>
          <p:nvPr/>
        </p:nvSpPr>
        <p:spPr>
          <a:xfrm>
            <a:off x="611750" y="2438563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Conversión entre tipos de datos.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Operadores algebraicos.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Expresiones.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Uso de input()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Programas con entrada, procesamiento y salida de datos.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43cb1caa2_0_0"/>
          <p:cNvSpPr txBox="1"/>
          <p:nvPr/>
        </p:nvSpPr>
        <p:spPr>
          <a:xfrm>
            <a:off x="718000" y="649725"/>
            <a:ext cx="24495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37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Pero antes…</a:t>
            </a:r>
            <a:endParaRPr b="1" i="0" sz="38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86" name="Google Shape;86;g2243cb1caa2_0_0"/>
          <p:cNvSpPr/>
          <p:nvPr/>
        </p:nvSpPr>
        <p:spPr>
          <a:xfrm>
            <a:off x="2622338" y="2196450"/>
            <a:ext cx="59847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¡Resolvamos los “</a:t>
            </a:r>
            <a:r>
              <a:rPr b="1"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” de la clase anterior!</a:t>
            </a:r>
            <a:endParaRPr sz="3000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87" name="Google Shape;87;g2243cb1caa2_0_0"/>
          <p:cNvGrpSpPr/>
          <p:nvPr/>
        </p:nvGrpSpPr>
        <p:grpSpPr>
          <a:xfrm>
            <a:off x="896513" y="1877400"/>
            <a:ext cx="1614234" cy="1678793"/>
            <a:chOff x="0" y="-9525"/>
            <a:chExt cx="354123" cy="394843"/>
          </a:xfrm>
        </p:grpSpPr>
        <p:sp>
          <p:nvSpPr>
            <p:cNvPr id="88" name="Google Shape;88;g2243cb1caa2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89" name="Google Shape;89;g2243cb1caa2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solidFill>
              <a:srgbClr val="D2A6F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0" name="Google Shape;90;g2243cb1caa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025" y="2107200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g2243cb1caa2_0_0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776cbd67_0_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1" name="Google Shape;101;g220776cbd67_0_6"/>
          <p:cNvGrpSpPr/>
          <p:nvPr/>
        </p:nvGrpSpPr>
        <p:grpSpPr>
          <a:xfrm>
            <a:off x="1992354" y="1893998"/>
            <a:ext cx="995192" cy="1109627"/>
            <a:chOff x="0" y="-9525"/>
            <a:chExt cx="354123" cy="394843"/>
          </a:xfrm>
        </p:grpSpPr>
        <p:sp>
          <p:nvSpPr>
            <p:cNvPr id="102" name="Google Shape;102;g220776cbd67_0_6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03" name="Google Shape;103;g220776cbd67_0_6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220776cbd67_0_6"/>
          <p:cNvSpPr txBox="1"/>
          <p:nvPr/>
        </p:nvSpPr>
        <p:spPr>
          <a:xfrm>
            <a:off x="3067146" y="2073750"/>
            <a:ext cx="408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220776cbd67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923" y="2096100"/>
            <a:ext cx="778051" cy="77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0776cbd67_0_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5" name="Google Shape;115;g220776cbd67_0_29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6" name="Google Shape;116;g220776cbd67_0_29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17" name="Google Shape;117;g220776cbd67_0_2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18" name="Google Shape;118;g220776cbd67_0_2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g220776cbd67_0_29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PFI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0" name="Google Shape;120;g220776cbd67_0_29"/>
          <p:cNvSpPr txBox="1"/>
          <p:nvPr/>
        </p:nvSpPr>
        <p:spPr>
          <a:xfrm>
            <a:off x="555350" y="1807850"/>
            <a:ext cx="40482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Proyecto Final Integrador (PFI)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consiste en el desarrollo de una aplicación Python, que utilizando la terminal o consola permita al usuario gestionar el inventario de una pequeña tienda o comercio.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La aplicación debe ser capaz de registrar, actualizar, eliminar y mostrar productos en el inventario. Además, debe incluir funcionalidades para realizar búsquedas y generar reportes de productos con bajo stock.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21" name="Google Shape;121;g220776cbd67_0_29"/>
          <p:cNvPicPr preferRelativeResize="0"/>
          <p:nvPr/>
        </p:nvPicPr>
        <p:blipFill rotWithShape="1">
          <a:blip r:embed="rId4">
            <a:alphaModFix/>
          </a:blip>
          <a:srcRect b="16834" l="4446" r="20189" t="26713"/>
          <a:stretch/>
        </p:blipFill>
        <p:spPr>
          <a:xfrm>
            <a:off x="5115825" y="263050"/>
            <a:ext cx="3724350" cy="41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20776cbd67_0_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420c639b4_0_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32" name="Google Shape;132;g22420c639b4_0_5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" name="Google Shape;133;g22420c639b4_0_5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34" name="Google Shape;134;g22420c639b4_0_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35" name="Google Shape;135;g22420c639b4_0_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g22420c639b4_0_5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Proyecto Final Integrador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37" name="Google Shape;137;g22420c639b4_0_5"/>
          <p:cNvSpPr txBox="1"/>
          <p:nvPr/>
        </p:nvSpPr>
        <p:spPr>
          <a:xfrm>
            <a:off x="555350" y="1807850"/>
            <a:ext cx="8104800" cy="2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proyecto incluirá los medios necesarios para interactuar con una base de datos, implementará un menú con las opciones disponibles, y mecanismos (funciones) para el mantenimiento de los datos de los productos, incluyendo: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Registro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Alta de productos nuevos.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Visualización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Consulta de datos de productos.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Actualización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Modificar la cantidad en stock de un producto.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Eliminación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Dar de baja productos.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Listado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Listado completo de los productos en la base de datos.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Reporte de Bajo Stock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: Lista de productos con cantidad bajo mínimo.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38" name="Google Shape;138;g22420c639b4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420c639b4_0_4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8" name="Google Shape;148;g22420c639b4_0_40"/>
          <p:cNvGrpSpPr/>
          <p:nvPr/>
        </p:nvGrpSpPr>
        <p:grpSpPr>
          <a:xfrm>
            <a:off x="1584202" y="1893998"/>
            <a:ext cx="995192" cy="1109627"/>
            <a:chOff x="0" y="-9525"/>
            <a:chExt cx="354123" cy="394843"/>
          </a:xfrm>
        </p:grpSpPr>
        <p:sp>
          <p:nvSpPr>
            <p:cNvPr id="149" name="Google Shape;149;g22420c639b4_0_4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50" name="Google Shape;150;g22420c639b4_0_4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g22420c639b4_0_40"/>
          <p:cNvSpPr txBox="1"/>
          <p:nvPr/>
        </p:nvSpPr>
        <p:spPr>
          <a:xfrm>
            <a:off x="2659000" y="2073750"/>
            <a:ext cx="627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Menú de opciones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22420c639b4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87" y="2087640"/>
            <a:ext cx="772625" cy="7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0850d183c_0_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2" name="Google Shape;162;g220850d183c_0_7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3" name="Google Shape;163;g220850d183c_0_7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64" name="Google Shape;164;g220850d183c_0_7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65" name="Google Shape;165;g220850d183c_0_7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g220850d183c_0_7"/>
          <p:cNvSpPr txBox="1"/>
          <p:nvPr/>
        </p:nvSpPr>
        <p:spPr>
          <a:xfrm>
            <a:off x="1342696" y="719975"/>
            <a:ext cx="731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latin typeface="Archivo Black"/>
                <a:ea typeface="Archivo Black"/>
                <a:cs typeface="Archivo Black"/>
                <a:sym typeface="Archivo Black"/>
              </a:rPr>
              <a:t>Menú de opciones</a:t>
            </a:r>
            <a:endParaRPr b="0" i="0" sz="35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7" name="Google Shape;167;g220850d183c_0_7"/>
          <p:cNvSpPr txBox="1"/>
          <p:nvPr/>
        </p:nvSpPr>
        <p:spPr>
          <a:xfrm>
            <a:off x="555350" y="1807850"/>
            <a:ext cx="50865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Uno de los sistemas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más populares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utilizados para permitir al usuario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seleccionar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qué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función del programa necesita utilizar en un momento dado es el llamado “Menú de opciones”.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Cómo se vé en la imagen, consiste en una lista de las opciones disponibles y un  mecanismo para pedir al usuario que selecciona una.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Comencemos a trabajar en el PFI creando una versión preliminar de su menú de opciones.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68" name="Google Shape;168;g220850d183c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20850d183c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6749" y="1774275"/>
            <a:ext cx="2742675" cy="24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