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Archivo Narrow"/>
      <p:regular r:id="rId39"/>
      <p:bold r:id="rId40"/>
      <p:italic r:id="rId41"/>
      <p:boldItalic r:id="rId42"/>
    </p:embeddedFont>
    <p:embeddedFont>
      <p:font typeface="Archivo Medium"/>
      <p:regular r:id="rId43"/>
      <p:bold r:id="rId44"/>
      <p:italic r:id="rId45"/>
      <p:boldItalic r:id="rId46"/>
    </p:embeddedFont>
    <p:embeddedFont>
      <p:font typeface="Archivo Thin"/>
      <p:regular r:id="rId47"/>
      <p:bold r:id="rId48"/>
      <p:italic r:id="rId49"/>
      <p:boldItalic r:id="rId50"/>
    </p:embeddedFont>
    <p:embeddedFont>
      <p:font typeface="Archivo"/>
      <p:regular r:id="rId51"/>
      <p:bold r:id="rId52"/>
      <p:italic r:id="rId53"/>
      <p:boldItalic r:id="rId54"/>
    </p:embeddedFont>
    <p:embeddedFont>
      <p:font typeface="Archivo Black"/>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iOuQW/8k37ZrzOlfbuu+mr8p6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D2E503-0FC3-4509-A5A3-C4235A2D7260}">
  <a:tblStyle styleId="{C1D2E503-0FC3-4509-A5A3-C4235A2D726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Narrow-bold.fntdata"/><Relationship Id="rId42" Type="http://schemas.openxmlformats.org/officeDocument/2006/relationships/font" Target="fonts/ArchivoNarrow-boldItalic.fntdata"/><Relationship Id="rId41" Type="http://schemas.openxmlformats.org/officeDocument/2006/relationships/font" Target="fonts/ArchivoNarrow-italic.fntdata"/><Relationship Id="rId44" Type="http://schemas.openxmlformats.org/officeDocument/2006/relationships/font" Target="fonts/ArchivoMedium-bold.fntdata"/><Relationship Id="rId43" Type="http://schemas.openxmlformats.org/officeDocument/2006/relationships/font" Target="fonts/ArchivoMedium-regular.fntdata"/><Relationship Id="rId46" Type="http://schemas.openxmlformats.org/officeDocument/2006/relationships/font" Target="fonts/ArchivoMedium-boldItalic.fntdata"/><Relationship Id="rId45" Type="http://schemas.openxmlformats.org/officeDocument/2006/relationships/font" Target="fonts/Archiv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chivoThin-bold.fntdata"/><Relationship Id="rId47" Type="http://schemas.openxmlformats.org/officeDocument/2006/relationships/font" Target="fonts/ArchivoThin-regular.fntdata"/><Relationship Id="rId49" Type="http://schemas.openxmlformats.org/officeDocument/2006/relationships/font" Target="fonts/ArchivoTh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ArchivoNarrow-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regular.fntdata"/><Relationship Id="rId50" Type="http://schemas.openxmlformats.org/officeDocument/2006/relationships/font" Target="fonts/ArchivoThin-boldItalic.fntdata"/><Relationship Id="rId53" Type="http://schemas.openxmlformats.org/officeDocument/2006/relationships/font" Target="fonts/Archivo-italic.fntdata"/><Relationship Id="rId52" Type="http://schemas.openxmlformats.org/officeDocument/2006/relationships/font" Target="fonts/Archivo-bold.fntdata"/><Relationship Id="rId11" Type="http://schemas.openxmlformats.org/officeDocument/2006/relationships/slide" Target="slides/slide5.xml"/><Relationship Id="rId55" Type="http://schemas.openxmlformats.org/officeDocument/2006/relationships/font" Target="fonts/ArchivoBlack-regular.fntdata"/><Relationship Id="rId10" Type="http://schemas.openxmlformats.org/officeDocument/2006/relationships/slide" Target="slides/slide4.xml"/><Relationship Id="rId54" Type="http://schemas.openxmlformats.org/officeDocument/2006/relationships/font" Target="fonts/Archivo-bold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e1896c80e_0_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1" name="Google Shape;181;g2fe1896c80e_0_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82" name="Google Shape;182;g2fe1896c80e_0_4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fe1896c80e_0_4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84" name="Google Shape;184;g2fe1896c80e_0_4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g2fe1896c80e_0_4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e1896c80e_0_10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3" name="Google Shape;203;g2fe1896c80e_0_10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4" name="Google Shape;204;g2fe1896c80e_0_10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fe1896c80e_0_10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06" name="Google Shape;206;g2fe1896c80e_0_10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g2fe1896c80e_0_10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e1896c80e_0_1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0" name="Google Shape;220;g2fe1896c80e_0_1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1" name="Google Shape;221;g2fe1896c80e_0_12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fe1896c80e_0_1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23" name="Google Shape;223;g2fe1896c80e_0_12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g2fe1896c80e_0_1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e1896c80e_0_1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7" name="Google Shape;237;g2fe1896c80e_0_1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38" name="Google Shape;238;g2fe1896c80e_0_14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fe1896c80e_0_14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40" name="Google Shape;240;g2fe1896c80e_0_14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g2fe1896c80e_0_14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420c639b4_0_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g22420c639b4_0_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6" name="Google Shape;256;g22420c639b4_0_4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2420c639b4_0_4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58" name="Google Shape;258;g22420c639b4_0_4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9" name="Google Shape;259;g22420c639b4_0_4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0850d183c_0_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9" name="Google Shape;269;g220850d183c_0_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70" name="Google Shape;270;g220850d183c_0_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20850d183c_0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72" name="Google Shape;272;g220850d183c_0_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3" name="Google Shape;273;g220850d183c_0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0776cbd67_0_10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6" name="Google Shape;286;g220776cbd67_0_10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7" name="Google Shape;287;g220776cbd67_0_10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20776cbd67_0_10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89" name="Google Shape;289;g220776cbd67_0_10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0" name="Google Shape;290;g220776cbd67_0_10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0850d183c_0_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2" name="Google Shape;302;g220850d183c_0_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03" name="Google Shape;303;g220850d183c_0_4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20850d183c_0_4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05" name="Google Shape;305;g220850d183c_0_4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6" name="Google Shape;306;g220850d183c_0_4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420c639b4_0_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0" name="Google Shape;320;g22420c639b4_0_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21" name="Google Shape;321;g22420c639b4_0_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2420c639b4_0_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23" name="Google Shape;323;g22420c639b4_0_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4" name="Google Shape;324;g22420c639b4_0_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e347557ae_0_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4" name="Google Shape;334;g2fe347557ae_0_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35" name="Google Shape;335;g2fe347557ae_0_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fe347557ae_0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37" name="Google Shape;337;g2fe347557ae_0_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8" name="Google Shape;338;g2fe347557ae_0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e347557ae_0_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3" name="Google Shape;353;g2fe347557ae_0_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54" name="Google Shape;354;g2fe347557ae_0_3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fe347557ae_0_3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56" name="Google Shape;356;g2fe347557ae_0_3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7" name="Google Shape;357;g2fe347557ae_0_3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e347557ae_0_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7" name="Google Shape;367;g2fe347557ae_0_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8" name="Google Shape;368;g2fe347557ae_0_4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fe347557ae_0_4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70" name="Google Shape;370;g2fe347557ae_0_4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1" name="Google Shape;371;g2fe347557ae_0_4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420c639b4_0_7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4" name="Google Shape;384;g22420c639b4_0_7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85" name="Google Shape;385;g22420c639b4_0_7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2420c639b4_0_7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87" name="Google Shape;387;g22420c639b4_0_7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8" name="Google Shape;388;g22420c639b4_0_7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e347557ae_0_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6" name="Google Shape;406;g2fe347557ae_0_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07" name="Google Shape;407;g2fe347557ae_0_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fe347557ae_0_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09" name="Google Shape;409;g2fe347557ae_0_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10" name="Google Shape;410;g2fe347557ae_0_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fe347557ae_0_10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4" name="Google Shape;424;g2fe347557ae_0_10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25" name="Google Shape;425;g2fe347557ae_0_10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fe347557ae_0_10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27" name="Google Shape;427;g2fe347557ae_0_10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8" name="Google Shape;428;g2fe347557ae_0_10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e347557ae_0_1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3" name="Google Shape;443;g2fe347557ae_0_1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44" name="Google Shape;444;g2fe347557ae_0_17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fe347557ae_0_17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46" name="Google Shape;446;g2fe347557ae_0_17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7" name="Google Shape;447;g2fe347557ae_0_17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e347557ae_0_20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0" name="Google Shape;460;g2fe347557ae_0_20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61" name="Google Shape;461;g2fe347557ae_0_20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2fe347557ae_0_20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63" name="Google Shape;463;g2fe347557ae_0_20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64" name="Google Shape;464;g2fe347557ae_0_20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fe347557ae_0_2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78" name="Google Shape;478;g2fe347557ae_0_2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79" name="Google Shape;479;g2fe347557ae_0_2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2fe347557ae_0_2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81" name="Google Shape;481;g2fe347557ae_0_2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82" name="Google Shape;482;g2fe347557ae_0_2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fe347557ae_0_2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95" name="Google Shape;495;g2fe347557ae_0_2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96" name="Google Shape;496;g2fe347557ae_0_24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2fe347557ae_0_24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98" name="Google Shape;498;g2fe347557ae_0_24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99" name="Google Shape;499;g2fe347557ae_0_24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e347557ae_0_2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1" name="Google Shape;511;g2fe347557ae_0_2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12" name="Google Shape;512;g2fe347557ae_0_2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2fe347557ae_0_2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514" name="Google Shape;514;g2fe347557ae_0_2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15" name="Google Shape;515;g2fe347557ae_0_2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2420c639b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2420c639b4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2420c639b4_0_3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4" name="Google Shape;534;g22420c639b4_0_3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35" name="Google Shape;535;g22420c639b4_0_3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22420c639b4_0_3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37" name="Google Shape;537;g22420c639b4_0_3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8" name="Google Shape;538;g22420c639b4_0_3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e347557ae_0_3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9" name="Google Shape;559;g2fe347557ae_0_3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60" name="Google Shape;560;g2fe347557ae_0_32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fe347557ae_0_3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62" name="Google Shape;562;g2fe347557ae_0_3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63" name="Google Shape;563;g2fe347557ae_0_3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3cb1c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43cb1ca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776cbd67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220776cbd67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5" name="Google Shape;95;g220776cbd67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20776cbd67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7" name="Google Shape;97;g220776cbd67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220776cbd67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8" name="Google Shape;108;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09" name="Google Shape;109;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1" name="Google Shape;111;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2" name="Google Shape;112;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e1896c80e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g2fe1896c80e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6" name="Google Shape;126;g2fe1896c80e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fe1896c80e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28" name="Google Shape;128;g2fe1896c80e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9" name="Google Shape;129;g2fe1896c80e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1896c80e_0_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4" name="Google Shape;144;g2fe1896c80e_0_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5" name="Google Shape;145;g2fe1896c80e_0_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fe1896c80e_0_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47" name="Google Shape;147;g2fe1896c80e_0_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8" name="Google Shape;148;g2fe1896c80e_0_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e1896c80e_0_7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2" name="Google Shape;162;g2fe1896c80e_0_7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3" name="Google Shape;163;g2fe1896c80e_0_7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fe1896c80e_0_7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65" name="Google Shape;165;g2fe1896c80e_0_7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6" name="Google Shape;166;g2fe1896c80e_0_7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03875" y="17955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05 - “</a:t>
            </a:r>
            <a:r>
              <a:rPr lang="es" sz="1800">
                <a:solidFill>
                  <a:schemeClr val="lt1"/>
                </a:solidFill>
                <a:latin typeface="Archivo Medium"/>
                <a:ea typeface="Archivo Medium"/>
                <a:cs typeface="Archivo Medium"/>
                <a:sym typeface="Archivo Medium"/>
              </a:rPr>
              <a:t>Condicionales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e1896c80e_0_4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8" name="Google Shape;188;g2fe1896c80e_0_4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9" name="Google Shape;189;g2fe1896c80e_0_45"/>
          <p:cNvGrpSpPr/>
          <p:nvPr/>
        </p:nvGrpSpPr>
        <p:grpSpPr>
          <a:xfrm>
            <a:off x="555362" y="631437"/>
            <a:ext cx="700421" cy="692039"/>
            <a:chOff x="0" y="0"/>
            <a:chExt cx="1867789" cy="1845437"/>
          </a:xfrm>
        </p:grpSpPr>
        <p:sp>
          <p:nvSpPr>
            <p:cNvPr id="190" name="Google Shape;190;g2fe1896c80e_0_4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91" name="Google Shape;191;g2fe1896c80e_0_4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g2fe1896c80e_0_45"/>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Longitud y acceso</a:t>
            </a:r>
            <a:endParaRPr b="0" i="0" sz="3500" u="none" cap="none" strike="noStrike">
              <a:solidFill>
                <a:srgbClr val="000000"/>
              </a:solidFill>
              <a:latin typeface="Archivo Black"/>
              <a:ea typeface="Archivo Black"/>
              <a:cs typeface="Archivo Black"/>
              <a:sym typeface="Archivo Black"/>
            </a:endParaRPr>
          </a:p>
        </p:txBody>
      </p:sp>
      <p:sp>
        <p:nvSpPr>
          <p:cNvPr id="193" name="Google Shape;193;g2fe1896c80e_0_45"/>
          <p:cNvSpPr txBox="1"/>
          <p:nvPr/>
        </p:nvSpPr>
        <p:spPr>
          <a:xfrm>
            <a:off x="555350" y="1807850"/>
            <a:ext cx="38952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 veces es importante saber cuántos caracteres contiene una cadena. Ese valor se lo suele denominar “longitud”, y se puede obtener muy fácilmente utilizando una función llamada len():</a:t>
            </a:r>
            <a:endParaRPr>
              <a:latin typeface="Archivo Narrow"/>
              <a:ea typeface="Archivo Narrow"/>
              <a:cs typeface="Archivo Narrow"/>
              <a:sym typeface="Archivo Narrow"/>
            </a:endParaRPr>
          </a:p>
        </p:txBody>
      </p:sp>
      <p:pic>
        <p:nvPicPr>
          <p:cNvPr id="194" name="Google Shape;194;g2fe1896c80e_0_4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95" name="Google Shape;195;g2fe1896c80e_0_45"/>
          <p:cNvSpPr txBox="1"/>
          <p:nvPr/>
        </p:nvSpPr>
        <p:spPr>
          <a:xfrm>
            <a:off x="625400" y="2891325"/>
            <a:ext cx="3755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'Talento Tech Adultos'</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len</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se imprime 20</a:t>
            </a:r>
            <a:endParaRPr sz="1050">
              <a:solidFill>
                <a:srgbClr val="768390"/>
              </a:solidFill>
              <a:highlight>
                <a:srgbClr val="22272E"/>
              </a:highlight>
              <a:latin typeface="Courier New"/>
              <a:ea typeface="Courier New"/>
              <a:cs typeface="Courier New"/>
              <a:sym typeface="Courier New"/>
            </a:endParaRPr>
          </a:p>
        </p:txBody>
      </p:sp>
      <p:sp>
        <p:nvSpPr>
          <p:cNvPr id="196" name="Google Shape;196;g2fe1896c80e_0_45"/>
          <p:cNvSpPr txBox="1"/>
          <p:nvPr/>
        </p:nvSpPr>
        <p:spPr>
          <a:xfrm>
            <a:off x="555350" y="3522400"/>
            <a:ext cx="38952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Ojo: </a:t>
            </a:r>
            <a:r>
              <a:rPr lang="es">
                <a:latin typeface="Archivo Narrow"/>
                <a:ea typeface="Archivo Narrow"/>
                <a:cs typeface="Archivo Narrow"/>
                <a:sym typeface="Archivo Narrow"/>
              </a:rPr>
              <a:t>len() cuenta incluso los caracteres “invisibles”, como los espacios en blanco.</a:t>
            </a:r>
            <a:endParaRPr>
              <a:latin typeface="Archivo Narrow"/>
              <a:ea typeface="Archivo Narrow"/>
              <a:cs typeface="Archivo Narrow"/>
              <a:sym typeface="Archivo Narrow"/>
            </a:endParaRPr>
          </a:p>
        </p:txBody>
      </p:sp>
      <p:sp>
        <p:nvSpPr>
          <p:cNvPr id="197" name="Google Shape;197;g2fe1896c80e_0_45"/>
          <p:cNvSpPr txBox="1"/>
          <p:nvPr/>
        </p:nvSpPr>
        <p:spPr>
          <a:xfrm>
            <a:off x="4685900" y="1807850"/>
            <a:ext cx="38952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Se puede acceder a los elementos de la cadena utilizando subíndices:</a:t>
            </a:r>
            <a:endParaRPr>
              <a:latin typeface="Archivo Narrow"/>
              <a:ea typeface="Archivo Narrow"/>
              <a:cs typeface="Archivo Narrow"/>
              <a:sym typeface="Archivo Narrow"/>
            </a:endParaRPr>
          </a:p>
        </p:txBody>
      </p:sp>
      <p:sp>
        <p:nvSpPr>
          <p:cNvPr id="198" name="Google Shape;198;g2fe1896c80e_0_45"/>
          <p:cNvSpPr txBox="1"/>
          <p:nvPr/>
        </p:nvSpPr>
        <p:spPr>
          <a:xfrm>
            <a:off x="4755950" y="2302350"/>
            <a:ext cx="3755100" cy="991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"Aprendemos Python"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0</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D4D4D4"/>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2</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199" name="Google Shape;199;g2fe1896c80e_0_45"/>
          <p:cNvSpPr txBox="1"/>
          <p:nvPr/>
        </p:nvSpPr>
        <p:spPr>
          <a:xfrm>
            <a:off x="4685900" y="3430125"/>
            <a:ext cx="38952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primer caracter tiene subíndice cero. Si usamos subíndices negativos, se cuentan desde el final de la cadena.</a:t>
            </a:r>
            <a:endParaRPr>
              <a:latin typeface="Archivo Narrow"/>
              <a:ea typeface="Archivo Narrow"/>
              <a:cs typeface="Archivo Narrow"/>
              <a:sym typeface="Archivo Narrow"/>
            </a:endParaRPr>
          </a:p>
        </p:txBody>
      </p:sp>
      <p:cxnSp>
        <p:nvCxnSpPr>
          <p:cNvPr id="200" name="Google Shape;200;g2fe1896c80e_0_45"/>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fe1896c80e_0_10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10" name="Google Shape;210;g2fe1896c80e_0_10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11" name="Google Shape;211;g2fe1896c80e_0_100"/>
          <p:cNvGrpSpPr/>
          <p:nvPr/>
        </p:nvGrpSpPr>
        <p:grpSpPr>
          <a:xfrm>
            <a:off x="555362" y="631437"/>
            <a:ext cx="700421" cy="692039"/>
            <a:chOff x="0" y="0"/>
            <a:chExt cx="1867789" cy="1845437"/>
          </a:xfrm>
        </p:grpSpPr>
        <p:sp>
          <p:nvSpPr>
            <p:cNvPr id="212" name="Google Shape;212;g2fe1896c80e_0_10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3" name="Google Shape;213;g2fe1896c80e_0_10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g2fe1896c80e_0_100"/>
          <p:cNvSpPr txBox="1"/>
          <p:nvPr/>
        </p:nvSpPr>
        <p:spPr>
          <a:xfrm>
            <a:off x="1342700" y="719975"/>
            <a:ext cx="80256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15" name="Google Shape;215;g2fe1896c80e_0_100"/>
          <p:cNvSpPr txBox="1"/>
          <p:nvPr/>
        </p:nvSpPr>
        <p:spPr>
          <a:xfrm>
            <a:off x="555350" y="1807850"/>
            <a:ext cx="80256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slicing te permite cortar porciones de una cadena de caracteres. Para hacer slicing, usamos corchetes [ ] y </a:t>
            </a:r>
            <a:r>
              <a:rPr lang="es">
                <a:latin typeface="Archivo Narrow"/>
                <a:ea typeface="Archivo Narrow"/>
                <a:cs typeface="Archivo Narrow"/>
                <a:sym typeface="Archivo Narrow"/>
              </a:rPr>
              <a:t>dentro</a:t>
            </a:r>
            <a:r>
              <a:rPr lang="es">
                <a:latin typeface="Archivo Narrow"/>
                <a:ea typeface="Archivo Narrow"/>
                <a:cs typeface="Archivo Narrow"/>
                <a:sym typeface="Archivo Narrow"/>
              </a:rPr>
              <a:t> indicamos desde qué índice queremos empezar a cortar, y hasta qué índice queremos llegar, separados por dos puntos (:).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Importante: el índice final que pongas no se incluye, es como decir: "cortame desde acá hasta acá, pero sin incluir el último caracter".</a:t>
            </a:r>
            <a:endParaRPr>
              <a:latin typeface="Archivo Narrow"/>
              <a:ea typeface="Archivo Narrow"/>
              <a:cs typeface="Archivo Narrow"/>
              <a:sym typeface="Archivo Narrow"/>
            </a:endParaRPr>
          </a:p>
        </p:txBody>
      </p:sp>
      <p:pic>
        <p:nvPicPr>
          <p:cNvPr id="216" name="Google Shape;216;g2fe1896c80e_0_10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17" name="Google Shape;217;g2fe1896c80e_0_100"/>
          <p:cNvSpPr txBox="1"/>
          <p:nvPr/>
        </p:nvSpPr>
        <p:spPr>
          <a:xfrm>
            <a:off x="1665050" y="2799050"/>
            <a:ext cx="5806200" cy="15456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Definimos una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frase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"Aprender Python es divertido"</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Subcadena desde el principio hasta el índice 8 (no inclusive)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subcadena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frase</a:t>
            </a:r>
            <a:r>
              <a:rPr lang="es" sz="1050">
                <a:solidFill>
                  <a:srgbClr val="CCCCCC"/>
                </a:solidFill>
                <a:highlight>
                  <a:srgbClr val="1F1F1F"/>
                </a:highlight>
                <a:latin typeface="Courier New"/>
                <a:ea typeface="Courier New"/>
                <a:cs typeface="Courier New"/>
                <a:sym typeface="Courier New"/>
              </a:rPr>
              <a:t>[0:</a:t>
            </a:r>
            <a:r>
              <a:rPr lang="es" sz="1050">
                <a:solidFill>
                  <a:srgbClr val="B5CEA8"/>
                </a:solidFill>
                <a:highlight>
                  <a:srgbClr val="1F1F1F"/>
                </a:highlight>
                <a:latin typeface="Courier New"/>
                <a:ea typeface="Courier New"/>
                <a:cs typeface="Courier New"/>
                <a:sym typeface="Courier New"/>
              </a:rPr>
              <a:t>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"Subcadena desde el inicio hasta el índice 8:"</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subcadena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#Imprime Subcadena desde el inicio hasta el índice 8: Aprender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fe1896c80e_0_1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27" name="Google Shape;227;g2fe1896c80e_0_12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28" name="Google Shape;228;g2fe1896c80e_0_127"/>
          <p:cNvGrpSpPr/>
          <p:nvPr/>
        </p:nvGrpSpPr>
        <p:grpSpPr>
          <a:xfrm>
            <a:off x="555362" y="631437"/>
            <a:ext cx="700421" cy="692039"/>
            <a:chOff x="0" y="0"/>
            <a:chExt cx="1867789" cy="1845437"/>
          </a:xfrm>
        </p:grpSpPr>
        <p:sp>
          <p:nvSpPr>
            <p:cNvPr id="229" name="Google Shape;229;g2fe1896c80e_0_12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30" name="Google Shape;230;g2fe1896c80e_0_12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g2fe1896c80e_0_127"/>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32" name="Google Shape;232;g2fe1896c80e_0_127"/>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Algo interesante del slicing es que podés omitir el índice de inicio o el índice de fin, y Python automáticamente va a asumir que querés cortar desde el principio o hasta el final de la cadena, respectivamente:</a:t>
            </a:r>
            <a:endParaRPr>
              <a:latin typeface="Archivo Narrow"/>
              <a:ea typeface="Archivo Narrow"/>
              <a:cs typeface="Archivo Narrow"/>
              <a:sym typeface="Archivo Narrow"/>
            </a:endParaRPr>
          </a:p>
        </p:txBody>
      </p:sp>
      <p:pic>
        <p:nvPicPr>
          <p:cNvPr id="233" name="Google Shape;233;g2fe1896c80e_0_12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34" name="Google Shape;234;g2fe1896c80e_0_127"/>
          <p:cNvSpPr txBox="1"/>
          <p:nvPr/>
        </p:nvSpPr>
        <p:spPr>
          <a:xfrm>
            <a:off x="952800" y="2406175"/>
            <a:ext cx="7238400" cy="1753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"Aprender Python es divertido"</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8</a:t>
            </a:r>
            <a:r>
              <a:rPr lang="es" sz="1050">
                <a:solidFill>
                  <a:srgbClr val="CCCCCC"/>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Subcadena desde el inicio hasta el índice 8 (sin incluirlo)</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desde el inicio hasta el índice 8:"</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Aprender</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frase</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9</a:t>
            </a:r>
            <a:r>
              <a:rPr lang="es" sz="1050">
                <a:solidFill>
                  <a:srgbClr val="CCCCCC"/>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Subcadena desde el índice 9 hasta el final</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desde el índice 9 hasta el final:"</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Python es divertido</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fe1896c80e_0_14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4" name="Google Shape;244;g2fe1896c80e_0_14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45" name="Google Shape;245;g2fe1896c80e_0_144"/>
          <p:cNvGrpSpPr/>
          <p:nvPr/>
        </p:nvGrpSpPr>
        <p:grpSpPr>
          <a:xfrm>
            <a:off x="555362" y="631437"/>
            <a:ext cx="700421" cy="692039"/>
            <a:chOff x="0" y="0"/>
            <a:chExt cx="1867789" cy="1845437"/>
          </a:xfrm>
        </p:grpSpPr>
        <p:sp>
          <p:nvSpPr>
            <p:cNvPr id="246" name="Google Shape;246;g2fe1896c80e_0_14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47" name="Google Shape;247;g2fe1896c80e_0_14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g2fe1896c80e_0_144"/>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Slicing (rebanado)</a:t>
            </a:r>
            <a:endParaRPr b="0" i="0" sz="3500" u="none" cap="none" strike="noStrike">
              <a:solidFill>
                <a:srgbClr val="000000"/>
              </a:solidFill>
              <a:latin typeface="Archivo Black"/>
              <a:ea typeface="Archivo Black"/>
              <a:cs typeface="Archivo Black"/>
              <a:sym typeface="Archivo Black"/>
            </a:endParaRPr>
          </a:p>
        </p:txBody>
      </p:sp>
      <p:sp>
        <p:nvSpPr>
          <p:cNvPr id="249" name="Google Shape;249;g2fe1896c80e_0_144"/>
          <p:cNvSpPr txBox="1"/>
          <p:nvPr/>
        </p:nvSpPr>
        <p:spPr>
          <a:xfrm>
            <a:off x="555350" y="16306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Y todavía hay más. También podés hacer slicing con saltos entre caracteres, usando un tercer parámetro. Esto te permite, por ejemplo, tomar sólo cada segundo carácter de una cadena.</a:t>
            </a:r>
            <a:endParaRPr>
              <a:latin typeface="Archivo Narrow"/>
              <a:ea typeface="Archivo Narrow"/>
              <a:cs typeface="Archivo Narrow"/>
              <a:sym typeface="Archivo Narrow"/>
            </a:endParaRPr>
          </a:p>
        </p:txBody>
      </p:sp>
      <p:pic>
        <p:nvPicPr>
          <p:cNvPr id="250" name="Google Shape;250;g2fe1896c80e_0_14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51" name="Google Shape;251;g2fe1896c80e_0_144"/>
          <p:cNvSpPr txBox="1"/>
          <p:nvPr/>
        </p:nvSpPr>
        <p:spPr>
          <a:xfrm>
            <a:off x="2538600" y="2228975"/>
            <a:ext cx="4066800" cy="876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texto</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"Talento Tech"</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texto</a:t>
            </a:r>
            <a:r>
              <a:rPr lang="es" sz="1050">
                <a:solidFill>
                  <a:srgbClr val="CCCCCC"/>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2</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"Subcadena obtenida:"</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subcadena</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latin typeface="Courier New"/>
                <a:ea typeface="Courier New"/>
                <a:cs typeface="Courier New"/>
                <a:sym typeface="Courier New"/>
              </a:rPr>
              <a:t># Imprime TlnoTc</a:t>
            </a:r>
            <a:endParaRPr sz="1050">
              <a:solidFill>
                <a:srgbClr val="9CDCFE"/>
              </a:solidFill>
              <a:latin typeface="Courier New"/>
              <a:ea typeface="Courier New"/>
              <a:cs typeface="Courier New"/>
              <a:sym typeface="Courier New"/>
            </a:endParaRPr>
          </a:p>
        </p:txBody>
      </p:sp>
      <p:sp>
        <p:nvSpPr>
          <p:cNvPr id="252" name="Google Shape;252;g2fe1896c80e_0_144"/>
          <p:cNvSpPr txBox="1"/>
          <p:nvPr/>
        </p:nvSpPr>
        <p:spPr>
          <a:xfrm>
            <a:off x="636150" y="3271550"/>
            <a:ext cx="80256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este ejemplo, con ::2, le indicamos a Python que debe tomar caracteres de dos en dos, a partir del primero y hasta llegar al final.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slicing es una herramienta muy poderosa para cuando necesitás manipular texto en Python!.</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2420c639b4_0_4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62" name="Google Shape;262;g22420c639b4_0_40"/>
          <p:cNvGrpSpPr/>
          <p:nvPr/>
        </p:nvGrpSpPr>
        <p:grpSpPr>
          <a:xfrm>
            <a:off x="1090651" y="1876923"/>
            <a:ext cx="995192" cy="1109627"/>
            <a:chOff x="0" y="-9525"/>
            <a:chExt cx="354123" cy="394843"/>
          </a:xfrm>
        </p:grpSpPr>
        <p:sp>
          <p:nvSpPr>
            <p:cNvPr id="263" name="Google Shape;263;g22420c639b4_0_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4" name="Google Shape;264;g22420c639b4_0_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65" name="Google Shape;265;g22420c639b4_0_40"/>
          <p:cNvSpPr txBox="1"/>
          <p:nvPr/>
        </p:nvSpPr>
        <p:spPr>
          <a:xfrm>
            <a:off x="2166550" y="2031550"/>
            <a:ext cx="8407500" cy="7233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4700">
                <a:solidFill>
                  <a:srgbClr val="434343"/>
                </a:solidFill>
                <a:latin typeface="Archivo Narrow"/>
                <a:ea typeface="Archivo Narrow"/>
                <a:cs typeface="Archivo Narrow"/>
                <a:sym typeface="Archivo Narrow"/>
              </a:rPr>
              <a:t>Operadores relacionales</a:t>
            </a:r>
            <a:endParaRPr b="0" i="0" sz="200" u="none" cap="none" strike="noStrike">
              <a:solidFill>
                <a:srgbClr val="000000"/>
              </a:solidFill>
              <a:latin typeface="Arial"/>
              <a:ea typeface="Arial"/>
              <a:cs typeface="Arial"/>
              <a:sym typeface="Arial"/>
            </a:endParaRPr>
          </a:p>
        </p:txBody>
      </p:sp>
      <p:pic>
        <p:nvPicPr>
          <p:cNvPr id="266" name="Google Shape;266;g22420c639b4_0_40"/>
          <p:cNvPicPr preferRelativeResize="0"/>
          <p:nvPr/>
        </p:nvPicPr>
        <p:blipFill>
          <a:blip r:embed="rId4">
            <a:alphaModFix/>
          </a:blip>
          <a:stretch>
            <a:fillRect/>
          </a:stretch>
        </p:blipFill>
        <p:spPr>
          <a:xfrm>
            <a:off x="1221550" y="2065038"/>
            <a:ext cx="733400" cy="7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20850d183c_0_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6" name="Google Shape;276;g220850d183c_0_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77" name="Google Shape;277;g220850d183c_0_7"/>
          <p:cNvGrpSpPr/>
          <p:nvPr/>
        </p:nvGrpSpPr>
        <p:grpSpPr>
          <a:xfrm>
            <a:off x="555362" y="631437"/>
            <a:ext cx="700421" cy="692039"/>
            <a:chOff x="0" y="0"/>
            <a:chExt cx="1867789" cy="1845437"/>
          </a:xfrm>
        </p:grpSpPr>
        <p:sp>
          <p:nvSpPr>
            <p:cNvPr id="278" name="Google Shape;278;g220850d183c_0_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79" name="Google Shape;279;g220850d183c_0_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g220850d183c_0_7"/>
          <p:cNvSpPr txBox="1"/>
          <p:nvPr/>
        </p:nvSpPr>
        <p:spPr>
          <a:xfrm>
            <a:off x="1342700" y="719975"/>
            <a:ext cx="3721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Decisiones</a:t>
            </a:r>
            <a:endParaRPr b="0" i="0" sz="3500" u="none" cap="none" strike="noStrike">
              <a:solidFill>
                <a:srgbClr val="000000"/>
              </a:solidFill>
              <a:latin typeface="Archivo Black"/>
              <a:ea typeface="Archivo Black"/>
              <a:cs typeface="Archivo Black"/>
              <a:sym typeface="Archivo Black"/>
            </a:endParaRPr>
          </a:p>
        </p:txBody>
      </p:sp>
      <p:sp>
        <p:nvSpPr>
          <p:cNvPr id="281" name="Google Shape;281;g220850d183c_0_7"/>
          <p:cNvSpPr txBox="1"/>
          <p:nvPr/>
        </p:nvSpPr>
        <p:spPr>
          <a:xfrm>
            <a:off x="555350" y="1807850"/>
            <a:ext cx="3887400" cy="2025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Los </a:t>
            </a:r>
            <a:r>
              <a:rPr b="1" lang="es">
                <a:latin typeface="Archivo Narrow"/>
                <a:ea typeface="Archivo Narrow"/>
                <a:cs typeface="Archivo Narrow"/>
                <a:sym typeface="Archivo Narrow"/>
              </a:rPr>
              <a:t>operadores relacionales</a:t>
            </a:r>
            <a:r>
              <a:rPr lang="es">
                <a:latin typeface="Archivo Narrow"/>
                <a:ea typeface="Archivo Narrow"/>
                <a:cs typeface="Archivo Narrow"/>
                <a:sym typeface="Archivo Narrow"/>
              </a:rPr>
              <a:t> en Python, que también se conocen como operadores de comparación, sirven para algo clave: comparar valores. El resultado de esta comparación siempre es un valor booleano, es decir, True (verdadero) o False (falso), dependiendo de si la condición que estás evaluando es cierta o no. Esto es súper importante, porque estos operadores son los que te permiten tomar decisiones en tus programas. </a:t>
            </a:r>
            <a:endParaRPr b="0" i="0" sz="1400" u="none" cap="none" strike="noStrike">
              <a:solidFill>
                <a:srgbClr val="000000"/>
              </a:solidFill>
              <a:latin typeface="Archivo Narrow"/>
              <a:ea typeface="Archivo Narrow"/>
              <a:cs typeface="Archivo Narrow"/>
              <a:sym typeface="Archivo Narrow"/>
            </a:endParaRPr>
          </a:p>
        </p:txBody>
      </p:sp>
      <p:pic>
        <p:nvPicPr>
          <p:cNvPr id="282" name="Google Shape;282;g220850d183c_0_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283" name="Google Shape;283;g220850d183c_0_7"/>
          <p:cNvPicPr preferRelativeResize="0"/>
          <p:nvPr/>
        </p:nvPicPr>
        <p:blipFill rotWithShape="1">
          <a:blip r:embed="rId5">
            <a:alphaModFix/>
          </a:blip>
          <a:srcRect b="0" l="12354" r="12219" t="0"/>
          <a:stretch/>
        </p:blipFill>
        <p:spPr>
          <a:xfrm>
            <a:off x="4676625" y="270850"/>
            <a:ext cx="4145949" cy="415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20776cbd67_0_10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3" name="Google Shape;293;g220776cbd67_0_10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94" name="Google Shape;294;g220776cbd67_0_109"/>
          <p:cNvGrpSpPr/>
          <p:nvPr/>
        </p:nvGrpSpPr>
        <p:grpSpPr>
          <a:xfrm>
            <a:off x="555362" y="631437"/>
            <a:ext cx="700421" cy="692039"/>
            <a:chOff x="0" y="0"/>
            <a:chExt cx="1867789" cy="1845437"/>
          </a:xfrm>
        </p:grpSpPr>
        <p:sp>
          <p:nvSpPr>
            <p:cNvPr id="295" name="Google Shape;295;g220776cbd67_0_10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96" name="Google Shape;296;g220776cbd67_0_10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g220776cbd67_0_10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Operadores relacionales</a:t>
            </a:r>
            <a:endParaRPr b="0" i="0" sz="3500" u="none" cap="none" strike="noStrike">
              <a:solidFill>
                <a:srgbClr val="000000"/>
              </a:solidFill>
              <a:latin typeface="Archivo Black"/>
              <a:ea typeface="Archivo Black"/>
              <a:cs typeface="Archivo Black"/>
              <a:sym typeface="Archivo Black"/>
            </a:endParaRPr>
          </a:p>
        </p:txBody>
      </p:sp>
      <p:pic>
        <p:nvPicPr>
          <p:cNvPr id="298" name="Google Shape;298;g220776cbd67_0_10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graphicFrame>
        <p:nvGraphicFramePr>
          <p:cNvPr id="299" name="Google Shape;299;g220776cbd67_0_109"/>
          <p:cNvGraphicFramePr/>
          <p:nvPr/>
        </p:nvGraphicFramePr>
        <p:xfrm>
          <a:off x="743875" y="1618720"/>
          <a:ext cx="3000000" cy="3000000"/>
        </p:xfrm>
        <a:graphic>
          <a:graphicData uri="http://schemas.openxmlformats.org/drawingml/2006/table">
            <a:tbl>
              <a:tblPr>
                <a:noFill/>
                <a:tableStyleId>{C1D2E503-0FC3-4509-A5A3-C4235A2D7260}</a:tableStyleId>
              </a:tblPr>
              <a:tblGrid>
                <a:gridCol w="906625"/>
                <a:gridCol w="4565150"/>
                <a:gridCol w="2184475"/>
              </a:tblGrid>
              <a:tr h="2412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Operador</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Descripción</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Ejemplo</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r>
              <a:tr h="335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Igual a: compara si dos valores son iguales.</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b="1" sz="950" u="none" cap="none" strike="noStrike">
                        <a:solidFill>
                          <a:srgbClr val="595959"/>
                        </a:solidFill>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Diferente de: compara si dos valores no son iguales.</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9CDCFE"/>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595959"/>
                          </a:solidFill>
                          <a:latin typeface="Archivo Narrow"/>
                          <a:ea typeface="Archivo Narrow"/>
                          <a:cs typeface="Archivo Narrow"/>
                          <a:sym typeface="Archivo Narrow"/>
                        </a:rPr>
                        <a:t>&lt;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Archivo Narrow"/>
                          <a:ea typeface="Archivo Narrow"/>
                          <a:cs typeface="Archivo Narrow"/>
                          <a:sym typeface="Archivo Narrow"/>
                        </a:rPr>
                        <a:t>Menor que: verifica si el valor de la izquierda es menor que el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7</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9</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10</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350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595959"/>
                          </a:solidFill>
                          <a:latin typeface="Archivo Narrow"/>
                          <a:ea typeface="Archivo Narrow"/>
                          <a:cs typeface="Archivo Narrow"/>
                          <a:sym typeface="Archivo Narrow"/>
                        </a:rPr>
                        <a:t>&gt;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95959"/>
                          </a:solidFill>
                          <a:latin typeface="Archivo Narrow"/>
                          <a:ea typeface="Archivo Narrow"/>
                          <a:cs typeface="Archivo Narrow"/>
                          <a:sym typeface="Archivo Narrow"/>
                        </a:rPr>
                        <a:t>Mayor que: verifica si el valor de la izquierda es mayor que el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6</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402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&lt;=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Menor o igual que: verifica si el valor de la izquierda es menor o igual al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6</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&lt;=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4020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595959"/>
                          </a:solidFill>
                          <a:latin typeface="Archivo Narrow"/>
                          <a:ea typeface="Archivo Narrow"/>
                          <a:cs typeface="Archivo Narrow"/>
                          <a:sym typeface="Archivo Narrow"/>
                        </a:rPr>
                        <a:t>&gt;=</a:t>
                      </a:r>
                      <a:endParaRPr b="1"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595959"/>
                          </a:solidFill>
                          <a:latin typeface="Archivo Narrow"/>
                          <a:ea typeface="Archivo Narrow"/>
                          <a:cs typeface="Archivo Narrow"/>
                          <a:sym typeface="Archivo Narrow"/>
                        </a:rPr>
                        <a:t>Mayor o igual que: verifica si el valor de la izquierda es mayor o igual al de la derecha.</a:t>
                      </a:r>
                      <a:endParaRPr sz="1200" u="none" cap="none" strike="noStrike">
                        <a:solidFill>
                          <a:srgbClr val="595959"/>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8</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True</a:t>
                      </a:r>
                      <a:endParaRPr sz="950" u="none" cap="none" strike="noStrike">
                        <a:solidFill>
                          <a:srgbClr val="6A9955"/>
                        </a:solidFill>
                        <a:highlight>
                          <a:srgbClr val="1F1F1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lang="es" sz="950" u="none" cap="none" strike="noStrike">
                          <a:solidFill>
                            <a:srgbClr val="DCDCAA"/>
                          </a:solidFill>
                          <a:highlight>
                            <a:srgbClr val="1F1F1F"/>
                          </a:highlight>
                          <a:latin typeface="Consolas"/>
                          <a:ea typeface="Consolas"/>
                          <a:cs typeface="Consolas"/>
                          <a:sym typeface="Consolas"/>
                        </a:rPr>
                        <a:t>print</a:t>
                      </a:r>
                      <a:r>
                        <a:rPr lang="es" sz="950" u="none" cap="none" strike="noStrike">
                          <a:solidFill>
                            <a:srgbClr val="CCCCCC"/>
                          </a:solidFill>
                          <a:highlight>
                            <a:srgbClr val="1F1F1F"/>
                          </a:highlight>
                          <a:latin typeface="Consolas"/>
                          <a:ea typeface="Consolas"/>
                          <a:cs typeface="Consolas"/>
                          <a:sym typeface="Consolas"/>
                        </a:rPr>
                        <a:t>(</a:t>
                      </a:r>
                      <a:r>
                        <a:rPr lang="es" sz="950" u="none" cap="none" strike="noStrike">
                          <a:solidFill>
                            <a:srgbClr val="B5CEA8"/>
                          </a:solidFill>
                          <a:highlight>
                            <a:srgbClr val="1F1F1F"/>
                          </a:highlight>
                          <a:latin typeface="Consolas"/>
                          <a:ea typeface="Consolas"/>
                          <a:cs typeface="Consolas"/>
                          <a:sym typeface="Consolas"/>
                        </a:rPr>
                        <a:t>4</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D4D4D4"/>
                          </a:solidFill>
                          <a:highlight>
                            <a:srgbClr val="1F1F1F"/>
                          </a:highlight>
                          <a:latin typeface="Consolas"/>
                          <a:ea typeface="Consolas"/>
                          <a:cs typeface="Consolas"/>
                          <a:sym typeface="Consolas"/>
                        </a:rPr>
                        <a:t>&gt;=</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B5CEA8"/>
                          </a:solidFill>
                          <a:highlight>
                            <a:srgbClr val="1F1F1F"/>
                          </a:highlight>
                          <a:latin typeface="Consolas"/>
                          <a:ea typeface="Consolas"/>
                          <a:cs typeface="Consolas"/>
                          <a:sym typeface="Consolas"/>
                        </a:rPr>
                        <a:t>5</a:t>
                      </a:r>
                      <a:r>
                        <a:rPr lang="es" sz="950" u="none" cap="none" strike="noStrike">
                          <a:solidFill>
                            <a:srgbClr val="CCCCCC"/>
                          </a:solidFill>
                          <a:highlight>
                            <a:srgbClr val="1F1F1F"/>
                          </a:highlight>
                          <a:latin typeface="Consolas"/>
                          <a:ea typeface="Consolas"/>
                          <a:cs typeface="Consolas"/>
                          <a:sym typeface="Consolas"/>
                        </a:rPr>
                        <a:t>) </a:t>
                      </a:r>
                      <a:r>
                        <a:rPr lang="es" sz="950" u="none" cap="none" strike="noStrike">
                          <a:solidFill>
                            <a:srgbClr val="6A9955"/>
                          </a:solidFill>
                          <a:highlight>
                            <a:srgbClr val="1F1F1F"/>
                          </a:highlight>
                          <a:latin typeface="Consolas"/>
                          <a:ea typeface="Consolas"/>
                          <a:cs typeface="Consolas"/>
                          <a:sym typeface="Consolas"/>
                        </a:rPr>
                        <a:t># False</a:t>
                      </a:r>
                      <a:endParaRPr sz="950" u="none" cap="none" strike="noStrike">
                        <a:solidFill>
                          <a:srgbClr val="DCDCAA"/>
                        </a:solidFill>
                        <a:highlight>
                          <a:srgbClr val="1F1F1F"/>
                        </a:highlight>
                        <a:latin typeface="Consolas"/>
                        <a:ea typeface="Consolas"/>
                        <a:cs typeface="Consolas"/>
                        <a:sym typeface="Consolas"/>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20850d183c_0_4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09" name="Google Shape;309;g220850d183c_0_4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10" name="Google Shape;310;g220850d183c_0_41"/>
          <p:cNvGrpSpPr/>
          <p:nvPr/>
        </p:nvGrpSpPr>
        <p:grpSpPr>
          <a:xfrm>
            <a:off x="555362" y="631437"/>
            <a:ext cx="700421" cy="692039"/>
            <a:chOff x="0" y="0"/>
            <a:chExt cx="1867789" cy="1845437"/>
          </a:xfrm>
        </p:grpSpPr>
        <p:sp>
          <p:nvSpPr>
            <p:cNvPr id="311" name="Google Shape;311;g220850d183c_0_4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12" name="Google Shape;312;g220850d183c_0_4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g220850d183c_0_41"/>
          <p:cNvSpPr txBox="1"/>
          <p:nvPr/>
        </p:nvSpPr>
        <p:spPr>
          <a:xfrm>
            <a:off x="1342700" y="719975"/>
            <a:ext cx="76107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Comparación de cadenas</a:t>
            </a:r>
            <a:endParaRPr b="0" i="0" sz="3500" u="none" cap="none" strike="noStrike">
              <a:solidFill>
                <a:srgbClr val="000000"/>
              </a:solidFill>
              <a:latin typeface="Archivo Black"/>
              <a:ea typeface="Archivo Black"/>
              <a:cs typeface="Archivo Black"/>
              <a:sym typeface="Archivo Black"/>
            </a:endParaRPr>
          </a:p>
        </p:txBody>
      </p:sp>
      <p:sp>
        <p:nvSpPr>
          <p:cNvPr id="314" name="Google Shape;314;g220850d183c_0_41"/>
          <p:cNvSpPr txBox="1"/>
          <p:nvPr/>
        </p:nvSpPr>
        <p:spPr>
          <a:xfrm>
            <a:off x="555350" y="1807850"/>
            <a:ext cx="8104800" cy="732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cadenas de texto se comparan carácter por carácter, siguiendo un orden basado en su codificación (ASCII o Unicode). Esto significa que Python va a ir chequeando cada carácter de la cadena, de izquierda a derecha, hasta que encuentre una diferencia o hasta que una de las cadenas se termine.</a:t>
            </a:r>
            <a:endParaRPr b="0" i="0" sz="1400" u="none" cap="none" strike="noStrike">
              <a:solidFill>
                <a:srgbClr val="000000"/>
              </a:solidFill>
              <a:latin typeface="Archivo Narrow"/>
              <a:ea typeface="Archivo Narrow"/>
              <a:cs typeface="Archivo Narrow"/>
              <a:sym typeface="Archivo Narrow"/>
            </a:endParaRPr>
          </a:p>
        </p:txBody>
      </p:sp>
      <p:pic>
        <p:nvPicPr>
          <p:cNvPr id="315" name="Google Shape;315;g220850d183c_0_4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16" name="Google Shape;316;g220850d183c_0_41"/>
          <p:cNvSpPr txBox="1"/>
          <p:nvPr/>
        </p:nvSpPr>
        <p:spPr>
          <a:xfrm>
            <a:off x="5066275" y="2610725"/>
            <a:ext cx="3594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Como ves, Python no sólo se fija en si las letras son iguales, sino también en si son mayúsculas o minúsculas, o si una cadena tiene más o menos caracteres. ¡Esto es súper útil cuando necesitás comparar nombres, palabras o cualquier tipo de texto en tus programas!</a:t>
            </a:r>
            <a:endParaRPr>
              <a:latin typeface="Archivo Narrow"/>
              <a:ea typeface="Archivo Narrow"/>
              <a:cs typeface="Archivo Narrow"/>
              <a:sym typeface="Archivo Narrow"/>
            </a:endParaRPr>
          </a:p>
        </p:txBody>
      </p:sp>
      <p:sp>
        <p:nvSpPr>
          <p:cNvPr id="317" name="Google Shape;317;g220850d183c_0_41"/>
          <p:cNvSpPr txBox="1"/>
          <p:nvPr/>
        </p:nvSpPr>
        <p:spPr>
          <a:xfrm>
            <a:off x="590300" y="2610725"/>
            <a:ext cx="4066800" cy="1645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"banana"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"apple"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"apples"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"python"</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"z"</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"Z"</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True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2420c639b4_0_5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27" name="Google Shape;327;g22420c639b4_0_59"/>
          <p:cNvGrpSpPr/>
          <p:nvPr/>
        </p:nvGrpSpPr>
        <p:grpSpPr>
          <a:xfrm>
            <a:off x="1584202" y="1893998"/>
            <a:ext cx="995192" cy="1109627"/>
            <a:chOff x="0" y="-9525"/>
            <a:chExt cx="354123" cy="394843"/>
          </a:xfrm>
        </p:grpSpPr>
        <p:sp>
          <p:nvSpPr>
            <p:cNvPr id="328" name="Google Shape;328;g22420c639b4_0_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9" name="Google Shape;329;g22420c639b4_0_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30" name="Google Shape;330;g22420c639b4_0_59"/>
          <p:cNvSpPr txBox="1"/>
          <p:nvPr/>
        </p:nvSpPr>
        <p:spPr>
          <a:xfrm>
            <a:off x="2659000" y="2073750"/>
            <a:ext cx="6055800" cy="7695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000">
                <a:solidFill>
                  <a:srgbClr val="434343"/>
                </a:solidFill>
                <a:latin typeface="Archivo Narrow"/>
                <a:ea typeface="Archivo Narrow"/>
                <a:cs typeface="Archivo Narrow"/>
                <a:sym typeface="Archivo Narrow"/>
              </a:rPr>
              <a:t>Operadores lógicos</a:t>
            </a:r>
            <a:endParaRPr b="0" i="0" sz="500" u="none" cap="none" strike="noStrike">
              <a:solidFill>
                <a:srgbClr val="000000"/>
              </a:solidFill>
              <a:latin typeface="Arial"/>
              <a:ea typeface="Arial"/>
              <a:cs typeface="Arial"/>
              <a:sym typeface="Arial"/>
            </a:endParaRPr>
          </a:p>
        </p:txBody>
      </p:sp>
      <p:pic>
        <p:nvPicPr>
          <p:cNvPr id="331" name="Google Shape;331;g22420c639b4_0_59"/>
          <p:cNvPicPr preferRelativeResize="0"/>
          <p:nvPr/>
        </p:nvPicPr>
        <p:blipFill>
          <a:blip r:embed="rId4">
            <a:alphaModFix/>
          </a:blip>
          <a:stretch>
            <a:fillRect/>
          </a:stretch>
        </p:blipFill>
        <p:spPr>
          <a:xfrm>
            <a:off x="1700713" y="2092863"/>
            <a:ext cx="762175" cy="762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e347557ae_0_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41" name="Google Shape;341;g2fe347557ae_0_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42" name="Google Shape;342;g2fe347557ae_0_7"/>
          <p:cNvGrpSpPr/>
          <p:nvPr/>
        </p:nvGrpSpPr>
        <p:grpSpPr>
          <a:xfrm>
            <a:off x="555362" y="631437"/>
            <a:ext cx="700421" cy="692039"/>
            <a:chOff x="0" y="0"/>
            <a:chExt cx="1867789" cy="1845437"/>
          </a:xfrm>
        </p:grpSpPr>
        <p:sp>
          <p:nvSpPr>
            <p:cNvPr id="343" name="Google Shape;343;g2fe347557ae_0_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44" name="Google Shape;344;g2fe347557ae_0_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g2fe347557ae_0_7"/>
          <p:cNvSpPr txBox="1"/>
          <p:nvPr/>
        </p:nvSpPr>
        <p:spPr>
          <a:xfrm>
            <a:off x="1342701" y="719975"/>
            <a:ext cx="72384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Operadores lógicos</a:t>
            </a:r>
            <a:endParaRPr b="0" i="0" sz="3500" u="none" cap="none" strike="noStrike">
              <a:solidFill>
                <a:srgbClr val="000000"/>
              </a:solidFill>
              <a:latin typeface="Archivo Black"/>
              <a:ea typeface="Archivo Black"/>
              <a:cs typeface="Archivo Black"/>
              <a:sym typeface="Archivo Black"/>
            </a:endParaRPr>
          </a:p>
        </p:txBody>
      </p:sp>
      <p:sp>
        <p:nvSpPr>
          <p:cNvPr id="346" name="Google Shape;346;g2fe347557ae_0_7"/>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Se utilizan los operadores lógicos para tomar decisiones basada en múltiples condiciones. Los operadores lógicos utilizados en Python son  and, or y not.</a:t>
            </a:r>
            <a:endParaRPr>
              <a:latin typeface="Archivo Narrow"/>
              <a:ea typeface="Archivo Narrow"/>
              <a:cs typeface="Archivo Narrow"/>
              <a:sym typeface="Archivo Narrow"/>
            </a:endParaRPr>
          </a:p>
        </p:txBody>
      </p:sp>
      <p:pic>
        <p:nvPicPr>
          <p:cNvPr id="347" name="Google Shape;347;g2fe347557ae_0_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48" name="Google Shape;348;g2fe347557ae_0_7"/>
          <p:cNvSpPr txBox="1"/>
          <p:nvPr/>
        </p:nvSpPr>
        <p:spPr>
          <a:xfrm>
            <a:off x="559200" y="375270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 y b son expresiones lógicas. Cada una de ellas puede ser verdadera o falsa.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a y/o b son valores numéricos, se tratan como True o False según su valor sea cero o no.</a:t>
            </a:r>
            <a:endParaRPr>
              <a:latin typeface="Archivo Narrow"/>
              <a:ea typeface="Archivo Narrow"/>
              <a:cs typeface="Archivo Narrow"/>
              <a:sym typeface="Archivo Narrow"/>
            </a:endParaRPr>
          </a:p>
        </p:txBody>
      </p:sp>
      <p:graphicFrame>
        <p:nvGraphicFramePr>
          <p:cNvPr id="349" name="Google Shape;349;g2fe347557ae_0_7"/>
          <p:cNvGraphicFramePr/>
          <p:nvPr/>
        </p:nvGraphicFramePr>
        <p:xfrm>
          <a:off x="743875" y="2423470"/>
          <a:ext cx="3000000" cy="3000000"/>
        </p:xfrm>
        <a:graphic>
          <a:graphicData uri="http://schemas.openxmlformats.org/drawingml/2006/table">
            <a:tbl>
              <a:tblPr>
                <a:noFill/>
                <a:tableStyleId>{C1D2E503-0FC3-4509-A5A3-C4235A2D7260}</a:tableStyleId>
              </a:tblPr>
              <a:tblGrid>
                <a:gridCol w="906625"/>
                <a:gridCol w="4565150"/>
                <a:gridCol w="2184475"/>
              </a:tblGrid>
              <a:tr h="24925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Operador</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Descripción</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7419AE"/>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a:solidFill>
                            <a:schemeClr val="lt1"/>
                          </a:solidFill>
                          <a:latin typeface="Archivo Narrow"/>
                          <a:ea typeface="Archivo Narrow"/>
                          <a:cs typeface="Archivo Narrow"/>
                          <a:sym typeface="Archivo Narrow"/>
                        </a:rPr>
                        <a:t>Ejemplo</a:t>
                      </a:r>
                      <a:endParaRPr b="1" sz="1200">
                        <a:solidFill>
                          <a:schemeClr val="lt1"/>
                        </a:solidFill>
                        <a:latin typeface="Archivo Narrow"/>
                        <a:ea typeface="Archivo Narrow"/>
                        <a:cs typeface="Archivo Narrow"/>
                        <a:sym typeface="Archivo Narrow"/>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7419AE"/>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and</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a:t>
                      </a:r>
                      <a:r>
                        <a:rPr b="1" lang="es" sz="1100" u="none" cap="none" strike="noStrike">
                          <a:solidFill>
                            <a:srgbClr val="595959"/>
                          </a:solidFill>
                          <a:latin typeface="Archivo Narrow"/>
                          <a:ea typeface="Archivo Narrow"/>
                          <a:cs typeface="Archivo Narrow"/>
                          <a:sym typeface="Archivo Narrow"/>
                        </a:rPr>
                        <a:t>ambos</a:t>
                      </a:r>
                      <a:r>
                        <a:rPr lang="es" sz="1100" u="none" cap="none" strike="noStrike">
                          <a:solidFill>
                            <a:srgbClr val="595959"/>
                          </a:solidFill>
                          <a:latin typeface="Archivo Narrow"/>
                          <a:ea typeface="Archivo Narrow"/>
                          <a:cs typeface="Archivo Narrow"/>
                          <a:sym typeface="Archivo Narrow"/>
                        </a:rPr>
                        <a:t> operandos son True</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a </a:t>
                      </a:r>
                      <a:r>
                        <a:rPr lang="es" sz="1050">
                          <a:solidFill>
                            <a:srgbClr val="569CD6"/>
                          </a:solidFill>
                          <a:highlight>
                            <a:srgbClr val="1F1F1F"/>
                          </a:highlight>
                          <a:latin typeface="Courier New"/>
                          <a:ea typeface="Courier New"/>
                          <a:cs typeface="Courier New"/>
                          <a:sym typeface="Courier New"/>
                        </a:rPr>
                        <a:t>and</a:t>
                      </a:r>
                      <a:r>
                        <a:rPr lang="es" sz="1050">
                          <a:solidFill>
                            <a:srgbClr val="CCCCCC"/>
                          </a:solidFill>
                          <a:highlight>
                            <a:srgbClr val="1F1F1F"/>
                          </a:highlight>
                          <a:latin typeface="Courier New"/>
                          <a:ea typeface="Courier New"/>
                          <a:cs typeface="Courier New"/>
                          <a:sym typeface="Courier New"/>
                        </a:rPr>
                        <a:t> b</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or</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a:t>
                      </a:r>
                      <a:r>
                        <a:rPr b="1" lang="es" sz="1100" u="none" cap="none" strike="noStrike">
                          <a:solidFill>
                            <a:srgbClr val="595959"/>
                          </a:solidFill>
                          <a:latin typeface="Archivo Narrow"/>
                          <a:ea typeface="Archivo Narrow"/>
                          <a:cs typeface="Archivo Narrow"/>
                          <a:sym typeface="Archivo Narrow"/>
                        </a:rPr>
                        <a:t>alguno</a:t>
                      </a:r>
                      <a:r>
                        <a:rPr lang="es" sz="1100" u="none" cap="none" strike="noStrike">
                          <a:solidFill>
                            <a:srgbClr val="595959"/>
                          </a:solidFill>
                          <a:latin typeface="Archivo Narrow"/>
                          <a:ea typeface="Archivo Narrow"/>
                          <a:cs typeface="Archivo Narrow"/>
                          <a:sym typeface="Archivo Narrow"/>
                        </a:rPr>
                        <a:t> de los operandos es True</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CCCCCC"/>
                          </a:solidFill>
                          <a:highlight>
                            <a:srgbClr val="1F1F1F"/>
                          </a:highlight>
                          <a:latin typeface="Courier New"/>
                          <a:ea typeface="Courier New"/>
                          <a:cs typeface="Courier New"/>
                          <a:sym typeface="Courier New"/>
                        </a:rPr>
                        <a:t>a </a:t>
                      </a:r>
                      <a:r>
                        <a:rPr lang="es" sz="1050">
                          <a:solidFill>
                            <a:srgbClr val="569CD6"/>
                          </a:solidFill>
                          <a:highlight>
                            <a:srgbClr val="1F1F1F"/>
                          </a:highlight>
                          <a:latin typeface="Courier New"/>
                          <a:ea typeface="Courier New"/>
                          <a:cs typeface="Courier New"/>
                          <a:sym typeface="Courier New"/>
                        </a:rPr>
                        <a:t>or</a:t>
                      </a:r>
                      <a:r>
                        <a:rPr lang="es" sz="1050">
                          <a:solidFill>
                            <a:srgbClr val="CCCCCC"/>
                          </a:solidFill>
                          <a:highlight>
                            <a:srgbClr val="1F1F1F"/>
                          </a:highlight>
                          <a:latin typeface="Courier New"/>
                          <a:ea typeface="Courier New"/>
                          <a:cs typeface="Courier New"/>
                          <a:sym typeface="Courier New"/>
                        </a:rPr>
                        <a:t> b</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r h="304425">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rgbClr val="595959"/>
                          </a:solidFill>
                          <a:latin typeface="Archivo Narrow"/>
                          <a:ea typeface="Archivo Narrow"/>
                          <a:cs typeface="Archivo Narrow"/>
                          <a:sym typeface="Archivo Narrow"/>
                        </a:rPr>
                        <a:t>not</a:t>
                      </a:r>
                      <a:endParaRPr b="1"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s" sz="1100" u="none" cap="none" strike="noStrike">
                          <a:solidFill>
                            <a:srgbClr val="595959"/>
                          </a:solidFill>
                          <a:latin typeface="Archivo Narrow"/>
                          <a:ea typeface="Archivo Narrow"/>
                          <a:cs typeface="Archivo Narrow"/>
                          <a:sym typeface="Archivo Narrow"/>
                        </a:rPr>
                        <a:t>Devuelve True si el operandos False, y viceversa</a:t>
                      </a:r>
                      <a:endParaRPr sz="1100" u="none" cap="none" strike="noStrike">
                        <a:solidFill>
                          <a:srgbClr val="595959"/>
                        </a:solidFill>
                        <a:latin typeface="Archivo Narrow"/>
                        <a:ea typeface="Archivo Narrow"/>
                        <a:cs typeface="Archivo Narrow"/>
                        <a:sym typeface="Archivo Narrow"/>
                      </a:endParaRPr>
                    </a:p>
                  </a:txBody>
                  <a:tcPr marT="57150" marB="57150" marR="114300" marL="114300" anchor="ctr">
                    <a:lnL cap="flat" cmpd="sng" w="95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not</a:t>
                      </a:r>
                      <a:r>
                        <a:rPr lang="es" sz="1050">
                          <a:solidFill>
                            <a:srgbClr val="CCCCCC"/>
                          </a:solidFill>
                          <a:highlight>
                            <a:srgbClr val="1F1F1F"/>
                          </a:highlight>
                          <a:latin typeface="Courier New"/>
                          <a:ea typeface="Courier New"/>
                          <a:cs typeface="Courier New"/>
                          <a:sym typeface="Courier New"/>
                        </a:rPr>
                        <a:t> a</a:t>
                      </a:r>
                      <a:endParaRPr/>
                    </a:p>
                  </a:txBody>
                  <a:tcPr marT="45725" marB="45725" marR="91450" marL="91450" anchor="ctr">
                    <a:lnL cap="flat" cmpd="sng" w="12225">
                      <a:solidFill>
                        <a:srgbClr val="595959"/>
                      </a:solidFill>
                      <a:prstDash val="solid"/>
                      <a:round/>
                      <a:headEnd len="sm" w="sm" type="none"/>
                      <a:tailEnd len="sm" w="sm" type="none"/>
                    </a:lnL>
                    <a:lnR cap="flat" cmpd="sng" w="12225">
                      <a:solidFill>
                        <a:srgbClr val="595959"/>
                      </a:solidFill>
                      <a:prstDash val="solid"/>
                      <a:round/>
                      <a:headEnd len="sm" w="sm" type="none"/>
                      <a:tailEnd len="sm" w="sm" type="none"/>
                    </a:lnR>
                    <a:lnT cap="flat" cmpd="sng" w="12225">
                      <a:solidFill>
                        <a:srgbClr val="595959"/>
                      </a:solidFill>
                      <a:prstDash val="solid"/>
                      <a:round/>
                      <a:headEnd len="sm" w="sm" type="none"/>
                      <a:tailEnd len="sm" w="sm" type="none"/>
                    </a:lnT>
                    <a:lnB cap="flat" cmpd="sng" w="12225">
                      <a:solidFill>
                        <a:srgbClr val="595959"/>
                      </a:solidFill>
                      <a:prstDash val="solid"/>
                      <a:round/>
                      <a:headEnd len="sm" w="sm" type="none"/>
                      <a:tailEnd len="sm" w="sm" type="none"/>
                    </a:lnB>
                    <a:solidFill>
                      <a:srgbClr val="1F1F1F"/>
                    </a:solidFill>
                  </a:tcPr>
                </a:tc>
              </a:tr>
            </a:tbl>
          </a:graphicData>
        </a:graphic>
      </p:graphicFrame>
      <p:sp>
        <p:nvSpPr>
          <p:cNvPr id="350" name="Google Shape;350;g2fe347557ae_0_7"/>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569CD6"/>
                </a:solidFill>
                <a:highlight>
                  <a:srgbClr val="1F1F1F"/>
                </a:highlight>
                <a:latin typeface="Courier New"/>
                <a:ea typeface="Courier New"/>
                <a:cs typeface="Courier New"/>
                <a:sym typeface="Courier New"/>
              </a:rPr>
              <a:t>not</a:t>
            </a:r>
            <a:r>
              <a:rPr lang="es" sz="1050">
                <a:solidFill>
                  <a:srgbClr val="CCCCCC"/>
                </a:solidFill>
                <a:highlight>
                  <a:srgbClr val="1F1F1F"/>
                </a:highlight>
                <a:latin typeface="Courier New"/>
                <a:ea typeface="Courier New"/>
                <a:cs typeface="Courier New"/>
                <a:sym typeface="Courier New"/>
              </a:rPr>
              <a:t> a</a:t>
            </a:r>
            <a:endParaRPr sz="10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fe347557ae_0_3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60" name="Google Shape;360;g2fe347557ae_0_34"/>
          <p:cNvGrpSpPr/>
          <p:nvPr/>
        </p:nvGrpSpPr>
        <p:grpSpPr>
          <a:xfrm>
            <a:off x="1022990" y="1909573"/>
            <a:ext cx="995192" cy="1109627"/>
            <a:chOff x="0" y="-9525"/>
            <a:chExt cx="354123" cy="394843"/>
          </a:xfrm>
        </p:grpSpPr>
        <p:sp>
          <p:nvSpPr>
            <p:cNvPr id="361" name="Google Shape;361;g2fe347557ae_0_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2" name="Google Shape;362;g2fe347557ae_0_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63" name="Google Shape;363;g2fe347557ae_0_34"/>
          <p:cNvSpPr txBox="1"/>
          <p:nvPr/>
        </p:nvSpPr>
        <p:spPr>
          <a:xfrm>
            <a:off x="2057998" y="2064175"/>
            <a:ext cx="6810300" cy="7695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000">
                <a:solidFill>
                  <a:srgbClr val="434343"/>
                </a:solidFill>
                <a:latin typeface="Archivo Narrow"/>
                <a:ea typeface="Archivo Narrow"/>
                <a:cs typeface="Archivo Narrow"/>
                <a:sym typeface="Archivo Narrow"/>
              </a:rPr>
              <a:t>Estructuras de control</a:t>
            </a:r>
            <a:endParaRPr b="0" i="0" sz="500" u="none" cap="none" strike="noStrike">
              <a:solidFill>
                <a:srgbClr val="000000"/>
              </a:solidFill>
              <a:latin typeface="Arial"/>
              <a:ea typeface="Arial"/>
              <a:cs typeface="Arial"/>
              <a:sym typeface="Arial"/>
            </a:endParaRPr>
          </a:p>
        </p:txBody>
      </p:sp>
      <p:pic>
        <p:nvPicPr>
          <p:cNvPr id="364" name="Google Shape;364;g2fe347557ae_0_34"/>
          <p:cNvPicPr preferRelativeResize="0"/>
          <p:nvPr/>
        </p:nvPicPr>
        <p:blipFill>
          <a:blip r:embed="rId4">
            <a:alphaModFix/>
          </a:blip>
          <a:stretch>
            <a:fillRect/>
          </a:stretch>
        </p:blipFill>
        <p:spPr>
          <a:xfrm>
            <a:off x="1144513" y="2081674"/>
            <a:ext cx="765425" cy="76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fe347557ae_0_4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74" name="Google Shape;374;g2fe347557ae_0_4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75" name="Google Shape;375;g2fe347557ae_0_49"/>
          <p:cNvGrpSpPr/>
          <p:nvPr/>
        </p:nvGrpSpPr>
        <p:grpSpPr>
          <a:xfrm>
            <a:off x="555362" y="631437"/>
            <a:ext cx="700421" cy="692039"/>
            <a:chOff x="0" y="0"/>
            <a:chExt cx="1867789" cy="1845437"/>
          </a:xfrm>
        </p:grpSpPr>
        <p:sp>
          <p:nvSpPr>
            <p:cNvPr id="376" name="Google Shape;376;g2fe347557ae_0_4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77" name="Google Shape;377;g2fe347557ae_0_4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g2fe347557ae_0_49"/>
          <p:cNvSpPr txBox="1"/>
          <p:nvPr/>
        </p:nvSpPr>
        <p:spPr>
          <a:xfrm>
            <a:off x="1342700" y="719975"/>
            <a:ext cx="3823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Estructuras</a:t>
            </a:r>
            <a:endParaRPr b="0" i="0" sz="3500" u="none" cap="none" strike="noStrike">
              <a:solidFill>
                <a:srgbClr val="000000"/>
              </a:solidFill>
              <a:latin typeface="Archivo Black"/>
              <a:ea typeface="Archivo Black"/>
              <a:cs typeface="Archivo Black"/>
              <a:sym typeface="Archivo Black"/>
            </a:endParaRPr>
          </a:p>
        </p:txBody>
      </p:sp>
      <p:sp>
        <p:nvSpPr>
          <p:cNvPr id="379" name="Google Shape;379;g2fe347557ae_0_49"/>
          <p:cNvSpPr txBox="1"/>
          <p:nvPr/>
        </p:nvSpPr>
        <p:spPr>
          <a:xfrm>
            <a:off x="555350" y="1807850"/>
            <a:ext cx="39420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estructuras de control en Python son clave porque te permiten tener un programa que no simplemente corre una lista de instrucciones de manera secuencial, sino que puede adaptarse a distintas situaciones. Dependiendo de las condiciones que se encuentren, podés hacer que el programa ejecute una parte del código o repita una acción varias veces. Estas estructuras son lo que le da vida a los programas, haciéndolos más dinámicos e interactivos.</a:t>
            </a:r>
            <a:endParaRPr>
              <a:latin typeface="Archivo Narrow"/>
              <a:ea typeface="Archivo Narrow"/>
              <a:cs typeface="Archivo Narrow"/>
              <a:sym typeface="Archivo Narrow"/>
            </a:endParaRPr>
          </a:p>
        </p:txBody>
      </p:sp>
      <p:pic>
        <p:nvPicPr>
          <p:cNvPr id="380" name="Google Shape;380;g2fe347557ae_0_4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381" name="Google Shape;381;g2fe347557ae_0_49"/>
          <p:cNvPicPr preferRelativeResize="0"/>
          <p:nvPr/>
        </p:nvPicPr>
        <p:blipFill rotWithShape="1">
          <a:blip r:embed="rId5">
            <a:alphaModFix/>
          </a:blip>
          <a:srcRect b="7859" l="13108" r="9558" t="0"/>
          <a:stretch/>
        </p:blipFill>
        <p:spPr>
          <a:xfrm>
            <a:off x="4707775" y="274400"/>
            <a:ext cx="4130400" cy="416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2420c639b4_0_78"/>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91" name="Google Shape;391;g22420c639b4_0_7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22420c639b4_0_78"/>
          <p:cNvGrpSpPr/>
          <p:nvPr/>
        </p:nvGrpSpPr>
        <p:grpSpPr>
          <a:xfrm>
            <a:off x="555362" y="631437"/>
            <a:ext cx="700421" cy="692039"/>
            <a:chOff x="0" y="0"/>
            <a:chExt cx="1867789" cy="1845437"/>
          </a:xfrm>
        </p:grpSpPr>
        <p:sp>
          <p:nvSpPr>
            <p:cNvPr id="393" name="Google Shape;393;g22420c639b4_0_7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94" name="Google Shape;394;g22420c639b4_0_7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g22420c639b4_0_78"/>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a:t>
            </a:r>
            <a:endParaRPr sz="3500">
              <a:latin typeface="Archivo Black"/>
              <a:ea typeface="Archivo Black"/>
              <a:cs typeface="Archivo Black"/>
              <a:sym typeface="Archivo Black"/>
            </a:endParaRPr>
          </a:p>
        </p:txBody>
      </p:sp>
      <p:sp>
        <p:nvSpPr>
          <p:cNvPr id="396" name="Google Shape;396;g22420c639b4_0_78"/>
          <p:cNvSpPr txBox="1"/>
          <p:nvPr/>
        </p:nvSpPr>
        <p:spPr>
          <a:xfrm>
            <a:off x="555350" y="1714175"/>
            <a:ext cx="38952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estructuras condicionales tienen como objetivo ejecutar un bloque de instrucciones u otro en base a una condición que puede ser verdadera o falsa. La palabra clave asociada a esta estructura es if.</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la condición es True se ejecuta el bloque dentro del if. Luego, independientemente del valor de verdad de la condición.</a:t>
            </a:r>
            <a:endParaRPr>
              <a:latin typeface="Archivo Narrow"/>
              <a:ea typeface="Archivo Narrow"/>
              <a:cs typeface="Archivo Narrow"/>
              <a:sym typeface="Archivo Narrow"/>
            </a:endParaRPr>
          </a:p>
        </p:txBody>
      </p:sp>
      <p:pic>
        <p:nvPicPr>
          <p:cNvPr id="397" name="Google Shape;397;g22420c639b4_0_7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98" name="Google Shape;398;g22420c639b4_0_78"/>
          <p:cNvSpPr/>
          <p:nvPr/>
        </p:nvSpPr>
        <p:spPr>
          <a:xfrm>
            <a:off x="5250000" y="2569300"/>
            <a:ext cx="2958900" cy="9240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float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"Nota: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"Aprobado."</a:t>
            </a:r>
            <a:r>
              <a:rPr lang="es" sz="1050">
                <a:solidFill>
                  <a:srgbClr val="CCCCCC"/>
                </a:solidFill>
                <a:highlight>
                  <a:srgbClr val="1F1F1F"/>
                </a:highlight>
                <a:latin typeface="Courier New"/>
                <a:ea typeface="Courier New"/>
                <a:cs typeface="Courier New"/>
                <a:sym typeface="Courier New"/>
              </a:rPr>
              <a:t>)</a:t>
            </a:r>
            <a:endParaRPr b="0" i="0" sz="1050" u="none" cap="none" strike="noStrike">
              <a:solidFill>
                <a:srgbClr val="9CDCFE"/>
              </a:solidFill>
              <a:highlight>
                <a:srgbClr val="1F1F1F"/>
              </a:highlight>
              <a:latin typeface="Courier New"/>
              <a:ea typeface="Courier New"/>
              <a:cs typeface="Courier New"/>
              <a:sym typeface="Courier New"/>
            </a:endParaRPr>
          </a:p>
        </p:txBody>
      </p:sp>
      <p:cxnSp>
        <p:nvCxnSpPr>
          <p:cNvPr id="399" name="Google Shape;399;g22420c639b4_0_78"/>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
        <p:nvSpPr>
          <p:cNvPr id="400" name="Google Shape;400;g22420c639b4_0_78"/>
          <p:cNvSpPr/>
          <p:nvPr/>
        </p:nvSpPr>
        <p:spPr>
          <a:xfrm>
            <a:off x="5521901" y="2156299"/>
            <a:ext cx="977700" cy="250500"/>
          </a:xfrm>
          <a:prstGeom prst="flowChartAlternateProcess">
            <a:avLst/>
          </a:prstGeom>
          <a:solidFill>
            <a:srgbClr val="7419AE"/>
          </a:solidFill>
          <a:ln cap="flat" cmpd="sng" w="9525">
            <a:solidFill>
              <a:srgbClr val="C586C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601"/>
              </a:spcBef>
              <a:spcAft>
                <a:spcPts val="0"/>
              </a:spcAft>
              <a:buClr>
                <a:srgbClr val="000000"/>
              </a:buClr>
              <a:buSzPts val="1300"/>
              <a:buFont typeface="Montserrat"/>
              <a:buNone/>
            </a:pPr>
            <a:r>
              <a:rPr i="0" lang="es" sz="1200" u="none" cap="none" strike="noStrike">
                <a:solidFill>
                  <a:schemeClr val="lt1"/>
                </a:solidFill>
                <a:latin typeface="Archivo Narrow"/>
                <a:ea typeface="Archivo Narrow"/>
                <a:cs typeface="Archivo Narrow"/>
                <a:sym typeface="Archivo Narrow"/>
              </a:rPr>
              <a:t>Condición</a:t>
            </a:r>
            <a:endParaRPr i="0" sz="1200" u="none" cap="none" strike="noStrike">
              <a:solidFill>
                <a:schemeClr val="lt1"/>
              </a:solidFill>
              <a:latin typeface="Archivo Narrow"/>
              <a:ea typeface="Archivo Narrow"/>
              <a:cs typeface="Archivo Narrow"/>
              <a:sym typeface="Archivo Narrow"/>
            </a:endParaRPr>
          </a:p>
        </p:txBody>
      </p:sp>
      <p:sp>
        <p:nvSpPr>
          <p:cNvPr id="401" name="Google Shape;401;g22420c639b4_0_78"/>
          <p:cNvSpPr/>
          <p:nvPr/>
        </p:nvSpPr>
        <p:spPr>
          <a:xfrm>
            <a:off x="5250001" y="3655799"/>
            <a:ext cx="977700" cy="250500"/>
          </a:xfrm>
          <a:prstGeom prst="flowChartAlternateProcess">
            <a:avLst/>
          </a:prstGeom>
          <a:solidFill>
            <a:srgbClr val="7419AE"/>
          </a:solidFill>
          <a:ln cap="flat" cmpd="sng" w="9525">
            <a:solidFill>
              <a:srgbClr val="C586C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601"/>
              </a:spcBef>
              <a:spcAft>
                <a:spcPts val="0"/>
              </a:spcAft>
              <a:buClr>
                <a:srgbClr val="000000"/>
              </a:buClr>
              <a:buSzPts val="1300"/>
              <a:buFont typeface="Montserrat"/>
              <a:buNone/>
            </a:pPr>
            <a:r>
              <a:rPr lang="es" sz="1200">
                <a:solidFill>
                  <a:schemeClr val="lt1"/>
                </a:solidFill>
                <a:latin typeface="Archivo Narrow"/>
                <a:ea typeface="Archivo Narrow"/>
                <a:cs typeface="Archivo Narrow"/>
                <a:sym typeface="Archivo Narrow"/>
              </a:rPr>
              <a:t>Indentación</a:t>
            </a:r>
            <a:endParaRPr i="0" sz="1200" u="none" cap="none" strike="noStrike">
              <a:solidFill>
                <a:schemeClr val="lt1"/>
              </a:solidFill>
              <a:latin typeface="Archivo Narrow"/>
              <a:ea typeface="Archivo Narrow"/>
              <a:cs typeface="Archivo Narrow"/>
              <a:sym typeface="Archivo Narrow"/>
            </a:endParaRPr>
          </a:p>
        </p:txBody>
      </p:sp>
      <p:cxnSp>
        <p:nvCxnSpPr>
          <p:cNvPr id="402" name="Google Shape;402;g22420c639b4_0_78"/>
          <p:cNvCxnSpPr>
            <a:stCxn id="400" idx="2"/>
          </p:cNvCxnSpPr>
          <p:nvPr/>
        </p:nvCxnSpPr>
        <p:spPr>
          <a:xfrm flipH="1">
            <a:off x="5800751" y="2406799"/>
            <a:ext cx="210000" cy="449700"/>
          </a:xfrm>
          <a:prstGeom prst="straightConnector1">
            <a:avLst/>
          </a:prstGeom>
          <a:noFill/>
          <a:ln cap="flat" cmpd="sng" w="19050">
            <a:solidFill>
              <a:schemeClr val="dk2"/>
            </a:solidFill>
            <a:prstDash val="solid"/>
            <a:round/>
            <a:headEnd len="med" w="med" type="none"/>
            <a:tailEnd len="med" w="med" type="triangle"/>
          </a:ln>
        </p:spPr>
      </p:cxnSp>
      <p:cxnSp>
        <p:nvCxnSpPr>
          <p:cNvPr id="403" name="Google Shape;403;g22420c639b4_0_78"/>
          <p:cNvCxnSpPr>
            <a:stCxn id="401" idx="0"/>
          </p:cNvCxnSpPr>
          <p:nvPr/>
        </p:nvCxnSpPr>
        <p:spPr>
          <a:xfrm rot="10800000">
            <a:off x="5426851" y="3300899"/>
            <a:ext cx="312000" cy="35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fe347557ae_0_82"/>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13" name="Google Shape;413;g2fe347557ae_0_8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14" name="Google Shape;414;g2fe347557ae_0_82"/>
          <p:cNvGrpSpPr/>
          <p:nvPr/>
        </p:nvGrpSpPr>
        <p:grpSpPr>
          <a:xfrm>
            <a:off x="555362" y="631437"/>
            <a:ext cx="700421" cy="692039"/>
            <a:chOff x="0" y="0"/>
            <a:chExt cx="1867789" cy="1845437"/>
          </a:xfrm>
        </p:grpSpPr>
        <p:sp>
          <p:nvSpPr>
            <p:cNvPr id="415" name="Google Shape;415;g2fe347557ae_0_8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16" name="Google Shape;416;g2fe347557ae_0_8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 name="Google Shape;417;g2fe347557ae_0_82"/>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a:t>
            </a:r>
            <a:endParaRPr sz="3500">
              <a:latin typeface="Archivo Black"/>
              <a:ea typeface="Archivo Black"/>
              <a:cs typeface="Archivo Black"/>
              <a:sym typeface="Archivo Black"/>
            </a:endParaRPr>
          </a:p>
        </p:txBody>
      </p:sp>
      <p:pic>
        <p:nvPicPr>
          <p:cNvPr id="418" name="Google Shape;418;g2fe347557ae_0_8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19" name="Google Shape;419;g2fe347557ae_0_82"/>
          <p:cNvSpPr/>
          <p:nvPr/>
        </p:nvSpPr>
        <p:spPr>
          <a:xfrm>
            <a:off x="3088700" y="2431300"/>
            <a:ext cx="2958900" cy="8046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"Sos mayor de edad."</a:t>
            </a:r>
            <a:r>
              <a:rPr lang="es" sz="1050">
                <a:solidFill>
                  <a:srgbClr val="CCCCCC"/>
                </a:solidFill>
                <a:highlight>
                  <a:srgbClr val="1F1F1F"/>
                </a:highlight>
                <a:latin typeface="Courier New"/>
                <a:ea typeface="Courier New"/>
                <a:cs typeface="Courier New"/>
                <a:sym typeface="Courier New"/>
              </a:rPr>
              <a:t>)</a:t>
            </a:r>
            <a:endParaRPr sz="1050">
              <a:solidFill>
                <a:srgbClr val="9CDCFE"/>
              </a:solidFill>
              <a:highlight>
                <a:srgbClr val="1F1F1F"/>
              </a:highlight>
              <a:latin typeface="Courier New"/>
              <a:ea typeface="Courier New"/>
              <a:cs typeface="Courier New"/>
              <a:sym typeface="Courier New"/>
            </a:endParaRPr>
          </a:p>
        </p:txBody>
      </p:sp>
      <p:sp>
        <p:nvSpPr>
          <p:cNvPr id="420" name="Google Shape;420;g2fe347557ae_0_82"/>
          <p:cNvSpPr txBox="1"/>
          <p:nvPr/>
        </p:nvSpPr>
        <p:spPr>
          <a:xfrm>
            <a:off x="555350" y="18078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Esa pequeña sangría al principio de la línea no es sólo por estilo; le dice a Python que esas líneas de código forman parte del bloque del if. Vamos a poner otro ejemplo para que quede bien claro:</a:t>
            </a:r>
            <a:endParaRPr>
              <a:latin typeface="Archivo Narrow"/>
              <a:ea typeface="Archivo Narrow"/>
              <a:cs typeface="Archivo Narrow"/>
              <a:sym typeface="Archivo Narrow"/>
            </a:endParaRPr>
          </a:p>
        </p:txBody>
      </p:sp>
      <p:sp>
        <p:nvSpPr>
          <p:cNvPr id="421" name="Google Shape;421;g2fe347557ae_0_82"/>
          <p:cNvSpPr txBox="1"/>
          <p:nvPr/>
        </p:nvSpPr>
        <p:spPr>
          <a:xfrm>
            <a:off x="636150" y="3448750"/>
            <a:ext cx="80256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este caso, estamos verificando si alguien tiene 18 años o más. Si la condición es True, Python va a imprimir "Sos mayor de edad". Si no, simplemente va a seguir con el resto del programa, sin hacer nada especial con esa línea.</a:t>
            </a:r>
            <a:endParaRPr>
              <a:latin typeface="Archivo Narrow"/>
              <a:ea typeface="Archivo Narrow"/>
              <a:cs typeface="Archivo Narrow"/>
              <a:sym typeface="Archivo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fe347557ae_0_10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31" name="Google Shape;431;g2fe347557ae_0_10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32" name="Google Shape;432;g2fe347557ae_0_109"/>
          <p:cNvGrpSpPr/>
          <p:nvPr/>
        </p:nvGrpSpPr>
        <p:grpSpPr>
          <a:xfrm>
            <a:off x="555362" y="631437"/>
            <a:ext cx="700421" cy="692039"/>
            <a:chOff x="0" y="0"/>
            <a:chExt cx="1867789" cy="1845437"/>
          </a:xfrm>
        </p:grpSpPr>
        <p:sp>
          <p:nvSpPr>
            <p:cNvPr id="433" name="Google Shape;433;g2fe347557ae_0_10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34" name="Google Shape;434;g2fe347557ae_0_10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g2fe347557ae_0_10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if…else</a:t>
            </a:r>
            <a:endParaRPr sz="3500">
              <a:latin typeface="Archivo Black"/>
              <a:ea typeface="Archivo Black"/>
              <a:cs typeface="Archivo Black"/>
              <a:sym typeface="Archivo Black"/>
            </a:endParaRPr>
          </a:p>
        </p:txBody>
      </p:sp>
      <p:sp>
        <p:nvSpPr>
          <p:cNvPr id="436" name="Google Shape;436;g2fe347557ae_0_109"/>
          <p:cNvSpPr txBox="1"/>
          <p:nvPr/>
        </p:nvSpPr>
        <p:spPr>
          <a:xfrm>
            <a:off x="555350" y="1807850"/>
            <a:ext cx="3895200" cy="22845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Ya vimos cómo if le da la capacidad a tu programa de tomar decisiones cuando una condición es verdadera.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Pero, ¿qué pasa cuando esa condición no se cumple?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Ahí es donde entra en juego else. Mientras que if se encarga de ejecutar un bloque de código solo si algo es True, else viene al rescate cuando esa condición resulta ser False.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437" name="Google Shape;437;g2fe347557ae_0_10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38" name="Google Shape;438;g2fe347557ae_0_109"/>
          <p:cNvSpPr/>
          <p:nvPr/>
        </p:nvSpPr>
        <p:spPr>
          <a:xfrm>
            <a:off x="4812450" y="1665475"/>
            <a:ext cx="3670500" cy="13797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edad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Bloque de instrucciones que 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ejecuta si la condición es verdadera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"Puedes pasar."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Bloque de instrucciones que se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ejecuta si la condición es falsa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admitido."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cxnSp>
        <p:nvCxnSpPr>
          <p:cNvPr id="439" name="Google Shape;439;g2fe347557ae_0_109"/>
          <p:cNvCxnSpPr/>
          <p:nvPr/>
        </p:nvCxnSpPr>
        <p:spPr>
          <a:xfrm>
            <a:off x="4575325" y="1544675"/>
            <a:ext cx="0" cy="3140700"/>
          </a:xfrm>
          <a:prstGeom prst="straightConnector1">
            <a:avLst/>
          </a:prstGeom>
          <a:noFill/>
          <a:ln cap="rnd" cmpd="sng" w="9525">
            <a:solidFill>
              <a:srgbClr val="9900FF"/>
            </a:solidFill>
            <a:prstDash val="solid"/>
            <a:round/>
            <a:headEnd len="sm" w="sm" type="none"/>
            <a:tailEnd len="sm" w="sm" type="none"/>
          </a:ln>
        </p:spPr>
      </p:cxnSp>
      <p:sp>
        <p:nvSpPr>
          <p:cNvPr id="440" name="Google Shape;440;g2fe347557ae_0_109"/>
          <p:cNvSpPr txBox="1"/>
          <p:nvPr/>
        </p:nvSpPr>
        <p:spPr>
          <a:xfrm>
            <a:off x="4700100" y="3173600"/>
            <a:ext cx="38952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Preguntamos si edad es mayor o igual que 18. Si es verdad, mostramos “Puedes pasar.” y el programa </a:t>
            </a:r>
            <a:r>
              <a:rPr lang="es">
                <a:latin typeface="Archivo Narrow"/>
                <a:ea typeface="Archivo Narrow"/>
                <a:cs typeface="Archivo Narrow"/>
                <a:sym typeface="Archivo Narrow"/>
              </a:rPr>
              <a:t>continúa</a:t>
            </a:r>
            <a:r>
              <a:rPr lang="es">
                <a:latin typeface="Archivo Narrow"/>
                <a:ea typeface="Archivo Narrow"/>
                <a:cs typeface="Archivo Narrow"/>
                <a:sym typeface="Archivo Narrow"/>
              </a:rPr>
              <a:t> sin ejecutar el bloque del else. Si es falso, mostramos “No admitido.” y obviamos el bloque del if.</a:t>
            </a:r>
            <a:endParaRPr>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fe347557ae_0_17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50" name="Google Shape;450;g2fe347557ae_0_17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51" name="Google Shape;451;g2fe347557ae_0_171"/>
          <p:cNvGrpSpPr/>
          <p:nvPr/>
        </p:nvGrpSpPr>
        <p:grpSpPr>
          <a:xfrm>
            <a:off x="555362" y="631437"/>
            <a:ext cx="700421" cy="692039"/>
            <a:chOff x="0" y="0"/>
            <a:chExt cx="1867789" cy="1845437"/>
          </a:xfrm>
        </p:grpSpPr>
        <p:sp>
          <p:nvSpPr>
            <p:cNvPr id="452" name="Google Shape;452;g2fe347557ae_0_17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53" name="Google Shape;453;g2fe347557ae_0_17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g2fe347557ae_0_171"/>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 if…else</a:t>
            </a:r>
            <a:endParaRPr sz="3500">
              <a:latin typeface="Archivo Black"/>
              <a:ea typeface="Archivo Black"/>
              <a:cs typeface="Archivo Black"/>
              <a:sym typeface="Archivo Black"/>
            </a:endParaRPr>
          </a:p>
        </p:txBody>
      </p:sp>
      <p:pic>
        <p:nvPicPr>
          <p:cNvPr id="455" name="Google Shape;455;g2fe347557ae_0_17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56" name="Google Shape;456;g2fe347557ae_0_171"/>
          <p:cNvSpPr/>
          <p:nvPr/>
        </p:nvSpPr>
        <p:spPr>
          <a:xfrm>
            <a:off x="559138" y="2138400"/>
            <a:ext cx="5154300" cy="14457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int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"Ingresá tu edad: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tiene_licencia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"¿Tenés licencia de conducir? (S/N):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Verificamos si la persona puede conducir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edad</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18</a:t>
            </a:r>
            <a:r>
              <a:rPr lang="es" sz="1050">
                <a:solidFill>
                  <a:srgbClr val="CCCCCC"/>
                </a:solidFill>
                <a:highlight>
                  <a:srgbClr val="1F1F1F"/>
                </a:highlight>
                <a:latin typeface="Courier New"/>
                <a:ea typeface="Courier New"/>
                <a:cs typeface="Courier New"/>
                <a:sym typeface="Courier New"/>
              </a:rPr>
              <a:t> </a:t>
            </a:r>
            <a:r>
              <a:rPr lang="es" sz="1050">
                <a:solidFill>
                  <a:srgbClr val="569CD6"/>
                </a:solidFill>
                <a:highlight>
                  <a:srgbClr val="1F1F1F"/>
                </a:highlight>
                <a:latin typeface="Courier New"/>
                <a:ea typeface="Courier New"/>
                <a:cs typeface="Courier New"/>
                <a:sym typeface="Courier New"/>
              </a:rPr>
              <a:t>and</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tiene_licencia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"S"</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"Podés conducir."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podés conducir."</a:t>
            </a:r>
            <a:r>
              <a:rPr lang="es" sz="1050">
                <a:solidFill>
                  <a:srgbClr val="CCCCCC"/>
                </a:solidFill>
                <a:highlight>
                  <a:srgbClr val="1F1F1F"/>
                </a:highlight>
                <a:latin typeface="Courier New"/>
                <a:ea typeface="Courier New"/>
                <a:cs typeface="Courier New"/>
                <a:sym typeface="Courier New"/>
              </a:rPr>
              <a:t>)</a:t>
            </a:r>
            <a:endParaRPr sz="1050">
              <a:solidFill>
                <a:srgbClr val="9CDCFE"/>
              </a:solidFill>
              <a:highlight>
                <a:srgbClr val="1F1F1F"/>
              </a:highlight>
              <a:latin typeface="Courier New"/>
              <a:ea typeface="Courier New"/>
              <a:cs typeface="Courier New"/>
              <a:sym typeface="Courier New"/>
            </a:endParaRPr>
          </a:p>
        </p:txBody>
      </p:sp>
      <p:sp>
        <p:nvSpPr>
          <p:cNvPr id="457" name="Google Shape;457;g2fe347557ae_0_171"/>
          <p:cNvSpPr txBox="1"/>
          <p:nvPr/>
        </p:nvSpPr>
        <p:spPr>
          <a:xfrm>
            <a:off x="5845863" y="2138400"/>
            <a:ext cx="2739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alguna de las dos condiciones no se cumple (por ejemplo, si la persona no tiene 18 años o si no tiene licencia), el programa saltará al else y mostrará "No podés conducir.".</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fe347557ae_0_208"/>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67" name="Google Shape;467;g2fe347557ae_0_20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68" name="Google Shape;468;g2fe347557ae_0_208"/>
          <p:cNvGrpSpPr/>
          <p:nvPr/>
        </p:nvGrpSpPr>
        <p:grpSpPr>
          <a:xfrm>
            <a:off x="555362" y="631437"/>
            <a:ext cx="700421" cy="692039"/>
            <a:chOff x="0" y="0"/>
            <a:chExt cx="1867789" cy="1845437"/>
          </a:xfrm>
        </p:grpSpPr>
        <p:sp>
          <p:nvSpPr>
            <p:cNvPr id="469" name="Google Shape;469;g2fe347557ae_0_20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70" name="Google Shape;470;g2fe347557ae_0_20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g2fe347557ae_0_208"/>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anidados</a:t>
            </a:r>
            <a:endParaRPr sz="3500">
              <a:latin typeface="Archivo Black"/>
              <a:ea typeface="Archivo Black"/>
              <a:cs typeface="Archivo Black"/>
              <a:sym typeface="Archivo Black"/>
            </a:endParaRPr>
          </a:p>
        </p:txBody>
      </p:sp>
      <p:pic>
        <p:nvPicPr>
          <p:cNvPr id="472" name="Google Shape;472;g2fe347557ae_0_20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73" name="Google Shape;473;g2fe347557ae_0_208"/>
          <p:cNvSpPr txBox="1"/>
          <p:nvPr/>
        </p:nvSpPr>
        <p:spPr>
          <a:xfrm>
            <a:off x="725950" y="1679900"/>
            <a:ext cx="74001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Hasta ahora, vimos cómo if y else te permiten tomar decisiones en tu programa, pero ¿qué pasa cuando necesitás evaluar más de una condición a la vez? Acá es donde entran en juego las estructuras condicionales anidadas. </a:t>
            </a:r>
            <a:endParaRPr>
              <a:latin typeface="Archivo Narrow"/>
              <a:ea typeface="Archivo Narrow"/>
              <a:cs typeface="Archivo Narrow"/>
              <a:sym typeface="Archivo Narrow"/>
            </a:endParaRPr>
          </a:p>
        </p:txBody>
      </p:sp>
      <p:sp>
        <p:nvSpPr>
          <p:cNvPr id="474" name="Google Shape;474;g2fe347557ae_0_208"/>
          <p:cNvSpPr txBox="1"/>
          <p:nvPr/>
        </p:nvSpPr>
        <p:spPr>
          <a:xfrm>
            <a:off x="725950" y="2571750"/>
            <a:ext cx="3894300" cy="1693200"/>
          </a:xfrm>
          <a:prstGeom prst="rect">
            <a:avLst/>
          </a:prstGeom>
          <a:noFill/>
          <a:ln>
            <a:noFill/>
          </a:ln>
        </p:spPr>
        <p:txBody>
          <a:bodyPr anchorCtr="0" anchor="t" bIns="91425" lIns="91425" spcFirstLastPara="1" rIns="91425" wrap="square" tIns="91425">
            <a:spAutoFit/>
          </a:bodyPr>
          <a:lstStyle/>
          <a:p>
            <a:pPr indent="0" lvl="0" marL="0" rtl="0" algn="l">
              <a:lnSpc>
                <a:spcPct val="120008"/>
              </a:lnSpc>
              <a:spcBef>
                <a:spcPts val="0"/>
              </a:spcBef>
              <a:spcAft>
                <a:spcPts val="0"/>
              </a:spcAft>
              <a:buNone/>
            </a:pPr>
            <a:r>
              <a:rPr lang="es">
                <a:solidFill>
                  <a:schemeClr val="dk1"/>
                </a:solidFill>
                <a:latin typeface="Archivo Narrow"/>
                <a:ea typeface="Archivo Narrow"/>
                <a:cs typeface="Archivo Narrow"/>
                <a:sym typeface="Archivo Narrow"/>
              </a:rPr>
              <a:t>Este concepto puede sonar un poco complicado al principio, pero en realidad es bastante intuitivo: se trata de poner una condición dentro de otra. Esto te permite manejar situaciones donde la decisión que vas a tomar depende de una serie de condiciones que deben evaluarse en secuencia.</a:t>
            </a:r>
            <a:endParaRPr>
              <a:solidFill>
                <a:schemeClr val="dk1"/>
              </a:solidFill>
              <a:latin typeface="Archivo Narrow"/>
              <a:ea typeface="Archivo Narrow"/>
              <a:cs typeface="Archivo Narrow"/>
              <a:sym typeface="Archivo Narrow"/>
            </a:endParaRPr>
          </a:p>
        </p:txBody>
      </p:sp>
      <p:sp>
        <p:nvSpPr>
          <p:cNvPr id="475" name="Google Shape;475;g2fe347557ae_0_208"/>
          <p:cNvSpPr/>
          <p:nvPr/>
        </p:nvSpPr>
        <p:spPr>
          <a:xfrm>
            <a:off x="4731250" y="2284550"/>
            <a:ext cx="3894300" cy="21993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variable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condición</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valor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fe347557ae_0_23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85" name="Google Shape;485;g2fe347557ae_0_2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86" name="Google Shape;486;g2fe347557ae_0_230"/>
          <p:cNvGrpSpPr/>
          <p:nvPr/>
        </p:nvGrpSpPr>
        <p:grpSpPr>
          <a:xfrm>
            <a:off x="555362" y="631437"/>
            <a:ext cx="700421" cy="692039"/>
            <a:chOff x="0" y="0"/>
            <a:chExt cx="1867789" cy="1845437"/>
          </a:xfrm>
        </p:grpSpPr>
        <p:sp>
          <p:nvSpPr>
            <p:cNvPr id="487" name="Google Shape;487;g2fe347557ae_0_2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88" name="Google Shape;488;g2fe347557ae_0_2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g2fe347557ae_0_230"/>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anidados</a:t>
            </a:r>
            <a:endParaRPr sz="3500">
              <a:latin typeface="Archivo Black"/>
              <a:ea typeface="Archivo Black"/>
              <a:cs typeface="Archivo Black"/>
              <a:sym typeface="Archivo Black"/>
            </a:endParaRPr>
          </a:p>
        </p:txBody>
      </p:sp>
      <p:pic>
        <p:nvPicPr>
          <p:cNvPr id="490" name="Google Shape;490;g2fe347557ae_0_23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91" name="Google Shape;491;g2fe347557ae_0_230"/>
          <p:cNvSpPr/>
          <p:nvPr/>
        </p:nvSpPr>
        <p:spPr>
          <a:xfrm>
            <a:off x="3886700" y="1693275"/>
            <a:ext cx="4773300" cy="26115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85</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60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"¡Aprobaste!"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90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"¡Excelente calificación!"</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75</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"Muy buen trabajo."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"Buen esfuerzo, pero hay margen de mejora."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alcanzaste la calificación mínima para aprobar."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492" name="Google Shape;492;g2fe347557ae_0_230"/>
          <p:cNvSpPr txBox="1"/>
          <p:nvPr/>
        </p:nvSpPr>
        <p:spPr>
          <a:xfrm>
            <a:off x="555350" y="1986975"/>
            <a:ext cx="31608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Veamos un ejemplo: </a:t>
            </a:r>
            <a:endParaRPr b="1">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Vamos a escribir un programa que evalúa una calificación y decide qué mensaje imprimir en base al resultado. Primero, verificamos si la persona aprobó. Si es así, después evaluamos en qué rango de calificaciones se encuentra para dar un feedback más preciso.</a:t>
            </a:r>
            <a:endParaRPr>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fe347557ae_0_24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02" name="Google Shape;502;g2fe347557ae_0_24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03" name="Google Shape;503;g2fe347557ae_0_249"/>
          <p:cNvGrpSpPr/>
          <p:nvPr/>
        </p:nvGrpSpPr>
        <p:grpSpPr>
          <a:xfrm>
            <a:off x="555362" y="631437"/>
            <a:ext cx="700421" cy="692039"/>
            <a:chOff x="0" y="0"/>
            <a:chExt cx="1867789" cy="1845437"/>
          </a:xfrm>
        </p:grpSpPr>
        <p:sp>
          <p:nvSpPr>
            <p:cNvPr id="504" name="Google Shape;504;g2fe347557ae_0_24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05" name="Google Shape;505;g2fe347557ae_0_24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6" name="Google Shape;506;g2fe347557ae_0_24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Condicionales </a:t>
            </a:r>
            <a:r>
              <a:rPr lang="es" sz="3500">
                <a:solidFill>
                  <a:schemeClr val="dk1"/>
                </a:solidFill>
                <a:latin typeface="Archivo Black"/>
                <a:ea typeface="Archivo Black"/>
                <a:cs typeface="Archivo Black"/>
                <a:sym typeface="Archivo Black"/>
              </a:rPr>
              <a:t>anidados</a:t>
            </a:r>
            <a:endParaRPr sz="3500">
              <a:latin typeface="Archivo Black"/>
              <a:ea typeface="Archivo Black"/>
              <a:cs typeface="Archivo Black"/>
              <a:sym typeface="Archivo Black"/>
            </a:endParaRPr>
          </a:p>
        </p:txBody>
      </p:sp>
      <p:pic>
        <p:nvPicPr>
          <p:cNvPr id="507" name="Google Shape;507;g2fe347557ae_0_24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508" name="Google Shape;508;g2fe347557ae_0_249"/>
          <p:cNvSpPr txBox="1"/>
          <p:nvPr/>
        </p:nvSpPr>
        <p:spPr>
          <a:xfrm>
            <a:off x="555350" y="1807850"/>
            <a:ext cx="8025600" cy="28017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el ejemplo anterior, primero chequeamos si la calificación es suficiente para aprobar. Si lo es, se imprime el mensaje de aprobación, pero ahí no termina. Dependiendo de qué tan alta sea la nota, el programa va a imprimir un mensaje adicional. Si la nota es 90 o más, el programa va a decir que es excelente. Si está entre 75 y 89, va a felicitar al estudiante por el buen trabajo. Si es menor, va a sugerir que aún hay margen para mejorar.</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Los condicionales anidados son súper útiles, pero a veces la estructura asociada (indentaciones varias) se empieza a convertir en algo difícil de entender, aún para el propio programador. Afortunadamente, en algunos casos es posible reemplazar esta “cascada” de condicionales con otra estructura que provee Python: el if…elif…else.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2fe347557ae_0_282"/>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18" name="Google Shape;518;g2fe347557ae_0_28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19" name="Google Shape;519;g2fe347557ae_0_282"/>
          <p:cNvGrpSpPr/>
          <p:nvPr/>
        </p:nvGrpSpPr>
        <p:grpSpPr>
          <a:xfrm>
            <a:off x="555362" y="631437"/>
            <a:ext cx="700421" cy="692039"/>
            <a:chOff x="0" y="0"/>
            <a:chExt cx="1867789" cy="1845437"/>
          </a:xfrm>
        </p:grpSpPr>
        <p:sp>
          <p:nvSpPr>
            <p:cNvPr id="520" name="Google Shape;520;g2fe347557ae_0_28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1" name="Google Shape;521;g2fe347557ae_0_28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2" name="Google Shape;522;g2fe347557ae_0_282"/>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Condicionales | if…elif…else</a:t>
            </a:r>
            <a:endParaRPr sz="3500">
              <a:latin typeface="Archivo Black"/>
              <a:ea typeface="Archivo Black"/>
              <a:cs typeface="Archivo Black"/>
              <a:sym typeface="Archivo Black"/>
            </a:endParaRPr>
          </a:p>
        </p:txBody>
      </p:sp>
      <p:pic>
        <p:nvPicPr>
          <p:cNvPr id="523" name="Google Shape;523;g2fe347557ae_0_28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524" name="Google Shape;524;g2fe347557ae_0_282"/>
          <p:cNvSpPr/>
          <p:nvPr/>
        </p:nvSpPr>
        <p:spPr>
          <a:xfrm>
            <a:off x="3972075" y="1846800"/>
            <a:ext cx="4632300" cy="2500500"/>
          </a:xfrm>
          <a:prstGeom prst="rect">
            <a:avLst/>
          </a:prstGeom>
          <a:solidFill>
            <a:srgbClr val="1F1F1F"/>
          </a:solid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85</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60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"¡Aprobaste!"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90</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"¡Excelente calificación!"</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elif</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&gt;=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75</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"Muy buen trabajo."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"Buen esfuerzo, pero hay margen de mejora."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else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"No alcanzaste la calificación mínima para aprobar."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525" name="Google Shape;525;g2fe347557ae_0_282"/>
          <p:cNvSpPr txBox="1"/>
          <p:nvPr/>
        </p:nvSpPr>
        <p:spPr>
          <a:xfrm>
            <a:off x="555350" y="1705500"/>
            <a:ext cx="3177900" cy="25431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es un </a:t>
            </a:r>
            <a:r>
              <a:rPr lang="es">
                <a:latin typeface="Archivo Narrow"/>
                <a:ea typeface="Archivo Narrow"/>
                <a:cs typeface="Archivo Narrow"/>
                <a:sym typeface="Archivo Narrow"/>
              </a:rPr>
              <a:t>script</a:t>
            </a:r>
            <a:r>
              <a:rPr lang="es">
                <a:latin typeface="Archivo Narrow"/>
                <a:ea typeface="Archivo Narrow"/>
                <a:cs typeface="Archivo Narrow"/>
                <a:sym typeface="Archivo Narrow"/>
              </a:rPr>
              <a:t> que hace lo mismo que el anterior, pero usando elif.</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Ahora e</a:t>
            </a:r>
            <a:r>
              <a:rPr lang="es">
                <a:latin typeface="Archivo Narrow"/>
                <a:ea typeface="Archivo Narrow"/>
                <a:cs typeface="Archivo Narrow"/>
                <a:sym typeface="Archivo Narrow"/>
              </a:rPr>
              <a:t>l código se ve mucho más ordenado y fácil de seguir. Pero ¿qué es exactamente lo que hace elif?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Básicamente, es una forma de agregar más condiciones en una estructura if, pero sin necesidad de anidar los bloques de código uno dentro del otro.</a:t>
            </a:r>
            <a:endParaRPr>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05.</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s" sz="1600">
                <a:solidFill>
                  <a:schemeClr val="lt1"/>
                </a:solidFill>
                <a:latin typeface="Archivo Thin"/>
                <a:ea typeface="Archivo Thin"/>
                <a:cs typeface="Archivo Thin"/>
                <a:sym typeface="Archivo Thin"/>
              </a:rPr>
              <a:t>Condicionales</a:t>
            </a:r>
            <a:endParaRPr b="0" i="0" sz="1600" u="none" cap="none" strike="noStrike">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Cadena de caracteres.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Operadores lógicos.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estructuras condicionales (if, else, elif).</a:t>
            </a:r>
            <a:endParaRPr sz="1000">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06.</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Bucles while</a:t>
            </a:r>
            <a:endParaRPr sz="1600">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bucles while.</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contadores.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acumuladores..</a:t>
            </a:r>
            <a:endParaRPr sz="10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04.</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s" sz="1600">
                <a:solidFill>
                  <a:schemeClr val="lt1"/>
                </a:solidFill>
                <a:latin typeface="Archivo Thin"/>
                <a:ea typeface="Archivo Thin"/>
                <a:cs typeface="Archivo Thin"/>
                <a:sym typeface="Archivo Thin"/>
              </a:rPr>
              <a:t>Ruta de avance</a:t>
            </a:r>
            <a:endParaRPr sz="1600">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Definimos los requisitos del Proyecto Integrador.</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Menú de opciones.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Pedir, procesar y mostrar datos.</a:t>
            </a:r>
            <a:endParaRPr sz="1000">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g22420c639b4_0_316"/>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22420c639b4_0_316"/>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2420c639b4_0_32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41" name="Google Shape;541;g22420c639b4_0_32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42" name="Google Shape;542;g22420c639b4_0_321"/>
          <p:cNvGrpSpPr/>
          <p:nvPr/>
        </p:nvGrpSpPr>
        <p:grpSpPr>
          <a:xfrm>
            <a:off x="555362" y="631437"/>
            <a:ext cx="700421" cy="692039"/>
            <a:chOff x="0" y="0"/>
            <a:chExt cx="1867789" cy="1845437"/>
          </a:xfrm>
        </p:grpSpPr>
        <p:sp>
          <p:nvSpPr>
            <p:cNvPr id="543" name="Google Shape;543;g22420c639b4_0_32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44" name="Google Shape;544;g22420c639b4_0_32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g22420c639b4_0_321"/>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46" name="Google Shape;546;g22420c639b4_0_321"/>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47" name="Google Shape;547;g22420c639b4_0_321"/>
          <p:cNvGrpSpPr/>
          <p:nvPr/>
        </p:nvGrpSpPr>
        <p:grpSpPr>
          <a:xfrm>
            <a:off x="1342700" y="1017800"/>
            <a:ext cx="4352366" cy="382795"/>
            <a:chOff x="0" y="-9525"/>
            <a:chExt cx="1657918" cy="201641"/>
          </a:xfrm>
        </p:grpSpPr>
        <p:sp>
          <p:nvSpPr>
            <p:cNvPr id="548" name="Google Shape;548;g22420c639b4_0_321"/>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88"/>
              </a:srgbClr>
            </a:solidFill>
            <a:ln>
              <a:noFill/>
            </a:ln>
          </p:spPr>
        </p:sp>
        <p:sp>
          <p:nvSpPr>
            <p:cNvPr id="549" name="Google Shape;549;g22420c639b4_0_321"/>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50" name="Google Shape;550;g22420c639b4_0_321"/>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51" name="Google Shape;551;g22420c639b4_0_321"/>
          <p:cNvGrpSpPr/>
          <p:nvPr/>
        </p:nvGrpSpPr>
        <p:grpSpPr>
          <a:xfrm>
            <a:off x="555375" y="1658250"/>
            <a:ext cx="8009984" cy="297305"/>
            <a:chOff x="-2" y="-9525"/>
            <a:chExt cx="1916356" cy="156600"/>
          </a:xfrm>
        </p:grpSpPr>
        <p:sp>
          <p:nvSpPr>
            <p:cNvPr id="552" name="Google Shape;552;g22420c639b4_0_321"/>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19"/>
              </a:srgbClr>
            </a:solidFill>
            <a:ln>
              <a:noFill/>
            </a:ln>
          </p:spPr>
        </p:sp>
        <p:sp>
          <p:nvSpPr>
            <p:cNvPr id="553" name="Google Shape;553;g22420c639b4_0_321"/>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54" name="Google Shape;554;g22420c639b4_0_321"/>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Control de inventario de una tienda de videojuegos</a:t>
            </a:r>
            <a:endParaRPr b="0" i="0" sz="1600" u="none" cap="none" strike="noStrike">
              <a:solidFill>
                <a:srgbClr val="000000"/>
              </a:solidFill>
              <a:latin typeface="Archivo Black"/>
              <a:ea typeface="Archivo Black"/>
              <a:cs typeface="Archivo Black"/>
              <a:sym typeface="Archivo Black"/>
            </a:endParaRPr>
          </a:p>
        </p:txBody>
      </p:sp>
      <p:sp>
        <p:nvSpPr>
          <p:cNvPr id="555" name="Google Shape;555;g22420c639b4_0_321"/>
          <p:cNvSpPr txBox="1"/>
          <p:nvPr/>
        </p:nvSpPr>
        <p:spPr>
          <a:xfrm>
            <a:off x="1642901" y="1045725"/>
            <a:ext cx="2968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56" name="Google Shape;556;g22420c639b4_0_321"/>
          <p:cNvSpPr txBox="1"/>
          <p:nvPr/>
        </p:nvSpPr>
        <p:spPr>
          <a:xfrm>
            <a:off x="555475" y="2061325"/>
            <a:ext cx="78879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Imaginá que estás ayudando a una tienda de videojuegos a organizar su inventario. El dueño te pide que escribas un programa que verifique si hay stock suficiente de un videojuego y, si no hay, que avise que hay que reponerlo.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programa debería pedirle al usuario que ingrese la cantidad actual en stock y, en base a esa cantidad, mostrar si se necesita hacer un nuevo pedido o no.</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fe347557ae_0_322"/>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66" name="Google Shape;566;g2fe347557ae_0_32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67" name="Google Shape;567;g2fe347557ae_0_322"/>
          <p:cNvGrpSpPr/>
          <p:nvPr/>
        </p:nvGrpSpPr>
        <p:grpSpPr>
          <a:xfrm>
            <a:off x="555362" y="631437"/>
            <a:ext cx="700421" cy="692039"/>
            <a:chOff x="0" y="0"/>
            <a:chExt cx="1867789" cy="1845437"/>
          </a:xfrm>
        </p:grpSpPr>
        <p:sp>
          <p:nvSpPr>
            <p:cNvPr id="568" name="Google Shape;568;g2fe347557ae_0_32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69" name="Google Shape;569;g2fe347557ae_0_32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g2fe347557ae_0_322"/>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71" name="Google Shape;571;g2fe347557ae_0_322"/>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72" name="Google Shape;572;g2fe347557ae_0_322"/>
          <p:cNvGrpSpPr/>
          <p:nvPr/>
        </p:nvGrpSpPr>
        <p:grpSpPr>
          <a:xfrm>
            <a:off x="1342697" y="1017800"/>
            <a:ext cx="4335290" cy="382795"/>
            <a:chOff x="0" y="-9525"/>
            <a:chExt cx="1657918" cy="201641"/>
          </a:xfrm>
        </p:grpSpPr>
        <p:sp>
          <p:nvSpPr>
            <p:cNvPr id="573" name="Google Shape;573;g2fe347557ae_0_322"/>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574" name="Google Shape;574;g2fe347557ae_0_322"/>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5" name="Google Shape;575;g2fe347557ae_0_322"/>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76" name="Google Shape;576;g2fe347557ae_0_322"/>
          <p:cNvGrpSpPr/>
          <p:nvPr/>
        </p:nvGrpSpPr>
        <p:grpSpPr>
          <a:xfrm>
            <a:off x="555375" y="1658250"/>
            <a:ext cx="8009984" cy="297305"/>
            <a:chOff x="-2" y="-9525"/>
            <a:chExt cx="1916356" cy="156600"/>
          </a:xfrm>
        </p:grpSpPr>
        <p:sp>
          <p:nvSpPr>
            <p:cNvPr id="577" name="Google Shape;577;g2fe347557ae_0_322"/>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20"/>
              </a:srgbClr>
            </a:solidFill>
            <a:ln>
              <a:noFill/>
            </a:ln>
          </p:spPr>
        </p:sp>
        <p:sp>
          <p:nvSpPr>
            <p:cNvPr id="578" name="Google Shape;578;g2fe347557ae_0_322"/>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9" name="Google Shape;579;g2fe347557ae_0_322"/>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Compra con descuentos</a:t>
            </a:r>
            <a:endParaRPr b="0" i="0" sz="1600" u="none" cap="none" strike="noStrike">
              <a:solidFill>
                <a:srgbClr val="000000"/>
              </a:solidFill>
              <a:latin typeface="Archivo Black"/>
              <a:ea typeface="Archivo Black"/>
              <a:cs typeface="Archivo Black"/>
              <a:sym typeface="Archivo Black"/>
            </a:endParaRPr>
          </a:p>
        </p:txBody>
      </p:sp>
      <p:sp>
        <p:nvSpPr>
          <p:cNvPr id="580" name="Google Shape;580;g2fe347557ae_0_322"/>
          <p:cNvSpPr txBox="1"/>
          <p:nvPr/>
        </p:nvSpPr>
        <p:spPr>
          <a:xfrm>
            <a:off x="1642900" y="1045725"/>
            <a:ext cx="3625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81" name="Google Shape;581;g2fe347557ae_0_322"/>
          <p:cNvSpPr txBox="1"/>
          <p:nvPr/>
        </p:nvSpPr>
        <p:spPr>
          <a:xfrm>
            <a:off x="717550" y="2095450"/>
            <a:ext cx="73404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Escribe un programa en Python que solicite al usuario el monto total de la compra y la cantidad de artículos que está comprando. El programa debe determinar el descuento aplicable según las siguientes reglas:</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mayor o igual a 5 y el monto total es mayor a $10000, aplica un descuento del 15%.</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menor a 5 pero mayor o igual a 3, aplica un descuento del 10%.</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Si la cantidad de artículos comprados es menor a 3, no se aplica descuento.</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Al final, el programa debe imprimir el monto total de la compra después de aplicar cualquier descuento o simplemente el monto original si no hay descuento.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g2243cb1caa2_0_0"/>
          <p:cNvSpPr txBox="1"/>
          <p:nvPr/>
        </p:nvSpPr>
        <p:spPr>
          <a:xfrm>
            <a:off x="718000" y="649725"/>
            <a:ext cx="65211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0" i="0" lang="es" sz="3700" u="none" cap="none" strike="noStrike">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6" name="Google Shape;86;g2243cb1caa2_0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3000" u="none" cap="none" strike="noStrike">
                <a:solidFill>
                  <a:srgbClr val="434343"/>
                </a:solidFill>
                <a:latin typeface="Archivo Narrow"/>
                <a:ea typeface="Archivo Narrow"/>
                <a:cs typeface="Archivo Narrow"/>
                <a:sym typeface="Archivo Narrow"/>
              </a:rPr>
              <a:t>¡Resolvamos los “</a:t>
            </a:r>
            <a:r>
              <a:rPr b="1" i="0" lang="es" sz="3000" u="none" cap="none" strike="noStrike">
                <a:solidFill>
                  <a:srgbClr val="434343"/>
                </a:solidFill>
                <a:latin typeface="Archivo Narrow"/>
                <a:ea typeface="Archivo Narrow"/>
                <a:cs typeface="Archivo Narrow"/>
                <a:sym typeface="Archivo Narrow"/>
              </a:rPr>
              <a:t>Ejercicios Prácticos</a:t>
            </a:r>
            <a:r>
              <a:rPr b="0" i="0" lang="es" sz="3000" u="none" cap="none" strike="noStrike">
                <a:solidFill>
                  <a:srgbClr val="434343"/>
                </a:solidFill>
                <a:latin typeface="Archivo Narrow"/>
                <a:ea typeface="Archivo Narrow"/>
                <a:cs typeface="Archivo Narrow"/>
                <a:sym typeface="Archivo Narrow"/>
              </a:rPr>
              <a:t>” de la clase anterior!</a:t>
            </a:r>
            <a:endParaRPr b="0" i="0" sz="3000" u="none" cap="none" strike="noStrike">
              <a:solidFill>
                <a:srgbClr val="434343"/>
              </a:solidFill>
              <a:latin typeface="Archivo Narrow"/>
              <a:ea typeface="Archivo Narrow"/>
              <a:cs typeface="Archivo Narrow"/>
              <a:sym typeface="Archivo Narrow"/>
            </a:endParaRPr>
          </a:p>
        </p:txBody>
      </p:sp>
      <p:grpSp>
        <p:nvGrpSpPr>
          <p:cNvPr id="87" name="Google Shape;87;g2243cb1caa2_0_0"/>
          <p:cNvGrpSpPr/>
          <p:nvPr/>
        </p:nvGrpSpPr>
        <p:grpSpPr>
          <a:xfrm>
            <a:off x="896513" y="1877400"/>
            <a:ext cx="1614234" cy="1678793"/>
            <a:chOff x="0" y="-9525"/>
            <a:chExt cx="354123" cy="394843"/>
          </a:xfrm>
        </p:grpSpPr>
        <p:sp>
          <p:nvSpPr>
            <p:cNvPr id="88" name="Google Shape;88;g2243cb1caa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b1caa2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0" name="Google Shape;90;g2243cb1caa2_0_0"/>
          <p:cNvPicPr preferRelativeResize="0"/>
          <p:nvPr/>
        </p:nvPicPr>
        <p:blipFill rotWithShape="1">
          <a:blip r:embed="rId4">
            <a:alphaModFix/>
          </a:blip>
          <a:srcRect b="0" l="0" r="0" t="0"/>
          <a:stretch/>
        </p:blipFill>
        <p:spPr>
          <a:xfrm>
            <a:off x="1094025" y="2107200"/>
            <a:ext cx="1219200" cy="1219200"/>
          </a:xfrm>
          <a:prstGeom prst="rect">
            <a:avLst/>
          </a:prstGeom>
          <a:noFill/>
          <a:ln>
            <a:noFill/>
          </a:ln>
        </p:spPr>
      </p:pic>
      <p:cxnSp>
        <p:nvCxnSpPr>
          <p:cNvPr id="91" name="Google Shape;91;g2243cb1caa2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0776cbd67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1" name="Google Shape;101;g220776cbd67_0_6"/>
          <p:cNvGrpSpPr/>
          <p:nvPr/>
        </p:nvGrpSpPr>
        <p:grpSpPr>
          <a:xfrm>
            <a:off x="1250701" y="1886198"/>
            <a:ext cx="995192" cy="1109627"/>
            <a:chOff x="0" y="-9525"/>
            <a:chExt cx="354123" cy="394843"/>
          </a:xfrm>
        </p:grpSpPr>
        <p:sp>
          <p:nvSpPr>
            <p:cNvPr id="102" name="Google Shape;102;g220776cbd67_0_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3" name="Google Shape;103;g220776cbd67_0_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4" name="Google Shape;104;g220776cbd67_0_6"/>
          <p:cNvSpPr txBox="1"/>
          <p:nvPr/>
        </p:nvSpPr>
        <p:spPr>
          <a:xfrm>
            <a:off x="2333500" y="2030800"/>
            <a:ext cx="7558200" cy="738900"/>
          </a:xfrm>
          <a:prstGeom prst="rect">
            <a:avLst/>
          </a:prstGeom>
          <a:noFill/>
          <a:ln>
            <a:noFill/>
          </a:ln>
        </p:spPr>
        <p:txBody>
          <a:bodyPr anchorCtr="0" anchor="t" bIns="0" lIns="0" spcFirstLastPara="1" rIns="0" wrap="square" tIns="0">
            <a:spAutoFit/>
          </a:bodyPr>
          <a:lstStyle/>
          <a:p>
            <a:pPr indent="0" lvl="0" marL="0" rtl="0" algn="l">
              <a:lnSpc>
                <a:spcPct val="119996"/>
              </a:lnSpc>
              <a:spcBef>
                <a:spcPts val="0"/>
              </a:spcBef>
              <a:spcAft>
                <a:spcPts val="0"/>
              </a:spcAft>
              <a:buClr>
                <a:schemeClr val="dk1"/>
              </a:buClr>
              <a:buSzPts val="1100"/>
              <a:buFont typeface="Arial"/>
              <a:buNone/>
            </a:pPr>
            <a:r>
              <a:rPr b="1" lang="es" sz="4800">
                <a:solidFill>
                  <a:srgbClr val="434343"/>
                </a:solidFill>
                <a:latin typeface="Archivo Narrow"/>
                <a:ea typeface="Archivo Narrow"/>
                <a:cs typeface="Archivo Narrow"/>
                <a:sym typeface="Archivo Narrow"/>
              </a:rPr>
              <a:t>Cadenas de caracteres</a:t>
            </a:r>
            <a:endParaRPr b="1" sz="4800">
              <a:solidFill>
                <a:srgbClr val="434343"/>
              </a:solidFill>
              <a:latin typeface="Archivo Narrow"/>
              <a:ea typeface="Archivo Narrow"/>
              <a:cs typeface="Archivo Narrow"/>
              <a:sym typeface="Archivo Narrow"/>
            </a:endParaRPr>
          </a:p>
        </p:txBody>
      </p:sp>
      <p:pic>
        <p:nvPicPr>
          <p:cNvPr id="105" name="Google Shape;105;g220776cbd67_0_6"/>
          <p:cNvPicPr preferRelativeResize="0"/>
          <p:nvPr/>
        </p:nvPicPr>
        <p:blipFill>
          <a:blip r:embed="rId4">
            <a:alphaModFix/>
          </a:blip>
          <a:stretch>
            <a:fillRect/>
          </a:stretch>
        </p:blipFill>
        <p:spPr>
          <a:xfrm>
            <a:off x="1359275" y="2053150"/>
            <a:ext cx="778051" cy="77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5" name="Google Shape;115;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6" name="Google Shape;116;g220776cbd67_0_29"/>
          <p:cNvGrpSpPr/>
          <p:nvPr/>
        </p:nvGrpSpPr>
        <p:grpSpPr>
          <a:xfrm>
            <a:off x="555362" y="631437"/>
            <a:ext cx="700421" cy="692039"/>
            <a:chOff x="0" y="0"/>
            <a:chExt cx="1867789" cy="1845437"/>
          </a:xfrm>
        </p:grpSpPr>
        <p:sp>
          <p:nvSpPr>
            <p:cNvPr id="117" name="Google Shape;117;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18" name="Google Shape;118;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g220776cbd67_0_2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Cadena de caracteres</a:t>
            </a:r>
            <a:endParaRPr b="0" i="0" sz="3500" u="none" cap="none" strike="noStrike">
              <a:solidFill>
                <a:srgbClr val="000000"/>
              </a:solidFill>
              <a:latin typeface="Archivo Black"/>
              <a:ea typeface="Archivo Black"/>
              <a:cs typeface="Archivo Black"/>
              <a:sym typeface="Archivo Black"/>
            </a:endParaRPr>
          </a:p>
        </p:txBody>
      </p:sp>
      <p:sp>
        <p:nvSpPr>
          <p:cNvPr id="120" name="Google Shape;120;g220776cbd67_0_29"/>
          <p:cNvSpPr txBox="1"/>
          <p:nvPr/>
        </p:nvSpPr>
        <p:spPr>
          <a:xfrm>
            <a:off x="555350" y="1807850"/>
            <a:ext cx="81048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Las cadenas de caracteres (strings)no son más que secuencias de letras, números o símbolos que se juntan para formar palabras, frases o incluso datos como números de teléfono o direcciones.</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Son ideales para almacenar información no numérica, como datos personales o de productos.</a:t>
            </a:r>
            <a:endParaRPr>
              <a:latin typeface="Archivo Narrow"/>
              <a:ea typeface="Archivo Narrow"/>
              <a:cs typeface="Archivo Narrow"/>
              <a:sym typeface="Archivo Narrow"/>
            </a:endParaRPr>
          </a:p>
        </p:txBody>
      </p:sp>
      <p:pic>
        <p:nvPicPr>
          <p:cNvPr id="121" name="Google Shape;121;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22" name="Google Shape;122;g220776cbd67_0_29"/>
          <p:cNvSpPr txBox="1"/>
          <p:nvPr/>
        </p:nvSpPr>
        <p:spPr>
          <a:xfrm>
            <a:off x="1411950" y="2721100"/>
            <a:ext cx="6320100" cy="1360500"/>
          </a:xfrm>
          <a:prstGeom prst="rect">
            <a:avLst/>
          </a:prstGeom>
          <a:solidFill>
            <a:srgbClr val="1F1F1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768390"/>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Creación de variables del tipo String</a:t>
            </a:r>
            <a:endParaRPr b="0" i="0" sz="1050" u="none" cap="none" strike="noStrike">
              <a:solidFill>
                <a:srgbClr val="768390"/>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apellido</a:t>
            </a:r>
            <a:r>
              <a:rPr b="0" i="0" lang="es" sz="1050" u="none" cap="none" strike="noStrike">
                <a:solidFill>
                  <a:srgbClr val="ADBAC7"/>
                </a:solidFill>
                <a:highlight>
                  <a:srgbClr val="22272E"/>
                </a:highlight>
                <a:latin typeface="Courier New"/>
                <a:ea typeface="Courier New"/>
                <a:cs typeface="Courier New"/>
                <a:sym typeface="Courier New"/>
              </a:rPr>
              <a:t> </a:t>
            </a:r>
            <a:r>
              <a:rPr b="0" i="0" lang="es" sz="1050" u="none" cap="none" strike="noStrike">
                <a:solidFill>
                  <a:srgbClr val="F47067"/>
                </a:solidFill>
                <a:highlight>
                  <a:srgbClr val="22272E"/>
                </a:highlight>
                <a:latin typeface="Courier New"/>
                <a:ea typeface="Courier New"/>
                <a:cs typeface="Courier New"/>
                <a:sym typeface="Courier New"/>
              </a:rPr>
              <a:t>=</a:t>
            </a:r>
            <a:r>
              <a:rPr b="0" i="0" lang="es" sz="1050" u="none" cap="none" strike="noStrike">
                <a:solidFill>
                  <a:srgbClr val="ADBAC7"/>
                </a:solidFill>
                <a:highlight>
                  <a:srgbClr val="22272E"/>
                </a:highlight>
                <a:latin typeface="Courier New"/>
                <a:ea typeface="Courier New"/>
                <a:cs typeface="Courier New"/>
                <a:sym typeface="Courier New"/>
              </a:rPr>
              <a:t> </a:t>
            </a:r>
            <a:r>
              <a:rPr b="0" i="0" lang="es" sz="1050" u="none" cap="none" strike="noStrike">
                <a:solidFill>
                  <a:srgbClr val="96D0FF"/>
                </a:solidFill>
                <a:highlight>
                  <a:srgbClr val="22272E"/>
                </a:highlight>
                <a:latin typeface="Courier New"/>
                <a:ea typeface="Courier New"/>
                <a:cs typeface="Courier New"/>
                <a:sym typeface="Courier New"/>
              </a:rPr>
              <a:t>"Gimenez"</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nombre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"Ana María"       </a:t>
            </a:r>
            <a:r>
              <a:rPr lang="es" sz="1050">
                <a:solidFill>
                  <a:srgbClr val="768390"/>
                </a:solidFill>
                <a:highlight>
                  <a:srgbClr val="22272E"/>
                </a:highlight>
                <a:latin typeface="Courier New"/>
                <a:ea typeface="Courier New"/>
                <a:cs typeface="Courier New"/>
                <a:sym typeface="Courier New"/>
              </a:rPr>
              <a:t># Pueden incluir espacios en blanco. </a:t>
            </a:r>
            <a:endParaRPr sz="1050">
              <a:solidFill>
                <a:srgbClr val="96D0FF"/>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dirección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"Mitre 123"    </a:t>
            </a:r>
            <a:r>
              <a:rPr lang="es" sz="1050">
                <a:solidFill>
                  <a:srgbClr val="768390"/>
                </a:solidFill>
                <a:highlight>
                  <a:srgbClr val="22272E"/>
                </a:highlight>
                <a:latin typeface="Courier New"/>
                <a:ea typeface="Courier New"/>
                <a:cs typeface="Courier New"/>
                <a:sym typeface="Courier New"/>
              </a:rPr>
              <a:t># Pueden incluir dígitos. </a:t>
            </a:r>
            <a:endParaRPr sz="1050">
              <a:solidFill>
                <a:srgbClr val="96D0FF"/>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password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"$3ytR&amp;%|"      </a:t>
            </a:r>
            <a:r>
              <a:rPr lang="es" sz="1050">
                <a:solidFill>
                  <a:srgbClr val="768390"/>
                </a:solidFill>
                <a:highlight>
                  <a:srgbClr val="22272E"/>
                </a:highlight>
                <a:latin typeface="Courier New"/>
                <a:ea typeface="Courier New"/>
                <a:cs typeface="Courier New"/>
                <a:sym typeface="Courier New"/>
              </a:rPr>
              <a:t># Pueden incluir caracteres especiales.</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edad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"23"                </a:t>
            </a:r>
            <a:r>
              <a:rPr lang="es" sz="1050">
                <a:solidFill>
                  <a:srgbClr val="768390"/>
                </a:solidFill>
                <a:highlight>
                  <a:srgbClr val="22272E"/>
                </a:highlight>
                <a:latin typeface="Courier New"/>
                <a:ea typeface="Courier New"/>
                <a:cs typeface="Courier New"/>
                <a:sym typeface="Courier New"/>
              </a:rPr>
              <a:t># Pueden tener solamente dígitos.</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nada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Esta es una cadena “nula” (vacía)</a:t>
            </a:r>
            <a:endParaRPr b="0" i="0" sz="1050" u="none" cap="none" strike="noStrike">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fe1896c80e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2" name="Google Shape;132;g2fe1896c80e_0_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3" name="Google Shape;133;g2fe1896c80e_0_6"/>
          <p:cNvGrpSpPr/>
          <p:nvPr/>
        </p:nvGrpSpPr>
        <p:grpSpPr>
          <a:xfrm>
            <a:off x="555362" y="631437"/>
            <a:ext cx="700421" cy="692039"/>
            <a:chOff x="0" y="0"/>
            <a:chExt cx="1867789" cy="1845437"/>
          </a:xfrm>
        </p:grpSpPr>
        <p:sp>
          <p:nvSpPr>
            <p:cNvPr id="134" name="Google Shape;134;g2fe1896c80e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5" name="Google Shape;135;g2fe1896c80e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g2fe1896c80e_0_6"/>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Cadena de caracteres</a:t>
            </a:r>
            <a:endParaRPr b="0" i="0" sz="3500" u="none" cap="none" strike="noStrike">
              <a:solidFill>
                <a:srgbClr val="000000"/>
              </a:solidFill>
              <a:latin typeface="Archivo Black"/>
              <a:ea typeface="Archivo Black"/>
              <a:cs typeface="Archivo Black"/>
              <a:sym typeface="Archivo Black"/>
            </a:endParaRPr>
          </a:p>
        </p:txBody>
      </p:sp>
      <p:sp>
        <p:nvSpPr>
          <p:cNvPr id="137" name="Google Shape;137;g2fe1896c80e_0_6"/>
          <p:cNvSpPr txBox="1"/>
          <p:nvPr/>
        </p:nvSpPr>
        <p:spPr>
          <a:xfrm>
            <a:off x="555350" y="1807850"/>
            <a:ext cx="81048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 Las cadenas pueden delimitarse con comillas simples o dobles.</a:t>
            </a:r>
            <a:endParaRPr>
              <a:latin typeface="Archivo Narrow"/>
              <a:ea typeface="Archivo Narrow"/>
              <a:cs typeface="Archivo Narrow"/>
              <a:sym typeface="Archivo Narrow"/>
            </a:endParaRPr>
          </a:p>
        </p:txBody>
      </p:sp>
      <p:pic>
        <p:nvPicPr>
          <p:cNvPr id="138" name="Google Shape;138;g2fe1896c80e_0_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39" name="Google Shape;139;g2fe1896c80e_0_6"/>
          <p:cNvSpPr txBox="1"/>
          <p:nvPr/>
        </p:nvSpPr>
        <p:spPr>
          <a:xfrm>
            <a:off x="1411950" y="2182138"/>
            <a:ext cx="6320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dia1</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"Lunes"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Definición de cadenas usando comillas dobles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dia2</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'Martes'</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Definición de cadenas usando comillas simples</a:t>
            </a:r>
            <a:endParaRPr sz="1050">
              <a:solidFill>
                <a:srgbClr val="6A9955"/>
              </a:solidFill>
              <a:highlight>
                <a:srgbClr val="1F1F1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
        <p:nvSpPr>
          <p:cNvPr id="140" name="Google Shape;140;g2fe1896c80e_0_6"/>
          <p:cNvSpPr txBox="1"/>
          <p:nvPr/>
        </p:nvSpPr>
        <p:spPr>
          <a:xfrm>
            <a:off x="636150" y="2879825"/>
            <a:ext cx="81048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 Las cadenas pueden delimitarse con comillas simples o dobles.</a:t>
            </a:r>
            <a:endParaRPr>
              <a:latin typeface="Archivo Narrow"/>
              <a:ea typeface="Archivo Narrow"/>
              <a:cs typeface="Archivo Narrow"/>
              <a:sym typeface="Archivo Narrow"/>
            </a:endParaRPr>
          </a:p>
        </p:txBody>
      </p:sp>
      <p:sp>
        <p:nvSpPr>
          <p:cNvPr id="141" name="Google Shape;141;g2fe1896c80e_0_6"/>
          <p:cNvSpPr txBox="1"/>
          <p:nvPr/>
        </p:nvSpPr>
        <p:spPr>
          <a:xfrm>
            <a:off x="1411950" y="3332075"/>
            <a:ext cx="6320100" cy="538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"Mi perro 'Dinamita'"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Mi perro 'Dinamita'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'Mi perro "Dinamita"'</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Mi perro "Dinamita"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fe1896c80e_0_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1" name="Google Shape;151;g2fe1896c80e_0_2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2" name="Google Shape;152;g2fe1896c80e_0_26"/>
          <p:cNvGrpSpPr/>
          <p:nvPr/>
        </p:nvGrpSpPr>
        <p:grpSpPr>
          <a:xfrm>
            <a:off x="555362" y="631437"/>
            <a:ext cx="700421" cy="692039"/>
            <a:chOff x="0" y="0"/>
            <a:chExt cx="1867789" cy="1845437"/>
          </a:xfrm>
        </p:grpSpPr>
        <p:sp>
          <p:nvSpPr>
            <p:cNvPr id="153" name="Google Shape;153;g2fe1896c80e_0_2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54" name="Google Shape;154;g2fe1896c80e_0_2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g2fe1896c80e_0_26"/>
          <p:cNvSpPr txBox="1"/>
          <p:nvPr/>
        </p:nvSpPr>
        <p:spPr>
          <a:xfrm>
            <a:off x="1342700" y="719975"/>
            <a:ext cx="4932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 *</a:t>
            </a:r>
            <a:endParaRPr b="0" i="0" sz="3500" u="none" cap="none" strike="noStrike">
              <a:solidFill>
                <a:srgbClr val="000000"/>
              </a:solidFill>
              <a:latin typeface="Archivo Black"/>
              <a:ea typeface="Archivo Black"/>
              <a:cs typeface="Archivo Black"/>
              <a:sym typeface="Archivo Black"/>
            </a:endParaRPr>
          </a:p>
        </p:txBody>
      </p:sp>
      <p:sp>
        <p:nvSpPr>
          <p:cNvPr id="156" name="Google Shape;156;g2fe1896c80e_0_26"/>
          <p:cNvSpPr txBox="1"/>
          <p:nvPr/>
        </p:nvSpPr>
        <p:spPr>
          <a:xfrm>
            <a:off x="555350" y="1807850"/>
            <a:ext cx="4690200" cy="12498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Hay que tener en cuenta que en Python algunos operadores tienen una función ligeramente diferente según el contexto en que se usan. Por ejemplo,hemos visto que con * podemos multiplicar números. Pero si lo usamos con una cadena y un número, en ese orden, replicamos la cadena. ¡Probalo!</a:t>
            </a:r>
            <a:endParaRPr>
              <a:latin typeface="Archivo Narrow"/>
              <a:ea typeface="Archivo Narrow"/>
              <a:cs typeface="Archivo Narrow"/>
              <a:sym typeface="Archivo Narrow"/>
            </a:endParaRPr>
          </a:p>
        </p:txBody>
      </p:sp>
      <p:pic>
        <p:nvPicPr>
          <p:cNvPr id="157" name="Google Shape;157;g2fe1896c80e_0_2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58" name="Google Shape;158;g2fe1896c80e_0_26"/>
          <p:cNvSpPr txBox="1"/>
          <p:nvPr/>
        </p:nvSpPr>
        <p:spPr>
          <a:xfrm>
            <a:off x="555350" y="3235775"/>
            <a:ext cx="46434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risa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'ja'</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carcajada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risa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jajajajaja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linea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a:t>
            </a:r>
            <a:endParaRPr sz="1050">
              <a:solidFill>
                <a:srgbClr val="768390"/>
              </a:solidFill>
              <a:highlight>
                <a:srgbClr val="22272E"/>
              </a:highlight>
              <a:latin typeface="Courier New"/>
              <a:ea typeface="Courier New"/>
              <a:cs typeface="Courier New"/>
              <a:sym typeface="Courier New"/>
            </a:endParaRPr>
          </a:p>
        </p:txBody>
      </p:sp>
      <p:pic>
        <p:nvPicPr>
          <p:cNvPr id="159" name="Google Shape;159;g2fe1896c80e_0_26"/>
          <p:cNvPicPr preferRelativeResize="0"/>
          <p:nvPr/>
        </p:nvPicPr>
        <p:blipFill rotWithShape="1">
          <a:blip r:embed="rId5">
            <a:alphaModFix/>
          </a:blip>
          <a:srcRect b="0" l="39762" r="4249" t="0"/>
          <a:stretch/>
        </p:blipFill>
        <p:spPr>
          <a:xfrm>
            <a:off x="5339025" y="289650"/>
            <a:ext cx="3491351" cy="415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fe1896c80e_0_7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69" name="Google Shape;169;g2fe1896c80e_0_7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70" name="Google Shape;170;g2fe1896c80e_0_77"/>
          <p:cNvGrpSpPr/>
          <p:nvPr/>
        </p:nvGrpSpPr>
        <p:grpSpPr>
          <a:xfrm>
            <a:off x="555362" y="631437"/>
            <a:ext cx="700421" cy="692039"/>
            <a:chOff x="0" y="0"/>
            <a:chExt cx="1867789" cy="1845437"/>
          </a:xfrm>
        </p:grpSpPr>
        <p:sp>
          <p:nvSpPr>
            <p:cNvPr id="171" name="Google Shape;171;g2fe1896c80e_0_7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72" name="Google Shape;172;g2fe1896c80e_0_7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g2fe1896c80e_0_77"/>
          <p:cNvSpPr txBox="1"/>
          <p:nvPr/>
        </p:nvSpPr>
        <p:spPr>
          <a:xfrm>
            <a:off x="1342701" y="719975"/>
            <a:ext cx="60327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Operador +</a:t>
            </a:r>
            <a:endParaRPr b="0" i="0" sz="3500" u="none" cap="none" strike="noStrike">
              <a:solidFill>
                <a:srgbClr val="000000"/>
              </a:solidFill>
              <a:latin typeface="Archivo Black"/>
              <a:ea typeface="Archivo Black"/>
              <a:cs typeface="Archivo Black"/>
              <a:sym typeface="Archivo Black"/>
            </a:endParaRPr>
          </a:p>
        </p:txBody>
      </p:sp>
      <p:sp>
        <p:nvSpPr>
          <p:cNvPr id="174" name="Google Shape;174;g2fe1896c80e_0_77"/>
          <p:cNvSpPr txBox="1"/>
          <p:nvPr/>
        </p:nvSpPr>
        <p:spPr>
          <a:xfrm>
            <a:off x="555350" y="1807850"/>
            <a:ext cx="38562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Para unir (concatenar) dos o más cadenas se utiliza el operador + (más), tal como se vé en el ejemplo de la derecha.</a:t>
            </a:r>
            <a:endParaRPr>
              <a:latin typeface="Archivo Narrow"/>
              <a:ea typeface="Archivo Narrow"/>
              <a:cs typeface="Archivo Narrow"/>
              <a:sym typeface="Archivo Narrow"/>
            </a:endParaRPr>
          </a:p>
        </p:txBody>
      </p:sp>
      <p:pic>
        <p:nvPicPr>
          <p:cNvPr id="175" name="Google Shape;175;g2fe1896c80e_0_7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76" name="Google Shape;176;g2fe1896c80e_0_77"/>
          <p:cNvSpPr txBox="1"/>
          <p:nvPr/>
        </p:nvSpPr>
        <p:spPr>
          <a:xfrm>
            <a:off x="4813375" y="1807850"/>
            <a:ext cx="38562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nombre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"Ingrese su nombre: "</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Juan</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saludo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"Hola "</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nombre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saludo</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Hola Juan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p:txBody>
      </p:sp>
      <p:sp>
        <p:nvSpPr>
          <p:cNvPr id="177" name="Google Shape;177;g2fe1896c80e_0_77"/>
          <p:cNvSpPr txBox="1"/>
          <p:nvPr/>
        </p:nvSpPr>
        <p:spPr>
          <a:xfrm>
            <a:off x="595700" y="2973375"/>
            <a:ext cx="37755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operador "+" suma números o concatena cadenas. No funciona con tipos mixtos; para evitar errores, tenemos que usar las funciones de conversión.</a:t>
            </a:r>
            <a:endParaRPr>
              <a:latin typeface="Archivo Narrow"/>
              <a:ea typeface="Archivo Narrow"/>
              <a:cs typeface="Archivo Narrow"/>
              <a:sym typeface="Archivo Narrow"/>
            </a:endParaRPr>
          </a:p>
        </p:txBody>
      </p:sp>
      <p:sp>
        <p:nvSpPr>
          <p:cNvPr id="178" name="Google Shape;178;g2fe1896c80e_0_77"/>
          <p:cNvSpPr txBox="1"/>
          <p:nvPr/>
        </p:nvSpPr>
        <p:spPr>
          <a:xfrm>
            <a:off x="4813375" y="2973375"/>
            <a:ext cx="3856200" cy="1049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var1</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8 (entero)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var2</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35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TypeError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var4</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str</a:t>
            </a:r>
            <a:r>
              <a:rPr lang="es" sz="1050">
                <a:solidFill>
                  <a:srgbClr val="CCCCCC"/>
                </a:solidFill>
                <a:highlight>
                  <a:srgbClr val="1F1F1F"/>
                </a:highlight>
                <a:latin typeface="Courier New"/>
                <a:ea typeface="Courier New"/>
                <a:cs typeface="Courier New"/>
                <a:sym typeface="Courier New"/>
              </a:rPr>
              <a:t>(</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35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var5</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8 (entero)</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