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chivo Narrow"/>
      <p:regular r:id="rId25"/>
      <p:bold r:id="rId26"/>
      <p:italic r:id="rId27"/>
      <p:boldItalic r:id="rId28"/>
    </p:embeddedFont>
    <p:embeddedFont>
      <p:font typeface="Archivo Medium"/>
      <p:regular r:id="rId29"/>
      <p:bold r:id="rId30"/>
      <p:italic r:id="rId31"/>
      <p:boldItalic r:id="rId32"/>
    </p:embeddedFont>
    <p:embeddedFont>
      <p:font typeface="Archivo"/>
      <p:regular r:id="rId33"/>
      <p:bold r:id="rId34"/>
      <p:italic r:id="rId35"/>
      <p:boldItalic r:id="rId36"/>
    </p:embeddedFont>
    <p:embeddedFont>
      <p:font typeface="Archivo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gjBPK8+T4rhjPgbWesGjDl8nSz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bold.fntdata"/><Relationship Id="rId25" Type="http://schemas.openxmlformats.org/officeDocument/2006/relationships/font" Target="fonts/ArchivoNarrow-regular.fntdata"/><Relationship Id="rId28" Type="http://schemas.openxmlformats.org/officeDocument/2006/relationships/font" Target="fonts/ArchivoNarrow-boldItalic.fntdata"/><Relationship Id="rId27" Type="http://schemas.openxmlformats.org/officeDocument/2006/relationships/font" Target="fonts/ArchivoNarrow-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Medium-italic.fntdata"/><Relationship Id="rId30" Type="http://schemas.openxmlformats.org/officeDocument/2006/relationships/font" Target="fonts/ArchivoMedium-bold.fntdata"/><Relationship Id="rId11" Type="http://schemas.openxmlformats.org/officeDocument/2006/relationships/slide" Target="slides/slide6.xml"/><Relationship Id="rId33" Type="http://schemas.openxmlformats.org/officeDocument/2006/relationships/font" Target="fonts/Archivo-regular.fntdata"/><Relationship Id="rId10" Type="http://schemas.openxmlformats.org/officeDocument/2006/relationships/slide" Target="slides/slide5.xml"/><Relationship Id="rId32" Type="http://schemas.openxmlformats.org/officeDocument/2006/relationships/font" Target="fonts/ArchivoMedium-boldItalic.fntdata"/><Relationship Id="rId13" Type="http://schemas.openxmlformats.org/officeDocument/2006/relationships/slide" Target="slides/slide8.xml"/><Relationship Id="rId35" Type="http://schemas.openxmlformats.org/officeDocument/2006/relationships/font" Target="fonts/Archivo-italic.fntdata"/><Relationship Id="rId12" Type="http://schemas.openxmlformats.org/officeDocument/2006/relationships/slide" Target="slides/slide7.xml"/><Relationship Id="rId34" Type="http://schemas.openxmlformats.org/officeDocument/2006/relationships/font" Target="fonts/Archivo-bold.fntdata"/><Relationship Id="rId15" Type="http://schemas.openxmlformats.org/officeDocument/2006/relationships/slide" Target="slides/slide10.xml"/><Relationship Id="rId37" Type="http://schemas.openxmlformats.org/officeDocument/2006/relationships/font" Target="fonts/ArchivoBlack-regular.fntdata"/><Relationship Id="rId14" Type="http://schemas.openxmlformats.org/officeDocument/2006/relationships/slide" Target="slides/slide9.xml"/><Relationship Id="rId36" Type="http://schemas.openxmlformats.org/officeDocument/2006/relationships/font" Target="fonts/Archivo-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931804a82_0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g30931804a82_0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2" name="Google Shape;202;g30931804a82_0_1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0931804a82_0_1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204" name="Google Shape;204;g30931804a82_0_1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g30931804a82_0_1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474aeb327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7" name="Google Shape;227;g2d474aeb327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8" name="Google Shape;228;g2d474aeb327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d474aeb327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30" name="Google Shape;230;g2d474aeb327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1" name="Google Shape;231;g2d474aeb327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4c16abbb9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1" name="Google Shape;241;g2d4c16abbb9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42" name="Google Shape;242;g2d4c16abbb9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d4c16abbb9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44" name="Google Shape;244;g2d4c16abbb9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5" name="Google Shape;245;g2d4c16abbb9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37e54456b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7" name="Google Shape;267;g2d37e54456b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268" name="Google Shape;268;g2d37e54456b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d37e54456b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270" name="Google Shape;270;g2d37e54456b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1" name="Google Shape;271;g2d37e54456b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37e54456b_0_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0" name="Google Shape;290;g2d37e54456b_0_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291" name="Google Shape;291;g2d37e54456b_0_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d37e54456b_0_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293" name="Google Shape;293;g2d37e54456b_0_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4" name="Google Shape;294;g2d37e54456b_0_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37e54456b_0_5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3" name="Google Shape;313;g2d37e54456b_0_5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314" name="Google Shape;314;g2d37e54456b_0_5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d37e54456b_0_5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316" name="Google Shape;316;g2d37e54456b_0_5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7" name="Google Shape;317;g2d37e54456b_0_5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37e54456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d37e54456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37e54456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d37e54456b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37e5445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d37e54456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118dcd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31118dcdb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9e9fac487_0_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9" name="Google Shape;59;g309e9fac487_0_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60" name="Google Shape;60;g309e9fac487_0_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309e9fac487_0_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62" name="Google Shape;62;g309e9fac487_0_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3" name="Google Shape;63;g309e9fac487_0_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9e9fac487_0_1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3" name="Google Shape;73;g309e9fac487_0_1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74" name="Google Shape;74;g309e9fac487_0_12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309e9fac487_0_1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76" name="Google Shape;76;g309e9fac487_0_12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7" name="Google Shape;77;g309e9fac487_0_1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9e9fac487_0_6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2" name="Google Shape;92;g309e9fac487_0_6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3" name="Google Shape;93;g309e9fac487_0_6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309e9fac487_0_6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95" name="Google Shape;95;g309e9fac487_0_6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6" name="Google Shape;96;g309e9fac487_0_6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9e9fac487_0_19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1" name="Google Shape;111;g309e9fac487_0_19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2" name="Google Shape;112;g309e9fac487_0_19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309e9fac487_0_19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4" name="Google Shape;114;g309e9fac487_0_19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5" name="Google Shape;115;g309e9fac487_0_19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9e9fac487_0_2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8" name="Google Shape;128;g309e9fac487_0_2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9" name="Google Shape;129;g309e9fac487_0_2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09e9fac487_0_2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31" name="Google Shape;131;g309e9fac487_0_2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2" name="Google Shape;132;g309e9fac487_0_2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9e9fac4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9e9fac4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931804a82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g30931804a82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52" name="Google Shape;152;g30931804a82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30931804a82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154" name="Google Shape;154;g30931804a82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5" name="Google Shape;155;g30931804a82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931804a82_0_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6" name="Google Shape;176;g30931804a82_0_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77" name="Google Shape;177;g30931804a82_0_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0931804a82_0_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179" name="Google Shape;179;g30931804a82_0_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g30931804a82_0_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20925" y="20368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lang="es" sz="4400">
                <a:solidFill>
                  <a:schemeClr val="lt1"/>
                </a:solidFill>
                <a:latin typeface="Archivo"/>
                <a:ea typeface="Archivo"/>
                <a:cs typeface="Archivo"/>
                <a:sym typeface="Archivo"/>
              </a:rPr>
              <a:t>Pre Entrega</a:t>
            </a:r>
            <a:r>
              <a:rPr b="1" lang="es" sz="4400">
                <a:solidFill>
                  <a:schemeClr val="lt1"/>
                </a:solidFill>
                <a:latin typeface="Archivo"/>
                <a:ea typeface="Archivo"/>
                <a:cs typeface="Archivo"/>
                <a:sym typeface="Archivo"/>
              </a:rPr>
              <a:t> de Proyecto</a:t>
            </a:r>
            <a:endParaRPr b="1" i="0" sz="66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8</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Pre entrega de proyecto</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931804a82_0_10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08" name="Google Shape;208;g30931804a82_0_10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09" name="Google Shape;209;g30931804a82_0_105"/>
          <p:cNvGrpSpPr/>
          <p:nvPr/>
        </p:nvGrpSpPr>
        <p:grpSpPr>
          <a:xfrm>
            <a:off x="555362" y="631437"/>
            <a:ext cx="700421" cy="692039"/>
            <a:chOff x="0" y="0"/>
            <a:chExt cx="1867789" cy="1845437"/>
          </a:xfrm>
        </p:grpSpPr>
        <p:sp>
          <p:nvSpPr>
            <p:cNvPr id="210" name="Google Shape;210;g30931804a82_0_10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1" name="Google Shape;211;g30931804a82_0_10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g30931804a82_0_10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213" name="Google Shape;213;g30931804a82_0_105"/>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214" name="Google Shape;214;g30931804a82_0_105"/>
          <p:cNvGrpSpPr/>
          <p:nvPr/>
        </p:nvGrpSpPr>
        <p:grpSpPr>
          <a:xfrm>
            <a:off x="1342695" y="1017800"/>
            <a:ext cx="4971433" cy="382795"/>
            <a:chOff x="0" y="-9525"/>
            <a:chExt cx="1657918" cy="201641"/>
          </a:xfrm>
        </p:grpSpPr>
        <p:sp>
          <p:nvSpPr>
            <p:cNvPr id="215" name="Google Shape;215;g30931804a82_0_10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0"/>
              </a:srgbClr>
            </a:solidFill>
            <a:ln>
              <a:noFill/>
            </a:ln>
          </p:spPr>
        </p:sp>
        <p:sp>
          <p:nvSpPr>
            <p:cNvPr id="216" name="Google Shape;216;g30931804a82_0_10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17" name="Google Shape;217;g30931804a82_0_10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218" name="Google Shape;218;g30931804a82_0_105"/>
          <p:cNvGrpSpPr/>
          <p:nvPr/>
        </p:nvGrpSpPr>
        <p:grpSpPr>
          <a:xfrm>
            <a:off x="555375" y="1658250"/>
            <a:ext cx="8009985" cy="297305"/>
            <a:chOff x="-2" y="-9525"/>
            <a:chExt cx="1916356" cy="156600"/>
          </a:xfrm>
        </p:grpSpPr>
        <p:sp>
          <p:nvSpPr>
            <p:cNvPr id="219" name="Google Shape;219;g30931804a82_0_10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40"/>
              </a:srgbClr>
            </a:solidFill>
            <a:ln>
              <a:noFill/>
            </a:ln>
          </p:spPr>
        </p:sp>
        <p:sp>
          <p:nvSpPr>
            <p:cNvPr id="220" name="Google Shape;220;g30931804a82_0_105"/>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21" name="Google Shape;221;g30931804a82_0_105"/>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Actualización del inventario a partir de un arreglo</a:t>
            </a:r>
            <a:endParaRPr b="0" i="0" sz="1600" u="none" cap="none" strike="noStrike">
              <a:solidFill>
                <a:srgbClr val="000000"/>
              </a:solidFill>
              <a:latin typeface="Archivo Black"/>
              <a:ea typeface="Archivo Black"/>
              <a:cs typeface="Archivo Black"/>
              <a:sym typeface="Archivo Black"/>
            </a:endParaRPr>
          </a:p>
        </p:txBody>
      </p:sp>
      <p:sp>
        <p:nvSpPr>
          <p:cNvPr id="222" name="Google Shape;222;g30931804a82_0_105"/>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223" name="Google Shape;223;g30931804a82_0_105"/>
          <p:cNvSpPr txBox="1"/>
          <p:nvPr/>
        </p:nvSpPr>
        <p:spPr>
          <a:xfrm>
            <a:off x="555475" y="2061325"/>
            <a:ext cx="78879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arreglo de productos disponibles es </a:t>
            </a:r>
            <a:r>
              <a:rPr lang="es">
                <a:solidFill>
                  <a:schemeClr val="dk1"/>
                </a:solidFill>
                <a:latin typeface="Archivo Narrow"/>
                <a:ea typeface="Archivo Narrow"/>
                <a:cs typeface="Archivo Narrow"/>
                <a:sym typeface="Archivo Narrow"/>
              </a:rPr>
              <a:t>que</a:t>
            </a:r>
            <a:r>
              <a:rPr lang="es">
                <a:solidFill>
                  <a:schemeClr val="dk1"/>
                </a:solidFill>
                <a:latin typeface="Archivo Narrow"/>
                <a:ea typeface="Archivo Narrow"/>
                <a:cs typeface="Archivo Narrow"/>
                <a:sym typeface="Archivo Narrow"/>
              </a:rPr>
              <a:t> ves a continuación.</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None/>
            </a:pPr>
            <a:r>
              <a:rPr lang="es">
                <a:solidFill>
                  <a:schemeClr val="dk1"/>
                </a:solidFill>
                <a:latin typeface="Archivo Narrow"/>
                <a:ea typeface="Archivo Narrow"/>
                <a:cs typeface="Archivo Narrow"/>
                <a:sym typeface="Archivo Narrow"/>
              </a:rPr>
              <a:t>El script que tenés que hacer debe modificar la cantidad en stock de acuerdo a cada venta realizada. Si la cantidad vendida es mayor que la cantidad disponible en stock, el programa debe mostrar un mensaje de error.</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
        <p:nvSpPr>
          <p:cNvPr id="224" name="Google Shape;224;g30931804a82_0_105"/>
          <p:cNvSpPr txBox="1"/>
          <p:nvPr/>
        </p:nvSpPr>
        <p:spPr>
          <a:xfrm>
            <a:off x="1930375" y="2404050"/>
            <a:ext cx="5082900" cy="1140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productos </a:t>
            </a:r>
            <a:r>
              <a:rPr lang="es" sz="850">
                <a:solidFill>
                  <a:srgbClr val="F47067"/>
                </a:solidFill>
                <a:latin typeface="Courier New"/>
                <a:ea typeface="Courier New"/>
                <a:cs typeface="Courier New"/>
                <a:sym typeface="Courier New"/>
              </a:rPr>
              <a:t>=</a:t>
            </a:r>
            <a:r>
              <a:rPr lang="es" sz="850">
                <a:solidFill>
                  <a:srgbClr val="ADBAC7"/>
                </a:solidFill>
                <a:latin typeface="Courier New"/>
                <a:ea typeface="Courier New"/>
                <a:cs typeface="Courier New"/>
                <a:sym typeface="Courier New"/>
              </a:rPr>
              <a:t> [</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"P001"</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"Manzanas"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50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"P002"</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"Peras"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40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"P003"</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"Bananas"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30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"P004"</a:t>
            </a:r>
            <a:r>
              <a:rPr lang="es" sz="850">
                <a:solidFill>
                  <a:srgbClr val="ADBAC7"/>
                </a:solidFill>
                <a:latin typeface="Courier New"/>
                <a:ea typeface="Courier New"/>
                <a:cs typeface="Courier New"/>
                <a:sym typeface="Courier New"/>
              </a:rPr>
              <a:t>, </a:t>
            </a:r>
            <a:r>
              <a:rPr lang="es" sz="850">
                <a:solidFill>
                  <a:srgbClr val="96D0FF"/>
                </a:solidFill>
                <a:latin typeface="Courier New"/>
                <a:ea typeface="Courier New"/>
                <a:cs typeface="Courier New"/>
                <a:sym typeface="Courier New"/>
              </a:rPr>
              <a:t>"Naranjas"</a:t>
            </a:r>
            <a:r>
              <a:rPr lang="es" sz="850">
                <a:solidFill>
                  <a:srgbClr val="ADBAC7"/>
                </a:solidFill>
                <a:latin typeface="Courier New"/>
                <a:ea typeface="Courier New"/>
                <a:cs typeface="Courier New"/>
                <a:sym typeface="Courier New"/>
              </a:rPr>
              <a:t>, </a:t>
            </a:r>
            <a:r>
              <a:rPr lang="es" sz="850">
                <a:solidFill>
                  <a:srgbClr val="6CB6FF"/>
                </a:solidFill>
                <a:latin typeface="Courier New"/>
                <a:ea typeface="Courier New"/>
                <a:cs typeface="Courier New"/>
                <a:sym typeface="Courier New"/>
              </a:rPr>
              <a:t>60</a:t>
            </a:r>
            <a:r>
              <a:rPr lang="es" sz="850">
                <a:solidFill>
                  <a:srgbClr val="ADBAC7"/>
                </a:solidFill>
                <a:latin typeface="Courier New"/>
                <a:ea typeface="Courier New"/>
                <a:cs typeface="Courier New"/>
                <a:sym typeface="Courier New"/>
              </a:rPr>
              <a:t>]</a:t>
            </a:r>
            <a:endParaRPr sz="850">
              <a:solidFill>
                <a:srgbClr val="ADBAC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850">
                <a:solidFill>
                  <a:srgbClr val="ADBAC7"/>
                </a:solidFill>
                <a:latin typeface="Courier New"/>
                <a:ea typeface="Courier New"/>
                <a:cs typeface="Courier New"/>
                <a:sym typeface="Courier New"/>
              </a:rPr>
              <a:t>]</a:t>
            </a:r>
            <a:endParaRPr sz="8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d474aeb327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34" name="Google Shape;234;g2d474aeb327_0_0"/>
          <p:cNvGrpSpPr/>
          <p:nvPr/>
        </p:nvGrpSpPr>
        <p:grpSpPr>
          <a:xfrm>
            <a:off x="1101901" y="1818648"/>
            <a:ext cx="995192" cy="1109627"/>
            <a:chOff x="0" y="-9525"/>
            <a:chExt cx="354123" cy="394843"/>
          </a:xfrm>
        </p:grpSpPr>
        <p:sp>
          <p:nvSpPr>
            <p:cNvPr id="235" name="Google Shape;235;g2d474aeb327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6" name="Google Shape;236;g2d474aeb327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37" name="Google Shape;237;g2d474aeb327_0_0"/>
          <p:cNvSpPr txBox="1"/>
          <p:nvPr/>
        </p:nvSpPr>
        <p:spPr>
          <a:xfrm>
            <a:off x="2261575" y="2019463"/>
            <a:ext cx="7468800" cy="708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4600">
                <a:solidFill>
                  <a:srgbClr val="434343"/>
                </a:solidFill>
                <a:latin typeface="Archivo Narrow"/>
                <a:ea typeface="Archivo Narrow"/>
                <a:cs typeface="Archivo Narrow"/>
                <a:sym typeface="Archivo Narrow"/>
              </a:rPr>
              <a:t>Pre Entrega de Proyecto</a:t>
            </a:r>
            <a:endParaRPr b="1" i="0" sz="4600" u="none" cap="none" strike="noStrike">
              <a:solidFill>
                <a:srgbClr val="434343"/>
              </a:solidFill>
              <a:latin typeface="Archivo Narrow"/>
              <a:ea typeface="Archivo Narrow"/>
              <a:cs typeface="Archivo Narrow"/>
              <a:sym typeface="Archivo Narrow"/>
            </a:endParaRPr>
          </a:p>
        </p:txBody>
      </p:sp>
      <p:pic>
        <p:nvPicPr>
          <p:cNvPr id="238" name="Google Shape;238;g2d474aeb327_0_0"/>
          <p:cNvPicPr preferRelativeResize="0"/>
          <p:nvPr/>
        </p:nvPicPr>
        <p:blipFill>
          <a:blip r:embed="rId4">
            <a:alphaModFix/>
          </a:blip>
          <a:stretch>
            <a:fillRect/>
          </a:stretch>
        </p:blipFill>
        <p:spPr>
          <a:xfrm>
            <a:off x="1199299" y="1973263"/>
            <a:ext cx="800401" cy="80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d4c16abbb9_0_0"/>
          <p:cNvSpPr/>
          <p:nvPr/>
        </p:nvSpPr>
        <p:spPr>
          <a:xfrm>
            <a:off x="0" y="635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8" name="Google Shape;248;g2d4c16abbb9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249" name="Google Shape;249;g2d4c16abbb9_0_0"/>
          <p:cNvSpPr txBox="1"/>
          <p:nvPr/>
        </p:nvSpPr>
        <p:spPr>
          <a:xfrm>
            <a:off x="634681" y="1894756"/>
            <a:ext cx="34944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i="0" lang="es" sz="1500" u="none" cap="none" strike="noStrike">
                <a:solidFill>
                  <a:srgbClr val="000000"/>
                </a:solidFill>
                <a:latin typeface="Archivo Narrow"/>
                <a:ea typeface="Archivo Narrow"/>
                <a:cs typeface="Archivo Narrow"/>
                <a:sym typeface="Archivo Narrow"/>
              </a:rPr>
              <a:t>Revisión de progreso </a:t>
            </a:r>
            <a:endParaRPr b="1" i="0" sz="700" u="none" cap="none" strike="noStrike">
              <a:solidFill>
                <a:srgbClr val="000000"/>
              </a:solidFill>
              <a:latin typeface="Archivo Narrow"/>
              <a:ea typeface="Archivo Narrow"/>
              <a:cs typeface="Archivo Narrow"/>
              <a:sym typeface="Archivo Narrow"/>
            </a:endParaRPr>
          </a:p>
        </p:txBody>
      </p:sp>
      <p:sp>
        <p:nvSpPr>
          <p:cNvPr id="250" name="Google Shape;250;g2d4c16abbb9_0_0"/>
          <p:cNvSpPr txBox="1"/>
          <p:nvPr/>
        </p:nvSpPr>
        <p:spPr>
          <a:xfrm>
            <a:off x="656075" y="2292424"/>
            <a:ext cx="3494400" cy="627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200"/>
              <a:buFont typeface="Arial"/>
              <a:buNone/>
            </a:pPr>
            <a:r>
              <a:rPr b="0" i="0" lang="es" sz="1200" u="none" cap="none" strike="noStrike">
                <a:solidFill>
                  <a:srgbClr val="000000"/>
                </a:solidFill>
                <a:latin typeface="Archivo Narrow"/>
                <a:ea typeface="Archivo Narrow"/>
                <a:cs typeface="Archivo Narrow"/>
                <a:sym typeface="Archivo Narrow"/>
              </a:rPr>
              <a:t>Estamos acercándonos a un </a:t>
            </a:r>
            <a:r>
              <a:rPr b="1" i="0" lang="es" sz="1200" u="none" cap="none" strike="noStrike">
                <a:solidFill>
                  <a:srgbClr val="000000"/>
                </a:solidFill>
                <a:latin typeface="Archivo Narrow"/>
                <a:ea typeface="Archivo Narrow"/>
                <a:cs typeface="Archivo Narrow"/>
                <a:sym typeface="Archivo Narrow"/>
              </a:rPr>
              <a:t>punto clave en el desarrollo del proyecto</a:t>
            </a:r>
            <a:r>
              <a:rPr b="0" i="0" lang="es" sz="1200" u="none" cap="none" strike="noStrike">
                <a:solidFill>
                  <a:srgbClr val="000000"/>
                </a:solidFill>
                <a:latin typeface="Archivo Narrow"/>
                <a:ea typeface="Archivo Narrow"/>
                <a:cs typeface="Archivo Narrow"/>
                <a:sym typeface="Archivo Narrow"/>
              </a:rPr>
              <a:t>, donde tendrán la oportunidad de compartir los avances realizados hasta el momento actual. </a:t>
            </a:r>
            <a:endParaRPr b="0" i="0" sz="1200" u="none" cap="none" strike="noStrike">
              <a:solidFill>
                <a:srgbClr val="000000"/>
              </a:solidFill>
              <a:latin typeface="Arial"/>
              <a:ea typeface="Arial"/>
              <a:cs typeface="Arial"/>
              <a:sym typeface="Arial"/>
            </a:endParaRPr>
          </a:p>
        </p:txBody>
      </p:sp>
      <p:cxnSp>
        <p:nvCxnSpPr>
          <p:cNvPr id="251" name="Google Shape;251;g2d4c16abbb9_0_0"/>
          <p:cNvCxnSpPr/>
          <p:nvPr/>
        </p:nvCxnSpPr>
        <p:spPr>
          <a:xfrm rot="5429930">
            <a:off x="3234721" y="2795463"/>
            <a:ext cx="2170882" cy="0"/>
          </a:xfrm>
          <a:prstGeom prst="straightConnector1">
            <a:avLst/>
          </a:prstGeom>
          <a:noFill/>
          <a:ln cap="rnd" cmpd="sng" w="9525">
            <a:solidFill>
              <a:srgbClr val="9900FF"/>
            </a:solidFill>
            <a:prstDash val="solid"/>
            <a:round/>
            <a:headEnd len="sm" w="sm" type="none"/>
            <a:tailEnd len="sm" w="sm" type="none"/>
          </a:ln>
        </p:spPr>
      </p:cxnSp>
      <p:sp>
        <p:nvSpPr>
          <p:cNvPr id="252" name="Google Shape;252;g2d4c16abbb9_0_0"/>
          <p:cNvSpPr txBox="1"/>
          <p:nvPr/>
        </p:nvSpPr>
        <p:spPr>
          <a:xfrm>
            <a:off x="4617619" y="1840681"/>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500"/>
              <a:buFont typeface="Arial"/>
              <a:buNone/>
            </a:pPr>
            <a:r>
              <a:rPr b="1" lang="es" sz="1500">
                <a:latin typeface="Archivo Narrow"/>
                <a:ea typeface="Archivo Narrow"/>
                <a:cs typeface="Archivo Narrow"/>
                <a:sym typeface="Archivo Narrow"/>
              </a:rPr>
              <a:t>Formato de Entrega:</a:t>
            </a:r>
            <a:endParaRPr b="1" i="0" sz="700" u="none" cap="none" strike="noStrike">
              <a:solidFill>
                <a:srgbClr val="000000"/>
              </a:solidFill>
              <a:latin typeface="Archivo Narrow"/>
              <a:ea typeface="Archivo Narrow"/>
              <a:cs typeface="Archivo Narrow"/>
              <a:sym typeface="Archivo Narrow"/>
            </a:endParaRPr>
          </a:p>
        </p:txBody>
      </p:sp>
      <p:grpSp>
        <p:nvGrpSpPr>
          <p:cNvPr id="253" name="Google Shape;253;g2d4c16abbb9_0_0"/>
          <p:cNvGrpSpPr/>
          <p:nvPr/>
        </p:nvGrpSpPr>
        <p:grpSpPr>
          <a:xfrm>
            <a:off x="555362" y="592207"/>
            <a:ext cx="700421" cy="692039"/>
            <a:chOff x="0" y="0"/>
            <a:chExt cx="1867789" cy="1845437"/>
          </a:xfrm>
        </p:grpSpPr>
        <p:sp>
          <p:nvSpPr>
            <p:cNvPr id="254" name="Google Shape;254;g2d4c16abbb9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255" name="Google Shape;255;g2d4c16abbb9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g2d4c16abbb9_0_0"/>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257" name="Google Shape;257;g2d4c16abbb9_0_0"/>
          <p:cNvGrpSpPr/>
          <p:nvPr/>
        </p:nvGrpSpPr>
        <p:grpSpPr>
          <a:xfrm>
            <a:off x="1347824" y="982150"/>
            <a:ext cx="3741636" cy="382795"/>
            <a:chOff x="0" y="-9525"/>
            <a:chExt cx="1426200" cy="201641"/>
          </a:xfrm>
        </p:grpSpPr>
        <p:sp>
          <p:nvSpPr>
            <p:cNvPr id="258" name="Google Shape;258;g2d4c16abbb9_0_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259" name="Google Shape;259;g2d4c16abbb9_0_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60" name="Google Shape;260;g2d4c16abbb9_0_0"/>
          <p:cNvSpPr txBox="1"/>
          <p:nvPr/>
        </p:nvSpPr>
        <p:spPr>
          <a:xfrm>
            <a:off x="1648000" y="1007725"/>
            <a:ext cx="2520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0" i="0" lang="es" sz="2100" u="none" cap="none" strike="noStrike">
                <a:solidFill>
                  <a:srgbClr val="000000"/>
                </a:solidFill>
                <a:latin typeface="Archivo Narrow"/>
                <a:ea typeface="Archivo Narrow"/>
                <a:cs typeface="Archivo Narrow"/>
                <a:sym typeface="Archivo Narrow"/>
              </a:rPr>
              <a:t>Obligatorio | Entregable</a:t>
            </a:r>
            <a:endParaRPr b="0" i="0" sz="700" u="none" cap="none" strike="noStrike">
              <a:solidFill>
                <a:srgbClr val="000000"/>
              </a:solidFill>
              <a:latin typeface="Arial"/>
              <a:ea typeface="Arial"/>
              <a:cs typeface="Arial"/>
              <a:sym typeface="Arial"/>
            </a:endParaRPr>
          </a:p>
        </p:txBody>
      </p:sp>
      <p:sp>
        <p:nvSpPr>
          <p:cNvPr id="261" name="Google Shape;261;g2d4c16abbb9_0_0"/>
          <p:cNvSpPr txBox="1"/>
          <p:nvPr/>
        </p:nvSpPr>
        <p:spPr>
          <a:xfrm>
            <a:off x="1344420" y="453000"/>
            <a:ext cx="6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Revisión de progreso</a:t>
            </a:r>
            <a:endParaRPr b="1" i="0" sz="700" u="none" cap="none" strike="noStrike">
              <a:solidFill>
                <a:srgbClr val="000000"/>
              </a:solidFill>
              <a:latin typeface="Archivo Narrow"/>
              <a:ea typeface="Archivo Narrow"/>
              <a:cs typeface="Archivo Narrow"/>
              <a:sym typeface="Archivo Narrow"/>
            </a:endParaRPr>
          </a:p>
        </p:txBody>
      </p:sp>
      <p:sp>
        <p:nvSpPr>
          <p:cNvPr id="262" name="Google Shape;262;g2d4c16abbb9_0_0"/>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263" name="Google Shape;263;g2d4c16abbb9_0_0"/>
          <p:cNvSpPr txBox="1"/>
          <p:nvPr/>
        </p:nvSpPr>
        <p:spPr>
          <a:xfrm>
            <a:off x="4617625" y="2007938"/>
            <a:ext cx="3741600" cy="1140300"/>
          </a:xfrm>
          <a:prstGeom prst="rect">
            <a:avLst/>
          </a:prstGeom>
          <a:noFill/>
          <a:ln>
            <a:noFill/>
          </a:ln>
        </p:spPr>
        <p:txBody>
          <a:bodyPr anchorCtr="0" anchor="ctr" bIns="25400" lIns="25400" spcFirstLastPara="1" rIns="25400" wrap="square" tIns="25400">
            <a:noAutofit/>
          </a:bodyPr>
          <a:lstStyle/>
          <a:p>
            <a:pPr indent="0" lvl="0" marL="0" marR="0" rtl="0" algn="l">
              <a:lnSpc>
                <a:spcPct val="100000"/>
              </a:lnSpc>
              <a:spcBef>
                <a:spcPts val="0"/>
              </a:spcBef>
              <a:spcAft>
                <a:spcPts val="0"/>
              </a:spcAft>
              <a:buClr>
                <a:srgbClr val="000000"/>
              </a:buClr>
              <a:buSzPts val="900"/>
              <a:buFont typeface="Arial"/>
              <a:buNone/>
            </a:pPr>
            <a:r>
              <a:rPr b="1" lang="es" sz="1200">
                <a:solidFill>
                  <a:schemeClr val="dk1"/>
                </a:solidFill>
                <a:latin typeface="Archivo Narrow"/>
                <a:ea typeface="Archivo Narrow"/>
                <a:cs typeface="Archivo Narrow"/>
                <a:sym typeface="Archivo Narrow"/>
              </a:rPr>
              <a:t>Compartir un link al drive</a:t>
            </a:r>
            <a:r>
              <a:rPr lang="es" sz="1200">
                <a:solidFill>
                  <a:schemeClr val="dk1"/>
                </a:solidFill>
                <a:latin typeface="Archivo Narrow"/>
                <a:ea typeface="Archivo Narrow"/>
                <a:cs typeface="Archivo Narrow"/>
                <a:sym typeface="Archivo Narrow"/>
              </a:rPr>
              <a:t> (público) que contenga los archivos y carpetas que conforman tu proyecto. Los links deberán ser entregados en el apartado de “Pre-Entrega de Proyecto” en el Campus Virtual.</a:t>
            </a:r>
            <a:endParaRPr b="1" i="0" sz="1200" u="none" cap="none" strike="noStrike">
              <a:solidFill>
                <a:schemeClr val="dk1"/>
              </a:solidFill>
              <a:latin typeface="Archivo Narrow"/>
              <a:ea typeface="Archivo Narrow"/>
              <a:cs typeface="Archivo Narrow"/>
              <a:sym typeface="Archivo Narrow"/>
            </a:endParaRPr>
          </a:p>
        </p:txBody>
      </p:sp>
      <p:sp>
        <p:nvSpPr>
          <p:cNvPr id="264" name="Google Shape;264;g2d4c16abbb9_0_0"/>
          <p:cNvSpPr txBox="1"/>
          <p:nvPr/>
        </p:nvSpPr>
        <p:spPr>
          <a:xfrm>
            <a:off x="584275" y="3028700"/>
            <a:ext cx="3595200" cy="1034400"/>
          </a:xfrm>
          <a:prstGeom prst="rect">
            <a:avLst/>
          </a:prstGeom>
          <a:noFill/>
          <a:ln>
            <a:noFill/>
          </a:ln>
        </p:spPr>
        <p:txBody>
          <a:bodyPr anchorCtr="0" anchor="t" bIns="91425" lIns="91425" spcFirstLastPara="1" rIns="91425" wrap="square" tIns="91425">
            <a:spAutoFit/>
          </a:bodyPr>
          <a:lstStyle/>
          <a:p>
            <a:pPr indent="0" lvl="0" marL="0" rtl="0" algn="l">
              <a:lnSpc>
                <a:spcPct val="120008"/>
              </a:lnSpc>
              <a:spcBef>
                <a:spcPts val="0"/>
              </a:spcBef>
              <a:spcAft>
                <a:spcPts val="0"/>
              </a:spcAft>
              <a:buNone/>
            </a:pPr>
            <a:r>
              <a:rPr lang="es" sz="1200">
                <a:solidFill>
                  <a:schemeClr val="dk1"/>
                </a:solidFill>
                <a:latin typeface="Archivo Narrow"/>
                <a:ea typeface="Archivo Narrow"/>
                <a:cs typeface="Archivo Narrow"/>
                <a:sym typeface="Archivo Narrow"/>
              </a:rPr>
              <a:t>En este punto del proceso es fundamental que </a:t>
            </a:r>
            <a:r>
              <a:rPr b="1" lang="es" sz="1200">
                <a:solidFill>
                  <a:schemeClr val="dk1"/>
                </a:solidFill>
                <a:latin typeface="Archivo Narrow"/>
                <a:ea typeface="Archivo Narrow"/>
                <a:cs typeface="Archivo Narrow"/>
                <a:sym typeface="Archivo Narrow"/>
              </a:rPr>
              <a:t>reúnan todo el trabajo que han desarrollado hasta la clase N°8</a:t>
            </a:r>
            <a:r>
              <a:rPr lang="es" sz="1200">
                <a:solidFill>
                  <a:schemeClr val="dk1"/>
                </a:solidFill>
                <a:latin typeface="Archivo Narrow"/>
                <a:ea typeface="Archivo Narrow"/>
                <a:cs typeface="Archivo Narrow"/>
                <a:sym typeface="Archivo Narrow"/>
              </a:rPr>
              <a:t>. Esta es una gran oportunidad para consolidar sus ideas y asegurarse de que están en el camino correcto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37e54456b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4" name="Google Shape;274;g2d37e54456b_0_6"/>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275" name="Google Shape;275;g2d37e54456b_0_6"/>
          <p:cNvSpPr txBox="1"/>
          <p:nvPr/>
        </p:nvSpPr>
        <p:spPr>
          <a:xfrm>
            <a:off x="803231" y="1710081"/>
            <a:ext cx="34944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b="1" sz="700">
              <a:latin typeface="Archivo Narrow"/>
              <a:ea typeface="Archivo Narrow"/>
              <a:cs typeface="Archivo Narrow"/>
              <a:sym typeface="Archivo Narrow"/>
            </a:endParaRPr>
          </a:p>
        </p:txBody>
      </p:sp>
      <p:sp>
        <p:nvSpPr>
          <p:cNvPr id="276" name="Google Shape;276;g2d37e54456b_0_6"/>
          <p:cNvSpPr txBox="1"/>
          <p:nvPr/>
        </p:nvSpPr>
        <p:spPr>
          <a:xfrm>
            <a:off x="803225" y="1773599"/>
            <a:ext cx="34944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lang="es">
                <a:latin typeface="Archivo Narrow"/>
                <a:ea typeface="Archivo Narrow"/>
                <a:cs typeface="Archivo Narrow"/>
                <a:sym typeface="Archivo Narrow"/>
              </a:rPr>
              <a:t>Hemos cubierto los fundamentos de Python, desde la creación de </a:t>
            </a:r>
            <a:r>
              <a:rPr b="1" lang="es">
                <a:latin typeface="Archivo Narrow"/>
                <a:ea typeface="Archivo Narrow"/>
                <a:cs typeface="Archivo Narrow"/>
                <a:sym typeface="Archivo Narrow"/>
              </a:rPr>
              <a:t>algoritmos</a:t>
            </a:r>
            <a:r>
              <a:rPr lang="es">
                <a:latin typeface="Archivo Narrow"/>
                <a:ea typeface="Archivo Narrow"/>
                <a:cs typeface="Archivo Narrow"/>
                <a:sym typeface="Archivo Narrow"/>
              </a:rPr>
              <a:t> y el manejo de </a:t>
            </a:r>
            <a:r>
              <a:rPr b="1" lang="es">
                <a:latin typeface="Archivo Narrow"/>
                <a:ea typeface="Archivo Narrow"/>
                <a:cs typeface="Archivo Narrow"/>
                <a:sym typeface="Archivo Narrow"/>
              </a:rPr>
              <a:t>variables</a:t>
            </a:r>
            <a:r>
              <a:rPr lang="es">
                <a:latin typeface="Archivo Narrow"/>
                <a:ea typeface="Archivo Narrow"/>
                <a:cs typeface="Archivo Narrow"/>
                <a:sym typeface="Archivo Narrow"/>
              </a:rPr>
              <a:t>, hasta el uso de </a:t>
            </a:r>
            <a:r>
              <a:rPr b="1" lang="es">
                <a:latin typeface="Archivo Narrow"/>
                <a:ea typeface="Archivo Narrow"/>
                <a:cs typeface="Archivo Narrow"/>
                <a:sym typeface="Archivo Narrow"/>
              </a:rPr>
              <a:t>condicionales</a:t>
            </a:r>
            <a:r>
              <a:rPr lang="es">
                <a:latin typeface="Archivo Narrow"/>
                <a:ea typeface="Archivo Narrow"/>
                <a:cs typeface="Archivo Narrow"/>
                <a:sym typeface="Archivo Narrow"/>
              </a:rPr>
              <a:t>, </a:t>
            </a:r>
            <a:r>
              <a:rPr b="1" lang="es">
                <a:latin typeface="Archivo Narrow"/>
                <a:ea typeface="Archivo Narrow"/>
                <a:cs typeface="Archivo Narrow"/>
                <a:sym typeface="Archivo Narrow"/>
              </a:rPr>
              <a:t>bucles while</a:t>
            </a:r>
            <a:r>
              <a:rPr lang="es">
                <a:latin typeface="Archivo Narrow"/>
                <a:ea typeface="Archivo Narrow"/>
                <a:cs typeface="Archivo Narrow"/>
                <a:sym typeface="Archivo Narrow"/>
              </a:rPr>
              <a:t>, y </a:t>
            </a:r>
            <a:r>
              <a:rPr b="1" lang="es">
                <a:latin typeface="Archivo Narrow"/>
                <a:ea typeface="Archivo Narrow"/>
                <a:cs typeface="Archivo Narrow"/>
                <a:sym typeface="Archivo Narrow"/>
              </a:rPr>
              <a:t>listas</a:t>
            </a:r>
            <a:r>
              <a:rPr lang="es">
                <a:latin typeface="Archivo Narrow"/>
                <a:ea typeface="Archivo Narrow"/>
                <a:cs typeface="Archivo Narrow"/>
                <a:sym typeface="Archivo Narrow"/>
              </a:rPr>
              <a:t>. Ahora, es el momento de poner en práctica estos conceptos para avanzar hacia tu </a:t>
            </a:r>
            <a:r>
              <a:rPr b="1" lang="es">
                <a:latin typeface="Archivo Narrow"/>
                <a:ea typeface="Archivo Narrow"/>
                <a:cs typeface="Archivo Narrow"/>
                <a:sym typeface="Archivo Narrow"/>
              </a:rPr>
              <a:t>Proyecto Final Integrador (PFI)</a:t>
            </a:r>
            <a:r>
              <a:rPr lang="es">
                <a:latin typeface="Archivo Narrow"/>
                <a:ea typeface="Archivo Narrow"/>
                <a:cs typeface="Archivo Narrow"/>
                <a:sym typeface="Archivo Narrow"/>
              </a:rPr>
              <a:t>. La tarea de esta entrega consiste en construir una versión parcial del sistema de inventario, utilizando los conocimientos adquiridos.</a:t>
            </a:r>
            <a:endParaRPr>
              <a:latin typeface="Archivo Narrow"/>
              <a:ea typeface="Archivo Narrow"/>
              <a:cs typeface="Archivo Narrow"/>
              <a:sym typeface="Archivo Narrow"/>
            </a:endParaRPr>
          </a:p>
        </p:txBody>
      </p:sp>
      <p:grpSp>
        <p:nvGrpSpPr>
          <p:cNvPr id="277" name="Google Shape;277;g2d37e54456b_0_6"/>
          <p:cNvGrpSpPr/>
          <p:nvPr/>
        </p:nvGrpSpPr>
        <p:grpSpPr>
          <a:xfrm>
            <a:off x="555362" y="592207"/>
            <a:ext cx="700421" cy="692039"/>
            <a:chOff x="0" y="0"/>
            <a:chExt cx="1867789" cy="1845437"/>
          </a:xfrm>
        </p:grpSpPr>
        <p:sp>
          <p:nvSpPr>
            <p:cNvPr id="278" name="Google Shape;278;g2d37e54456b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279" name="Google Shape;279;g2d37e54456b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80" name="Google Shape;280;g2d37e54456b_0_6"/>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281" name="Google Shape;281;g2d37e54456b_0_6"/>
          <p:cNvGrpSpPr/>
          <p:nvPr/>
        </p:nvGrpSpPr>
        <p:grpSpPr>
          <a:xfrm>
            <a:off x="1347825" y="982150"/>
            <a:ext cx="4454593" cy="382795"/>
            <a:chOff x="0" y="-9525"/>
            <a:chExt cx="1426200" cy="201641"/>
          </a:xfrm>
        </p:grpSpPr>
        <p:sp>
          <p:nvSpPr>
            <p:cNvPr id="282" name="Google Shape;282;g2d37e54456b_0_6"/>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283" name="Google Shape;283;g2d37e54456b_0_6"/>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4" name="Google Shape;284;g2d37e54456b_0_6"/>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285" name="Google Shape;285;g2d37e54456b_0_6"/>
          <p:cNvSpPr txBox="1"/>
          <p:nvPr/>
        </p:nvSpPr>
        <p:spPr>
          <a:xfrm>
            <a:off x="1344425" y="453000"/>
            <a:ext cx="7228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286" name="Google Shape;286;g2d37e54456b_0_6"/>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pic>
        <p:nvPicPr>
          <p:cNvPr id="287" name="Google Shape;287;g2d37e54456b_0_6"/>
          <p:cNvPicPr preferRelativeResize="0"/>
          <p:nvPr/>
        </p:nvPicPr>
        <p:blipFill rotWithShape="1">
          <a:blip r:embed="rId6">
            <a:alphaModFix/>
          </a:blip>
          <a:srcRect b="0" l="4886" r="25611" t="0"/>
          <a:stretch/>
        </p:blipFill>
        <p:spPr>
          <a:xfrm>
            <a:off x="4884725" y="1580800"/>
            <a:ext cx="3266975" cy="270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d37e54456b_0_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7" name="Google Shape;297;g2d37e54456b_0_3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grpSp>
        <p:nvGrpSpPr>
          <p:cNvPr id="298" name="Google Shape;298;g2d37e54456b_0_30"/>
          <p:cNvGrpSpPr/>
          <p:nvPr/>
        </p:nvGrpSpPr>
        <p:grpSpPr>
          <a:xfrm>
            <a:off x="555362" y="592207"/>
            <a:ext cx="700421" cy="692039"/>
            <a:chOff x="0" y="0"/>
            <a:chExt cx="1867789" cy="1845437"/>
          </a:xfrm>
        </p:grpSpPr>
        <p:sp>
          <p:nvSpPr>
            <p:cNvPr id="299" name="Google Shape;299;g2d37e54456b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00" name="Google Shape;300;g2d37e54456b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01" name="Google Shape;301;g2d37e54456b_0_30"/>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302" name="Google Shape;302;g2d37e54456b_0_30"/>
          <p:cNvGrpSpPr/>
          <p:nvPr/>
        </p:nvGrpSpPr>
        <p:grpSpPr>
          <a:xfrm>
            <a:off x="1347825" y="982150"/>
            <a:ext cx="4454593" cy="382795"/>
            <a:chOff x="0" y="-9525"/>
            <a:chExt cx="1426200" cy="201641"/>
          </a:xfrm>
        </p:grpSpPr>
        <p:sp>
          <p:nvSpPr>
            <p:cNvPr id="303" name="Google Shape;303;g2d37e54456b_0_30"/>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04" name="Google Shape;304;g2d37e54456b_0_30"/>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5" name="Google Shape;305;g2d37e54456b_0_30"/>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306" name="Google Shape;306;g2d37e54456b_0_30"/>
          <p:cNvSpPr txBox="1"/>
          <p:nvPr/>
        </p:nvSpPr>
        <p:spPr>
          <a:xfrm>
            <a:off x="1344420" y="453000"/>
            <a:ext cx="7137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307" name="Google Shape;307;g2d37e54456b_0_30"/>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08" name="Google Shape;308;g2d37e54456b_0_30"/>
          <p:cNvSpPr txBox="1"/>
          <p:nvPr/>
        </p:nvSpPr>
        <p:spPr>
          <a:xfrm>
            <a:off x="784050" y="1789075"/>
            <a:ext cx="7575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Esta instancia evaluativa es de carácter obligatorio y es un punto clave dentro de la cursada ya que nos permitirá evaluar tu progreso en el recorrido y asegurar que estás en el camino correcto en la construcción del </a:t>
            </a:r>
            <a:r>
              <a:rPr b="1" lang="es" sz="1300">
                <a:latin typeface="Archivo Narrow"/>
                <a:ea typeface="Archivo Narrow"/>
                <a:cs typeface="Archivo Narrow"/>
                <a:sym typeface="Archivo Narrow"/>
              </a:rPr>
              <a:t>Proyecto Final Integrador</a:t>
            </a:r>
            <a:r>
              <a:rPr lang="es" sz="1300">
                <a:latin typeface="Archivo Narrow"/>
                <a:ea typeface="Archivo Narrow"/>
                <a:cs typeface="Archivo Narrow"/>
                <a:sym typeface="Archivo Narrow"/>
              </a:rPr>
              <a:t>.</a:t>
            </a:r>
            <a:endParaRPr sz="1300">
              <a:latin typeface="Archivo Narrow"/>
              <a:ea typeface="Archivo Narrow"/>
              <a:cs typeface="Archivo Narrow"/>
              <a:sym typeface="Archivo Narrow"/>
            </a:endParaRPr>
          </a:p>
        </p:txBody>
      </p:sp>
      <p:pic>
        <p:nvPicPr>
          <p:cNvPr id="309" name="Google Shape;309;g2d37e54456b_0_30"/>
          <p:cNvPicPr preferRelativeResize="0"/>
          <p:nvPr/>
        </p:nvPicPr>
        <p:blipFill>
          <a:blip r:embed="rId6">
            <a:alphaModFix/>
          </a:blip>
          <a:stretch>
            <a:fillRect/>
          </a:stretch>
        </p:blipFill>
        <p:spPr>
          <a:xfrm>
            <a:off x="3271963" y="2808100"/>
            <a:ext cx="2706875" cy="1219200"/>
          </a:xfrm>
          <a:prstGeom prst="rect">
            <a:avLst/>
          </a:prstGeom>
          <a:noFill/>
          <a:ln>
            <a:noFill/>
          </a:ln>
        </p:spPr>
      </p:pic>
      <p:sp>
        <p:nvSpPr>
          <p:cNvPr id="310" name="Google Shape;310;g2d37e54456b_0_30"/>
          <p:cNvSpPr txBox="1"/>
          <p:nvPr/>
        </p:nvSpPr>
        <p:spPr>
          <a:xfrm>
            <a:off x="784125" y="2374075"/>
            <a:ext cx="545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Archivo Narrow"/>
                <a:ea typeface="Archivo Narrow"/>
                <a:cs typeface="Archivo Narrow"/>
                <a:sym typeface="Archivo Narrow"/>
              </a:rPr>
              <a:t>Este espacio de entrega está conformado por:</a:t>
            </a:r>
            <a:endParaRPr sz="1300">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37e54456b_0_5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20" name="Google Shape;320;g2d37e54456b_0_52"/>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cxnSp>
        <p:nvCxnSpPr>
          <p:cNvPr id="321" name="Google Shape;321;g2d37e54456b_0_52"/>
          <p:cNvCxnSpPr/>
          <p:nvPr/>
        </p:nvCxnSpPr>
        <p:spPr>
          <a:xfrm rot="5429930">
            <a:off x="3520696" y="3304963"/>
            <a:ext cx="2170882" cy="0"/>
          </a:xfrm>
          <a:prstGeom prst="straightConnector1">
            <a:avLst/>
          </a:prstGeom>
          <a:noFill/>
          <a:ln cap="rnd" cmpd="sng" w="9525">
            <a:solidFill>
              <a:srgbClr val="9900FF"/>
            </a:solidFill>
            <a:prstDash val="solid"/>
            <a:round/>
            <a:headEnd len="sm" w="sm" type="none"/>
            <a:tailEnd len="sm" w="sm" type="none"/>
          </a:ln>
        </p:spPr>
      </p:cxnSp>
      <p:sp>
        <p:nvSpPr>
          <p:cNvPr id="322" name="Google Shape;322;g2d37e54456b_0_52"/>
          <p:cNvSpPr/>
          <p:nvPr/>
        </p:nvSpPr>
        <p:spPr>
          <a:xfrm>
            <a:off x="730750" y="2124897"/>
            <a:ext cx="3576020"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grpSp>
        <p:nvGrpSpPr>
          <p:cNvPr id="323" name="Google Shape;323;g2d37e54456b_0_52"/>
          <p:cNvGrpSpPr/>
          <p:nvPr/>
        </p:nvGrpSpPr>
        <p:grpSpPr>
          <a:xfrm>
            <a:off x="555362" y="592207"/>
            <a:ext cx="700421" cy="692039"/>
            <a:chOff x="0" y="0"/>
            <a:chExt cx="1867789" cy="1845437"/>
          </a:xfrm>
        </p:grpSpPr>
        <p:sp>
          <p:nvSpPr>
            <p:cNvPr id="324" name="Google Shape;324;g2d37e54456b_0_5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25" name="Google Shape;325;g2d37e54456b_0_5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26" name="Google Shape;326;g2d37e54456b_0_52"/>
          <p:cNvSpPr/>
          <p:nvPr/>
        </p:nvSpPr>
        <p:spPr>
          <a:xfrm>
            <a:off x="645837" y="647919"/>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grpSp>
        <p:nvGrpSpPr>
          <p:cNvPr id="327" name="Google Shape;327;g2d37e54456b_0_52"/>
          <p:cNvGrpSpPr/>
          <p:nvPr/>
        </p:nvGrpSpPr>
        <p:grpSpPr>
          <a:xfrm>
            <a:off x="1347825" y="982150"/>
            <a:ext cx="4454593" cy="382795"/>
            <a:chOff x="0" y="-9525"/>
            <a:chExt cx="1426200" cy="201641"/>
          </a:xfrm>
        </p:grpSpPr>
        <p:sp>
          <p:nvSpPr>
            <p:cNvPr id="328" name="Google Shape;328;g2d37e54456b_0_52"/>
            <p:cNvSpPr/>
            <p:nvPr/>
          </p:nvSpPr>
          <p:spPr>
            <a:xfrm>
              <a:off x="0" y="0"/>
              <a:ext cx="1426073" cy="192116"/>
            </a:xfrm>
            <a:custGeom>
              <a:rect b="b" l="l" r="r" t="t"/>
              <a:pathLst>
                <a:path extrusionOk="0" h="192116" w="1426073">
                  <a:moveTo>
                    <a:pt x="0" y="0"/>
                  </a:moveTo>
                  <a:lnTo>
                    <a:pt x="1426073" y="0"/>
                  </a:lnTo>
                  <a:lnTo>
                    <a:pt x="1426073" y="192116"/>
                  </a:lnTo>
                  <a:lnTo>
                    <a:pt x="0" y="192116"/>
                  </a:lnTo>
                  <a:close/>
                </a:path>
              </a:pathLst>
            </a:custGeom>
            <a:solidFill>
              <a:srgbClr val="D2A6F4">
                <a:alpha val="50590"/>
              </a:srgbClr>
            </a:solidFill>
            <a:ln>
              <a:noFill/>
            </a:ln>
          </p:spPr>
        </p:sp>
        <p:sp>
          <p:nvSpPr>
            <p:cNvPr id="329" name="Google Shape;329;g2d37e54456b_0_52"/>
            <p:cNvSpPr txBox="1"/>
            <p:nvPr/>
          </p:nvSpPr>
          <p:spPr>
            <a:xfrm>
              <a:off x="0" y="-9525"/>
              <a:ext cx="14262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0" name="Google Shape;330;g2d37e54456b_0_52"/>
          <p:cNvSpPr txBox="1"/>
          <p:nvPr/>
        </p:nvSpPr>
        <p:spPr>
          <a:xfrm>
            <a:off x="1648000" y="1007725"/>
            <a:ext cx="41544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2100" u="none" cap="none" strike="noStrike">
                <a:solidFill>
                  <a:srgbClr val="000000"/>
                </a:solidFill>
                <a:latin typeface="Archivo Narrow"/>
                <a:ea typeface="Archivo Narrow"/>
                <a:cs typeface="Archivo Narrow"/>
                <a:sym typeface="Archivo Narrow"/>
              </a:rPr>
              <a:t>Obligatorio | Entregable</a:t>
            </a:r>
            <a:endParaRPr sz="700"/>
          </a:p>
        </p:txBody>
      </p:sp>
      <p:sp>
        <p:nvSpPr>
          <p:cNvPr id="331" name="Google Shape;331;g2d37e54456b_0_52"/>
          <p:cNvSpPr txBox="1"/>
          <p:nvPr/>
        </p:nvSpPr>
        <p:spPr>
          <a:xfrm>
            <a:off x="1344420" y="453000"/>
            <a:ext cx="710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3500" u="none" cap="none" strike="noStrike">
                <a:solidFill>
                  <a:srgbClr val="000000"/>
                </a:solidFill>
                <a:latin typeface="Archivo Narrow"/>
                <a:ea typeface="Archivo Narrow"/>
                <a:cs typeface="Archivo Narrow"/>
                <a:sym typeface="Archivo Narrow"/>
              </a:rPr>
              <a:t>R</a:t>
            </a:r>
            <a:r>
              <a:rPr b="1" lang="es" sz="3500">
                <a:latin typeface="Archivo Narrow"/>
                <a:ea typeface="Archivo Narrow"/>
                <a:cs typeface="Archivo Narrow"/>
                <a:sym typeface="Archivo Narrow"/>
              </a:rPr>
              <a:t>evisión del progreso</a:t>
            </a:r>
            <a:endParaRPr b="1" sz="700">
              <a:latin typeface="Archivo Narrow"/>
              <a:ea typeface="Archivo Narrow"/>
              <a:cs typeface="Archivo Narrow"/>
              <a:sym typeface="Archivo Narrow"/>
            </a:endParaRPr>
          </a:p>
        </p:txBody>
      </p:sp>
      <p:sp>
        <p:nvSpPr>
          <p:cNvPr id="332" name="Google Shape;332;g2d37e54456b_0_52"/>
          <p:cNvSpPr/>
          <p:nvPr/>
        </p:nvSpPr>
        <p:spPr>
          <a:xfrm>
            <a:off x="1344427" y="1012883"/>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33" name="Google Shape;333;g2d37e54456b_0_52"/>
          <p:cNvSpPr/>
          <p:nvPr/>
        </p:nvSpPr>
        <p:spPr>
          <a:xfrm>
            <a:off x="4905475" y="2068748"/>
            <a:ext cx="3576020" cy="382601"/>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34" name="Google Shape;334;g2d37e54456b_0_52"/>
          <p:cNvSpPr txBox="1"/>
          <p:nvPr/>
        </p:nvSpPr>
        <p:spPr>
          <a:xfrm>
            <a:off x="1167875" y="2094025"/>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Cuestionario de Autoevaluación</a:t>
            </a:r>
            <a:endParaRPr b="1" sz="1600">
              <a:solidFill>
                <a:schemeClr val="dk1"/>
              </a:solidFill>
              <a:latin typeface="Archivo Narrow"/>
              <a:ea typeface="Archivo Narrow"/>
              <a:cs typeface="Archivo Narrow"/>
              <a:sym typeface="Archivo Narrow"/>
            </a:endParaRPr>
          </a:p>
        </p:txBody>
      </p:sp>
      <p:sp>
        <p:nvSpPr>
          <p:cNvPr id="335" name="Google Shape;335;g2d37e54456b_0_52"/>
          <p:cNvSpPr txBox="1"/>
          <p:nvPr/>
        </p:nvSpPr>
        <p:spPr>
          <a:xfrm>
            <a:off x="5312450" y="2046450"/>
            <a:ext cx="313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Preentrega de proyecto:</a:t>
            </a:r>
            <a:endParaRPr b="1" sz="1600">
              <a:solidFill>
                <a:schemeClr val="dk1"/>
              </a:solidFill>
              <a:latin typeface="Archivo Narrow"/>
              <a:ea typeface="Archivo Narrow"/>
              <a:cs typeface="Archivo Narrow"/>
              <a:sym typeface="Archivo Narrow"/>
            </a:endParaRPr>
          </a:p>
        </p:txBody>
      </p:sp>
      <p:sp>
        <p:nvSpPr>
          <p:cNvPr id="336" name="Google Shape;336;g2d37e54456b_0_52"/>
          <p:cNvSpPr txBox="1"/>
          <p:nvPr/>
        </p:nvSpPr>
        <p:spPr>
          <a:xfrm>
            <a:off x="682925" y="2687863"/>
            <a:ext cx="3825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Te permitirá reflexionar sobre tu propio aprendizaje, progreso y cumplimiento de las consignas o rúbricas previamente establecidas y en caso de ser necesario realizar las modificaciones o ajustes correspondientes antes de realizar la preentrega.</a:t>
            </a:r>
            <a:endParaRPr sz="1200">
              <a:solidFill>
                <a:schemeClr val="dk1"/>
              </a:solidFill>
              <a:latin typeface="Archivo Narrow"/>
              <a:ea typeface="Archivo Narrow"/>
              <a:cs typeface="Archivo Narrow"/>
              <a:sym typeface="Archivo Narrow"/>
            </a:endParaRPr>
          </a:p>
        </p:txBody>
      </p:sp>
      <p:sp>
        <p:nvSpPr>
          <p:cNvPr id="337" name="Google Shape;337;g2d37e54456b_0_52"/>
          <p:cNvSpPr/>
          <p:nvPr/>
        </p:nvSpPr>
        <p:spPr>
          <a:xfrm>
            <a:off x="730750"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38" name="Google Shape;338;g2d37e54456b_0_52"/>
          <p:cNvSpPr txBox="1"/>
          <p:nvPr/>
        </p:nvSpPr>
        <p:spPr>
          <a:xfrm>
            <a:off x="4905475" y="2512225"/>
            <a:ext cx="357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Se evaluará la aplicación de los conocimientos adquiridos en la realización de un proyecto.</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t/>
            </a:r>
            <a:endParaRPr sz="1200">
              <a:solidFill>
                <a:schemeClr val="dk1"/>
              </a:solidFill>
              <a:highlight>
                <a:srgbClr val="FFFFFF"/>
              </a:highlight>
              <a:latin typeface="Archivo Narrow"/>
              <a:ea typeface="Archivo Narrow"/>
              <a:cs typeface="Archivo Narrow"/>
              <a:sym typeface="Archivo Narrow"/>
            </a:endParaRPr>
          </a:p>
          <a:p>
            <a:pPr indent="0" lvl="0" marL="0" rtl="0" algn="l">
              <a:spcBef>
                <a:spcPts val="0"/>
              </a:spcBef>
              <a:spcAft>
                <a:spcPts val="0"/>
              </a:spcAft>
              <a:buNone/>
            </a:pPr>
            <a:r>
              <a:rPr lang="es" sz="1200">
                <a:solidFill>
                  <a:schemeClr val="dk1"/>
                </a:solidFill>
                <a:highlight>
                  <a:srgbClr val="FFFFFF"/>
                </a:highlight>
                <a:latin typeface="Archivo Narrow"/>
                <a:ea typeface="Archivo Narrow"/>
                <a:cs typeface="Archivo Narrow"/>
                <a:sym typeface="Archivo Narrow"/>
              </a:rPr>
              <a:t>La realización progresiva de los "</a:t>
            </a:r>
            <a:r>
              <a:rPr b="1" lang="es" sz="1200">
                <a:solidFill>
                  <a:schemeClr val="dk1"/>
                </a:solidFill>
                <a:highlight>
                  <a:srgbClr val="FFFFFF"/>
                </a:highlight>
                <a:latin typeface="Archivo Narrow"/>
                <a:ea typeface="Archivo Narrow"/>
                <a:cs typeface="Archivo Narrow"/>
                <a:sym typeface="Archivo Narrow"/>
              </a:rPr>
              <a:t>Ejercicios prácticos</a:t>
            </a:r>
            <a:r>
              <a:rPr lang="es" sz="1200">
                <a:solidFill>
                  <a:schemeClr val="dk1"/>
                </a:solidFill>
                <a:highlight>
                  <a:srgbClr val="FFFFFF"/>
                </a:highlight>
                <a:latin typeface="Archivo Narrow"/>
                <a:ea typeface="Archivo Narrow"/>
                <a:cs typeface="Archivo Narrow"/>
                <a:sym typeface="Archivo Narrow"/>
              </a:rPr>
              <a:t>" y el seguimiento de las rúbricas de la "</a:t>
            </a:r>
            <a:r>
              <a:rPr b="1" lang="es" sz="1200">
                <a:solidFill>
                  <a:schemeClr val="dk1"/>
                </a:solidFill>
                <a:highlight>
                  <a:srgbClr val="FFFFFF"/>
                </a:highlight>
                <a:latin typeface="Archivo Narrow"/>
                <a:ea typeface="Archivo Narrow"/>
                <a:cs typeface="Archivo Narrow"/>
                <a:sym typeface="Archivo Narrow"/>
              </a:rPr>
              <a:t>Ruta de Avance</a:t>
            </a:r>
            <a:r>
              <a:rPr lang="es" sz="1200">
                <a:solidFill>
                  <a:schemeClr val="dk1"/>
                </a:solidFill>
                <a:highlight>
                  <a:srgbClr val="FFFFFF"/>
                </a:highlight>
                <a:latin typeface="Archivo Narrow"/>
                <a:ea typeface="Archivo Narrow"/>
                <a:cs typeface="Archivo Narrow"/>
                <a:sym typeface="Archivo Narrow"/>
              </a:rPr>
              <a:t>" los guiará paso a paso hacia la realización de la "</a:t>
            </a:r>
            <a:r>
              <a:rPr b="1" lang="es" sz="1200">
                <a:solidFill>
                  <a:schemeClr val="dk1"/>
                </a:solidFill>
                <a:highlight>
                  <a:srgbClr val="FFFFFF"/>
                </a:highlight>
                <a:latin typeface="Archivo Narrow"/>
                <a:ea typeface="Archivo Narrow"/>
                <a:cs typeface="Archivo Narrow"/>
                <a:sym typeface="Archivo Narrow"/>
              </a:rPr>
              <a:t>Preentrega</a:t>
            </a:r>
            <a:r>
              <a:rPr lang="es" sz="1200">
                <a:solidFill>
                  <a:schemeClr val="dk1"/>
                </a:solidFill>
                <a:highlight>
                  <a:srgbClr val="FFFFFF"/>
                </a:highlight>
                <a:latin typeface="Archivo Narrow"/>
                <a:ea typeface="Archivo Narrow"/>
                <a:cs typeface="Archivo Narrow"/>
                <a:sym typeface="Archivo Narrow"/>
              </a:rPr>
              <a:t>" y el "</a:t>
            </a:r>
            <a:r>
              <a:rPr b="1" lang="es" sz="1200">
                <a:solidFill>
                  <a:schemeClr val="dk1"/>
                </a:solidFill>
                <a:highlight>
                  <a:srgbClr val="FFFFFF"/>
                </a:highlight>
                <a:latin typeface="Archivo Narrow"/>
                <a:ea typeface="Archivo Narrow"/>
                <a:cs typeface="Archivo Narrow"/>
                <a:sym typeface="Archivo Narrow"/>
              </a:rPr>
              <a:t>Proyecto Integrador Final</a:t>
            </a:r>
            <a:r>
              <a:rPr lang="es" sz="1200">
                <a:solidFill>
                  <a:schemeClr val="dk1"/>
                </a:solidFill>
                <a:highlight>
                  <a:srgbClr val="FFFFFF"/>
                </a:highlight>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p:txBody>
      </p:sp>
      <p:sp>
        <p:nvSpPr>
          <p:cNvPr id="339" name="Google Shape;339;g2d37e54456b_0_52"/>
          <p:cNvSpPr/>
          <p:nvPr/>
        </p:nvSpPr>
        <p:spPr>
          <a:xfrm>
            <a:off x="4905475" y="4024388"/>
            <a:ext cx="3576020" cy="299984"/>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40" name="Google Shape;340;g2d37e54456b_0_52"/>
          <p:cNvSpPr/>
          <p:nvPr/>
        </p:nvSpPr>
        <p:spPr>
          <a:xfrm>
            <a:off x="5012252" y="211190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41" name="Google Shape;341;g2d37e54456b_0_52"/>
          <p:cNvSpPr/>
          <p:nvPr/>
        </p:nvSpPr>
        <p:spPr>
          <a:xfrm>
            <a:off x="867677" y="2159358"/>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5">
              <a:alphaModFix/>
            </a:blip>
            <a:stretch>
              <a:fillRect b="0" l="0" r="0" t="0"/>
            </a:stretch>
          </a:blipFill>
          <a:ln>
            <a:noFill/>
          </a:ln>
        </p:spPr>
      </p:sp>
      <p:sp>
        <p:nvSpPr>
          <p:cNvPr id="342" name="Google Shape;342;g2d37e54456b_0_52"/>
          <p:cNvSpPr txBox="1"/>
          <p:nvPr/>
        </p:nvSpPr>
        <p:spPr>
          <a:xfrm>
            <a:off x="730750" y="3989750"/>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encontrará disponible en la Ruta N°2 de Campus Virtual</a:t>
            </a:r>
            <a:endParaRPr sz="1200">
              <a:solidFill>
                <a:schemeClr val="dk1"/>
              </a:solidFill>
              <a:latin typeface="Archivo Narrow"/>
              <a:ea typeface="Archivo Narrow"/>
              <a:cs typeface="Archivo Narrow"/>
              <a:sym typeface="Archivo Narrow"/>
            </a:endParaRPr>
          </a:p>
        </p:txBody>
      </p:sp>
      <p:sp>
        <p:nvSpPr>
          <p:cNvPr id="343" name="Google Shape;343;g2d37e54456b_0_52"/>
          <p:cNvSpPr txBox="1"/>
          <p:nvPr/>
        </p:nvSpPr>
        <p:spPr>
          <a:xfrm>
            <a:off x="4905475" y="3989738"/>
            <a:ext cx="388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Archivo Narrow"/>
                <a:ea typeface="Archivo Narrow"/>
                <a:cs typeface="Archivo Narrow"/>
                <a:sym typeface="Archivo Narrow"/>
              </a:rPr>
              <a:t>Se entregará en la Ruta N°2 de Campus Virtual</a:t>
            </a:r>
            <a:endParaRPr sz="1200">
              <a:solidFill>
                <a:schemeClr val="dk1"/>
              </a:solidFill>
              <a:latin typeface="Archivo Narrow"/>
              <a:ea typeface="Archivo Narrow"/>
              <a:cs typeface="Archivo Narrow"/>
              <a:sym typeface="Archivo Narrow"/>
            </a:endParaRPr>
          </a:p>
        </p:txBody>
      </p:sp>
      <p:sp>
        <p:nvSpPr>
          <p:cNvPr id="344" name="Google Shape;344;g2d37e54456b_0_52"/>
          <p:cNvSpPr/>
          <p:nvPr/>
        </p:nvSpPr>
        <p:spPr>
          <a:xfrm>
            <a:off x="645825" y="1544825"/>
            <a:ext cx="7805914"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45" name="Google Shape;345;g2d37e54456b_0_52"/>
          <p:cNvSpPr txBox="1"/>
          <p:nvPr/>
        </p:nvSpPr>
        <p:spPr>
          <a:xfrm>
            <a:off x="730750" y="1513250"/>
            <a:ext cx="775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 partir de la </a:t>
            </a:r>
            <a:r>
              <a:rPr b="1" lang="es" sz="1300">
                <a:solidFill>
                  <a:schemeClr val="dk1"/>
                </a:solidFill>
                <a:latin typeface="Archivo Narrow"/>
                <a:ea typeface="Archivo Narrow"/>
                <a:cs typeface="Archivo Narrow"/>
                <a:sym typeface="Archivo Narrow"/>
              </a:rPr>
              <a:t>Clase N° 8</a:t>
            </a:r>
            <a:r>
              <a:rPr lang="es" sz="1300">
                <a:solidFill>
                  <a:schemeClr val="dk1"/>
                </a:solidFill>
                <a:latin typeface="Archivo Narrow"/>
                <a:ea typeface="Archivo Narrow"/>
                <a:cs typeface="Archivo Narrow"/>
                <a:sym typeface="Archivo Narrow"/>
              </a:rPr>
              <a:t> tendrás </a:t>
            </a:r>
            <a:r>
              <a:rPr b="1" lang="es" sz="1300">
                <a:solidFill>
                  <a:schemeClr val="dk1"/>
                </a:solidFill>
                <a:latin typeface="Archivo Narrow"/>
                <a:ea typeface="Archivo Narrow"/>
                <a:cs typeface="Archivo Narrow"/>
                <a:sym typeface="Archivo Narrow"/>
              </a:rPr>
              <a:t>7 días</a:t>
            </a:r>
            <a:r>
              <a:rPr lang="es" sz="1300">
                <a:solidFill>
                  <a:schemeClr val="dk1"/>
                </a:solidFill>
                <a:latin typeface="Archivo Narrow"/>
                <a:ea typeface="Archivo Narrow"/>
                <a:cs typeface="Archivo Narrow"/>
                <a:sym typeface="Archivo Narrow"/>
              </a:rPr>
              <a:t> de corrido para realizar la autoevaluación y la entrega en el campus virtual</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g2d37e54456b_0_86"/>
          <p:cNvSpPr/>
          <p:nvPr/>
        </p:nvSpPr>
        <p:spPr>
          <a:xfrm>
            <a:off x="567825" y="265112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51" name="Google Shape;351;g2d37e54456b_0_86"/>
          <p:cNvSpPr txBox="1"/>
          <p:nvPr/>
        </p:nvSpPr>
        <p:spPr>
          <a:xfrm>
            <a:off x="1382850" y="398575"/>
            <a:ext cx="68739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52" name="Google Shape;352;g2d37e54456b_0_8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353" name="Google Shape;353;g2d37e54456b_0_86"/>
          <p:cNvSpPr txBox="1"/>
          <p:nvPr/>
        </p:nvSpPr>
        <p:spPr>
          <a:xfrm>
            <a:off x="560125" y="2608475"/>
            <a:ext cx="7935900" cy="17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1. </a:t>
            </a:r>
            <a:r>
              <a:rPr b="1" lang="es" sz="1300">
                <a:solidFill>
                  <a:schemeClr val="dk1"/>
                </a:solidFill>
                <a:latin typeface="Archivo Narrow"/>
                <a:ea typeface="Archivo Narrow"/>
                <a:cs typeface="Archivo Narrow"/>
                <a:sym typeface="Archivo Narrow"/>
              </a:rPr>
              <a:t>Crear un menú interactivo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Crear un menú interactivo utilizando bucles while y condicionales if-elif-else: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El menú debe permitir al usuario seleccionar entre diferentes opciones relacionadas con la gestión de productos.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0"/>
              </a:spcBef>
              <a:spcAft>
                <a:spcPts val="0"/>
              </a:spcAft>
              <a:buClr>
                <a:schemeClr val="dk1"/>
              </a:buClr>
              <a:buSzPts val="1300"/>
              <a:buChar char="●"/>
            </a:pPr>
            <a:r>
              <a:rPr lang="es" sz="1300">
                <a:solidFill>
                  <a:schemeClr val="dk1"/>
                </a:solidFill>
                <a:latin typeface="Archivo Narrow"/>
                <a:ea typeface="Archivo Narrow"/>
                <a:cs typeface="Archivo Narrow"/>
                <a:sym typeface="Archivo Narrow"/>
              </a:rPr>
              <a:t>Entre las opciones, deben incluirse: agregar productos al inventario y mostrar los productos registrados.</a:t>
            </a:r>
            <a:endParaRPr sz="1300">
              <a:solidFill>
                <a:schemeClr val="dk1"/>
              </a:solidFill>
              <a:latin typeface="Archivo Narrow"/>
              <a:ea typeface="Archivo Narrow"/>
              <a:cs typeface="Archivo Narrow"/>
              <a:sym typeface="Archivo Narrow"/>
            </a:endParaRPr>
          </a:p>
        </p:txBody>
      </p:sp>
      <p:grpSp>
        <p:nvGrpSpPr>
          <p:cNvPr id="354" name="Google Shape;354;g2d37e54456b_0_86"/>
          <p:cNvGrpSpPr/>
          <p:nvPr/>
        </p:nvGrpSpPr>
        <p:grpSpPr>
          <a:xfrm>
            <a:off x="633775" y="557100"/>
            <a:ext cx="748983" cy="741681"/>
            <a:chOff x="0" y="0"/>
            <a:chExt cx="1867789" cy="1845437"/>
          </a:xfrm>
        </p:grpSpPr>
        <p:sp>
          <p:nvSpPr>
            <p:cNvPr id="355" name="Google Shape;355;g2d37e54456b_0_8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56" name="Google Shape;356;g2d37e54456b_0_8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g2d37e54456b_0_86"/>
          <p:cNvSpPr/>
          <p:nvPr/>
        </p:nvSpPr>
        <p:spPr>
          <a:xfrm>
            <a:off x="1476175" y="1012550"/>
            <a:ext cx="4323021"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58" name="Google Shape;358;g2d37e54456b_0_8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59" name="Google Shape;359;g2d37e54456b_0_86"/>
          <p:cNvSpPr txBox="1"/>
          <p:nvPr/>
        </p:nvSpPr>
        <p:spPr>
          <a:xfrm>
            <a:off x="1903900" y="1033375"/>
            <a:ext cx="38937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60" name="Google Shape;360;g2d37e54456b_0_86"/>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61" name="Google Shape;361;g2d37e54456b_0_86"/>
          <p:cNvSpPr txBox="1"/>
          <p:nvPr/>
        </p:nvSpPr>
        <p:spPr>
          <a:xfrm>
            <a:off x="568525" y="2232288"/>
            <a:ext cx="36798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1800">
                <a:latin typeface="Archivo Narrow"/>
                <a:ea typeface="Archivo Narrow"/>
                <a:cs typeface="Archivo Narrow"/>
                <a:sym typeface="Archivo Narrow"/>
              </a:rPr>
              <a:t>Requisitos para la entrega:</a:t>
            </a:r>
            <a:endParaRPr i="0" sz="1800" u="none" cap="none" strike="noStrike">
              <a:solidFill>
                <a:srgbClr val="000000"/>
              </a:solidFill>
              <a:latin typeface="Archivo Narrow"/>
              <a:ea typeface="Archivo Narrow"/>
              <a:cs typeface="Archivo Narrow"/>
              <a:sym typeface="Archivo Narrow"/>
            </a:endParaRPr>
          </a:p>
        </p:txBody>
      </p:sp>
      <p:sp>
        <p:nvSpPr>
          <p:cNvPr id="362" name="Google Shape;362;g2d37e54456b_0_86"/>
          <p:cNvSpPr/>
          <p:nvPr/>
        </p:nvSpPr>
        <p:spPr>
          <a:xfrm>
            <a:off x="555350" y="1574725"/>
            <a:ext cx="7821228" cy="558577"/>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363" name="Google Shape;363;g2d37e54456b_0_86"/>
          <p:cNvSpPr txBox="1"/>
          <p:nvPr/>
        </p:nvSpPr>
        <p:spPr>
          <a:xfrm>
            <a:off x="636778" y="1583450"/>
            <a:ext cx="7739700" cy="519600"/>
          </a:xfrm>
          <a:prstGeom prst="rect">
            <a:avLst/>
          </a:prstGeom>
          <a:solidFill>
            <a:srgbClr val="D2A6F4">
              <a:alpha val="5059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Archivo Narrow"/>
                <a:ea typeface="Archivo Narrow"/>
                <a:cs typeface="Archivo Narrow"/>
                <a:sym typeface="Archivo Narrow"/>
              </a:rPr>
              <a:t>Formato de entrega:</a:t>
            </a:r>
            <a:r>
              <a:rPr lang="es" sz="1300">
                <a:solidFill>
                  <a:schemeClr val="dk1"/>
                </a:solidFill>
                <a:latin typeface="Archivo Narrow"/>
                <a:ea typeface="Archivo Narrow"/>
                <a:cs typeface="Archivo Narrow"/>
                <a:sym typeface="Archivo Narrow"/>
              </a:rPr>
              <a:t> Crear una carpeta en drive (pública) que contenga los archivos y carpetas que conforman tu proyecto.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rPr lang="es" sz="1300">
                <a:solidFill>
                  <a:schemeClr val="dk1"/>
                </a:solidFill>
                <a:latin typeface="Archivo Narrow"/>
                <a:ea typeface="Archivo Narrow"/>
                <a:cs typeface="Archivo Narrow"/>
                <a:sym typeface="Archivo Narrow"/>
              </a:rPr>
              <a:t>Compartir el link en el apartado de entrega en el Campus Virtual.</a:t>
            </a:r>
            <a:endParaRPr b="1" sz="1300">
              <a:solidFill>
                <a:schemeClr val="dk1"/>
              </a:solidFill>
              <a:latin typeface="Archivo Narrow"/>
              <a:ea typeface="Archivo Narrow"/>
              <a:cs typeface="Archivo Narrow"/>
              <a:sym typeface="Archivo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g2d37e54456b_0_196"/>
          <p:cNvSpPr/>
          <p:nvPr/>
        </p:nvSpPr>
        <p:spPr>
          <a:xfrm>
            <a:off x="560125" y="1616875"/>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69" name="Google Shape;369;g2d37e54456b_0_196"/>
          <p:cNvSpPr txBox="1"/>
          <p:nvPr/>
        </p:nvSpPr>
        <p:spPr>
          <a:xfrm>
            <a:off x="560125" y="1578625"/>
            <a:ext cx="7862400" cy="14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2</a:t>
            </a:r>
            <a:r>
              <a:rPr b="1" lang="es" sz="1300">
                <a:solidFill>
                  <a:schemeClr val="dk1"/>
                </a:solidFill>
                <a:latin typeface="Archivo Narrow"/>
                <a:ea typeface="Archivo Narrow"/>
                <a:cs typeface="Archivo Narrow"/>
                <a:sym typeface="Archivo Narrow"/>
              </a:rPr>
              <a:t>. Agregar productos al inventario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Implementar la funcionalidad para agregar productos a una lista: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Font typeface="Archivo Narrow"/>
              <a:buChar char="●"/>
            </a:pPr>
            <a:r>
              <a:rPr lang="es" sz="1300">
                <a:solidFill>
                  <a:schemeClr val="dk1"/>
                </a:solidFill>
                <a:latin typeface="Archivo Narrow"/>
                <a:ea typeface="Archivo Narrow"/>
                <a:cs typeface="Archivo Narrow"/>
                <a:sym typeface="Archivo Narrow"/>
              </a:rPr>
              <a:t>Cada producto debe ser almacenado en una lista, y debe tener al menos un nombre y una cantidad asociada.</a:t>
            </a:r>
            <a:endParaRPr sz="1300">
              <a:solidFill>
                <a:schemeClr val="dk1"/>
              </a:solidFill>
              <a:latin typeface="Archivo Narrow"/>
              <a:ea typeface="Archivo Narrow"/>
              <a:cs typeface="Archivo Narrow"/>
              <a:sym typeface="Archivo Narrow"/>
            </a:endParaRPr>
          </a:p>
        </p:txBody>
      </p:sp>
      <p:sp>
        <p:nvSpPr>
          <p:cNvPr id="370" name="Google Shape;370;g2d37e54456b_0_196"/>
          <p:cNvSpPr txBox="1"/>
          <p:nvPr/>
        </p:nvSpPr>
        <p:spPr>
          <a:xfrm>
            <a:off x="1382850" y="398575"/>
            <a:ext cx="70398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71" name="Google Shape;371;g2d37e54456b_0_19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grpSp>
        <p:nvGrpSpPr>
          <p:cNvPr id="372" name="Google Shape;372;g2d37e54456b_0_196"/>
          <p:cNvGrpSpPr/>
          <p:nvPr/>
        </p:nvGrpSpPr>
        <p:grpSpPr>
          <a:xfrm>
            <a:off x="633775" y="557100"/>
            <a:ext cx="748983" cy="741681"/>
            <a:chOff x="0" y="0"/>
            <a:chExt cx="1867789" cy="1845437"/>
          </a:xfrm>
        </p:grpSpPr>
        <p:sp>
          <p:nvSpPr>
            <p:cNvPr id="373" name="Google Shape;373;g2d37e54456b_0_19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74" name="Google Shape;374;g2d37e54456b_0_19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g2d37e54456b_0_196"/>
          <p:cNvSpPr/>
          <p:nvPr/>
        </p:nvSpPr>
        <p:spPr>
          <a:xfrm>
            <a:off x="1476175" y="1012550"/>
            <a:ext cx="4323021"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76" name="Google Shape;376;g2d37e54456b_0_19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77" name="Google Shape;377;g2d37e54456b_0_196"/>
          <p:cNvSpPr txBox="1"/>
          <p:nvPr/>
        </p:nvSpPr>
        <p:spPr>
          <a:xfrm>
            <a:off x="1903900" y="1033375"/>
            <a:ext cx="38937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78" name="Google Shape;378;g2d37e54456b_0_196"/>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79" name="Google Shape;379;g2d37e54456b_0_196"/>
          <p:cNvSpPr/>
          <p:nvPr/>
        </p:nvSpPr>
        <p:spPr>
          <a:xfrm>
            <a:off x="560125" y="2901000"/>
            <a:ext cx="2777013"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80" name="Google Shape;380;g2d37e54456b_0_196"/>
          <p:cNvSpPr txBox="1"/>
          <p:nvPr/>
        </p:nvSpPr>
        <p:spPr>
          <a:xfrm>
            <a:off x="586050" y="2858375"/>
            <a:ext cx="7935900" cy="17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300">
                <a:solidFill>
                  <a:schemeClr val="dk1"/>
                </a:solidFill>
                <a:latin typeface="Archivo Narrow"/>
                <a:ea typeface="Archivo Narrow"/>
                <a:cs typeface="Archivo Narrow"/>
                <a:sym typeface="Archivo Narrow"/>
              </a:rPr>
              <a:t>3. Mostrar el inventario</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Mostrar los productos ingresados: </a:t>
            </a:r>
            <a:endParaRPr sz="1300">
              <a:solidFill>
                <a:schemeClr val="dk1"/>
              </a:solidFill>
              <a:latin typeface="Archivo Narrow"/>
              <a:ea typeface="Archivo Narrow"/>
              <a:cs typeface="Archivo Narrow"/>
              <a:sym typeface="Archivo Narrow"/>
            </a:endParaRPr>
          </a:p>
          <a:p>
            <a:pPr indent="-311150" lvl="0" marL="457200" rtl="0" algn="l">
              <a:lnSpc>
                <a:spcPct val="115000"/>
              </a:lnSpc>
              <a:spcBef>
                <a:spcPts val="1200"/>
              </a:spcBef>
              <a:spcAft>
                <a:spcPts val="0"/>
              </a:spcAft>
              <a:buClr>
                <a:schemeClr val="dk1"/>
              </a:buClr>
              <a:buSzPts val="1300"/>
              <a:buFont typeface="Archivo Narrow"/>
              <a:buChar char="●"/>
            </a:pPr>
            <a:r>
              <a:rPr lang="es" sz="1300">
                <a:solidFill>
                  <a:schemeClr val="dk1"/>
                </a:solidFill>
                <a:latin typeface="Archivo Narrow"/>
                <a:ea typeface="Archivo Narrow"/>
                <a:cs typeface="Archivo Narrow"/>
                <a:sym typeface="Archivo Narrow"/>
              </a:rPr>
              <a:t>Al seleccionar la opción correspondiente, el sistema debe permitir visualizar los productos almacenados hasta el momento.</a:t>
            </a:r>
            <a:endParaRPr sz="1300">
              <a:solidFill>
                <a:schemeClr val="dk1"/>
              </a:solidFill>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g2d37e54456b_0_125"/>
          <p:cNvSpPr/>
          <p:nvPr/>
        </p:nvSpPr>
        <p:spPr>
          <a:xfrm>
            <a:off x="2322163" y="3879750"/>
            <a:ext cx="4161374" cy="558577"/>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grpSp>
        <p:nvGrpSpPr>
          <p:cNvPr id="386" name="Google Shape;386;g2d37e54456b_0_125"/>
          <p:cNvGrpSpPr/>
          <p:nvPr/>
        </p:nvGrpSpPr>
        <p:grpSpPr>
          <a:xfrm>
            <a:off x="1527351" y="1003500"/>
            <a:ext cx="4116610" cy="382815"/>
            <a:chOff x="0" y="-9525"/>
            <a:chExt cx="1657918" cy="201641"/>
          </a:xfrm>
        </p:grpSpPr>
        <p:sp>
          <p:nvSpPr>
            <p:cNvPr id="387" name="Google Shape;387;g2d37e54456b_0_12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88" name="Google Shape;388;g2d37e54456b_0_125"/>
            <p:cNvSpPr txBox="1"/>
            <p:nvPr/>
          </p:nvSpPr>
          <p:spPr>
            <a:xfrm>
              <a:off x="0" y="-9525"/>
              <a:ext cx="1657800" cy="201600"/>
            </a:xfrm>
            <a:prstGeom prst="rect">
              <a:avLst/>
            </a:prstGeom>
            <a:solidFill>
              <a:srgbClr val="D2A6F4">
                <a:alpha val="50590"/>
              </a:srgbClr>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89" name="Google Shape;389;g2d37e54456b_0_125"/>
          <p:cNvSpPr/>
          <p:nvPr/>
        </p:nvSpPr>
        <p:spPr>
          <a:xfrm>
            <a:off x="636325" y="1713450"/>
            <a:ext cx="100304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90" name="Google Shape;390;g2d37e54456b_0_125"/>
          <p:cNvSpPr txBox="1"/>
          <p:nvPr/>
        </p:nvSpPr>
        <p:spPr>
          <a:xfrm>
            <a:off x="1382850" y="398575"/>
            <a:ext cx="7157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Preentrega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91" name="Google Shape;391;g2d37e54456b_0_125"/>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392" name="Google Shape;392;g2d37e54456b_0_125"/>
          <p:cNvSpPr txBox="1"/>
          <p:nvPr/>
        </p:nvSpPr>
        <p:spPr>
          <a:xfrm>
            <a:off x="604050" y="1689725"/>
            <a:ext cx="7935900" cy="24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a:solidFill>
                  <a:schemeClr val="dk1"/>
                </a:solidFill>
                <a:latin typeface="Archivo Narrow"/>
                <a:ea typeface="Archivo Narrow"/>
                <a:cs typeface="Archivo Narrow"/>
                <a:sym typeface="Archivo Narrow"/>
              </a:rPr>
              <a:t>Recuerda:</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Esta instancia de entrega te va a permitir sentar las bases para el desarrollo del inventario que será parte de tu Proyecto Final Integrador.</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Recuerda seguir las buenas prácticas de codificación que hemos discutido en clase y utilizar bucles, listas y condicionales de manera eficiente.</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t/>
            </a:r>
            <a:endParaRPr b="1"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300">
              <a:solidFill>
                <a:schemeClr val="dk1"/>
              </a:solidFill>
              <a:latin typeface="Archivo Narrow"/>
              <a:ea typeface="Archivo Narrow"/>
              <a:cs typeface="Archivo Narrow"/>
              <a:sym typeface="Archivo Narrow"/>
            </a:endParaRPr>
          </a:p>
          <a:p>
            <a:pPr indent="0" lvl="0" marL="914400" rtl="0" algn="l">
              <a:lnSpc>
                <a:spcPct val="115000"/>
              </a:lnSpc>
              <a:spcBef>
                <a:spcPts val="1200"/>
              </a:spcBef>
              <a:spcAft>
                <a:spcPts val="0"/>
              </a:spcAft>
              <a:buNone/>
            </a:pPr>
            <a:r>
              <a:t/>
            </a:r>
            <a:endParaRPr b="1" sz="1100">
              <a:solidFill>
                <a:schemeClr val="dk1"/>
              </a:solidFill>
            </a:endParaRPr>
          </a:p>
          <a:p>
            <a:pPr indent="0" lvl="0" marL="0" rtl="0" algn="l">
              <a:spcBef>
                <a:spcPts val="1200"/>
              </a:spcBef>
              <a:spcAft>
                <a:spcPts val="0"/>
              </a:spcAft>
              <a:buNone/>
            </a:pPr>
            <a:r>
              <a:t/>
            </a:r>
            <a:endParaRPr>
              <a:solidFill>
                <a:schemeClr val="dk1"/>
              </a:solidFill>
              <a:latin typeface="Archivo Narrow"/>
              <a:ea typeface="Archivo Narrow"/>
              <a:cs typeface="Archivo Narrow"/>
              <a:sym typeface="Archivo Narrow"/>
            </a:endParaRPr>
          </a:p>
        </p:txBody>
      </p:sp>
      <p:sp>
        <p:nvSpPr>
          <p:cNvPr id="393" name="Google Shape;393;g2d37e54456b_0_125"/>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94" name="Google Shape;394;g2d37e54456b_0_125"/>
          <p:cNvSpPr txBox="1"/>
          <p:nvPr/>
        </p:nvSpPr>
        <p:spPr>
          <a:xfrm>
            <a:off x="1827550" y="1035300"/>
            <a:ext cx="3637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lang="es" sz="2100">
                <a:latin typeface="Archivo Narrow"/>
                <a:ea typeface="Archivo Narrow"/>
                <a:cs typeface="Archivo Narrow"/>
                <a:sym typeface="Archivo Narrow"/>
              </a:rPr>
              <a:t>Requisitos para la entrega:</a:t>
            </a:r>
            <a:endParaRPr i="0" sz="700" u="none" cap="none" strike="noStrike">
              <a:solidFill>
                <a:srgbClr val="000000"/>
              </a:solidFill>
              <a:latin typeface="Archivo Narrow"/>
              <a:ea typeface="Archivo Narrow"/>
              <a:cs typeface="Archivo Narrow"/>
              <a:sym typeface="Archivo Narrow"/>
            </a:endParaRPr>
          </a:p>
        </p:txBody>
      </p:sp>
      <p:grpSp>
        <p:nvGrpSpPr>
          <p:cNvPr id="395" name="Google Shape;395;g2d37e54456b_0_125"/>
          <p:cNvGrpSpPr/>
          <p:nvPr/>
        </p:nvGrpSpPr>
        <p:grpSpPr>
          <a:xfrm>
            <a:off x="633775" y="557100"/>
            <a:ext cx="748983" cy="741681"/>
            <a:chOff x="0" y="0"/>
            <a:chExt cx="1867789" cy="1845437"/>
          </a:xfrm>
        </p:grpSpPr>
        <p:sp>
          <p:nvSpPr>
            <p:cNvPr id="396" name="Google Shape;396;g2d37e54456b_0_12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97" name="Google Shape;397;g2d37e54456b_0_12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g2d37e54456b_0_125"/>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99" name="Google Shape;399;g2d37e54456b_0_125"/>
          <p:cNvSpPr txBox="1"/>
          <p:nvPr/>
        </p:nvSpPr>
        <p:spPr>
          <a:xfrm>
            <a:off x="2895150" y="3966588"/>
            <a:ext cx="31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Tendrás 7 días de corrido para realizar la entrega</a:t>
            </a:r>
            <a:endParaRPr sz="1300">
              <a:solidFill>
                <a:schemeClr val="dk1"/>
              </a:solidFill>
              <a:latin typeface="Archivo Narrow"/>
              <a:ea typeface="Archivo Narrow"/>
              <a:cs typeface="Archivo Narrow"/>
              <a:sym typeface="Archivo Narrow"/>
            </a:endParaRPr>
          </a:p>
        </p:txBody>
      </p:sp>
      <p:sp>
        <p:nvSpPr>
          <p:cNvPr id="400" name="Google Shape;400;g2d37e54456b_0_125"/>
          <p:cNvSpPr/>
          <p:nvPr/>
        </p:nvSpPr>
        <p:spPr>
          <a:xfrm>
            <a:off x="2387725" y="3960050"/>
            <a:ext cx="450281" cy="384239"/>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sp>
        <p:nvSpPr>
          <p:cNvPr id="405" name="Google Shape;405;g31118dcdb27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406" name="Google Shape;406;g31118dcdb27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407" name="Google Shape;407;g31118dcdb27_0_0"/>
          <p:cNvGrpSpPr/>
          <p:nvPr/>
        </p:nvGrpSpPr>
        <p:grpSpPr>
          <a:xfrm>
            <a:off x="973026" y="1099650"/>
            <a:ext cx="1614234" cy="1678793"/>
            <a:chOff x="0" y="-9525"/>
            <a:chExt cx="354123" cy="394843"/>
          </a:xfrm>
        </p:grpSpPr>
        <p:sp>
          <p:nvSpPr>
            <p:cNvPr id="408" name="Google Shape;408;g31118dcdb27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9" name="Google Shape;409;g31118dcdb27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0" name="Google Shape;410;g31118dcdb27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411" name="Google Shape;411;g31118dcdb27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09e9fac487_0_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66" name="Google Shape;66;g309e9fac487_0_5"/>
          <p:cNvGrpSpPr/>
          <p:nvPr/>
        </p:nvGrpSpPr>
        <p:grpSpPr>
          <a:xfrm>
            <a:off x="2876576" y="1893848"/>
            <a:ext cx="995192" cy="1109627"/>
            <a:chOff x="0" y="-9525"/>
            <a:chExt cx="354123" cy="394843"/>
          </a:xfrm>
        </p:grpSpPr>
        <p:sp>
          <p:nvSpPr>
            <p:cNvPr id="67" name="Google Shape;67;g309e9fac487_0_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68" name="Google Shape;68;g309e9fac487_0_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69" name="Google Shape;69;g309e9fac487_0_5"/>
          <p:cNvSpPr txBox="1"/>
          <p:nvPr/>
        </p:nvSpPr>
        <p:spPr>
          <a:xfrm>
            <a:off x="3946025" y="2081400"/>
            <a:ext cx="46566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Repaso</a:t>
            </a:r>
            <a:endParaRPr b="1" i="0" sz="5200" u="none" cap="none" strike="noStrike">
              <a:solidFill>
                <a:srgbClr val="434343"/>
              </a:solidFill>
              <a:latin typeface="Archivo Narrow"/>
              <a:ea typeface="Archivo Narrow"/>
              <a:cs typeface="Archivo Narrow"/>
              <a:sym typeface="Archivo Narrow"/>
            </a:endParaRPr>
          </a:p>
        </p:txBody>
      </p:sp>
      <p:pic>
        <p:nvPicPr>
          <p:cNvPr id="70" name="Google Shape;70;g309e9fac487_0_5"/>
          <p:cNvPicPr preferRelativeResize="0"/>
          <p:nvPr/>
        </p:nvPicPr>
        <p:blipFill>
          <a:blip r:embed="rId4">
            <a:alphaModFix/>
          </a:blip>
          <a:stretch>
            <a:fillRect/>
          </a:stretch>
        </p:blipFill>
        <p:spPr>
          <a:xfrm>
            <a:off x="2973974" y="2048463"/>
            <a:ext cx="800401" cy="800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09e9fac487_0_1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80" name="Google Shape;80;g309e9fac487_0_12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81" name="Google Shape;81;g309e9fac487_0_127"/>
          <p:cNvGrpSpPr/>
          <p:nvPr/>
        </p:nvGrpSpPr>
        <p:grpSpPr>
          <a:xfrm>
            <a:off x="555362" y="631437"/>
            <a:ext cx="700421" cy="692039"/>
            <a:chOff x="0" y="0"/>
            <a:chExt cx="1867789" cy="1845437"/>
          </a:xfrm>
        </p:grpSpPr>
        <p:sp>
          <p:nvSpPr>
            <p:cNvPr id="82" name="Google Shape;82;g309e9fac487_0_12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83" name="Google Shape;83;g309e9fac487_0_12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g309e9fac487_0_127"/>
          <p:cNvSpPr txBox="1"/>
          <p:nvPr/>
        </p:nvSpPr>
        <p:spPr>
          <a:xfrm>
            <a:off x="1342696" y="719975"/>
            <a:ext cx="7317300" cy="477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100">
                <a:latin typeface="Archivo Black"/>
                <a:ea typeface="Archivo Black"/>
                <a:cs typeface="Archivo Black"/>
                <a:sym typeface="Archivo Black"/>
              </a:rPr>
              <a:t>L</a:t>
            </a:r>
            <a:r>
              <a:rPr lang="es" sz="3100">
                <a:latin typeface="Archivo Black"/>
                <a:ea typeface="Archivo Black"/>
                <a:cs typeface="Archivo Black"/>
                <a:sym typeface="Archivo Black"/>
              </a:rPr>
              <a:t>istas en Python</a:t>
            </a:r>
            <a:endParaRPr sz="3100">
              <a:latin typeface="Archivo Black"/>
              <a:ea typeface="Archivo Black"/>
              <a:cs typeface="Archivo Black"/>
              <a:sym typeface="Archivo Black"/>
            </a:endParaRPr>
          </a:p>
        </p:txBody>
      </p:sp>
      <p:sp>
        <p:nvSpPr>
          <p:cNvPr id="85" name="Google Shape;85;g309e9fac487_0_127"/>
          <p:cNvSpPr txBox="1"/>
          <p:nvPr/>
        </p:nvSpPr>
        <p:spPr>
          <a:xfrm>
            <a:off x="555350" y="1807850"/>
            <a:ext cx="8104500" cy="474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U</a:t>
            </a:r>
            <a:r>
              <a:rPr lang="es">
                <a:latin typeface="Archivo Narrow"/>
                <a:ea typeface="Archivo Narrow"/>
                <a:cs typeface="Archivo Narrow"/>
                <a:sym typeface="Archivo Narrow"/>
              </a:rPr>
              <a:t>na lista es una estructura que te permite almacenar varios valores dentro de una sola variable. Una lista se crea encerrando los elementos entre corchetes [] y separándolos por comas:</a:t>
            </a:r>
            <a:endParaRPr b="0" i="0" sz="1400" u="none" cap="none" strike="noStrike">
              <a:solidFill>
                <a:srgbClr val="000000"/>
              </a:solidFill>
              <a:latin typeface="Archivo Narrow"/>
              <a:ea typeface="Archivo Narrow"/>
              <a:cs typeface="Archivo Narrow"/>
              <a:sym typeface="Archivo Narrow"/>
            </a:endParaRPr>
          </a:p>
        </p:txBody>
      </p:sp>
      <p:pic>
        <p:nvPicPr>
          <p:cNvPr id="86" name="Google Shape;86;g309e9fac487_0_12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87" name="Google Shape;87;g309e9fac487_0_127"/>
          <p:cNvSpPr txBox="1"/>
          <p:nvPr/>
        </p:nvSpPr>
        <p:spPr>
          <a:xfrm>
            <a:off x="1255800" y="2361600"/>
            <a:ext cx="6443100" cy="420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"coche"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"tren"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"avi</a:t>
            </a:r>
            <a:r>
              <a:rPr lang="es" sz="1050">
                <a:solidFill>
                  <a:srgbClr val="96D0FF"/>
                </a:solidFill>
                <a:highlight>
                  <a:srgbClr val="22272E"/>
                </a:highlight>
                <a:latin typeface="Courier New"/>
                <a:ea typeface="Courier New"/>
                <a:cs typeface="Courier New"/>
                <a:sym typeface="Courier New"/>
              </a:rPr>
              <a:t>ón</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"barco"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
        <p:nvSpPr>
          <p:cNvPr id="88" name="Google Shape;88;g309e9fac487_0_127"/>
          <p:cNvSpPr txBox="1"/>
          <p:nvPr/>
        </p:nvSpPr>
        <p:spPr>
          <a:xfrm>
            <a:off x="636150" y="2892425"/>
            <a:ext cx="81045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Cada elemento tiene una posición específica dentro de la lista, lo que nos permite acceder a ellos cuando lo necesitemos.</a:t>
            </a:r>
            <a:endParaRPr>
              <a:latin typeface="Archivo Narrow"/>
              <a:ea typeface="Archivo Narrow"/>
              <a:cs typeface="Archivo Narrow"/>
              <a:sym typeface="Archivo Narrow"/>
            </a:endParaRPr>
          </a:p>
        </p:txBody>
      </p:sp>
      <p:sp>
        <p:nvSpPr>
          <p:cNvPr id="89" name="Google Shape;89;g309e9fac487_0_127"/>
          <p:cNvSpPr txBox="1"/>
          <p:nvPr/>
        </p:nvSpPr>
        <p:spPr>
          <a:xfrm>
            <a:off x="1255775" y="3218350"/>
            <a:ext cx="6443100" cy="69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vehiculos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"coche"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"tren"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"avión"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"barco"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"coche"</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vehiculos</a:t>
            </a:r>
            <a:r>
              <a:rPr lang="es" sz="1050">
                <a:solidFill>
                  <a:srgbClr val="ADBAC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  </a:t>
            </a:r>
            <a:r>
              <a:rPr lang="es" sz="1050">
                <a:solidFill>
                  <a:srgbClr val="768390"/>
                </a:solidFill>
                <a:highlight>
                  <a:srgbClr val="22272E"/>
                </a:highlight>
                <a:latin typeface="Courier New"/>
                <a:ea typeface="Courier New"/>
                <a:cs typeface="Courier New"/>
                <a:sym typeface="Courier New"/>
              </a:rPr>
              <a:t># Imprime "avi</a:t>
            </a:r>
            <a:r>
              <a:rPr lang="es" sz="1050">
                <a:solidFill>
                  <a:srgbClr val="768390"/>
                </a:solidFill>
                <a:highlight>
                  <a:srgbClr val="22272E"/>
                </a:highlight>
                <a:latin typeface="Courier New"/>
                <a:ea typeface="Courier New"/>
                <a:cs typeface="Courier New"/>
                <a:sym typeface="Courier New"/>
              </a:rPr>
              <a:t>ón</a:t>
            </a:r>
            <a:r>
              <a:rPr lang="es" sz="1050">
                <a:solidFill>
                  <a:srgbClr val="768390"/>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09e9fac487_0_6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99" name="Google Shape;99;g309e9fac487_0_6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00" name="Google Shape;100;g309e9fac487_0_63"/>
          <p:cNvGrpSpPr/>
          <p:nvPr/>
        </p:nvGrpSpPr>
        <p:grpSpPr>
          <a:xfrm>
            <a:off x="555362" y="631437"/>
            <a:ext cx="700421" cy="692039"/>
            <a:chOff x="0" y="0"/>
            <a:chExt cx="1867789" cy="1845437"/>
          </a:xfrm>
        </p:grpSpPr>
        <p:sp>
          <p:nvSpPr>
            <p:cNvPr id="101" name="Google Shape;101;g309e9fac487_0_6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02" name="Google Shape;102;g309e9fac487_0_6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309e9fac487_0_63"/>
          <p:cNvSpPr txBox="1"/>
          <p:nvPr/>
        </p:nvSpPr>
        <p:spPr>
          <a:xfrm>
            <a:off x="1342700" y="719975"/>
            <a:ext cx="78012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Recorrer una lista con while</a:t>
            </a:r>
            <a:endParaRPr b="0" i="0" sz="3500" u="none" cap="none" strike="noStrike">
              <a:solidFill>
                <a:srgbClr val="000000"/>
              </a:solidFill>
              <a:latin typeface="Archivo Black"/>
              <a:ea typeface="Archivo Black"/>
              <a:cs typeface="Archivo Black"/>
              <a:sym typeface="Archivo Black"/>
            </a:endParaRPr>
          </a:p>
        </p:txBody>
      </p:sp>
      <p:sp>
        <p:nvSpPr>
          <p:cNvPr id="104" name="Google Shape;104;g309e9fac487_0_63"/>
          <p:cNvSpPr txBox="1"/>
          <p:nvPr/>
        </p:nvSpPr>
        <p:spPr>
          <a:xfrm>
            <a:off x="555350" y="1807850"/>
            <a:ext cx="8013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Este ejemplo te muestra cómo recorrer una lista con un bucle while. Lo que hacemos es definir una lista de productos y luego recorrerla para mostrar cada uno de los elementos.</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05" name="Google Shape;105;g309e9fac487_0_6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06" name="Google Shape;106;g309e9fac487_0_63"/>
          <p:cNvSpPr txBox="1"/>
          <p:nvPr/>
        </p:nvSpPr>
        <p:spPr>
          <a:xfrm>
            <a:off x="555200" y="2628575"/>
            <a:ext cx="4838400" cy="11514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productos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"manzanas"</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"leche"</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len</a:t>
            </a:r>
            <a:r>
              <a:rPr lang="es" sz="1050">
                <a:solidFill>
                  <a:srgbClr val="ADBAC7"/>
                </a:solidFill>
                <a:highlight>
                  <a:srgbClr val="22272E"/>
                </a:highlight>
                <a:latin typeface="Courier New"/>
                <a:ea typeface="Courier New"/>
                <a:cs typeface="Courier New"/>
                <a:sym typeface="Courier New"/>
              </a:rPr>
              <a:t>(productos):</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"Producto"</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productos[indice])</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indice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endParaRPr sz="1050">
              <a:solidFill>
                <a:srgbClr val="6A9955"/>
              </a:solidFill>
              <a:highlight>
                <a:srgbClr val="1F1F1F"/>
              </a:highlight>
              <a:latin typeface="Courier New"/>
              <a:ea typeface="Courier New"/>
              <a:cs typeface="Courier New"/>
              <a:sym typeface="Courier New"/>
            </a:endParaRPr>
          </a:p>
        </p:txBody>
      </p:sp>
      <p:sp>
        <p:nvSpPr>
          <p:cNvPr id="107" name="Google Shape;107;g309e9fac487_0_63"/>
          <p:cNvSpPr txBox="1"/>
          <p:nvPr/>
        </p:nvSpPr>
        <p:spPr>
          <a:xfrm>
            <a:off x="5651025" y="2628575"/>
            <a:ext cx="2917200" cy="1151400"/>
          </a:xfrm>
          <a:prstGeom prst="rect">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1 : manzanas</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2 : pan</a:t>
            </a:r>
            <a:endParaRPr sz="1550">
              <a:solidFill>
                <a:srgbClr val="ADBAC7"/>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550">
                <a:solidFill>
                  <a:srgbClr val="ADBAC7"/>
                </a:solidFill>
                <a:highlight>
                  <a:srgbClr val="22272E"/>
                </a:highlight>
                <a:latin typeface="Courier New"/>
                <a:ea typeface="Courier New"/>
                <a:cs typeface="Courier New"/>
                <a:sym typeface="Courier New"/>
              </a:rPr>
              <a:t>Producto 3 : leche</a:t>
            </a:r>
            <a:endParaRPr sz="1050">
              <a:solidFill>
                <a:srgbClr val="ADBAC7"/>
              </a:solidFill>
              <a:highlight>
                <a:srgbClr val="22272E"/>
              </a:highlight>
              <a:latin typeface="Courier New"/>
              <a:ea typeface="Courier New"/>
              <a:cs typeface="Courier New"/>
              <a:sym typeface="Courier New"/>
            </a:endParaRPr>
          </a:p>
        </p:txBody>
      </p:sp>
      <p:sp>
        <p:nvSpPr>
          <p:cNvPr id="108" name="Google Shape;108;g309e9fac487_0_63"/>
          <p:cNvSpPr txBox="1"/>
          <p:nvPr/>
        </p:nvSpPr>
        <p:spPr>
          <a:xfrm>
            <a:off x="565500" y="3817950"/>
            <a:ext cx="8013000" cy="215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¨Probá este código.                                                                                                Verás esto en la terminal.</a:t>
            </a:r>
            <a:endParaRPr>
              <a:latin typeface="Archivo Narrow"/>
              <a:ea typeface="Archivo Narrow"/>
              <a:cs typeface="Archivo Narrow"/>
              <a:sym typeface="Archivo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9e9fac487_0_19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8" name="Google Shape;118;g309e9fac487_0_19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9" name="Google Shape;119;g309e9fac487_0_190"/>
          <p:cNvGrpSpPr/>
          <p:nvPr/>
        </p:nvGrpSpPr>
        <p:grpSpPr>
          <a:xfrm>
            <a:off x="555362" y="631437"/>
            <a:ext cx="700421" cy="692039"/>
            <a:chOff x="0" y="0"/>
            <a:chExt cx="1867789" cy="1845437"/>
          </a:xfrm>
        </p:grpSpPr>
        <p:sp>
          <p:nvSpPr>
            <p:cNvPr id="120" name="Google Shape;120;g309e9fac487_0_19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21" name="Google Shape;121;g309e9fac487_0_19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309e9fac487_0_190"/>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¿Cómo crear un menú?</a:t>
            </a:r>
            <a:endParaRPr b="0" i="0" sz="3500" u="none" cap="none" strike="noStrike">
              <a:solidFill>
                <a:srgbClr val="000000"/>
              </a:solidFill>
              <a:latin typeface="Archivo Black"/>
              <a:ea typeface="Archivo Black"/>
              <a:cs typeface="Archivo Black"/>
              <a:sym typeface="Archivo Black"/>
            </a:endParaRPr>
          </a:p>
        </p:txBody>
      </p:sp>
      <p:sp>
        <p:nvSpPr>
          <p:cNvPr id="123" name="Google Shape;123;g309e9fac487_0_190"/>
          <p:cNvSpPr txBox="1"/>
          <p:nvPr/>
        </p:nvSpPr>
        <p:spPr>
          <a:xfrm>
            <a:off x="555350" y="1807850"/>
            <a:ext cx="79815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Podés usar un bucle while, que mantiene el programa corriendo hasta que la persona elija la opción de salir. Cada vez que ingresa una opción, el programa responde en consecuencia. Si ingresa una opción incorrecta, también se lo hacemos saber.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24" name="Google Shape;124;g309e9fac487_0_19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25" name="Google Shape;125;g309e9fac487_0_190"/>
          <p:cNvSpPr txBox="1"/>
          <p:nvPr/>
        </p:nvSpPr>
        <p:spPr>
          <a:xfrm>
            <a:off x="555200" y="2628575"/>
            <a:ext cx="7981500" cy="16665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opcion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3</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"Menú Interactivo"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"1. Opción 1"</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"2. Opción 2"</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"3. Salir"</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opcion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"Seleccioná una opción: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  # Aquí va el código que gestiona las opciones</a:t>
            </a:r>
            <a:endParaRPr sz="1050">
              <a:solidFill>
                <a:srgbClr val="768390"/>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9e9fac487_0_21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5" name="Google Shape;135;g309e9fac487_0_21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6" name="Google Shape;136;g309e9fac487_0_213"/>
          <p:cNvGrpSpPr/>
          <p:nvPr/>
        </p:nvGrpSpPr>
        <p:grpSpPr>
          <a:xfrm>
            <a:off x="555362" y="631437"/>
            <a:ext cx="700421" cy="692039"/>
            <a:chOff x="0" y="0"/>
            <a:chExt cx="1867789" cy="1845437"/>
          </a:xfrm>
        </p:grpSpPr>
        <p:sp>
          <p:nvSpPr>
            <p:cNvPr id="137" name="Google Shape;137;g309e9fac487_0_21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8" name="Google Shape;138;g309e9fac487_0_21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309e9fac487_0_213"/>
          <p:cNvSpPr txBox="1"/>
          <p:nvPr/>
        </p:nvSpPr>
        <p:spPr>
          <a:xfrm>
            <a:off x="1342702" y="719975"/>
            <a:ext cx="72255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Validar datos</a:t>
            </a:r>
            <a:endParaRPr b="0" i="0" sz="3500" u="none" cap="none" strike="noStrike">
              <a:solidFill>
                <a:srgbClr val="000000"/>
              </a:solidFill>
              <a:latin typeface="Archivo Black"/>
              <a:ea typeface="Archivo Black"/>
              <a:cs typeface="Archivo Black"/>
              <a:sym typeface="Archivo Black"/>
            </a:endParaRPr>
          </a:p>
        </p:txBody>
      </p:sp>
      <p:sp>
        <p:nvSpPr>
          <p:cNvPr id="140" name="Google Shape;140;g309e9fac487_0_213"/>
          <p:cNvSpPr txBox="1"/>
          <p:nvPr/>
        </p:nvSpPr>
        <p:spPr>
          <a:xfrm>
            <a:off x="555350" y="1807850"/>
            <a:ext cx="80130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Debemos asegurarnos que los datos que ingresa el usuario se ajusten a lo que el script requiere. Recordemos </a:t>
            </a:r>
            <a:r>
              <a:rPr lang="es">
                <a:latin typeface="Archivo Narrow"/>
                <a:ea typeface="Archivo Narrow"/>
                <a:cs typeface="Archivo Narrow"/>
                <a:sym typeface="Archivo Narrow"/>
              </a:rPr>
              <a:t>cómo</a:t>
            </a:r>
            <a:r>
              <a:rPr lang="es">
                <a:latin typeface="Archivo Narrow"/>
                <a:ea typeface="Archivo Narrow"/>
                <a:cs typeface="Archivo Narrow"/>
                <a:sym typeface="Archivo Narrow"/>
              </a:rPr>
              <a:t> hacerlo: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41" name="Google Shape;141;g309e9fac487_0_21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42" name="Google Shape;142;g309e9fac487_0_213"/>
          <p:cNvSpPr txBox="1"/>
          <p:nvPr/>
        </p:nvSpPr>
        <p:spPr>
          <a:xfrm>
            <a:off x="555200" y="2369225"/>
            <a:ext cx="7599600" cy="1559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cantidad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a:t>
            </a:r>
            <a:r>
              <a:rPr lang="es" sz="1050">
                <a:solidFill>
                  <a:srgbClr val="6CB6FF"/>
                </a:solidFill>
                <a:highlight>
                  <a:srgbClr val="22272E"/>
                </a:highlight>
                <a:latin typeface="Courier New"/>
                <a:ea typeface="Courier New"/>
                <a:cs typeface="Courier New"/>
                <a:sym typeface="Courier New"/>
              </a:rPr>
              <a:t>1</a:t>
            </a:r>
            <a:endParaRPr sz="1050">
              <a:solidFill>
                <a:srgbClr val="6CB6FF"/>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F47067"/>
                </a:solidFill>
                <a:highlight>
                  <a:srgbClr val="22272E"/>
                </a:highlight>
                <a:latin typeface="Courier New"/>
                <a:ea typeface="Courier New"/>
                <a:cs typeface="Courier New"/>
                <a:sym typeface="Courier New"/>
              </a:rPr>
              <a:t>while</a:t>
            </a: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r>
              <a:rPr lang="es" sz="1050">
                <a:solidFill>
                  <a:srgbClr val="F69D50"/>
                </a:solidFill>
                <a:highlight>
                  <a:srgbClr val="22272E"/>
                </a:highlight>
                <a:latin typeface="Courier New"/>
                <a:ea typeface="Courier New"/>
                <a:cs typeface="Courier New"/>
                <a:sym typeface="Courier New"/>
              </a:rPr>
              <a:t>int</a:t>
            </a:r>
            <a:r>
              <a:rPr lang="es" sz="1050">
                <a:solidFill>
                  <a:srgbClr val="ADBAC7"/>
                </a:solidFill>
                <a:highlight>
                  <a:srgbClr val="22272E"/>
                </a:highlight>
                <a:latin typeface="Courier New"/>
                <a:ea typeface="Courier New"/>
                <a:cs typeface="Courier New"/>
                <a:sym typeface="Courier New"/>
              </a:rPr>
              <a:t>(</a:t>
            </a:r>
            <a:r>
              <a:rPr lang="es" sz="1050">
                <a:solidFill>
                  <a:srgbClr val="DCBDFB"/>
                </a:solidFill>
                <a:highlight>
                  <a:srgbClr val="22272E"/>
                </a:highlight>
                <a:latin typeface="Courier New"/>
                <a:ea typeface="Courier New"/>
                <a:cs typeface="Courier New"/>
                <a:sym typeface="Courier New"/>
              </a:rPr>
              <a:t>input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"Ingresá la cantidad de productos (debe ser mayor a 0): "</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F47067"/>
                </a:solidFill>
                <a:highlight>
                  <a:srgbClr val="22272E"/>
                </a:highlight>
                <a:latin typeface="Courier New"/>
                <a:ea typeface="Courier New"/>
                <a:cs typeface="Courier New"/>
                <a:sym typeface="Courier New"/>
              </a:rPr>
              <a:t>if</a:t>
            </a:r>
            <a:r>
              <a:rPr lang="es" sz="1050">
                <a:solidFill>
                  <a:srgbClr val="ADBAC7"/>
                </a:solidFill>
                <a:highlight>
                  <a:srgbClr val="22272E"/>
                </a:highlight>
                <a:latin typeface="Courier New"/>
                <a:ea typeface="Courier New"/>
                <a:cs typeface="Courier New"/>
                <a:sym typeface="Courier New"/>
              </a:rPr>
              <a:t> cantidad </a:t>
            </a:r>
            <a:r>
              <a:rPr lang="es" sz="1050">
                <a:solidFill>
                  <a:srgbClr val="F47067"/>
                </a:solidFill>
                <a:highlight>
                  <a:srgbClr val="22272E"/>
                </a:highlight>
                <a:latin typeface="Courier New"/>
                <a:ea typeface="Courier New"/>
                <a:cs typeface="Courier New"/>
                <a:sym typeface="Courier New"/>
              </a:rPr>
              <a:t>&lt;=</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"La cantidad no puede ser menor o igual a 0. Intentá de nuevo."</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BDFB"/>
                </a:solidFill>
                <a:highlight>
                  <a:srgbClr val="22272E"/>
                </a:highlight>
                <a:latin typeface="Courier New"/>
                <a:ea typeface="Courier New"/>
                <a:cs typeface="Courier New"/>
                <a:sym typeface="Courier New"/>
              </a:rPr>
              <a:t>print</a:t>
            </a:r>
            <a:r>
              <a:rPr lang="es" sz="1050">
                <a:solidFill>
                  <a:srgbClr val="ADBAC7"/>
                </a:solidFill>
                <a:highlight>
                  <a:srgbClr val="22272E"/>
                </a:highlight>
                <a:latin typeface="Courier New"/>
                <a:ea typeface="Courier New"/>
                <a:cs typeface="Courier New"/>
                <a:sym typeface="Courier New"/>
              </a:rPr>
              <a:t>(</a:t>
            </a:r>
            <a:r>
              <a:rPr lang="es" sz="1050">
                <a:solidFill>
                  <a:srgbClr val="96D0FF"/>
                </a:solidFill>
                <a:highlight>
                  <a:srgbClr val="22272E"/>
                </a:highlight>
                <a:latin typeface="Courier New"/>
                <a:ea typeface="Courier New"/>
                <a:cs typeface="Courier New"/>
                <a:sym typeface="Courier New"/>
              </a:rPr>
              <a:t>"Ingresaste una cantidad válida:"</a:t>
            </a:r>
            <a:r>
              <a:rPr lang="es" sz="1050">
                <a:solidFill>
                  <a:srgbClr val="ADBAC7"/>
                </a:solidFill>
                <a:highlight>
                  <a:srgbClr val="22272E"/>
                </a:highlight>
                <a:latin typeface="Courier New"/>
                <a:ea typeface="Courier New"/>
                <a:cs typeface="Courier New"/>
                <a:sym typeface="Courier New"/>
              </a:rPr>
              <a:t>, cantidad)</a:t>
            </a:r>
            <a:endParaRPr sz="1050">
              <a:solidFill>
                <a:srgbClr val="ADBAC7"/>
              </a:solidFill>
              <a:highlight>
                <a:srgbClr val="22272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ADBAC7"/>
              </a:solidFill>
              <a:highlight>
                <a:srgbClr val="22272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309e9fac487_0_0"/>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309e9fac487_0_0"/>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931804a82_0_2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8" name="Google Shape;158;g30931804a82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9" name="Google Shape;159;g30931804a82_0_29"/>
          <p:cNvGrpSpPr/>
          <p:nvPr/>
        </p:nvGrpSpPr>
        <p:grpSpPr>
          <a:xfrm>
            <a:off x="555362" y="631437"/>
            <a:ext cx="700421" cy="692039"/>
            <a:chOff x="0" y="0"/>
            <a:chExt cx="1867789" cy="1845437"/>
          </a:xfrm>
        </p:grpSpPr>
        <p:sp>
          <p:nvSpPr>
            <p:cNvPr id="160" name="Google Shape;160;g30931804a82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61" name="Google Shape;161;g30931804a82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g30931804a82_0_29"/>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163" name="Google Shape;163;g30931804a82_0_29"/>
          <p:cNvSpPr txBox="1"/>
          <p:nvPr/>
        </p:nvSpPr>
        <p:spPr>
          <a:xfrm>
            <a:off x="1342696" y="504825"/>
            <a:ext cx="746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164" name="Google Shape;164;g30931804a82_0_29"/>
          <p:cNvGrpSpPr/>
          <p:nvPr/>
        </p:nvGrpSpPr>
        <p:grpSpPr>
          <a:xfrm>
            <a:off x="1342695" y="1017800"/>
            <a:ext cx="4971433" cy="382795"/>
            <a:chOff x="0" y="-9525"/>
            <a:chExt cx="1657918" cy="201641"/>
          </a:xfrm>
        </p:grpSpPr>
        <p:sp>
          <p:nvSpPr>
            <p:cNvPr id="165" name="Google Shape;165;g30931804a82_0_29"/>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166" name="Google Shape;166;g30931804a82_0_29"/>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67" name="Google Shape;167;g30931804a82_0_29"/>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168" name="Google Shape;168;g30931804a82_0_29"/>
          <p:cNvGrpSpPr/>
          <p:nvPr/>
        </p:nvGrpSpPr>
        <p:grpSpPr>
          <a:xfrm>
            <a:off x="555375" y="1658250"/>
            <a:ext cx="8009985" cy="297305"/>
            <a:chOff x="-2" y="-9525"/>
            <a:chExt cx="1916356" cy="156600"/>
          </a:xfrm>
        </p:grpSpPr>
        <p:sp>
          <p:nvSpPr>
            <p:cNvPr id="169" name="Google Shape;169;g30931804a82_0_29"/>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170" name="Google Shape;170;g30931804a82_0_29"/>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71" name="Google Shape;171;g30931804a82_0_29"/>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t>
            </a:r>
            <a:r>
              <a:rPr lang="es" sz="1600">
                <a:latin typeface="Archivo Black"/>
                <a:ea typeface="Archivo Black"/>
                <a:cs typeface="Archivo Black"/>
                <a:sym typeface="Archivo Black"/>
              </a:rPr>
              <a:t>Registro de ventas por día</a:t>
            </a:r>
            <a:endParaRPr b="0" i="0" sz="1600" u="none" cap="none" strike="noStrike">
              <a:solidFill>
                <a:srgbClr val="000000"/>
              </a:solidFill>
              <a:latin typeface="Archivo Black"/>
              <a:ea typeface="Archivo Black"/>
              <a:cs typeface="Archivo Black"/>
              <a:sym typeface="Archivo Black"/>
            </a:endParaRPr>
          </a:p>
        </p:txBody>
      </p:sp>
      <p:sp>
        <p:nvSpPr>
          <p:cNvPr id="172" name="Google Shape;172;g30931804a82_0_29"/>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173" name="Google Shape;173;g30931804a82_0_29"/>
          <p:cNvSpPr txBox="1"/>
          <p:nvPr/>
        </p:nvSpPr>
        <p:spPr>
          <a:xfrm>
            <a:off x="555475" y="2061325"/>
            <a:ext cx="7887900" cy="18042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Desarrollá un programa que permita registrar las ventas diarias de un comercio durante 5 días. Al finalizar, el sistema debe mostrar el total de ventas realizadas en cada día y el promedio de ventas.</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0" i="0" lang="es" sz="1600" u="none" cap="none" strike="noStrike">
                <a:solidFill>
                  <a:srgbClr val="000000"/>
                </a:solidFill>
                <a:latin typeface="Archivo Black"/>
                <a:ea typeface="Archivo Black"/>
                <a:cs typeface="Archivo Black"/>
                <a:sym typeface="Archivo Black"/>
              </a:rPr>
              <a:t>Tips:</a:t>
            </a:r>
            <a:r>
              <a:rPr b="0" i="0" lang="es" sz="1400" u="none" cap="none" strike="noStrike">
                <a:solidFill>
                  <a:schemeClr val="dk1"/>
                </a:solidFill>
                <a:latin typeface="Archivo Narrow"/>
                <a:ea typeface="Archivo Narrow"/>
                <a:cs typeface="Archivo Narrow"/>
                <a:sym typeface="Archivo Narrow"/>
              </a:rPr>
              <a:t>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 bucle while que permita al usuario ingresar el monto de las ventas diarias.</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Asegurate de validar que el monto ingresado sea un valor positivo.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Usá un acumulador para la suma de las ventas.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0931804a82_0_5"/>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3" name="Google Shape;183;g30931804a82_0_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4" name="Google Shape;184;g30931804a82_0_5"/>
          <p:cNvGrpSpPr/>
          <p:nvPr/>
        </p:nvGrpSpPr>
        <p:grpSpPr>
          <a:xfrm>
            <a:off x="555362" y="631437"/>
            <a:ext cx="700421" cy="692039"/>
            <a:chOff x="0" y="0"/>
            <a:chExt cx="1867789" cy="1845437"/>
          </a:xfrm>
        </p:grpSpPr>
        <p:sp>
          <p:nvSpPr>
            <p:cNvPr id="185" name="Google Shape;185;g30931804a82_0_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86" name="Google Shape;186;g30931804a82_0_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g30931804a82_0_5"/>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188" name="Google Shape;188;g30931804a82_0_5"/>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a:t>
            </a:r>
            <a:r>
              <a:rPr b="1" lang="es" sz="3500">
                <a:latin typeface="Archivo Narrow"/>
                <a:ea typeface="Archivo Narrow"/>
                <a:cs typeface="Archivo Narrow"/>
                <a:sym typeface="Archivo Narrow"/>
              </a:rPr>
              <a:t>p</a:t>
            </a:r>
            <a:r>
              <a:rPr b="1" i="0" lang="es" sz="3500" u="none" cap="none" strike="noStrike">
                <a:solidFill>
                  <a:srgbClr val="000000"/>
                </a:solidFill>
                <a:latin typeface="Archivo Narrow"/>
                <a:ea typeface="Archivo Narrow"/>
                <a:cs typeface="Archivo Narrow"/>
                <a:sym typeface="Archivo Narrow"/>
              </a:rPr>
              <a:t>rácticos</a:t>
            </a:r>
            <a:endParaRPr b="1" i="0" sz="700" u="none" cap="none" strike="noStrike">
              <a:solidFill>
                <a:srgbClr val="000000"/>
              </a:solidFill>
              <a:latin typeface="Archivo Narrow"/>
              <a:ea typeface="Archivo Narrow"/>
              <a:cs typeface="Archivo Narrow"/>
              <a:sym typeface="Archivo Narrow"/>
            </a:endParaRPr>
          </a:p>
        </p:txBody>
      </p:sp>
      <p:grpSp>
        <p:nvGrpSpPr>
          <p:cNvPr id="189" name="Google Shape;189;g30931804a82_0_5"/>
          <p:cNvGrpSpPr/>
          <p:nvPr/>
        </p:nvGrpSpPr>
        <p:grpSpPr>
          <a:xfrm>
            <a:off x="1342695" y="1017800"/>
            <a:ext cx="4971433" cy="382795"/>
            <a:chOff x="0" y="-9525"/>
            <a:chExt cx="1657918" cy="201641"/>
          </a:xfrm>
        </p:grpSpPr>
        <p:sp>
          <p:nvSpPr>
            <p:cNvPr id="190" name="Google Shape;190;g30931804a82_0_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800"/>
              </a:srgbClr>
            </a:solidFill>
            <a:ln>
              <a:noFill/>
            </a:ln>
          </p:spPr>
        </p:sp>
        <p:sp>
          <p:nvSpPr>
            <p:cNvPr id="191" name="Google Shape;191;g30931804a82_0_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92" name="Google Shape;192;g30931804a82_0_5"/>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193" name="Google Shape;193;g30931804a82_0_5"/>
          <p:cNvGrpSpPr/>
          <p:nvPr/>
        </p:nvGrpSpPr>
        <p:grpSpPr>
          <a:xfrm>
            <a:off x="555375" y="1658250"/>
            <a:ext cx="8030298" cy="297305"/>
            <a:chOff x="-2" y="-9525"/>
            <a:chExt cx="1916356" cy="156600"/>
          </a:xfrm>
        </p:grpSpPr>
        <p:sp>
          <p:nvSpPr>
            <p:cNvPr id="194" name="Google Shape;194;g30931804a82_0_5"/>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240"/>
              </a:srgbClr>
            </a:solidFill>
            <a:ln>
              <a:noFill/>
            </a:ln>
          </p:spPr>
        </p:sp>
        <p:sp>
          <p:nvSpPr>
            <p:cNvPr id="195" name="Google Shape;195;g30931804a82_0_5"/>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96" name="Google Shape;196;g30931804a82_0_5"/>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a:t>
            </a:r>
            <a:r>
              <a:rPr lang="es" sz="1600">
                <a:latin typeface="Archivo Black"/>
                <a:ea typeface="Archivo Black"/>
                <a:cs typeface="Archivo Black"/>
                <a:sym typeface="Archivo Black"/>
              </a:rPr>
              <a:t>Actualización del inventario a partir de un arreglo</a:t>
            </a:r>
            <a:endParaRPr b="0" i="0" sz="1600" u="none" cap="none" strike="noStrike">
              <a:solidFill>
                <a:srgbClr val="000000"/>
              </a:solidFill>
              <a:latin typeface="Archivo Black"/>
              <a:ea typeface="Archivo Black"/>
              <a:cs typeface="Archivo Black"/>
              <a:sym typeface="Archivo Black"/>
            </a:endParaRPr>
          </a:p>
        </p:txBody>
      </p:sp>
      <p:sp>
        <p:nvSpPr>
          <p:cNvPr id="197" name="Google Shape;197;g30931804a82_0_5"/>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198" name="Google Shape;198;g30931804a82_0_5"/>
          <p:cNvSpPr txBox="1"/>
          <p:nvPr/>
        </p:nvSpPr>
        <p:spPr>
          <a:xfrm>
            <a:off x="555475" y="2061325"/>
            <a:ext cx="7887900" cy="2025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En una tienda, es necesario actualizar el inventario cuando se venden productos. A continuación, te proporcionamos un arreglo con una lista de productos, donde cada producto tiene un código, una descripción y una cantidad en stock. Escribí un programa que permita:</a:t>
            </a:r>
            <a:endParaRPr b="0" i="0" sz="1400" u="none" cap="none" strike="noStrike">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b="0" i="0" sz="1400" u="none" cap="none" strike="noStrike">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Seleccionar un producto a partir de su código.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Ingresar la cantidad vendida (que debe ser mayor que cero).</a:t>
            </a:r>
            <a:endParaRPr>
              <a:solidFill>
                <a:schemeClr val="dk1"/>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Actualizar la cantidad en stock de ese producto restando la cantidad vendida.</a:t>
            </a:r>
            <a:endParaRPr>
              <a:solidFill>
                <a:schemeClr val="dk1"/>
              </a:solidFill>
              <a:latin typeface="Archivo Narrow"/>
              <a:ea typeface="Archivo Narrow"/>
              <a:cs typeface="Archivo Narrow"/>
              <a:sym typeface="Archivo Narrow"/>
            </a:endParaRPr>
          </a:p>
          <a:p>
            <a:pPr indent="0" lvl="0" marL="457200" rtl="0" algn="l">
              <a:lnSpc>
                <a:spcPct val="120008"/>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