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</p:sldMasterIdLst>
  <p:notesMasterIdLst>
    <p:notesMasterId r:id="rId18"/>
  </p:notesMasterIdLst>
  <p:sldIdLst>
    <p:sldId id="256" r:id="rId4"/>
    <p:sldId id="345" r:id="rId5"/>
    <p:sldId id="332" r:id="rId6"/>
    <p:sldId id="317" r:id="rId7"/>
    <p:sldId id="331" r:id="rId8"/>
    <p:sldId id="326" r:id="rId9"/>
    <p:sldId id="325" r:id="rId10"/>
    <p:sldId id="328" r:id="rId11"/>
    <p:sldId id="330" r:id="rId12"/>
    <p:sldId id="347" r:id="rId13"/>
    <p:sldId id="348" r:id="rId14"/>
    <p:sldId id="346" r:id="rId15"/>
    <p:sldId id="349" r:id="rId16"/>
    <p:sldId id="259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576" autoAdjust="0"/>
  </p:normalViewPr>
  <p:slideViewPr>
    <p:cSldViewPr>
      <p:cViewPr varScale="1">
        <p:scale>
          <a:sx n="68" d="100"/>
          <a:sy n="68" d="100"/>
        </p:scale>
        <p:origin x="12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9EC60-912B-4065-B152-D2F44FEE0A3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C65DA1E-5683-4E2E-A51C-F24EB7049FBE}">
      <dgm:prSet phldrT="[Texto]"/>
      <dgm:spPr/>
      <dgm:t>
        <a:bodyPr/>
        <a:lstStyle/>
        <a:p>
          <a:r>
            <a:rPr lang="pt-BR" dirty="0"/>
            <a:t>Sensor</a:t>
          </a:r>
        </a:p>
      </dgm:t>
    </dgm:pt>
    <dgm:pt modelId="{378FB7F4-343E-4E8D-8B96-FF06A1B99E64}" type="parTrans" cxnId="{53EC54C3-B609-471F-9AA9-0588588878A0}">
      <dgm:prSet/>
      <dgm:spPr/>
      <dgm:t>
        <a:bodyPr/>
        <a:lstStyle/>
        <a:p>
          <a:endParaRPr lang="pt-BR"/>
        </a:p>
      </dgm:t>
    </dgm:pt>
    <dgm:pt modelId="{CE4F0FAD-D90E-4EAA-90C6-2CFA133EE183}" type="sibTrans" cxnId="{53EC54C3-B609-471F-9AA9-0588588878A0}">
      <dgm:prSet/>
      <dgm:spPr/>
      <dgm:t>
        <a:bodyPr/>
        <a:lstStyle/>
        <a:p>
          <a:endParaRPr lang="pt-BR"/>
        </a:p>
      </dgm:t>
    </dgm:pt>
    <dgm:pt modelId="{23E14CE8-64F9-459F-83D3-2EDE2C3F5C56}">
      <dgm:prSet phldrT="[Texto]"/>
      <dgm:spPr/>
      <dgm:t>
        <a:bodyPr/>
        <a:lstStyle/>
        <a:p>
          <a:r>
            <a:rPr lang="pt-BR" dirty="0"/>
            <a:t>Nuvem</a:t>
          </a:r>
        </a:p>
      </dgm:t>
    </dgm:pt>
    <dgm:pt modelId="{975ED32E-FBCC-46FE-B561-C63045C73B4F}" type="parTrans" cxnId="{C40801A9-6EC7-4E9E-BC00-CF6C3F47B134}">
      <dgm:prSet/>
      <dgm:spPr/>
      <dgm:t>
        <a:bodyPr/>
        <a:lstStyle/>
        <a:p>
          <a:endParaRPr lang="pt-BR"/>
        </a:p>
      </dgm:t>
    </dgm:pt>
    <dgm:pt modelId="{C135B470-0F8C-4354-A8BD-C952CB76CF98}" type="sibTrans" cxnId="{C40801A9-6EC7-4E9E-BC00-CF6C3F47B134}">
      <dgm:prSet/>
      <dgm:spPr/>
      <dgm:t>
        <a:bodyPr/>
        <a:lstStyle/>
        <a:p>
          <a:endParaRPr lang="pt-BR"/>
        </a:p>
      </dgm:t>
    </dgm:pt>
    <dgm:pt modelId="{BD53702A-BCF7-4F31-8890-E504883F8DF9}">
      <dgm:prSet phldrT="[Texto]"/>
      <dgm:spPr/>
      <dgm:t>
        <a:bodyPr/>
        <a:lstStyle/>
        <a:p>
          <a:r>
            <a:rPr lang="pt-BR" dirty="0"/>
            <a:t>Gateway</a:t>
          </a:r>
        </a:p>
      </dgm:t>
    </dgm:pt>
    <dgm:pt modelId="{0E5D4010-C0DC-4670-99FA-6700DAB7EDF4}" type="parTrans" cxnId="{868F6881-E976-4157-9F7B-1318E5D32879}">
      <dgm:prSet/>
      <dgm:spPr/>
      <dgm:t>
        <a:bodyPr/>
        <a:lstStyle/>
        <a:p>
          <a:endParaRPr lang="pt-BR"/>
        </a:p>
      </dgm:t>
    </dgm:pt>
    <dgm:pt modelId="{71FC87F5-3DFF-4F2D-898D-25AA9D2CC829}" type="sibTrans" cxnId="{868F6881-E976-4157-9F7B-1318E5D32879}">
      <dgm:prSet/>
      <dgm:spPr/>
      <dgm:t>
        <a:bodyPr/>
        <a:lstStyle/>
        <a:p>
          <a:endParaRPr lang="pt-BR"/>
        </a:p>
      </dgm:t>
    </dgm:pt>
    <dgm:pt modelId="{55114737-2907-413B-9CFA-99AB128A43B8}" type="pres">
      <dgm:prSet presAssocID="{D819EC60-912B-4065-B152-D2F44FEE0A3B}" presName="linearFlow" presStyleCnt="0">
        <dgm:presLayoutVars>
          <dgm:dir/>
          <dgm:resizeHandles val="exact"/>
        </dgm:presLayoutVars>
      </dgm:prSet>
      <dgm:spPr/>
    </dgm:pt>
    <dgm:pt modelId="{0A9CF4DB-D4BE-42E0-AAA5-961D6A790954}" type="pres">
      <dgm:prSet presAssocID="{AC65DA1E-5683-4E2E-A51C-F24EB7049FBE}" presName="composite" presStyleCnt="0"/>
      <dgm:spPr/>
    </dgm:pt>
    <dgm:pt modelId="{A4E0F9D0-DC49-46B1-89E3-013095BF0458}" type="pres">
      <dgm:prSet presAssocID="{AC65DA1E-5683-4E2E-A51C-F24EB7049FBE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</dgm:spPr>
    </dgm:pt>
    <dgm:pt modelId="{40384B92-1D7E-486B-8166-9118C5A4A112}" type="pres">
      <dgm:prSet presAssocID="{AC65DA1E-5683-4E2E-A51C-F24EB7049FBE}" presName="txShp" presStyleLbl="node1" presStyleIdx="0" presStyleCnt="3">
        <dgm:presLayoutVars>
          <dgm:bulletEnabled val="1"/>
        </dgm:presLayoutVars>
      </dgm:prSet>
      <dgm:spPr/>
    </dgm:pt>
    <dgm:pt modelId="{07E6A25D-4B8A-47BF-9EE1-3D4963F1CE8F}" type="pres">
      <dgm:prSet presAssocID="{CE4F0FAD-D90E-4EAA-90C6-2CFA133EE183}" presName="spacing" presStyleCnt="0"/>
      <dgm:spPr/>
    </dgm:pt>
    <dgm:pt modelId="{EC96E501-8AA1-4E02-BA4F-FB76B50775D6}" type="pres">
      <dgm:prSet presAssocID="{BD53702A-BCF7-4F31-8890-E504883F8DF9}" presName="composite" presStyleCnt="0"/>
      <dgm:spPr/>
    </dgm:pt>
    <dgm:pt modelId="{128C46C6-8D43-4A9E-9FDC-62ADD9A25CED}" type="pres">
      <dgm:prSet presAssocID="{BD53702A-BCF7-4F31-8890-E504883F8DF9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1BA208A-636F-455A-AE27-E6E456B623D8}" type="pres">
      <dgm:prSet presAssocID="{BD53702A-BCF7-4F31-8890-E504883F8DF9}" presName="txShp" presStyleLbl="node1" presStyleIdx="1" presStyleCnt="3">
        <dgm:presLayoutVars>
          <dgm:bulletEnabled val="1"/>
        </dgm:presLayoutVars>
      </dgm:prSet>
      <dgm:spPr/>
    </dgm:pt>
    <dgm:pt modelId="{284DC179-74C3-40C9-94B0-F371A118CCF2}" type="pres">
      <dgm:prSet presAssocID="{71FC87F5-3DFF-4F2D-898D-25AA9D2CC829}" presName="spacing" presStyleCnt="0"/>
      <dgm:spPr/>
    </dgm:pt>
    <dgm:pt modelId="{540E2188-4556-417F-8E61-D3D633A538C1}" type="pres">
      <dgm:prSet presAssocID="{23E14CE8-64F9-459F-83D3-2EDE2C3F5C56}" presName="composite" presStyleCnt="0"/>
      <dgm:spPr/>
    </dgm:pt>
    <dgm:pt modelId="{2896946E-EBB8-4B12-9237-C8C4C3DF38C0}" type="pres">
      <dgm:prSet presAssocID="{23E14CE8-64F9-459F-83D3-2EDE2C3F5C56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57C9066-B449-4B8E-9981-3F683B84D632}" type="pres">
      <dgm:prSet presAssocID="{23E14CE8-64F9-459F-83D3-2EDE2C3F5C56}" presName="txShp" presStyleLbl="node1" presStyleIdx="2" presStyleCnt="3">
        <dgm:presLayoutVars>
          <dgm:bulletEnabled val="1"/>
        </dgm:presLayoutVars>
      </dgm:prSet>
      <dgm:spPr/>
    </dgm:pt>
  </dgm:ptLst>
  <dgm:cxnLst>
    <dgm:cxn modelId="{868F6881-E976-4157-9F7B-1318E5D32879}" srcId="{D819EC60-912B-4065-B152-D2F44FEE0A3B}" destId="{BD53702A-BCF7-4F31-8890-E504883F8DF9}" srcOrd="1" destOrd="0" parTransId="{0E5D4010-C0DC-4670-99FA-6700DAB7EDF4}" sibTransId="{71FC87F5-3DFF-4F2D-898D-25AA9D2CC829}"/>
    <dgm:cxn modelId="{43CEA98A-9B70-4A37-AB53-4DDCCF1FEC7A}" type="presOf" srcId="{D819EC60-912B-4065-B152-D2F44FEE0A3B}" destId="{55114737-2907-413B-9CFA-99AB128A43B8}" srcOrd="0" destOrd="0" presId="urn:microsoft.com/office/officeart/2005/8/layout/vList3"/>
    <dgm:cxn modelId="{659E9D18-42F5-4CB5-B507-68F9A5C2DCA8}" type="presOf" srcId="{AC65DA1E-5683-4E2E-A51C-F24EB7049FBE}" destId="{40384B92-1D7E-486B-8166-9118C5A4A112}" srcOrd="0" destOrd="0" presId="urn:microsoft.com/office/officeart/2005/8/layout/vList3"/>
    <dgm:cxn modelId="{C40801A9-6EC7-4E9E-BC00-CF6C3F47B134}" srcId="{D819EC60-912B-4065-B152-D2F44FEE0A3B}" destId="{23E14CE8-64F9-459F-83D3-2EDE2C3F5C56}" srcOrd="2" destOrd="0" parTransId="{975ED32E-FBCC-46FE-B561-C63045C73B4F}" sibTransId="{C135B470-0F8C-4354-A8BD-C952CB76CF98}"/>
    <dgm:cxn modelId="{AC1E5F4D-989C-4A01-A521-25692D9154E2}" type="presOf" srcId="{BD53702A-BCF7-4F31-8890-E504883F8DF9}" destId="{C1BA208A-636F-455A-AE27-E6E456B623D8}" srcOrd="0" destOrd="0" presId="urn:microsoft.com/office/officeart/2005/8/layout/vList3"/>
    <dgm:cxn modelId="{841BFBC5-F9A9-49DC-BC11-31F92CC31483}" type="presOf" srcId="{23E14CE8-64F9-459F-83D3-2EDE2C3F5C56}" destId="{357C9066-B449-4B8E-9981-3F683B84D632}" srcOrd="0" destOrd="0" presId="urn:microsoft.com/office/officeart/2005/8/layout/vList3"/>
    <dgm:cxn modelId="{53EC54C3-B609-471F-9AA9-0588588878A0}" srcId="{D819EC60-912B-4065-B152-D2F44FEE0A3B}" destId="{AC65DA1E-5683-4E2E-A51C-F24EB7049FBE}" srcOrd="0" destOrd="0" parTransId="{378FB7F4-343E-4E8D-8B96-FF06A1B99E64}" sibTransId="{CE4F0FAD-D90E-4EAA-90C6-2CFA133EE183}"/>
    <dgm:cxn modelId="{4899E197-69A4-4A71-9C6A-5F66E7881DC2}" type="presParOf" srcId="{55114737-2907-413B-9CFA-99AB128A43B8}" destId="{0A9CF4DB-D4BE-42E0-AAA5-961D6A790954}" srcOrd="0" destOrd="0" presId="urn:microsoft.com/office/officeart/2005/8/layout/vList3"/>
    <dgm:cxn modelId="{3764A957-EE90-4DFC-B591-6DD378AB8EFD}" type="presParOf" srcId="{0A9CF4DB-D4BE-42E0-AAA5-961D6A790954}" destId="{A4E0F9D0-DC49-46B1-89E3-013095BF0458}" srcOrd="0" destOrd="0" presId="urn:microsoft.com/office/officeart/2005/8/layout/vList3"/>
    <dgm:cxn modelId="{30E90523-B6A5-42FC-95AF-E2059A7DA7DB}" type="presParOf" srcId="{0A9CF4DB-D4BE-42E0-AAA5-961D6A790954}" destId="{40384B92-1D7E-486B-8166-9118C5A4A112}" srcOrd="1" destOrd="0" presId="urn:microsoft.com/office/officeart/2005/8/layout/vList3"/>
    <dgm:cxn modelId="{AD214A27-FEA1-4E2C-827D-416AE11C783D}" type="presParOf" srcId="{55114737-2907-413B-9CFA-99AB128A43B8}" destId="{07E6A25D-4B8A-47BF-9EE1-3D4963F1CE8F}" srcOrd="1" destOrd="0" presId="urn:microsoft.com/office/officeart/2005/8/layout/vList3"/>
    <dgm:cxn modelId="{AEE4026C-933F-413F-8FA9-803E3B8C1E0F}" type="presParOf" srcId="{55114737-2907-413B-9CFA-99AB128A43B8}" destId="{EC96E501-8AA1-4E02-BA4F-FB76B50775D6}" srcOrd="2" destOrd="0" presId="urn:microsoft.com/office/officeart/2005/8/layout/vList3"/>
    <dgm:cxn modelId="{A822A9F2-5BD6-4267-9DBE-82E66E45BB55}" type="presParOf" srcId="{EC96E501-8AA1-4E02-BA4F-FB76B50775D6}" destId="{128C46C6-8D43-4A9E-9FDC-62ADD9A25CED}" srcOrd="0" destOrd="0" presId="urn:microsoft.com/office/officeart/2005/8/layout/vList3"/>
    <dgm:cxn modelId="{8E374DF5-175F-4A0A-A134-BF22EE15DAF9}" type="presParOf" srcId="{EC96E501-8AA1-4E02-BA4F-FB76B50775D6}" destId="{C1BA208A-636F-455A-AE27-E6E456B623D8}" srcOrd="1" destOrd="0" presId="urn:microsoft.com/office/officeart/2005/8/layout/vList3"/>
    <dgm:cxn modelId="{F3D0ECE4-3D4D-4490-A7DD-7760E08057E3}" type="presParOf" srcId="{55114737-2907-413B-9CFA-99AB128A43B8}" destId="{284DC179-74C3-40C9-94B0-F371A118CCF2}" srcOrd="3" destOrd="0" presId="urn:microsoft.com/office/officeart/2005/8/layout/vList3"/>
    <dgm:cxn modelId="{7497CB2E-CB6C-4B54-A490-E57E502CFAD2}" type="presParOf" srcId="{55114737-2907-413B-9CFA-99AB128A43B8}" destId="{540E2188-4556-417F-8E61-D3D633A538C1}" srcOrd="4" destOrd="0" presId="urn:microsoft.com/office/officeart/2005/8/layout/vList3"/>
    <dgm:cxn modelId="{7A302C66-2A4E-4658-A142-1C1BEF4AFF7E}" type="presParOf" srcId="{540E2188-4556-417F-8E61-D3D633A538C1}" destId="{2896946E-EBB8-4B12-9237-C8C4C3DF38C0}" srcOrd="0" destOrd="0" presId="urn:microsoft.com/office/officeart/2005/8/layout/vList3"/>
    <dgm:cxn modelId="{01C5BD50-617C-4392-8128-733532F73F94}" type="presParOf" srcId="{540E2188-4556-417F-8E61-D3D633A538C1}" destId="{357C9066-B449-4B8E-9981-3F683B84D6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84B92-1D7E-486B-8166-9118C5A4A112}">
      <dsp:nvSpPr>
        <dsp:cNvPr id="0" name=""/>
        <dsp:cNvSpPr/>
      </dsp:nvSpPr>
      <dsp:spPr>
        <a:xfrm rot="10800000">
          <a:off x="1376064" y="2512"/>
          <a:ext cx="4053840" cy="141993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54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Sensor</a:t>
          </a:r>
        </a:p>
      </dsp:txBody>
      <dsp:txXfrm rot="10800000">
        <a:off x="1731049" y="2512"/>
        <a:ext cx="3698855" cy="1419939"/>
      </dsp:txXfrm>
    </dsp:sp>
    <dsp:sp modelId="{A4E0F9D0-DC49-46B1-89E3-013095BF0458}">
      <dsp:nvSpPr>
        <dsp:cNvPr id="0" name=""/>
        <dsp:cNvSpPr/>
      </dsp:nvSpPr>
      <dsp:spPr>
        <a:xfrm>
          <a:off x="666095" y="2512"/>
          <a:ext cx="1419939" cy="141993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A208A-636F-455A-AE27-E6E456B623D8}">
      <dsp:nvSpPr>
        <dsp:cNvPr id="0" name=""/>
        <dsp:cNvSpPr/>
      </dsp:nvSpPr>
      <dsp:spPr>
        <a:xfrm rot="10800000">
          <a:off x="1376064" y="1846314"/>
          <a:ext cx="4053840" cy="141993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54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Gateway</a:t>
          </a:r>
        </a:p>
      </dsp:txBody>
      <dsp:txXfrm rot="10800000">
        <a:off x="1731049" y="1846314"/>
        <a:ext cx="3698855" cy="1419939"/>
      </dsp:txXfrm>
    </dsp:sp>
    <dsp:sp modelId="{128C46C6-8D43-4A9E-9FDC-62ADD9A25CED}">
      <dsp:nvSpPr>
        <dsp:cNvPr id="0" name=""/>
        <dsp:cNvSpPr/>
      </dsp:nvSpPr>
      <dsp:spPr>
        <a:xfrm>
          <a:off x="666095" y="1846314"/>
          <a:ext cx="1419939" cy="141993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C9066-B449-4B8E-9981-3F683B84D632}">
      <dsp:nvSpPr>
        <dsp:cNvPr id="0" name=""/>
        <dsp:cNvSpPr/>
      </dsp:nvSpPr>
      <dsp:spPr>
        <a:xfrm rot="10800000">
          <a:off x="1376064" y="3690116"/>
          <a:ext cx="4053840" cy="141993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54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Nuvem</a:t>
          </a:r>
        </a:p>
      </dsp:txBody>
      <dsp:txXfrm rot="10800000">
        <a:off x="1731049" y="3690116"/>
        <a:ext cx="3698855" cy="1419939"/>
      </dsp:txXfrm>
    </dsp:sp>
    <dsp:sp modelId="{2896946E-EBB8-4B12-9237-C8C4C3DF38C0}">
      <dsp:nvSpPr>
        <dsp:cNvPr id="0" name=""/>
        <dsp:cNvSpPr/>
      </dsp:nvSpPr>
      <dsp:spPr>
        <a:xfrm>
          <a:off x="666095" y="3690116"/>
          <a:ext cx="1419939" cy="141993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95992-DD1B-4123-9649-DEA139A74BB6}" type="datetimeFigureOut">
              <a:rPr lang="pt-BR" smtClean="0"/>
              <a:t>02/12/2016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A431F-16E5-4699-9980-C6CF11905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6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218596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815175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299200" y="4329115"/>
            <a:ext cx="1739900" cy="20923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6326" y="4329115"/>
            <a:ext cx="5070475" cy="20923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039162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128335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6469788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007020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879011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5565797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608764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184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121803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8926744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>
              <a:sym typeface="Arial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711731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882700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600202"/>
            <a:ext cx="2057400" cy="45259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2987967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6949396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2049292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9088590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0968933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749164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6721962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4513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5350426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992140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>
              <a:sym typeface="Arial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9214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320722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998141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2839" y="5694365"/>
            <a:ext cx="3386137" cy="72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1376" y="5694365"/>
            <a:ext cx="3387725" cy="72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2747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993722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449477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691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647844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>
              <a:sym typeface="Arial Italic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44634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6326" y="4329113"/>
            <a:ext cx="696277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8900" tIns="88900" rIns="88900" bIns="889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838" y="5694365"/>
            <a:ext cx="6926262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8900" tIns="88900" rIns="88900" bIns="889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Arial Italic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Arial Italic" charset="0"/>
              </a:rPr>
              <a:t>Second level</a:t>
            </a:r>
          </a:p>
          <a:p>
            <a:pPr lvl="2"/>
            <a:r>
              <a:rPr lang="en-US" altLang="pt-BR">
                <a:sym typeface="Arial Italic" charset="0"/>
              </a:rPr>
              <a:t>Third level</a:t>
            </a:r>
          </a:p>
          <a:p>
            <a:pPr lvl="3"/>
            <a:r>
              <a:rPr lang="en-US" altLang="pt-BR">
                <a:sym typeface="Arial Italic" charset="0"/>
              </a:rPr>
              <a:t>Fourth level</a:t>
            </a:r>
          </a:p>
          <a:p>
            <a:pPr lvl="4"/>
            <a:r>
              <a:rPr lang="en-US" altLang="pt-BR">
                <a:sym typeface="Arial Italic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F37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F37"/>
          </a:solidFill>
          <a:latin typeface="Arial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F37"/>
          </a:solidFill>
          <a:latin typeface="Arial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F37"/>
          </a:solidFill>
          <a:latin typeface="Arial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F37"/>
          </a:solidFill>
          <a:latin typeface="Arial" charset="0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5F37"/>
          </a:solidFill>
          <a:latin typeface="Arial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5F37"/>
          </a:solidFill>
          <a:latin typeface="Arial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5F37"/>
          </a:solidFill>
          <a:latin typeface="Arial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5F37"/>
          </a:solidFill>
          <a:latin typeface="Arial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82C55B"/>
          </a:solidFill>
          <a:latin typeface="+mn-lt"/>
          <a:ea typeface="+mn-ea"/>
          <a:cs typeface="+mn-cs"/>
          <a:sym typeface="Arial Italic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82C55B"/>
          </a:solidFill>
          <a:latin typeface="+mn-lt"/>
          <a:sym typeface="Arial Italic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82C55B"/>
          </a:solidFill>
          <a:latin typeface="+mn-lt"/>
          <a:sym typeface="Arial Italic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82C55B"/>
          </a:solidFill>
          <a:latin typeface="+mn-lt"/>
          <a:sym typeface="Arial Italic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82C55B"/>
          </a:solidFill>
          <a:latin typeface="+mn-lt"/>
          <a:sym typeface="Arial Ital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82C55B"/>
          </a:solidFill>
          <a:latin typeface="+mn-lt"/>
          <a:sym typeface="Arial Italic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82C55B"/>
          </a:solidFill>
          <a:latin typeface="+mn-lt"/>
          <a:sym typeface="Arial Italic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82C55B"/>
          </a:solidFill>
          <a:latin typeface="+mn-lt"/>
          <a:sym typeface="Arial Italic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82C55B"/>
          </a:solidFill>
          <a:latin typeface="+mn-lt"/>
          <a:sym typeface="Arial Italic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8076" y="3330575"/>
            <a:ext cx="6926263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8900" tIns="88900" rIns="88900" bIns="889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old" charset="0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old" charset="0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old" charset="0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old" charset="0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old" charset="0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old" charset="0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old" charset="0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old" charset="0"/>
          <a:sym typeface="Arial Bold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sym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+mn-lt"/>
          <a:sym typeface="Arial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://nodered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409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6763"/>
            <a:ext cx="9144000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2" y="1184277"/>
            <a:ext cx="1895475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/>
          </p:cNvSpPr>
          <p:nvPr/>
        </p:nvSpPr>
        <p:spPr bwMode="auto">
          <a:xfrm>
            <a:off x="2" y="4298950"/>
            <a:ext cx="9159875" cy="255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1233490" y="5680075"/>
            <a:ext cx="66754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04" name="Rectangle 7"/>
          <p:cNvSpPr>
            <a:spLocks/>
          </p:cNvSpPr>
          <p:nvPr/>
        </p:nvSpPr>
        <p:spPr bwMode="auto">
          <a:xfrm>
            <a:off x="825500" y="3787775"/>
            <a:ext cx="73167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pt-BR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>
          <a:xfrm>
            <a:off x="971600" y="4329113"/>
            <a:ext cx="7344816" cy="1365250"/>
          </a:xfrm>
        </p:spPr>
        <p:txBody>
          <a:bodyPr/>
          <a:lstStyle/>
          <a:p>
            <a:pPr eaLnBrk="1" hangingPunct="1"/>
            <a:r>
              <a:rPr lang="pt-BR" altLang="pt-BR" dirty="0"/>
              <a:t>Movimento Oxigenar 2016</a:t>
            </a:r>
            <a:br>
              <a:rPr lang="pt-BR" altLang="pt-BR" dirty="0"/>
            </a:br>
            <a:r>
              <a:rPr lang="pt-BR" altLang="pt-BR" sz="3200" b="1" dirty="0"/>
              <a:t>Internet das Coisas</a:t>
            </a:r>
            <a:endParaRPr lang="pt-BR" altLang="pt-BR" b="1" dirty="0"/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pt-BR" altLang="pt-BR" dirty="0">
                <a:latin typeface="Arial" panose="020B0604020202020204" pitchFamily="34" charset="0"/>
                <a:sym typeface="Arial" panose="020B0604020202020204" pitchFamily="34" charset="0"/>
              </a:rPr>
              <a:t>Prof. Walter Silvestre Coan, </a:t>
            </a:r>
            <a:r>
              <a:rPr lang="pt-BR" altLang="pt-BR" dirty="0" err="1">
                <a:latin typeface="Arial" panose="020B0604020202020204" pitchFamily="34" charset="0"/>
                <a:sym typeface="Arial" panose="020B0604020202020204" pitchFamily="34" charset="0"/>
              </a:rPr>
              <a:t>MSc</a:t>
            </a:r>
            <a:r>
              <a:rPr lang="pt-BR" altLang="pt-BR" dirty="0">
                <a:latin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0" indent="0" eaLnBrk="1" hangingPunct="1"/>
            <a:r>
              <a:rPr lang="pt-BR" altLang="pt-BR" sz="1800" b="1" dirty="0">
                <a:latin typeface="Arial" panose="020B0604020202020204" pitchFamily="34" charset="0"/>
                <a:sym typeface="Arial" panose="020B0604020202020204" pitchFamily="34" charset="0"/>
              </a:rPr>
              <a:t>Chefe do Departamento de Informática</a:t>
            </a:r>
          </a:p>
        </p:txBody>
      </p:sp>
      <p:pic>
        <p:nvPicPr>
          <p:cNvPr id="4107" name="Picture 11" descr="Logo_50anos_branca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5" y="1268415"/>
            <a:ext cx="19970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dirty="0"/>
              <a:t>Exemplos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Resultado de imagem para watson i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67" y="1700808"/>
            <a:ext cx="2038275" cy="19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uvem 3"/>
          <p:cNvSpPr/>
          <p:nvPr/>
        </p:nvSpPr>
        <p:spPr bwMode="auto">
          <a:xfrm>
            <a:off x="3471874" y="3429000"/>
            <a:ext cx="2020411" cy="100836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sym typeface="Gill Sans" charset="0"/>
              </a:rPr>
              <a:t>Internet</a:t>
            </a:r>
          </a:p>
        </p:txBody>
      </p:sp>
      <p:sp>
        <p:nvSpPr>
          <p:cNvPr id="16" name="Seta: para a Direita 15"/>
          <p:cNvSpPr/>
          <p:nvPr/>
        </p:nvSpPr>
        <p:spPr bwMode="auto">
          <a:xfrm>
            <a:off x="1940505" y="3402890"/>
            <a:ext cx="1454266" cy="93610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sym typeface="Gill Sans" charset="0"/>
            </a:endParaRPr>
          </a:p>
        </p:txBody>
      </p:sp>
      <p:pic>
        <p:nvPicPr>
          <p:cNvPr id="6146" name="Picture 2" descr="Resultado de imagem para node r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6" y="3316340"/>
            <a:ext cx="1121020" cy="112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: para a Direita 16"/>
          <p:cNvSpPr/>
          <p:nvPr/>
        </p:nvSpPr>
        <p:spPr bwMode="auto">
          <a:xfrm rot="19614839">
            <a:off x="5671252" y="2879265"/>
            <a:ext cx="1454266" cy="87414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sym typeface="Gill Sans" charset="0"/>
            </a:endParaRPr>
          </a:p>
        </p:txBody>
      </p:sp>
      <p:pic>
        <p:nvPicPr>
          <p:cNvPr id="6148" name="Picture 4" descr="Resultado de image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99" y="4725144"/>
            <a:ext cx="1493758" cy="74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eta: para a Direita 17"/>
          <p:cNvSpPr/>
          <p:nvPr/>
        </p:nvSpPr>
        <p:spPr bwMode="auto">
          <a:xfrm rot="1743360">
            <a:off x="5703695" y="4056684"/>
            <a:ext cx="1454266" cy="87414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030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dirty="0"/>
              <a:t>Exemplos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3699" y="1004955"/>
            <a:ext cx="8313738" cy="53276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9pPr>
          </a:lstStyle>
          <a:p>
            <a:pPr marL="0" indent="0" eaLnBrk="1" hangingPunct="1"/>
            <a:r>
              <a:rPr lang="pt-BR" altLang="en-US" sz="3200" b="1" kern="0" dirty="0"/>
              <a:t>Node-RED + </a:t>
            </a:r>
            <a:r>
              <a:rPr lang="pt-BR" altLang="en-US" sz="3200" b="1" kern="0" dirty="0" err="1"/>
              <a:t>Bluemix</a:t>
            </a:r>
            <a:endParaRPr lang="pt-BR" altLang="en-US" sz="3200" b="1" kern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2400" kern="0" dirty="0"/>
              <a:t>https://developer.ibm.com/recipes/tutorials/heart-rate-monitor-using-ibm-watson-iot-platform-arduino-mkr1000-pulse-sensor-nodered/</a:t>
            </a:r>
            <a:endParaRPr lang="pt-BR" altLang="en-US" sz="3600" kern="0" dirty="0"/>
          </a:p>
        </p:txBody>
      </p:sp>
      <p:pic>
        <p:nvPicPr>
          <p:cNvPr id="1026" name="Picture 2" descr="Untitled-Sketch_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23026"/>
            <a:ext cx="3457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43008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dirty="0"/>
              <a:t>Exemplos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3699" y="1004955"/>
            <a:ext cx="8313738" cy="53276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9pPr>
          </a:lstStyle>
          <a:p>
            <a:pPr marL="0" indent="0" eaLnBrk="1" hangingPunct="1"/>
            <a:r>
              <a:rPr lang="pt-BR" altLang="en-US" sz="3200" b="1" kern="0" dirty="0"/>
              <a:t>Node-RED + </a:t>
            </a:r>
            <a:r>
              <a:rPr lang="pt-BR" altLang="en-US" sz="3200" b="1" kern="0" dirty="0" err="1"/>
              <a:t>Bluemix</a:t>
            </a:r>
            <a:endParaRPr lang="pt-BR" altLang="en-US" sz="3200" b="1" kern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2400" kern="0" dirty="0"/>
              <a:t>https://developer.ibm.com/recipes/tutorials/iot-temperature-and-moisture-sensor-integrated-to-node-red-and-bluemix-ibm/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endParaRPr lang="pt-BR" altLang="en-US" sz="3600" kern="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318132"/>
            <a:ext cx="7573804" cy="45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4518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44624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sz="2400" dirty="0"/>
              <a:t>Equipamentos IoT </a:t>
            </a:r>
            <a:r>
              <a:rPr lang="pt-BR" altLang="en-US" sz="2400" dirty="0" err="1"/>
              <a:t>Hackathon</a:t>
            </a:r>
            <a:r>
              <a:rPr lang="pt-BR" altLang="en-US" sz="2400" dirty="0"/>
              <a:t> Oxigenar 2016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3699" y="1004955"/>
            <a:ext cx="8313738" cy="53276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2400" kern="0" dirty="0"/>
              <a:t>10 </a:t>
            </a:r>
            <a:r>
              <a:rPr lang="pt-BR" altLang="en-US" sz="2400" kern="0" dirty="0" err="1"/>
              <a:t>Arduinos</a:t>
            </a:r>
            <a:r>
              <a:rPr lang="pt-BR" altLang="en-US" sz="2400" kern="0" dirty="0"/>
              <a:t> UNO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2400" kern="0" dirty="0"/>
              <a:t>Sensor de gás </a:t>
            </a:r>
            <a:r>
              <a:rPr lang="pt-BR" altLang="en-US" sz="2400" kern="0" dirty="0" err="1"/>
              <a:t>alcool</a:t>
            </a:r>
            <a:r>
              <a:rPr lang="pt-BR" altLang="en-US" sz="2400" kern="0" dirty="0"/>
              <a:t> MQ3 - 2 unidades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2400" kern="0" dirty="0"/>
              <a:t>Sensor de frequência cardíaca - 5 unidades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2400" kern="0" dirty="0"/>
              <a:t>Sensor de fumaça MQ2 – 3 unidades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2400" kern="0" dirty="0"/>
              <a:t>Sensor de chama – 3 unidades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2400" kern="0" dirty="0"/>
              <a:t>Sensor de gás monóxido de carbono – 3 unidades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2400" kern="0" dirty="0"/>
              <a:t>Sensor de som microfone – 5 unidades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endParaRPr lang="pt-B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87632763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717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/>
          </p:cNvSpPr>
          <p:nvPr/>
        </p:nvSpPr>
        <p:spPr bwMode="auto">
          <a:xfrm>
            <a:off x="-26988" y="0"/>
            <a:ext cx="919797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3" name="Rectangle 4"/>
          <p:cNvSpPr>
            <a:spLocks/>
          </p:cNvSpPr>
          <p:nvPr/>
        </p:nvSpPr>
        <p:spPr bwMode="auto">
          <a:xfrm>
            <a:off x="5665790" y="3168650"/>
            <a:ext cx="22193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8900" tIns="88900" rIns="88900" bIns="8890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r>
              <a:rPr lang="en-US" altLang="pt-BR" sz="2400">
                <a:solidFill>
                  <a:srgbClr val="005F37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univille.br</a:t>
            </a:r>
          </a:p>
        </p:txBody>
      </p:sp>
      <p:pic>
        <p:nvPicPr>
          <p:cNvPr id="7174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2" y="2852740"/>
            <a:ext cx="140811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5221288" y="2200277"/>
            <a:ext cx="0" cy="245586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7176" name="Picture 8" descr="Logo_50anos_branca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40" y="2852738"/>
            <a:ext cx="1584325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614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3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/>
          </p:cNvSpPr>
          <p:nvPr/>
        </p:nvSpPr>
        <p:spPr bwMode="auto">
          <a:xfrm>
            <a:off x="-26988" y="808038"/>
            <a:ext cx="9197976" cy="6049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6151" name="Picture 8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5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13506" y="2909689"/>
            <a:ext cx="8916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Internet das Coisas</a:t>
            </a:r>
          </a:p>
        </p:txBody>
      </p:sp>
    </p:spTree>
    <p:extLst>
      <p:ext uri="{BB962C8B-B14F-4D97-AF65-F5344CB8AC3E}">
        <p14:creationId xmlns:p14="http://schemas.microsoft.com/office/powerpoint/2010/main" val="1200083471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699" y="1004955"/>
            <a:ext cx="8313738" cy="5327650"/>
          </a:xfrm>
        </p:spPr>
        <p:txBody>
          <a:bodyPr/>
          <a:lstStyle/>
          <a:p>
            <a:pPr marL="0" indent="0" eaLnBrk="1" hangingPunct="1"/>
            <a:r>
              <a:rPr lang="pt-BR" altLang="en-US" sz="3200" dirty="0"/>
              <a:t>Internet das Coisas – 1999 MIT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3200" dirty="0"/>
              <a:t>Sistemas distribuídos</a:t>
            </a:r>
          </a:p>
          <a:p>
            <a:pPr marL="1257300" lvl="2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3200" dirty="0"/>
              <a:t>Redes de sensores sem fio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3200" dirty="0"/>
              <a:t>M2M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pt-BR" altLang="en-US" sz="3200" dirty="0"/>
              <a:t>Indústria 4.0 – Internet Industrial</a:t>
            </a:r>
          </a:p>
          <a:p>
            <a:pPr marL="0" indent="0" eaLnBrk="1" hangingPunct="1"/>
            <a:endParaRPr lang="pt-BR" altLang="en-US" sz="3600" dirty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dirty="0"/>
              <a:t>Modelo da Solução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34372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699" y="1004956"/>
            <a:ext cx="8313738" cy="5853045"/>
          </a:xfrm>
        </p:spPr>
        <p:txBody>
          <a:bodyPr>
            <a:normAutofit/>
          </a:bodyPr>
          <a:lstStyle/>
          <a:p>
            <a:pPr marL="0" indent="0" eaLnBrk="1" hangingPunct="1"/>
            <a:endParaRPr lang="pt-BR" altLang="en-US" sz="3200" b="1" dirty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dirty="0"/>
              <a:t>Modelo da Solução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05904402"/>
              </p:ext>
            </p:extLst>
          </p:nvPr>
        </p:nvGraphicFramePr>
        <p:xfrm>
          <a:off x="1619672" y="1556792"/>
          <a:ext cx="60960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eta: de Cima para Baixo 2"/>
          <p:cNvSpPr/>
          <p:nvPr/>
        </p:nvSpPr>
        <p:spPr bwMode="auto">
          <a:xfrm>
            <a:off x="5076056" y="2780928"/>
            <a:ext cx="432048" cy="1008112"/>
          </a:xfrm>
          <a:prstGeom prst="up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Seta: de Cima para Baixo 8"/>
          <p:cNvSpPr/>
          <p:nvPr/>
        </p:nvSpPr>
        <p:spPr bwMode="auto">
          <a:xfrm>
            <a:off x="5076056" y="4509120"/>
            <a:ext cx="432048" cy="1008112"/>
          </a:xfrm>
          <a:prstGeom prst="up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60757" y="3053224"/>
            <a:ext cx="264425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/>
              <a:t>Meio comunicação/Protocolo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72632" y="4860074"/>
            <a:ext cx="264425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/>
              <a:t>Meio comunicação/Protocolo</a:t>
            </a:r>
          </a:p>
        </p:txBody>
      </p:sp>
    </p:spTree>
    <p:extLst>
      <p:ext uri="{BB962C8B-B14F-4D97-AF65-F5344CB8AC3E}">
        <p14:creationId xmlns:p14="http://schemas.microsoft.com/office/powerpoint/2010/main" val="836680344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dirty="0"/>
              <a:t>Modelo da Solução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us.internetofthings.ibmcloud.com/static/assets/screenshots/how_it_work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74" y="962536"/>
            <a:ext cx="9144000" cy="54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4150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 dirty="0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dirty="0"/>
              <a:t>Plataformas de IoT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3699" y="1004957"/>
            <a:ext cx="8313738" cy="44402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9pPr>
          </a:lstStyle>
          <a:p>
            <a:pPr marL="0" indent="0" eaLnBrk="1" hangingPunct="1"/>
            <a:r>
              <a:rPr lang="pt-BR" altLang="en-US" sz="3200" b="1" kern="0" dirty="0"/>
              <a:t>IBM </a:t>
            </a:r>
            <a:r>
              <a:rPr lang="pt-BR" altLang="en-US" sz="3200" b="1" kern="0" dirty="0" err="1"/>
              <a:t>Bluemix</a:t>
            </a:r>
            <a:r>
              <a:rPr lang="pt-BR" altLang="en-US" sz="3200" kern="0" dirty="0"/>
              <a:t>	</a:t>
            </a:r>
            <a:endParaRPr lang="pt-BR" altLang="en-US" sz="2400" kern="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628800"/>
            <a:ext cx="7200900" cy="49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34386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 dirty="0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dirty="0"/>
              <a:t>Ferramentas de IoT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3699" y="1004957"/>
            <a:ext cx="8313738" cy="44402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9pPr>
          </a:lstStyle>
          <a:p>
            <a:pPr marL="0" indent="0" eaLnBrk="1" hangingPunct="1"/>
            <a:r>
              <a:rPr lang="pt-BR" altLang="en-US" sz="3200" b="1" kern="0" dirty="0"/>
              <a:t>Node-RED</a:t>
            </a:r>
          </a:p>
          <a:p>
            <a:pPr marL="0" indent="0" eaLnBrk="1" hangingPunct="1"/>
            <a:r>
              <a:rPr lang="pt-BR" altLang="en-US" sz="3200" kern="0" dirty="0">
                <a:hlinkClick r:id="rId4"/>
              </a:rPr>
              <a:t>http://nodered.org/</a:t>
            </a:r>
            <a:endParaRPr lang="pt-BR" altLang="en-US" sz="3200" kern="0" dirty="0"/>
          </a:p>
          <a:p>
            <a:pPr marL="0" indent="0" eaLnBrk="1" hangingPunct="1"/>
            <a:r>
              <a:rPr lang="pt-BR" altLang="en-US" sz="2400" kern="0" dirty="0"/>
              <a:t>http://nodered.org/docs/hardware/raspberrypi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2564904"/>
            <a:ext cx="6193036" cy="41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36900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endParaRPr lang="pt-BR" altLang="en-US" dirty="0"/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3699" y="1004955"/>
            <a:ext cx="8313738" cy="53276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sym typeface="Arial" charset="0"/>
              </a:defRPr>
            </a:lvl9pPr>
          </a:lstStyle>
          <a:p>
            <a:pPr marL="0" indent="0" algn="ctr" eaLnBrk="1" hangingPunct="1"/>
            <a:endParaRPr lang="pt-BR" altLang="en-US" sz="6000" b="1" kern="0" dirty="0"/>
          </a:p>
          <a:p>
            <a:pPr marL="0" indent="0" algn="ctr" eaLnBrk="1" hangingPunct="1"/>
            <a:endParaRPr lang="pt-BR" altLang="en-US" sz="6000" b="1" kern="0" dirty="0"/>
          </a:p>
          <a:p>
            <a:pPr marL="0" indent="0" algn="ctr" eaLnBrk="1" hangingPunct="1"/>
            <a:r>
              <a:rPr lang="pt-BR" altLang="en-US" sz="6000" b="1" kern="0" dirty="0"/>
              <a:t>Exemplos</a:t>
            </a:r>
            <a:endParaRPr lang="pt-BR" altLang="en-US" sz="4800" kern="0" dirty="0"/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endParaRPr lang="pt-B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78055407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-26988" y="-7938"/>
            <a:ext cx="9197976" cy="79057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sym typeface="Gill Sans" charset="0"/>
              </a:defRPr>
            </a:lvl9pPr>
          </a:lstStyle>
          <a:p>
            <a:pPr eaLnBrk="1" hangingPunct="1"/>
            <a:endParaRPr lang="pt-BR" altLang="en-US"/>
          </a:p>
        </p:txBody>
      </p:sp>
      <p:pic>
        <p:nvPicPr>
          <p:cNvPr id="512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195265"/>
            <a:ext cx="1700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450" y="11113"/>
            <a:ext cx="5468938" cy="723900"/>
          </a:xfrm>
        </p:spPr>
        <p:txBody>
          <a:bodyPr/>
          <a:lstStyle/>
          <a:p>
            <a:pPr eaLnBrk="1" hangingPunct="1"/>
            <a:r>
              <a:rPr lang="pt-BR" altLang="en-US" dirty="0"/>
              <a:t>Exemplos</a:t>
            </a:r>
          </a:p>
        </p:txBody>
      </p:sp>
      <p:pic>
        <p:nvPicPr>
          <p:cNvPr id="5126" name="Picture 6" descr="Logo_50anos_branca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727"/>
            <a:ext cx="7921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World Famous Electronics llc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8" y="1670596"/>
            <a:ext cx="1312958" cy="6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rduino mkr10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31" y="1363947"/>
            <a:ext cx="2092060" cy="13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watson i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90" y="4016610"/>
            <a:ext cx="2038275" cy="19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32426" y="2466831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Sensor BPM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721893" y="2536553"/>
            <a:ext cx="1017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Arduino</a:t>
            </a:r>
            <a:endParaRPr lang="pt-BR" sz="2000" dirty="0"/>
          </a:p>
        </p:txBody>
      </p:sp>
      <p:sp>
        <p:nvSpPr>
          <p:cNvPr id="4" name="Nuvem 3"/>
          <p:cNvSpPr/>
          <p:nvPr/>
        </p:nvSpPr>
        <p:spPr bwMode="auto">
          <a:xfrm>
            <a:off x="3275856" y="4509120"/>
            <a:ext cx="2020411" cy="100836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sym typeface="Gill Sans" charset="0"/>
              </a:rPr>
              <a:t>Internet</a:t>
            </a:r>
          </a:p>
        </p:txBody>
      </p:sp>
      <p:sp>
        <p:nvSpPr>
          <p:cNvPr id="5" name="Seta: para a Direita 4"/>
          <p:cNvSpPr/>
          <p:nvPr/>
        </p:nvSpPr>
        <p:spPr bwMode="auto">
          <a:xfrm>
            <a:off x="1749465" y="1631985"/>
            <a:ext cx="1454266" cy="93610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sym typeface="Gill Sans" charset="0"/>
              </a:rPr>
              <a:t>Sinal</a:t>
            </a:r>
            <a:endParaRPr kumimoji="0" lang="pt-B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sym typeface="Gill Sans" charset="0"/>
            </a:endParaRPr>
          </a:p>
        </p:txBody>
      </p:sp>
      <p:sp>
        <p:nvSpPr>
          <p:cNvPr id="15" name="Seta: para a Direita 14"/>
          <p:cNvSpPr/>
          <p:nvPr/>
        </p:nvSpPr>
        <p:spPr bwMode="auto">
          <a:xfrm rot="5400000">
            <a:off x="3558929" y="3227643"/>
            <a:ext cx="1454266" cy="93610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sym typeface="Gill Sans" charset="0"/>
            </a:endParaRPr>
          </a:p>
        </p:txBody>
      </p:sp>
      <p:sp>
        <p:nvSpPr>
          <p:cNvPr id="16" name="Seta: para a Direita 15"/>
          <p:cNvSpPr/>
          <p:nvPr/>
        </p:nvSpPr>
        <p:spPr bwMode="auto">
          <a:xfrm>
            <a:off x="5633738" y="4415780"/>
            <a:ext cx="1454266" cy="93610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3814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efault - Cap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2C55B"/>
      </a:accent1>
      <a:accent2>
        <a:srgbClr val="333399"/>
      </a:accent2>
      <a:accent3>
        <a:srgbClr val="FFFFFF"/>
      </a:accent3>
      <a:accent4>
        <a:srgbClr val="000000"/>
      </a:accent4>
      <a:accent5>
        <a:srgbClr val="C1DFB5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Capa">
      <a:majorFont>
        <a:latin typeface="Arial"/>
        <a:ea typeface=""/>
        <a:cs typeface=""/>
      </a:majorFont>
      <a:minorFont>
        <a:latin typeface="Arial Italic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Default - Ca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ítul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2C55B"/>
      </a:accent1>
      <a:accent2>
        <a:srgbClr val="333399"/>
      </a:accent2>
      <a:accent3>
        <a:srgbClr val="FFFFFF"/>
      </a:accent3>
      <a:accent4>
        <a:srgbClr val="000000"/>
      </a:accent4>
      <a:accent5>
        <a:srgbClr val="C1DFB5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ítulo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Default - 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Contracap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2C55B"/>
      </a:accent1>
      <a:accent2>
        <a:srgbClr val="333399"/>
      </a:accent2>
      <a:accent3>
        <a:srgbClr val="FFFFFF"/>
      </a:accent3>
      <a:accent4>
        <a:srgbClr val="000000"/>
      </a:accent4>
      <a:accent5>
        <a:srgbClr val="C1DFB5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Contracap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Default - Contraca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Pages>0</Pages>
  <Words>185</Words>
  <Characters>0</Characters>
  <Application>Microsoft Office PowerPoint</Application>
  <PresentationFormat>Apresentação na tela (4:3)</PresentationFormat>
  <Lines>0</Lines>
  <Paragraphs>49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 Bold</vt:lpstr>
      <vt:lpstr>Arial Italic</vt:lpstr>
      <vt:lpstr>Calibri</vt:lpstr>
      <vt:lpstr>Gill Sans</vt:lpstr>
      <vt:lpstr>Default - Capa</vt:lpstr>
      <vt:lpstr>Default - Título</vt:lpstr>
      <vt:lpstr>Default - Contracapa</vt:lpstr>
      <vt:lpstr>Movimento Oxigenar 2016 Internet das Coisas</vt:lpstr>
      <vt:lpstr>Apresentação do PowerPoint</vt:lpstr>
      <vt:lpstr>Modelo da Solução</vt:lpstr>
      <vt:lpstr>Modelo da Solução</vt:lpstr>
      <vt:lpstr>Modelo da Solução</vt:lpstr>
      <vt:lpstr>Plataformas de IoT</vt:lpstr>
      <vt:lpstr>Ferramentas de IoT</vt:lpstr>
      <vt:lpstr>Apresentação do PowerPoint</vt:lpstr>
      <vt:lpstr>Exemplos</vt:lpstr>
      <vt:lpstr>Exemplos</vt:lpstr>
      <vt:lpstr>Exemplos</vt:lpstr>
      <vt:lpstr>Exemplos</vt:lpstr>
      <vt:lpstr>Equipamentos IoT Hackathon Oxigenar 2016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Walter Coan</dc:creator>
  <cp:keywords/>
  <dc:description/>
  <cp:lastModifiedBy>Walter Coan</cp:lastModifiedBy>
  <cp:revision>137</cp:revision>
  <dcterms:modified xsi:type="dcterms:W3CDTF">2016-12-02T11:43:18Z</dcterms:modified>
</cp:coreProperties>
</file>