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notesMasterIdLst>
    <p:notesMasterId r:id="rId20"/>
  </p:notesMasterIdLst>
  <p:sldIdLst>
    <p:sldId id="256" r:id="rId2"/>
    <p:sldId id="257" r:id="rId3"/>
    <p:sldId id="259" r:id="rId4"/>
    <p:sldId id="258" r:id="rId5"/>
    <p:sldId id="262" r:id="rId6"/>
    <p:sldId id="260" r:id="rId7"/>
    <p:sldId id="263" r:id="rId8"/>
    <p:sldId id="264" r:id="rId9"/>
    <p:sldId id="266" r:id="rId10"/>
    <p:sldId id="267" r:id="rId11"/>
    <p:sldId id="268" r:id="rId12"/>
    <p:sldId id="269" r:id="rId13"/>
    <p:sldId id="270" r:id="rId14"/>
    <p:sldId id="274" r:id="rId15"/>
    <p:sldId id="272" r:id="rId16"/>
    <p:sldId id="276" r:id="rId17"/>
    <p:sldId id="277" r:id="rId18"/>
    <p:sldId id="273" r:id="rId19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635815-E35B-445B-8098-7FAA7C8E2AE3}" type="datetimeFigureOut">
              <a:rPr lang="es-AR" smtClean="0"/>
              <a:t>17/10/2024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568FF8-A100-4BBB-9A85-F81697033AF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80182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568FF8-A100-4BBB-9A85-F81697033AF4}" type="slidenum">
              <a:rPr lang="es-AR" smtClean="0"/>
              <a:t>18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84730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CF3CE8-C98F-DCD2-7D61-762F64771B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3DD04C4-7416-C6DC-9ED1-175AFE9CEA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7F61B6A-0822-2471-E381-2C27A9A98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ACF3774-2A73-3BDE-2A76-68D25699F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B79F75E-7402-EDA3-8EDD-6B5EBBE5F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394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DDA770-E05C-009C-ABE5-C2BCF6268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7A8B291-D082-1F85-AC2D-7F025C7202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40B5156-A39F-3A54-0DBF-F655998FE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46AC17-E5BD-728A-B5C1-6C6E9BCBB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67EBF3E-7ECC-DCFD-F218-C78E6CF83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657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911F92E-6793-3DF4-C382-5F310C6A8D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6D813E4-A56A-9482-F4F4-C1FB9E1A07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87860C1-8291-A904-69BE-5DD9F5BBD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691B33B-E409-83EB-33A2-6153859CC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1EBD5E9-9C53-B112-63A2-AA5B4C702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860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1F3830-F765-6D2B-5F90-A7B82140A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7ABB6B3-C6E2-8D9C-7E5D-9C37A13A3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883A18D-FE82-7253-F500-5F52F6AED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1CF8F9F-D718-4400-1F3A-DB508DDDB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CB68FE3-43E8-A977-BFEF-2DCD86356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628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DA115E-82C0-73E5-32A5-96B49AC98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7239553-8F5A-5657-4CB7-9953861D70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1D1DA9C-6078-FAF1-776B-98DB9BC2F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B3CD9F9-3381-F4F1-79D2-6C1279497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45AD8C8-FD29-3E46-026E-E1825EB3E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49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3A027C-76C8-F02D-128B-657E3EFB7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0231D87-A323-B01B-A211-55881C3AFE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EFA5C59-5873-AFAF-66B0-3F0449C4A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205D046-1D0D-2536-7FFB-4E794AB6D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6EA13F0-727E-BF84-EF33-D6BCFC885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2AE9BD5-09A4-A78B-5BB9-DFC73EB7D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589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0D116C-1CCB-F326-3776-09CF70C34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E7AC275-4B4F-A9A2-9DA9-A9CB804F54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6CE8DDF-6AD1-FE08-6492-A0DE5D87DC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4B3B8DB-4E59-3D40-09F2-223DCB3F52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1D4119F-CC4C-7596-2785-96EF070CAA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B8E25D0-DB89-98FB-2E6D-FB80B4595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6EFB813-B7A8-303A-C073-071E25F66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4970C5B-F826-F1CF-5798-B97EC44C1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930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D3633B-8BB6-4C0C-0EA4-E74860D75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6451D0A-2D4E-250D-C877-4FA78CD32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0574A9C-3393-0634-51AB-6F3E1332D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30B3FCB-9532-2EBF-3199-8885B8D79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718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0325CAF-79AE-1F41-E833-7629C06B3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62F76A9-ADEF-BD56-B9FF-DB35769C4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7688F77-341A-4B3A-FA76-F0221ABFE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376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FA8775-6242-2BAF-68E4-34EEB246A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39CB00-DFC2-03D2-2BDC-D11512F4A9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00DE68D-AD35-0273-BB78-CCF86469E9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FB3CED8-AE71-9045-CBA9-7F76BA867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6D89513-5524-042B-67E3-5616358AD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9E7C8F6-14EA-C127-CEA2-946313A62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19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5BDF6F-1AD7-EB61-F5E2-D30D24707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14564E1-13EC-2963-EDE7-6BDC57ADD7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ACFB391-A231-7AF8-5493-72F65AE09E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BF26A2B-CC5F-72AE-6306-5CF8C84AE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3FA1A61-D232-A9C1-8DA1-16690773F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BD162E5-0673-DF16-70C3-6D062FC47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72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602F2CE-86CA-DD5C-DB63-DD2D8D719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3E1BB70-D9E0-3446-D4C2-B1ADDD972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38919E1-E5FA-6CD5-4A8F-53BC98846B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0FF0DC6-C8BF-B078-DED1-EADCCA2651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ACD0336-2DC8-7AB7-30AB-1EF6B8B949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448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Imagen en blanco y negro&#10;&#10;Descripción generada automáticamente con confianza baja">
            <a:extLst>
              <a:ext uri="{FF2B5EF4-FFF2-40B4-BE49-F238E27FC236}">
                <a16:creationId xmlns:a16="http://schemas.microsoft.com/office/drawing/2014/main" id="{0022A27C-25A4-5000-89CE-EF7DF1D43C2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9091" r="31342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830225B-249D-B472-7116-8561FE6A36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s-MX" sz="4800">
                <a:solidFill>
                  <a:schemeClr val="bg1"/>
                </a:solidFill>
              </a:rPr>
              <a:t>Proyecto Data Science II</a:t>
            </a:r>
            <a:endParaRPr lang="es-AR" sz="4800">
              <a:solidFill>
                <a:schemeClr val="bg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0D1F089-1E87-09AF-31C3-636CCA3658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s-MX" sz="2000">
                <a:solidFill>
                  <a:schemeClr val="bg1"/>
                </a:solidFill>
              </a:rPr>
              <a:t>Análisis sobre el abandono de clientes de tarjetas de crédito</a:t>
            </a:r>
            <a:endParaRPr lang="es-AR" sz="2000">
              <a:solidFill>
                <a:schemeClr val="bg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79677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93A59A7-CAAF-5FA3-3FB8-FE3312DE80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>
            <a:extLst>
              <a:ext uri="{FF2B5EF4-FFF2-40B4-BE49-F238E27FC236}">
                <a16:creationId xmlns:a16="http://schemas.microsoft.com/office/drawing/2014/main" id="{03F5ED9E-DF0C-656E-7E01-7BF46095D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5FD647F-D487-5E35-1847-383B66DF7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663" y="1422400"/>
            <a:ext cx="5367337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Porcentajes</a:t>
            </a:r>
            <a:r>
              <a:rPr lang="en-US" sz="5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50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clientes</a:t>
            </a:r>
            <a:r>
              <a:rPr lang="en-US" sz="5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0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por</a:t>
            </a:r>
            <a:r>
              <a:rPr lang="en-US" sz="5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000" dirty="0" err="1">
                <a:solidFill>
                  <a:schemeClr val="bg1"/>
                </a:solidFill>
              </a:rPr>
              <a:t>e</a:t>
            </a:r>
            <a:r>
              <a:rPr lang="en-US" sz="50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stado</a:t>
            </a:r>
            <a:r>
              <a:rPr lang="en-US" sz="5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civil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530D3908-999A-A50C-462C-21A7A9CF91ED}"/>
              </a:ext>
            </a:extLst>
          </p:cNvPr>
          <p:cNvSpPr txBox="1"/>
          <p:nvPr/>
        </p:nvSpPr>
        <p:spPr>
          <a:xfrm>
            <a:off x="728663" y="3902075"/>
            <a:ext cx="5367337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Se </a:t>
            </a:r>
            <a:r>
              <a:rPr lang="en-US" sz="20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observa</a:t>
            </a:r>
            <a:r>
              <a: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que la </a:t>
            </a:r>
            <a:r>
              <a:rPr lang="en-US" sz="20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mitad</a:t>
            </a:r>
            <a:r>
              <a: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20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los</a:t>
            </a:r>
            <a:r>
              <a: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clients </a:t>
            </a:r>
            <a:r>
              <a:rPr lang="en-US" sz="20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corresponden</a:t>
            </a:r>
            <a:r>
              <a: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a la </a:t>
            </a:r>
            <a:r>
              <a:rPr lang="en-US" sz="20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categoría</a:t>
            </a:r>
            <a:r>
              <a: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“</a:t>
            </a:r>
            <a:r>
              <a:rPr lang="en-US" sz="20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Soltero</a:t>
            </a:r>
            <a:r>
              <a: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”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6FEE9E24-30A5-3F53-58E1-9352748619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34112" y="638849"/>
            <a:ext cx="5505449" cy="547564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805826E3-CFB3-94C2-0696-43834B4F0C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112" y="1398473"/>
            <a:ext cx="5505449" cy="3956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390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B833684-6EDC-B747-7BB0-35098B83B2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>
            <a:extLst>
              <a:ext uri="{FF2B5EF4-FFF2-40B4-BE49-F238E27FC236}">
                <a16:creationId xmlns:a16="http://schemas.microsoft.com/office/drawing/2014/main" id="{EF924D9F-FB39-97F0-4A7E-9BAD6CD914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14A83D1-5561-6734-4AF8-7B67D088B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663" y="1422400"/>
            <a:ext cx="5367337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Porcentajes</a:t>
            </a:r>
            <a:r>
              <a:rPr lang="en-US" sz="5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50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clientes</a:t>
            </a:r>
            <a:r>
              <a:rPr lang="en-US" sz="5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0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por</a:t>
            </a:r>
            <a:r>
              <a:rPr lang="en-US" sz="5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000" dirty="0" err="1">
                <a:solidFill>
                  <a:schemeClr val="bg1"/>
                </a:solidFill>
              </a:rPr>
              <a:t>nivel</a:t>
            </a:r>
            <a:r>
              <a:rPr lang="en-US" sz="5000" dirty="0">
                <a:solidFill>
                  <a:schemeClr val="bg1"/>
                </a:solidFill>
              </a:rPr>
              <a:t> de </a:t>
            </a:r>
            <a:r>
              <a:rPr lang="en-US" sz="5000" dirty="0" err="1">
                <a:solidFill>
                  <a:schemeClr val="bg1"/>
                </a:solidFill>
              </a:rPr>
              <a:t>ingresos</a:t>
            </a:r>
            <a:endParaRPr lang="en-US" sz="50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0672AD48-D675-5B37-B463-B91EA481070C}"/>
              </a:ext>
            </a:extLst>
          </p:cNvPr>
          <p:cNvSpPr txBox="1"/>
          <p:nvPr/>
        </p:nvSpPr>
        <p:spPr>
          <a:xfrm>
            <a:off x="728663" y="3902075"/>
            <a:ext cx="5367337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En </a:t>
            </a:r>
            <a:r>
              <a:rPr lang="es-AR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este</a:t>
            </a:r>
            <a:r>
              <a: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AR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gráfico</a:t>
            </a:r>
            <a:r>
              <a: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podemos</a:t>
            </a:r>
            <a:r>
              <a: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AR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ver</a:t>
            </a:r>
            <a:r>
              <a: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que la mayor </a:t>
            </a:r>
            <a:r>
              <a:rPr lang="en-US" sz="20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parte</a:t>
            </a:r>
            <a:r>
              <a: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20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los</a:t>
            </a:r>
            <a:r>
              <a: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clientes</a:t>
            </a:r>
            <a:r>
              <a: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pertenecen</a:t>
            </a:r>
            <a:r>
              <a: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al </a:t>
            </a:r>
            <a:r>
              <a:rPr lang="es-AR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decil</a:t>
            </a:r>
            <a:r>
              <a: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más</a:t>
            </a:r>
            <a:r>
              <a: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bajo de </a:t>
            </a:r>
            <a:r>
              <a:rPr lang="en-US" sz="20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ingresos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encontrandose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por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debajo</a:t>
            </a:r>
            <a:r>
              <a:rPr lang="en-US" sz="2000" dirty="0">
                <a:solidFill>
                  <a:schemeClr val="bg1"/>
                </a:solidFill>
              </a:rPr>
              <a:t> de </a:t>
            </a:r>
            <a:r>
              <a:rPr lang="en-US" sz="2000" dirty="0" err="1">
                <a:solidFill>
                  <a:schemeClr val="bg1"/>
                </a:solidFill>
              </a:rPr>
              <a:t>los</a:t>
            </a:r>
            <a:r>
              <a:rPr lang="en-US" sz="2000" dirty="0">
                <a:solidFill>
                  <a:schemeClr val="bg1"/>
                </a:solidFill>
              </a:rPr>
              <a:t> $40.000</a:t>
            </a:r>
            <a:endParaRPr lang="en-US" sz="20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71140EDE-3287-AD36-5F63-A52E03A290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34112" y="638849"/>
            <a:ext cx="5505449" cy="547564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5BF244C8-A495-1AD8-AEC3-90AB9A4C8E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111" y="1300163"/>
            <a:ext cx="5505450" cy="4424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59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8268ABD-BBF2-96FD-738A-3EED4459F5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>
            <a:extLst>
              <a:ext uri="{FF2B5EF4-FFF2-40B4-BE49-F238E27FC236}">
                <a16:creationId xmlns:a16="http://schemas.microsoft.com/office/drawing/2014/main" id="{6256E9A0-7D00-F43A-577B-9E1BBF4CFD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97BA651-D328-D06F-D4F2-06D53BFB6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663" y="1422400"/>
            <a:ext cx="5367337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Porcentajes de clientes por </a:t>
            </a:r>
            <a:r>
              <a:rPr lang="en-US" sz="5000">
                <a:solidFill>
                  <a:schemeClr val="bg1"/>
                </a:solidFill>
              </a:rPr>
              <a:t>franja de edad</a:t>
            </a:r>
            <a:endParaRPr lang="en-US" sz="50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F836434F-6CE9-00F8-57AC-6A9A20C44ADA}"/>
              </a:ext>
            </a:extLst>
          </p:cNvPr>
          <p:cNvSpPr txBox="1"/>
          <p:nvPr/>
        </p:nvSpPr>
        <p:spPr>
          <a:xfrm>
            <a:off x="728663" y="3902075"/>
            <a:ext cx="5367337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s-MX" sz="20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En cuanto a las edades de nuestros clientes la mayoría se encuentra entre los 41 y 50 años. </a:t>
            </a:r>
            <a:endParaRPr lang="en-US" sz="20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6F9FDEF1-FAA6-F52C-24D0-9ABFAEBB8D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34112" y="638849"/>
            <a:ext cx="5505449" cy="547564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7102A65E-548B-8510-289B-2E87AAC775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112" y="1296873"/>
            <a:ext cx="5505450" cy="4159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3422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1B1942D-9A7C-B367-4866-CE33DA112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552" y="2235200"/>
            <a:ext cx="5367337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En </a:t>
            </a:r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el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siguiente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gráfico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se </a:t>
            </a:r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muestra</a:t>
            </a:r>
            <a:r>
              <a:rPr lang="en-US" sz="3200" dirty="0">
                <a:solidFill>
                  <a:schemeClr val="bg1"/>
                </a:solidFill>
              </a:rPr>
              <a:t> la </a:t>
            </a:r>
            <a:r>
              <a:rPr lang="en-US" sz="3200" dirty="0" err="1">
                <a:solidFill>
                  <a:schemeClr val="bg1"/>
                </a:solidFill>
              </a:rPr>
              <a:t>correlación</a:t>
            </a:r>
            <a:r>
              <a:rPr lang="en-US" sz="3200" dirty="0">
                <a:solidFill>
                  <a:schemeClr val="bg1"/>
                </a:solidFill>
              </a:rPr>
              <a:t> entre </a:t>
            </a:r>
            <a:r>
              <a:rPr lang="en-US" sz="3200" dirty="0" err="1">
                <a:solidFill>
                  <a:schemeClr val="bg1"/>
                </a:solidFill>
              </a:rPr>
              <a:t>los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gastos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totales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promedio</a:t>
            </a:r>
            <a:r>
              <a:rPr lang="en-US" sz="3200" dirty="0">
                <a:solidFill>
                  <a:schemeClr val="bg1"/>
                </a:solidFill>
              </a:rPr>
              <a:t> y </a:t>
            </a:r>
            <a:r>
              <a:rPr lang="en-US" sz="3200" dirty="0" err="1">
                <a:solidFill>
                  <a:schemeClr val="bg1"/>
                </a:solidFill>
              </a:rPr>
              <a:t>el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rango</a:t>
            </a:r>
            <a:r>
              <a:rPr lang="en-US" sz="3200" dirty="0">
                <a:solidFill>
                  <a:schemeClr val="bg1"/>
                </a:solidFill>
              </a:rPr>
              <a:t> de </a:t>
            </a:r>
            <a:r>
              <a:rPr lang="en-US" sz="3200" dirty="0" err="1">
                <a:solidFill>
                  <a:schemeClr val="bg1"/>
                </a:solidFill>
              </a:rPr>
              <a:t>edad</a:t>
            </a:r>
            <a:r>
              <a:rPr lang="en-US" sz="3200" dirty="0">
                <a:solidFill>
                  <a:schemeClr val="bg1"/>
                </a:solidFill>
              </a:rPr>
              <a:t>, </a:t>
            </a:r>
            <a:r>
              <a:rPr lang="en-US" sz="3200" dirty="0" err="1">
                <a:solidFill>
                  <a:schemeClr val="bg1"/>
                </a:solidFill>
              </a:rPr>
              <a:t>discriminado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por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el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género</a:t>
            </a:r>
            <a:r>
              <a:rPr lang="en-US" sz="3200" dirty="0">
                <a:solidFill>
                  <a:schemeClr val="bg1"/>
                </a:solidFill>
              </a:rPr>
              <a:t> de </a:t>
            </a:r>
            <a:r>
              <a:rPr lang="en-US" sz="3200" dirty="0" err="1">
                <a:solidFill>
                  <a:schemeClr val="bg1"/>
                </a:solidFill>
              </a:rPr>
              <a:t>los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clientes</a:t>
            </a:r>
            <a:r>
              <a:rPr lang="en-US" sz="3200" dirty="0">
                <a:solidFill>
                  <a:schemeClr val="bg1"/>
                </a:solidFill>
              </a:rPr>
              <a:t>.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A89CBBC-7743-43D9-A324-25CB472E9B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34112" y="638849"/>
            <a:ext cx="5505449" cy="547564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 descr="Gráfico">
            <a:extLst>
              <a:ext uri="{FF2B5EF4-FFF2-40B4-BE49-F238E27FC236}">
                <a16:creationId xmlns:a16="http://schemas.microsoft.com/office/drawing/2014/main" id="{0A191AB6-B753-016E-6F72-04A8351B75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112" y="2182871"/>
            <a:ext cx="5505448" cy="2387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4144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75A1859-BDD0-F776-7DE8-44B100EC6F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6FE6D5F-DF50-0B87-7EE9-0BC0F6E66B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noProof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205ADD8-996F-00A9-727E-8F1F90358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513" y="4115117"/>
            <a:ext cx="11256260" cy="932053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AR" sz="3600" kern="1200" noProof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Para tener nociones más concretas </a:t>
            </a:r>
            <a:br>
              <a:rPr lang="es-AR" sz="3600" kern="1200" noProof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s-AR" sz="3600" kern="1200" noProof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sobre el objetivo del estudio y a fin de responder los interrogantes planteados en la hipótesis, a continuación, se mostrarán histogramas y </a:t>
            </a:r>
            <a:r>
              <a:rPr lang="es-AR" sz="3600" kern="1200" noProof="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boxplot</a:t>
            </a:r>
            <a:br>
              <a:rPr lang="es-AR" sz="3600" kern="1200" noProof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s-AR" sz="3600" kern="1200" noProof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 las distintas variables en relación con el abandono del servicio.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9E4D7B0-3A02-E764-98F8-9A985709BB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5285" y="0"/>
            <a:ext cx="0" cy="685800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4E3989C-8098-CAD5-5FEB-BB1A2AA5E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6252485"/>
            <a:ext cx="121920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54231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9375758-5F3A-DC07-31A4-A954B199C5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94ACCE8-46C1-A709-486F-3D95F1CB8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123" y="3219004"/>
            <a:ext cx="5505433" cy="238760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s-AR" sz="3300" kern="1200" noProof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En </a:t>
            </a:r>
            <a:r>
              <a:rPr lang="es-AR" sz="3300" noProof="0" dirty="0">
                <a:solidFill>
                  <a:schemeClr val="bg1"/>
                </a:solidFill>
              </a:rPr>
              <a:t>los</a:t>
            </a:r>
            <a:r>
              <a:rPr lang="es-AR" sz="3300" kern="1200" noProof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siguientes gráficos se muestran las distribuciones de abandono del servicio por límite de crédito y monto de transacciones. Con estos datos</a:t>
            </a:r>
            <a:br>
              <a:rPr lang="es-AR" sz="3300" kern="1200" noProof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s-AR" sz="3300" kern="1200" noProof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podemos ver que los clientes con </a:t>
            </a:r>
            <a:br>
              <a:rPr lang="es-AR" sz="3300" kern="1200" noProof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s-MX" sz="3300" kern="1200" noProof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mayor probabilidad de abandonar el servicio se da en</a:t>
            </a:r>
            <a:r>
              <a:rPr lang="es-AR" sz="3300" kern="1200" noProof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aquellos con transacciones en el orden de los $2500 y con un límite de crédito bajo.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7A9243D-8FC3-4B36-874B-55906B03F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15176" y="115193"/>
            <a:ext cx="0" cy="6627614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0FB8E6CF-61A1-4A48-ADE0-5AE823AF1A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noProof="0" dirty="0"/>
          </a:p>
        </p:txBody>
      </p:sp>
      <p:pic>
        <p:nvPicPr>
          <p:cNvPr id="4" name="Imagen 3" descr="Gráfico, Histograma&#10;&#10;Descripción generada automáticamente con confianza media">
            <a:extLst>
              <a:ext uri="{FF2B5EF4-FFF2-40B4-BE49-F238E27FC236}">
                <a16:creationId xmlns:a16="http://schemas.microsoft.com/office/drawing/2014/main" id="{C9E81F98-926A-7CB8-BAE1-37E531231B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096" y="3429000"/>
            <a:ext cx="5831698" cy="3313807"/>
          </a:xfrm>
          <a:prstGeom prst="rect">
            <a:avLst/>
          </a:prstGeom>
        </p:spPr>
      </p:pic>
      <p:pic>
        <p:nvPicPr>
          <p:cNvPr id="7" name="Imagen 6" descr="Gráfico, Histograma&#10;&#10;Descripción generada automáticamente">
            <a:extLst>
              <a:ext uri="{FF2B5EF4-FFF2-40B4-BE49-F238E27FC236}">
                <a16:creationId xmlns:a16="http://schemas.microsoft.com/office/drawing/2014/main" id="{57A3FDBE-4A80-3904-F528-F632C967CE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096" y="115193"/>
            <a:ext cx="5831698" cy="3313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7759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366CB03-97FA-73B2-C76A-E237851F2C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0B6742B3-2D78-A70A-5D87-8CCE586BE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8F2AAAB-3236-565C-6896-67CF022EA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567" y="2698303"/>
            <a:ext cx="5505433" cy="238760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s-AR" sz="3300" kern="1200" noProof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En los gráficos de caja (</a:t>
            </a:r>
            <a:r>
              <a:rPr lang="es-AR" sz="3300" kern="1200" noProof="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boxplot</a:t>
            </a:r>
            <a:r>
              <a:rPr lang="es-AR" sz="3300" kern="1200" noProof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) se observa que la mayor cantidad de datos </a:t>
            </a:r>
            <a:r>
              <a:rPr lang="es-AR" sz="3300" kern="1200" noProof="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outliers</a:t>
            </a:r>
            <a:r>
              <a:rPr lang="es-AR" sz="3300" kern="1200" noProof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(valores atípicos) para la categoría de abandono del servicio se encuentran en la “Cantidad de Transacciones” y “Monto de Transacciones” siendo muchos más en este último.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870E431-1B77-4360-1AE3-D4E8919EC1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15176" y="115193"/>
            <a:ext cx="0" cy="6627614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ABF5EC55-7AD2-41BC-5CBE-49EAD372AD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noProof="0" dirty="0"/>
          </a:p>
        </p:txBody>
      </p:sp>
      <p:pic>
        <p:nvPicPr>
          <p:cNvPr id="5" name="Imagen 4" descr="Gráfico, Gráfico de cajas y bigotes&#10;&#10;Descripción generada automáticamente">
            <a:extLst>
              <a:ext uri="{FF2B5EF4-FFF2-40B4-BE49-F238E27FC236}">
                <a16:creationId xmlns:a16="http://schemas.microsoft.com/office/drawing/2014/main" id="{563D1D57-ED92-EB49-DFE9-A90CFB8CD5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5176" y="3428999"/>
            <a:ext cx="4950618" cy="3313808"/>
          </a:xfrm>
          <a:prstGeom prst="rect">
            <a:avLst/>
          </a:prstGeom>
        </p:spPr>
      </p:pic>
      <p:pic>
        <p:nvPicPr>
          <p:cNvPr id="8" name="Imagen 7" descr="Gráfico, Gráfico de cajas y bigotes&#10;&#10;Descripción generada automáticamente">
            <a:extLst>
              <a:ext uri="{FF2B5EF4-FFF2-40B4-BE49-F238E27FC236}">
                <a16:creationId xmlns:a16="http://schemas.microsoft.com/office/drawing/2014/main" id="{FBE1471F-F33D-18B9-5EAF-2F91369CB0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5176" y="115193"/>
            <a:ext cx="4950618" cy="3313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1109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C604DF9-E875-7AC0-0B2D-8E99B84C46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0F45252-56A0-D101-8172-DAB8B9037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4164" y="2235200"/>
            <a:ext cx="460534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AR" sz="2000" kern="1200" noProof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La siguiente matriz de correlación nos muestra que entre las categorías que tienen una mayor correlación con el abandono se encuentran como ya hemos visto la “Cantidad de Transacciones”  y  “Monto de Transacciones” a las que se puede agregar el “Saldo Rotatorio” y el “Ratio de Uso Promedio”</a:t>
            </a:r>
          </a:p>
        </p:txBody>
      </p:sp>
      <p:pic>
        <p:nvPicPr>
          <p:cNvPr id="4" name="Imagen 3" descr="Gráfico&#10;&#10;Descripción generada automáticamente">
            <a:extLst>
              <a:ext uri="{FF2B5EF4-FFF2-40B4-BE49-F238E27FC236}">
                <a16:creationId xmlns:a16="http://schemas.microsoft.com/office/drawing/2014/main" id="{1F16E63F-5119-F09D-64EE-3F9F2034774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0734" y="1209975"/>
            <a:ext cx="5917401" cy="4438050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D84C2E9E-0B5D-4B5F-9A1F-70EBDCE39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461" y="1197769"/>
            <a:ext cx="10987078" cy="4462463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noProof="0" dirty="0"/>
          </a:p>
        </p:txBody>
      </p:sp>
    </p:spTree>
    <p:extLst>
      <p:ext uri="{BB962C8B-B14F-4D97-AF65-F5344CB8AC3E}">
        <p14:creationId xmlns:p14="http://schemas.microsoft.com/office/powerpoint/2010/main" val="8179791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C4521DE-248E-440D-AAD6-FD9E7D34B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5285" y="0"/>
            <a:ext cx="0" cy="685800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42C13FA-4C0F-42D0-9626-5BA6040D8C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6252485"/>
            <a:ext cx="121920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ítulo 4">
            <a:extLst>
              <a:ext uri="{FF2B5EF4-FFF2-40B4-BE49-F238E27FC236}">
                <a16:creationId xmlns:a16="http://schemas.microsoft.com/office/drawing/2014/main" id="{53A8B6AC-1CB2-536F-D32F-9476B71F6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928" y="2766218"/>
            <a:ext cx="10515600" cy="1325563"/>
          </a:xfrm>
        </p:spPr>
        <p:txBody>
          <a:bodyPr>
            <a:normAutofit/>
          </a:bodyPr>
          <a:lstStyle/>
          <a:p>
            <a:br>
              <a:rPr lang="es-MX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</a:br>
            <a:endParaRPr lang="es-AR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0B09C504-77D8-1644-7573-5285FC80386C}"/>
              </a:ext>
            </a:extLst>
          </p:cNvPr>
          <p:cNvSpPr txBox="1"/>
          <p:nvPr/>
        </p:nvSpPr>
        <p:spPr>
          <a:xfrm>
            <a:off x="947929" y="448587"/>
            <a:ext cx="10515599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800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A continuación, se detallan las particularidades de abandono del servicio que se desprenden de los análisis posteriores</a:t>
            </a:r>
            <a:br>
              <a:rPr lang="es-MX" sz="1800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</a:br>
            <a:r>
              <a:rPr lang="es-MX" sz="1800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- Categoría de ingresos predominante: menos de $40k.</a:t>
            </a:r>
            <a:br>
              <a:rPr lang="es-MX" sz="1800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</a:br>
            <a:r>
              <a:rPr lang="es-MX" sz="1800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- Género: Los hombres del rango de edad entre 40 a 50 años son quienes poseen más gastos promedio.</a:t>
            </a:r>
            <a:br>
              <a:rPr lang="es-MX" sz="1800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</a:br>
            <a:r>
              <a:rPr lang="es-MX" sz="1800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- Categoría de tarjeta dominante: Blue.</a:t>
            </a:r>
            <a:br>
              <a:rPr lang="es-MX" sz="1800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</a:br>
            <a:r>
              <a:rPr lang="es-MX" sz="1800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- Límite de tarjetas: cuanto menor sea el límite de tarjetas, mayor será la deserción.</a:t>
            </a:r>
            <a:br>
              <a:rPr lang="es-MX" sz="1800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</a:br>
            <a:r>
              <a:rPr lang="es-MX" sz="1800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- Saldo rotatorio: cuando el saldo = 0 es donde vemos mayor concentración de abandono.</a:t>
            </a:r>
            <a:br>
              <a:rPr lang="es-MX" sz="1800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</a:br>
            <a:r>
              <a:rPr lang="es-MX" sz="1800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- Valor de transacción: mayor concentración de abandono en clientes que realizaron transacciones por un valor de $2500.</a:t>
            </a:r>
            <a:br>
              <a:rPr lang="es-MX" sz="1800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</a:br>
            <a:r>
              <a:rPr lang="es-MX" sz="1800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- Número de transacciones: mayor concentración de abandono en clientes que realizaron entre 40 y 60 veces en los últimos 12 meses.</a:t>
            </a:r>
          </a:p>
          <a:p>
            <a:endParaRPr lang="es-MX" dirty="0">
              <a:solidFill>
                <a:srgbClr val="D5D5D5"/>
              </a:solidFill>
              <a:latin typeface="Roboto" panose="02000000000000000000" pitchFamily="2" charset="0"/>
            </a:endParaRPr>
          </a:p>
          <a:p>
            <a:r>
              <a:rPr lang="es-MX" dirty="0">
                <a:solidFill>
                  <a:srgbClr val="D5D5D5"/>
                </a:solidFill>
                <a:latin typeface="Roboto" panose="02000000000000000000" pitchFamily="2" charset="0"/>
              </a:rPr>
              <a:t>A fin de dar una respuesta a la hipótesis planteada en el principio, se puede inferir que a priori tanto el límite de crédito como el valor de las transacciones realizadas son un factor para tener en cuenta a la hora de que los clientes abandonen el servicio.</a:t>
            </a:r>
          </a:p>
          <a:p>
            <a:r>
              <a:rPr lang="es-MX" dirty="0">
                <a:solidFill>
                  <a:srgbClr val="D5D5D5"/>
                </a:solidFill>
                <a:latin typeface="Roboto" panose="02000000000000000000" pitchFamily="2" charset="0"/>
              </a:rPr>
              <a:t>Con el fin de mejorar estos análisis en un futuro se desarrollarán modelos de predicción basados en “Machine Learning” para poder predecir de una manera más eficiente a aquellos potenciales clientes que abandonen el servicio.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47770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5EED77F-1205-21DE-6CEC-6AB06C25A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721"/>
            <a:ext cx="4707671" cy="1225650"/>
          </a:xfrm>
        </p:spPr>
        <p:txBody>
          <a:bodyPr anchor="b">
            <a:normAutofit/>
          </a:bodyPr>
          <a:lstStyle/>
          <a:p>
            <a:r>
              <a:rPr lang="es-AR" sz="3800" b="1" u="sng">
                <a:solidFill>
                  <a:schemeClr val="bg1"/>
                </a:solidFill>
              </a:rPr>
              <a:t>Audiencia</a:t>
            </a:r>
            <a:r>
              <a:rPr lang="es-AR" sz="3800" b="1" i="0" u="sng">
                <a:solidFill>
                  <a:schemeClr val="bg1"/>
                </a:solidFill>
                <a:effectLst/>
              </a:rPr>
              <a:t>:</a:t>
            </a:r>
            <a:endParaRPr lang="es-AR" sz="3800" u="sng">
              <a:solidFill>
                <a:schemeClr val="bg1"/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3D089FE-8AA1-3693-DF25-D003F90240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769" y="1909192"/>
            <a:ext cx="4586513" cy="3647710"/>
          </a:xfrm>
        </p:spPr>
        <p:txBody>
          <a:bodyPr>
            <a:normAutofit/>
          </a:bodyPr>
          <a:lstStyle/>
          <a:p>
            <a:r>
              <a:rPr lang="es-MX" sz="2000" b="0" i="0" dirty="0">
                <a:solidFill>
                  <a:schemeClr val="bg1"/>
                </a:solidFill>
                <a:effectLst/>
                <a:latin typeface="+mj-lt"/>
              </a:rPr>
              <a:t>El proyecto está </a:t>
            </a:r>
            <a:r>
              <a:rPr lang="es-MX" sz="2000" dirty="0">
                <a:solidFill>
                  <a:schemeClr val="bg1"/>
                </a:solidFill>
                <a:latin typeface="+mj-lt"/>
              </a:rPr>
              <a:t>orientado al área de ventas y clientes bancarios para poder determinar cuáles son los factores que propician el abandono de los clientes al servicio de tarjetas de crédito. </a:t>
            </a:r>
          </a:p>
          <a:p>
            <a:r>
              <a:rPr lang="es-MX" sz="2000" b="0" i="0" dirty="0">
                <a:solidFill>
                  <a:schemeClr val="bg1"/>
                </a:solidFill>
                <a:effectLst/>
                <a:latin typeface="+mj-lt"/>
              </a:rPr>
              <a:t>Estos análisis están sustentados por una base de datos en donde se recopilan datos de los clientes basados en sus ingresos, estado civil, nivel académico, genero, etc.</a:t>
            </a:r>
          </a:p>
          <a:p>
            <a:pPr marL="0" indent="0">
              <a:buNone/>
            </a:pPr>
            <a:endParaRPr lang="es-AR" sz="2000" dirty="0">
              <a:solidFill>
                <a:schemeClr val="bg1"/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Una pila de tarjetas de banco">
            <a:extLst>
              <a:ext uri="{FF2B5EF4-FFF2-40B4-BE49-F238E27FC236}">
                <a16:creationId xmlns:a16="http://schemas.microsoft.com/office/drawing/2014/main" id="{3D916B5F-0CA7-0741-161A-EA754D051EE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4639" r="2" b="2"/>
          <a:stretch/>
        </p:blipFill>
        <p:spPr>
          <a:xfrm>
            <a:off x="6525453" y="10"/>
            <a:ext cx="566654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917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91F3500-A7BF-7568-E973-A8AED98979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B2BB233-B347-E696-0BB4-3F25A72C0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721"/>
            <a:ext cx="4707671" cy="1225650"/>
          </a:xfrm>
        </p:spPr>
        <p:txBody>
          <a:bodyPr anchor="b">
            <a:normAutofit/>
          </a:bodyPr>
          <a:lstStyle/>
          <a:p>
            <a:r>
              <a:rPr lang="es-AR" sz="3800" b="1" u="sng">
                <a:solidFill>
                  <a:schemeClr val="bg1"/>
                </a:solidFill>
              </a:rPr>
              <a:t>Contexto</a:t>
            </a:r>
            <a:r>
              <a:rPr lang="es-AR" sz="3800" b="1" i="0" u="sng">
                <a:solidFill>
                  <a:schemeClr val="bg1"/>
                </a:solidFill>
                <a:effectLst/>
              </a:rPr>
              <a:t>:</a:t>
            </a:r>
            <a:endParaRPr lang="es-AR" sz="3800" u="sng">
              <a:solidFill>
                <a:schemeClr val="bg1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1D6832-C04C-0F3E-89E7-5B08BC6706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769" y="1909192"/>
            <a:ext cx="4586513" cy="3647710"/>
          </a:xfrm>
        </p:spPr>
        <p:txBody>
          <a:bodyPr>
            <a:normAutofit/>
          </a:bodyPr>
          <a:lstStyle/>
          <a:p>
            <a:r>
              <a:rPr lang="es-MX" sz="2000" dirty="0">
                <a:solidFill>
                  <a:schemeClr val="bg1"/>
                </a:solidFill>
                <a:latin typeface="+mj-lt"/>
              </a:rPr>
              <a:t>Esta presentación está basada en un dataset que contiene la tasa de abandono de clientes usuarios de tarjetas de crédito. Con esto se procederá a analizar cuáles son los motivos (de haberlos) por los que los clientes abandonan el servicio de tarjetas de crédito, y qué relación existe entre los datos proporcionados y el abandono del servicio.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Gráfico económico digital">
            <a:extLst>
              <a:ext uri="{FF2B5EF4-FFF2-40B4-BE49-F238E27FC236}">
                <a16:creationId xmlns:a16="http://schemas.microsoft.com/office/drawing/2014/main" id="{524D1AB4-5532-1D08-2FCB-2C8989B748C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1233" r="15947"/>
          <a:stretch/>
        </p:blipFill>
        <p:spPr>
          <a:xfrm>
            <a:off x="6525453" y="411741"/>
            <a:ext cx="5666547" cy="6034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604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63FFA63-6AA2-FE01-32C7-AE48E0C42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pPr algn="r"/>
            <a:r>
              <a:rPr lang="es-MX" b="1" i="0" u="sng">
                <a:solidFill>
                  <a:schemeClr val="bg1"/>
                </a:solidFill>
                <a:effectLst/>
              </a:rPr>
              <a:t>Hipótesis</a:t>
            </a:r>
            <a:endParaRPr lang="es-AR" u="sng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AA2936D-7018-4029-CD36-9662D1AA9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35261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1900" i="0" dirty="0">
                <a:solidFill>
                  <a:schemeClr val="bg1"/>
                </a:solidFill>
                <a:effectLst/>
                <a:latin typeface="+mj-lt"/>
              </a:rPr>
              <a:t>Se abarcarán varias hipótesis para poder llegar a una conclusión para así poder retener clientes antes de que estos abandonen el servicio. Nos centraremos en analizar las siguientes variables:</a:t>
            </a:r>
          </a:p>
          <a:p>
            <a:pPr lvl="1"/>
            <a:r>
              <a:rPr lang="es-MX" sz="1900" b="0" i="0" dirty="0">
                <a:solidFill>
                  <a:schemeClr val="bg1"/>
                </a:solidFill>
                <a:effectLst/>
                <a:latin typeface="+mj-lt"/>
              </a:rPr>
              <a:t>Históricas: Frecuencia de uso, monto de las transacciones, tipo de gastos, antigüedad de la cuenta, etc.</a:t>
            </a:r>
          </a:p>
          <a:p>
            <a:pPr lvl="1"/>
            <a:r>
              <a:rPr lang="es-MX" sz="1900" b="0" i="0" dirty="0">
                <a:solidFill>
                  <a:schemeClr val="bg1"/>
                </a:solidFill>
                <a:effectLst/>
                <a:latin typeface="+mj-lt"/>
              </a:rPr>
              <a:t>Interacciones: Combinaciones de variables que pueden revelar patrones más profundos (por ejemplo, clientes con alta frecuencia de uso, pero bajo monto promedio).</a:t>
            </a:r>
          </a:p>
          <a:p>
            <a:pPr lvl="1"/>
            <a:r>
              <a:rPr lang="es-MX" sz="1900" b="0" i="0" dirty="0">
                <a:solidFill>
                  <a:schemeClr val="bg1"/>
                </a:solidFill>
                <a:effectLst/>
                <a:latin typeface="+mj-lt"/>
              </a:rPr>
              <a:t>Demográficas: Edad, género, ubicación geográfica, nivel de ingresos, etc.</a:t>
            </a:r>
          </a:p>
          <a:p>
            <a:pPr marL="0" indent="0">
              <a:buNone/>
            </a:pPr>
            <a:r>
              <a:rPr lang="es-MX" sz="1900" b="0" i="0" dirty="0">
                <a:solidFill>
                  <a:schemeClr val="bg1"/>
                </a:solidFill>
                <a:effectLst/>
                <a:latin typeface="+mj-lt"/>
              </a:rPr>
              <a:t>Con esto se intentará responder a la pregunta: ¿Existe alguna relaci</a:t>
            </a:r>
            <a:r>
              <a:rPr lang="es-MX" sz="1900" dirty="0">
                <a:solidFill>
                  <a:schemeClr val="bg1"/>
                </a:solidFill>
                <a:latin typeface="+mj-lt"/>
              </a:rPr>
              <a:t>ón entre el abandono del servicio de tarjetas de crédito que este sustentado por alguna de las variables mencionadas?</a:t>
            </a:r>
            <a:endParaRPr lang="es-MX" sz="1900" b="0" i="0" dirty="0">
              <a:solidFill>
                <a:schemeClr val="bg1"/>
              </a:solidFill>
              <a:effectLst/>
              <a:latin typeface="+mj-lt"/>
            </a:endParaRPr>
          </a:p>
          <a:p>
            <a:pPr marL="457200" lvl="1" indent="0">
              <a:buNone/>
            </a:pPr>
            <a:endParaRPr lang="es-MX" sz="1900" b="0" i="0" dirty="0">
              <a:solidFill>
                <a:schemeClr val="bg1"/>
              </a:solidFill>
              <a:effectLst/>
              <a:latin typeface="+mj-lt"/>
            </a:endParaRPr>
          </a:p>
          <a:p>
            <a:endParaRPr lang="es-AR" sz="1900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476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FCD83DB-F8E5-8C6F-54A2-8FCBB6BE5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721"/>
            <a:ext cx="4707671" cy="1225650"/>
          </a:xfrm>
        </p:spPr>
        <p:txBody>
          <a:bodyPr anchor="b">
            <a:normAutofit/>
          </a:bodyPr>
          <a:lstStyle/>
          <a:p>
            <a:r>
              <a:rPr lang="es-MX" sz="3800" dirty="0">
                <a:solidFill>
                  <a:schemeClr val="bg1"/>
                </a:solidFill>
              </a:rPr>
              <a:t>Sobre el dataset</a:t>
            </a:r>
            <a:endParaRPr lang="es-AR" sz="3800" dirty="0">
              <a:solidFill>
                <a:schemeClr val="bg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D4755E-CE22-4110-9EC9-4537323AA0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769" y="1909192"/>
            <a:ext cx="4586513" cy="3647710"/>
          </a:xfrm>
        </p:spPr>
        <p:txBody>
          <a:bodyPr>
            <a:normAutofit fontScale="92500"/>
          </a:bodyPr>
          <a:lstStyle/>
          <a:p>
            <a:r>
              <a:rPr lang="es-AR" sz="2000" b="0" i="0" dirty="0">
                <a:solidFill>
                  <a:schemeClr val="bg1"/>
                </a:solidFill>
                <a:effectLst/>
                <a:latin typeface="+mj-lt"/>
              </a:rPr>
              <a:t>Resumen de los datos:</a:t>
            </a:r>
          </a:p>
          <a:p>
            <a:pPr marL="457200" lvl="1" indent="0">
              <a:buNone/>
            </a:pPr>
            <a:r>
              <a:rPr lang="es-AR" sz="2100" dirty="0">
                <a:solidFill>
                  <a:schemeClr val="bg1"/>
                </a:solidFill>
                <a:latin typeface="+mj-lt"/>
              </a:rPr>
              <a:t>Casos de estudio: </a:t>
            </a:r>
            <a:r>
              <a:rPr lang="es-AR" sz="2100" b="0" i="0" dirty="0">
                <a:solidFill>
                  <a:schemeClr val="bg1"/>
                </a:solidFill>
                <a:effectLst/>
                <a:latin typeface="+mj-lt"/>
              </a:rPr>
              <a:t>10127 </a:t>
            </a:r>
          </a:p>
          <a:p>
            <a:pPr marL="457200" lvl="1" indent="0">
              <a:buNone/>
            </a:pPr>
            <a:r>
              <a:rPr lang="es-AR" sz="2100" dirty="0">
                <a:solidFill>
                  <a:schemeClr val="bg1"/>
                </a:solidFill>
                <a:latin typeface="+mj-lt"/>
              </a:rPr>
              <a:t>Cantidad de variables examinadas: 20</a:t>
            </a:r>
          </a:p>
          <a:p>
            <a:r>
              <a:rPr lang="es-AR" sz="2000" b="0" i="0" dirty="0">
                <a:solidFill>
                  <a:schemeClr val="bg1"/>
                </a:solidFill>
                <a:effectLst/>
                <a:latin typeface="+mj-lt"/>
              </a:rPr>
              <a:t>Tipo de variables:</a:t>
            </a:r>
          </a:p>
          <a:p>
            <a:pPr marL="457200" lvl="1" indent="0">
              <a:buNone/>
            </a:pPr>
            <a:r>
              <a:rPr lang="es-AR" sz="2100" dirty="0">
                <a:solidFill>
                  <a:schemeClr val="bg1"/>
                </a:solidFill>
                <a:latin typeface="+mj-lt"/>
              </a:rPr>
              <a:t>Categóricas: 6</a:t>
            </a:r>
          </a:p>
          <a:p>
            <a:pPr marL="457200" lvl="1" indent="0">
              <a:buNone/>
            </a:pPr>
            <a:r>
              <a:rPr lang="es-AR" sz="2100" b="0" i="0" dirty="0">
                <a:solidFill>
                  <a:schemeClr val="bg1"/>
                </a:solidFill>
                <a:effectLst/>
                <a:latin typeface="+mj-lt"/>
              </a:rPr>
              <a:t>Num</a:t>
            </a:r>
            <a:r>
              <a:rPr lang="es-AR" sz="2100" dirty="0">
                <a:solidFill>
                  <a:schemeClr val="bg1"/>
                </a:solidFill>
                <a:latin typeface="+mj-lt"/>
              </a:rPr>
              <a:t>éricas: 14</a:t>
            </a:r>
          </a:p>
          <a:p>
            <a:pPr marL="0" indent="0">
              <a:buNone/>
            </a:pPr>
            <a:endParaRPr lang="es-AR" sz="2000" b="0" i="0" dirty="0">
              <a:solidFill>
                <a:schemeClr val="bg1"/>
              </a:solidFill>
              <a:effectLst/>
              <a:latin typeface="+mj-lt"/>
            </a:endParaRPr>
          </a:p>
          <a:p>
            <a:pPr marL="0" indent="0">
              <a:buNone/>
            </a:pPr>
            <a:r>
              <a:rPr lang="es-AR" sz="2000" dirty="0">
                <a:solidFill>
                  <a:schemeClr val="bg1"/>
                </a:solidFill>
                <a:latin typeface="+mj-lt"/>
              </a:rPr>
              <a:t>Como primer análisis se muestran los porcentajes de clientes existentes y perdidos. Nosotros nos centraremos en el segundo caso.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Marcador de contenido 4" descr="Gráfico, Gráfico de barras">
            <a:extLst>
              <a:ext uri="{FF2B5EF4-FFF2-40B4-BE49-F238E27FC236}">
                <a16:creationId xmlns:a16="http://schemas.microsoft.com/office/drawing/2014/main" id="{A68DAA38-6F36-98AF-0250-0F0DE1E689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4283" y="1754090"/>
            <a:ext cx="5666547" cy="3957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785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FA503F3-F4D2-8C45-F583-A1237D583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513" y="2962973"/>
            <a:ext cx="11256260" cy="9320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ANALISIS EXPLORATORIO DE DATOS - EDA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C4521DE-248E-440D-AAD6-FD9E7D34B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5285" y="0"/>
            <a:ext cx="0" cy="685800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42C13FA-4C0F-42D0-9626-5BA6040D8C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6252485"/>
            <a:ext cx="121920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8177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4F543AE-5CC8-51F1-C20B-EA65A2A45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pPr algn="r"/>
            <a:r>
              <a:rPr lang="es-MX">
                <a:solidFill>
                  <a:schemeClr val="bg1"/>
                </a:solidFill>
              </a:rPr>
              <a:t>Categorización de los clientes</a:t>
            </a:r>
            <a:endParaRPr lang="es-AR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38B87AB-7A49-D967-3A30-8A320C34EA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35261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2000" dirty="0">
                <a:solidFill>
                  <a:schemeClr val="bg1"/>
                </a:solidFill>
              </a:rPr>
              <a:t>Comenzaremos viendo la cantidad de clientes separados en diferentes categorías:</a:t>
            </a:r>
          </a:p>
          <a:p>
            <a:pPr lvl="1"/>
            <a:r>
              <a:rPr lang="es-MX" sz="2000" dirty="0">
                <a:solidFill>
                  <a:schemeClr val="bg1"/>
                </a:solidFill>
              </a:rPr>
              <a:t>Por categoría de tarjeta de crédito.</a:t>
            </a:r>
          </a:p>
          <a:p>
            <a:pPr lvl="1"/>
            <a:r>
              <a:rPr lang="es-MX" sz="2000" dirty="0">
                <a:solidFill>
                  <a:schemeClr val="bg1"/>
                </a:solidFill>
              </a:rPr>
              <a:t>Por nivel educativo.</a:t>
            </a:r>
          </a:p>
          <a:p>
            <a:pPr lvl="1"/>
            <a:r>
              <a:rPr lang="es-MX" sz="2000" dirty="0">
                <a:solidFill>
                  <a:schemeClr val="bg1"/>
                </a:solidFill>
              </a:rPr>
              <a:t>Por estado civil.</a:t>
            </a:r>
          </a:p>
          <a:p>
            <a:pPr lvl="1"/>
            <a:r>
              <a:rPr lang="es-MX" sz="2000" dirty="0">
                <a:solidFill>
                  <a:schemeClr val="bg1"/>
                </a:solidFill>
              </a:rPr>
              <a:t>Por nivel de ingresos.</a:t>
            </a:r>
          </a:p>
          <a:p>
            <a:pPr lvl="1"/>
            <a:r>
              <a:rPr lang="es-MX" sz="2000" dirty="0">
                <a:solidFill>
                  <a:schemeClr val="bg1"/>
                </a:solidFill>
              </a:rPr>
              <a:t>Por franja de edad</a:t>
            </a:r>
            <a:endParaRPr lang="es-AR" sz="2000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763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24D43BA-32B4-423A-94A6-612E14D3F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663" y="1422400"/>
            <a:ext cx="5367337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Porcentajes</a:t>
            </a:r>
            <a:r>
              <a:rPr lang="en-US" sz="5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5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clientes</a:t>
            </a:r>
            <a:r>
              <a:rPr lang="en-US" sz="5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por</a:t>
            </a:r>
            <a:r>
              <a:rPr lang="en-US" sz="5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categoria</a:t>
            </a:r>
            <a:r>
              <a:rPr lang="en-US" sz="5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5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tarjeta</a:t>
            </a:r>
            <a:r>
              <a:rPr lang="en-US" sz="5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97D954B8-1048-9BDE-A990-EBB82BA536EA}"/>
              </a:ext>
            </a:extLst>
          </p:cNvPr>
          <p:cNvSpPr txBox="1"/>
          <p:nvPr/>
        </p:nvSpPr>
        <p:spPr>
          <a:xfrm>
            <a:off x="728663" y="3902075"/>
            <a:ext cx="5367337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0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Se observa que la mayoría de los clientes se encuentran en la categoría mas baja (blue)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A89CBBC-7743-43D9-A324-25CB472E9B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34112" y="638849"/>
            <a:ext cx="5505449" cy="547564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3" name="Imagen 42" descr="Gráfico, Gráfico de barras, Gráfico en cascada">
            <a:extLst>
              <a:ext uri="{FF2B5EF4-FFF2-40B4-BE49-F238E27FC236}">
                <a16:creationId xmlns:a16="http://schemas.microsoft.com/office/drawing/2014/main" id="{C95CEFD8-0A8F-C69A-8A03-005E51E4A4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111" y="1633560"/>
            <a:ext cx="5505449" cy="3486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845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3725ABC-4AEE-7676-CFA1-5FCCB89385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>
            <a:extLst>
              <a:ext uri="{FF2B5EF4-FFF2-40B4-BE49-F238E27FC236}">
                <a16:creationId xmlns:a16="http://schemas.microsoft.com/office/drawing/2014/main" id="{55DB03F1-55E9-2A11-AD6B-168E0A987D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FBA3CF5-1D0D-D49E-9CDB-6086918CF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663" y="1422400"/>
            <a:ext cx="5367337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MX" sz="5400" dirty="0">
                <a:solidFill>
                  <a:schemeClr val="bg1"/>
                </a:solidFill>
              </a:rPr>
              <a:t>Porcentajes de clientes por nivel educativo</a:t>
            </a:r>
            <a:endParaRPr lang="en-US" sz="50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606C157E-D390-F36B-94FB-18C4C590204D}"/>
              </a:ext>
            </a:extLst>
          </p:cNvPr>
          <p:cNvSpPr txBox="1"/>
          <p:nvPr/>
        </p:nvSpPr>
        <p:spPr>
          <a:xfrm>
            <a:off x="728663" y="3902075"/>
            <a:ext cx="5367337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En </a:t>
            </a:r>
            <a:r>
              <a:rPr lang="en-US" sz="2000" dirty="0" err="1">
                <a:solidFill>
                  <a:schemeClr val="bg1"/>
                </a:solidFill>
              </a:rPr>
              <a:t>este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caso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aquellos</a:t>
            </a:r>
            <a:r>
              <a:rPr lang="en-US" sz="2000" dirty="0">
                <a:solidFill>
                  <a:schemeClr val="bg1"/>
                </a:solidFill>
              </a:rPr>
              <a:t> que se </a:t>
            </a:r>
            <a:r>
              <a:rPr lang="en-US" sz="2000" dirty="0" err="1">
                <a:solidFill>
                  <a:schemeClr val="bg1"/>
                </a:solidFill>
              </a:rPr>
              <a:t>encuentran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en</a:t>
            </a:r>
            <a:r>
              <a:rPr lang="en-US" sz="2000" dirty="0">
                <a:solidFill>
                  <a:schemeClr val="bg1"/>
                </a:solidFill>
              </a:rPr>
              <a:t> la </a:t>
            </a:r>
            <a:r>
              <a:rPr lang="en-US" sz="2000" dirty="0" err="1">
                <a:solidFill>
                  <a:schemeClr val="bg1"/>
                </a:solidFill>
              </a:rPr>
              <a:t>categoría</a:t>
            </a:r>
            <a:r>
              <a:rPr lang="en-US" sz="2000" dirty="0">
                <a:solidFill>
                  <a:schemeClr val="bg1"/>
                </a:solidFill>
              </a:rPr>
              <a:t> “Graduate” son </a:t>
            </a:r>
            <a:r>
              <a:rPr lang="en-US" sz="2000" dirty="0" err="1">
                <a:solidFill>
                  <a:schemeClr val="bg1"/>
                </a:solidFill>
              </a:rPr>
              <a:t>quienes</a:t>
            </a:r>
            <a:r>
              <a:rPr lang="en-US" sz="2000" dirty="0">
                <a:solidFill>
                  <a:schemeClr val="bg1"/>
                </a:solidFill>
              </a:rPr>
              <a:t> mas </a:t>
            </a:r>
            <a:r>
              <a:rPr lang="en-US" sz="2000" dirty="0" err="1">
                <a:solidFill>
                  <a:schemeClr val="bg1"/>
                </a:solidFill>
              </a:rPr>
              <a:t>contratan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el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servicio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dirty="0" err="1">
                <a:solidFill>
                  <a:schemeClr val="bg1"/>
                </a:solidFill>
              </a:rPr>
              <a:t>siendo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aproximadamente</a:t>
            </a:r>
            <a:r>
              <a:rPr lang="en-US" sz="2000" dirty="0">
                <a:solidFill>
                  <a:schemeClr val="bg1"/>
                </a:solidFill>
              </a:rPr>
              <a:t> 2 de </a:t>
            </a:r>
            <a:r>
              <a:rPr lang="en-US" sz="2000" dirty="0" err="1">
                <a:solidFill>
                  <a:schemeClr val="bg1"/>
                </a:solidFill>
              </a:rPr>
              <a:t>cada</a:t>
            </a:r>
            <a:r>
              <a:rPr lang="en-US" sz="2000" dirty="0">
                <a:solidFill>
                  <a:schemeClr val="bg1"/>
                </a:solidFill>
              </a:rPr>
              <a:t> 5 </a:t>
            </a:r>
            <a:r>
              <a:rPr lang="en-US" sz="2000" dirty="0" err="1">
                <a:solidFill>
                  <a:schemeClr val="bg1"/>
                </a:solidFill>
              </a:rPr>
              <a:t>clientes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052480E8-6520-8D63-2C66-B93D59ED22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34112" y="638849"/>
            <a:ext cx="5505449" cy="547564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9E6A8B3D-1C1A-2F56-B859-D5B78A9342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111" y="1448806"/>
            <a:ext cx="5505449" cy="3960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1784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</TotalTime>
  <Words>977</Words>
  <Application>Microsoft Office PowerPoint</Application>
  <PresentationFormat>Panorámica</PresentationFormat>
  <Paragraphs>51</Paragraphs>
  <Slides>18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4" baseType="lpstr">
      <vt:lpstr>Aptos</vt:lpstr>
      <vt:lpstr>Aptos Display</vt:lpstr>
      <vt:lpstr>Arial</vt:lpstr>
      <vt:lpstr>Calibri</vt:lpstr>
      <vt:lpstr>Roboto</vt:lpstr>
      <vt:lpstr>Tema de Office</vt:lpstr>
      <vt:lpstr>Proyecto Data Science II</vt:lpstr>
      <vt:lpstr>Audiencia:</vt:lpstr>
      <vt:lpstr>Contexto:</vt:lpstr>
      <vt:lpstr>Hipótesis</vt:lpstr>
      <vt:lpstr>Sobre el dataset</vt:lpstr>
      <vt:lpstr>ANALISIS EXPLORATORIO DE DATOS - EDA</vt:lpstr>
      <vt:lpstr>Categorización de los clientes</vt:lpstr>
      <vt:lpstr>Porcentajes de clientes por categoria de tarjeta </vt:lpstr>
      <vt:lpstr>Porcentajes de clientes por nivel educativo</vt:lpstr>
      <vt:lpstr>Porcentajes de clientes por estado civil</vt:lpstr>
      <vt:lpstr>Porcentajes de clientes por nivel de ingresos</vt:lpstr>
      <vt:lpstr>Porcentajes de clientes por franja de edad</vt:lpstr>
      <vt:lpstr>En el siguiente gráfico se muestra la correlación entre los gastos totales promedio y el rango de edad, discriminado por el género de los clientes.</vt:lpstr>
      <vt:lpstr>Para tener nociones más concretas  sobre el objetivo del estudio y a fin de responder los interrogantes planteados en la hipótesis, a continuación, se mostrarán histogramas y boxplot de las distintas variables en relación con el abandono del servicio.</vt:lpstr>
      <vt:lpstr>En los siguientes gráficos se muestran las distribuciones de abandono del servicio por límite de crédito y monto de transacciones. Con estos datos podemos ver que los clientes con  mayor probabilidad de abandonar el servicio se da en aquellos con transacciones en el orden de los $2500 y con un límite de crédito bajo.</vt:lpstr>
      <vt:lpstr>En los gráficos de caja (boxplot) se observa que la mayor cantidad de datos outliers (valores atípicos) para la categoría de abandono del servicio se encuentran en la “Cantidad de Transacciones” y “Monto de Transacciones” siendo muchos más en este último.</vt:lpstr>
      <vt:lpstr>La siguiente matriz de correlación nos muestra que entre las categorías que tienen una mayor correlación con el abandono se encuentran como ya hemos visto la “Cantidad de Transacciones”  y  “Monto de Transacciones” a las que se puede agregar el “Saldo Rotatorio” y el “Ratio de Uso Promedio”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Walter Folk</dc:creator>
  <cp:lastModifiedBy>Walter Folk</cp:lastModifiedBy>
  <cp:revision>2</cp:revision>
  <dcterms:created xsi:type="dcterms:W3CDTF">2024-10-17T16:28:28Z</dcterms:created>
  <dcterms:modified xsi:type="dcterms:W3CDTF">2024-10-17T21:56:18Z</dcterms:modified>
</cp:coreProperties>
</file>