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1" r:id="rId2"/>
    <p:sldId id="297" r:id="rId3"/>
    <p:sldId id="263" r:id="rId4"/>
    <p:sldId id="256" r:id="rId5"/>
    <p:sldId id="275" r:id="rId6"/>
    <p:sldId id="300" r:id="rId7"/>
    <p:sldId id="299" r:id="rId8"/>
    <p:sldId id="2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EB"/>
    <a:srgbClr val="FFFDF5"/>
    <a:srgbClr val="F8F7BB"/>
    <a:srgbClr val="BCEC7C"/>
    <a:srgbClr val="B5E3F7"/>
    <a:srgbClr val="6CFAF7"/>
    <a:srgbClr val="6BFBE0"/>
    <a:srgbClr val="0AB4A0"/>
    <a:srgbClr val="0ABEA0"/>
    <a:srgbClr val="FDF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4" autoAdjust="0"/>
    <p:restoredTop sz="95330" autoAdjust="0"/>
  </p:normalViewPr>
  <p:slideViewPr>
    <p:cSldViewPr snapToGrid="0">
      <p:cViewPr varScale="1">
        <p:scale>
          <a:sx n="92" d="100"/>
          <a:sy n="92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8042A-851F-4352-B3A3-66C7DD4061B2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7FAB1-8DE8-43C6-8EC4-AAA584BC2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7FAB1-8DE8-43C6-8EC4-AAA584BC2F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77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7FAB1-8DE8-43C6-8EC4-AAA584BC2F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1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27FAB1-8DE8-43C6-8EC4-AAA584BC2F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21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42" y="782968"/>
            <a:ext cx="11242147" cy="3640161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138247" y="4572001"/>
            <a:ext cx="3560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>
                <a:solidFill>
                  <a:schemeClr val="accent3">
                    <a:lumMod val="75000"/>
                  </a:schemeClr>
                </a:solidFill>
                <a:latin typeface="Futura Md BT" panose="020B0602020204020303" pitchFamily="34" charset="0"/>
              </a:rPr>
              <a:t>gopicup.org</a:t>
            </a:r>
            <a:endParaRPr lang="en-US" sz="4800" dirty="0">
              <a:solidFill>
                <a:schemeClr val="accent3">
                  <a:lumMod val="75000"/>
                </a:schemeClr>
              </a:solidFill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611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6E2C-4B8A-4F5F-9D12-6E836C996DF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1FC-3414-42CF-9580-013A69F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82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6E2C-4B8A-4F5F-9D12-6E836C996DF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1FC-3414-42CF-9580-013A69F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23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6E2C-4B8A-4F5F-9D12-6E836C996DF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1FC-3414-42CF-9580-013A69F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7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894" y="102961"/>
            <a:ext cx="3211440" cy="811424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491749" y="6644785"/>
            <a:ext cx="11191170" cy="129502"/>
            <a:chOff x="491749" y="1025649"/>
            <a:chExt cx="11191170" cy="129502"/>
          </a:xfrm>
        </p:grpSpPr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600934" y="1067540"/>
              <a:ext cx="10972800" cy="45720"/>
            </a:xfrm>
            <a:prstGeom prst="rect">
              <a:avLst/>
            </a:prstGeom>
            <a:solidFill>
              <a:srgbClr val="0AB4A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zh-CN" altLang="en-US" sz="4800" b="1" i="1" u="sng">
                <a:solidFill>
                  <a:srgbClr val="333399"/>
                </a:solidFill>
                <a:ea typeface="SimSun" pitchFamily="2" charset="-122"/>
              </a:endParaRPr>
            </a:p>
          </p:txBody>
        </p:sp>
        <p:sp>
          <p:nvSpPr>
            <p:cNvPr id="21" name="Rectangle 9"/>
            <p:cNvSpPr>
              <a:spLocks noChangeArrowheads="1"/>
            </p:cNvSpPr>
            <p:nvPr/>
          </p:nvSpPr>
          <p:spPr bwMode="auto">
            <a:xfrm>
              <a:off x="491749" y="1025649"/>
              <a:ext cx="10972800" cy="45720"/>
            </a:xfrm>
            <a:prstGeom prst="rect">
              <a:avLst/>
            </a:prstGeom>
            <a:solidFill>
              <a:srgbClr val="BCEC7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u="sng"/>
            </a:p>
          </p:txBody>
        </p:sp>
        <p:sp>
          <p:nvSpPr>
            <p:cNvPr id="22" name="Rectangle 9"/>
            <p:cNvSpPr>
              <a:spLocks noChangeArrowheads="1"/>
            </p:cNvSpPr>
            <p:nvPr userDrawn="1"/>
          </p:nvSpPr>
          <p:spPr bwMode="auto">
            <a:xfrm>
              <a:off x="710119" y="1109431"/>
              <a:ext cx="10972800" cy="45720"/>
            </a:xfrm>
            <a:prstGeom prst="rect">
              <a:avLst/>
            </a:prstGeom>
            <a:solidFill>
              <a:srgbClr val="B5E3F7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3777713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0169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6E2C-4B8A-4F5F-9D12-6E836C996DF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1FC-3414-42CF-9580-013A69F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9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6E2C-4B8A-4F5F-9D12-6E836C996DF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1FC-3414-42CF-9580-013A69F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3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6E2C-4B8A-4F5F-9D12-6E836C996DF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1FC-3414-42CF-9580-013A69F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6E2C-4B8A-4F5F-9D12-6E836C996DF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1FC-3414-42CF-9580-013A69F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5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6E2C-4B8A-4F5F-9D12-6E836C996DF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1FC-3414-42CF-9580-013A69F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90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6E2C-4B8A-4F5F-9D12-6E836C996DF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E1FC-3414-42CF-9580-013A69F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6E2C-4B8A-4F5F-9D12-6E836C996DFF}" type="datetimeFigureOut">
              <a:rPr lang="en-US" smtClean="0"/>
              <a:t>1/10/2019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7E1FC-3414-42CF-9580-013A69FBE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0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picup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norman.chonacky@yale.edu" TargetMode="External"/><Relationship Id="rId3" Type="http://schemas.openxmlformats.org/officeDocument/2006/relationships/hyperlink" Target="mailto:wafreema@syr.edu" TargetMode="External"/><Relationship Id="rId7" Type="http://schemas.openxmlformats.org/officeDocument/2006/relationships/hyperlink" Target="mailto:rhilborn@aapt.org" TargetMode="External"/><Relationship Id="rId2" Type="http://schemas.openxmlformats.org/officeDocument/2006/relationships/hyperlink" Target="mailto:lengelhardt@fmarion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ooster@Bradley.edu" TargetMode="External"/><Relationship Id="rId5" Type="http://schemas.openxmlformats.org/officeDocument/2006/relationships/hyperlink" Target="mailto:caballero@pa.msu.edu" TargetMode="External"/><Relationship Id="rId4" Type="http://schemas.openxmlformats.org/officeDocument/2006/relationships/hyperlink" Target="mailto:mlpuerto@stthomas.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picup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03413" y="2083994"/>
            <a:ext cx="4147850" cy="3345279"/>
          </a:xfrm>
          <a:prstGeom prst="rect">
            <a:avLst/>
          </a:prstGeom>
          <a:solidFill>
            <a:srgbClr val="FFFFFF"/>
          </a:solidFill>
          <a:ln w="28575">
            <a:solidFill>
              <a:srgbClr val="00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Summer </a:t>
            </a:r>
            <a:endParaRPr lang="en-US" b="1" dirty="0" smtClean="0">
              <a:solidFill>
                <a:srgbClr val="76717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r>
              <a:rPr lang="en-US" b="1" dirty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b="1" dirty="0" smtClean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Workshop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July </a:t>
            </a:r>
            <a:r>
              <a:rPr lang="en-US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8-14</a:t>
            </a:r>
            <a:r>
              <a:rPr lang="en-US" dirty="0" smtClean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 of Wisconsin - River Falls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en-US" dirty="0" smtClean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www.gopicup.org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838" y="858779"/>
            <a:ext cx="4436095" cy="143710"/>
          </a:xfrm>
          <a:prstGeom prst="rect">
            <a:avLst/>
          </a:prstGeom>
        </p:spPr>
      </p:pic>
      <p:sp>
        <p:nvSpPr>
          <p:cNvPr id="9" name="Text Box 4"/>
          <p:cNvSpPr txBox="1"/>
          <p:nvPr/>
        </p:nvSpPr>
        <p:spPr>
          <a:xfrm>
            <a:off x="390428" y="424457"/>
            <a:ext cx="5374206" cy="135200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0" i="1" dirty="0">
                <a:solidFill>
                  <a:schemeClr val="bg1">
                    <a:lumMod val="85000"/>
                  </a:schemeClr>
                </a:solidFill>
                <a:latin typeface="Brush Script MT" panose="03060802040406070304" pitchFamily="66" charset="0"/>
              </a:rPr>
              <a:t>Welcome! </a:t>
            </a:r>
            <a:endParaRPr lang="en-US" sz="10000" b="1" dirty="0">
              <a:solidFill>
                <a:schemeClr val="bg1">
                  <a:lumMod val="85000"/>
                </a:schemeClr>
              </a:solidFill>
              <a:latin typeface="Brush Script MT" panose="030608020404060703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17773" y="77716"/>
            <a:ext cx="5074227" cy="9247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26893" y="468969"/>
            <a:ext cx="892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 Please </a:t>
            </a:r>
            <a:r>
              <a:rPr lang="en-US" sz="2400" b="1" dirty="0">
                <a:solidFill>
                  <a:srgbClr val="FF0000"/>
                </a:solidFill>
                <a:latin typeface="Cambria" panose="02040503050406030204" pitchFamily="18" charset="0"/>
              </a:rPr>
              <a:t>sign </a:t>
            </a:r>
            <a:r>
              <a:rPr lang="en-US" sz="2400" b="1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in: 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https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://www.compadre.org/PICUP/events</a:t>
            </a: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/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770090" y="1069799"/>
            <a:ext cx="6940465" cy="5502220"/>
          </a:xfrm>
          <a:prstGeom prst="rect">
            <a:avLst/>
          </a:prstGeom>
          <a:solidFill>
            <a:srgbClr val="FFFFFF"/>
          </a:solidFill>
          <a:ln w="28575">
            <a:solidFill>
              <a:srgbClr val="00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76717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lnSpc>
                <a:spcPct val="107000"/>
              </a:lnSpc>
            </a:pPr>
            <a:r>
              <a:rPr lang="en-US" b="1" dirty="0" smtClean="0">
                <a:solidFill>
                  <a:srgbClr val="76717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AAPT Winter Meeting 2019</a:t>
            </a:r>
          </a:p>
          <a:p>
            <a:pPr lvl="1">
              <a:lnSpc>
                <a:spcPct val="107000"/>
              </a:lnSpc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W14: </a:t>
            </a:r>
            <a:r>
              <a:rPr lang="en-US" sz="1400" b="1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Integrating </a:t>
            </a:r>
            <a:r>
              <a:rPr lang="en-US" sz="1400" b="1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Computation into </a:t>
            </a:r>
            <a:r>
              <a:rPr lang="en-US" sz="1400" b="1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Introductory Physics</a:t>
            </a:r>
          </a:p>
          <a:p>
            <a:pPr lvl="1">
              <a:lnSpc>
                <a:spcPct val="107000"/>
              </a:lnSpc>
            </a:pP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Saturday </a:t>
            </a: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January </a:t>
            </a: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12, 1pm </a:t>
            </a: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5</a:t>
            </a: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W23: </a:t>
            </a:r>
            <a:r>
              <a:rPr lang="en-US" sz="1400" b="1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Integrating Computation into </a:t>
            </a:r>
            <a:r>
              <a:rPr lang="en-US" sz="1400" b="1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Upper-level Physics</a:t>
            </a:r>
            <a:endParaRPr lang="en-US" sz="1400" b="1" dirty="0">
              <a:solidFill>
                <a:srgbClr val="76717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Sunday January </a:t>
            </a: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13, </a:t>
            </a: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8am – 12pm</a:t>
            </a:r>
            <a:endParaRPr lang="en-US" sz="1400" dirty="0" smtClean="0">
              <a:solidFill>
                <a:srgbClr val="76717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BC: </a:t>
            </a:r>
            <a:r>
              <a:rPr lang="en-US" sz="1400" b="1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Introducing Computation into Introductory Physics Classes</a:t>
            </a:r>
            <a:endParaRPr lang="en-US" sz="1400" b="1" dirty="0" smtClean="0">
              <a:solidFill>
                <a:srgbClr val="000000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Sunday January 13, 1:30pm – 2:50pm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</a:t>
            </a: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Goals and Assessment for Computational Work in Physics </a:t>
            </a:r>
            <a:r>
              <a:rPr lang="en-US" sz="1400" b="1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Monday January 14, 11am – 12:30pm</a:t>
            </a: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FD: </a:t>
            </a:r>
            <a:r>
              <a:rPr lang="en-US" sz="1400" b="1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US" sz="1400" b="1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Computation into the Curriculum on the Departmental Scale   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Monday </a:t>
            </a: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January 14, </a:t>
            </a: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6:30pm </a:t>
            </a: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8</a:t>
            </a: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:30pm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PST2A03</a:t>
            </a: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Integrating Computation: What’s New from </a:t>
            </a:r>
            <a:r>
              <a:rPr lang="en-US" sz="1400" b="1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PICUP</a:t>
            </a:r>
          </a:p>
          <a:p>
            <a:pPr lvl="1">
              <a:lnSpc>
                <a:spcPct val="107000"/>
              </a:lnSpc>
            </a:pP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Monday January 14, 8:30pm – 9:15pm</a:t>
            </a: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HC: </a:t>
            </a:r>
            <a:r>
              <a:rPr lang="en-US" sz="1400" b="1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Integrating Computation Into Laboratories at All </a:t>
            </a:r>
            <a:r>
              <a:rPr lang="en-US" sz="1400" b="1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Tuesday January 15, 12:30pm – 2:20pm</a:t>
            </a:r>
            <a:endParaRPr lang="en-US" sz="1400" dirty="0">
              <a:solidFill>
                <a:srgbClr val="76717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endParaRPr lang="en-US" sz="1400" dirty="0" smtClean="0">
              <a:solidFill>
                <a:srgbClr val="76717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lnSpc>
                <a:spcPct val="107000"/>
              </a:lnSpc>
            </a:pPr>
            <a:r>
              <a:rPr lang="en-US" b="1" dirty="0">
                <a:solidFill>
                  <a:srgbClr val="76717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AAPT </a:t>
            </a:r>
            <a:r>
              <a:rPr lang="en-US" b="1" dirty="0" smtClean="0">
                <a:solidFill>
                  <a:srgbClr val="76717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Summer </a:t>
            </a:r>
            <a:r>
              <a:rPr lang="en-US" b="1" dirty="0">
                <a:solidFill>
                  <a:srgbClr val="76717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Meeting </a:t>
            </a:r>
            <a:r>
              <a:rPr lang="en-US" b="1" dirty="0" smtClean="0">
                <a:solidFill>
                  <a:srgbClr val="76717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2019</a:t>
            </a:r>
            <a:endParaRPr lang="en-US" b="1" dirty="0">
              <a:solidFill>
                <a:srgbClr val="767171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ctr">
              <a:lnSpc>
                <a:spcPct val="107000"/>
              </a:lnSpc>
            </a:pPr>
            <a:endParaRPr lang="en-US" sz="1600" b="1" dirty="0">
              <a:solidFill>
                <a:srgbClr val="76717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    Consider submitting an abstract for session: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“Highlights of the PICUP collection” 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endParaRPr lang="en-US" sz="1400" dirty="0" smtClean="0">
              <a:solidFill>
                <a:srgbClr val="76717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03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3682" y="749971"/>
            <a:ext cx="11575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AAPT Winter Meeting 2019</a:t>
            </a:r>
          </a:p>
          <a:p>
            <a:pPr algn="ctr"/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Integrating Computation into 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Upper-Level </a:t>
            </a:r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Physics </a:t>
            </a:r>
            <a:endParaRPr lang="en-US" sz="3600" b="1" dirty="0" smtClean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January 13, 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2019</a:t>
            </a:r>
          </a:p>
        </p:txBody>
      </p:sp>
      <p:sp>
        <p:nvSpPr>
          <p:cNvPr id="2" name="Rectangle 1"/>
          <p:cNvSpPr/>
          <p:nvPr/>
        </p:nvSpPr>
        <p:spPr>
          <a:xfrm>
            <a:off x="1797062" y="2891920"/>
            <a:ext cx="97946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Larry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Engelhardt		Francis Marion U.	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hlinkClick r:id="rId2"/>
              </a:rPr>
              <a:t>lengelhardt@fmarion.edu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Walter Freeman		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Syracuse University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hlinkClick r:id="rId3"/>
              </a:rPr>
              <a:t>wafreema@syr.edu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Marie Lopez del Puerto	U. of St. Thomas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hlinkClick r:id="rId4"/>
              </a:rPr>
              <a:t>mlpuerto@stthomas.edu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</a:endParaRPr>
          </a:p>
          <a:p>
            <a:endParaRPr lang="en-US" dirty="0" smtClean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Danny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Caballero	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Michigan State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University	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  <a:hlinkClick r:id="rId5"/>
              </a:rPr>
              <a:t>caballero@pa.msu.edu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Kelly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Roos		Bradley University	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hlinkClick r:id="rId6"/>
              </a:rPr>
              <a:t>rooster@Bradley.edu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Robert Hilborn		AAPT		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hlinkClick r:id="rId7"/>
              </a:rPr>
              <a:t>rhilborn@aapt.org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Norman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</a:rPr>
              <a:t>Chonacky		Yale University	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hlinkClick r:id="rId8"/>
              </a:rPr>
              <a:t>norman.chonacky@yale.edu</a:t>
            </a:r>
            <a:endParaRPr lang="en-US" dirty="0" smtClean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endParaRPr lang="it-IT" dirty="0" smtClean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7842" y="5957199"/>
            <a:ext cx="10793894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4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This project is funded in part by the National Science Foundation under DUE IUSE </a:t>
            </a:r>
            <a:r>
              <a:rPr lang="en-US" sz="1400" dirty="0" smtClean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grants </a:t>
            </a:r>
          </a:p>
          <a:p>
            <a:pPr algn="ctr">
              <a:lnSpc>
                <a:spcPct val="107000"/>
              </a:lnSpc>
            </a:pPr>
            <a:r>
              <a:rPr lang="en-US" sz="1400" dirty="0" smtClean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1524128</a:t>
            </a:r>
            <a:r>
              <a:rPr lang="en-US" sz="14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 1524493, 1524963, 1525062, 1525525, 1504786, 1505180, and 1050278.</a:t>
            </a: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0755" y="417094"/>
            <a:ext cx="998768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AGENDA:</a:t>
            </a:r>
          </a:p>
          <a:p>
            <a:pPr lvl="3"/>
            <a:endParaRPr lang="en-US" sz="2400" b="1" dirty="0" smtClean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lvl="2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8am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Welcome and Introduction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pPr lvl="2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	PICUP website and collection</a:t>
            </a:r>
          </a:p>
          <a:p>
            <a:pPr lvl="2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Computation Implementation Space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	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lvl="2"/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lvl="2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8:40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a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m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Working through an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damped driven pendulum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lvl="2"/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lvl="2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10:00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Post-work discussion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lvl="2"/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lvl="2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10:30		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BREAK</a:t>
            </a:r>
          </a:p>
          <a:p>
            <a:pPr lvl="2"/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lvl="2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10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:45am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Showcase of upper-level projects</a:t>
            </a:r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lvl="2"/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lvl="2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11:30am 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Authoring and Submission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lvl="2"/>
            <a:endParaRPr lang="en-US" sz="2000" b="1" dirty="0" smtClean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lvl="2"/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11</a:t>
            </a: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:50am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Wrap-up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pPr lvl="2"/>
            <a:r>
              <a:rPr lang="en-US" sz="2000" dirty="0" smtClean="0">
                <a:latin typeface="Cambria" panose="020405030504060302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69204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5496" y="6467584"/>
            <a:ext cx="10793894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1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This project is funded in part by the National Science Foundation under DUE IUSE </a:t>
            </a:r>
            <a:r>
              <a:rPr lang="en-US" sz="1100" dirty="0" smtClean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grants1524128</a:t>
            </a:r>
            <a:r>
              <a:rPr lang="en-US" sz="1100" dirty="0">
                <a:solidFill>
                  <a:srgbClr val="595959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 1524493, 1524963, 1525062, 1525525, 1504786, 1505180, and 1050278.</a:t>
            </a:r>
            <a:endParaRPr lang="en-US" sz="1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23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3899" y="888227"/>
            <a:ext cx="6806349" cy="458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Computation Implementation Space (CIS)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18993" y="5579882"/>
            <a:ext cx="1735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Using available simulations.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38100" y="4675590"/>
            <a:ext cx="1646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Producing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Pseudocode.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97292" y="4638763"/>
            <a:ext cx="22481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Modifying minimally working programs.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73849" y="5601947"/>
            <a:ext cx="17747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Writing code from scratch.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37284" y="264340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marR="0" lvl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with computational instruction happening in the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classroom/laboratory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 in a flipped classroom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model (online videos or tutorials).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962315" y="4522126"/>
            <a:ext cx="164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Lecture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21675" y="3835415"/>
            <a:ext cx="164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Homework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1496" y="3173106"/>
            <a:ext cx="16465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Laboratory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4068" y="1602654"/>
            <a:ext cx="16465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Midterm or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Final project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1749782" y="5451455"/>
            <a:ext cx="9250303" cy="22065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828212" y="5299856"/>
            <a:ext cx="0" cy="2947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4602934" y="5323028"/>
            <a:ext cx="0" cy="2947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303916" y="5321921"/>
            <a:ext cx="0" cy="2947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832828" y="5345093"/>
            <a:ext cx="0" cy="2947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289190" y="5596756"/>
            <a:ext cx="22553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Modifying working programs.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2091244" y="1168479"/>
            <a:ext cx="3237" cy="4529071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1960229" y="1921895"/>
            <a:ext cx="27038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948161" y="3357772"/>
            <a:ext cx="27038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960229" y="4045618"/>
            <a:ext cx="27038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1966732" y="4754868"/>
            <a:ext cx="27038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538725" y="5352470"/>
            <a:ext cx="0" cy="2947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070042" y="2448045"/>
            <a:ext cx="11962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Exams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966419" y="2632711"/>
            <a:ext cx="270387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8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1409" y="426027"/>
            <a:ext cx="5771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Damped Driven Pendulum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pic>
        <p:nvPicPr>
          <p:cNvPr id="1026" name="Picture 2" descr="https://lh6.googleusercontent.com/xuTMo1mw7EGtgMCS_acgzPUgXHm8t8Kj7L5kbK2uanqTviDJ7WWFmzASXSbouv5Jxb4kLGa5oltgzQnA4oLfNJy0fVPNQFqfQt5KdhLjJ-FEBI2rIbUIsDcVzgaw9zohEf8h5Bi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693" y="1415156"/>
            <a:ext cx="2743489" cy="3281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1933" y="1415156"/>
            <a:ext cx="795682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Keep in mind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:</a:t>
            </a:r>
          </a:p>
          <a:p>
            <a:endParaRPr lang="en-US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What concepts are reinforced with this activity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What new physics would students learn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Where might students struggle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How would you adapt/adopt this activity for your class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W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hat are your goals for incorporation computational activities in your class? </a:t>
            </a:r>
          </a:p>
        </p:txBody>
      </p:sp>
    </p:spTree>
    <p:extLst>
      <p:ext uri="{BB962C8B-B14F-4D97-AF65-F5344CB8AC3E}">
        <p14:creationId xmlns:p14="http://schemas.microsoft.com/office/powerpoint/2010/main" val="2513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6147" y="1379776"/>
            <a:ext cx="57484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  <a:latin typeface="Cambria" panose="02040503050406030204" pitchFamily="18" charset="0"/>
              </a:rPr>
              <a:t>Post-workshop support: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Virtual: 	PICUP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	</a:t>
            </a:r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	gopicup@googlegroups.com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                	gopicup.slack.com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  <a:p>
            <a:r>
              <a:rPr 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Get your colleagues involved! </a:t>
            </a:r>
          </a:p>
        </p:txBody>
      </p:sp>
    </p:spTree>
    <p:extLst>
      <p:ext uri="{BB962C8B-B14F-4D97-AF65-F5344CB8AC3E}">
        <p14:creationId xmlns:p14="http://schemas.microsoft.com/office/powerpoint/2010/main" val="27758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592791" y="2094384"/>
            <a:ext cx="4147850" cy="3345279"/>
          </a:xfrm>
          <a:prstGeom prst="rect">
            <a:avLst/>
          </a:prstGeom>
          <a:solidFill>
            <a:srgbClr val="FFFFFF"/>
          </a:solidFill>
          <a:ln w="28575">
            <a:solidFill>
              <a:srgbClr val="00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Summer </a:t>
            </a:r>
            <a:endParaRPr lang="en-US" b="1" dirty="0" smtClean="0">
              <a:solidFill>
                <a:srgbClr val="76717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smtClean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Faculty </a:t>
            </a:r>
            <a:r>
              <a:rPr lang="en-US" b="1" dirty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lang="en-US" b="1" dirty="0" smtClean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Workshop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July </a:t>
            </a:r>
            <a:r>
              <a:rPr lang="en-US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8-14</a:t>
            </a:r>
            <a:r>
              <a:rPr lang="en-US" dirty="0" smtClean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2019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U. of Wisconsin - River Falls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lang="en-US" dirty="0" smtClean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u="sng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www.gopicup.org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76717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838" y="858779"/>
            <a:ext cx="4436095" cy="143710"/>
          </a:xfrm>
          <a:prstGeom prst="rect">
            <a:avLst/>
          </a:prstGeom>
        </p:spPr>
      </p:pic>
      <p:sp>
        <p:nvSpPr>
          <p:cNvPr id="9" name="Text Box 4"/>
          <p:cNvSpPr txBox="1"/>
          <p:nvPr/>
        </p:nvSpPr>
        <p:spPr>
          <a:xfrm>
            <a:off x="390428" y="424457"/>
            <a:ext cx="5374206" cy="1352007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0000" i="1" dirty="0" smtClean="0">
                <a:solidFill>
                  <a:schemeClr val="bg1">
                    <a:lumMod val="85000"/>
                  </a:schemeClr>
                </a:solidFill>
                <a:latin typeface="Brush Script MT" panose="03060802040406070304" pitchFamily="66" charset="0"/>
              </a:rPr>
              <a:t>Thank you! </a:t>
            </a:r>
            <a:endParaRPr lang="en-US" sz="10000" b="1" dirty="0">
              <a:solidFill>
                <a:schemeClr val="bg1">
                  <a:lumMod val="85000"/>
                </a:schemeClr>
              </a:solidFill>
              <a:latin typeface="Brush Script MT" panose="03060802040406070304" pitchFamily="66" charset="0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4859468" y="1080189"/>
            <a:ext cx="6940465" cy="5502220"/>
          </a:xfrm>
          <a:prstGeom prst="rect">
            <a:avLst/>
          </a:prstGeom>
          <a:solidFill>
            <a:srgbClr val="FFFFFF"/>
          </a:solidFill>
          <a:ln w="28575">
            <a:solidFill>
              <a:srgbClr val="00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>
              <a:solidFill>
                <a:srgbClr val="76717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lnSpc>
                <a:spcPct val="107000"/>
              </a:lnSpc>
            </a:pPr>
            <a:r>
              <a:rPr lang="en-US" b="1" dirty="0" smtClean="0">
                <a:solidFill>
                  <a:srgbClr val="76717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AAPT Winter Meeting 2019</a:t>
            </a:r>
          </a:p>
          <a:p>
            <a:pPr lvl="1">
              <a:lnSpc>
                <a:spcPct val="107000"/>
              </a:lnSpc>
            </a:pPr>
            <a:endParaRPr lang="en-US" sz="1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W14: </a:t>
            </a:r>
            <a:r>
              <a:rPr lang="en-US" sz="1400" b="1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Integrating </a:t>
            </a:r>
            <a:r>
              <a:rPr lang="en-US" sz="1400" b="1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Computation into </a:t>
            </a:r>
            <a:r>
              <a:rPr lang="en-US" sz="1400" b="1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Introductory Physics</a:t>
            </a:r>
          </a:p>
          <a:p>
            <a:pPr lvl="1">
              <a:lnSpc>
                <a:spcPct val="107000"/>
              </a:lnSpc>
            </a:pP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Saturday </a:t>
            </a: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January </a:t>
            </a: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12, 1pm </a:t>
            </a: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5</a:t>
            </a: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W23: </a:t>
            </a:r>
            <a:r>
              <a:rPr lang="en-US" sz="1400" b="1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Integrating Computation into </a:t>
            </a:r>
            <a:r>
              <a:rPr lang="en-US" sz="1400" b="1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Upper-level Physics</a:t>
            </a:r>
            <a:endParaRPr lang="en-US" sz="1400" b="1" dirty="0">
              <a:solidFill>
                <a:srgbClr val="76717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Sunday January </a:t>
            </a: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13, </a:t>
            </a: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8am – 12pm</a:t>
            </a:r>
            <a:endParaRPr lang="en-US" sz="1400" dirty="0" smtClean="0">
              <a:solidFill>
                <a:srgbClr val="76717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BC: </a:t>
            </a:r>
            <a:r>
              <a:rPr lang="en-US" sz="1400" b="1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Introducing Computation into Introductory Physics Classes</a:t>
            </a:r>
            <a:endParaRPr lang="en-US" sz="1400" b="1" dirty="0" smtClean="0">
              <a:solidFill>
                <a:srgbClr val="000000"/>
              </a:solidFill>
              <a:effectLst/>
              <a:latin typeface="Cambria" panose="020405030504060302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Sunday January 13, 1:30pm – 2:50pm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DI</a:t>
            </a: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Goals and Assessment for Computational Work in Physics </a:t>
            </a:r>
            <a:r>
              <a:rPr lang="en-US" sz="1400" b="1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Monday January 14, 11am – 12:30pm</a:t>
            </a: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FD: </a:t>
            </a:r>
            <a:r>
              <a:rPr lang="en-US" sz="1400" b="1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US" sz="1400" b="1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Computation into the Curriculum on the Departmental Scale   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Monday </a:t>
            </a: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January 14, </a:t>
            </a: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6:30pm </a:t>
            </a: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8</a:t>
            </a: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:30pm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PST2A03</a:t>
            </a: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1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Integrating Computation: What’s New from </a:t>
            </a:r>
            <a:r>
              <a:rPr lang="en-US" sz="1400" b="1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PICUP</a:t>
            </a:r>
          </a:p>
          <a:p>
            <a:pPr lvl="1">
              <a:lnSpc>
                <a:spcPct val="107000"/>
              </a:lnSpc>
            </a:pP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Monday January 14, 8:30pm – 9:15pm</a:t>
            </a: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HC: </a:t>
            </a:r>
            <a:r>
              <a:rPr lang="en-US" sz="1400" b="1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Integrating Computation Into Laboratories at All </a:t>
            </a:r>
            <a:r>
              <a:rPr lang="en-US" sz="1400" b="1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 smtClean="0">
                <a:solidFill>
                  <a:srgbClr val="76717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Tuesday January 15, 12:30pm – 2:20pm</a:t>
            </a:r>
            <a:endParaRPr lang="en-US" sz="1400" dirty="0">
              <a:solidFill>
                <a:srgbClr val="76717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endParaRPr lang="en-US" sz="1400" dirty="0" smtClean="0">
              <a:solidFill>
                <a:srgbClr val="76717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lnSpc>
                <a:spcPct val="107000"/>
              </a:lnSpc>
            </a:pPr>
            <a:r>
              <a:rPr lang="en-US" b="1" dirty="0">
                <a:solidFill>
                  <a:srgbClr val="76717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AAPT </a:t>
            </a:r>
            <a:r>
              <a:rPr lang="en-US" b="1" dirty="0" smtClean="0">
                <a:solidFill>
                  <a:srgbClr val="76717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Summer </a:t>
            </a:r>
            <a:r>
              <a:rPr lang="en-US" b="1" dirty="0">
                <a:solidFill>
                  <a:srgbClr val="76717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Meeting </a:t>
            </a:r>
            <a:r>
              <a:rPr lang="en-US" b="1" dirty="0" smtClean="0">
                <a:solidFill>
                  <a:srgbClr val="767171"/>
                </a:solidFill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2019</a:t>
            </a:r>
            <a:endParaRPr lang="en-US" b="1" dirty="0">
              <a:solidFill>
                <a:srgbClr val="767171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ctr">
              <a:lnSpc>
                <a:spcPct val="107000"/>
              </a:lnSpc>
            </a:pPr>
            <a:endParaRPr lang="en-US" sz="1600" b="1" dirty="0">
              <a:solidFill>
                <a:srgbClr val="767171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    Consider submitting an abstract for session: </a:t>
            </a:r>
            <a:r>
              <a:rPr lang="en-US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mbria" panose="02040503050406030204" pitchFamily="18" charset="0"/>
              </a:rPr>
              <a:t>“Highlights of the PICUP collection” </a:t>
            </a:r>
            <a:endParaRPr lang="en-US" sz="1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</a:pPr>
            <a:endParaRPr lang="en-US" sz="1400" dirty="0" smtClean="0">
              <a:solidFill>
                <a:srgbClr val="76717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69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4155</TotalTime>
  <Words>468</Words>
  <Application>Microsoft Office PowerPoint</Application>
  <PresentationFormat>Widescreen</PresentationFormat>
  <Paragraphs>136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SimSun</vt:lpstr>
      <vt:lpstr>Arial</vt:lpstr>
      <vt:lpstr>Brush Script MT</vt:lpstr>
      <vt:lpstr>Calibri</vt:lpstr>
      <vt:lpstr>Calibri Light</vt:lpstr>
      <vt:lpstr>Cambria</vt:lpstr>
      <vt:lpstr>Futura Md BT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Bradley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Roos, Kelly</dc:creator>
  <cp:lastModifiedBy>Lopez del Puerto, Marie</cp:lastModifiedBy>
  <cp:revision>190</cp:revision>
  <dcterms:created xsi:type="dcterms:W3CDTF">2016-01-07T20:56:39Z</dcterms:created>
  <dcterms:modified xsi:type="dcterms:W3CDTF">2019-01-10T18:08:49Z</dcterms:modified>
</cp:coreProperties>
</file>