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14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9"/>
  </p:normalViewPr>
  <p:slideViewPr>
    <p:cSldViewPr snapToGrid="0" snapToObjects="1">
      <p:cViewPr varScale="1">
        <p:scale>
          <a:sx n="64" d="100"/>
          <a:sy n="64" d="100"/>
        </p:scale>
        <p:origin x="176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tags" Target="tags/tag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1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213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14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15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88B7172-4BCF-4644-BB30-E923206D28FB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E4CB8BA-BCB4-4EB0-9EA1-158EAC89BA7A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6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4B3F5E6-F42A-41A0-BE97-CB4FBD61D509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69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435A66E-817E-4500-8022-882E3D868880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/>
          <p:nvPr/>
        </p:nvPicPr>
        <p:blipFill>
          <a:blip r:embed="rId14"/>
          <a:stretch/>
        </p:blipFill>
        <p:spPr>
          <a:xfrm>
            <a:off x="8754840" y="102960"/>
            <a:ext cx="3211200" cy="811080"/>
          </a:xfrm>
          <a:prstGeom prst="rect">
            <a:avLst/>
          </a:prstGeom>
          <a:ln>
            <a:noFill/>
          </a:ln>
        </p:spPr>
      </p:pic>
      <p:grpSp>
        <p:nvGrpSpPr>
          <p:cNvPr id="8" name="Group 1"/>
          <p:cNvGrpSpPr/>
          <p:nvPr/>
        </p:nvGrpSpPr>
        <p:grpSpPr>
          <a:xfrm>
            <a:off x="491760" y="6644880"/>
            <a:ext cx="11190960" cy="128880"/>
            <a:chOff x="491760" y="6644880"/>
            <a:chExt cx="11190960" cy="128880"/>
          </a:xfrm>
        </p:grpSpPr>
        <p:sp>
          <p:nvSpPr>
            <p:cNvPr id="2" name="CustomShape 2"/>
            <p:cNvSpPr/>
            <p:nvPr/>
          </p:nvSpPr>
          <p:spPr>
            <a:xfrm>
              <a:off x="600840" y="6686640"/>
              <a:ext cx="10972440" cy="45360"/>
            </a:xfrm>
            <a:prstGeom prst="rect">
              <a:avLst/>
            </a:prstGeom>
            <a:solidFill>
              <a:srgbClr val="0AB4A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3"/>
            <p:cNvSpPr/>
            <p:nvPr/>
          </p:nvSpPr>
          <p:spPr>
            <a:xfrm>
              <a:off x="491760" y="6644880"/>
              <a:ext cx="10972440" cy="45360"/>
            </a:xfrm>
            <a:prstGeom prst="rect">
              <a:avLst/>
            </a:prstGeom>
            <a:solidFill>
              <a:srgbClr val="BCEC7C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4"/>
            <p:cNvSpPr/>
            <p:nvPr/>
          </p:nvSpPr>
          <p:spPr>
            <a:xfrm>
              <a:off x="710280" y="6728400"/>
              <a:ext cx="10972440" cy="45360"/>
            </a:xfrm>
            <a:prstGeom prst="rect">
              <a:avLst/>
            </a:prstGeom>
            <a:solidFill>
              <a:srgbClr val="B5E3F7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6"/>
          <p:cNvPicPr/>
          <p:nvPr/>
        </p:nvPicPr>
        <p:blipFill>
          <a:blip r:embed="rId14"/>
          <a:stretch/>
        </p:blipFill>
        <p:spPr>
          <a:xfrm>
            <a:off x="381240" y="783000"/>
            <a:ext cx="11241720" cy="3639960"/>
          </a:xfrm>
          <a:prstGeom prst="rect">
            <a:avLst/>
          </a:prstGeom>
          <a:ln>
            <a:noFill/>
          </a:ln>
        </p:spPr>
      </p:pic>
      <p:sp>
        <p:nvSpPr>
          <p:cNvPr id="44" name="CustomShape 1"/>
          <p:cNvSpPr/>
          <p:nvPr/>
        </p:nvSpPr>
        <p:spPr>
          <a:xfrm>
            <a:off x="4019040" y="4572000"/>
            <a:ext cx="379908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800" b="0" strike="noStrike" spc="-1">
                <a:solidFill>
                  <a:srgbClr val="7C7C7C"/>
                </a:solidFill>
                <a:latin typeface="Futura Md BT"/>
              </a:rPr>
              <a:t>gopicup.org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E9A46358-35E7-48B2-98B2-88CAAB745E66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1/19/20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2C0F6A5-8080-435C-8BAC-903F791A76C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1"/>
          <p:cNvPicPr/>
          <p:nvPr/>
        </p:nvPicPr>
        <p:blipFill>
          <a:blip r:embed="rId14"/>
          <a:stretch/>
        </p:blipFill>
        <p:spPr>
          <a:xfrm>
            <a:off x="8754840" y="102960"/>
            <a:ext cx="3210480" cy="810360"/>
          </a:xfrm>
          <a:prstGeom prst="rect">
            <a:avLst/>
          </a:prstGeom>
          <a:ln>
            <a:noFill/>
          </a:ln>
        </p:spPr>
      </p:pic>
      <p:grpSp>
        <p:nvGrpSpPr>
          <p:cNvPr id="125" name="Group 1"/>
          <p:cNvGrpSpPr/>
          <p:nvPr/>
        </p:nvGrpSpPr>
        <p:grpSpPr>
          <a:xfrm>
            <a:off x="491760" y="6644880"/>
            <a:ext cx="11190240" cy="128160"/>
            <a:chOff x="491760" y="6644880"/>
            <a:chExt cx="11190240" cy="128160"/>
          </a:xfrm>
        </p:grpSpPr>
        <p:sp>
          <p:nvSpPr>
            <p:cNvPr id="126" name="CustomShape 2"/>
            <p:cNvSpPr/>
            <p:nvPr/>
          </p:nvSpPr>
          <p:spPr>
            <a:xfrm>
              <a:off x="600840" y="6686640"/>
              <a:ext cx="10971720" cy="44640"/>
            </a:xfrm>
            <a:prstGeom prst="rect">
              <a:avLst/>
            </a:prstGeom>
            <a:solidFill>
              <a:srgbClr val="0AB4A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" name="CustomShape 3"/>
            <p:cNvSpPr/>
            <p:nvPr/>
          </p:nvSpPr>
          <p:spPr>
            <a:xfrm>
              <a:off x="491760" y="6644880"/>
              <a:ext cx="10971720" cy="44640"/>
            </a:xfrm>
            <a:prstGeom prst="rect">
              <a:avLst/>
            </a:prstGeom>
            <a:solidFill>
              <a:srgbClr val="BCEC7C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" name="CustomShape 4"/>
            <p:cNvSpPr/>
            <p:nvPr/>
          </p:nvSpPr>
          <p:spPr>
            <a:xfrm>
              <a:off x="710280" y="6728400"/>
              <a:ext cx="10971720" cy="44640"/>
            </a:xfrm>
            <a:prstGeom prst="rect">
              <a:avLst/>
            </a:prstGeom>
            <a:solidFill>
              <a:srgbClr val="B5E3F7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9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30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Picture 1"/>
          <p:cNvPicPr/>
          <p:nvPr/>
        </p:nvPicPr>
        <p:blipFill>
          <a:blip r:embed="rId14"/>
          <a:stretch/>
        </p:blipFill>
        <p:spPr>
          <a:xfrm>
            <a:off x="8754840" y="102960"/>
            <a:ext cx="3210480" cy="810360"/>
          </a:xfrm>
          <a:prstGeom prst="rect">
            <a:avLst/>
          </a:prstGeom>
          <a:ln>
            <a:noFill/>
          </a:ln>
        </p:spPr>
      </p:pic>
      <p:grpSp>
        <p:nvGrpSpPr>
          <p:cNvPr id="168" name="Group 1"/>
          <p:cNvGrpSpPr/>
          <p:nvPr/>
        </p:nvGrpSpPr>
        <p:grpSpPr>
          <a:xfrm>
            <a:off x="491760" y="6644880"/>
            <a:ext cx="11190240" cy="128160"/>
            <a:chOff x="491760" y="6644880"/>
            <a:chExt cx="11190240" cy="128160"/>
          </a:xfrm>
        </p:grpSpPr>
        <p:sp>
          <p:nvSpPr>
            <p:cNvPr id="169" name="CustomShape 2"/>
            <p:cNvSpPr/>
            <p:nvPr/>
          </p:nvSpPr>
          <p:spPr>
            <a:xfrm>
              <a:off x="600840" y="6686640"/>
              <a:ext cx="10971720" cy="44640"/>
            </a:xfrm>
            <a:prstGeom prst="rect">
              <a:avLst/>
            </a:prstGeom>
            <a:solidFill>
              <a:srgbClr val="0AB4A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" name="CustomShape 3"/>
            <p:cNvSpPr/>
            <p:nvPr/>
          </p:nvSpPr>
          <p:spPr>
            <a:xfrm>
              <a:off x="491760" y="6644880"/>
              <a:ext cx="10971720" cy="44640"/>
            </a:xfrm>
            <a:prstGeom prst="rect">
              <a:avLst/>
            </a:prstGeom>
            <a:solidFill>
              <a:srgbClr val="BCEC7C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" name="CustomShape 4"/>
            <p:cNvSpPr/>
            <p:nvPr/>
          </p:nvSpPr>
          <p:spPr>
            <a:xfrm>
              <a:off x="710280" y="6728400"/>
              <a:ext cx="10971720" cy="44640"/>
            </a:xfrm>
            <a:prstGeom prst="rect">
              <a:avLst/>
            </a:prstGeom>
            <a:solidFill>
              <a:srgbClr val="B5E3F7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72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73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Relationship Id="rId4" Type="http://schemas.openxmlformats.org/officeDocument/2006/relationships/hyperlink" Target="http://www.gopicup.or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wafreema@syr.edu" TargetMode="External"/><Relationship Id="rId7" Type="http://schemas.openxmlformats.org/officeDocument/2006/relationships/hyperlink" Target="mailto:rhilborn@aapt.org" TargetMode="External"/><Relationship Id="rId2" Type="http://schemas.openxmlformats.org/officeDocument/2006/relationships/hyperlink" Target="mailto:lengelhardt@fmarion.edu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lpuerto@stthomas.edu" TargetMode="External"/><Relationship Id="rId5" Type="http://schemas.openxmlformats.org/officeDocument/2006/relationships/hyperlink" Target="mailto:caballero@pa.msu.edu" TargetMode="External"/><Relationship Id="rId4" Type="http://schemas.openxmlformats.org/officeDocument/2006/relationships/hyperlink" Target="mailto:rooster@Bradley.ed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Relationship Id="rId4" Type="http://schemas.openxmlformats.org/officeDocument/2006/relationships/hyperlink" Target="http://www.gopicup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182880" y="3931920"/>
            <a:ext cx="4480200" cy="2468520"/>
          </a:xfrm>
          <a:prstGeom prst="rect">
            <a:avLst/>
          </a:prstGeom>
          <a:solidFill>
            <a:srgbClr val="FFFFFF"/>
          </a:solidFill>
          <a:ln w="28440">
            <a:solidFill>
              <a:srgbClr val="00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7000"/>
              </a:lnSpc>
            </a:pPr>
            <a:r>
              <a:rPr lang="en-US" sz="1400" b="1" strike="noStrike" spc="-1">
                <a:solidFill>
                  <a:srgbClr val="767171"/>
                </a:solidFill>
                <a:latin typeface="Cambria"/>
                <a:ea typeface="Times New Roman"/>
              </a:rPr>
              <a:t>  </a:t>
            </a:r>
            <a:r>
              <a:rPr lang="en-US" sz="2400" b="1" strike="noStrike" spc="-1">
                <a:solidFill>
                  <a:srgbClr val="767171"/>
                </a:solidFill>
                <a:latin typeface="Cambria"/>
                <a:ea typeface="Times New Roman"/>
              </a:rPr>
              <a:t>Boston Area PICUP Workshop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7000"/>
              </a:lnSpc>
            </a:pPr>
            <a:endParaRPr lang="en-US" sz="2400" b="0" strike="noStrike" spc="-1">
              <a:latin typeface="Arial"/>
            </a:endParaRPr>
          </a:p>
          <a:p>
            <a:pPr algn="ctr">
              <a:lnSpc>
                <a:spcPct val="107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Cambria"/>
                <a:ea typeface="Times New Roman"/>
              </a:rPr>
              <a:t>Saturday, April 4, 2020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7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Cambria"/>
                <a:ea typeface="Times New Roman"/>
              </a:rPr>
              <a:t>Tufts University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7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7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Cambria"/>
                <a:ea typeface="Times New Roman"/>
              </a:rPr>
              <a:t>Details coming soon!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7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 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7000"/>
              </a:lnSpc>
            </a:pPr>
            <a:r>
              <a:rPr lang="en-US" sz="1400" b="0" strike="noStrike" spc="-1">
                <a:solidFill>
                  <a:srgbClr val="767171"/>
                </a:solidFill>
                <a:latin typeface="Cambria"/>
                <a:ea typeface="Times New Roman"/>
              </a:rPr>
              <a:t> 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217" name="Picture 1"/>
          <p:cNvPicPr/>
          <p:nvPr/>
        </p:nvPicPr>
        <p:blipFill>
          <a:blip r:embed="rId3"/>
          <a:stretch/>
        </p:blipFill>
        <p:spPr>
          <a:xfrm>
            <a:off x="7363800" y="858600"/>
            <a:ext cx="4434840" cy="142560"/>
          </a:xfrm>
          <a:prstGeom prst="rect">
            <a:avLst/>
          </a:prstGeom>
          <a:ln>
            <a:noFill/>
          </a:ln>
        </p:spPr>
      </p:pic>
      <p:sp>
        <p:nvSpPr>
          <p:cNvPr id="218" name="CustomShape 2"/>
          <p:cNvSpPr/>
          <p:nvPr/>
        </p:nvSpPr>
        <p:spPr>
          <a:xfrm>
            <a:off x="7045920" y="77760"/>
            <a:ext cx="5073120" cy="923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3"/>
          <p:cNvSpPr/>
          <p:nvPr/>
        </p:nvSpPr>
        <p:spPr>
          <a:xfrm>
            <a:off x="1000080" y="238320"/>
            <a:ext cx="106772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0000"/>
                </a:solidFill>
                <a:latin typeface="Cambria"/>
                <a:ea typeface="DejaVu Sans"/>
              </a:rPr>
              <a:t>  Please sign in: </a:t>
            </a:r>
            <a:r>
              <a:rPr lang="en-US" sz="2400" b="1" strike="noStrike" spc="-1">
                <a:solidFill>
                  <a:srgbClr val="595959"/>
                </a:solidFill>
                <a:latin typeface="Cambria"/>
                <a:ea typeface="DejaVu Sans"/>
              </a:rPr>
              <a:t>https://www.compadre.org/PICUP/events/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20" name="CustomShape 4"/>
          <p:cNvSpPr/>
          <p:nvPr/>
        </p:nvSpPr>
        <p:spPr>
          <a:xfrm>
            <a:off x="4754880" y="1037520"/>
            <a:ext cx="7028640" cy="5211720"/>
          </a:xfrm>
          <a:prstGeom prst="rect">
            <a:avLst/>
          </a:prstGeom>
          <a:solidFill>
            <a:srgbClr val="FFFFFF"/>
          </a:solidFill>
          <a:ln w="28440">
            <a:solidFill>
              <a:srgbClr val="00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algn="ctr">
              <a:lnSpc>
                <a:spcPct val="107000"/>
              </a:lnSpc>
            </a:pPr>
            <a:endParaRPr lang="en-US" sz="1800" b="0" strike="noStrike" spc="-1">
              <a:latin typeface="Arial"/>
            </a:endParaRPr>
          </a:p>
          <a:p>
            <a:pPr marL="457200" algn="ctr">
              <a:lnSpc>
                <a:spcPct val="107000"/>
              </a:lnSpc>
            </a:pPr>
            <a:r>
              <a:rPr lang="en-US" sz="2000" b="1" strike="noStrike" spc="-1">
                <a:solidFill>
                  <a:srgbClr val="767171"/>
                </a:solidFill>
                <a:latin typeface="Cambria"/>
                <a:ea typeface="Calibri"/>
              </a:rPr>
              <a:t>AAPT 2020 Winter Meeting</a:t>
            </a:r>
            <a:endParaRPr lang="en-US" sz="2000" b="0" strike="noStrike" spc="-1">
              <a:latin typeface="Arial"/>
            </a:endParaRPr>
          </a:p>
          <a:p>
            <a:pPr marL="457200">
              <a:lnSpc>
                <a:spcPct val="107000"/>
              </a:lnSpc>
            </a:pPr>
            <a:endParaRPr lang="en-US" sz="2000" b="0" strike="noStrike" spc="-1">
              <a:latin typeface="Arial"/>
            </a:endParaRPr>
          </a:p>
          <a:p>
            <a:pPr marL="457200">
              <a:lnSpc>
                <a:spcPct val="107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Times New Roman"/>
              </a:rPr>
              <a:t>BK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Times New Roman"/>
              </a:rPr>
              <a:t>: 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  <a:ea typeface="Times New Roman"/>
              </a:rPr>
              <a:t>Seeking Sustainable Development of Open-Source Educational Technology</a:t>
            </a:r>
            <a:br/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Times New Roman"/>
              </a:rPr>
              <a:t>Day and Time: Sunday, January 19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Times New Roman"/>
              </a:rPr>
              <a:t> @ 3:30pm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7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Times New Roman"/>
              </a:rPr>
              <a:t>Room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Times New Roman"/>
              </a:rPr>
              <a:t>: Grand Sierra I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7000"/>
              </a:lnSpc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7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Times New Roman"/>
              </a:rPr>
              <a:t>DA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Times New Roman"/>
              </a:rPr>
              <a:t>: 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  <a:ea typeface="Times New Roman"/>
              </a:rPr>
              <a:t>Introducing Computation in Physics Classes</a:t>
            </a:r>
            <a:br/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Times New Roman"/>
              </a:rPr>
              <a:t>Day and Time: Monday, January 20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Times New Roman"/>
              </a:rPr>
              <a:t> @ 3:00pm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7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Times New Roman"/>
              </a:rPr>
              <a:t>Room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Times New Roman"/>
              </a:rPr>
              <a:t>: Grand Sierra C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7000"/>
              </a:lnSpc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7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Times New Roman"/>
              </a:rPr>
              <a:t>DH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Times New Roman"/>
              </a:rPr>
              <a:t>: 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  <a:ea typeface="Times New Roman"/>
              </a:rPr>
              <a:t>Lessons Learned from Integrating Computation into Undergraduate Physics Courses</a:t>
            </a:r>
            <a:br/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Times New Roman"/>
              </a:rPr>
              <a:t>Day and Time: Monday, January 20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Times New Roman"/>
              </a:rPr>
              <a:t> @ 3:00pm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7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Times New Roman"/>
              </a:rPr>
              <a:t>Room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Times New Roman"/>
              </a:rPr>
              <a:t>: Antigua 1-2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7000"/>
              </a:lnSpc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7000"/>
              </a:lnSpc>
            </a:pPr>
            <a:endParaRPr lang="en-US" sz="1800" b="0" strike="noStrike" spc="-1">
              <a:latin typeface="Arial"/>
            </a:endParaRPr>
          </a:p>
          <a:p>
            <a:pPr marL="457200" algn="ctr">
              <a:lnSpc>
                <a:spcPct val="107000"/>
              </a:lnSpc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7000"/>
              </a:lnSpc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7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7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1" name="CustomShape 5"/>
          <p:cNvSpPr/>
          <p:nvPr/>
        </p:nvSpPr>
        <p:spPr>
          <a:xfrm>
            <a:off x="182880" y="914400"/>
            <a:ext cx="4480200" cy="2925720"/>
          </a:xfrm>
          <a:prstGeom prst="rect">
            <a:avLst/>
          </a:prstGeom>
          <a:solidFill>
            <a:srgbClr val="FFFFFF"/>
          </a:solidFill>
          <a:ln w="28440">
            <a:solidFill>
              <a:srgbClr val="00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7000"/>
              </a:lnSpc>
            </a:pPr>
            <a:r>
              <a:rPr lang="en-US" sz="1400" b="1" strike="noStrike" spc="-1">
                <a:solidFill>
                  <a:srgbClr val="767171"/>
                </a:solidFill>
                <a:latin typeface="Cambria"/>
                <a:ea typeface="Times New Roman"/>
              </a:rPr>
              <a:t>  </a:t>
            </a:r>
            <a:r>
              <a:rPr lang="en-US" sz="2400" b="1" strike="noStrike" spc="-1">
                <a:solidFill>
                  <a:srgbClr val="767171"/>
                </a:solidFill>
                <a:latin typeface="Cambria"/>
                <a:ea typeface="Times New Roman"/>
              </a:rPr>
              <a:t>PICUP Capstone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7000"/>
              </a:lnSpc>
            </a:pPr>
            <a:r>
              <a:rPr lang="en-US" sz="2400" b="1" strike="noStrike" spc="-1">
                <a:solidFill>
                  <a:srgbClr val="767171"/>
                </a:solidFill>
                <a:latin typeface="Cambria"/>
                <a:ea typeface="Times New Roman"/>
              </a:rPr>
              <a:t>Conference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7000"/>
              </a:lnSpc>
            </a:pPr>
            <a:endParaRPr lang="en-US" sz="2400" b="0" strike="noStrike" spc="-1">
              <a:latin typeface="Arial"/>
            </a:endParaRPr>
          </a:p>
          <a:p>
            <a:pPr algn="ctr">
              <a:lnSpc>
                <a:spcPct val="107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Cambria"/>
                <a:ea typeface="Times New Roman"/>
              </a:rPr>
              <a:t>July 15-18, 2020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7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Cambria"/>
                <a:ea typeface="Times New Roman"/>
              </a:rPr>
              <a:t>Calvin University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7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Cambria"/>
                <a:ea typeface="Times New Roman"/>
              </a:rPr>
              <a:t>Grand Rapids, MI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7000"/>
              </a:lnSpc>
            </a:pPr>
            <a:r>
              <a:rPr lang="en-US" sz="1400" b="1" strike="noStrike" spc="-1">
                <a:solidFill>
                  <a:srgbClr val="767171"/>
                </a:solidFill>
                <a:latin typeface="Cambria"/>
                <a:ea typeface="Times New Roman"/>
              </a:rPr>
              <a:t>* right before the 2020 Summer AAPT *</a:t>
            </a:r>
            <a:endParaRPr lang="en-US" sz="1400" b="0" strike="noStrike" spc="-1">
              <a:latin typeface="Arial"/>
            </a:endParaRPr>
          </a:p>
          <a:p>
            <a:pPr algn="ctr">
              <a:lnSpc>
                <a:spcPct val="107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Cambria"/>
                <a:ea typeface="Times New Roman"/>
              </a:rPr>
              <a:t> 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7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Cambria"/>
                <a:ea typeface="Times New Roman"/>
              </a:rPr>
              <a:t>Apply at </a:t>
            </a:r>
            <a:r>
              <a:rPr lang="en-US" sz="1800" b="0" u="sng" strike="noStrike" spc="-1">
                <a:solidFill>
                  <a:srgbClr val="0563C1"/>
                </a:solidFill>
                <a:uFillTx/>
                <a:latin typeface="Cambria"/>
                <a:ea typeface="Times New Roman"/>
                <a:hlinkClick r:id="rId4"/>
              </a:rPr>
              <a:t>www.gopicup.org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7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 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7000"/>
              </a:lnSpc>
            </a:pPr>
            <a:r>
              <a:rPr lang="en-US" sz="1400" b="0" strike="noStrike" spc="-1">
                <a:solidFill>
                  <a:srgbClr val="767171"/>
                </a:solidFill>
                <a:latin typeface="Cambria"/>
                <a:ea typeface="Times New Roman"/>
              </a:rPr>
              <a:t> 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363600" y="749880"/>
            <a:ext cx="11575080" cy="191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1F4E79"/>
                </a:solidFill>
                <a:latin typeface="Cambria"/>
              </a:rPr>
              <a:t>AAPT Winter Meeting 2020</a:t>
            </a: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1F4E79"/>
                </a:solidFill>
                <a:latin typeface="Cambria"/>
              </a:rPr>
              <a:t>Integrating Computation into Upper-Level Physics </a:t>
            </a:r>
            <a:endParaRPr lang="en-US" sz="3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1F4E79"/>
                </a:solidFill>
                <a:latin typeface="Cambria"/>
              </a:rPr>
              <a:t>January 19, 2020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1797120" y="2891880"/>
            <a:ext cx="9794160" cy="25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767171"/>
                </a:solidFill>
                <a:latin typeface="Cambria"/>
              </a:rPr>
              <a:t>Larry Engelhardt		Francis Marion U.		</a:t>
            </a:r>
            <a:r>
              <a:rPr lang="en-US" sz="1800" b="0" u="sng" strike="noStrike" spc="-1" dirty="0">
                <a:solidFill>
                  <a:srgbClr val="033261"/>
                </a:solidFill>
                <a:uFillTx/>
                <a:latin typeface="Cambria"/>
                <a:hlinkClick r:id="rId2"/>
              </a:rPr>
              <a:t>lengelhardt@fmarion.edu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767171"/>
                </a:solidFill>
                <a:latin typeface="Cambria"/>
              </a:rPr>
              <a:t>Walter Freeman		Syracuse University	</a:t>
            </a:r>
            <a:r>
              <a:rPr lang="en-US" sz="1800" b="0" u="sng" strike="noStrike" spc="-1" dirty="0">
                <a:solidFill>
                  <a:srgbClr val="033261"/>
                </a:solidFill>
                <a:uFillTx/>
                <a:latin typeface="Cambria"/>
                <a:hlinkClick r:id="rId3"/>
              </a:rPr>
              <a:t>wafreema@syr.edu</a:t>
            </a:r>
            <a:endParaRPr lang="en-US" sz="1800" b="0" strike="noStrike" spc="-1" dirty="0">
              <a:latin typeface="Arial"/>
            </a:endParaRPr>
          </a:p>
          <a:p>
            <a:r>
              <a:rPr lang="en-US" spc="-1" dirty="0">
                <a:solidFill>
                  <a:srgbClr val="767171"/>
                </a:solidFill>
                <a:latin typeface="Cambria"/>
              </a:rPr>
              <a:t>Kelly Roos		Bradley University		</a:t>
            </a:r>
            <a:r>
              <a:rPr lang="en-US" u="sng" spc="-1" dirty="0">
                <a:solidFill>
                  <a:srgbClr val="033261"/>
                </a:solidFill>
                <a:latin typeface="Cambria"/>
                <a:hlinkClick r:id="rId4"/>
              </a:rPr>
              <a:t>rooster@Bradley.edu</a:t>
            </a:r>
            <a:endParaRPr lang="en-US" spc="-1" dirty="0"/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767171"/>
                </a:solidFill>
                <a:latin typeface="Cambria"/>
              </a:rPr>
              <a:t>Danny Caballero		</a:t>
            </a:r>
            <a:r>
              <a:rPr lang="en-US" sz="1800" b="0" strike="noStrike" spc="-1" dirty="0">
                <a:solidFill>
                  <a:srgbClr val="808080"/>
                </a:solidFill>
                <a:latin typeface="Cambria"/>
              </a:rPr>
              <a:t>Michigan State University	</a:t>
            </a:r>
            <a:r>
              <a:rPr lang="en-US" sz="1800" b="0" u="sng" strike="noStrike" spc="-1" dirty="0">
                <a:solidFill>
                  <a:srgbClr val="67B1FB"/>
                </a:solidFill>
                <a:uFillTx/>
                <a:latin typeface="Cambria"/>
                <a:hlinkClick r:id="rId5"/>
              </a:rPr>
              <a:t>caballero@pa.msu.edu</a:t>
            </a:r>
            <a:endParaRPr lang="en-US" sz="1800" b="0" strike="noStrike" spc="-1" dirty="0">
              <a:latin typeface="Arial"/>
            </a:endParaRPr>
          </a:p>
          <a:p>
            <a:r>
              <a:rPr lang="en-US" spc="-1" dirty="0">
                <a:solidFill>
                  <a:srgbClr val="767171"/>
                </a:solidFill>
                <a:latin typeface="Cambria"/>
              </a:rPr>
              <a:t>Marie Lopez del Puerto	U. of St. Thomas		</a:t>
            </a:r>
            <a:r>
              <a:rPr lang="en-US" u="sng" spc="-1" dirty="0">
                <a:solidFill>
                  <a:srgbClr val="67B1FB"/>
                </a:solidFill>
                <a:latin typeface="Cambria"/>
                <a:hlinkClick r:id="rId6"/>
              </a:rPr>
              <a:t>mlpuerto@stthomas.edu</a:t>
            </a:r>
            <a:endParaRPr lang="en-US" spc="-1" dirty="0"/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767171"/>
                </a:solidFill>
                <a:latin typeface="Cambria"/>
              </a:rPr>
              <a:t>Robert </a:t>
            </a:r>
            <a:r>
              <a:rPr lang="en-US" sz="1800" b="0" strike="noStrike" spc="-1" dirty="0" err="1">
                <a:solidFill>
                  <a:srgbClr val="767171"/>
                </a:solidFill>
                <a:latin typeface="Cambria"/>
              </a:rPr>
              <a:t>Hilborn</a:t>
            </a:r>
            <a:r>
              <a:rPr lang="en-US" sz="1800" b="0" strike="noStrike" spc="-1" dirty="0">
                <a:solidFill>
                  <a:srgbClr val="767171"/>
                </a:solidFill>
                <a:latin typeface="Cambria"/>
              </a:rPr>
              <a:t>		AAPT			</a:t>
            </a:r>
            <a:r>
              <a:rPr lang="en-US" sz="1800" b="0" u="sng" strike="noStrike" spc="-1" dirty="0">
                <a:solidFill>
                  <a:srgbClr val="033261"/>
                </a:solidFill>
                <a:uFillTx/>
                <a:latin typeface="Cambria"/>
                <a:hlinkClick r:id="rId7"/>
              </a:rPr>
              <a:t>rhilborn@aapt.org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797760" y="5957280"/>
            <a:ext cx="10793520" cy="54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7000"/>
              </a:lnSpc>
            </a:pPr>
            <a:r>
              <a:rPr lang="en-US" sz="1400" b="0" strike="noStrike" spc="-1">
                <a:solidFill>
                  <a:srgbClr val="595959"/>
                </a:solidFill>
                <a:latin typeface="Cambria"/>
                <a:ea typeface="Cambria"/>
              </a:rPr>
              <a:t>This project is funded in part by the National Science Foundation under DUE IUSE grants </a:t>
            </a:r>
            <a:endParaRPr lang="en-US" sz="1400" b="0" strike="noStrike" spc="-1">
              <a:latin typeface="Arial"/>
            </a:endParaRPr>
          </a:p>
          <a:p>
            <a:pPr algn="ctr">
              <a:lnSpc>
                <a:spcPct val="107000"/>
              </a:lnSpc>
            </a:pPr>
            <a:r>
              <a:rPr lang="en-US" sz="1400" b="0" strike="noStrike" spc="-1">
                <a:solidFill>
                  <a:srgbClr val="595959"/>
                </a:solidFill>
                <a:latin typeface="Cambria"/>
                <a:ea typeface="Cambria"/>
              </a:rPr>
              <a:t>1524128, 1524493, 1524963, 1525062, 1525525, 1504786, 1505180, and 1050278.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1400760" y="417240"/>
            <a:ext cx="9987480" cy="588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1F4E79"/>
                </a:solidFill>
                <a:latin typeface="Cambria"/>
              </a:rPr>
              <a:t>AGENDA:</a:t>
            </a:r>
            <a:endParaRPr lang="en-US" sz="3600" b="0" strike="noStrike" spc="-1">
              <a:latin typeface="Arial"/>
            </a:endParaRPr>
          </a:p>
          <a:p>
            <a:pPr marL="1371600">
              <a:lnSpc>
                <a:spcPct val="100000"/>
              </a:lnSpc>
            </a:pPr>
            <a:endParaRPr lang="en-US" sz="3600" b="0" strike="noStrike" spc="-1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lang="en-US" sz="2000" b="1" strike="noStrike" spc="-1">
                <a:solidFill>
                  <a:srgbClr val="1F4E79"/>
                </a:solidFill>
                <a:latin typeface="Cambria"/>
              </a:rPr>
              <a:t>8am		</a:t>
            </a:r>
            <a:r>
              <a:rPr lang="en-US" sz="2000" b="0" strike="noStrike" spc="-1">
                <a:solidFill>
                  <a:srgbClr val="595959"/>
                </a:solidFill>
                <a:latin typeface="Cambria"/>
              </a:rPr>
              <a:t>Welcome and Introduction</a:t>
            </a:r>
            <a:endParaRPr lang="en-US" sz="2000" b="0" strike="noStrike" spc="-1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lang="en-US" sz="2000" b="0" strike="noStrike" spc="-1">
                <a:solidFill>
                  <a:srgbClr val="595959"/>
                </a:solidFill>
                <a:latin typeface="Cambria"/>
              </a:rPr>
              <a:t>		PICUP website and collection</a:t>
            </a:r>
            <a:endParaRPr lang="en-US" sz="2000" b="0" strike="noStrike" spc="-1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lang="en-US" sz="2000" b="0" strike="noStrike" spc="-1">
                <a:solidFill>
                  <a:srgbClr val="595959"/>
                </a:solidFill>
                <a:latin typeface="Cambria"/>
              </a:rPr>
              <a:t>		Computation Implementation Space </a:t>
            </a:r>
            <a:r>
              <a:rPr lang="en-US" sz="2000" b="0" strike="noStrike" spc="-1">
                <a:solidFill>
                  <a:srgbClr val="808080"/>
                </a:solidFill>
                <a:latin typeface="Cambria"/>
              </a:rPr>
              <a:t>	</a:t>
            </a:r>
            <a:endParaRPr lang="en-US" sz="2000" b="0" strike="noStrike" spc="-1">
              <a:latin typeface="Arial"/>
            </a:endParaRPr>
          </a:p>
          <a:p>
            <a:pPr marL="9144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lang="en-US" sz="2000" b="1" strike="noStrike" spc="-1">
                <a:solidFill>
                  <a:srgbClr val="1F4E79"/>
                </a:solidFill>
                <a:latin typeface="Cambria"/>
              </a:rPr>
              <a:t>8:40am</a:t>
            </a:r>
            <a:r>
              <a:rPr lang="en-US" sz="2000" b="0" strike="noStrike" spc="-1">
                <a:solidFill>
                  <a:srgbClr val="808080"/>
                </a:solidFill>
                <a:latin typeface="Cambria"/>
              </a:rPr>
              <a:t>		</a:t>
            </a:r>
            <a:r>
              <a:rPr lang="en-US" sz="2000" b="0" strike="noStrike" spc="-1">
                <a:solidFill>
                  <a:srgbClr val="595959"/>
                </a:solidFill>
                <a:latin typeface="Cambria"/>
              </a:rPr>
              <a:t>Working through an damped driven pendulum</a:t>
            </a:r>
            <a:endParaRPr lang="en-US" sz="2000" b="0" strike="noStrike" spc="-1">
              <a:latin typeface="Arial"/>
            </a:endParaRPr>
          </a:p>
          <a:p>
            <a:pPr marL="9144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lang="en-US" sz="2000" b="1" strike="noStrike" spc="-1">
                <a:solidFill>
                  <a:srgbClr val="1F4E79"/>
                </a:solidFill>
                <a:latin typeface="Cambria"/>
              </a:rPr>
              <a:t>10:00 	</a:t>
            </a:r>
            <a:r>
              <a:rPr lang="en-US" sz="2000" b="1" strike="noStrike" spc="-1">
                <a:solidFill>
                  <a:srgbClr val="595959"/>
                </a:solidFill>
                <a:latin typeface="Cambria"/>
              </a:rPr>
              <a:t>	</a:t>
            </a:r>
            <a:r>
              <a:rPr lang="en-US" sz="2000" b="0" strike="noStrike" spc="-1">
                <a:solidFill>
                  <a:srgbClr val="595959"/>
                </a:solidFill>
                <a:latin typeface="Cambria"/>
              </a:rPr>
              <a:t>Post-work discussion</a:t>
            </a:r>
            <a:endParaRPr lang="en-US" sz="2000" b="0" strike="noStrike" spc="-1">
              <a:latin typeface="Arial"/>
            </a:endParaRPr>
          </a:p>
          <a:p>
            <a:pPr marL="9144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lang="en-US" sz="2000" b="1" strike="noStrike" spc="-1">
                <a:solidFill>
                  <a:srgbClr val="1F4E79"/>
                </a:solidFill>
                <a:latin typeface="Cambria"/>
              </a:rPr>
              <a:t>10:30		</a:t>
            </a:r>
            <a:r>
              <a:rPr lang="en-US" sz="2000" b="1" strike="noStrike" spc="-1">
                <a:solidFill>
                  <a:srgbClr val="595959"/>
                </a:solidFill>
                <a:latin typeface="Cambria"/>
              </a:rPr>
              <a:t>BREAK</a:t>
            </a:r>
            <a:endParaRPr lang="en-US" sz="2000" b="0" strike="noStrike" spc="-1">
              <a:latin typeface="Arial"/>
            </a:endParaRPr>
          </a:p>
          <a:p>
            <a:pPr marL="9144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lang="en-US" sz="2000" b="1" strike="noStrike" spc="-1">
                <a:solidFill>
                  <a:srgbClr val="1F4E79"/>
                </a:solidFill>
                <a:latin typeface="Cambria"/>
              </a:rPr>
              <a:t>10:45am	</a:t>
            </a:r>
            <a:r>
              <a:rPr lang="en-US" sz="2000" b="0" strike="noStrike" spc="-1">
                <a:solidFill>
                  <a:srgbClr val="595959"/>
                </a:solidFill>
                <a:latin typeface="Cambria"/>
              </a:rPr>
              <a:t>Showcase of upper-level projects</a:t>
            </a:r>
            <a:endParaRPr lang="en-US" sz="2000" b="0" strike="noStrike" spc="-1">
              <a:latin typeface="Arial"/>
            </a:endParaRPr>
          </a:p>
          <a:p>
            <a:pPr marL="9144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lang="en-US" sz="2000" b="1" strike="noStrike" spc="-1">
                <a:solidFill>
                  <a:srgbClr val="1F4E79"/>
                </a:solidFill>
                <a:latin typeface="Cambria"/>
              </a:rPr>
              <a:t>11:30am 	</a:t>
            </a:r>
            <a:r>
              <a:rPr lang="en-US" sz="2000" b="0" strike="noStrike" spc="-1">
                <a:solidFill>
                  <a:srgbClr val="595959"/>
                </a:solidFill>
                <a:latin typeface="Cambria"/>
              </a:rPr>
              <a:t>Authoring and Submission</a:t>
            </a:r>
            <a:endParaRPr lang="en-US" sz="2000" b="0" strike="noStrike" spc="-1">
              <a:latin typeface="Arial"/>
            </a:endParaRPr>
          </a:p>
          <a:p>
            <a:pPr marL="9144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lang="en-US" sz="2000" b="1" strike="noStrike" spc="-1">
                <a:solidFill>
                  <a:srgbClr val="1F4E79"/>
                </a:solidFill>
                <a:latin typeface="Cambria"/>
              </a:rPr>
              <a:t>11:50am 	</a:t>
            </a:r>
            <a:r>
              <a:rPr lang="en-US" sz="2000" b="0" strike="noStrike" spc="-1">
                <a:solidFill>
                  <a:srgbClr val="595959"/>
                </a:solidFill>
                <a:latin typeface="Cambria"/>
              </a:rPr>
              <a:t>Wrap-up</a:t>
            </a:r>
            <a:endParaRPr lang="en-US" sz="2000" b="0" strike="noStrike" spc="-1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mbria"/>
              </a:rPr>
              <a:t>	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735480" y="6467760"/>
            <a:ext cx="10793520" cy="44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7000"/>
              </a:lnSpc>
            </a:pPr>
            <a:r>
              <a:rPr lang="en-US" sz="1100" b="0" strike="noStrike" spc="-1">
                <a:solidFill>
                  <a:srgbClr val="595959"/>
                </a:solidFill>
                <a:latin typeface="Cambria"/>
                <a:ea typeface="Cambria"/>
              </a:rPr>
              <a:t>This project is funded in part by the National Science Foundation under DUE IUSE grants1524128, 1524493, 1524963, 1525062, 1525525, 1504786, 1505180, and 1050278.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3363840" y="888120"/>
            <a:ext cx="6806160" cy="87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7000"/>
              </a:lnSpc>
              <a:spcAft>
                <a:spcPts val="799"/>
              </a:spcAft>
            </a:pPr>
            <a:r>
              <a:rPr lang="en-US" sz="2400" b="1" strike="noStrike" spc="-1">
                <a:solidFill>
                  <a:srgbClr val="1F4E79"/>
                </a:solidFill>
                <a:latin typeface="Cambria"/>
                <a:ea typeface="Cambria"/>
              </a:rPr>
              <a:t>Computation Implementation Space (CIS)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2219040" y="5580000"/>
            <a:ext cx="173484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04040"/>
                </a:solidFill>
                <a:latin typeface="Cambria"/>
                <a:ea typeface="Cambria"/>
              </a:rPr>
              <a:t>Using available simulations.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3938040" y="4675680"/>
            <a:ext cx="16462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04040"/>
                </a:solidFill>
                <a:latin typeface="Cambria"/>
                <a:ea typeface="Cambria"/>
              </a:rPr>
              <a:t>Producing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04040"/>
                </a:solidFill>
                <a:latin typeface="Cambria"/>
                <a:ea typeface="Calibri"/>
              </a:rPr>
              <a:t>Pseudocode.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0" name="CustomShape 4"/>
          <p:cNvSpPr/>
          <p:nvPr/>
        </p:nvSpPr>
        <p:spPr>
          <a:xfrm>
            <a:off x="6897240" y="4638600"/>
            <a:ext cx="224784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04040"/>
                </a:solidFill>
                <a:latin typeface="Cambria"/>
                <a:ea typeface="Cambria"/>
              </a:rPr>
              <a:t>Modifying minimally working programs.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1" name="CustomShape 5"/>
          <p:cNvSpPr/>
          <p:nvPr/>
        </p:nvSpPr>
        <p:spPr>
          <a:xfrm>
            <a:off x="8874000" y="5601960"/>
            <a:ext cx="17744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04040"/>
                </a:solidFill>
                <a:latin typeface="Cambria"/>
                <a:ea typeface="Cambria"/>
              </a:rPr>
              <a:t>Writing code from scratch.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2" name="CustomShape 6"/>
          <p:cNvSpPr/>
          <p:nvPr/>
        </p:nvSpPr>
        <p:spPr>
          <a:xfrm>
            <a:off x="5037120" y="2643480"/>
            <a:ext cx="609552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404040"/>
                </a:solidFill>
                <a:latin typeface="Cambria"/>
                <a:ea typeface="Cambria"/>
              </a:rPr>
              <a:t>with computational instruction happening in the classroom/laboratory or in a flipped classroom model (online videos or tutorials).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3" name="CustomShape 7"/>
          <p:cNvSpPr/>
          <p:nvPr/>
        </p:nvSpPr>
        <p:spPr>
          <a:xfrm>
            <a:off x="962280" y="4521960"/>
            <a:ext cx="1646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04040"/>
                </a:solidFill>
                <a:latin typeface="Cambria"/>
                <a:ea typeface="Cambria"/>
              </a:rPr>
              <a:t>Lecture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4" name="CustomShape 8"/>
          <p:cNvSpPr/>
          <p:nvPr/>
        </p:nvSpPr>
        <p:spPr>
          <a:xfrm>
            <a:off x="621720" y="3835440"/>
            <a:ext cx="1646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04040"/>
                </a:solidFill>
                <a:latin typeface="Cambria"/>
                <a:ea typeface="Cambria"/>
              </a:rPr>
              <a:t>Homework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5" name="CustomShape 9"/>
          <p:cNvSpPr/>
          <p:nvPr/>
        </p:nvSpPr>
        <p:spPr>
          <a:xfrm>
            <a:off x="601560" y="3173040"/>
            <a:ext cx="1646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04040"/>
                </a:solidFill>
                <a:latin typeface="Cambria"/>
                <a:ea typeface="Cambria"/>
              </a:rPr>
              <a:t>Laboratory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6" name="CustomShape 10"/>
          <p:cNvSpPr/>
          <p:nvPr/>
        </p:nvSpPr>
        <p:spPr>
          <a:xfrm>
            <a:off x="583920" y="1602720"/>
            <a:ext cx="164628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04040"/>
                </a:solidFill>
                <a:latin typeface="Cambria"/>
                <a:ea typeface="Cambria"/>
              </a:rPr>
              <a:t>Midterm or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04040"/>
                </a:solidFill>
                <a:latin typeface="Cambria"/>
                <a:ea typeface="Calibri"/>
              </a:rPr>
              <a:t>Final project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7" name="Line 11"/>
          <p:cNvSpPr/>
          <p:nvPr/>
        </p:nvSpPr>
        <p:spPr>
          <a:xfrm>
            <a:off x="1749600" y="5451120"/>
            <a:ext cx="9250200" cy="22320"/>
          </a:xfrm>
          <a:prstGeom prst="line">
            <a:avLst/>
          </a:prstGeom>
          <a:ln w="10152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Line 12"/>
          <p:cNvSpPr/>
          <p:nvPr/>
        </p:nvSpPr>
        <p:spPr>
          <a:xfrm>
            <a:off x="2828160" y="5299560"/>
            <a:ext cx="360" cy="294840"/>
          </a:xfrm>
          <a:prstGeom prst="line">
            <a:avLst/>
          </a:prstGeom>
          <a:ln w="633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Line 13"/>
          <p:cNvSpPr/>
          <p:nvPr/>
        </p:nvSpPr>
        <p:spPr>
          <a:xfrm>
            <a:off x="4602600" y="5322960"/>
            <a:ext cx="360" cy="294840"/>
          </a:xfrm>
          <a:prstGeom prst="line">
            <a:avLst/>
          </a:prstGeom>
          <a:ln w="633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Line 14"/>
          <p:cNvSpPr/>
          <p:nvPr/>
        </p:nvSpPr>
        <p:spPr>
          <a:xfrm>
            <a:off x="6303600" y="5321880"/>
            <a:ext cx="360" cy="294480"/>
          </a:xfrm>
          <a:prstGeom prst="line">
            <a:avLst/>
          </a:prstGeom>
          <a:ln w="633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Line 15"/>
          <p:cNvSpPr/>
          <p:nvPr/>
        </p:nvSpPr>
        <p:spPr>
          <a:xfrm>
            <a:off x="7832520" y="5344920"/>
            <a:ext cx="360" cy="294840"/>
          </a:xfrm>
          <a:prstGeom prst="line">
            <a:avLst/>
          </a:prstGeom>
          <a:ln w="633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CustomShape 16"/>
          <p:cNvSpPr/>
          <p:nvPr/>
        </p:nvSpPr>
        <p:spPr>
          <a:xfrm>
            <a:off x="5289120" y="5596920"/>
            <a:ext cx="225504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404040"/>
                </a:solidFill>
                <a:latin typeface="Cambria"/>
                <a:ea typeface="Cambria"/>
              </a:rPr>
              <a:t>Modifying working programs.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3" name="Line 17"/>
          <p:cNvSpPr/>
          <p:nvPr/>
        </p:nvSpPr>
        <p:spPr>
          <a:xfrm flipV="1">
            <a:off x="2091240" y="1168200"/>
            <a:ext cx="3240" cy="4529160"/>
          </a:xfrm>
          <a:prstGeom prst="line">
            <a:avLst/>
          </a:prstGeom>
          <a:ln w="10152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Line 18"/>
          <p:cNvSpPr/>
          <p:nvPr/>
        </p:nvSpPr>
        <p:spPr>
          <a:xfrm flipH="1">
            <a:off x="1960200" y="1921680"/>
            <a:ext cx="270360" cy="360"/>
          </a:xfrm>
          <a:prstGeom prst="line">
            <a:avLst/>
          </a:prstGeom>
          <a:ln w="633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Line 19"/>
          <p:cNvSpPr/>
          <p:nvPr/>
        </p:nvSpPr>
        <p:spPr>
          <a:xfrm flipH="1">
            <a:off x="1947960" y="3357720"/>
            <a:ext cx="270360" cy="360"/>
          </a:xfrm>
          <a:prstGeom prst="line">
            <a:avLst/>
          </a:prstGeom>
          <a:ln w="633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Line 20"/>
          <p:cNvSpPr/>
          <p:nvPr/>
        </p:nvSpPr>
        <p:spPr>
          <a:xfrm flipH="1">
            <a:off x="1960200" y="4045320"/>
            <a:ext cx="270360" cy="360"/>
          </a:xfrm>
          <a:prstGeom prst="line">
            <a:avLst/>
          </a:prstGeom>
          <a:ln w="633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Line 21"/>
          <p:cNvSpPr/>
          <p:nvPr/>
        </p:nvSpPr>
        <p:spPr>
          <a:xfrm flipH="1">
            <a:off x="1966680" y="4754520"/>
            <a:ext cx="270360" cy="360"/>
          </a:xfrm>
          <a:prstGeom prst="line">
            <a:avLst/>
          </a:prstGeom>
          <a:ln w="633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Line 22"/>
          <p:cNvSpPr/>
          <p:nvPr/>
        </p:nvSpPr>
        <p:spPr>
          <a:xfrm>
            <a:off x="9538560" y="5352120"/>
            <a:ext cx="360" cy="294840"/>
          </a:xfrm>
          <a:prstGeom prst="line">
            <a:avLst/>
          </a:prstGeom>
          <a:ln w="633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23"/>
          <p:cNvSpPr/>
          <p:nvPr/>
        </p:nvSpPr>
        <p:spPr>
          <a:xfrm>
            <a:off x="1069920" y="2448000"/>
            <a:ext cx="11959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04040"/>
                </a:solidFill>
                <a:latin typeface="Cambria"/>
                <a:ea typeface="Cambria"/>
              </a:rPr>
              <a:t>Exams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0" name="Line 24"/>
          <p:cNvSpPr/>
          <p:nvPr/>
        </p:nvSpPr>
        <p:spPr>
          <a:xfrm flipH="1">
            <a:off x="1966320" y="2632680"/>
            <a:ext cx="270360" cy="360"/>
          </a:xfrm>
          <a:prstGeom prst="line">
            <a:avLst/>
          </a:prstGeom>
          <a:ln w="633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2397240" y="425880"/>
            <a:ext cx="68990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1F4E79"/>
                </a:solidFill>
                <a:latin typeface="Cambria"/>
              </a:rPr>
              <a:t>Damped Driven Pendulum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252" name="Picture 2"/>
          <p:cNvPicPr/>
          <p:nvPr/>
        </p:nvPicPr>
        <p:blipFill>
          <a:blip r:embed="rId2"/>
          <a:stretch/>
        </p:blipFill>
        <p:spPr>
          <a:xfrm>
            <a:off x="8478720" y="1415160"/>
            <a:ext cx="2743200" cy="3281040"/>
          </a:xfrm>
          <a:prstGeom prst="rect">
            <a:avLst/>
          </a:prstGeom>
          <a:ln>
            <a:noFill/>
          </a:ln>
        </p:spPr>
      </p:pic>
      <p:sp>
        <p:nvSpPr>
          <p:cNvPr id="253" name="CustomShape 2"/>
          <p:cNvSpPr/>
          <p:nvPr/>
        </p:nvSpPr>
        <p:spPr>
          <a:xfrm>
            <a:off x="671760" y="1415160"/>
            <a:ext cx="7956360" cy="511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595959"/>
                </a:solidFill>
                <a:latin typeface="Cambria"/>
              </a:rPr>
              <a:t>Keep in mind: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595959"/>
                </a:solidFill>
                <a:latin typeface="Cambria"/>
              </a:rPr>
              <a:t>What concepts are reinforced with this activity?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595959"/>
                </a:solidFill>
                <a:latin typeface="Cambria"/>
              </a:rPr>
              <a:t>What new physics would students learn?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595959"/>
                </a:solidFill>
                <a:latin typeface="Cambria"/>
              </a:rPr>
              <a:t>Where might students struggle?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595959"/>
                </a:solidFill>
                <a:latin typeface="Cambria"/>
              </a:rPr>
              <a:t>How would you adapt/adopt this activity for your class?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595959"/>
                </a:solidFill>
                <a:latin typeface="Cambria"/>
              </a:rPr>
              <a:t>What are your goals for incorporation computational activities in your class? 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1369440" y="1379880"/>
            <a:ext cx="6261840" cy="301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1F4E79"/>
                </a:solidFill>
                <a:latin typeface="Cambria"/>
              </a:rPr>
              <a:t>Post-workshop support:</a:t>
            </a:r>
            <a:endParaRPr lang="en-US" sz="3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595959"/>
                </a:solidFill>
                <a:latin typeface="Cambria"/>
              </a:rPr>
              <a:t>Virtual: 	PICUP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595959"/>
                </a:solidFill>
                <a:latin typeface="Cambria"/>
              </a:rPr>
              <a:t>		gopicup@googlegroups.com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595959"/>
                </a:solidFill>
                <a:latin typeface="Cambria"/>
              </a:rPr>
              <a:t>                	gopicup.slack.com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595959"/>
                </a:solidFill>
                <a:latin typeface="Cambria"/>
              </a:rPr>
              <a:t>Get your colleagues involved! 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182880" y="3931920"/>
            <a:ext cx="4480200" cy="2468520"/>
          </a:xfrm>
          <a:prstGeom prst="rect">
            <a:avLst/>
          </a:prstGeom>
          <a:solidFill>
            <a:srgbClr val="FFFFFF"/>
          </a:solidFill>
          <a:ln w="28440">
            <a:solidFill>
              <a:srgbClr val="00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7000"/>
              </a:lnSpc>
            </a:pPr>
            <a:r>
              <a:rPr lang="en-US" sz="1400" b="1" strike="noStrike" spc="-1">
                <a:solidFill>
                  <a:srgbClr val="767171"/>
                </a:solidFill>
                <a:latin typeface="Cambria"/>
                <a:ea typeface="Times New Roman"/>
              </a:rPr>
              <a:t>  </a:t>
            </a:r>
            <a:r>
              <a:rPr lang="en-US" sz="2400" b="1" strike="noStrike" spc="-1">
                <a:solidFill>
                  <a:srgbClr val="767171"/>
                </a:solidFill>
                <a:latin typeface="Cambria"/>
                <a:ea typeface="Times New Roman"/>
              </a:rPr>
              <a:t>Boston Area PICUP Workshop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7000"/>
              </a:lnSpc>
            </a:pPr>
            <a:endParaRPr lang="en-US" sz="2400" b="0" strike="noStrike" spc="-1">
              <a:latin typeface="Arial"/>
            </a:endParaRPr>
          </a:p>
          <a:p>
            <a:pPr algn="ctr">
              <a:lnSpc>
                <a:spcPct val="107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Cambria"/>
                <a:ea typeface="Times New Roman"/>
              </a:rPr>
              <a:t>Saturday, April 4, 2020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7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Cambria"/>
                <a:ea typeface="Times New Roman"/>
              </a:rPr>
              <a:t>Tufts University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7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7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Cambria"/>
                <a:ea typeface="Times New Roman"/>
              </a:rPr>
              <a:t>Details coming soon!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7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 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7000"/>
              </a:lnSpc>
            </a:pPr>
            <a:r>
              <a:rPr lang="en-US" sz="1400" b="0" strike="noStrike" spc="-1">
                <a:solidFill>
                  <a:srgbClr val="767171"/>
                </a:solidFill>
                <a:latin typeface="Cambria"/>
                <a:ea typeface="Times New Roman"/>
              </a:rPr>
              <a:t> 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256" name="Picture 1"/>
          <p:cNvPicPr/>
          <p:nvPr/>
        </p:nvPicPr>
        <p:blipFill>
          <a:blip r:embed="rId3"/>
          <a:stretch/>
        </p:blipFill>
        <p:spPr>
          <a:xfrm>
            <a:off x="7363800" y="858600"/>
            <a:ext cx="4434840" cy="142560"/>
          </a:xfrm>
          <a:prstGeom prst="rect">
            <a:avLst/>
          </a:prstGeom>
          <a:ln>
            <a:noFill/>
          </a:ln>
        </p:spPr>
      </p:pic>
      <p:sp>
        <p:nvSpPr>
          <p:cNvPr id="257" name="CustomShape 2"/>
          <p:cNvSpPr/>
          <p:nvPr/>
        </p:nvSpPr>
        <p:spPr>
          <a:xfrm>
            <a:off x="7045920" y="77760"/>
            <a:ext cx="5073120" cy="923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3"/>
          <p:cNvSpPr/>
          <p:nvPr/>
        </p:nvSpPr>
        <p:spPr>
          <a:xfrm>
            <a:off x="1000080" y="238320"/>
            <a:ext cx="106772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0000"/>
                </a:solidFill>
                <a:latin typeface="Cambria"/>
                <a:ea typeface="DejaVu Sans"/>
              </a:rPr>
              <a:t>  Please sign in: </a:t>
            </a:r>
            <a:r>
              <a:rPr lang="en-US" sz="2400" b="1" strike="noStrike" spc="-1">
                <a:solidFill>
                  <a:srgbClr val="595959"/>
                </a:solidFill>
                <a:latin typeface="Cambria"/>
                <a:ea typeface="DejaVu Sans"/>
              </a:rPr>
              <a:t>https://www.compadre.org/PICUP/events/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59" name="CustomShape 4"/>
          <p:cNvSpPr/>
          <p:nvPr/>
        </p:nvSpPr>
        <p:spPr>
          <a:xfrm>
            <a:off x="4754880" y="1037520"/>
            <a:ext cx="7028640" cy="5211720"/>
          </a:xfrm>
          <a:prstGeom prst="rect">
            <a:avLst/>
          </a:prstGeom>
          <a:solidFill>
            <a:srgbClr val="FFFFFF"/>
          </a:solidFill>
          <a:ln w="28440">
            <a:solidFill>
              <a:srgbClr val="00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algn="ctr">
              <a:lnSpc>
                <a:spcPct val="107000"/>
              </a:lnSpc>
            </a:pPr>
            <a:endParaRPr lang="en-US" sz="1800" b="0" strike="noStrike" spc="-1">
              <a:latin typeface="Arial"/>
            </a:endParaRPr>
          </a:p>
          <a:p>
            <a:pPr marL="457200" algn="ctr">
              <a:lnSpc>
                <a:spcPct val="107000"/>
              </a:lnSpc>
            </a:pPr>
            <a:r>
              <a:rPr lang="en-US" sz="2000" b="1" strike="noStrike" spc="-1">
                <a:solidFill>
                  <a:srgbClr val="767171"/>
                </a:solidFill>
                <a:latin typeface="Cambria"/>
                <a:ea typeface="Calibri"/>
              </a:rPr>
              <a:t>AAPT 2020 Winter Meeting</a:t>
            </a:r>
            <a:endParaRPr lang="en-US" sz="2000" b="0" strike="noStrike" spc="-1">
              <a:latin typeface="Arial"/>
            </a:endParaRPr>
          </a:p>
          <a:p>
            <a:pPr marL="457200">
              <a:lnSpc>
                <a:spcPct val="107000"/>
              </a:lnSpc>
            </a:pPr>
            <a:endParaRPr lang="en-US" sz="2000" b="0" strike="noStrike" spc="-1">
              <a:latin typeface="Arial"/>
            </a:endParaRPr>
          </a:p>
          <a:p>
            <a:pPr marL="457200">
              <a:lnSpc>
                <a:spcPct val="107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Times New Roman"/>
              </a:rPr>
              <a:t>BK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Times New Roman"/>
              </a:rPr>
              <a:t>: 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  <a:ea typeface="Times New Roman"/>
              </a:rPr>
              <a:t>Seeking Sustainable Development of Open-Source Educational Technology</a:t>
            </a:r>
            <a:br/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Times New Roman"/>
              </a:rPr>
              <a:t>Day and Time: Sunday, January 19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Times New Roman"/>
              </a:rPr>
              <a:t> @ 3:30pm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7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Times New Roman"/>
              </a:rPr>
              <a:t>Room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Times New Roman"/>
              </a:rPr>
              <a:t>: Grand Sierra I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7000"/>
              </a:lnSpc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7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Times New Roman"/>
              </a:rPr>
              <a:t>DA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Times New Roman"/>
              </a:rPr>
              <a:t>: 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  <a:ea typeface="Times New Roman"/>
              </a:rPr>
              <a:t>Introducing Computation in Physics Classes</a:t>
            </a:r>
            <a:br/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Times New Roman"/>
              </a:rPr>
              <a:t>Day and Time: Monday, January 20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Times New Roman"/>
              </a:rPr>
              <a:t> @ 3:00pm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7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Times New Roman"/>
              </a:rPr>
              <a:t>Room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Times New Roman"/>
              </a:rPr>
              <a:t>: Grand Sierra C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7000"/>
              </a:lnSpc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7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Times New Roman"/>
              </a:rPr>
              <a:t>DH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Times New Roman"/>
              </a:rPr>
              <a:t>: 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  <a:ea typeface="Times New Roman"/>
              </a:rPr>
              <a:t>Lessons Learned from Integrating Computation into Undergraduate Physics Courses</a:t>
            </a:r>
            <a:br/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Times New Roman"/>
              </a:rPr>
              <a:t>Day and Time: Monday, January 20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Times New Roman"/>
              </a:rPr>
              <a:t> @ 3:00pm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7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Times New Roman"/>
              </a:rPr>
              <a:t>Room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Times New Roman"/>
              </a:rPr>
              <a:t>: Antigua 1-2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7000"/>
              </a:lnSpc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7000"/>
              </a:lnSpc>
            </a:pPr>
            <a:endParaRPr lang="en-US" sz="1800" b="0" strike="noStrike" spc="-1">
              <a:latin typeface="Arial"/>
            </a:endParaRPr>
          </a:p>
          <a:p>
            <a:pPr marL="457200" algn="ctr">
              <a:lnSpc>
                <a:spcPct val="107000"/>
              </a:lnSpc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7000"/>
              </a:lnSpc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7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7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0" name="CustomShape 5"/>
          <p:cNvSpPr/>
          <p:nvPr/>
        </p:nvSpPr>
        <p:spPr>
          <a:xfrm>
            <a:off x="182880" y="914400"/>
            <a:ext cx="4480200" cy="2925720"/>
          </a:xfrm>
          <a:prstGeom prst="rect">
            <a:avLst/>
          </a:prstGeom>
          <a:solidFill>
            <a:srgbClr val="FFFFFF"/>
          </a:solidFill>
          <a:ln w="28440">
            <a:solidFill>
              <a:srgbClr val="00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7000"/>
              </a:lnSpc>
            </a:pPr>
            <a:r>
              <a:rPr lang="en-US" sz="1400" b="1" strike="noStrike" spc="-1">
                <a:solidFill>
                  <a:srgbClr val="767171"/>
                </a:solidFill>
                <a:latin typeface="Cambria"/>
                <a:ea typeface="Times New Roman"/>
              </a:rPr>
              <a:t>  </a:t>
            </a:r>
            <a:r>
              <a:rPr lang="en-US" sz="2400" b="1" strike="noStrike" spc="-1">
                <a:solidFill>
                  <a:srgbClr val="767171"/>
                </a:solidFill>
                <a:latin typeface="Cambria"/>
                <a:ea typeface="Times New Roman"/>
              </a:rPr>
              <a:t>PICUP Capstone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7000"/>
              </a:lnSpc>
            </a:pPr>
            <a:r>
              <a:rPr lang="en-US" sz="2400" b="1" strike="noStrike" spc="-1">
                <a:solidFill>
                  <a:srgbClr val="767171"/>
                </a:solidFill>
                <a:latin typeface="Cambria"/>
                <a:ea typeface="Times New Roman"/>
              </a:rPr>
              <a:t>Conference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7000"/>
              </a:lnSpc>
            </a:pPr>
            <a:endParaRPr lang="en-US" sz="2400" b="0" strike="noStrike" spc="-1">
              <a:latin typeface="Arial"/>
            </a:endParaRPr>
          </a:p>
          <a:p>
            <a:pPr algn="ctr">
              <a:lnSpc>
                <a:spcPct val="107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Cambria"/>
                <a:ea typeface="Times New Roman"/>
              </a:rPr>
              <a:t>July 15-18, 2020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7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Cambria"/>
                <a:ea typeface="Times New Roman"/>
              </a:rPr>
              <a:t>Calvin University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7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Cambria"/>
                <a:ea typeface="Times New Roman"/>
              </a:rPr>
              <a:t>Grand Rapids, MI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7000"/>
              </a:lnSpc>
            </a:pPr>
            <a:r>
              <a:rPr lang="en-US" sz="1400" b="1" strike="noStrike" spc="-1">
                <a:solidFill>
                  <a:srgbClr val="767171"/>
                </a:solidFill>
                <a:latin typeface="Cambria"/>
                <a:ea typeface="Times New Roman"/>
              </a:rPr>
              <a:t>* right before the 2020 Summer AAPT *</a:t>
            </a:r>
            <a:endParaRPr lang="en-US" sz="1400" b="0" strike="noStrike" spc="-1">
              <a:latin typeface="Arial"/>
            </a:endParaRPr>
          </a:p>
          <a:p>
            <a:pPr algn="ctr">
              <a:lnSpc>
                <a:spcPct val="107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Cambria"/>
                <a:ea typeface="Times New Roman"/>
              </a:rPr>
              <a:t> 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7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Cambria"/>
                <a:ea typeface="Times New Roman"/>
              </a:rPr>
              <a:t>Apply at </a:t>
            </a:r>
            <a:r>
              <a:rPr lang="en-US" sz="1800" b="0" u="sng" strike="noStrike" spc="-1">
                <a:solidFill>
                  <a:srgbClr val="0563C1"/>
                </a:solidFill>
                <a:uFillTx/>
                <a:latin typeface="Cambria"/>
                <a:ea typeface="Times New Roman"/>
                <a:hlinkClick r:id="rId4"/>
              </a:rPr>
              <a:t>www.gopicup.org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7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 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7000"/>
              </a:lnSpc>
            </a:pPr>
            <a:r>
              <a:rPr lang="en-US" sz="1400" b="0" strike="noStrike" spc="-1">
                <a:solidFill>
                  <a:srgbClr val="767171"/>
                </a:solidFill>
                <a:latin typeface="Cambria"/>
                <a:ea typeface="Times New Roman"/>
              </a:rPr>
              <a:t> 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7"/>
  <p:tag name="TPFULLVERSION" val="8.5.3.6"/>
  <p:tag name="PPTVERSION" val="16"/>
  <p:tag name="TPOS" val="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4162</TotalTime>
  <Words>226</Words>
  <Application>Microsoft Macintosh PowerPoint</Application>
  <PresentationFormat>Widescreen</PresentationFormat>
  <Paragraphs>142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Arial</vt:lpstr>
      <vt:lpstr>Calibri</vt:lpstr>
      <vt:lpstr>Cambria</vt:lpstr>
      <vt:lpstr>DejaVu Sans</vt:lpstr>
      <vt:lpstr>Futura Md BT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Bradley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Roos, Kelly</dc:creator>
  <dc:description/>
  <cp:lastModifiedBy>Larry P. Engelhardt</cp:lastModifiedBy>
  <cp:revision>194</cp:revision>
  <dcterms:created xsi:type="dcterms:W3CDTF">2016-01-07T20:56:39Z</dcterms:created>
  <dcterms:modified xsi:type="dcterms:W3CDTF">2020-01-19T12:19:44Z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Bradley University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3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8</vt:i4>
  </property>
</Properties>
</file>