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88B7172-4BCF-4644-BB30-E923206D28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E4CB8BA-BCB4-4EB0-9EA1-158EAC89BA7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B3F5E6-F42A-41A0-BE97-CB4FBD61D5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35A66E-817E-4500-8022-882E3D8688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" descr=""/>
          <p:cNvPicPr/>
          <p:nvPr/>
        </p:nvPicPr>
        <p:blipFill>
          <a:blip r:embed="rId2"/>
          <a:stretch/>
        </p:blipFill>
        <p:spPr>
          <a:xfrm>
            <a:off x="8754840" y="102960"/>
            <a:ext cx="3211200" cy="81108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491760" y="6644880"/>
            <a:ext cx="11190960" cy="128880"/>
            <a:chOff x="491760" y="6644880"/>
            <a:chExt cx="11190960" cy="128880"/>
          </a:xfrm>
        </p:grpSpPr>
        <p:sp>
          <p:nvSpPr>
            <p:cNvPr id="2" name="CustomShape 2"/>
            <p:cNvSpPr/>
            <p:nvPr/>
          </p:nvSpPr>
          <p:spPr>
            <a:xfrm>
              <a:off x="600840" y="6686640"/>
              <a:ext cx="10972440" cy="45360"/>
            </a:xfrm>
            <a:prstGeom prst="rect">
              <a:avLst/>
            </a:prstGeom>
            <a:solidFill>
              <a:srgbClr val="0ab4a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3"/>
            <p:cNvSpPr/>
            <p:nvPr/>
          </p:nvSpPr>
          <p:spPr>
            <a:xfrm>
              <a:off x="491760" y="6644880"/>
              <a:ext cx="10972440" cy="45360"/>
            </a:xfrm>
            <a:prstGeom prst="rect">
              <a:avLst/>
            </a:prstGeom>
            <a:solidFill>
              <a:srgbClr val="bcec7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4"/>
            <p:cNvSpPr/>
            <p:nvPr/>
          </p:nvSpPr>
          <p:spPr>
            <a:xfrm>
              <a:off x="710280" y="6728400"/>
              <a:ext cx="10972440" cy="45360"/>
            </a:xfrm>
            <a:prstGeom prst="rect">
              <a:avLst/>
            </a:prstGeom>
            <a:solidFill>
              <a:srgbClr val="b5e3f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381240" y="783000"/>
            <a:ext cx="11241720" cy="3639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019040" y="4572000"/>
            <a:ext cx="37990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7c7c7c"/>
                </a:solidFill>
                <a:latin typeface="Futura Md BT"/>
              </a:rPr>
              <a:t>gopicup.org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A46358-35E7-48B2-98B2-88CAAB745E6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1/18/20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C0F6A5-8080-435C-8BAC-903F791A76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" descr=""/>
          <p:cNvPicPr/>
          <p:nvPr/>
        </p:nvPicPr>
        <p:blipFill>
          <a:blip r:embed="rId2"/>
          <a:stretch/>
        </p:blipFill>
        <p:spPr>
          <a:xfrm>
            <a:off x="8754840" y="102960"/>
            <a:ext cx="3210480" cy="810360"/>
          </a:xfrm>
          <a:prstGeom prst="rect">
            <a:avLst/>
          </a:prstGeom>
          <a:ln>
            <a:noFill/>
          </a:ln>
        </p:spPr>
      </p:pic>
      <p:grpSp>
        <p:nvGrpSpPr>
          <p:cNvPr id="125" name="Group 1"/>
          <p:cNvGrpSpPr/>
          <p:nvPr/>
        </p:nvGrpSpPr>
        <p:grpSpPr>
          <a:xfrm>
            <a:off x="491760" y="6644880"/>
            <a:ext cx="11190240" cy="128160"/>
            <a:chOff x="491760" y="6644880"/>
            <a:chExt cx="11190240" cy="128160"/>
          </a:xfrm>
        </p:grpSpPr>
        <p:sp>
          <p:nvSpPr>
            <p:cNvPr id="126" name="CustomShape 2"/>
            <p:cNvSpPr/>
            <p:nvPr/>
          </p:nvSpPr>
          <p:spPr>
            <a:xfrm>
              <a:off x="600840" y="6686640"/>
              <a:ext cx="10971720" cy="44640"/>
            </a:xfrm>
            <a:prstGeom prst="rect">
              <a:avLst/>
            </a:prstGeom>
            <a:solidFill>
              <a:srgbClr val="0ab4a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"/>
            <p:cNvSpPr/>
            <p:nvPr/>
          </p:nvSpPr>
          <p:spPr>
            <a:xfrm>
              <a:off x="491760" y="6644880"/>
              <a:ext cx="10971720" cy="44640"/>
            </a:xfrm>
            <a:prstGeom prst="rect">
              <a:avLst/>
            </a:prstGeom>
            <a:solidFill>
              <a:srgbClr val="bcec7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4"/>
            <p:cNvSpPr/>
            <p:nvPr/>
          </p:nvSpPr>
          <p:spPr>
            <a:xfrm>
              <a:off x="710280" y="6728400"/>
              <a:ext cx="10971720" cy="44640"/>
            </a:xfrm>
            <a:prstGeom prst="rect">
              <a:avLst/>
            </a:prstGeom>
            <a:solidFill>
              <a:srgbClr val="b5e3f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" descr=""/>
          <p:cNvPicPr/>
          <p:nvPr/>
        </p:nvPicPr>
        <p:blipFill>
          <a:blip r:embed="rId2"/>
          <a:stretch/>
        </p:blipFill>
        <p:spPr>
          <a:xfrm>
            <a:off x="8754840" y="102960"/>
            <a:ext cx="3210480" cy="810360"/>
          </a:xfrm>
          <a:prstGeom prst="rect">
            <a:avLst/>
          </a:prstGeom>
          <a:ln>
            <a:noFill/>
          </a:ln>
        </p:spPr>
      </p:pic>
      <p:grpSp>
        <p:nvGrpSpPr>
          <p:cNvPr id="168" name="Group 1"/>
          <p:cNvGrpSpPr/>
          <p:nvPr/>
        </p:nvGrpSpPr>
        <p:grpSpPr>
          <a:xfrm>
            <a:off x="491760" y="6644880"/>
            <a:ext cx="11190240" cy="128160"/>
            <a:chOff x="491760" y="6644880"/>
            <a:chExt cx="11190240" cy="128160"/>
          </a:xfrm>
        </p:grpSpPr>
        <p:sp>
          <p:nvSpPr>
            <p:cNvPr id="169" name="CustomShape 2"/>
            <p:cNvSpPr/>
            <p:nvPr/>
          </p:nvSpPr>
          <p:spPr>
            <a:xfrm>
              <a:off x="600840" y="6686640"/>
              <a:ext cx="10971720" cy="44640"/>
            </a:xfrm>
            <a:prstGeom prst="rect">
              <a:avLst/>
            </a:prstGeom>
            <a:solidFill>
              <a:srgbClr val="0ab4a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3"/>
            <p:cNvSpPr/>
            <p:nvPr/>
          </p:nvSpPr>
          <p:spPr>
            <a:xfrm>
              <a:off x="491760" y="6644880"/>
              <a:ext cx="10971720" cy="44640"/>
            </a:xfrm>
            <a:prstGeom prst="rect">
              <a:avLst/>
            </a:prstGeom>
            <a:solidFill>
              <a:srgbClr val="bcec7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710280" y="6728400"/>
              <a:ext cx="10971720" cy="44640"/>
            </a:xfrm>
            <a:prstGeom prst="rect">
              <a:avLst/>
            </a:prstGeom>
            <a:solidFill>
              <a:srgbClr val="b5e3f7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://www.gopicup.org" TargetMode="External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lengelhardt@fmarion.edu" TargetMode="External"/><Relationship Id="rId2" Type="http://schemas.openxmlformats.org/officeDocument/2006/relationships/hyperlink" Target="mailto:wafreema@syr.edu" TargetMode="External"/><Relationship Id="rId3" Type="http://schemas.openxmlformats.org/officeDocument/2006/relationships/hyperlink" Target="mailto:mlpuerto@stthomas.edu" TargetMode="External"/><Relationship Id="rId4" Type="http://schemas.openxmlformats.org/officeDocument/2006/relationships/hyperlink" Target="mailto:caballero@pa.msu.edu" TargetMode="External"/><Relationship Id="rId5" Type="http://schemas.openxmlformats.org/officeDocument/2006/relationships/hyperlink" Target="mailto:rooster@Bradley.edu" TargetMode="External"/><Relationship Id="rId6" Type="http://schemas.openxmlformats.org/officeDocument/2006/relationships/hyperlink" Target="mailto:rhilborn@aapt.org" TargetMode="External"/><Relationship Id="rId7" Type="http://schemas.openxmlformats.org/officeDocument/2006/relationships/hyperlink" Target="mailto:norman.chonacky@yale.edu" TargetMode="External"/><Relationship Id="rId8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://www.gopicup.org" TargetMode="External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82880" y="3931920"/>
            <a:ext cx="4480200" cy="24685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7000"/>
              </a:lnSpc>
            </a:pPr>
            <a:r>
              <a:rPr b="1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  </a:t>
            </a:r>
            <a:r>
              <a:rPr b="1" lang="en-US" sz="2400" spc="-1" strike="noStrike">
                <a:solidFill>
                  <a:srgbClr val="767171"/>
                </a:solidFill>
                <a:latin typeface="Cambria"/>
                <a:ea typeface="Times New Roman"/>
              </a:rPr>
              <a:t>Boston Area PICUP Workshop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Saturday, April 4, 2020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Tufts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Details coming soon!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17" name="Picture 1" descr=""/>
          <p:cNvPicPr/>
          <p:nvPr/>
        </p:nvPicPr>
        <p:blipFill>
          <a:blip r:embed="rId1"/>
          <a:stretch/>
        </p:blipFill>
        <p:spPr>
          <a:xfrm>
            <a:off x="7363800" y="858600"/>
            <a:ext cx="4434840" cy="14256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7045920" y="77760"/>
            <a:ext cx="5073120" cy="923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1000080" y="238320"/>
            <a:ext cx="10677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mbria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0000"/>
                </a:solidFill>
                <a:latin typeface="Cambria"/>
                <a:ea typeface="DejaVu Sans"/>
              </a:rPr>
              <a:t>Please sign in: </a:t>
            </a:r>
            <a:r>
              <a:rPr b="1" lang="en-US" sz="2400" spc="-1" strike="noStrike">
                <a:solidFill>
                  <a:srgbClr val="595959"/>
                </a:solidFill>
                <a:latin typeface="Cambria"/>
                <a:ea typeface="DejaVu Sans"/>
              </a:rPr>
              <a:t>https://www.compadre.org/PICUP/events/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754880" y="1037520"/>
            <a:ext cx="7028640" cy="52117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ctr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 algn="ctr">
              <a:lnSpc>
                <a:spcPct val="107000"/>
              </a:lnSpc>
            </a:pPr>
            <a:r>
              <a:rPr b="1" lang="en-US" sz="2000" spc="-1" strike="noStrike">
                <a:solidFill>
                  <a:srgbClr val="767171"/>
                </a:solidFill>
                <a:latin typeface="Cambria"/>
                <a:ea typeface="Calibri"/>
              </a:rPr>
              <a:t>AAPT 2020 Winter Meeting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BK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Seeking Sustainable Development of Open-Source Educational Technology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Day and Time: Sunday, January 19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 @ 3:30pm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Grand Sierra I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Introducing Computation in Physics Classes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Day and Time: Monday, January 20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 @ 3:00pm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Grand Sierra C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Lessons Learned from Integrating Computation into Undergraduate Physics Courses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Day and Time: Monday, January 20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 @ 3:00pm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Antigua 1-2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 algn="ctr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82880" y="914400"/>
            <a:ext cx="4480200" cy="29257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7000"/>
              </a:lnSpc>
            </a:pPr>
            <a:r>
              <a:rPr b="1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  </a:t>
            </a:r>
            <a:r>
              <a:rPr b="1" lang="en-US" sz="2400" spc="-1" strike="noStrike">
                <a:solidFill>
                  <a:srgbClr val="767171"/>
                </a:solidFill>
                <a:latin typeface="Cambria"/>
                <a:ea typeface="Times New Roman"/>
              </a:rPr>
              <a:t>PICUP Capstone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US" sz="2400" spc="-1" strike="noStrike">
                <a:solidFill>
                  <a:srgbClr val="767171"/>
                </a:solidFill>
                <a:latin typeface="Cambria"/>
                <a:ea typeface="Times New Roman"/>
              </a:rPr>
              <a:t>Conference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July 15-18, 2020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Calvin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Grand Rapids, MI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* right before the 2020 Summer AAPT 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Apply at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mbria"/>
                <a:ea typeface="Times New Roman"/>
                <a:hlinkClick r:id="rId2"/>
              </a:rPr>
              <a:t>www.gopicup.org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3600" y="749880"/>
            <a:ext cx="1157508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1f4e79"/>
                </a:solidFill>
                <a:latin typeface="Cambria"/>
              </a:rPr>
              <a:t>AAPT Winter Meeting 2019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1f4e79"/>
                </a:solidFill>
                <a:latin typeface="Cambria"/>
              </a:rPr>
              <a:t>Integrating Computation into Upper-Level Physics 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1f4e79"/>
                </a:solidFill>
                <a:latin typeface="Cambria"/>
              </a:rPr>
              <a:t>January 13, 2019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797120" y="2891880"/>
            <a:ext cx="97941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Larry Engelhardt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Francis Marion U.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 u="sng">
                <a:solidFill>
                  <a:srgbClr val="033261"/>
                </a:solidFill>
                <a:uFillTx/>
                <a:latin typeface="Cambria"/>
                <a:hlinkClick r:id="rId1"/>
              </a:rPr>
              <a:t>lengelhardt@fmarion.edu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Walter Freeman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Syracuse University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 u="sng">
                <a:solidFill>
                  <a:srgbClr val="033261"/>
                </a:solidFill>
                <a:uFillTx/>
                <a:latin typeface="Cambria"/>
                <a:hlinkClick r:id="rId2"/>
              </a:rPr>
              <a:t>wafreema@syr.edu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Marie Lopez del Puerto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U. of St. Thomas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 u="sng">
                <a:solidFill>
                  <a:srgbClr val="67b1fb"/>
                </a:solidFill>
                <a:uFillTx/>
                <a:latin typeface="Cambria"/>
                <a:hlinkClick r:id="rId3"/>
              </a:rPr>
              <a:t>mlpuerto@stthomas.edu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Danny Caballero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808080"/>
                </a:solidFill>
                <a:latin typeface="Cambria"/>
              </a:rPr>
              <a:t>Michigan State University</a:t>
            </a:r>
            <a:r>
              <a:rPr b="0" lang="en-US" sz="1800" spc="-1" strike="noStrike">
                <a:solidFill>
                  <a:srgbClr val="808080"/>
                </a:solidFill>
                <a:latin typeface="Cambria"/>
              </a:rPr>
              <a:t>	</a:t>
            </a:r>
            <a:r>
              <a:rPr b="0" lang="en-US" sz="1800" spc="-1" strike="noStrike" u="sng">
                <a:solidFill>
                  <a:srgbClr val="67b1fb"/>
                </a:solidFill>
                <a:uFillTx/>
                <a:latin typeface="Cambria"/>
                <a:hlinkClick r:id="rId4"/>
              </a:rPr>
              <a:t>caballero@pa.msu.edu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Kelly Roos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Bradley University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 u="sng">
                <a:solidFill>
                  <a:srgbClr val="033261"/>
                </a:solidFill>
                <a:uFillTx/>
                <a:latin typeface="Cambria"/>
                <a:hlinkClick r:id="rId5"/>
              </a:rPr>
              <a:t>rooster@Bradley.edu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Robert Hilborn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AAPT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 u="sng">
                <a:solidFill>
                  <a:srgbClr val="033261"/>
                </a:solidFill>
                <a:uFillTx/>
                <a:latin typeface="Cambria"/>
                <a:hlinkClick r:id="rId6"/>
              </a:rPr>
              <a:t>rhilborn@aapt.org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Norman Chonacky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Yale University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>
                <a:solidFill>
                  <a:srgbClr val="767171"/>
                </a:solidFill>
                <a:latin typeface="Cambria"/>
              </a:rPr>
              <a:t>	</a:t>
            </a:r>
            <a:r>
              <a:rPr b="0" lang="en-US" sz="1800" spc="-1" strike="noStrike" u="sng">
                <a:solidFill>
                  <a:srgbClr val="033261"/>
                </a:solidFill>
                <a:uFillTx/>
                <a:latin typeface="Cambria"/>
                <a:hlinkClick r:id="rId7"/>
              </a:rPr>
              <a:t>norman.chonacky@yale.edu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97760" y="5957280"/>
            <a:ext cx="1079352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7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Cambria"/>
                <a:ea typeface="Cambria"/>
              </a:rPr>
              <a:t>This project is funded in part by the National Science Foundation under DUE IUSE grants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Cambria"/>
                <a:ea typeface="Cambria"/>
              </a:rPr>
              <a:t>1524128, 1524493, 1524963, 1525062, 1525525, 1504786, 1505180, and 1050278.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00760" y="417240"/>
            <a:ext cx="9987480" cy="588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e79"/>
                </a:solidFill>
                <a:latin typeface="Cambria"/>
              </a:rPr>
              <a:t>AGENDA:</a:t>
            </a:r>
            <a:endParaRPr b="0" lang="en-US" sz="3600" spc="-1" strike="noStrike">
              <a:latin typeface="Arial"/>
            </a:endParaRPr>
          </a:p>
          <a:p>
            <a:pPr marL="1371600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8am</a:t>
            </a: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	</a:t>
            </a: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Welcome and Introduction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PICUP website and collection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Computation Implementation Space </a:t>
            </a:r>
            <a:r>
              <a:rPr b="0" lang="en-US" sz="2000" spc="-1" strike="noStrike">
                <a:solidFill>
                  <a:srgbClr val="808080"/>
                </a:solidFill>
                <a:latin typeface="Cambria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8:40am</a:t>
            </a:r>
            <a:r>
              <a:rPr b="0" lang="en-US" sz="2000" spc="-1" strike="noStrike">
                <a:solidFill>
                  <a:srgbClr val="808080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808080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Working through an damped driven pendulum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10:00 </a:t>
            </a: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	</a:t>
            </a:r>
            <a:r>
              <a:rPr b="1" lang="en-US" sz="20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Post-work discussion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10:30</a:t>
            </a: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	</a:t>
            </a: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	</a:t>
            </a:r>
            <a:r>
              <a:rPr b="1" lang="en-US" sz="2000" spc="-1" strike="noStrike">
                <a:solidFill>
                  <a:srgbClr val="595959"/>
                </a:solidFill>
                <a:latin typeface="Cambria"/>
              </a:rPr>
              <a:t>BREAK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10:45am</a:t>
            </a: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Showcase of upper-level projects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11:30am </a:t>
            </a: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Authoring and Submission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11:50am </a:t>
            </a:r>
            <a:r>
              <a:rPr b="1" lang="en-US" sz="2000" spc="-1" strike="noStrike">
                <a:solidFill>
                  <a:srgbClr val="1f4e79"/>
                </a:solidFill>
                <a:latin typeface="Cambria"/>
              </a:rPr>
              <a:t>	</a:t>
            </a:r>
            <a:r>
              <a:rPr b="0" lang="en-US" sz="2000" spc="-1" strike="noStrike">
                <a:solidFill>
                  <a:srgbClr val="595959"/>
                </a:solidFill>
                <a:latin typeface="Cambria"/>
              </a:rPr>
              <a:t>Wrap-up</a:t>
            </a:r>
            <a:endParaRPr b="0" lang="en-US" sz="2000" spc="-1" strike="noStrike"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35480" y="6467760"/>
            <a:ext cx="1079352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7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Cambria"/>
                <a:ea typeface="Cambria"/>
              </a:rPr>
              <a:t>This project is funded in part by the National Science Foundation under DUE IUSE grants1524128, 1524493, 1524963, 1525062, 1525525, 1504786, 1505180, and 1050278.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363840" y="888120"/>
            <a:ext cx="6806160" cy="87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US" sz="2400" spc="-1" strike="noStrike">
                <a:solidFill>
                  <a:srgbClr val="1f4e79"/>
                </a:solidFill>
                <a:latin typeface="Cambria"/>
                <a:ea typeface="Cambria"/>
              </a:rPr>
              <a:t>Computation Implementation Space (CIS)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2219040" y="5580000"/>
            <a:ext cx="1734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Using available simulations.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938040" y="4675680"/>
            <a:ext cx="16462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Producing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libri"/>
              </a:rPr>
              <a:t>Pseudocode.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897240" y="4638600"/>
            <a:ext cx="2247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Modifying minimally working programs.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8874000" y="5601960"/>
            <a:ext cx="17744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Writing code from scratch.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5037120" y="2643480"/>
            <a:ext cx="6095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with computational instruction happening in the classroom/laboratory or in a flipped classroom model (online videos or tutorials).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7"/>
          <p:cNvSpPr/>
          <p:nvPr/>
        </p:nvSpPr>
        <p:spPr>
          <a:xfrm>
            <a:off x="962280" y="4521960"/>
            <a:ext cx="164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Lecture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CustomShape 8"/>
          <p:cNvSpPr/>
          <p:nvPr/>
        </p:nvSpPr>
        <p:spPr>
          <a:xfrm>
            <a:off x="621720" y="3835440"/>
            <a:ext cx="164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Homework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5" name="CustomShape 9"/>
          <p:cNvSpPr/>
          <p:nvPr/>
        </p:nvSpPr>
        <p:spPr>
          <a:xfrm>
            <a:off x="601560" y="3173040"/>
            <a:ext cx="164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Laboratory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10"/>
          <p:cNvSpPr/>
          <p:nvPr/>
        </p:nvSpPr>
        <p:spPr>
          <a:xfrm>
            <a:off x="583920" y="1602720"/>
            <a:ext cx="1646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Midterm 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libri"/>
              </a:rPr>
              <a:t>Final project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Line 11"/>
          <p:cNvSpPr/>
          <p:nvPr/>
        </p:nvSpPr>
        <p:spPr>
          <a:xfrm>
            <a:off x="1749600" y="5451120"/>
            <a:ext cx="9250200" cy="22320"/>
          </a:xfrm>
          <a:prstGeom prst="line">
            <a:avLst/>
          </a:prstGeom>
          <a:ln w="1015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12"/>
          <p:cNvSpPr/>
          <p:nvPr/>
        </p:nvSpPr>
        <p:spPr>
          <a:xfrm>
            <a:off x="2828160" y="5299560"/>
            <a:ext cx="360" cy="29484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Line 13"/>
          <p:cNvSpPr/>
          <p:nvPr/>
        </p:nvSpPr>
        <p:spPr>
          <a:xfrm>
            <a:off x="4602600" y="5322960"/>
            <a:ext cx="360" cy="29484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Line 14"/>
          <p:cNvSpPr/>
          <p:nvPr/>
        </p:nvSpPr>
        <p:spPr>
          <a:xfrm>
            <a:off x="6303600" y="5321880"/>
            <a:ext cx="360" cy="29448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15"/>
          <p:cNvSpPr/>
          <p:nvPr/>
        </p:nvSpPr>
        <p:spPr>
          <a:xfrm>
            <a:off x="7832520" y="5344920"/>
            <a:ext cx="360" cy="29484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6"/>
          <p:cNvSpPr/>
          <p:nvPr/>
        </p:nvSpPr>
        <p:spPr>
          <a:xfrm>
            <a:off x="5289120" y="5596920"/>
            <a:ext cx="22550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Modifying working programs.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Line 17"/>
          <p:cNvSpPr/>
          <p:nvPr/>
        </p:nvSpPr>
        <p:spPr>
          <a:xfrm flipV="1">
            <a:off x="2091240" y="1168200"/>
            <a:ext cx="3240" cy="4529160"/>
          </a:xfrm>
          <a:prstGeom prst="line">
            <a:avLst/>
          </a:prstGeom>
          <a:ln w="10152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18"/>
          <p:cNvSpPr/>
          <p:nvPr/>
        </p:nvSpPr>
        <p:spPr>
          <a:xfrm flipH="1">
            <a:off x="1960200" y="192168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19"/>
          <p:cNvSpPr/>
          <p:nvPr/>
        </p:nvSpPr>
        <p:spPr>
          <a:xfrm flipH="1">
            <a:off x="1947960" y="335772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20"/>
          <p:cNvSpPr/>
          <p:nvPr/>
        </p:nvSpPr>
        <p:spPr>
          <a:xfrm flipH="1">
            <a:off x="1960200" y="404532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21"/>
          <p:cNvSpPr/>
          <p:nvPr/>
        </p:nvSpPr>
        <p:spPr>
          <a:xfrm flipH="1">
            <a:off x="1966680" y="475452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Line 22"/>
          <p:cNvSpPr/>
          <p:nvPr/>
        </p:nvSpPr>
        <p:spPr>
          <a:xfrm>
            <a:off x="9538560" y="5352120"/>
            <a:ext cx="360" cy="29484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3"/>
          <p:cNvSpPr/>
          <p:nvPr/>
        </p:nvSpPr>
        <p:spPr>
          <a:xfrm>
            <a:off x="1069920" y="2448000"/>
            <a:ext cx="119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latin typeface="Cambria"/>
                <a:ea typeface="Cambria"/>
              </a:rPr>
              <a:t>Exams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Line 24"/>
          <p:cNvSpPr/>
          <p:nvPr/>
        </p:nvSpPr>
        <p:spPr>
          <a:xfrm flipH="1">
            <a:off x="1966320" y="2632680"/>
            <a:ext cx="270360" cy="360"/>
          </a:xfrm>
          <a:prstGeom prst="line">
            <a:avLst/>
          </a:prstGeom>
          <a:ln w="6336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2397240" y="425880"/>
            <a:ext cx="6899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e79"/>
                </a:solidFill>
                <a:latin typeface="Cambria"/>
              </a:rPr>
              <a:t>Damped Driven Pendulum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8478720" y="1415160"/>
            <a:ext cx="2743200" cy="328104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671760" y="1415160"/>
            <a:ext cx="7956360" cy="51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Cambria"/>
              </a:rPr>
              <a:t>Keep in mind: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What concepts are reinforced with this activity?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What new physics would students learn?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Where might students struggle?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How would you adapt/adopt this activity for your class?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What are your goals for incorporation computational activities in your class?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369440" y="1379880"/>
            <a:ext cx="6261840" cy="301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1f4e79"/>
                </a:solidFill>
                <a:latin typeface="Cambria"/>
              </a:rPr>
              <a:t>Post-workshop support: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Virtual: </a:t>
            </a: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PICUP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gopicup@googlegroups.com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                </a:t>
            </a: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	</a:t>
            </a: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gopicup.slack.com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95959"/>
                </a:solidFill>
                <a:latin typeface="Cambria"/>
              </a:rPr>
              <a:t>Get your colleagues involved!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82880" y="3931920"/>
            <a:ext cx="4480200" cy="24685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7000"/>
              </a:lnSpc>
            </a:pPr>
            <a:r>
              <a:rPr b="1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  </a:t>
            </a:r>
            <a:r>
              <a:rPr b="1" lang="en-US" sz="2400" spc="-1" strike="noStrike">
                <a:solidFill>
                  <a:srgbClr val="767171"/>
                </a:solidFill>
                <a:latin typeface="Cambria"/>
                <a:ea typeface="Times New Roman"/>
              </a:rPr>
              <a:t>Boston Area PICUP Workshop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Saturday, April 4, 2020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Tufts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Details coming soon!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56" name="Picture 1" descr=""/>
          <p:cNvPicPr/>
          <p:nvPr/>
        </p:nvPicPr>
        <p:blipFill>
          <a:blip r:embed="rId1"/>
          <a:stretch/>
        </p:blipFill>
        <p:spPr>
          <a:xfrm>
            <a:off x="7363800" y="858600"/>
            <a:ext cx="4434840" cy="142560"/>
          </a:xfrm>
          <a:prstGeom prst="rect">
            <a:avLst/>
          </a:prstGeom>
          <a:ln>
            <a:noFill/>
          </a:ln>
        </p:spPr>
      </p:pic>
      <p:sp>
        <p:nvSpPr>
          <p:cNvPr id="257" name="CustomShape 2"/>
          <p:cNvSpPr/>
          <p:nvPr/>
        </p:nvSpPr>
        <p:spPr>
          <a:xfrm>
            <a:off x="7045920" y="77760"/>
            <a:ext cx="5073120" cy="923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3"/>
          <p:cNvSpPr/>
          <p:nvPr/>
        </p:nvSpPr>
        <p:spPr>
          <a:xfrm>
            <a:off x="1000080" y="238320"/>
            <a:ext cx="10677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0000"/>
                </a:solidFill>
                <a:latin typeface="Cambria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f0000"/>
                </a:solidFill>
                <a:latin typeface="Cambria"/>
                <a:ea typeface="DejaVu Sans"/>
              </a:rPr>
              <a:t>Please sign in: </a:t>
            </a:r>
            <a:r>
              <a:rPr b="1" lang="en-US" sz="2400" spc="-1" strike="noStrike">
                <a:solidFill>
                  <a:srgbClr val="595959"/>
                </a:solidFill>
                <a:latin typeface="Cambria"/>
                <a:ea typeface="DejaVu Sans"/>
              </a:rPr>
              <a:t>https://www.compadre.org/PICUP/events/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4754880" y="1037520"/>
            <a:ext cx="7028640" cy="52117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ctr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 algn="ctr">
              <a:lnSpc>
                <a:spcPct val="107000"/>
              </a:lnSpc>
            </a:pPr>
            <a:r>
              <a:rPr b="1" lang="en-US" sz="2000" spc="-1" strike="noStrike">
                <a:solidFill>
                  <a:srgbClr val="767171"/>
                </a:solidFill>
                <a:latin typeface="Cambria"/>
                <a:ea typeface="Calibri"/>
              </a:rPr>
              <a:t>AAPT 2020 Winter Meeting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BK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Seeking Sustainable Development of Open-Source Educational Technology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Day and Time: Sunday, January 19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 @ 3:30pm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Grand Sierra I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Introducing Computation in Physics Classes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Day and Time: Monday, January 20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 @ 3:00pm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Grand Sierra C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Lessons Learned from Integrating Computation into Undergraduate Physics Courses</a:t>
            </a:r>
            <a:br/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Day and Time: Monday, January 20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 @ 3:00pm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Room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: Antigua 1-2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 algn="ctr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5"/>
          <p:cNvSpPr/>
          <p:nvPr/>
        </p:nvSpPr>
        <p:spPr>
          <a:xfrm>
            <a:off x="182880" y="914400"/>
            <a:ext cx="4480200" cy="2925720"/>
          </a:xfrm>
          <a:prstGeom prst="rect">
            <a:avLst/>
          </a:prstGeom>
          <a:solidFill>
            <a:srgbClr val="ffffff"/>
          </a:solidFill>
          <a:ln w="28440">
            <a:solidFill>
              <a:srgbClr val="00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7000"/>
              </a:lnSpc>
            </a:pPr>
            <a:r>
              <a:rPr b="1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  </a:t>
            </a:r>
            <a:r>
              <a:rPr b="1" lang="en-US" sz="2400" spc="-1" strike="noStrike">
                <a:solidFill>
                  <a:srgbClr val="767171"/>
                </a:solidFill>
                <a:latin typeface="Cambria"/>
                <a:ea typeface="Times New Roman"/>
              </a:rPr>
              <a:t>PICUP Capstone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US" sz="2400" spc="-1" strike="noStrike">
                <a:solidFill>
                  <a:srgbClr val="767171"/>
                </a:solidFill>
                <a:latin typeface="Cambria"/>
                <a:ea typeface="Times New Roman"/>
              </a:rPr>
              <a:t>Conference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July 15-18, 2020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Calvin University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Grand Rapids, MI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1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* right before the 2020 Summer AAPT 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767171"/>
                </a:solidFill>
                <a:latin typeface="Cambria"/>
                <a:ea typeface="Times New Roman"/>
              </a:rPr>
              <a:t>Apply at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mbria"/>
                <a:ea typeface="Times New Roman"/>
                <a:hlinkClick r:id="rId2"/>
              </a:rPr>
              <a:t>www.gopicup.org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7000"/>
              </a:lnSpc>
            </a:pPr>
            <a:r>
              <a:rPr b="0" lang="en-US" sz="1400" spc="-1" strike="noStrike">
                <a:solidFill>
                  <a:srgbClr val="767171"/>
                </a:solidFill>
                <a:latin typeface="Cambria"/>
                <a:ea typeface="Times New Roman"/>
              </a:rPr>
              <a:t> 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Application>LibreOffice/6.0.7.3$Linux_X86_64 LibreOffice_project/00m0$Build-3</Application>
  <Words>468</Words>
  <Paragraphs>136</Paragraphs>
  <Company>Bradley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2016-01-07T20:56:39Z</dcterms:created>
  <dc:creator>Roos, Kelly</dc:creator>
  <dc:description/>
  <dc:language>en-US</dc:language>
  <cp:lastModifiedBy/>
  <dcterms:modified xsi:type="dcterms:W3CDTF">2020-01-18T20:15:17Z</dcterms:modified>
  <cp:revision>191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Bradley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8</vt:i4>
  </property>
</Properties>
</file>