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6" r:id="rId4"/>
    <p:sldId id="257" r:id="rId5"/>
    <p:sldId id="283" r:id="rId6"/>
    <p:sldId id="284" r:id="rId7"/>
    <p:sldId id="282" r:id="rId8"/>
    <p:sldId id="285" r:id="rId9"/>
    <p:sldId id="259" r:id="rId10"/>
    <p:sldId id="291" r:id="rId11"/>
    <p:sldId id="288" r:id="rId12"/>
    <p:sldId id="258" r:id="rId13"/>
    <p:sldId id="290" r:id="rId14"/>
    <p:sldId id="293" r:id="rId15"/>
    <p:sldId id="309" r:id="rId16"/>
    <p:sldId id="310" r:id="rId17"/>
    <p:sldId id="292" r:id="rId18"/>
    <p:sldId id="294" r:id="rId19"/>
    <p:sldId id="295" r:id="rId20"/>
    <p:sldId id="307" r:id="rId21"/>
    <p:sldId id="297" r:id="rId22"/>
    <p:sldId id="298" r:id="rId23"/>
    <p:sldId id="299" r:id="rId24"/>
    <p:sldId id="300" r:id="rId25"/>
    <p:sldId id="301" r:id="rId26"/>
    <p:sldId id="302" r:id="rId27"/>
    <p:sldId id="296" r:id="rId28"/>
    <p:sldId id="289" r:id="rId29"/>
    <p:sldId id="304" r:id="rId30"/>
    <p:sldId id="303" r:id="rId31"/>
    <p:sldId id="260" r:id="rId32"/>
    <p:sldId id="261" r:id="rId33"/>
    <p:sldId id="267" r:id="rId34"/>
    <p:sldId id="263" r:id="rId35"/>
    <p:sldId id="264" r:id="rId36"/>
    <p:sldId id="262" r:id="rId37"/>
    <p:sldId id="266" r:id="rId38"/>
    <p:sldId id="265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5" r:id="rId48"/>
    <p:sldId id="306" r:id="rId49"/>
    <p:sldId id="30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" y="2014570"/>
            <a:ext cx="9018509" cy="1646302"/>
          </a:xfrm>
        </p:spPr>
        <p:txBody>
          <a:bodyPr/>
          <a:lstStyle/>
          <a:p>
            <a:r>
              <a:rPr lang="en-US" dirty="0"/>
              <a:t>Hardware Decision Trees for Machine Learning on Chip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40797"/>
            <a:ext cx="7766936" cy="1096899"/>
          </a:xfrm>
        </p:spPr>
        <p:txBody>
          <a:bodyPr>
            <a:normAutofit/>
          </a:bodyPr>
          <a:lstStyle/>
          <a:p>
            <a:r>
              <a:rPr lang="es-ES" sz="2400" dirty="0"/>
              <a:t>Walter Gallego </a:t>
            </a:r>
            <a:r>
              <a:rPr lang="es-ES" sz="2400" dirty="0" err="1"/>
              <a:t>Gomez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34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99" y="85166"/>
            <a:ext cx="8596668" cy="1320800"/>
          </a:xfrm>
        </p:spPr>
        <p:txBody>
          <a:bodyPr/>
          <a:lstStyle/>
          <a:p>
            <a:r>
              <a:rPr lang="en-US" dirty="0"/>
              <a:t>Possible splits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68" y="1123578"/>
            <a:ext cx="9058337" cy="54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(Considering only axis-parallel trees)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each attribute:</a:t>
            </a:r>
          </a:p>
          <a:p>
            <a:r>
              <a:rPr lang="en-US" sz="2800" dirty="0"/>
              <a:t>If the attribute is discrete, only D splits are possible, where D is the number of values the attribute can take.</a:t>
            </a:r>
          </a:p>
          <a:p>
            <a:endParaRPr lang="en-US" sz="2800" dirty="0"/>
          </a:p>
          <a:p>
            <a:r>
              <a:rPr lang="en-US" sz="2800" dirty="0"/>
              <a:t>If the attribute is continuous, the number of possible splits is infinite. In practice the attribute has to be discretized.</a:t>
            </a:r>
          </a:p>
        </p:txBody>
      </p:sp>
    </p:spTree>
    <p:extLst>
      <p:ext uri="{BB962C8B-B14F-4D97-AF65-F5344CB8AC3E}">
        <p14:creationId xmlns:p14="http://schemas.microsoft.com/office/powerpoint/2010/main" val="16112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941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682"/>
          </a:xfrm>
        </p:spPr>
        <p:txBody>
          <a:bodyPr/>
          <a:lstStyle/>
          <a:p>
            <a:r>
              <a:rPr lang="en-US" dirty="0"/>
              <a:t>Unsupervised learning: Clustering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139020" cy="42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we have seen, the tree induction process requires a goodness measure for each possible split. The Gini score (and other metrics) require labeled data, so they cannot be used here.</a:t>
            </a:r>
          </a:p>
          <a:p>
            <a:pPr marL="0" indent="0">
              <a:buNone/>
            </a:pPr>
            <a:r>
              <a:rPr lang="en-US" sz="2800" dirty="0"/>
              <a:t>To overcome this problem some different metrics need to be used.</a:t>
            </a:r>
          </a:p>
        </p:txBody>
      </p:sp>
    </p:spTree>
    <p:extLst>
      <p:ext uri="{BB962C8B-B14F-4D97-AF65-F5344CB8AC3E}">
        <p14:creationId xmlns:p14="http://schemas.microsoft.com/office/powerpoint/2010/main" val="364886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609600"/>
            <a:ext cx="9166426" cy="84268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logical decision trees for clustering (1997)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573306"/>
            <a:ext cx="9708778" cy="462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following metrics are suggested: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Intra-branch distance: </a:t>
            </a:r>
            <a:r>
              <a:rPr lang="en-US" sz="2800" dirty="0">
                <a:solidFill>
                  <a:schemeClr val="tx1"/>
                </a:solidFill>
              </a:rPr>
              <a:t>The</a:t>
            </a:r>
            <a:r>
              <a:rPr lang="en-US" sz="2800" dirty="0"/>
              <a:t> average </a:t>
            </a:r>
            <a:r>
              <a:rPr lang="en-US" sz="2800" dirty="0">
                <a:solidFill>
                  <a:schemeClr val="accent1"/>
                </a:solidFill>
              </a:rPr>
              <a:t>distance </a:t>
            </a:r>
            <a:r>
              <a:rPr lang="en-US" sz="2800" dirty="0">
                <a:solidFill>
                  <a:schemeClr val="tx1"/>
                </a:solidFill>
              </a:rPr>
              <a:t>between the samples inside each branch needs to be minimum. A small distance indicates samples belong to a cluster.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Inter-branch distance: </a:t>
            </a:r>
            <a:r>
              <a:rPr lang="en-US" sz="2800" dirty="0">
                <a:solidFill>
                  <a:schemeClr val="tx1"/>
                </a:solidFill>
              </a:rPr>
              <a:t>The distance between branches needs to be maximum. This indicates the split is good at separating samples belonging to different clusters.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9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84268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logical decision trees for clustering (1997)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1546413"/>
            <a:ext cx="9695330" cy="4867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To calculate these metrics we need to define: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How to measure distances between samples. For real attributes, we can consider some classical function like the </a:t>
            </a:r>
            <a:r>
              <a:rPr lang="en-US" sz="2800" b="1" dirty="0">
                <a:solidFill>
                  <a:schemeClr val="tx1"/>
                </a:solidFill>
              </a:rPr>
              <a:t>Euclidian distance </a:t>
            </a:r>
            <a:r>
              <a:rPr lang="en-US" sz="2800" dirty="0">
                <a:solidFill>
                  <a:schemeClr val="tx1"/>
                </a:solidFill>
              </a:rPr>
              <a:t>(or an approximation, like Taxicab distance). If the attributes are </a:t>
            </a:r>
            <a:r>
              <a:rPr lang="en-US" sz="2800" b="1" dirty="0" err="1">
                <a:solidFill>
                  <a:schemeClr val="tx1"/>
                </a:solidFill>
              </a:rPr>
              <a:t>enum</a:t>
            </a:r>
            <a:r>
              <a:rPr lang="en-US" sz="2800" dirty="0">
                <a:solidFill>
                  <a:schemeClr val="tx1"/>
                </a:solidFill>
              </a:rPr>
              <a:t>, Hamming distance or </a:t>
            </a:r>
            <a:r>
              <a:rPr lang="en-US" sz="2800" dirty="0" err="1">
                <a:solidFill>
                  <a:schemeClr val="tx1"/>
                </a:solidFill>
              </a:rPr>
              <a:t>Levenshtein</a:t>
            </a:r>
            <a:r>
              <a:rPr lang="en-US" sz="2800" dirty="0">
                <a:solidFill>
                  <a:schemeClr val="tx1"/>
                </a:solidFill>
              </a:rPr>
              <a:t> distance.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How to find a prototype (or centroid) of a set of samples, to allow the calculation of distance between branches.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5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842682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1546413"/>
            <a:ext cx="9695330" cy="48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Hierarchical clustering algorithms are of two types: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Agglomerative: </a:t>
            </a:r>
            <a:r>
              <a:rPr lang="en-US" sz="2800" dirty="0">
                <a:solidFill>
                  <a:schemeClr val="tx1"/>
                </a:solidFill>
              </a:rPr>
              <a:t>This is a "bottom up" approach: each observation starts in its own cluster, and pairs of clusters are merged as one moves up the hierarchy.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Divisive:</a:t>
            </a:r>
            <a:r>
              <a:rPr lang="en-US" sz="2800" dirty="0">
                <a:solidFill>
                  <a:schemeClr val="tx1"/>
                </a:solidFill>
              </a:rPr>
              <a:t> This is a "top down" approach: all observations start in one cluster, and splits are performed recursively as one moves down the hierarchy.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842682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1546413"/>
            <a:ext cx="9695330" cy="48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hierarchical clustering, the training data is divided in clusters, but maybe the case no rules are devised for classifying new test data.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Nonetheless, the algorithms are based on finding minimum/maximum </a:t>
            </a:r>
            <a:r>
              <a:rPr lang="en-US" sz="2800" b="1" dirty="0">
                <a:solidFill>
                  <a:schemeClr val="accent1"/>
                </a:solidFill>
              </a:rPr>
              <a:t>distances</a:t>
            </a:r>
            <a:r>
              <a:rPr lang="en-US" sz="2800" dirty="0">
                <a:solidFill>
                  <a:schemeClr val="tx1"/>
                </a:solidFill>
              </a:rPr>
              <a:t> between samples/groups of samples, and those ideas may be useful when constructing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42180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138518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Via Decision Tree Construction (2000)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1515132"/>
            <a:ext cx="9708778" cy="42536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this paper, an alternative algorithm is described: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basic idea is that to regard each data record (or point) in the dataset to have a </a:t>
            </a:r>
            <a:r>
              <a:rPr lang="en-US" sz="2800" dirty="0">
                <a:solidFill>
                  <a:schemeClr val="accent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>
                <a:solidFill>
                  <a:schemeClr val="tx1"/>
                </a:solidFill>
              </a:rPr>
              <a:t> . We then add another type of points, called </a:t>
            </a:r>
            <a:r>
              <a:rPr lang="en-US" sz="2800" dirty="0">
                <a:solidFill>
                  <a:schemeClr val="accent1"/>
                </a:solidFill>
              </a:rPr>
              <a:t>non-existing points.</a:t>
            </a:r>
            <a:r>
              <a:rPr lang="en-US" sz="2800" dirty="0">
                <a:solidFill>
                  <a:schemeClr val="tx1"/>
                </a:solidFill>
              </a:rPr>
              <a:t> We give them the class, </a:t>
            </a:r>
            <a:r>
              <a:rPr lang="en-US" sz="2800" dirty="0">
                <a:solidFill>
                  <a:schemeClr val="accent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With the N points added to the original data space, our problem of clustering regions becomes a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131436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611"/>
            <a:ext cx="9274002" cy="1138518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Via Decision Tree Construction (2000)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720"/>
            <a:ext cx="9708778" cy="42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reason why this technique works is that if there are </a:t>
            </a:r>
            <a:r>
              <a:rPr lang="en-US" sz="2800" dirty="0">
                <a:solidFill>
                  <a:schemeClr val="accent1"/>
                </a:solidFill>
              </a:rPr>
              <a:t>clusters</a:t>
            </a:r>
            <a:r>
              <a:rPr lang="en-US" sz="2800" dirty="0">
                <a:solidFill>
                  <a:schemeClr val="tx1"/>
                </a:solidFill>
              </a:rPr>
              <a:t> in the data, the data points cannot be uniformly distributed in the entire space. We can isolate the clusters because within each cluster region there are more Y points than N points, and in the empty regions, there are more N points than Y points.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decision tree technique is well known for this task.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9" y="4558967"/>
            <a:ext cx="8838095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611"/>
            <a:ext cx="9274002" cy="1138518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Via Decision Tree Construction (2000)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111719"/>
            <a:ext cx="9412942" cy="5584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With the </a:t>
            </a:r>
            <a:r>
              <a:rPr lang="en-US" sz="2800" dirty="0">
                <a:solidFill>
                  <a:schemeClr val="accent1"/>
                </a:solidFill>
              </a:rPr>
              <a:t>virtual labels</a:t>
            </a:r>
            <a:r>
              <a:rPr lang="en-US" sz="2800" dirty="0">
                <a:solidFill>
                  <a:schemeClr val="tx1"/>
                </a:solidFill>
              </a:rPr>
              <a:t> we can apply one of the metrics used for supervised learning, like Gini index or </a:t>
            </a:r>
            <a:r>
              <a:rPr lang="en-US" sz="2800" b="1" dirty="0">
                <a:solidFill>
                  <a:schemeClr val="tx1"/>
                </a:solidFill>
              </a:rPr>
              <a:t>information gain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splits chosen are going to be those that isolate the regions where only N-labeled points exist (the empty regions), which will eventually lead to clustering.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N-labeled points are not physically added to the data set (not stored in memory). As their distribution in uniform, the number of N points in a given region can be easily calculated.</a:t>
            </a:r>
          </a:p>
        </p:txBody>
      </p:sp>
    </p:spTree>
    <p:extLst>
      <p:ext uri="{BB962C8B-B14F-4D97-AF65-F5344CB8AC3E}">
        <p14:creationId xmlns:p14="http://schemas.microsoft.com/office/powerpoint/2010/main" val="10055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82" y="2418479"/>
            <a:ext cx="8596668" cy="1826581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802842" cy="1456493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Decision trees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Unsupervised learning for decision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Decision trees </a:t>
            </a:r>
            <a:r>
              <a:rPr lang="en-US" sz="4000" dirty="0" err="1"/>
              <a:t>HW</a:t>
            </a:r>
            <a:r>
              <a:rPr lang="en-US" sz="4000" dirty="0"/>
              <a:t>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611"/>
            <a:ext cx="9274002" cy="1138518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Via Decision Tree Construction (2000)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111718"/>
            <a:ext cx="5836024" cy="542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To improve the accuracy, the algorithm is extended, to do a 2-step </a:t>
            </a:r>
            <a:r>
              <a:rPr lang="en-US" sz="2800" i="1" dirty="0">
                <a:solidFill>
                  <a:schemeClr val="tx1"/>
                </a:solidFill>
              </a:rPr>
              <a:t>lookahead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Starting from the cut obtained from the information gain, a more suitable cut for </a:t>
            </a:r>
            <a:r>
              <a:rPr lang="en-US" sz="2800" b="1" dirty="0">
                <a:solidFill>
                  <a:schemeClr val="tx1"/>
                </a:solidFill>
              </a:rPr>
              <a:t>clustering</a:t>
            </a:r>
            <a:r>
              <a:rPr lang="en-US" sz="2800" dirty="0">
                <a:solidFill>
                  <a:schemeClr val="tx1"/>
                </a:solidFill>
              </a:rPr>
              <a:t> is searched. The regions with lower number of Y points (lower </a:t>
            </a:r>
            <a:r>
              <a:rPr lang="en-US" sz="2800" b="1" dirty="0">
                <a:solidFill>
                  <a:schemeClr val="tx1"/>
                </a:solidFill>
              </a:rPr>
              <a:t>density</a:t>
            </a:r>
            <a:r>
              <a:rPr lang="en-US" sz="2800" dirty="0">
                <a:solidFill>
                  <a:schemeClr val="tx1"/>
                </a:solidFill>
              </a:rPr>
              <a:t>) are favored, as they probably contain empty regions.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78" y="1922929"/>
            <a:ext cx="5503047" cy="3550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785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859" y="1908477"/>
            <a:ext cx="9768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 based </a:t>
            </a:r>
            <a:r>
              <a:rPr lang="en-US" sz="3200" dirty="0"/>
              <a:t>learning algorithm that can be used for: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Regression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1"/>
                </a:solidFill>
              </a:rPr>
              <a:t>Unsupervised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Nearest neighbor Retrieval </a:t>
            </a:r>
          </a:p>
          <a:p>
            <a:r>
              <a:rPr lang="en-US" sz="3200" dirty="0"/>
              <a:t>(It can not be used for </a:t>
            </a:r>
            <a:r>
              <a:rPr lang="en-US" sz="3200" b="1" dirty="0"/>
              <a:t>clustering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46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4" y="2325336"/>
            <a:ext cx="97685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adds data points one at a time, hence it is naturally </a:t>
            </a:r>
            <a:r>
              <a:rPr lang="en-US" sz="3200" b="1" dirty="0"/>
              <a:t>online</a:t>
            </a:r>
            <a:r>
              <a:rPr lang="en-US" sz="3200" dirty="0"/>
              <a:t>. Few instance-based algorithms have this property while being simultaneously </a:t>
            </a:r>
            <a:r>
              <a:rPr lang="en-US" sz="3200" b="1" dirty="0"/>
              <a:t>fast</a:t>
            </a:r>
            <a:r>
              <a:rPr lang="en-US" sz="3200" dirty="0"/>
              <a:t> in training and querying.</a:t>
            </a:r>
          </a:p>
          <a:p>
            <a:endParaRPr lang="en-US" sz="3200" dirty="0"/>
          </a:p>
          <a:p>
            <a:r>
              <a:rPr lang="en-US" sz="3200" dirty="0"/>
              <a:t>Each node in the tree is a sample.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006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730" y="1549400"/>
            <a:ext cx="97685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Training (for classification):</a:t>
            </a:r>
          </a:p>
          <a:p>
            <a:endParaRPr lang="en-US" sz="3200" b="1" dirty="0"/>
          </a:p>
          <a:p>
            <a:r>
              <a:rPr lang="en-US" sz="3200" dirty="0"/>
              <a:t>The algorithm moves through the tree starting from the root node, and recursively compares the </a:t>
            </a:r>
            <a:r>
              <a:rPr lang="en-US" sz="3200" b="1" dirty="0">
                <a:solidFill>
                  <a:schemeClr val="accent1"/>
                </a:solidFill>
              </a:rPr>
              <a:t>distance</a:t>
            </a:r>
            <a:r>
              <a:rPr lang="en-US" sz="3200" dirty="0"/>
              <a:t> to the query point from the current node and from its children, moving to and </a:t>
            </a:r>
            <a:r>
              <a:rPr lang="en-US" sz="3200" dirty="0" err="1"/>
              <a:t>recursing</a:t>
            </a:r>
            <a:r>
              <a:rPr lang="en-US" sz="3200" dirty="0"/>
              <a:t> at the child node that is closest to the query, unless</a:t>
            </a:r>
          </a:p>
          <a:p>
            <a:r>
              <a:rPr lang="en-US" sz="3200" dirty="0"/>
              <a:t>the current node is closest. In this case the algorithm stops and the sample label is </a:t>
            </a:r>
            <a:r>
              <a:rPr lang="en-US" sz="3200" b="1" dirty="0"/>
              <a:t>predicted</a:t>
            </a:r>
            <a:r>
              <a:rPr lang="en-US" sz="3200" dirty="0"/>
              <a:t> as equal to the current node.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911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177" y="1522506"/>
            <a:ext cx="97685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Training (for classification):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Samples are </a:t>
            </a:r>
            <a:r>
              <a:rPr lang="en-US" sz="3200" b="1" dirty="0"/>
              <a:t>only added</a:t>
            </a:r>
            <a:r>
              <a:rPr lang="en-US" sz="3200" dirty="0"/>
              <a:t> to the tree when they can provide significant new information. </a:t>
            </a:r>
          </a:p>
          <a:p>
            <a:r>
              <a:rPr lang="en-US" sz="3200" dirty="0"/>
              <a:t>If the prediction is right, there is no need for adding the new sample, because the tree can make good predictions without it.</a:t>
            </a:r>
          </a:p>
          <a:p>
            <a:r>
              <a:rPr lang="en-US" sz="3200" dirty="0"/>
              <a:t>If the prediction is wrong, the sample is added as a child of the current node.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596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73553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331812"/>
            <a:ext cx="11196918" cy="2834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858" y="5182216"/>
            <a:ext cx="9211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query is predicted as green, because the node closest to it is green. But the query is actually red, then we have to add it to the tree.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729" y="1377705"/>
            <a:ext cx="10219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 </a:t>
            </a:r>
            <a:r>
              <a:rPr lang="en-US" sz="2800" dirty="0"/>
              <a:t>Two labels, red and green. The blue bubble is the new sample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70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320800"/>
          </a:xfrm>
        </p:spPr>
        <p:txBody>
          <a:bodyPr>
            <a:noAutofit/>
          </a:bodyPr>
          <a:lstStyle/>
          <a:p>
            <a:r>
              <a:rPr lang="en-US" sz="4000" dirty="0"/>
              <a:t>The Boundary Forest Algorithm for Online Supervised and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6177" y="1522506"/>
                <a:ext cx="9620623" cy="4835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the other two modes, the recursive process is the same, but the decision to add a new sample changes:</a:t>
                </a:r>
                <a:endParaRPr lang="en-US" sz="3200" b="1" dirty="0"/>
              </a:p>
              <a:p>
                <a:endParaRPr lang="en-US" sz="3200" b="1" dirty="0"/>
              </a:p>
              <a:p>
                <a:r>
                  <a:rPr lang="en-US" sz="3200" b="1" dirty="0"/>
                  <a:t>For regression: </a:t>
                </a:r>
                <a:r>
                  <a:rPr lang="en-US" sz="3200" dirty="0"/>
                  <a:t>As the label space is continuous, the decision is not based on equality, but on a comparison: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𝑙𝑎𝑏𝑒</m:t>
                        </m:r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𝑙𝑎𝑏</m:t>
                        </m:r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e>
                    </m:d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b="1" dirty="0"/>
                  <a:t>For retrieval: </a:t>
                </a:r>
                <a:r>
                  <a:rPr lang="en-US" sz="2800" dirty="0"/>
                  <a:t>As there is no information about the label, all the samples in the training set are added to the tree.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1522506"/>
                <a:ext cx="9620623" cy="4835363"/>
              </a:xfrm>
              <a:prstGeom prst="rect">
                <a:avLst/>
              </a:prstGeom>
              <a:blipFill>
                <a:blip r:embed="rId2"/>
                <a:stretch>
                  <a:fillRect l="-1584" t="-1639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68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73384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Implementing Large Binary Tree Architectures in VLSI and </a:t>
            </a:r>
            <a:r>
              <a:rPr lang="en-US" dirty="0" err="1"/>
              <a:t>WSI</a:t>
            </a:r>
            <a:r>
              <a:rPr lang="en-US" dirty="0"/>
              <a:t> (1989)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139020" cy="4253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paper shows how to map any binary tree in a rectangular shaped array.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Area utilization is maximized, as only one of the PE is left unconnected, for any tree size.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n-US" sz="2800" dirty="0"/>
              <a:t>The</a:t>
            </a:r>
            <a:r>
              <a:rPr lang="es-ES" sz="2800" dirty="0"/>
              <a:t> </a:t>
            </a:r>
            <a:r>
              <a:rPr lang="en-US" sz="2800" dirty="0"/>
              <a:t>layout is based on four types of basic modules, each implementing a 4-level tree. By combining this modules, one can describe any tree.</a:t>
            </a:r>
            <a:r>
              <a:rPr lang="es-E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34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371" y="932370"/>
            <a:ext cx="5761526" cy="533930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5" y="629197"/>
            <a:ext cx="5180390" cy="62288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76371" y="932370"/>
            <a:ext cx="2776278" cy="2698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71969" y="932370"/>
            <a:ext cx="2776278" cy="2698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6371" y="3630706"/>
            <a:ext cx="2776278" cy="2640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52649" y="3630706"/>
            <a:ext cx="2776278" cy="2640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82" y="2418479"/>
            <a:ext cx="8986118" cy="2395568"/>
          </a:xfrm>
        </p:spPr>
        <p:txBody>
          <a:bodyPr>
            <a:normAutofit/>
          </a:bodyPr>
          <a:lstStyle/>
          <a:p>
            <a:r>
              <a:rPr lang="en-US" sz="4400" dirty="0"/>
              <a:t>Decision Trees basics</a:t>
            </a:r>
          </a:p>
        </p:txBody>
      </p:sp>
    </p:spTree>
    <p:extLst>
      <p:ext uri="{BB962C8B-B14F-4D97-AF65-F5344CB8AC3E}">
        <p14:creationId xmlns:p14="http://schemas.microsoft.com/office/powerpoint/2010/main" val="305714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FPGA Implementation of Decision Tree Classification  (2007)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139020" cy="42536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The paper focus on the tree induction process. and uses the Gini score as metric for the possible splits.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In SW, Gini score calculation can take up to 40% of the total time.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authors describe a </a:t>
            </a:r>
            <a:r>
              <a:rPr lang="en-US" sz="2800" dirty="0" err="1"/>
              <a:t>HW</a:t>
            </a:r>
            <a:r>
              <a:rPr lang="en-US" sz="2800" dirty="0"/>
              <a:t> implementation of a simplified version of the Gini score calculation, to obtain higher performance and fewer resources utilization.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9935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43" y="165847"/>
            <a:ext cx="8596668" cy="1320800"/>
          </a:xfrm>
        </p:spPr>
        <p:txBody>
          <a:bodyPr/>
          <a:lstStyle/>
          <a:p>
            <a:r>
              <a:rPr lang="en-US" dirty="0"/>
              <a:t>An FPGA Implementation of Decision Tree Classification  (2007)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486647"/>
            <a:ext cx="4009300" cy="5371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find the best split, it is necessary to evaluate the </a:t>
            </a:r>
            <a:r>
              <a:rPr lang="en-US" sz="2800" dirty="0" err="1"/>
              <a:t>gini</a:t>
            </a:r>
            <a:r>
              <a:rPr lang="en-US" sz="2800" dirty="0"/>
              <a:t> score for all the possible splits. </a:t>
            </a:r>
          </a:p>
          <a:p>
            <a:pPr marL="0" indent="0">
              <a:buNone/>
            </a:pPr>
            <a:r>
              <a:rPr lang="en-US" sz="2800" dirty="0"/>
              <a:t>As each split is defined by a comparison between an attribute and a value, and the comparisons are independent, they can be performed in parallel.</a:t>
            </a:r>
            <a:endParaRPr lang="es-E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43" y="2077048"/>
            <a:ext cx="79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Decision Trees in Hardware (2011)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96972" cy="42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describes some </a:t>
            </a:r>
            <a:r>
              <a:rPr lang="en-US" sz="2400" dirty="0" err="1"/>
              <a:t>HW</a:t>
            </a:r>
            <a:r>
              <a:rPr lang="en-US" sz="2400" dirty="0"/>
              <a:t> implementations for decision trees. They can implement </a:t>
            </a:r>
            <a:r>
              <a:rPr lang="en-US" sz="2400" b="1" dirty="0"/>
              <a:t>axis-parallel</a:t>
            </a:r>
            <a:r>
              <a:rPr lang="en-US" sz="2400" dirty="0"/>
              <a:t>, </a:t>
            </a:r>
            <a:r>
              <a:rPr lang="en-US" sz="2400" b="1" dirty="0"/>
              <a:t>oblique</a:t>
            </a:r>
            <a:r>
              <a:rPr lang="en-US" sz="2400" dirty="0"/>
              <a:t> and </a:t>
            </a:r>
            <a:r>
              <a:rPr lang="en-US" sz="2400" b="1" dirty="0"/>
              <a:t>non linear </a:t>
            </a:r>
            <a:r>
              <a:rPr lang="en-US" sz="2400" dirty="0"/>
              <a:t>DT. </a:t>
            </a:r>
          </a:p>
          <a:p>
            <a:pPr marL="0" indent="0">
              <a:buNone/>
            </a:pPr>
            <a:r>
              <a:rPr lang="en-US" sz="2400" dirty="0"/>
              <a:t>All are based on the concept of memory pointers. </a:t>
            </a:r>
          </a:p>
          <a:p>
            <a:pPr marL="0" indent="0">
              <a:buNone/>
            </a:pPr>
            <a:r>
              <a:rPr lang="en-US" sz="2400" dirty="0"/>
              <a:t>There are 4 variants:</a:t>
            </a:r>
          </a:p>
          <a:p>
            <a:r>
              <a:rPr lang="en-US" sz="2400" dirty="0"/>
              <a:t>Single module per level </a:t>
            </a:r>
          </a:p>
          <a:p>
            <a:r>
              <a:rPr lang="en-US" sz="2400" dirty="0"/>
              <a:t>Single module per level parallel</a:t>
            </a:r>
          </a:p>
          <a:p>
            <a:r>
              <a:rPr lang="en-US" sz="2400" dirty="0"/>
              <a:t>Universal node</a:t>
            </a:r>
          </a:p>
          <a:p>
            <a:r>
              <a:rPr lang="en-US" sz="2400" dirty="0"/>
              <a:t>Universal node parallel.</a:t>
            </a:r>
          </a:p>
        </p:txBody>
      </p:sp>
    </p:spTree>
    <p:extLst>
      <p:ext uri="{BB962C8B-B14F-4D97-AF65-F5344CB8AC3E}">
        <p14:creationId xmlns:p14="http://schemas.microsoft.com/office/powerpoint/2010/main" val="269447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Decision Trees in Hardware (2011)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97" y="2077772"/>
            <a:ext cx="5228571" cy="3695238"/>
          </a:xfrm>
        </p:spPr>
      </p:pic>
      <p:sp>
        <p:nvSpPr>
          <p:cNvPr id="7" name="TextBox 6"/>
          <p:cNvSpPr txBox="1"/>
          <p:nvPr/>
        </p:nvSpPr>
        <p:spPr>
          <a:xfrm>
            <a:off x="6535270" y="1948673"/>
            <a:ext cx="3307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/>
              <a:t>Basic structure of the Single Module per Level (</a:t>
            </a:r>
            <a:r>
              <a:rPr lang="en-US" sz="2400" dirty="0" err="1"/>
              <a:t>SMpL</a:t>
            </a:r>
            <a:r>
              <a:rPr lang="en-US" sz="2400" dirty="0"/>
              <a:t>) architecture for a DT of the depth 3.</a:t>
            </a:r>
          </a:p>
          <a:p>
            <a:pPr marL="342900" indent="-342900">
              <a:buAutoNum type="alphaLcParenR"/>
            </a:pPr>
            <a:endParaRPr lang="en-US" sz="2400" dirty="0"/>
          </a:p>
          <a:p>
            <a:pPr marL="342900" indent="-342900">
              <a:buAutoNum type="alphaLcParenR"/>
            </a:pPr>
            <a:r>
              <a:rPr lang="en-US" sz="2400" dirty="0"/>
              <a:t>Basic structure of the Universal Node (UN)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46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Decision Trees in Hardware (2011)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389" y="2782390"/>
            <a:ext cx="2658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sMpL</a:t>
            </a:r>
            <a:r>
              <a:rPr lang="es-ES" sz="2400" b="1" dirty="0"/>
              <a:t> Module.</a:t>
            </a:r>
          </a:p>
          <a:p>
            <a:endParaRPr lang="es-ES" sz="2400" dirty="0"/>
          </a:p>
          <a:p>
            <a:r>
              <a:rPr lang="en-US" sz="2400" dirty="0"/>
              <a:t>According to the address received from the previous level, the node parameters are fetched from memory.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445" y="1930400"/>
            <a:ext cx="9533556" cy="4927600"/>
          </a:xfrm>
        </p:spPr>
      </p:pic>
    </p:spTree>
    <p:extLst>
      <p:ext uri="{BB962C8B-B14F-4D97-AF65-F5344CB8AC3E}">
        <p14:creationId xmlns:p14="http://schemas.microsoft.com/office/powerpoint/2010/main" val="77141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Decision Trees in Hardware (2011)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83" y="1930400"/>
                <a:ext cx="8867587" cy="257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implement oblique trees, it is necessary to perform a linear combination over some or all the attributes: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83" y="1930400"/>
                <a:ext cx="8867587" cy="2577885"/>
              </a:xfrm>
              <a:prstGeom prst="rect">
                <a:avLst/>
              </a:prstGeom>
              <a:blipFill>
                <a:blip r:embed="rId2"/>
                <a:stretch>
                  <a:fillRect l="-1100" t="-1891" r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8"/>
          <a:stretch/>
        </p:blipFill>
        <p:spPr>
          <a:xfrm>
            <a:off x="6399438" y="4392501"/>
            <a:ext cx="5792562" cy="1914286"/>
          </a:xfrm>
        </p:spPr>
      </p:pic>
      <p:sp>
        <p:nvSpPr>
          <p:cNvPr id="3" name="TextBox 2"/>
          <p:cNvSpPr txBox="1"/>
          <p:nvPr/>
        </p:nvSpPr>
        <p:spPr>
          <a:xfrm>
            <a:off x="376517" y="4195482"/>
            <a:ext cx="623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HW</a:t>
            </a:r>
            <a:r>
              <a:rPr lang="en-US" sz="2400" dirty="0"/>
              <a:t>, it can be implemented sequentially, with only one multiplier and one adder. </a:t>
            </a:r>
          </a:p>
          <a:p>
            <a:r>
              <a:rPr lang="en-US" sz="2400" dirty="0"/>
              <a:t>Or to improve performance, increasing the </a:t>
            </a:r>
            <a:r>
              <a:rPr lang="en-US" sz="2400" dirty="0" err="1"/>
              <a:t>HW</a:t>
            </a:r>
            <a:r>
              <a:rPr lang="en-US" sz="2400" dirty="0"/>
              <a:t> </a:t>
            </a:r>
            <a:r>
              <a:rPr lang="en-US" sz="2400" dirty="0" err="1"/>
              <a:t>resoruces</a:t>
            </a:r>
            <a:r>
              <a:rPr lang="en-US" sz="2400" dirty="0"/>
              <a:t>, the multiplications can be done in parallel, and a multi-input adder used.</a:t>
            </a:r>
          </a:p>
        </p:txBody>
      </p:sp>
    </p:spTree>
    <p:extLst>
      <p:ext uri="{BB962C8B-B14F-4D97-AF65-F5344CB8AC3E}">
        <p14:creationId xmlns:p14="http://schemas.microsoft.com/office/powerpoint/2010/main" val="169508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Decision Trees in Hardware (2011)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5270" y="1948673"/>
            <a:ext cx="330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930400"/>
            <a:ext cx="9044890" cy="491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</a:t>
            </a:r>
            <a:r>
              <a:rPr lang="en-US" sz="2600" b="1" dirty="0" err="1">
                <a:solidFill>
                  <a:schemeClr val="accent1"/>
                </a:solidFill>
              </a:rPr>
              <a:t>SMpL</a:t>
            </a:r>
            <a:r>
              <a:rPr lang="en-US" sz="2600" dirty="0"/>
              <a:t> architecture works as a </a:t>
            </a:r>
            <a:r>
              <a:rPr lang="en-US" sz="2600" b="1" dirty="0">
                <a:solidFill>
                  <a:schemeClr val="accent1"/>
                </a:solidFill>
              </a:rPr>
              <a:t>pipeline</a:t>
            </a:r>
            <a:r>
              <a:rPr lang="en-US" sz="2600" dirty="0"/>
              <a:t>, where each stage corresponds to a level. Therefore, after the initial latency, one sample can be classified in L clock cycles, where L is the latency of one single level. </a:t>
            </a:r>
          </a:p>
          <a:p>
            <a:pPr marL="0" indent="0">
              <a:buNone/>
            </a:pPr>
            <a:r>
              <a:rPr lang="en-US" sz="2600" dirty="0"/>
              <a:t>The single level latency depends on the number of attributes used in each node, and is lower for the </a:t>
            </a:r>
            <a:r>
              <a:rPr lang="en-US" sz="2600" b="1" dirty="0">
                <a:solidFill>
                  <a:schemeClr val="accent1"/>
                </a:solidFill>
              </a:rPr>
              <a:t>parallel</a:t>
            </a:r>
            <a:r>
              <a:rPr lang="en-US" sz="2600" dirty="0"/>
              <a:t> architectures.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UN architecture classifies a sample after </a:t>
            </a:r>
            <a:r>
              <a:rPr lang="en-US" sz="2600" dirty="0" err="1"/>
              <a:t>MxL</a:t>
            </a:r>
            <a:r>
              <a:rPr lang="en-US" sz="2600" dirty="0"/>
              <a:t> cycles, where M is the number of levels the sample needs to traverse. M is not the same for all the samples.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8596668" cy="1320800"/>
          </a:xfrm>
        </p:spPr>
        <p:txBody>
          <a:bodyPr>
            <a:noAutofit/>
          </a:bodyPr>
          <a:lstStyle/>
          <a:p>
            <a:r>
              <a:rPr lang="en-US" sz="4000" dirty="0"/>
              <a:t>Other memory based architectures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70542" y="1580777"/>
            <a:ext cx="9829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papers describe architectures similar to Universal Node and </a:t>
            </a:r>
            <a:r>
              <a:rPr lang="en-US" sz="2800" dirty="0" err="1"/>
              <a:t>SMpL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Two interesting result in </a:t>
            </a:r>
            <a:r>
              <a:rPr lang="en-US" sz="2800" i="1" dirty="0">
                <a:solidFill>
                  <a:schemeClr val="accent1"/>
                </a:solidFill>
              </a:rPr>
              <a:t>High Throughput and Programmable Online Traffic Classifier on FPGA:</a:t>
            </a:r>
            <a:r>
              <a:rPr lang="en-US" sz="2800" dirty="0"/>
              <a:t> 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universal</a:t>
            </a:r>
            <a:r>
              <a:rPr lang="en-US" sz="2800" dirty="0"/>
              <a:t> </a:t>
            </a:r>
            <a:r>
              <a:rPr lang="en-US" sz="2800" b="1" dirty="0"/>
              <a:t>node</a:t>
            </a:r>
            <a:r>
              <a:rPr lang="en-US" sz="2800" dirty="0"/>
              <a:t> architecture has a better resource utilization than a </a:t>
            </a:r>
            <a:r>
              <a:rPr lang="en-US" sz="2800" b="1" dirty="0" err="1"/>
              <a:t>SMpL</a:t>
            </a:r>
            <a:r>
              <a:rPr lang="en-US" sz="2800" dirty="0"/>
              <a:t> when the tree is large.</a:t>
            </a:r>
          </a:p>
          <a:p>
            <a:endParaRPr lang="en-US" sz="2800" dirty="0"/>
          </a:p>
          <a:p>
            <a:r>
              <a:rPr lang="en-US" sz="2800" dirty="0"/>
              <a:t>If several instances of the same </a:t>
            </a:r>
            <a:r>
              <a:rPr lang="en-US" sz="2800" b="1" dirty="0"/>
              <a:t>UN</a:t>
            </a:r>
            <a:r>
              <a:rPr lang="en-US" sz="2800" dirty="0"/>
              <a:t> are used to classify different samples in parallel it can achieve comparable throughput to the </a:t>
            </a:r>
            <a:r>
              <a:rPr lang="en-US" sz="2800" b="1" dirty="0" err="1"/>
              <a:t>SMpL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86805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93" y="1075122"/>
            <a:ext cx="7614307" cy="5782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Acceleration of Decision Tree Ensemble Classifiers (2015)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875" y="1522324"/>
            <a:ext cx="3572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improve classification accuracy, an ensemble classifier is implemented. </a:t>
            </a:r>
          </a:p>
          <a:p>
            <a:endParaRPr lang="en-US" sz="2400" dirty="0"/>
          </a:p>
          <a:p>
            <a:r>
              <a:rPr lang="en-US" sz="2400" dirty="0"/>
              <a:t>The architecture consist on </a:t>
            </a:r>
            <a:r>
              <a:rPr lang="en-US" sz="2400" b="1" dirty="0"/>
              <a:t>N trees</a:t>
            </a:r>
            <a:r>
              <a:rPr lang="en-US" sz="2400" dirty="0"/>
              <a:t>, a </a:t>
            </a:r>
            <a:r>
              <a:rPr lang="en-US" sz="2400" b="1" dirty="0"/>
              <a:t>voter</a:t>
            </a:r>
            <a:r>
              <a:rPr lang="en-US" sz="2400" dirty="0"/>
              <a:t> that decides the resulting class, and a </a:t>
            </a:r>
            <a:r>
              <a:rPr lang="en-US" sz="2400" b="1" dirty="0"/>
              <a:t>synchronizer</a:t>
            </a:r>
            <a:r>
              <a:rPr lang="en-US" sz="2400" dirty="0"/>
              <a:t> to ensure all the tree results arrive at the same time to the voter.</a:t>
            </a:r>
          </a:p>
          <a:p>
            <a:endParaRPr lang="en-U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9733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Acceleration of Decision Tree Ensemble Classifiers (2015)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875" y="1522324"/>
            <a:ext cx="87634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Possible architectures for the </a:t>
            </a:r>
            <a:r>
              <a:rPr lang="en-US" sz="2800" dirty="0" err="1"/>
              <a:t>HW</a:t>
            </a:r>
            <a:r>
              <a:rPr lang="en-US" sz="2800" dirty="0"/>
              <a:t> implementation of the voter are proposed. The general idea is to obtain the decision as fast as possible, using parallel comparisons.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Simple majority 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Unanimous 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Plurality voting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Weighted voting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Behavior knowledge space rule</a:t>
            </a:r>
          </a:p>
          <a:p>
            <a:endParaRPr lang="en-U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65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370" y="1528578"/>
            <a:ext cx="7300427" cy="5584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Decision tool that uses a tree like graph.</a:t>
            </a:r>
          </a:p>
          <a:p>
            <a:pPr marL="0" indent="0">
              <a:buNone/>
            </a:pPr>
            <a:r>
              <a:rPr lang="en-US" sz="3200" dirty="0"/>
              <a:t>Each node implements a function over the sample attributes</a:t>
            </a:r>
          </a:p>
          <a:p>
            <a:pPr marL="0" indent="0">
              <a:buNone/>
            </a:pPr>
            <a:r>
              <a:rPr lang="en-US" sz="3200" dirty="0"/>
              <a:t>The branches of each node represent the different outcomes the function can take.</a:t>
            </a:r>
          </a:p>
          <a:p>
            <a:pPr marL="0" indent="0">
              <a:buNone/>
            </a:pPr>
            <a:r>
              <a:rPr lang="en-US" sz="3200" dirty="0"/>
              <a:t>Final nodes (leaf) represent the outcome of the tree.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67" y="2587812"/>
            <a:ext cx="4727337" cy="42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6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9190318" cy="1320800"/>
          </a:xfrm>
        </p:spPr>
        <p:txBody>
          <a:bodyPr>
            <a:noAutofit/>
          </a:bodyPr>
          <a:lstStyle/>
          <a:p>
            <a:r>
              <a:rPr lang="it-IT" sz="4000" dirty="0"/>
              <a:t>A Hardware Accelerator for Data Classification within the Sensing</a:t>
            </a:r>
            <a:br>
              <a:rPr lang="it-IT" sz="4000" dirty="0"/>
            </a:br>
            <a:r>
              <a:rPr lang="it-IT" sz="4000" dirty="0"/>
              <a:t>Infrastructure (2014)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7095" y="2037977"/>
            <a:ext cx="9768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Proposes a dedicated coprocessor with the minimal necessary resources for executing a Decision tree: only </a:t>
            </a:r>
            <a:r>
              <a:rPr lang="en-US" sz="3200" b="1" dirty="0"/>
              <a:t>Branch</a:t>
            </a:r>
            <a:r>
              <a:rPr lang="en-US" sz="3200" dirty="0"/>
              <a:t>, </a:t>
            </a:r>
            <a:r>
              <a:rPr lang="en-US" sz="3200" b="1" dirty="0"/>
              <a:t>store</a:t>
            </a:r>
            <a:r>
              <a:rPr lang="en-US" sz="3200" dirty="0"/>
              <a:t> and </a:t>
            </a:r>
            <a:r>
              <a:rPr lang="en-US" sz="3200" b="1" dirty="0"/>
              <a:t>comparisons</a:t>
            </a:r>
            <a:r>
              <a:rPr lang="en-US" sz="3200" dirty="0"/>
              <a:t> instructions </a:t>
            </a:r>
          </a:p>
          <a:p>
            <a:endParaRPr lang="en-US" sz="3200" dirty="0"/>
          </a:p>
          <a:p>
            <a:r>
              <a:rPr lang="en-US" sz="3200" dirty="0"/>
              <a:t>The structure of the DT is described as a sequence of instructions</a:t>
            </a:r>
          </a:p>
          <a:p>
            <a:r>
              <a:rPr lang="en-US" sz="3200" dirty="0"/>
              <a:t>The coprocessor is a pipelined processor similar to a very simple MIPS.</a:t>
            </a:r>
          </a:p>
        </p:txBody>
      </p:sp>
    </p:spTree>
    <p:extLst>
      <p:ext uri="{BB962C8B-B14F-4D97-AF65-F5344CB8AC3E}">
        <p14:creationId xmlns:p14="http://schemas.microsoft.com/office/powerpoint/2010/main" val="36868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0" y="1882588"/>
            <a:ext cx="10163780" cy="4975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9190318" cy="1320800"/>
          </a:xfrm>
        </p:spPr>
        <p:txBody>
          <a:bodyPr>
            <a:noAutofit/>
          </a:bodyPr>
          <a:lstStyle/>
          <a:p>
            <a:r>
              <a:rPr lang="it-IT" sz="4000" dirty="0"/>
              <a:t>A Hardware Accelerator for Data Classification within the Sensing</a:t>
            </a:r>
            <a:br>
              <a:rPr lang="it-IT" sz="4000" dirty="0"/>
            </a:br>
            <a:r>
              <a:rPr lang="it-IT" sz="4000" dirty="0"/>
              <a:t>Infrastructure (2014)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0116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83" y="259977"/>
            <a:ext cx="9190318" cy="1320800"/>
          </a:xfrm>
        </p:spPr>
        <p:txBody>
          <a:bodyPr>
            <a:noAutofit/>
          </a:bodyPr>
          <a:lstStyle/>
          <a:p>
            <a:r>
              <a:rPr lang="it-IT" sz="4000" dirty="0"/>
              <a:t>A Hardware Accelerator for Data Classification within the Sensing</a:t>
            </a:r>
            <a:br>
              <a:rPr lang="it-IT" sz="4000" dirty="0"/>
            </a:br>
            <a:r>
              <a:rPr lang="it-IT" sz="4000" dirty="0"/>
              <a:t>Infrastructure (2014)</a:t>
            </a:r>
            <a:br>
              <a:rPr lang="it-IT" sz="4000" dirty="0"/>
            </a:br>
            <a:br>
              <a:rPr lang="it-IT" sz="4000" dirty="0"/>
            </a:br>
            <a:br>
              <a:rPr lang="it-IT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6" y="3780443"/>
            <a:ext cx="6428571" cy="22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419" y="2495178"/>
            <a:ext cx="83600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ISA consist only on two type of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1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90318" cy="1320800"/>
          </a:xfrm>
        </p:spPr>
        <p:txBody>
          <a:bodyPr>
            <a:noAutofit/>
          </a:bodyPr>
          <a:lstStyle/>
          <a:p>
            <a:r>
              <a:rPr lang="it-IT" sz="4000" dirty="0"/>
              <a:t>A Hardware Accelerator for Data Classification within the Sensing</a:t>
            </a:r>
            <a:br>
              <a:rPr lang="it-IT" sz="4000" dirty="0"/>
            </a:br>
            <a:r>
              <a:rPr lang="it-IT" sz="4000" dirty="0"/>
              <a:t>Infrastructure (2014)</a:t>
            </a:r>
            <a:br>
              <a:rPr lang="it-IT" sz="4000" dirty="0"/>
            </a:br>
            <a:br>
              <a:rPr lang="it-IT" sz="4000" dirty="0"/>
            </a:br>
            <a:br>
              <a:rPr lang="it-IT" sz="4000" dirty="0"/>
            </a:b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2986" y="1855693"/>
            <a:ext cx="98929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uses </a:t>
            </a:r>
            <a:r>
              <a:rPr lang="en-US" sz="2800" b="1" dirty="0"/>
              <a:t>branch prediction</a:t>
            </a:r>
            <a:r>
              <a:rPr lang="en-US" sz="2800" dirty="0"/>
              <a:t> to increase throughput. The predictions are based on the fact that, most of the time, sequential samples belong to the same class.</a:t>
            </a:r>
          </a:p>
          <a:p>
            <a:endParaRPr lang="en-US" sz="2800" dirty="0"/>
          </a:p>
          <a:p>
            <a:r>
              <a:rPr lang="en-US" sz="2800" dirty="0"/>
              <a:t>Uses minimal resources as it only needs 1 module for all the tree, and can implement any binary axis-parallel tree, as the tree structure is described by instructions.</a:t>
            </a:r>
          </a:p>
          <a:p>
            <a:endParaRPr lang="en-US" sz="2800" dirty="0"/>
          </a:p>
          <a:p>
            <a:r>
              <a:rPr lang="en-US" sz="2800" dirty="0"/>
              <a:t>It can be considered as an hybrid btw </a:t>
            </a:r>
            <a:r>
              <a:rPr lang="en-US" sz="2800" dirty="0" err="1"/>
              <a:t>HW</a:t>
            </a:r>
            <a:r>
              <a:rPr lang="en-US" sz="2800" dirty="0"/>
              <a:t> and SW solutions, and it is similar to the universal node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995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3" y="3335319"/>
            <a:ext cx="9125421" cy="352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68941"/>
            <a:ext cx="9577603" cy="1320800"/>
          </a:xfrm>
        </p:spPr>
        <p:txBody>
          <a:bodyPr>
            <a:noAutofit/>
          </a:bodyPr>
          <a:lstStyle/>
          <a:p>
            <a:r>
              <a:rPr lang="en-US" sz="4000" dirty="0"/>
              <a:t>Towards Automatic Generation of Hardware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327" y="1841242"/>
            <a:ext cx="9768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Fully parallel approach in which each node has a dedicated </a:t>
            </a:r>
            <a:r>
              <a:rPr lang="en-US" sz="3200" dirty="0" err="1"/>
              <a:t>HW</a:t>
            </a:r>
            <a:r>
              <a:rPr lang="en-US" sz="3200" dirty="0"/>
              <a:t> an are all evaluated in parallel. The class output is in the form of SOP</a:t>
            </a:r>
          </a:p>
        </p:txBody>
      </p:sp>
    </p:spTree>
    <p:extLst>
      <p:ext uri="{BB962C8B-B14F-4D97-AF65-F5344CB8AC3E}">
        <p14:creationId xmlns:p14="http://schemas.microsoft.com/office/powerpoint/2010/main" val="3756517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7603" cy="1320800"/>
          </a:xfrm>
        </p:spPr>
        <p:txBody>
          <a:bodyPr>
            <a:noAutofit/>
          </a:bodyPr>
          <a:lstStyle/>
          <a:p>
            <a:r>
              <a:rPr lang="en-US" sz="4000" dirty="0"/>
              <a:t>Towards Automatic Generation of Hardware Classifiers (2013)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21534"/>
            <a:ext cx="9768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automate the </a:t>
            </a:r>
            <a:r>
              <a:rPr lang="en-US" sz="3200" dirty="0" err="1"/>
              <a:t>HW</a:t>
            </a:r>
            <a:r>
              <a:rPr lang="en-US" sz="3200" dirty="0"/>
              <a:t> tree generation, a design flow Is proposed.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72" y="2097742"/>
            <a:ext cx="6821496" cy="4760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154" y="2398752"/>
            <a:ext cx="494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Decision Tree Learning:</a:t>
            </a:r>
            <a:r>
              <a:rPr lang="en-US" sz="2800" dirty="0"/>
              <a:t> Using the Structured Data, generates a tree using the C4.5 algorithm for induction. The result is stored in </a:t>
            </a:r>
            <a:r>
              <a:rPr lang="en-US" sz="2800" dirty="0" err="1"/>
              <a:t>PMML</a:t>
            </a:r>
            <a:r>
              <a:rPr lang="en-US" sz="2800" dirty="0"/>
              <a:t> format.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1"/>
                </a:solidFill>
              </a:rPr>
              <a:t>PMML2VHDL: </a:t>
            </a:r>
            <a:r>
              <a:rPr lang="en-US" sz="2800" dirty="0"/>
              <a:t>Ad hoc SW to convert the </a:t>
            </a:r>
            <a:r>
              <a:rPr lang="en-US" sz="2800" dirty="0" err="1"/>
              <a:t>PMML</a:t>
            </a:r>
            <a:r>
              <a:rPr lang="en-US" sz="2800" dirty="0"/>
              <a:t> model to </a:t>
            </a:r>
            <a:r>
              <a:rPr lang="en-US" sz="2800" dirty="0" err="1"/>
              <a:t>VHDL</a:t>
            </a:r>
            <a:r>
              <a:rPr lang="en-US" sz="2800" dirty="0"/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3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68941"/>
            <a:ext cx="9577603" cy="1320800"/>
          </a:xfrm>
        </p:spPr>
        <p:txBody>
          <a:bodyPr>
            <a:noAutofit/>
          </a:bodyPr>
          <a:lstStyle/>
          <a:p>
            <a:r>
              <a:rPr lang="en-US" sz="4000" dirty="0"/>
              <a:t>Hardware Decision Tree Prediction – </a:t>
            </a:r>
            <a:br>
              <a:rPr lang="en-US" sz="4000" dirty="0"/>
            </a:br>
            <a:r>
              <a:rPr lang="en-US" sz="4000" dirty="0"/>
              <a:t>A scalable approach (2016)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327" y="1841242"/>
            <a:ext cx="97685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focuses on the scalability of the previous  architecture. As each node is has its own </a:t>
            </a:r>
            <a:r>
              <a:rPr lang="en-US" sz="3200" dirty="0" err="1"/>
              <a:t>HW</a:t>
            </a:r>
            <a:r>
              <a:rPr lang="en-US" sz="3200" dirty="0"/>
              <a:t> resource, scalability needs to be analyzed.</a:t>
            </a:r>
          </a:p>
          <a:p>
            <a:endParaRPr lang="en-US" sz="3200" dirty="0"/>
          </a:p>
          <a:p>
            <a:r>
              <a:rPr lang="en-US" sz="3200" dirty="0"/>
              <a:t>It is demonstrated that the number of gates needed to synthesize the fully parallel DT is at most proportional to the product of number of internal nodes and the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626660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proposals</a:t>
            </a:r>
          </a:p>
        </p:txBody>
      </p:sp>
    </p:spTree>
    <p:extLst>
      <p:ext uri="{BB962C8B-B14F-4D97-AF65-F5344CB8AC3E}">
        <p14:creationId xmlns:p14="http://schemas.microsoft.com/office/powerpoint/2010/main" val="1865706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3" y="0"/>
            <a:ext cx="8596668" cy="1320800"/>
          </a:xfrm>
        </p:spPr>
        <p:txBody>
          <a:bodyPr/>
          <a:lstStyle/>
          <a:p>
            <a:r>
              <a:rPr lang="en-US" dirty="0"/>
              <a:t>Memory based architecture + 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620058"/>
            <a:ext cx="9843247" cy="6279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</a:t>
            </a:r>
            <a:r>
              <a:rPr lang="en-US" sz="2800" dirty="0" err="1"/>
              <a:t>HW</a:t>
            </a:r>
            <a:r>
              <a:rPr lang="en-US" sz="2800" dirty="0"/>
              <a:t> modules: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A memory based tree</a:t>
            </a:r>
            <a:r>
              <a:rPr lang="en-US" sz="2800" dirty="0"/>
              <a:t>. It can implement any tree as the structure of it depends on the values in the memory(</a:t>
            </a:r>
            <a:r>
              <a:rPr lang="en-US" sz="2800" dirty="0" err="1"/>
              <a:t>ies</a:t>
            </a:r>
            <a:r>
              <a:rPr lang="en-US" sz="2800" dirty="0"/>
              <a:t>).</a:t>
            </a:r>
          </a:p>
          <a:p>
            <a:r>
              <a:rPr lang="en-US" sz="2800" dirty="0"/>
              <a:t>One single </a:t>
            </a:r>
            <a:r>
              <a:rPr lang="en-US" sz="2800" dirty="0" err="1"/>
              <a:t>SMpL</a:t>
            </a:r>
            <a:endParaRPr lang="en-US" sz="2800" dirty="0"/>
          </a:p>
          <a:p>
            <a:r>
              <a:rPr lang="en-US" sz="2800" dirty="0"/>
              <a:t>Several instances of UN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A trainer</a:t>
            </a:r>
            <a:r>
              <a:rPr lang="en-US" sz="2800" dirty="0"/>
              <a:t> that reads the training set values and writes to the configuration memory(</a:t>
            </a:r>
            <a:r>
              <a:rPr lang="en-US" sz="2800" dirty="0" err="1"/>
              <a:t>ies</a:t>
            </a:r>
            <a:r>
              <a:rPr lang="en-US" sz="2800" dirty="0"/>
              <a:t>) the parameters of the obtained values (using scan chain?)</a:t>
            </a:r>
          </a:p>
          <a:p>
            <a:r>
              <a:rPr lang="en-US" sz="2800" dirty="0"/>
              <a:t>Inter and intra distances cost function</a:t>
            </a:r>
          </a:p>
          <a:p>
            <a:r>
              <a:rPr lang="en-US" sz="2800" dirty="0"/>
              <a:t>N virtual points approach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0618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3" y="0"/>
            <a:ext cx="8596668" cy="1320800"/>
          </a:xfrm>
        </p:spPr>
        <p:txBody>
          <a:bodyPr/>
          <a:lstStyle/>
          <a:p>
            <a:r>
              <a:rPr lang="en-US" dirty="0"/>
              <a:t>Boundary Tree </a:t>
            </a:r>
            <a:r>
              <a:rPr lang="en-US" dirty="0" err="1"/>
              <a:t>HW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968189"/>
            <a:ext cx="9843247" cy="54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Using a variation of UN or </a:t>
            </a:r>
            <a:r>
              <a:rPr lang="en-US" sz="2800" dirty="0" err="1"/>
              <a:t>SLpM</a:t>
            </a:r>
            <a:r>
              <a:rPr lang="en-US" sz="2800" dirty="0"/>
              <a:t> architectures. (The number of children at each node can be larger than 2)</a:t>
            </a:r>
          </a:p>
          <a:p>
            <a:pPr marL="0" indent="0">
              <a:buNone/>
            </a:pPr>
            <a:r>
              <a:rPr lang="en-US" sz="2800" dirty="0"/>
              <a:t>Each node/level need to have the capability of calculating distances between samples.</a:t>
            </a:r>
          </a:p>
          <a:p>
            <a:pPr marL="0" indent="0">
              <a:buNone/>
            </a:pPr>
            <a:r>
              <a:rPr lang="en-US" sz="2800" dirty="0"/>
              <a:t>May need to instantiate multiple trees, to create a forest and improve accuracy.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works for supervised online classification, not clustering.</a:t>
            </a:r>
          </a:p>
        </p:txBody>
      </p:sp>
    </p:spTree>
    <p:extLst>
      <p:ext uri="{BB962C8B-B14F-4D97-AF65-F5344CB8AC3E}">
        <p14:creationId xmlns:p14="http://schemas.microsoft.com/office/powerpoint/2010/main" val="39549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" y="94130"/>
            <a:ext cx="8596668" cy="13208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1270000"/>
            <a:ext cx="9668435" cy="5325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Decision trees can be: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Binary</a:t>
            </a:r>
            <a:r>
              <a:rPr lang="en-US" sz="2800" dirty="0">
                <a:solidFill>
                  <a:schemeClr val="accent1"/>
                </a:solidFill>
              </a:rPr>
              <a:t>:</a:t>
            </a:r>
            <a:r>
              <a:rPr lang="en-US" sz="2800" dirty="0"/>
              <a:t> If the outcome of each node can only have two results.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Ordered:</a:t>
            </a:r>
            <a:r>
              <a:rPr lang="en-US" sz="2800" b="1" dirty="0"/>
              <a:t> </a:t>
            </a:r>
            <a:r>
              <a:rPr lang="en-US" sz="2800" dirty="0"/>
              <a:t>continuous/numerical attributes.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Unordered:</a:t>
            </a:r>
            <a:r>
              <a:rPr lang="en-US" sz="2800" dirty="0"/>
              <a:t> discrete attributes.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Classification vs regression</a:t>
            </a:r>
          </a:p>
          <a:p>
            <a:pPr marL="0" indent="0">
              <a:buNone/>
            </a:pPr>
            <a:r>
              <a:rPr lang="en-US" sz="2800" dirty="0"/>
              <a:t>A decision tree is said to perform classification if the class labels are discrete values, and regression if the class labels are continuous.</a:t>
            </a:r>
          </a:p>
        </p:txBody>
      </p:sp>
    </p:spTree>
    <p:extLst>
      <p:ext uri="{BB962C8B-B14F-4D97-AF65-F5344CB8AC3E}">
        <p14:creationId xmlns:p14="http://schemas.microsoft.com/office/powerpoint/2010/main" val="316095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" y="94130"/>
            <a:ext cx="8596668" cy="13208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494" y="1270000"/>
            <a:ext cx="9668435" cy="532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Axis-parallel(Univariate): </a:t>
            </a:r>
            <a:r>
              <a:rPr lang="en-US" sz="2800" dirty="0">
                <a:solidFill>
                  <a:schemeClr val="tx1"/>
                </a:solidFill>
              </a:rPr>
              <a:t>The function implemented on each node involves only one of the attributes, and it is linear.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Oblique(Multivariate): </a:t>
            </a:r>
            <a:r>
              <a:rPr lang="en-US" sz="2800" dirty="0">
                <a:solidFill>
                  <a:schemeClr val="tx1"/>
                </a:solidFill>
              </a:rPr>
              <a:t>The function at each node can involve more than one attribute, and it is linear.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Non – linear: </a:t>
            </a:r>
            <a:r>
              <a:rPr lang="en-US" sz="2800" dirty="0">
                <a:solidFill>
                  <a:schemeClr val="tx1"/>
                </a:solidFill>
              </a:rPr>
              <a:t>The function is non-linear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26" y="4171982"/>
            <a:ext cx="8435303" cy="26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609600"/>
            <a:ext cx="9085743" cy="1320800"/>
          </a:xfrm>
        </p:spPr>
        <p:txBody>
          <a:bodyPr/>
          <a:lstStyle/>
          <a:p>
            <a:r>
              <a:rPr lang="en-US" dirty="0"/>
              <a:t>Tree Induction (for labeled training data)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problem of building optimal decision trees, optimal in the sense of minimizing the expected number of tests required to classify an unknown sample is NP-Complete. even the problem of identifying the root node in an optimal strategy is NP hard. </a:t>
            </a:r>
          </a:p>
          <a:p>
            <a:pPr marL="0" indent="0">
              <a:buNone/>
            </a:pPr>
            <a:r>
              <a:rPr lang="en-US" sz="2800" dirty="0"/>
              <a:t>Therefore, some </a:t>
            </a:r>
            <a:r>
              <a:rPr lang="en-US" sz="2800" b="1" dirty="0">
                <a:solidFill>
                  <a:schemeClr val="accent1"/>
                </a:solidFill>
              </a:rPr>
              <a:t>sub-optimal</a:t>
            </a:r>
            <a:r>
              <a:rPr lang="en-US" sz="2800" dirty="0"/>
              <a:t> strategy needs to be adopted.</a:t>
            </a:r>
          </a:p>
        </p:txBody>
      </p:sp>
    </p:spTree>
    <p:extLst>
      <p:ext uri="{BB962C8B-B14F-4D97-AF65-F5344CB8AC3E}">
        <p14:creationId xmlns:p14="http://schemas.microsoft.com/office/powerpoint/2010/main" val="188331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Induction - greedy top-down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071"/>
            <a:ext cx="9098678" cy="4988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Starting with an empty tree and the entire training set, the following algorithm is applied until no more splits are possible:</a:t>
            </a:r>
          </a:p>
          <a:p>
            <a:pPr marL="0" indent="0">
              <a:buNone/>
            </a:pPr>
            <a:r>
              <a:rPr lang="en-US" sz="2800" dirty="0"/>
              <a:t>For each node:</a:t>
            </a:r>
          </a:p>
          <a:p>
            <a:r>
              <a:rPr lang="en-US" sz="2800" dirty="0"/>
              <a:t>score each one of  the possible splits S, using a </a:t>
            </a:r>
            <a:r>
              <a:rPr lang="en-US" sz="2800" dirty="0">
                <a:solidFill>
                  <a:schemeClr val="accent1"/>
                </a:solidFill>
              </a:rPr>
              <a:t>goodness measure.</a:t>
            </a:r>
          </a:p>
          <a:p>
            <a:r>
              <a:rPr lang="en-US" sz="2800" dirty="0"/>
              <a:t>Choose the best split S* as the test at the current node, and create as many child nodes as there are distinct outcomes of S*.</a:t>
            </a:r>
          </a:p>
          <a:p>
            <a:r>
              <a:rPr lang="en-US" sz="2800" dirty="0"/>
              <a:t>If all the training examples at the current node t belong to category c, create a leaf node with the class c and halt.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4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99" y="85166"/>
            <a:ext cx="8596668" cy="1320800"/>
          </a:xfrm>
        </p:spPr>
        <p:txBody>
          <a:bodyPr/>
          <a:lstStyle/>
          <a:p>
            <a:r>
              <a:rPr lang="en-US" dirty="0"/>
              <a:t>Goodness measure – Gini score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968" y="1123578"/>
                <a:ext cx="9058337" cy="54520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Gini score is a measure of how good is a split at dividing training samples. If each of the branches contains samples with the same class label, the split is good: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𝐺𝑖𝑛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E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</m:t>
                          </m:r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800" b="0" dirty="0"/>
              </a:p>
              <a:p>
                <a:pPr marL="0" indent="0">
                  <a:buNone/>
                </a:pPr>
                <a:r>
                  <a:rPr lang="es-ES" sz="2800" dirty="0"/>
                  <a:t>Si: </a:t>
                </a:r>
                <a:r>
                  <a:rPr lang="en-US" sz="2800" dirty="0"/>
                  <a:t>Number of samples on branch </a:t>
                </a:r>
                <a:r>
                  <a:rPr lang="es-ES" sz="2800" i="1" dirty="0"/>
                  <a:t>i</a:t>
                </a:r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dirty="0" err="1"/>
                  <a:t>Sij</a:t>
                </a:r>
                <a:r>
                  <a:rPr lang="en-US" sz="2800" dirty="0"/>
                  <a:t>: Number of samples on branch </a:t>
                </a:r>
                <a:r>
                  <a:rPr lang="en-US" sz="2800" i="1" dirty="0" err="1"/>
                  <a:t>i</a:t>
                </a:r>
                <a:r>
                  <a:rPr lang="en-US" sz="2800" dirty="0"/>
                  <a:t> that belongs to class </a:t>
                </a:r>
                <a:r>
                  <a:rPr lang="en-US" sz="2800" i="1" dirty="0"/>
                  <a:t>j</a:t>
                </a:r>
              </a:p>
              <a:p>
                <a:pPr marL="0" indent="0">
                  <a:buNone/>
                </a:pPr>
                <a:r>
                  <a:rPr lang="es-ES" sz="2800" dirty="0" err="1"/>
                  <a:t>The</a:t>
                </a:r>
                <a:r>
                  <a:rPr lang="es-ES" sz="2800" dirty="0"/>
                  <a:t> </a:t>
                </a:r>
                <a:r>
                  <a:rPr lang="en-US" sz="2800" dirty="0"/>
                  <a:t>lower</a:t>
                </a:r>
                <a:r>
                  <a:rPr lang="es-ES" sz="2800" dirty="0"/>
                  <a:t> </a:t>
                </a:r>
                <a:r>
                  <a:rPr lang="es-ES" sz="2800" dirty="0" err="1"/>
                  <a:t>the</a:t>
                </a:r>
                <a:r>
                  <a:rPr lang="es-ES" sz="2800" dirty="0"/>
                  <a:t> </a:t>
                </a:r>
                <a:r>
                  <a:rPr lang="en-US" sz="2800" dirty="0" err="1"/>
                  <a:t>gini</a:t>
                </a:r>
                <a:r>
                  <a:rPr lang="es-ES" sz="2800" dirty="0"/>
                  <a:t> score, </a:t>
                </a:r>
                <a:r>
                  <a:rPr lang="es-ES" sz="2800" dirty="0" err="1"/>
                  <a:t>the</a:t>
                </a:r>
                <a:r>
                  <a:rPr lang="es-ES" sz="2800" dirty="0"/>
                  <a:t> </a:t>
                </a:r>
                <a:r>
                  <a:rPr lang="en-US" sz="2800" dirty="0"/>
                  <a:t>better</a:t>
                </a:r>
              </a:p>
              <a:p>
                <a:pPr marL="0" indent="0">
                  <a:buNone/>
                </a:pPr>
                <a:endParaRPr lang="es-E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968" y="1123578"/>
                <a:ext cx="9058337" cy="5452034"/>
              </a:xfrm>
              <a:blipFill>
                <a:blip r:embed="rId2"/>
                <a:stretch>
                  <a:fillRect l="-1211" t="-1006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560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2708</Words>
  <Application>Microsoft Office PowerPoint</Application>
  <PresentationFormat>Widescreen</PresentationFormat>
  <Paragraphs>233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Cambria Math</vt:lpstr>
      <vt:lpstr>Trebuchet MS</vt:lpstr>
      <vt:lpstr>Wingdings 3</vt:lpstr>
      <vt:lpstr>Facet</vt:lpstr>
      <vt:lpstr>Hardware Decision Trees for Machine Learning on Chip</vt:lpstr>
      <vt:lpstr>Outline</vt:lpstr>
      <vt:lpstr>Decision Trees basics</vt:lpstr>
      <vt:lpstr>Decision Trees</vt:lpstr>
      <vt:lpstr>Decision Trees</vt:lpstr>
      <vt:lpstr>Decision Trees</vt:lpstr>
      <vt:lpstr>Tree Induction (for labeled training data)</vt:lpstr>
      <vt:lpstr>Tree Induction - greedy top-down </vt:lpstr>
      <vt:lpstr>Goodness measure – Gini score</vt:lpstr>
      <vt:lpstr>Possible splits</vt:lpstr>
      <vt:lpstr>Unsupervised learning</vt:lpstr>
      <vt:lpstr>Unsupervised learning: Clustering</vt:lpstr>
      <vt:lpstr>Using logical decision trees for clustering (1997)</vt:lpstr>
      <vt:lpstr>Using logical decision trees for clustering (1997)</vt:lpstr>
      <vt:lpstr>Hierarchical clustering</vt:lpstr>
      <vt:lpstr>Hierarchical clustering</vt:lpstr>
      <vt:lpstr>Clustering Via Decision Tree Construction (2000) </vt:lpstr>
      <vt:lpstr>Clustering Via Decision Tree Construction (2000) </vt:lpstr>
      <vt:lpstr>Clustering Via Decision Tree Construction (2000) </vt:lpstr>
      <vt:lpstr>Clustering Via Decision Tree Construction (2000) </vt:lpstr>
      <vt:lpstr>The Boundary Forest Algorithm for Online Supervised and Unsupervised Learning</vt:lpstr>
      <vt:lpstr>The Boundary Forest Algorithm for Online Supervised and Unsupervised Learning</vt:lpstr>
      <vt:lpstr>The Boundary Forest Algorithm for Online Supervised and Unsupervised Learning</vt:lpstr>
      <vt:lpstr>The Boundary Forest Algorithm for Online Supervised and Unsupervised Learning</vt:lpstr>
      <vt:lpstr>The Boundary Forest Algorithm for Online Supervised and Unsupervised Learning</vt:lpstr>
      <vt:lpstr>The Boundary Forest Algorithm for Online Supervised and Unsupervised Learning</vt:lpstr>
      <vt:lpstr>Hardware implementations</vt:lpstr>
      <vt:lpstr>On Implementing Large Binary Tree Architectures in VLSI and WSI (1989)</vt:lpstr>
      <vt:lpstr>PowerPoint Presentation</vt:lpstr>
      <vt:lpstr>An FPGA Implementation of Decision Tree Classification  (2007)</vt:lpstr>
      <vt:lpstr>An FPGA Implementation of Decision Tree Classification  (2007)</vt:lpstr>
      <vt:lpstr>Implementing Decision Trees in Hardware (2011)  </vt:lpstr>
      <vt:lpstr>Implementing Decision Trees in Hardware (2011)  </vt:lpstr>
      <vt:lpstr>Implementing Decision Trees in Hardware (2011)  </vt:lpstr>
      <vt:lpstr>Implementing Decision Trees in Hardware (2011)  </vt:lpstr>
      <vt:lpstr>Implementing Decision Trees in Hardware (2011)  </vt:lpstr>
      <vt:lpstr>Other memory based architectures  </vt:lpstr>
      <vt:lpstr>Hardware Acceleration of Decision Tree Ensemble Classifiers (2015)  </vt:lpstr>
      <vt:lpstr>Hardware Acceleration of Decision Tree Ensemble Classifiers (2015)  </vt:lpstr>
      <vt:lpstr>A Hardware Accelerator for Data Classification within the Sensing Infrastructure (2014)</vt:lpstr>
      <vt:lpstr>A Hardware Accelerator for Data Classification within the Sensing Infrastructure (2014)</vt:lpstr>
      <vt:lpstr>A Hardware Accelerator for Data Classification within the Sensing Infrastructure (2014)   </vt:lpstr>
      <vt:lpstr>A Hardware Accelerator for Data Classification within the Sensing Infrastructure (2014)   </vt:lpstr>
      <vt:lpstr>Towards Automatic Generation of Hardware Classifiers</vt:lpstr>
      <vt:lpstr>Towards Automatic Generation of Hardware Classifiers (2013)</vt:lpstr>
      <vt:lpstr>Hardware Decision Tree Prediction –  A scalable approach (2016)</vt:lpstr>
      <vt:lpstr>Design proposals</vt:lpstr>
      <vt:lpstr>Memory based architecture + Trainer</vt:lpstr>
      <vt:lpstr>Boundary Tree HW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Decision Trees for Machine Learning on Chip</dc:title>
  <dc:creator>Walter</dc:creator>
  <cp:lastModifiedBy>Walter</cp:lastModifiedBy>
  <cp:revision>48</cp:revision>
  <dcterms:created xsi:type="dcterms:W3CDTF">2017-04-06T09:17:54Z</dcterms:created>
  <dcterms:modified xsi:type="dcterms:W3CDTF">2017-04-07T11:27:04Z</dcterms:modified>
</cp:coreProperties>
</file>