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ng&amp;ehk=PWU"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86" r:id="rId4"/>
    <p:sldId id="257" r:id="rId5"/>
    <p:sldId id="311" r:id="rId6"/>
    <p:sldId id="312" r:id="rId7"/>
    <p:sldId id="313" r:id="rId8"/>
    <p:sldId id="314" r:id="rId9"/>
    <p:sldId id="315" r:id="rId10"/>
    <p:sldId id="316" r:id="rId11"/>
    <p:sldId id="318" r:id="rId12"/>
    <p:sldId id="328" r:id="rId13"/>
    <p:sldId id="321" r:id="rId14"/>
    <p:sldId id="322" r:id="rId15"/>
    <p:sldId id="317" r:id="rId16"/>
    <p:sldId id="319" r:id="rId17"/>
    <p:sldId id="320" r:id="rId18"/>
    <p:sldId id="323" r:id="rId19"/>
    <p:sldId id="327" r:id="rId20"/>
    <p:sldId id="324" r:id="rId21"/>
    <p:sldId id="325" r:id="rId22"/>
    <p:sldId id="326"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 initials="W" lastIdx="1" clrIdx="0">
    <p:extLst>
      <p:ext uri="{19B8F6BF-5375-455C-9EA6-DF929625EA0E}">
        <p15:presenceInfo xmlns:p15="http://schemas.microsoft.com/office/powerpoint/2012/main" userId="Wal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71" d="100"/>
          <a:sy n="71"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amp;ehk=PWU"/><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494" y="2014570"/>
            <a:ext cx="9018509" cy="1646302"/>
          </a:xfrm>
        </p:spPr>
        <p:txBody>
          <a:bodyPr/>
          <a:lstStyle/>
          <a:p>
            <a:r>
              <a:rPr lang="en-US" dirty="0"/>
              <a:t>Incremental Decision Trees</a:t>
            </a:r>
            <a:endParaRPr lang="es-ES" dirty="0"/>
          </a:p>
        </p:txBody>
      </p:sp>
      <p:sp>
        <p:nvSpPr>
          <p:cNvPr id="3" name="Subtitle 2"/>
          <p:cNvSpPr>
            <a:spLocks noGrp="1"/>
          </p:cNvSpPr>
          <p:nvPr>
            <p:ph type="subTitle" idx="1"/>
          </p:nvPr>
        </p:nvSpPr>
        <p:spPr>
          <a:xfrm>
            <a:off x="1507067" y="4440797"/>
            <a:ext cx="7766936" cy="1096899"/>
          </a:xfrm>
        </p:spPr>
        <p:txBody>
          <a:bodyPr>
            <a:normAutofit/>
          </a:bodyPr>
          <a:lstStyle/>
          <a:p>
            <a:r>
              <a:rPr lang="es-ES" sz="2400" dirty="0"/>
              <a:t>Walter Gallego </a:t>
            </a:r>
            <a:r>
              <a:rPr lang="es-ES" sz="2400" dirty="0" err="1"/>
              <a:t>Gomez</a:t>
            </a:r>
            <a:r>
              <a:rPr lang="es-ES" sz="2400" dirty="0"/>
              <a:t> </a:t>
            </a:r>
          </a:p>
        </p:txBody>
      </p:sp>
    </p:spTree>
    <p:extLst>
      <p:ext uri="{BB962C8B-B14F-4D97-AF65-F5344CB8AC3E}">
        <p14:creationId xmlns:p14="http://schemas.microsoft.com/office/powerpoint/2010/main" val="173634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Very Fast Decision Tree learner</a:t>
            </a:r>
          </a:p>
        </p:txBody>
      </p:sp>
      <p:sp>
        <p:nvSpPr>
          <p:cNvPr id="5" name="Content Placeholder 4"/>
          <p:cNvSpPr>
            <a:spLocks noGrp="1"/>
          </p:cNvSpPr>
          <p:nvPr>
            <p:ph idx="1"/>
          </p:nvPr>
        </p:nvSpPr>
        <p:spPr>
          <a:xfrm>
            <a:off x="188258" y="1021977"/>
            <a:ext cx="9735671" cy="6091518"/>
          </a:xfrm>
        </p:spPr>
        <p:txBody>
          <a:bodyPr>
            <a:normAutofit/>
          </a:bodyPr>
          <a:lstStyle/>
          <a:p>
            <a:pPr marL="0" indent="0">
              <a:buNone/>
            </a:pPr>
            <a:r>
              <a:rPr lang="en-US" sz="3200" b="1" dirty="0"/>
              <a:t>VFDT proposed by Pedro </a:t>
            </a:r>
            <a:r>
              <a:rPr lang="en-US" sz="3200" b="1" dirty="0" err="1"/>
              <a:t>Domingos</a:t>
            </a:r>
            <a:r>
              <a:rPr lang="en-US" sz="3200" b="1" dirty="0"/>
              <a:t> and Geoff </a:t>
            </a:r>
            <a:r>
              <a:rPr lang="en-US" sz="3200" b="1" dirty="0" err="1"/>
              <a:t>Hulten</a:t>
            </a:r>
            <a:r>
              <a:rPr lang="en-US" sz="3200" b="1" dirty="0"/>
              <a:t> in 2000</a:t>
            </a:r>
          </a:p>
          <a:p>
            <a:pPr marL="0" indent="0">
              <a:buNone/>
            </a:pPr>
            <a:endParaRPr lang="en-US" sz="3200" dirty="0"/>
          </a:p>
          <a:p>
            <a:pPr marL="0" indent="0">
              <a:buNone/>
            </a:pPr>
            <a:r>
              <a:rPr lang="en-US" sz="3200" dirty="0"/>
              <a:t>Inspect each training sample only once. There is no need to store the samples.</a:t>
            </a:r>
          </a:p>
          <a:p>
            <a:pPr marL="0" indent="0">
              <a:buNone/>
            </a:pPr>
            <a:r>
              <a:rPr lang="en-US" sz="3200" dirty="0"/>
              <a:t>The only information kept in memory is the tree itself and some statics.</a:t>
            </a:r>
          </a:p>
          <a:p>
            <a:pPr marL="0" indent="0">
              <a:buNone/>
            </a:pPr>
            <a:r>
              <a:rPr lang="en-US" sz="3200" dirty="0"/>
              <a:t>The algorithm can produce trees of the same quality as batch learned trees.</a:t>
            </a:r>
          </a:p>
        </p:txBody>
      </p:sp>
    </p:spTree>
    <p:extLst>
      <p:ext uri="{BB962C8B-B14F-4D97-AF65-F5344CB8AC3E}">
        <p14:creationId xmlns:p14="http://schemas.microsoft.com/office/powerpoint/2010/main" val="215058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Information Gain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771" y="766481"/>
                <a:ext cx="10053629" cy="6297995"/>
              </a:xfrm>
            </p:spPr>
            <p:txBody>
              <a:bodyPr>
                <a:normAutofit/>
              </a:bodyPr>
              <a:lstStyle/>
              <a:p>
                <a:pPr marL="0" indent="0">
                  <a:buNone/>
                </a:pPr>
                <a:r>
                  <a:rPr lang="en-US" sz="3200" dirty="0"/>
                  <a:t>To choose the best attribute, we search for the attribute X, with </a:t>
                </a:r>
                <a:r>
                  <a:rPr lang="en-US" sz="3200" b="1" dirty="0"/>
                  <a:t>higher information Gain</a:t>
                </a:r>
                <a:r>
                  <a:rPr lang="en-US" sz="3200" dirty="0"/>
                  <a:t>. </a:t>
                </a:r>
              </a:p>
              <a:p>
                <a:pPr marL="0" indent="0">
                  <a:buNone/>
                </a:pPr>
                <a:r>
                  <a:rPr lang="en-US" sz="3200" dirty="0"/>
                  <a:t>The attribute X splits the dataset S on subsets </a:t>
                </a:r>
              </a:p>
              <a:p>
                <a:pPr marL="0" indent="0">
                  <a:buNone/>
                </a:pPr>
                <a:r>
                  <a:rPr lang="en-US" sz="3200" dirty="0"/>
                  <a:t>{S1,… Sm}</a:t>
                </a:r>
              </a:p>
              <a:p>
                <a:pPr marL="0" indent="0">
                  <a:buNone/>
                </a:pPr>
                <a:endParaRPr lang="en-US" sz="3200" dirty="0"/>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 </m:t>
                      </m:r>
                      <m:r>
                        <a:rPr lang="es-ES" sz="3200" b="0" i="1" smtClean="0">
                          <a:latin typeface="Cambria Math" panose="02040503050406030204" pitchFamily="18" charset="0"/>
                        </a:rPr>
                        <m:t>𝐼𝑛𝑓𝑜𝐺𝑎𝑖𝑛</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𝑋</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𝐸𝑛𝑡𝑟𝑜𝑝𝑦</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𝑦</m:t>
                          </m:r>
                        </m:e>
                        <m:sub>
                          <m:r>
                            <a:rPr lang="es-ES" sz="3200" b="0" i="1" smtClean="0">
                              <a:latin typeface="Cambria Math" panose="02040503050406030204" pitchFamily="18" charset="0"/>
                            </a:rPr>
                            <m:t>𝑋</m:t>
                          </m:r>
                        </m:sub>
                      </m:sSub>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r>
                            <a:rPr lang="es-ES" sz="3200" b="0" i="1" smtClean="0">
                              <a:latin typeface="Cambria Math" panose="02040503050406030204" pitchFamily="18" charset="0"/>
                            </a:rPr>
                            <m:t>1,…., </m:t>
                          </m:r>
                          <m:r>
                            <a:rPr lang="es-ES" sz="3200" b="0" i="1" smtClean="0">
                              <a:latin typeface="Cambria Math" panose="02040503050406030204" pitchFamily="18" charset="0"/>
                            </a:rPr>
                            <m:t>𝑆𝑚</m:t>
                          </m:r>
                        </m:e>
                      </m:d>
                    </m:oMath>
                  </m:oMathPara>
                </a14:m>
                <a:endParaRPr lang="es-ES" sz="3200" b="0" dirty="0"/>
              </a:p>
              <a:p>
                <a:pPr marL="0" indent="0">
                  <a:buNone/>
                </a:pPr>
                <a:endParaRPr lang="en-US" sz="3200" dirty="0"/>
              </a:p>
              <a:p>
                <a:pPr marL="0" indent="0">
                  <a:buNone/>
                </a:pPr>
                <a:endParaRPr lang="en-US" sz="32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771" y="766481"/>
                <a:ext cx="10053629" cy="6297995"/>
              </a:xfrm>
              <a:blipFill>
                <a:blip r:embed="rId2"/>
                <a:stretch>
                  <a:fillRect l="-1577" t="-1258"/>
                </a:stretch>
              </a:blipFill>
            </p:spPr>
            <p:txBody>
              <a:bodyPr/>
              <a:lstStyle/>
              <a:p>
                <a:r>
                  <a:rPr lang="en-US">
                    <a:noFill/>
                  </a:rPr>
                  <a:t> </a:t>
                </a:r>
              </a:p>
            </p:txBody>
          </p:sp>
        </mc:Fallback>
      </mc:AlternateContent>
    </p:spTree>
    <p:extLst>
      <p:ext uri="{BB962C8B-B14F-4D97-AF65-F5344CB8AC3E}">
        <p14:creationId xmlns:p14="http://schemas.microsoft.com/office/powerpoint/2010/main" val="313920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Information Gain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771" y="766481"/>
                <a:ext cx="10053629" cy="6297995"/>
              </a:xfrm>
            </p:spPr>
            <p:txBody>
              <a:bodyPr>
                <a:normAutofit/>
              </a:bodyPr>
              <a:lstStyle/>
              <a:p>
                <a:pPr marL="0" indent="0">
                  <a:buNone/>
                </a:pPr>
                <a:r>
                  <a:rPr lang="en-US" sz="3200" dirty="0"/>
                  <a:t>To choose the best attribute, we search for the attribute X, with </a:t>
                </a:r>
                <a:r>
                  <a:rPr lang="en-US" sz="3200" b="1" dirty="0"/>
                  <a:t>higher information Gain</a:t>
                </a:r>
                <a:r>
                  <a:rPr lang="en-US" sz="3200" dirty="0"/>
                  <a:t>. </a:t>
                </a:r>
              </a:p>
              <a:p>
                <a:pPr marL="0" indent="0">
                  <a:buNone/>
                </a:pPr>
                <a:r>
                  <a:rPr lang="en-US" sz="3200" dirty="0"/>
                  <a:t>The attribute X splits the dataset S on subsets </a:t>
                </a:r>
              </a:p>
              <a:p>
                <a:pPr marL="0" indent="0">
                  <a:buNone/>
                </a:pPr>
                <a:r>
                  <a:rPr lang="en-US" sz="3200" dirty="0"/>
                  <a:t>{S1,… Sm}</a:t>
                </a:r>
              </a:p>
              <a:p>
                <a:pPr marL="0" indent="0">
                  <a:buNone/>
                </a:pPr>
                <a:endParaRPr lang="en-US" sz="3200" dirty="0"/>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 </m:t>
                      </m:r>
                      <m:r>
                        <a:rPr lang="es-ES" sz="3200" b="0" i="1" smtClean="0">
                          <a:latin typeface="Cambria Math" panose="02040503050406030204" pitchFamily="18" charset="0"/>
                        </a:rPr>
                        <m:t>𝐼𝑛𝑓𝑜𝐺𝑎𝑖𝑛</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𝑋</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𝐸𝑛𝑡𝑟𝑜𝑝𝑦</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𝑦</m:t>
                          </m:r>
                        </m:e>
                        <m:sub>
                          <m:r>
                            <a:rPr lang="es-ES" sz="3200" b="0" i="1" smtClean="0">
                              <a:latin typeface="Cambria Math" panose="02040503050406030204" pitchFamily="18" charset="0"/>
                            </a:rPr>
                            <m:t>𝑋</m:t>
                          </m:r>
                        </m:sub>
                      </m:sSub>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r>
                            <a:rPr lang="es-ES" sz="3200" b="0" i="1" smtClean="0">
                              <a:latin typeface="Cambria Math" panose="02040503050406030204" pitchFamily="18" charset="0"/>
                            </a:rPr>
                            <m:t>1,…., </m:t>
                          </m:r>
                          <m:r>
                            <a:rPr lang="es-ES" sz="3200" b="0" i="1" smtClean="0">
                              <a:latin typeface="Cambria Math" panose="02040503050406030204" pitchFamily="18" charset="0"/>
                            </a:rPr>
                            <m:t>𝑆𝑚</m:t>
                          </m:r>
                        </m:e>
                      </m:d>
                    </m:oMath>
                  </m:oMathPara>
                </a14:m>
                <a:endParaRPr lang="es-ES" sz="3200" b="0" dirty="0"/>
              </a:p>
              <a:p>
                <a:pPr marL="0" indent="0">
                  <a:buNone/>
                </a:pPr>
                <a:endParaRPr lang="en-US" sz="3200" dirty="0"/>
              </a:p>
              <a:p>
                <a:pPr marL="0" indent="0">
                  <a:buNone/>
                </a:pPr>
                <a:endParaRPr lang="en-US" sz="32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771" y="766481"/>
                <a:ext cx="10053629" cy="6297995"/>
              </a:xfrm>
              <a:blipFill>
                <a:blip r:embed="rId2"/>
                <a:stretch>
                  <a:fillRect l="-1577" t="-1258"/>
                </a:stretch>
              </a:blipFill>
            </p:spPr>
            <p:txBody>
              <a:bodyPr/>
              <a:lstStyle/>
              <a:p>
                <a:r>
                  <a:rPr lang="en-US">
                    <a:noFill/>
                  </a:rPr>
                  <a:t> </a:t>
                </a:r>
              </a:p>
            </p:txBody>
          </p:sp>
        </mc:Fallback>
      </mc:AlternateContent>
      <p:sp>
        <p:nvSpPr>
          <p:cNvPr id="4" name="Thought Bubble: Cloud 3"/>
          <p:cNvSpPr/>
          <p:nvPr/>
        </p:nvSpPr>
        <p:spPr>
          <a:xfrm>
            <a:off x="332217" y="3079918"/>
            <a:ext cx="2790916" cy="1773902"/>
          </a:xfrm>
          <a:prstGeom prst="cloudCallout">
            <a:avLst>
              <a:gd name="adj1" fmla="val -20117"/>
              <a:gd name="adj2" fmla="val 83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Gain for split X</a:t>
            </a:r>
          </a:p>
        </p:txBody>
      </p:sp>
    </p:spTree>
    <p:extLst>
      <p:ext uri="{BB962C8B-B14F-4D97-AF65-F5344CB8AC3E}">
        <p14:creationId xmlns:p14="http://schemas.microsoft.com/office/powerpoint/2010/main" val="32424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Information Gain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771" y="766481"/>
                <a:ext cx="10053629" cy="6297995"/>
              </a:xfrm>
            </p:spPr>
            <p:txBody>
              <a:bodyPr>
                <a:normAutofit/>
              </a:bodyPr>
              <a:lstStyle/>
              <a:p>
                <a:pPr marL="0" indent="0">
                  <a:buNone/>
                </a:pPr>
                <a:r>
                  <a:rPr lang="en-US" sz="3200" dirty="0"/>
                  <a:t>To choose the best attribute, we search for the attribute X, with </a:t>
                </a:r>
                <a:r>
                  <a:rPr lang="en-US" sz="3200" b="1" dirty="0"/>
                  <a:t>higher information Gain</a:t>
                </a:r>
                <a:r>
                  <a:rPr lang="en-US" sz="3200" dirty="0"/>
                  <a:t>. </a:t>
                </a:r>
              </a:p>
              <a:p>
                <a:pPr marL="0" indent="0">
                  <a:buNone/>
                </a:pPr>
                <a:r>
                  <a:rPr lang="en-US" sz="3200" dirty="0"/>
                  <a:t>The attribute X splits the dataset S on subsets </a:t>
                </a:r>
              </a:p>
              <a:p>
                <a:pPr marL="0" indent="0">
                  <a:buNone/>
                </a:pPr>
                <a:r>
                  <a:rPr lang="en-US" sz="3200" dirty="0"/>
                  <a:t>{S1,… Sm}</a:t>
                </a:r>
              </a:p>
              <a:p>
                <a:pPr marL="0" indent="0">
                  <a:buNone/>
                </a:pPr>
                <a:endParaRPr lang="en-US" sz="3200" dirty="0"/>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 </m:t>
                      </m:r>
                      <m:r>
                        <a:rPr lang="es-ES" sz="3200" b="0" i="1" smtClean="0">
                          <a:latin typeface="Cambria Math" panose="02040503050406030204" pitchFamily="18" charset="0"/>
                        </a:rPr>
                        <m:t>𝐼𝑛𝑓𝑜𝐺𝑎𝑖𝑛</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𝑋</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𝐸𝑛𝑡𝑟𝑜𝑝𝑦</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𝑦</m:t>
                          </m:r>
                        </m:e>
                        <m:sub>
                          <m:r>
                            <a:rPr lang="es-ES" sz="3200" b="0" i="1" smtClean="0">
                              <a:latin typeface="Cambria Math" panose="02040503050406030204" pitchFamily="18" charset="0"/>
                            </a:rPr>
                            <m:t>𝑋</m:t>
                          </m:r>
                        </m:sub>
                      </m:sSub>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r>
                            <a:rPr lang="es-ES" sz="3200" b="0" i="1" smtClean="0">
                              <a:latin typeface="Cambria Math" panose="02040503050406030204" pitchFamily="18" charset="0"/>
                            </a:rPr>
                            <m:t>1,…., </m:t>
                          </m:r>
                          <m:r>
                            <a:rPr lang="es-ES" sz="3200" b="0" i="1" smtClean="0">
                              <a:latin typeface="Cambria Math" panose="02040503050406030204" pitchFamily="18" charset="0"/>
                            </a:rPr>
                            <m:t>𝑆𝑚</m:t>
                          </m:r>
                        </m:e>
                      </m:d>
                    </m:oMath>
                  </m:oMathPara>
                </a14:m>
                <a:endParaRPr lang="es-ES" sz="3200" b="0" dirty="0"/>
              </a:p>
              <a:p>
                <a:pPr marL="0" indent="0">
                  <a:buNone/>
                </a:pPr>
                <a:endParaRPr lang="en-US" sz="3200" dirty="0"/>
              </a:p>
              <a:p>
                <a:pPr marL="0" indent="0">
                  <a:buNone/>
                </a:pPr>
                <a:endParaRPr lang="en-US" sz="32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771" y="766481"/>
                <a:ext cx="10053629" cy="6297995"/>
              </a:xfrm>
              <a:blipFill>
                <a:blip r:embed="rId2"/>
                <a:stretch>
                  <a:fillRect l="-1577" t="-1258"/>
                </a:stretch>
              </a:blipFill>
            </p:spPr>
            <p:txBody>
              <a:bodyPr/>
              <a:lstStyle/>
              <a:p>
                <a:r>
                  <a:rPr lang="en-US">
                    <a:noFill/>
                  </a:rPr>
                  <a:t> </a:t>
                </a:r>
              </a:p>
            </p:txBody>
          </p:sp>
        </mc:Fallback>
      </mc:AlternateContent>
      <p:sp>
        <p:nvSpPr>
          <p:cNvPr id="6" name="Thought Bubble: Cloud 5"/>
          <p:cNvSpPr/>
          <p:nvPr/>
        </p:nvSpPr>
        <p:spPr>
          <a:xfrm>
            <a:off x="3526706" y="2898840"/>
            <a:ext cx="2951413" cy="1954980"/>
          </a:xfrm>
          <a:prstGeom prst="cloudCallout">
            <a:avLst>
              <a:gd name="adj1" fmla="val -29376"/>
              <a:gd name="adj2" fmla="val 8445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Entropy before the split, on dataset S</a:t>
            </a:r>
          </a:p>
        </p:txBody>
      </p:sp>
    </p:spTree>
    <p:extLst>
      <p:ext uri="{BB962C8B-B14F-4D97-AF65-F5344CB8AC3E}">
        <p14:creationId xmlns:p14="http://schemas.microsoft.com/office/powerpoint/2010/main" val="374706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Information Gain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771" y="766481"/>
                <a:ext cx="10053629" cy="6297995"/>
              </a:xfrm>
            </p:spPr>
            <p:txBody>
              <a:bodyPr>
                <a:normAutofit/>
              </a:bodyPr>
              <a:lstStyle/>
              <a:p>
                <a:pPr marL="0" indent="0">
                  <a:buNone/>
                </a:pPr>
                <a:r>
                  <a:rPr lang="en-US" sz="3200" dirty="0"/>
                  <a:t>To choose the best attribute, we search for the attribute X, with </a:t>
                </a:r>
                <a:r>
                  <a:rPr lang="en-US" sz="3200" b="1" dirty="0"/>
                  <a:t>higher information Gain</a:t>
                </a:r>
                <a:r>
                  <a:rPr lang="en-US" sz="3200" dirty="0"/>
                  <a:t>. </a:t>
                </a:r>
              </a:p>
              <a:p>
                <a:pPr marL="0" indent="0">
                  <a:buNone/>
                </a:pPr>
                <a:r>
                  <a:rPr lang="en-US" sz="3200" dirty="0"/>
                  <a:t>The attribute X splits the dataset S on subsets </a:t>
                </a:r>
              </a:p>
              <a:p>
                <a:pPr marL="0" indent="0">
                  <a:buNone/>
                </a:pPr>
                <a:r>
                  <a:rPr lang="en-US" sz="3200" dirty="0"/>
                  <a:t>{S1,… Sm}</a:t>
                </a:r>
              </a:p>
              <a:p>
                <a:pPr marL="0" indent="0">
                  <a:buNone/>
                </a:pPr>
                <a:endParaRPr lang="en-US" sz="3200" dirty="0"/>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endParaRPr lang="es-ES"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 </m:t>
                      </m:r>
                      <m:r>
                        <a:rPr lang="es-ES" sz="3200" b="0" i="1" smtClean="0">
                          <a:latin typeface="Cambria Math" panose="02040503050406030204" pitchFamily="18" charset="0"/>
                        </a:rPr>
                        <m:t>𝐼𝑛𝑓𝑜𝐺𝑎𝑖𝑛</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𝑋</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𝐸𝑛𝑡𝑟𝑜𝑝𝑦</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e>
                      </m:d>
                      <m:r>
                        <a:rPr lang="es-ES" sz="3200" b="0" i="1" smtClean="0">
                          <a:latin typeface="Cambria Math" panose="02040503050406030204" pitchFamily="18" charset="0"/>
                        </a:rPr>
                        <m:t>−</m:t>
                      </m:r>
                      <m:r>
                        <a:rPr lang="es-ES" sz="3200" b="0" i="1" smtClean="0">
                          <a:latin typeface="Cambria Math" panose="02040503050406030204" pitchFamily="18" charset="0"/>
                        </a:rPr>
                        <m:t>𝐸𝑛𝑡𝑟𝑜𝑝</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𝑦</m:t>
                          </m:r>
                        </m:e>
                        <m:sub>
                          <m:r>
                            <a:rPr lang="es-ES" sz="3200" b="0" i="1" smtClean="0">
                              <a:latin typeface="Cambria Math" panose="02040503050406030204" pitchFamily="18" charset="0"/>
                            </a:rPr>
                            <m:t>𝑋</m:t>
                          </m:r>
                        </m:sub>
                      </m:sSub>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r>
                            <a:rPr lang="es-ES" sz="3200" b="0" i="1" smtClean="0">
                              <a:latin typeface="Cambria Math" panose="02040503050406030204" pitchFamily="18" charset="0"/>
                            </a:rPr>
                            <m:t>1,…., </m:t>
                          </m:r>
                          <m:r>
                            <a:rPr lang="es-ES" sz="3200" b="0" i="1" smtClean="0">
                              <a:latin typeface="Cambria Math" panose="02040503050406030204" pitchFamily="18" charset="0"/>
                            </a:rPr>
                            <m:t>𝑆𝑚</m:t>
                          </m:r>
                        </m:e>
                      </m:d>
                    </m:oMath>
                  </m:oMathPara>
                </a14:m>
                <a:endParaRPr lang="es-ES" sz="3200" b="0" dirty="0"/>
              </a:p>
              <a:p>
                <a:pPr marL="0" indent="0">
                  <a:buNone/>
                </a:pPr>
                <a:endParaRPr lang="en-US" sz="3200" dirty="0"/>
              </a:p>
              <a:p>
                <a:pPr marL="0" indent="0">
                  <a:buNone/>
                </a:pPr>
                <a:endParaRPr lang="en-US" sz="32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771" y="766481"/>
                <a:ext cx="10053629" cy="6297995"/>
              </a:xfrm>
              <a:blipFill>
                <a:blip r:embed="rId2"/>
                <a:stretch>
                  <a:fillRect l="-1577" t="-1258"/>
                </a:stretch>
              </a:blipFill>
            </p:spPr>
            <p:txBody>
              <a:bodyPr/>
              <a:lstStyle/>
              <a:p>
                <a:r>
                  <a:rPr lang="en-US">
                    <a:noFill/>
                  </a:rPr>
                  <a:t> </a:t>
                </a:r>
              </a:p>
            </p:txBody>
          </p:sp>
        </mc:Fallback>
      </mc:AlternateContent>
      <p:sp>
        <p:nvSpPr>
          <p:cNvPr id="7" name="Thought Bubble: Cloud 6"/>
          <p:cNvSpPr/>
          <p:nvPr/>
        </p:nvSpPr>
        <p:spPr>
          <a:xfrm>
            <a:off x="7048641" y="2789939"/>
            <a:ext cx="2951413" cy="2063881"/>
          </a:xfrm>
          <a:prstGeom prst="cloudCallout">
            <a:avLst>
              <a:gd name="adj1" fmla="val -32874"/>
              <a:gd name="adj2" fmla="val 8277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Entropy after the split, averaged, for the subsets {S1,… Sm}</a:t>
            </a:r>
          </a:p>
        </p:txBody>
      </p:sp>
    </p:spTree>
    <p:extLst>
      <p:ext uri="{BB962C8B-B14F-4D97-AF65-F5344CB8AC3E}">
        <p14:creationId xmlns:p14="http://schemas.microsoft.com/office/powerpoint/2010/main" val="372832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Entropy</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771" y="766481"/>
                <a:ext cx="10053629" cy="629799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ES" sz="3200" b="0" i="1" smtClean="0">
                          <a:solidFill>
                            <a:schemeClr val="tx1">
                              <a:lumMod val="50000"/>
                              <a:lumOff val="50000"/>
                            </a:schemeClr>
                          </a:solidFill>
                          <a:latin typeface="Cambria Math" panose="02040503050406030204" pitchFamily="18" charset="0"/>
                        </a:rPr>
                        <m:t>𝐼𝑛𝑓𝑜𝐺𝑎𝑖𝑛</m:t>
                      </m:r>
                      <m:r>
                        <a:rPr lang="es-ES" sz="3200" b="0" i="1" smtClean="0">
                          <a:solidFill>
                            <a:schemeClr val="tx1">
                              <a:lumMod val="50000"/>
                              <a:lumOff val="50000"/>
                            </a:schemeClr>
                          </a:solidFill>
                          <a:latin typeface="Cambria Math" panose="02040503050406030204" pitchFamily="18" charset="0"/>
                        </a:rPr>
                        <m:t> </m:t>
                      </m:r>
                      <m:d>
                        <m:dPr>
                          <m:ctrlPr>
                            <a:rPr lang="es-ES" sz="3200" b="0" i="1" smtClean="0">
                              <a:solidFill>
                                <a:schemeClr val="tx1">
                                  <a:lumMod val="50000"/>
                                  <a:lumOff val="50000"/>
                                </a:schemeClr>
                              </a:solidFill>
                              <a:latin typeface="Cambria Math" panose="02040503050406030204" pitchFamily="18" charset="0"/>
                            </a:rPr>
                          </m:ctrlPr>
                        </m:dPr>
                        <m:e>
                          <m:r>
                            <a:rPr lang="es-ES" sz="3200" b="0" i="1" smtClean="0">
                              <a:solidFill>
                                <a:schemeClr val="tx1">
                                  <a:lumMod val="50000"/>
                                  <a:lumOff val="50000"/>
                                </a:schemeClr>
                              </a:solidFill>
                              <a:latin typeface="Cambria Math" panose="02040503050406030204" pitchFamily="18" charset="0"/>
                            </a:rPr>
                            <m:t>𝑋</m:t>
                          </m:r>
                        </m:e>
                      </m:d>
                      <m:r>
                        <a:rPr lang="es-ES" sz="3200" b="0" i="1" smtClean="0">
                          <a:solidFill>
                            <a:schemeClr val="tx1">
                              <a:lumMod val="50000"/>
                              <a:lumOff val="50000"/>
                            </a:schemeClr>
                          </a:solidFill>
                          <a:latin typeface="Cambria Math" panose="02040503050406030204" pitchFamily="18" charset="0"/>
                        </a:rPr>
                        <m:t>=</m:t>
                      </m:r>
                      <m:r>
                        <a:rPr lang="es-ES" sz="3200" b="0" i="1" smtClean="0">
                          <a:solidFill>
                            <a:schemeClr val="tx1">
                              <a:lumMod val="50000"/>
                              <a:lumOff val="50000"/>
                            </a:schemeClr>
                          </a:solidFill>
                          <a:latin typeface="Cambria Math" panose="02040503050406030204" pitchFamily="18" charset="0"/>
                        </a:rPr>
                        <m:t>𝐸𝑛𝑡𝑟𝑜𝑝𝑦</m:t>
                      </m:r>
                      <m:r>
                        <a:rPr lang="es-ES" sz="3200" b="0" i="1" smtClean="0">
                          <a:solidFill>
                            <a:schemeClr val="tx1">
                              <a:lumMod val="50000"/>
                              <a:lumOff val="50000"/>
                            </a:schemeClr>
                          </a:solidFill>
                          <a:latin typeface="Cambria Math" panose="02040503050406030204" pitchFamily="18" charset="0"/>
                        </a:rPr>
                        <m:t> </m:t>
                      </m:r>
                      <m:d>
                        <m:dPr>
                          <m:ctrlPr>
                            <a:rPr lang="es-ES" sz="3200" b="0" i="1" smtClean="0">
                              <a:solidFill>
                                <a:schemeClr val="tx1">
                                  <a:lumMod val="50000"/>
                                  <a:lumOff val="50000"/>
                                </a:schemeClr>
                              </a:solidFill>
                              <a:latin typeface="Cambria Math" panose="02040503050406030204" pitchFamily="18" charset="0"/>
                            </a:rPr>
                          </m:ctrlPr>
                        </m:dPr>
                        <m:e>
                          <m:r>
                            <a:rPr lang="es-ES" sz="3200" b="0" i="1" smtClean="0">
                              <a:solidFill>
                                <a:schemeClr val="tx1">
                                  <a:lumMod val="50000"/>
                                  <a:lumOff val="50000"/>
                                </a:schemeClr>
                              </a:solidFill>
                              <a:latin typeface="Cambria Math" panose="02040503050406030204" pitchFamily="18" charset="0"/>
                            </a:rPr>
                            <m:t>𝑆</m:t>
                          </m:r>
                        </m:e>
                      </m:d>
                      <m:r>
                        <a:rPr lang="es-ES" sz="3200" b="0" i="1" smtClean="0">
                          <a:solidFill>
                            <a:schemeClr val="tx1">
                              <a:lumMod val="50000"/>
                              <a:lumOff val="50000"/>
                            </a:schemeClr>
                          </a:solidFill>
                          <a:latin typeface="Cambria Math" panose="02040503050406030204" pitchFamily="18" charset="0"/>
                        </a:rPr>
                        <m:t>−</m:t>
                      </m:r>
                      <m:r>
                        <a:rPr lang="es-ES" sz="3200" b="0" i="1" smtClean="0">
                          <a:solidFill>
                            <a:schemeClr val="tx1">
                              <a:lumMod val="50000"/>
                              <a:lumOff val="50000"/>
                            </a:schemeClr>
                          </a:solidFill>
                          <a:latin typeface="Cambria Math" panose="02040503050406030204" pitchFamily="18" charset="0"/>
                        </a:rPr>
                        <m:t>𝐸𝑛𝑡𝑟𝑜𝑝</m:t>
                      </m:r>
                      <m:sSub>
                        <m:sSubPr>
                          <m:ctrlPr>
                            <a:rPr lang="es-ES" sz="3200" b="0" i="1" smtClean="0">
                              <a:solidFill>
                                <a:schemeClr val="tx1">
                                  <a:lumMod val="50000"/>
                                  <a:lumOff val="50000"/>
                                </a:schemeClr>
                              </a:solidFill>
                              <a:latin typeface="Cambria Math" panose="02040503050406030204" pitchFamily="18" charset="0"/>
                            </a:rPr>
                          </m:ctrlPr>
                        </m:sSubPr>
                        <m:e>
                          <m:r>
                            <a:rPr lang="es-ES" sz="3200" b="0" i="1" smtClean="0">
                              <a:solidFill>
                                <a:schemeClr val="tx1">
                                  <a:lumMod val="50000"/>
                                  <a:lumOff val="50000"/>
                                </a:schemeClr>
                              </a:solidFill>
                              <a:latin typeface="Cambria Math" panose="02040503050406030204" pitchFamily="18" charset="0"/>
                            </a:rPr>
                            <m:t>𝑦</m:t>
                          </m:r>
                        </m:e>
                        <m:sub>
                          <m:r>
                            <a:rPr lang="es-ES" sz="3200" b="0" i="1" smtClean="0">
                              <a:solidFill>
                                <a:schemeClr val="tx1">
                                  <a:lumMod val="50000"/>
                                  <a:lumOff val="50000"/>
                                </a:schemeClr>
                              </a:solidFill>
                              <a:latin typeface="Cambria Math" panose="02040503050406030204" pitchFamily="18" charset="0"/>
                            </a:rPr>
                            <m:t>𝑋</m:t>
                          </m:r>
                        </m:sub>
                      </m:sSub>
                      <m:r>
                        <a:rPr lang="es-ES" sz="3200" b="0" i="1" smtClean="0">
                          <a:solidFill>
                            <a:schemeClr val="tx1">
                              <a:lumMod val="50000"/>
                              <a:lumOff val="50000"/>
                            </a:schemeClr>
                          </a:solidFill>
                          <a:latin typeface="Cambria Math" panose="02040503050406030204" pitchFamily="18" charset="0"/>
                        </a:rPr>
                        <m:t> </m:t>
                      </m:r>
                      <m:d>
                        <m:dPr>
                          <m:ctrlPr>
                            <a:rPr lang="es-ES" sz="3200" b="0" i="1" smtClean="0">
                              <a:solidFill>
                                <a:schemeClr val="tx1">
                                  <a:lumMod val="50000"/>
                                  <a:lumOff val="50000"/>
                                </a:schemeClr>
                              </a:solidFill>
                              <a:latin typeface="Cambria Math" panose="02040503050406030204" pitchFamily="18" charset="0"/>
                            </a:rPr>
                          </m:ctrlPr>
                        </m:dPr>
                        <m:e>
                          <m:r>
                            <a:rPr lang="es-ES" sz="3200" b="0" i="1" smtClean="0">
                              <a:solidFill>
                                <a:schemeClr val="tx1">
                                  <a:lumMod val="50000"/>
                                  <a:lumOff val="50000"/>
                                </a:schemeClr>
                              </a:solidFill>
                              <a:latin typeface="Cambria Math" panose="02040503050406030204" pitchFamily="18" charset="0"/>
                            </a:rPr>
                            <m:t>𝑆</m:t>
                          </m:r>
                          <m:r>
                            <a:rPr lang="es-ES" sz="3200" b="0" i="1" smtClean="0">
                              <a:solidFill>
                                <a:schemeClr val="tx1">
                                  <a:lumMod val="50000"/>
                                  <a:lumOff val="50000"/>
                                </a:schemeClr>
                              </a:solidFill>
                              <a:latin typeface="Cambria Math" panose="02040503050406030204" pitchFamily="18" charset="0"/>
                            </a:rPr>
                            <m:t>1,…., </m:t>
                          </m:r>
                          <m:r>
                            <a:rPr lang="es-ES" sz="3200" b="0" i="1" smtClean="0">
                              <a:solidFill>
                                <a:schemeClr val="tx1">
                                  <a:lumMod val="50000"/>
                                  <a:lumOff val="50000"/>
                                </a:schemeClr>
                              </a:solidFill>
                              <a:latin typeface="Cambria Math" panose="02040503050406030204" pitchFamily="18" charset="0"/>
                            </a:rPr>
                            <m:t>𝑆𝑚</m:t>
                          </m:r>
                        </m:e>
                      </m:d>
                    </m:oMath>
                  </m:oMathPara>
                </a14:m>
                <a:endParaRPr lang="es-ES" sz="3200" b="0" dirty="0">
                  <a:solidFill>
                    <a:schemeClr val="tx1">
                      <a:lumMod val="50000"/>
                      <a:lumOff val="50000"/>
                    </a:schemeClr>
                  </a:solidFill>
                </a:endParaRPr>
              </a:p>
              <a:p>
                <a:pPr marL="0" indent="0">
                  <a:buNone/>
                </a:pPr>
                <a:endParaRPr lang="en-US" sz="3200" dirty="0"/>
              </a:p>
              <a:p>
                <a:pPr marL="0" indent="0">
                  <a:buNone/>
                </a:pPr>
                <a14:m>
                  <m:oMathPara xmlns:m="http://schemas.openxmlformats.org/officeDocument/2006/math">
                    <m:oMathParaPr>
                      <m:jc m:val="left"/>
                    </m:oMathParaPr>
                    <m:oMath xmlns:m="http://schemas.openxmlformats.org/officeDocument/2006/math">
                      <m:r>
                        <a:rPr lang="es-ES" sz="3200" b="0" i="1" smtClean="0">
                          <a:latin typeface="Cambria Math" panose="02040503050406030204" pitchFamily="18" charset="0"/>
                        </a:rPr>
                        <m:t>𝐸𝑛𝑡𝑟𝑜𝑝𝑦</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𝑆</m:t>
                          </m:r>
                        </m:e>
                      </m:d>
                      <m:r>
                        <a:rPr lang="es-ES" sz="3200" b="0" i="1" smtClean="0">
                          <a:latin typeface="Cambria Math" panose="02040503050406030204" pitchFamily="18" charset="0"/>
                        </a:rPr>
                        <m:t>=−</m:t>
                      </m:r>
                      <m:nary>
                        <m:naryPr>
                          <m:chr m:val="∑"/>
                          <m:ctrlPr>
                            <a:rPr lang="es-ES" sz="3200" b="0" i="1" smtClean="0">
                              <a:latin typeface="Cambria Math" panose="02040503050406030204" pitchFamily="18" charset="0"/>
                            </a:rPr>
                          </m:ctrlPr>
                        </m:naryPr>
                        <m:sub>
                          <m:r>
                            <m:rPr>
                              <m:brk m:alnAt="23"/>
                            </m:rPr>
                            <a:rPr lang="es-ES" sz="3200" b="0" i="1" smtClean="0">
                              <a:latin typeface="Cambria Math" panose="02040503050406030204" pitchFamily="18" charset="0"/>
                            </a:rPr>
                            <m:t>𝑖</m:t>
                          </m:r>
                          <m:r>
                            <a:rPr lang="es-ES" sz="3200" b="0" i="1" smtClean="0">
                              <a:latin typeface="Cambria Math" panose="02040503050406030204" pitchFamily="18" charset="0"/>
                            </a:rPr>
                            <m:t>=1</m:t>
                          </m:r>
                        </m:sub>
                        <m:sup>
                          <m:r>
                            <a:rPr lang="es-ES" sz="3200" b="0" i="1" smtClean="0">
                              <a:latin typeface="Cambria Math" panose="02040503050406030204" pitchFamily="18" charset="0"/>
                            </a:rPr>
                            <m:t>𝐾</m:t>
                          </m:r>
                        </m:sup>
                        <m:e>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𝑃</m:t>
                              </m:r>
                            </m:e>
                            <m:sub>
                              <m:r>
                                <a:rPr lang="es-ES" sz="3200" b="0" i="1" smtClean="0">
                                  <a:latin typeface="Cambria Math" panose="02040503050406030204" pitchFamily="18" charset="0"/>
                                </a:rPr>
                                <m:t>𝑖</m:t>
                              </m:r>
                            </m:sub>
                          </m:sSub>
                          <m:r>
                            <a:rPr lang="es-ES" sz="3200" b="0" i="1" smtClean="0">
                              <a:latin typeface="Cambria Math" panose="02040503050406030204" pitchFamily="18" charset="0"/>
                            </a:rPr>
                            <m:t>𝑙𝑜𝑔</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𝑃</m:t>
                              </m:r>
                            </m:e>
                            <m:sub>
                              <m:r>
                                <a:rPr lang="es-ES" sz="3200" b="0" i="1" smtClean="0">
                                  <a:latin typeface="Cambria Math" panose="02040503050406030204" pitchFamily="18" charset="0"/>
                                </a:rPr>
                                <m:t>𝑖</m:t>
                              </m:r>
                            </m:sub>
                          </m:sSub>
                        </m:e>
                      </m:nary>
                    </m:oMath>
                  </m:oMathPara>
                </a14:m>
                <a:endParaRPr lang="en-US" sz="3200" dirty="0"/>
              </a:p>
              <a:p>
                <a:pPr marL="0" indent="0">
                  <a:buNone/>
                </a:pPr>
                <a:endParaRPr lang="es-ES" sz="3200" b="0" i="1" dirty="0">
                  <a:latin typeface="Cambria Math" panose="02040503050406030204" pitchFamily="18" charset="0"/>
                </a:endParaRPr>
              </a:p>
              <a:p>
                <a:pPr marL="0" indent="0">
                  <a:buNone/>
                </a:pPr>
                <a14:m>
                  <m:oMath xmlns:m="http://schemas.openxmlformats.org/officeDocument/2006/math">
                    <m:r>
                      <a:rPr lang="es-ES" sz="3200" b="0" i="1" smtClean="0">
                        <a:latin typeface="Cambria Math" panose="02040503050406030204" pitchFamily="18" charset="0"/>
                      </a:rPr>
                      <m:t>𝑘</m:t>
                    </m:r>
                    <m:r>
                      <a:rPr lang="es-ES" sz="3200" b="0" i="1" smtClean="0">
                        <a:latin typeface="Cambria Math" panose="02040503050406030204" pitchFamily="18" charset="0"/>
                      </a:rPr>
                      <m:t>:</m:t>
                    </m:r>
                    <m:r>
                      <a:rPr lang="es-ES" sz="3200" b="0" i="1" smtClean="0">
                        <a:latin typeface="Cambria Math" panose="02040503050406030204" pitchFamily="18" charset="0"/>
                      </a:rPr>
                      <m:t>𝑁𝑢𝑚𝑏𝑒𝑟</m:t>
                    </m:r>
                    <m:r>
                      <a:rPr lang="es-ES" sz="3200" b="0" i="1" smtClean="0">
                        <a:latin typeface="Cambria Math" panose="02040503050406030204" pitchFamily="18" charset="0"/>
                      </a:rPr>
                      <m:t> </m:t>
                    </m:r>
                    <m:r>
                      <a:rPr lang="es-ES" sz="3200" b="0" i="1" smtClean="0">
                        <a:latin typeface="Cambria Math" panose="02040503050406030204" pitchFamily="18" charset="0"/>
                      </a:rPr>
                      <m:t>𝑜𝑓</m:t>
                    </m:r>
                    <m:r>
                      <a:rPr lang="es-ES" sz="3200" b="0" i="1" smtClean="0">
                        <a:latin typeface="Cambria Math" panose="02040503050406030204" pitchFamily="18" charset="0"/>
                      </a:rPr>
                      <m:t> </m:t>
                    </m:r>
                    <m:r>
                      <a:rPr lang="es-ES" sz="3200" b="0" i="1" smtClean="0">
                        <a:latin typeface="Cambria Math" panose="02040503050406030204" pitchFamily="18" charset="0"/>
                      </a:rPr>
                      <m:t>𝑐𝑙𝑎𝑠</m:t>
                    </m:r>
                  </m:oMath>
                </a14:m>
                <a:r>
                  <a:rPr lang="es-ES" sz="3200" b="0" i="1" dirty="0">
                    <a:latin typeface="Cambria Math" panose="02040503050406030204" pitchFamily="18" charset="0"/>
                  </a:rPr>
                  <a:t>ses</a:t>
                </a:r>
                <a:endParaRPr lang="es-ES" dirty="0"/>
              </a:p>
              <a:p>
                <a:pPr marL="0" indent="0">
                  <a:buNone/>
                </a:pPr>
                <a14:m>
                  <m:oMathPara xmlns:m="http://schemas.openxmlformats.org/officeDocument/2006/math">
                    <m:oMathParaPr>
                      <m:jc m:val="left"/>
                    </m:oMathParaPr>
                    <m:oMath xmlns:m="http://schemas.openxmlformats.org/officeDocument/2006/math">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𝑃</m:t>
                          </m:r>
                        </m:e>
                        <m:sub>
                          <m:r>
                            <a:rPr lang="es-ES" sz="3200" b="0" i="1" smtClean="0">
                              <a:latin typeface="Cambria Math" panose="02040503050406030204" pitchFamily="18" charset="0"/>
                            </a:rPr>
                            <m:t>1</m:t>
                          </m:r>
                        </m:sub>
                      </m:sSub>
                      <m:r>
                        <a:rPr lang="es-ES" sz="3200" b="0" i="1" smtClean="0">
                          <a:latin typeface="Cambria Math" panose="02040503050406030204" pitchFamily="18" charset="0"/>
                        </a:rPr>
                        <m:t>, </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𝑃</m:t>
                          </m:r>
                        </m:e>
                        <m:sub>
                          <m:r>
                            <a:rPr lang="es-ES" sz="3200" b="0" i="1" smtClean="0">
                              <a:latin typeface="Cambria Math" panose="02040503050406030204" pitchFamily="18" charset="0"/>
                            </a:rPr>
                            <m:t>2</m:t>
                          </m:r>
                        </m:sub>
                      </m:sSub>
                      <m:r>
                        <a:rPr lang="es-ES" sz="3200" b="0" i="1" smtClean="0">
                          <a:latin typeface="Cambria Math" panose="02040503050406030204" pitchFamily="18" charset="0"/>
                        </a:rPr>
                        <m:t>, .. </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𝑃</m:t>
                          </m:r>
                        </m:e>
                        <m:sub>
                          <m:r>
                            <a:rPr lang="es-ES" sz="3200" b="0" i="1" smtClean="0">
                              <a:latin typeface="Cambria Math" panose="02040503050406030204" pitchFamily="18" charset="0"/>
                            </a:rPr>
                            <m:t>𝑘</m:t>
                          </m:r>
                        </m:sub>
                      </m:sSub>
                      <m:r>
                        <a:rPr lang="es-ES" sz="3200" b="0" i="1" smtClean="0">
                          <a:latin typeface="Cambria Math" panose="02040503050406030204" pitchFamily="18" charset="0"/>
                        </a:rPr>
                        <m:t>:</m:t>
                      </m:r>
                      <m:r>
                        <a:rPr lang="es-ES" sz="3200" b="0" i="1" smtClean="0">
                          <a:latin typeface="Cambria Math" panose="02040503050406030204" pitchFamily="18" charset="0"/>
                        </a:rPr>
                        <m:t>𝐶𝑙𝑎𝑠𝑠𝑒𝑠</m:t>
                      </m:r>
                      <m:r>
                        <a:rPr lang="es-ES" sz="3200" b="0" i="1" smtClean="0">
                          <a:latin typeface="Cambria Math" panose="02040503050406030204" pitchFamily="18" charset="0"/>
                        </a:rPr>
                        <m:t> </m:t>
                      </m:r>
                      <m:r>
                        <a:rPr lang="es-ES" sz="3200" b="0" i="1" smtClean="0">
                          <a:latin typeface="Cambria Math" panose="02040503050406030204" pitchFamily="18" charset="0"/>
                        </a:rPr>
                        <m:t>𝑟𝑒𝑙𝑎𝑡𝑖𝑣𝑒</m:t>
                      </m:r>
                      <m:r>
                        <a:rPr lang="es-ES" sz="3200" b="0" i="1" smtClean="0">
                          <a:latin typeface="Cambria Math" panose="02040503050406030204" pitchFamily="18" charset="0"/>
                        </a:rPr>
                        <m:t> </m:t>
                      </m:r>
                      <m:r>
                        <a:rPr lang="es-ES" sz="3200" b="0" i="1" smtClean="0">
                          <a:latin typeface="Cambria Math" panose="02040503050406030204" pitchFamily="18" charset="0"/>
                        </a:rPr>
                        <m:t>𝑓𝑟𝑒𝑞𝑢𝑒𝑛𝑐𝑦</m:t>
                      </m:r>
                    </m:oMath>
                  </m:oMathPara>
                </a14:m>
                <a:endParaRPr lang="en-US" sz="32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771" y="766481"/>
                <a:ext cx="10053629" cy="6297995"/>
              </a:xfrm>
              <a:blipFill>
                <a:blip r:embed="rId2"/>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6758573" y="1428376"/>
            <a:ext cx="4255171" cy="4255171"/>
          </a:xfrm>
          <a:prstGeom prst="rect">
            <a:avLst/>
          </a:prstGeom>
        </p:spPr>
      </p:pic>
    </p:spTree>
    <p:extLst>
      <p:ext uri="{BB962C8B-B14F-4D97-AF65-F5344CB8AC3E}">
        <p14:creationId xmlns:p14="http://schemas.microsoft.com/office/powerpoint/2010/main" val="250028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Averaged Entropy of subsets.</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200" b="0" i="1" smtClean="0">
                          <a:solidFill>
                            <a:schemeClr val="tx1">
                              <a:lumMod val="50000"/>
                              <a:lumOff val="50000"/>
                            </a:schemeClr>
                          </a:solidFill>
                          <a:latin typeface="Cambria Math" panose="02040503050406030204" pitchFamily="18" charset="0"/>
                        </a:rPr>
                        <m:t>𝐼𝑛𝑓𝑜𝐺𝑎𝑖𝑛</m:t>
                      </m:r>
                      <m:r>
                        <a:rPr lang="es-ES" sz="3200" b="0" i="1" smtClean="0">
                          <a:solidFill>
                            <a:schemeClr val="tx1">
                              <a:lumMod val="50000"/>
                              <a:lumOff val="50000"/>
                            </a:schemeClr>
                          </a:solidFill>
                          <a:latin typeface="Cambria Math" panose="02040503050406030204" pitchFamily="18" charset="0"/>
                        </a:rPr>
                        <m:t> </m:t>
                      </m:r>
                      <m:d>
                        <m:dPr>
                          <m:ctrlPr>
                            <a:rPr lang="es-ES" sz="3200" b="0" i="1" smtClean="0">
                              <a:solidFill>
                                <a:schemeClr val="tx1">
                                  <a:lumMod val="50000"/>
                                  <a:lumOff val="50000"/>
                                </a:schemeClr>
                              </a:solidFill>
                              <a:latin typeface="Cambria Math" panose="02040503050406030204" pitchFamily="18" charset="0"/>
                            </a:rPr>
                          </m:ctrlPr>
                        </m:dPr>
                        <m:e>
                          <m:r>
                            <a:rPr lang="es-ES" sz="3200" b="0" i="1" smtClean="0">
                              <a:solidFill>
                                <a:schemeClr val="tx1">
                                  <a:lumMod val="50000"/>
                                  <a:lumOff val="50000"/>
                                </a:schemeClr>
                              </a:solidFill>
                              <a:latin typeface="Cambria Math" panose="02040503050406030204" pitchFamily="18" charset="0"/>
                            </a:rPr>
                            <m:t>𝑋</m:t>
                          </m:r>
                        </m:e>
                      </m:d>
                      <m:r>
                        <a:rPr lang="es-ES" sz="3200" b="0" i="1" smtClean="0">
                          <a:solidFill>
                            <a:schemeClr val="tx1">
                              <a:lumMod val="50000"/>
                              <a:lumOff val="50000"/>
                            </a:schemeClr>
                          </a:solidFill>
                          <a:latin typeface="Cambria Math" panose="02040503050406030204" pitchFamily="18" charset="0"/>
                        </a:rPr>
                        <m:t>=</m:t>
                      </m:r>
                      <m:r>
                        <a:rPr lang="es-ES" sz="3200" b="0" i="1" smtClean="0">
                          <a:solidFill>
                            <a:schemeClr val="tx1">
                              <a:lumMod val="50000"/>
                              <a:lumOff val="50000"/>
                            </a:schemeClr>
                          </a:solidFill>
                          <a:latin typeface="Cambria Math" panose="02040503050406030204" pitchFamily="18" charset="0"/>
                        </a:rPr>
                        <m:t>𝐸𝑛𝑡𝑟𝑜𝑝𝑦</m:t>
                      </m:r>
                      <m:r>
                        <a:rPr lang="es-ES" sz="3200" b="0" i="1" smtClean="0">
                          <a:solidFill>
                            <a:schemeClr val="tx1">
                              <a:lumMod val="50000"/>
                              <a:lumOff val="50000"/>
                            </a:schemeClr>
                          </a:solidFill>
                          <a:latin typeface="Cambria Math" panose="02040503050406030204" pitchFamily="18" charset="0"/>
                        </a:rPr>
                        <m:t> </m:t>
                      </m:r>
                      <m:d>
                        <m:dPr>
                          <m:ctrlPr>
                            <a:rPr lang="es-ES" sz="3200" b="0" i="1" smtClean="0">
                              <a:solidFill>
                                <a:schemeClr val="tx1">
                                  <a:lumMod val="50000"/>
                                  <a:lumOff val="50000"/>
                                </a:schemeClr>
                              </a:solidFill>
                              <a:latin typeface="Cambria Math" panose="02040503050406030204" pitchFamily="18" charset="0"/>
                            </a:rPr>
                          </m:ctrlPr>
                        </m:dPr>
                        <m:e>
                          <m:r>
                            <a:rPr lang="es-ES" sz="3200" b="0" i="1" smtClean="0">
                              <a:solidFill>
                                <a:schemeClr val="tx1">
                                  <a:lumMod val="50000"/>
                                  <a:lumOff val="50000"/>
                                </a:schemeClr>
                              </a:solidFill>
                              <a:latin typeface="Cambria Math" panose="02040503050406030204" pitchFamily="18" charset="0"/>
                            </a:rPr>
                            <m:t>𝑆</m:t>
                          </m:r>
                        </m:e>
                      </m:d>
                      <m:r>
                        <a:rPr lang="es-ES" sz="3200" b="0" i="1" smtClean="0">
                          <a:solidFill>
                            <a:schemeClr val="tx1">
                              <a:lumMod val="50000"/>
                              <a:lumOff val="50000"/>
                            </a:schemeClr>
                          </a:solidFill>
                          <a:latin typeface="Cambria Math" panose="02040503050406030204" pitchFamily="18" charset="0"/>
                        </a:rPr>
                        <m:t>−</m:t>
                      </m:r>
                      <m:r>
                        <a:rPr lang="es-ES" sz="3200" b="0" i="1" smtClean="0">
                          <a:solidFill>
                            <a:schemeClr val="tx1">
                              <a:lumMod val="50000"/>
                              <a:lumOff val="50000"/>
                            </a:schemeClr>
                          </a:solidFill>
                          <a:latin typeface="Cambria Math" panose="02040503050406030204" pitchFamily="18" charset="0"/>
                        </a:rPr>
                        <m:t>𝐸𝑛𝑡𝑟𝑜𝑝</m:t>
                      </m:r>
                      <m:sSub>
                        <m:sSubPr>
                          <m:ctrlPr>
                            <a:rPr lang="es-ES" sz="3200" b="0" i="1" smtClean="0">
                              <a:solidFill>
                                <a:schemeClr val="tx1">
                                  <a:lumMod val="50000"/>
                                  <a:lumOff val="50000"/>
                                </a:schemeClr>
                              </a:solidFill>
                              <a:latin typeface="Cambria Math" panose="02040503050406030204" pitchFamily="18" charset="0"/>
                            </a:rPr>
                          </m:ctrlPr>
                        </m:sSubPr>
                        <m:e>
                          <m:r>
                            <a:rPr lang="es-ES" sz="3200" b="0" i="1" smtClean="0">
                              <a:solidFill>
                                <a:schemeClr val="tx1">
                                  <a:lumMod val="50000"/>
                                  <a:lumOff val="50000"/>
                                </a:schemeClr>
                              </a:solidFill>
                              <a:latin typeface="Cambria Math" panose="02040503050406030204" pitchFamily="18" charset="0"/>
                            </a:rPr>
                            <m:t>𝑦</m:t>
                          </m:r>
                        </m:e>
                        <m:sub>
                          <m:r>
                            <a:rPr lang="es-ES" sz="3200" b="0" i="1" smtClean="0">
                              <a:solidFill>
                                <a:schemeClr val="tx1">
                                  <a:lumMod val="50000"/>
                                  <a:lumOff val="50000"/>
                                </a:schemeClr>
                              </a:solidFill>
                              <a:latin typeface="Cambria Math" panose="02040503050406030204" pitchFamily="18" charset="0"/>
                            </a:rPr>
                            <m:t>𝑋</m:t>
                          </m:r>
                        </m:sub>
                      </m:sSub>
                      <m:r>
                        <a:rPr lang="es-ES" sz="3200" b="0" i="1" smtClean="0">
                          <a:solidFill>
                            <a:schemeClr val="tx1">
                              <a:lumMod val="50000"/>
                              <a:lumOff val="50000"/>
                            </a:schemeClr>
                          </a:solidFill>
                          <a:latin typeface="Cambria Math" panose="02040503050406030204" pitchFamily="18" charset="0"/>
                        </a:rPr>
                        <m:t> </m:t>
                      </m:r>
                      <m:d>
                        <m:dPr>
                          <m:ctrlPr>
                            <a:rPr lang="es-ES" sz="3200" b="0" i="1" smtClean="0">
                              <a:solidFill>
                                <a:schemeClr val="tx1">
                                  <a:lumMod val="50000"/>
                                  <a:lumOff val="50000"/>
                                </a:schemeClr>
                              </a:solidFill>
                              <a:latin typeface="Cambria Math" panose="02040503050406030204" pitchFamily="18" charset="0"/>
                            </a:rPr>
                          </m:ctrlPr>
                        </m:dPr>
                        <m:e>
                          <m:sSub>
                            <m:sSubPr>
                              <m:ctrlPr>
                                <a:rPr lang="es-ES" sz="3200" b="0" i="1" smtClean="0">
                                  <a:solidFill>
                                    <a:schemeClr val="tx1">
                                      <a:lumMod val="50000"/>
                                      <a:lumOff val="50000"/>
                                    </a:schemeClr>
                                  </a:solidFill>
                                  <a:latin typeface="Cambria Math" panose="02040503050406030204" pitchFamily="18" charset="0"/>
                                </a:rPr>
                              </m:ctrlPr>
                            </m:sSubPr>
                            <m:e>
                              <m:r>
                                <a:rPr lang="es-ES" sz="3200" b="0" i="1" smtClean="0">
                                  <a:solidFill>
                                    <a:schemeClr val="tx1">
                                      <a:lumMod val="50000"/>
                                      <a:lumOff val="50000"/>
                                    </a:schemeClr>
                                  </a:solidFill>
                                  <a:latin typeface="Cambria Math" panose="02040503050406030204" pitchFamily="18" charset="0"/>
                                </a:rPr>
                                <m:t>𝑆</m:t>
                              </m:r>
                            </m:e>
                            <m:sub>
                              <m:r>
                                <a:rPr lang="es-ES" sz="3200" b="0" i="1" smtClean="0">
                                  <a:solidFill>
                                    <a:schemeClr val="tx1">
                                      <a:lumMod val="50000"/>
                                      <a:lumOff val="50000"/>
                                    </a:schemeClr>
                                  </a:solidFill>
                                  <a:latin typeface="Cambria Math" panose="02040503050406030204" pitchFamily="18" charset="0"/>
                                </a:rPr>
                                <m:t>1</m:t>
                              </m:r>
                            </m:sub>
                          </m:sSub>
                          <m:r>
                            <a:rPr lang="es-ES" sz="3200" b="0" i="1" smtClean="0">
                              <a:solidFill>
                                <a:schemeClr val="tx1">
                                  <a:lumMod val="50000"/>
                                  <a:lumOff val="50000"/>
                                </a:schemeClr>
                              </a:solidFill>
                              <a:latin typeface="Cambria Math" panose="02040503050406030204" pitchFamily="18" charset="0"/>
                            </a:rPr>
                            <m:t>,…., </m:t>
                          </m:r>
                          <m:r>
                            <a:rPr lang="es-ES" sz="3200" b="0" i="1" smtClean="0">
                              <a:solidFill>
                                <a:schemeClr val="tx1">
                                  <a:lumMod val="50000"/>
                                  <a:lumOff val="50000"/>
                                </a:schemeClr>
                              </a:solidFill>
                              <a:latin typeface="Cambria Math" panose="02040503050406030204" pitchFamily="18" charset="0"/>
                            </a:rPr>
                            <m:t>𝑆𝑚</m:t>
                          </m:r>
                        </m:e>
                      </m:d>
                    </m:oMath>
                  </m:oMathPara>
                </a14:m>
                <a:endParaRPr lang="es-ES" sz="3200" b="0" dirty="0">
                  <a:solidFill>
                    <a:schemeClr val="tx1">
                      <a:lumMod val="50000"/>
                      <a:lumOff val="50000"/>
                    </a:schemeClr>
                  </a:solidFill>
                </a:endParaRPr>
              </a:p>
              <a:p>
                <a:pPr marL="0" indent="0">
                  <a:buNone/>
                </a:pPr>
                <a:endParaRPr lang="en-US" sz="3200" dirty="0"/>
              </a:p>
              <a:p>
                <a:pPr marL="0" indent="0">
                  <a:buNone/>
                </a:pPr>
                <a14:m>
                  <m:oMathPara xmlns:m="http://schemas.openxmlformats.org/officeDocument/2006/math">
                    <m:oMathParaPr>
                      <m:jc m:val="left"/>
                    </m:oMathParaPr>
                    <m:oMath xmlns:m="http://schemas.openxmlformats.org/officeDocument/2006/math">
                      <m:r>
                        <a:rPr lang="es-ES" sz="3200" b="0" i="1" smtClean="0">
                          <a:solidFill>
                            <a:schemeClr val="tx1">
                              <a:lumMod val="85000"/>
                              <a:lumOff val="15000"/>
                            </a:schemeClr>
                          </a:solidFill>
                          <a:latin typeface="Cambria Math" panose="02040503050406030204" pitchFamily="18" charset="0"/>
                        </a:rPr>
                        <m:t>  </m:t>
                      </m:r>
                      <m:r>
                        <a:rPr lang="es-ES" sz="3200" i="1" smtClean="0">
                          <a:solidFill>
                            <a:schemeClr val="tx1">
                              <a:lumMod val="85000"/>
                              <a:lumOff val="15000"/>
                            </a:schemeClr>
                          </a:solidFill>
                          <a:latin typeface="Cambria Math" panose="02040503050406030204" pitchFamily="18" charset="0"/>
                        </a:rPr>
                        <m:t>𝐸𝑛𝑡𝑟𝑜𝑝</m:t>
                      </m:r>
                      <m:sSub>
                        <m:sSubPr>
                          <m:ctrlPr>
                            <a:rPr lang="es-ES" sz="3200" i="1">
                              <a:solidFill>
                                <a:schemeClr val="tx1">
                                  <a:lumMod val="85000"/>
                                  <a:lumOff val="15000"/>
                                </a:schemeClr>
                              </a:solidFill>
                              <a:latin typeface="Cambria Math" panose="02040503050406030204" pitchFamily="18" charset="0"/>
                            </a:rPr>
                          </m:ctrlPr>
                        </m:sSubPr>
                        <m:e>
                          <m:r>
                            <a:rPr lang="es-ES" sz="3200" i="1">
                              <a:solidFill>
                                <a:schemeClr val="tx1">
                                  <a:lumMod val="85000"/>
                                  <a:lumOff val="15000"/>
                                </a:schemeClr>
                              </a:solidFill>
                              <a:latin typeface="Cambria Math" panose="02040503050406030204" pitchFamily="18" charset="0"/>
                            </a:rPr>
                            <m:t>𝑦</m:t>
                          </m:r>
                        </m:e>
                        <m:sub>
                          <m:r>
                            <a:rPr lang="es-ES" sz="3200" i="1">
                              <a:solidFill>
                                <a:schemeClr val="tx1">
                                  <a:lumMod val="85000"/>
                                  <a:lumOff val="15000"/>
                                </a:schemeClr>
                              </a:solidFill>
                              <a:latin typeface="Cambria Math" panose="02040503050406030204" pitchFamily="18" charset="0"/>
                            </a:rPr>
                            <m:t>𝑋</m:t>
                          </m:r>
                        </m:sub>
                      </m:sSub>
                      <m:r>
                        <a:rPr lang="es-ES" sz="3200" i="1">
                          <a:solidFill>
                            <a:schemeClr val="tx1">
                              <a:lumMod val="85000"/>
                              <a:lumOff val="15000"/>
                            </a:schemeClr>
                          </a:solidFill>
                          <a:latin typeface="Cambria Math" panose="02040503050406030204" pitchFamily="18" charset="0"/>
                        </a:rPr>
                        <m:t> </m:t>
                      </m:r>
                      <m:d>
                        <m:dPr>
                          <m:ctrlPr>
                            <a:rPr lang="es-ES" sz="3200" i="1">
                              <a:solidFill>
                                <a:schemeClr val="tx1">
                                  <a:lumMod val="85000"/>
                                  <a:lumOff val="15000"/>
                                </a:schemeClr>
                              </a:solidFill>
                              <a:latin typeface="Cambria Math" panose="02040503050406030204" pitchFamily="18" charset="0"/>
                            </a:rPr>
                          </m:ctrlPr>
                        </m:dPr>
                        <m:e>
                          <m:sSub>
                            <m:sSubPr>
                              <m:ctrlPr>
                                <a:rPr lang="es-ES" sz="3200" b="0" i="1" smtClean="0">
                                  <a:solidFill>
                                    <a:schemeClr val="tx1">
                                      <a:lumMod val="85000"/>
                                      <a:lumOff val="15000"/>
                                    </a:schemeClr>
                                  </a:solidFill>
                                  <a:latin typeface="Cambria Math" panose="02040503050406030204" pitchFamily="18" charset="0"/>
                                </a:rPr>
                              </m:ctrlPr>
                            </m:sSubPr>
                            <m:e>
                              <m:r>
                                <a:rPr lang="es-ES" sz="3200" i="1">
                                  <a:solidFill>
                                    <a:schemeClr val="tx1">
                                      <a:lumMod val="85000"/>
                                      <a:lumOff val="15000"/>
                                    </a:schemeClr>
                                  </a:solidFill>
                                  <a:latin typeface="Cambria Math" panose="02040503050406030204" pitchFamily="18" charset="0"/>
                                </a:rPr>
                                <m:t>𝑆</m:t>
                              </m:r>
                            </m:e>
                            <m:sub>
                              <m:r>
                                <a:rPr lang="es-ES" sz="3200" b="0" i="1" smtClean="0">
                                  <a:solidFill>
                                    <a:schemeClr val="tx1">
                                      <a:lumMod val="85000"/>
                                      <a:lumOff val="15000"/>
                                    </a:schemeClr>
                                  </a:solidFill>
                                  <a:latin typeface="Cambria Math" panose="02040503050406030204" pitchFamily="18" charset="0"/>
                                </a:rPr>
                                <m:t>1</m:t>
                              </m:r>
                            </m:sub>
                          </m:sSub>
                          <m:r>
                            <a:rPr lang="es-ES" sz="3200" i="1">
                              <a:solidFill>
                                <a:schemeClr val="tx1">
                                  <a:lumMod val="85000"/>
                                  <a:lumOff val="15000"/>
                                </a:schemeClr>
                              </a:solidFill>
                              <a:latin typeface="Cambria Math" panose="02040503050406030204" pitchFamily="18" charset="0"/>
                            </a:rPr>
                            <m:t>,…., </m:t>
                          </m:r>
                          <m:r>
                            <a:rPr lang="es-ES" sz="3200" i="1">
                              <a:solidFill>
                                <a:schemeClr val="tx1">
                                  <a:lumMod val="85000"/>
                                  <a:lumOff val="15000"/>
                                </a:schemeClr>
                              </a:solidFill>
                              <a:latin typeface="Cambria Math" panose="02040503050406030204" pitchFamily="18" charset="0"/>
                            </a:rPr>
                            <m:t>𝑆𝑚</m:t>
                          </m:r>
                        </m:e>
                      </m:d>
                      <m:r>
                        <a:rPr lang="es-ES" sz="3200" b="0" i="1" smtClean="0">
                          <a:solidFill>
                            <a:schemeClr val="tx1"/>
                          </a:solidFill>
                          <a:latin typeface="Cambria Math" panose="02040503050406030204" pitchFamily="18" charset="0"/>
                        </a:rPr>
                        <m:t>=</m:t>
                      </m:r>
                      <m:r>
                        <a:rPr lang="es-ES" sz="3200" b="0" i="1" smtClean="0">
                          <a:solidFill>
                            <a:schemeClr val="tx1">
                              <a:lumMod val="50000"/>
                              <a:lumOff val="50000"/>
                            </a:schemeClr>
                          </a:solidFill>
                          <a:latin typeface="Cambria Math" panose="02040503050406030204" pitchFamily="18" charset="0"/>
                        </a:rPr>
                        <m:t> </m:t>
                      </m:r>
                      <m:r>
                        <a:rPr lang="es-ES" sz="3200" b="0" i="1" smtClean="0">
                          <a:latin typeface="Cambria Math" panose="02040503050406030204" pitchFamily="18" charset="0"/>
                        </a:rPr>
                        <m:t>−</m:t>
                      </m:r>
                      <m:nary>
                        <m:naryPr>
                          <m:chr m:val="∑"/>
                          <m:ctrlPr>
                            <a:rPr lang="es-ES" sz="3200" b="0" i="1" smtClean="0">
                              <a:latin typeface="Cambria Math" panose="02040503050406030204" pitchFamily="18" charset="0"/>
                            </a:rPr>
                          </m:ctrlPr>
                        </m:naryPr>
                        <m:sub>
                          <m:r>
                            <m:rPr>
                              <m:brk m:alnAt="23"/>
                            </m:rPr>
                            <a:rPr lang="es-ES" sz="3200" b="0" i="1" smtClean="0">
                              <a:latin typeface="Cambria Math" panose="02040503050406030204" pitchFamily="18" charset="0"/>
                            </a:rPr>
                            <m:t>𝑖</m:t>
                          </m:r>
                          <m:r>
                            <a:rPr lang="es-ES" sz="3200" b="0" i="1" smtClean="0">
                              <a:latin typeface="Cambria Math" panose="02040503050406030204" pitchFamily="18" charset="0"/>
                            </a:rPr>
                            <m:t>=1</m:t>
                          </m:r>
                        </m:sub>
                        <m:sup>
                          <m:r>
                            <a:rPr lang="es-ES" sz="3200" b="0" i="1" smtClean="0">
                              <a:latin typeface="Cambria Math" panose="02040503050406030204" pitchFamily="18" charset="0"/>
                            </a:rPr>
                            <m:t>𝑚</m:t>
                          </m:r>
                        </m:sup>
                        <m:e>
                          <m:f>
                            <m:fPr>
                              <m:ctrlPr>
                                <a:rPr lang="es-ES" sz="3200" b="0" i="1" smtClean="0">
                                  <a:latin typeface="Cambria Math" panose="02040503050406030204" pitchFamily="18" charset="0"/>
                                </a:rPr>
                              </m:ctrlPr>
                            </m:fPr>
                            <m:num>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𝑛</m:t>
                                  </m:r>
                                </m:e>
                                <m:sub>
                                  <m:r>
                                    <a:rPr lang="es-ES" sz="3200" b="0" i="1" smtClean="0">
                                      <a:latin typeface="Cambria Math" panose="02040503050406030204" pitchFamily="18" charset="0"/>
                                    </a:rPr>
                                    <m:t>𝑖</m:t>
                                  </m:r>
                                </m:sub>
                              </m:sSub>
                            </m:num>
                            <m:den>
                              <m:r>
                                <a:rPr lang="es-ES" sz="3200" b="0" i="1" smtClean="0">
                                  <a:latin typeface="Cambria Math" panose="02040503050406030204" pitchFamily="18" charset="0"/>
                                </a:rPr>
                                <m:t>𝑛</m:t>
                              </m:r>
                            </m:den>
                          </m:f>
                          <m:r>
                            <a:rPr lang="es-ES" sz="3200" b="0" i="1" smtClean="0">
                              <a:latin typeface="Cambria Math" panose="02040503050406030204" pitchFamily="18" charset="0"/>
                            </a:rPr>
                            <m:t>𝐸𝑛𝑡𝑟𝑜𝑝𝑦</m:t>
                          </m:r>
                          <m:r>
                            <a:rPr lang="es-ES" sz="3200" b="0" i="1" smtClean="0">
                              <a:latin typeface="Cambria Math" panose="02040503050406030204" pitchFamily="18" charset="0"/>
                            </a:rPr>
                            <m:t>(</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𝑆</m:t>
                              </m:r>
                            </m:e>
                            <m:sub>
                              <m:r>
                                <a:rPr lang="es-ES" sz="3200" b="0" i="1" smtClean="0">
                                  <a:latin typeface="Cambria Math" panose="02040503050406030204" pitchFamily="18" charset="0"/>
                                </a:rPr>
                                <m:t>𝑖</m:t>
                              </m:r>
                            </m:sub>
                          </m:sSub>
                          <m:r>
                            <a:rPr lang="es-ES" sz="3200" b="0" i="1" smtClean="0">
                              <a:latin typeface="Cambria Math" panose="02040503050406030204" pitchFamily="18" charset="0"/>
                            </a:rPr>
                            <m:t>)</m:t>
                          </m:r>
                        </m:e>
                      </m:nary>
                    </m:oMath>
                  </m:oMathPara>
                </a14:m>
                <a:endParaRPr lang="en-US" sz="3200" dirty="0"/>
              </a:p>
              <a:p>
                <a:pPr marL="0" indent="0">
                  <a:buNone/>
                </a:pPr>
                <a:endParaRPr lang="es-ES" sz="32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sz="3200" b="0" i="1" smtClean="0">
                          <a:latin typeface="Cambria Math" panose="02040503050406030204" pitchFamily="18" charset="0"/>
                        </a:rPr>
                        <m:t>  </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𝑁𝑢𝑚𝑏𝑒𝑟</m:t>
                      </m:r>
                      <m:r>
                        <a:rPr lang="es-ES" sz="3200" b="0" i="1" smtClean="0">
                          <a:latin typeface="Cambria Math" panose="02040503050406030204" pitchFamily="18" charset="0"/>
                        </a:rPr>
                        <m:t> </m:t>
                      </m:r>
                      <m:r>
                        <a:rPr lang="es-ES" sz="3200" b="0" i="1" smtClean="0">
                          <a:latin typeface="Cambria Math" panose="02040503050406030204" pitchFamily="18" charset="0"/>
                        </a:rPr>
                        <m:t>𝑜𝑓</m:t>
                      </m:r>
                      <m:r>
                        <a:rPr lang="es-ES" sz="3200" b="0" i="1" smtClean="0">
                          <a:latin typeface="Cambria Math" panose="02040503050406030204" pitchFamily="18" charset="0"/>
                        </a:rPr>
                        <m:t> </m:t>
                      </m:r>
                      <m:r>
                        <a:rPr lang="es-ES" sz="3200" b="0" i="1" smtClean="0">
                          <a:latin typeface="Cambria Math" panose="02040503050406030204" pitchFamily="18" charset="0"/>
                        </a:rPr>
                        <m:t>𝑠𝑎𝑚𝑝𝑙𝑒𝑠</m:t>
                      </m:r>
                      <m:r>
                        <a:rPr lang="es-ES" sz="3200" b="0" i="1" smtClean="0">
                          <a:latin typeface="Cambria Math" panose="02040503050406030204" pitchFamily="18" charset="0"/>
                        </a:rPr>
                        <m:t> </m:t>
                      </m:r>
                      <m:r>
                        <a:rPr lang="es-ES" sz="3200" b="0" i="1" smtClean="0">
                          <a:latin typeface="Cambria Math" panose="02040503050406030204" pitchFamily="18" charset="0"/>
                        </a:rPr>
                        <m:t>𝑜𝑛</m:t>
                      </m:r>
                      <m:r>
                        <a:rPr lang="es-ES" sz="3200" b="0" i="1" smtClean="0">
                          <a:latin typeface="Cambria Math" panose="02040503050406030204" pitchFamily="18" charset="0"/>
                        </a:rPr>
                        <m:t> </m:t>
                      </m:r>
                      <m:r>
                        <a:rPr lang="es-ES" sz="3200" b="0" i="1" smtClean="0">
                          <a:latin typeface="Cambria Math" panose="02040503050406030204" pitchFamily="18" charset="0"/>
                        </a:rPr>
                        <m:t>𝑆</m:t>
                      </m:r>
                      <m:r>
                        <a:rPr lang="es-ES" sz="3200" b="0" i="1" smtClean="0">
                          <a:latin typeface="Cambria Math" panose="02040503050406030204" pitchFamily="18" charset="0"/>
                        </a:rPr>
                        <m:t>.</m:t>
                      </m:r>
                    </m:oMath>
                  </m:oMathPara>
                </a14:m>
                <a:endParaRPr lang="es-ES" sz="3200" b="0" dirty="0"/>
              </a:p>
              <a:p>
                <a:pPr marL="0" indent="0">
                  <a:buNone/>
                </a:pPr>
                <a:endParaRPr lang="en-US" sz="3200" dirty="0"/>
              </a:p>
              <a:p>
                <a:pPr marL="0" indent="0">
                  <a:buNone/>
                </a:pPr>
                <a:r>
                  <a:rPr lang="en-US" sz="3200" dirty="0"/>
                  <a:t> </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771" y="766481"/>
                <a:ext cx="10053629" cy="629799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755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p:txBody>
      </p:sp>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t>How can we find the attribute with the Highest information Gain for a node without examining all the training data?</a:t>
            </a:r>
          </a:p>
          <a:p>
            <a:pPr marL="0" indent="0">
              <a:buFont typeface="Wingdings 3" charset="2"/>
              <a:buNone/>
            </a:pPr>
            <a:r>
              <a:rPr lang="en-US" sz="3200" dirty="0"/>
              <a:t>If the algorithm is receiving samples sequentially, how many samples are required to evaluate the </a:t>
            </a:r>
            <a:r>
              <a:rPr lang="en-US" sz="3200" dirty="0" err="1"/>
              <a:t>infoGain</a:t>
            </a:r>
            <a:r>
              <a:rPr lang="en-US" sz="3200" dirty="0"/>
              <a:t>?</a:t>
            </a:r>
          </a:p>
          <a:p>
            <a:pPr marL="0" indent="0">
              <a:buFont typeface="Wingdings 3" charset="2"/>
              <a:buNone/>
            </a:pPr>
            <a:r>
              <a:rPr lang="en-US" sz="3200" dirty="0"/>
              <a:t>For each leaf-node, read samples sequentially, until I can choose the best attribute for a split with enough confidence. Future samples will be used in nodes downstream.</a:t>
            </a:r>
          </a:p>
          <a:p>
            <a:pPr marL="0" indent="0">
              <a:buFont typeface="Wingdings 3" charset="2"/>
              <a:buNone/>
            </a:pPr>
            <a:endParaRPr lang="en-US" sz="3200" dirty="0"/>
          </a:p>
        </p:txBody>
      </p:sp>
    </p:spTree>
    <p:extLst>
      <p:ext uri="{BB962C8B-B14F-4D97-AF65-F5344CB8AC3E}">
        <p14:creationId xmlns:p14="http://schemas.microsoft.com/office/powerpoint/2010/main" val="129106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200" b="1" dirty="0"/>
                  <a:t>Hoeffding bound: </a:t>
                </a:r>
                <a:r>
                  <a:rPr lang="en-US" sz="3200" dirty="0"/>
                  <a:t>With a probability(confidence) </a:t>
                </a:r>
                <a14:m>
                  <m:oMath xmlns:m="http://schemas.openxmlformats.org/officeDocument/2006/math">
                    <m:r>
                      <a:rPr lang="es-ES" sz="3200" i="1">
                        <a:latin typeface="Cambria Math" panose="02040503050406030204" pitchFamily="18" charset="0"/>
                      </a:rPr>
                      <m:t>1−</m:t>
                    </m:r>
                    <m:r>
                      <a:rPr lang="es-ES" sz="3200" i="1">
                        <a:latin typeface="Cambria Math" panose="02040503050406030204" pitchFamily="18" charset="0"/>
                        <a:ea typeface="Cambria Math" panose="02040503050406030204" pitchFamily="18" charset="0"/>
                      </a:rPr>
                      <m:t>𝛿</m:t>
                    </m:r>
                  </m:oMath>
                </a14:m>
                <a:r>
                  <a:rPr lang="en-US" sz="3200" dirty="0"/>
                  <a:t>, the true mean of a random variable of range </a:t>
                </a:r>
                <a:r>
                  <a:rPr lang="en-US" sz="3200" i="1" dirty="0"/>
                  <a:t>R</a:t>
                </a:r>
                <a:r>
                  <a:rPr lang="en-US" sz="3200" dirty="0"/>
                  <a:t>, will not differ from the estimated mean after </a:t>
                </a:r>
                <a:r>
                  <a:rPr lang="en-US" sz="3200" i="1" dirty="0"/>
                  <a:t>n </a:t>
                </a:r>
                <a:r>
                  <a:rPr lang="en-US" sz="3200" dirty="0"/>
                  <a:t>independent observations for more than: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 = </m:t>
                      </m:r>
                      <m:rad>
                        <m:radPr>
                          <m:degHide m:val="on"/>
                          <m:ctrlPr>
                            <a:rPr lang="es-ES" sz="3200" i="1">
                              <a:latin typeface="Cambria Math" panose="02040503050406030204" pitchFamily="18" charset="0"/>
                              <a:ea typeface="Cambria Math" panose="02040503050406030204" pitchFamily="18" charset="0"/>
                            </a:rPr>
                          </m:ctrlPr>
                        </m:radPr>
                        <m:deg/>
                        <m:e>
                          <m:f>
                            <m:fPr>
                              <m:ctrlPr>
                                <a:rPr lang="es-ES" sz="3200" i="1">
                                  <a:latin typeface="Cambria Math" panose="02040503050406030204" pitchFamily="18" charset="0"/>
                                  <a:ea typeface="Cambria Math" panose="02040503050406030204" pitchFamily="18" charset="0"/>
                                </a:rPr>
                              </m:ctrlPr>
                            </m:fPr>
                            <m:num>
                              <m:sSup>
                                <m:sSupPr>
                                  <m:ctrlPr>
                                    <a:rPr lang="es-ES" sz="3200" i="1">
                                      <a:latin typeface="Cambria Math" panose="02040503050406030204" pitchFamily="18" charset="0"/>
                                      <a:ea typeface="Cambria Math" panose="02040503050406030204" pitchFamily="18" charset="0"/>
                                    </a:rPr>
                                  </m:ctrlPr>
                                </m:sSupPr>
                                <m:e>
                                  <m:r>
                                    <a:rPr lang="es-ES" sz="3200" i="1">
                                      <a:latin typeface="Cambria Math" panose="02040503050406030204" pitchFamily="18" charset="0"/>
                                      <a:ea typeface="Cambria Math" panose="02040503050406030204" pitchFamily="18" charset="0"/>
                                    </a:rPr>
                                    <m:t>𝑅</m:t>
                                  </m:r>
                                </m:e>
                                <m:sup>
                                  <m:r>
                                    <a:rPr lang="es-ES" sz="3200" i="1">
                                      <a:latin typeface="Cambria Math" panose="02040503050406030204" pitchFamily="18" charset="0"/>
                                      <a:ea typeface="Cambria Math" panose="02040503050406030204" pitchFamily="18" charset="0"/>
                                    </a:rPr>
                                    <m:t>2</m:t>
                                  </m:r>
                                </m:sup>
                              </m:sSup>
                              <m:func>
                                <m:funcPr>
                                  <m:ctrlPr>
                                    <a:rPr lang="es-ES" sz="3200" i="1">
                                      <a:latin typeface="Cambria Math" panose="02040503050406030204" pitchFamily="18" charset="0"/>
                                      <a:ea typeface="Cambria Math" panose="02040503050406030204" pitchFamily="18" charset="0"/>
                                    </a:rPr>
                                  </m:ctrlPr>
                                </m:funcPr>
                                <m:fName>
                                  <m:r>
                                    <m:rPr>
                                      <m:sty m:val="p"/>
                                    </m:rPr>
                                    <a:rPr lang="es-ES" sz="3200">
                                      <a:latin typeface="Cambria Math" panose="02040503050406030204" pitchFamily="18" charset="0"/>
                                      <a:ea typeface="Cambria Math" panose="02040503050406030204" pitchFamily="18" charset="0"/>
                                    </a:rPr>
                                    <m:t>ln</m:t>
                                  </m:r>
                                </m:fName>
                                <m:e>
                                  <m:d>
                                    <m:dPr>
                                      <m:ctrlPr>
                                        <a:rPr lang="es-ES" sz="3200" i="1">
                                          <a:latin typeface="Cambria Math" panose="02040503050406030204" pitchFamily="18" charset="0"/>
                                          <a:ea typeface="Cambria Math" panose="02040503050406030204" pitchFamily="18" charset="0"/>
                                        </a:rPr>
                                      </m:ctrlPr>
                                    </m:dPr>
                                    <m:e>
                                      <m:f>
                                        <m:fPr>
                                          <m:ctrlPr>
                                            <a:rPr lang="es-ES" sz="3200" i="1">
                                              <a:latin typeface="Cambria Math" panose="02040503050406030204" pitchFamily="18" charset="0"/>
                                              <a:ea typeface="Cambria Math" panose="02040503050406030204" pitchFamily="18" charset="0"/>
                                            </a:rPr>
                                          </m:ctrlPr>
                                        </m:fPr>
                                        <m:num>
                                          <m:r>
                                            <a:rPr lang="es-ES" sz="3200" i="1">
                                              <a:latin typeface="Cambria Math" panose="02040503050406030204" pitchFamily="18" charset="0"/>
                                              <a:ea typeface="Cambria Math" panose="02040503050406030204" pitchFamily="18" charset="0"/>
                                            </a:rPr>
                                            <m:t>1</m:t>
                                          </m:r>
                                        </m:num>
                                        <m:den>
                                          <m:r>
                                            <a:rPr lang="es-ES" sz="3200" i="1">
                                              <a:latin typeface="Cambria Math" panose="02040503050406030204" pitchFamily="18" charset="0"/>
                                              <a:ea typeface="Cambria Math" panose="02040503050406030204" pitchFamily="18" charset="0"/>
                                            </a:rPr>
                                            <m:t>𝛿</m:t>
                                          </m:r>
                                        </m:den>
                                      </m:f>
                                    </m:e>
                                  </m:d>
                                </m:e>
                              </m:func>
                            </m:num>
                            <m:den>
                              <m:r>
                                <a:rPr lang="es-ES" sz="3200" i="1">
                                  <a:latin typeface="Cambria Math" panose="02040503050406030204" pitchFamily="18" charset="0"/>
                                  <a:ea typeface="Cambria Math" panose="02040503050406030204" pitchFamily="18" charset="0"/>
                                </a:rPr>
                                <m:t>2</m:t>
                              </m:r>
                              <m:r>
                                <a:rPr lang="es-ES" sz="3200" i="1">
                                  <a:latin typeface="Cambria Math" panose="02040503050406030204" pitchFamily="18" charset="0"/>
                                  <a:ea typeface="Cambria Math" panose="02040503050406030204" pitchFamily="18" charset="0"/>
                                </a:rPr>
                                <m:t>𝑛</m:t>
                              </m:r>
                            </m:den>
                          </m:f>
                        </m:e>
                      </m:rad>
                    </m:oMath>
                  </m:oMathPara>
                </a14:m>
                <a:endParaRPr lang="en-US" sz="3200" dirty="0"/>
              </a:p>
              <a:p>
                <a:pPr marL="0" indent="0">
                  <a:buFont typeface="Wingdings 3" charset="2"/>
                  <a:buNone/>
                </a:pPr>
                <a:endParaRPr lang="en-US" sz="3200" dirty="0"/>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628" t="-1301" r="-1127"/>
                </a:stretch>
              </a:blipFill>
            </p:spPr>
            <p:txBody>
              <a:bodyPr/>
              <a:lstStyle/>
              <a:p>
                <a:r>
                  <a:rPr lang="en-US">
                    <a:noFill/>
                  </a:rPr>
                  <a:t> </a:t>
                </a:r>
              </a:p>
            </p:txBody>
          </p:sp>
        </mc:Fallback>
      </mc:AlternateContent>
    </p:spTree>
    <p:extLst>
      <p:ext uri="{BB962C8B-B14F-4D97-AF65-F5344CB8AC3E}">
        <p14:creationId xmlns:p14="http://schemas.microsoft.com/office/powerpoint/2010/main" val="251403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200" b="1" dirty="0"/>
                  <a:t>Hoeffding bound: </a:t>
                </a:r>
                <a:r>
                  <a:rPr lang="en-US" sz="3200" dirty="0"/>
                  <a:t>With a probability(confidence) </a:t>
                </a:r>
                <a14:m>
                  <m:oMath xmlns:m="http://schemas.openxmlformats.org/officeDocument/2006/math">
                    <m:r>
                      <a:rPr lang="es-ES" sz="3200" i="1">
                        <a:latin typeface="Cambria Math" panose="02040503050406030204" pitchFamily="18" charset="0"/>
                      </a:rPr>
                      <m:t>1−</m:t>
                    </m:r>
                    <m:r>
                      <a:rPr lang="es-ES" sz="3200" i="1">
                        <a:latin typeface="Cambria Math" panose="02040503050406030204" pitchFamily="18" charset="0"/>
                        <a:ea typeface="Cambria Math" panose="02040503050406030204" pitchFamily="18" charset="0"/>
                      </a:rPr>
                      <m:t>𝛿</m:t>
                    </m:r>
                  </m:oMath>
                </a14:m>
                <a:r>
                  <a:rPr lang="en-US" sz="3200" dirty="0"/>
                  <a:t>, the true mean of a random variable of range </a:t>
                </a:r>
                <a:r>
                  <a:rPr lang="en-US" sz="3200" i="1" dirty="0"/>
                  <a:t>R</a:t>
                </a:r>
                <a:r>
                  <a:rPr lang="en-US" sz="3200" dirty="0"/>
                  <a:t>, will not differ from the estimated mean after </a:t>
                </a:r>
                <a:r>
                  <a:rPr lang="en-US" sz="3200" i="1" dirty="0"/>
                  <a:t>n </a:t>
                </a:r>
                <a:r>
                  <a:rPr lang="en-US" sz="3200" dirty="0"/>
                  <a:t>independent observations for more than: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 = </m:t>
                      </m:r>
                      <m:rad>
                        <m:radPr>
                          <m:degHide m:val="on"/>
                          <m:ctrlPr>
                            <a:rPr lang="es-ES" sz="3200" i="1">
                              <a:latin typeface="Cambria Math" panose="02040503050406030204" pitchFamily="18" charset="0"/>
                              <a:ea typeface="Cambria Math" panose="02040503050406030204" pitchFamily="18" charset="0"/>
                            </a:rPr>
                          </m:ctrlPr>
                        </m:radPr>
                        <m:deg/>
                        <m:e>
                          <m:f>
                            <m:fPr>
                              <m:ctrlPr>
                                <a:rPr lang="es-ES" sz="3200" i="1">
                                  <a:latin typeface="Cambria Math" panose="02040503050406030204" pitchFamily="18" charset="0"/>
                                  <a:ea typeface="Cambria Math" panose="02040503050406030204" pitchFamily="18" charset="0"/>
                                </a:rPr>
                              </m:ctrlPr>
                            </m:fPr>
                            <m:num>
                              <m:sSup>
                                <m:sSupPr>
                                  <m:ctrlPr>
                                    <a:rPr lang="es-ES" sz="3200" i="1">
                                      <a:latin typeface="Cambria Math" panose="02040503050406030204" pitchFamily="18" charset="0"/>
                                      <a:ea typeface="Cambria Math" panose="02040503050406030204" pitchFamily="18" charset="0"/>
                                    </a:rPr>
                                  </m:ctrlPr>
                                </m:sSupPr>
                                <m:e>
                                  <m:r>
                                    <a:rPr lang="es-ES" sz="3200" i="1">
                                      <a:latin typeface="Cambria Math" panose="02040503050406030204" pitchFamily="18" charset="0"/>
                                      <a:ea typeface="Cambria Math" panose="02040503050406030204" pitchFamily="18" charset="0"/>
                                    </a:rPr>
                                    <m:t>𝑅</m:t>
                                  </m:r>
                                </m:e>
                                <m:sup>
                                  <m:r>
                                    <a:rPr lang="es-ES" sz="3200" i="1">
                                      <a:latin typeface="Cambria Math" panose="02040503050406030204" pitchFamily="18" charset="0"/>
                                      <a:ea typeface="Cambria Math" panose="02040503050406030204" pitchFamily="18" charset="0"/>
                                    </a:rPr>
                                    <m:t>2</m:t>
                                  </m:r>
                                </m:sup>
                              </m:sSup>
                              <m:func>
                                <m:funcPr>
                                  <m:ctrlPr>
                                    <a:rPr lang="es-ES" sz="3200" i="1">
                                      <a:latin typeface="Cambria Math" panose="02040503050406030204" pitchFamily="18" charset="0"/>
                                      <a:ea typeface="Cambria Math" panose="02040503050406030204" pitchFamily="18" charset="0"/>
                                    </a:rPr>
                                  </m:ctrlPr>
                                </m:funcPr>
                                <m:fName>
                                  <m:r>
                                    <m:rPr>
                                      <m:sty m:val="p"/>
                                    </m:rPr>
                                    <a:rPr lang="es-ES" sz="3200">
                                      <a:latin typeface="Cambria Math" panose="02040503050406030204" pitchFamily="18" charset="0"/>
                                      <a:ea typeface="Cambria Math" panose="02040503050406030204" pitchFamily="18" charset="0"/>
                                    </a:rPr>
                                    <m:t>ln</m:t>
                                  </m:r>
                                </m:fName>
                                <m:e>
                                  <m:d>
                                    <m:dPr>
                                      <m:ctrlPr>
                                        <a:rPr lang="es-ES" sz="3200" i="1">
                                          <a:latin typeface="Cambria Math" panose="02040503050406030204" pitchFamily="18" charset="0"/>
                                          <a:ea typeface="Cambria Math" panose="02040503050406030204" pitchFamily="18" charset="0"/>
                                        </a:rPr>
                                      </m:ctrlPr>
                                    </m:dPr>
                                    <m:e>
                                      <m:f>
                                        <m:fPr>
                                          <m:ctrlPr>
                                            <a:rPr lang="es-ES" sz="3200" i="1">
                                              <a:latin typeface="Cambria Math" panose="02040503050406030204" pitchFamily="18" charset="0"/>
                                              <a:ea typeface="Cambria Math" panose="02040503050406030204" pitchFamily="18" charset="0"/>
                                            </a:rPr>
                                          </m:ctrlPr>
                                        </m:fPr>
                                        <m:num>
                                          <m:r>
                                            <a:rPr lang="es-ES" sz="3200" i="1">
                                              <a:latin typeface="Cambria Math" panose="02040503050406030204" pitchFamily="18" charset="0"/>
                                              <a:ea typeface="Cambria Math" panose="02040503050406030204" pitchFamily="18" charset="0"/>
                                            </a:rPr>
                                            <m:t>1</m:t>
                                          </m:r>
                                        </m:num>
                                        <m:den>
                                          <m:r>
                                            <a:rPr lang="es-ES" sz="3200" i="1">
                                              <a:latin typeface="Cambria Math" panose="02040503050406030204" pitchFamily="18" charset="0"/>
                                              <a:ea typeface="Cambria Math" panose="02040503050406030204" pitchFamily="18" charset="0"/>
                                            </a:rPr>
                                            <m:t>𝛿</m:t>
                                          </m:r>
                                        </m:den>
                                      </m:f>
                                    </m:e>
                                  </m:d>
                                </m:e>
                              </m:func>
                            </m:num>
                            <m:den>
                              <m:r>
                                <a:rPr lang="es-ES" sz="3200" i="1">
                                  <a:latin typeface="Cambria Math" panose="02040503050406030204" pitchFamily="18" charset="0"/>
                                  <a:ea typeface="Cambria Math" panose="02040503050406030204" pitchFamily="18" charset="0"/>
                                </a:rPr>
                                <m:t>2</m:t>
                              </m:r>
                              <m:r>
                                <a:rPr lang="es-ES" sz="3200" i="1">
                                  <a:latin typeface="Cambria Math" panose="02040503050406030204" pitchFamily="18" charset="0"/>
                                  <a:ea typeface="Cambria Math" panose="02040503050406030204" pitchFamily="18" charset="0"/>
                                </a:rPr>
                                <m:t>𝑛</m:t>
                              </m:r>
                            </m:den>
                          </m:f>
                        </m:e>
                      </m:rad>
                    </m:oMath>
                  </m:oMathPara>
                </a14:m>
                <a:endParaRPr lang="en-US" sz="3200" dirty="0"/>
              </a:p>
              <a:p>
                <a:pPr marL="0" indent="0">
                  <a:buFont typeface="Wingdings 3" charset="2"/>
                  <a:buNone/>
                </a:pPr>
                <a:endParaRPr lang="en-US" sz="3200" dirty="0"/>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628" t="-1301" r="-1127"/>
                </a:stretch>
              </a:blipFill>
            </p:spPr>
            <p:txBody>
              <a:bodyPr/>
              <a:lstStyle/>
              <a:p>
                <a:r>
                  <a:rPr lang="en-US">
                    <a:noFill/>
                  </a:rPr>
                  <a:t> </a:t>
                </a:r>
              </a:p>
            </p:txBody>
          </p:sp>
        </mc:Fallback>
      </mc:AlternateContent>
      <p:sp>
        <p:nvSpPr>
          <p:cNvPr id="3" name="Thought Bubble: Cloud 2"/>
          <p:cNvSpPr/>
          <p:nvPr/>
        </p:nvSpPr>
        <p:spPr>
          <a:xfrm>
            <a:off x="2299447" y="5392270"/>
            <a:ext cx="2953629" cy="1317812"/>
          </a:xfrm>
          <a:prstGeom prst="cloudCallout">
            <a:avLst>
              <a:gd name="adj1" fmla="val 60049"/>
              <a:gd name="adj2" fmla="val -711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larger n, the lower the error.</a:t>
            </a:r>
          </a:p>
        </p:txBody>
      </p:sp>
    </p:spTree>
    <p:extLst>
      <p:ext uri="{BB962C8B-B14F-4D97-AF65-F5344CB8AC3E}">
        <p14:creationId xmlns:p14="http://schemas.microsoft.com/office/powerpoint/2010/main" val="97276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302374"/>
            <a:ext cx="8596668" cy="1826581"/>
          </a:xfrm>
        </p:spPr>
        <p:txBody>
          <a:bodyPr/>
          <a:lstStyle/>
          <a:p>
            <a:r>
              <a:rPr lang="en-US" dirty="0"/>
              <a:t>Outline</a:t>
            </a:r>
          </a:p>
        </p:txBody>
      </p:sp>
      <p:sp>
        <p:nvSpPr>
          <p:cNvPr id="3" name="Text Placeholder 2"/>
          <p:cNvSpPr>
            <a:spLocks noGrp="1"/>
          </p:cNvSpPr>
          <p:nvPr>
            <p:ph type="body" idx="1"/>
          </p:nvPr>
        </p:nvSpPr>
        <p:spPr>
          <a:xfrm>
            <a:off x="677335" y="3778624"/>
            <a:ext cx="8802842" cy="2205317"/>
          </a:xfrm>
        </p:spPr>
        <p:txBody>
          <a:bodyPr>
            <a:normAutofit fontScale="62500" lnSpcReduction="20000"/>
          </a:bodyPr>
          <a:lstStyle/>
          <a:p>
            <a:pPr marL="571500" indent="-571500">
              <a:buFont typeface="Arial" panose="020B0604020202020204" pitchFamily="34" charset="0"/>
              <a:buChar char="•"/>
            </a:pPr>
            <a:r>
              <a:rPr lang="en-US" sz="4000" dirty="0"/>
              <a:t>Incremental learning</a:t>
            </a:r>
          </a:p>
          <a:p>
            <a:pPr marL="571500" indent="-571500">
              <a:buFont typeface="Arial" panose="020B0604020202020204" pitchFamily="34" charset="0"/>
              <a:buChar char="•"/>
            </a:pPr>
            <a:r>
              <a:rPr lang="en-US" sz="4000" dirty="0"/>
              <a:t>ID5R and </a:t>
            </a:r>
            <a:r>
              <a:rPr lang="en-US" sz="4000" dirty="0" err="1"/>
              <a:t>ITI</a:t>
            </a:r>
            <a:r>
              <a:rPr lang="en-US" sz="4000" dirty="0"/>
              <a:t> algorithms</a:t>
            </a:r>
          </a:p>
          <a:p>
            <a:pPr marL="571500" indent="-571500">
              <a:buFont typeface="Arial" panose="020B0604020202020204" pitchFamily="34" charset="0"/>
              <a:buChar char="•"/>
            </a:pPr>
            <a:r>
              <a:rPr lang="en-US" sz="4000" dirty="0"/>
              <a:t>VFDT algorithm</a:t>
            </a:r>
          </a:p>
          <a:p>
            <a:pPr marL="571500" indent="-571500">
              <a:buFont typeface="Arial" panose="020B0604020202020204" pitchFamily="34" charset="0"/>
              <a:buChar char="•"/>
            </a:pPr>
            <a:r>
              <a:rPr lang="en-US" sz="4000" dirty="0" err="1"/>
              <a:t>HW</a:t>
            </a:r>
            <a:r>
              <a:rPr lang="en-US" sz="4000" dirty="0"/>
              <a:t> implementation of VFDT</a:t>
            </a:r>
          </a:p>
          <a:p>
            <a:pPr marL="571500" indent="-571500">
              <a:buFont typeface="Arial" panose="020B0604020202020204" pitchFamily="34" charset="0"/>
              <a:buChar char="•"/>
            </a:pPr>
            <a:r>
              <a:rPr lang="en-US" sz="4000" dirty="0"/>
              <a:t>VFDT with positive and unlabeled data</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81491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200" b="1" dirty="0"/>
                  <a:t>Hoeffding bound: </a:t>
                </a:r>
                <a:r>
                  <a:rPr lang="en-US" sz="3200" dirty="0"/>
                  <a:t>With a probability(confidence) </a:t>
                </a:r>
                <a14:m>
                  <m:oMath xmlns:m="http://schemas.openxmlformats.org/officeDocument/2006/math">
                    <m:r>
                      <a:rPr lang="es-ES" sz="3200" i="1">
                        <a:latin typeface="Cambria Math" panose="02040503050406030204" pitchFamily="18" charset="0"/>
                      </a:rPr>
                      <m:t>1−</m:t>
                    </m:r>
                    <m:r>
                      <a:rPr lang="es-ES" sz="3200" i="1">
                        <a:latin typeface="Cambria Math" panose="02040503050406030204" pitchFamily="18" charset="0"/>
                        <a:ea typeface="Cambria Math" panose="02040503050406030204" pitchFamily="18" charset="0"/>
                      </a:rPr>
                      <m:t>𝛿</m:t>
                    </m:r>
                  </m:oMath>
                </a14:m>
                <a:r>
                  <a:rPr lang="en-US" sz="3200" dirty="0"/>
                  <a:t>, the true mean of a random variable of range </a:t>
                </a:r>
                <a:r>
                  <a:rPr lang="en-US" sz="3200" i="1" dirty="0"/>
                  <a:t>R</a:t>
                </a:r>
                <a:r>
                  <a:rPr lang="en-US" sz="3200" dirty="0"/>
                  <a:t>, will not differ from the estimated mean after </a:t>
                </a:r>
                <a:r>
                  <a:rPr lang="en-US" sz="3200" i="1" dirty="0"/>
                  <a:t>n </a:t>
                </a:r>
                <a:r>
                  <a:rPr lang="en-US" sz="3200" dirty="0"/>
                  <a:t>independent observations for more than: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 = </m:t>
                      </m:r>
                      <m:rad>
                        <m:radPr>
                          <m:degHide m:val="on"/>
                          <m:ctrlPr>
                            <a:rPr lang="es-ES" sz="3200" i="1">
                              <a:latin typeface="Cambria Math" panose="02040503050406030204" pitchFamily="18" charset="0"/>
                              <a:ea typeface="Cambria Math" panose="02040503050406030204" pitchFamily="18" charset="0"/>
                            </a:rPr>
                          </m:ctrlPr>
                        </m:radPr>
                        <m:deg/>
                        <m:e>
                          <m:f>
                            <m:fPr>
                              <m:ctrlPr>
                                <a:rPr lang="es-ES" sz="3200" i="1">
                                  <a:latin typeface="Cambria Math" panose="02040503050406030204" pitchFamily="18" charset="0"/>
                                  <a:ea typeface="Cambria Math" panose="02040503050406030204" pitchFamily="18" charset="0"/>
                                </a:rPr>
                              </m:ctrlPr>
                            </m:fPr>
                            <m:num>
                              <m:sSup>
                                <m:sSupPr>
                                  <m:ctrlPr>
                                    <a:rPr lang="es-ES" sz="3200" i="1">
                                      <a:latin typeface="Cambria Math" panose="02040503050406030204" pitchFamily="18" charset="0"/>
                                      <a:ea typeface="Cambria Math" panose="02040503050406030204" pitchFamily="18" charset="0"/>
                                    </a:rPr>
                                  </m:ctrlPr>
                                </m:sSupPr>
                                <m:e>
                                  <m:r>
                                    <a:rPr lang="es-ES" sz="3200" i="1">
                                      <a:latin typeface="Cambria Math" panose="02040503050406030204" pitchFamily="18" charset="0"/>
                                      <a:ea typeface="Cambria Math" panose="02040503050406030204" pitchFamily="18" charset="0"/>
                                    </a:rPr>
                                    <m:t>𝑅</m:t>
                                  </m:r>
                                </m:e>
                                <m:sup>
                                  <m:r>
                                    <a:rPr lang="es-ES" sz="3200" i="1">
                                      <a:latin typeface="Cambria Math" panose="02040503050406030204" pitchFamily="18" charset="0"/>
                                      <a:ea typeface="Cambria Math" panose="02040503050406030204" pitchFamily="18" charset="0"/>
                                    </a:rPr>
                                    <m:t>2</m:t>
                                  </m:r>
                                </m:sup>
                              </m:sSup>
                              <m:func>
                                <m:funcPr>
                                  <m:ctrlPr>
                                    <a:rPr lang="es-ES" sz="3200" i="1">
                                      <a:latin typeface="Cambria Math" panose="02040503050406030204" pitchFamily="18" charset="0"/>
                                      <a:ea typeface="Cambria Math" panose="02040503050406030204" pitchFamily="18" charset="0"/>
                                    </a:rPr>
                                  </m:ctrlPr>
                                </m:funcPr>
                                <m:fName>
                                  <m:r>
                                    <m:rPr>
                                      <m:sty m:val="p"/>
                                    </m:rPr>
                                    <a:rPr lang="es-ES" sz="3200">
                                      <a:latin typeface="Cambria Math" panose="02040503050406030204" pitchFamily="18" charset="0"/>
                                      <a:ea typeface="Cambria Math" panose="02040503050406030204" pitchFamily="18" charset="0"/>
                                    </a:rPr>
                                    <m:t>ln</m:t>
                                  </m:r>
                                </m:fName>
                                <m:e>
                                  <m:d>
                                    <m:dPr>
                                      <m:ctrlPr>
                                        <a:rPr lang="es-ES" sz="3200" i="1">
                                          <a:latin typeface="Cambria Math" panose="02040503050406030204" pitchFamily="18" charset="0"/>
                                          <a:ea typeface="Cambria Math" panose="02040503050406030204" pitchFamily="18" charset="0"/>
                                        </a:rPr>
                                      </m:ctrlPr>
                                    </m:dPr>
                                    <m:e>
                                      <m:f>
                                        <m:fPr>
                                          <m:ctrlPr>
                                            <a:rPr lang="es-ES" sz="3200" i="1">
                                              <a:latin typeface="Cambria Math" panose="02040503050406030204" pitchFamily="18" charset="0"/>
                                              <a:ea typeface="Cambria Math" panose="02040503050406030204" pitchFamily="18" charset="0"/>
                                            </a:rPr>
                                          </m:ctrlPr>
                                        </m:fPr>
                                        <m:num>
                                          <m:r>
                                            <a:rPr lang="es-ES" sz="3200" i="1">
                                              <a:latin typeface="Cambria Math" panose="02040503050406030204" pitchFamily="18" charset="0"/>
                                              <a:ea typeface="Cambria Math" panose="02040503050406030204" pitchFamily="18" charset="0"/>
                                            </a:rPr>
                                            <m:t>1</m:t>
                                          </m:r>
                                        </m:num>
                                        <m:den>
                                          <m:r>
                                            <a:rPr lang="es-ES" sz="3200" i="1">
                                              <a:latin typeface="Cambria Math" panose="02040503050406030204" pitchFamily="18" charset="0"/>
                                              <a:ea typeface="Cambria Math" panose="02040503050406030204" pitchFamily="18" charset="0"/>
                                            </a:rPr>
                                            <m:t>𝛿</m:t>
                                          </m:r>
                                        </m:den>
                                      </m:f>
                                    </m:e>
                                  </m:d>
                                </m:e>
                              </m:func>
                            </m:num>
                            <m:den>
                              <m:r>
                                <a:rPr lang="es-ES" sz="3200" i="1">
                                  <a:latin typeface="Cambria Math" panose="02040503050406030204" pitchFamily="18" charset="0"/>
                                  <a:ea typeface="Cambria Math" panose="02040503050406030204" pitchFamily="18" charset="0"/>
                                </a:rPr>
                                <m:t>2</m:t>
                              </m:r>
                              <m:r>
                                <a:rPr lang="es-ES" sz="3200" i="1">
                                  <a:latin typeface="Cambria Math" panose="02040503050406030204" pitchFamily="18" charset="0"/>
                                  <a:ea typeface="Cambria Math" panose="02040503050406030204" pitchFamily="18" charset="0"/>
                                </a:rPr>
                                <m:t>𝑛</m:t>
                              </m:r>
                            </m:den>
                          </m:f>
                        </m:e>
                      </m:rad>
                    </m:oMath>
                  </m:oMathPara>
                </a14:m>
                <a:endParaRPr lang="en-US" sz="3200" dirty="0"/>
              </a:p>
              <a:p>
                <a:pPr marL="0" indent="0">
                  <a:buFont typeface="Wingdings 3" charset="2"/>
                  <a:buNone/>
                </a:pPr>
                <a:endParaRPr lang="en-US" sz="3200" dirty="0"/>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628" t="-1301" r="-1127"/>
                </a:stretch>
              </a:blipFill>
            </p:spPr>
            <p:txBody>
              <a:bodyPr/>
              <a:lstStyle/>
              <a:p>
                <a:r>
                  <a:rPr lang="en-US">
                    <a:noFill/>
                  </a:rPr>
                  <a:t> </a:t>
                </a:r>
              </a:p>
            </p:txBody>
          </p:sp>
        </mc:Fallback>
      </mc:AlternateContent>
      <p:sp>
        <p:nvSpPr>
          <p:cNvPr id="3" name="Thought Bubble: Cloud 2"/>
          <p:cNvSpPr/>
          <p:nvPr/>
        </p:nvSpPr>
        <p:spPr>
          <a:xfrm>
            <a:off x="779930" y="3408830"/>
            <a:ext cx="2953629" cy="1317812"/>
          </a:xfrm>
          <a:prstGeom prst="cloudCallout">
            <a:avLst>
              <a:gd name="adj1" fmla="val 85089"/>
              <a:gd name="adj2" fmla="val 8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larger the range, the larger the error.</a:t>
            </a:r>
          </a:p>
        </p:txBody>
      </p:sp>
    </p:spTree>
    <p:extLst>
      <p:ext uri="{BB962C8B-B14F-4D97-AF65-F5344CB8AC3E}">
        <p14:creationId xmlns:p14="http://schemas.microsoft.com/office/powerpoint/2010/main" val="45966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200" b="1" dirty="0"/>
                  <a:t>Hoeffding bound: </a:t>
                </a:r>
                <a:r>
                  <a:rPr lang="en-US" sz="3200" dirty="0"/>
                  <a:t>With a probability(confidence) </a:t>
                </a:r>
                <a14:m>
                  <m:oMath xmlns:m="http://schemas.openxmlformats.org/officeDocument/2006/math">
                    <m:r>
                      <a:rPr lang="es-ES" sz="3200" i="1">
                        <a:latin typeface="Cambria Math" panose="02040503050406030204" pitchFamily="18" charset="0"/>
                      </a:rPr>
                      <m:t>1−</m:t>
                    </m:r>
                    <m:r>
                      <a:rPr lang="es-ES" sz="3200" i="1">
                        <a:latin typeface="Cambria Math" panose="02040503050406030204" pitchFamily="18" charset="0"/>
                        <a:ea typeface="Cambria Math" panose="02040503050406030204" pitchFamily="18" charset="0"/>
                      </a:rPr>
                      <m:t>𝛿</m:t>
                    </m:r>
                  </m:oMath>
                </a14:m>
                <a:r>
                  <a:rPr lang="en-US" sz="3200" dirty="0"/>
                  <a:t>, the true mean of a random variable of range </a:t>
                </a:r>
                <a:r>
                  <a:rPr lang="en-US" sz="3200" i="1" dirty="0"/>
                  <a:t>R</a:t>
                </a:r>
                <a:r>
                  <a:rPr lang="en-US" sz="3200" dirty="0"/>
                  <a:t>, will not differ from the estimated mean after </a:t>
                </a:r>
                <a:r>
                  <a:rPr lang="en-US" sz="3200" i="1" dirty="0"/>
                  <a:t>n </a:t>
                </a:r>
                <a:r>
                  <a:rPr lang="en-US" sz="3200" dirty="0"/>
                  <a:t>independent observations for more than: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 = </m:t>
                      </m:r>
                      <m:rad>
                        <m:radPr>
                          <m:degHide m:val="on"/>
                          <m:ctrlPr>
                            <a:rPr lang="es-ES" sz="3200" i="1">
                              <a:latin typeface="Cambria Math" panose="02040503050406030204" pitchFamily="18" charset="0"/>
                              <a:ea typeface="Cambria Math" panose="02040503050406030204" pitchFamily="18" charset="0"/>
                            </a:rPr>
                          </m:ctrlPr>
                        </m:radPr>
                        <m:deg/>
                        <m:e>
                          <m:f>
                            <m:fPr>
                              <m:ctrlPr>
                                <a:rPr lang="es-ES" sz="3200" i="1">
                                  <a:latin typeface="Cambria Math" panose="02040503050406030204" pitchFamily="18" charset="0"/>
                                  <a:ea typeface="Cambria Math" panose="02040503050406030204" pitchFamily="18" charset="0"/>
                                </a:rPr>
                              </m:ctrlPr>
                            </m:fPr>
                            <m:num>
                              <m:sSup>
                                <m:sSupPr>
                                  <m:ctrlPr>
                                    <a:rPr lang="es-ES" sz="3200" i="1">
                                      <a:latin typeface="Cambria Math" panose="02040503050406030204" pitchFamily="18" charset="0"/>
                                      <a:ea typeface="Cambria Math" panose="02040503050406030204" pitchFamily="18" charset="0"/>
                                    </a:rPr>
                                  </m:ctrlPr>
                                </m:sSupPr>
                                <m:e>
                                  <m:r>
                                    <a:rPr lang="es-ES" sz="3200" i="1">
                                      <a:latin typeface="Cambria Math" panose="02040503050406030204" pitchFamily="18" charset="0"/>
                                      <a:ea typeface="Cambria Math" panose="02040503050406030204" pitchFamily="18" charset="0"/>
                                    </a:rPr>
                                    <m:t>𝑅</m:t>
                                  </m:r>
                                </m:e>
                                <m:sup>
                                  <m:r>
                                    <a:rPr lang="es-ES" sz="3200" i="1">
                                      <a:latin typeface="Cambria Math" panose="02040503050406030204" pitchFamily="18" charset="0"/>
                                      <a:ea typeface="Cambria Math" panose="02040503050406030204" pitchFamily="18" charset="0"/>
                                    </a:rPr>
                                    <m:t>2</m:t>
                                  </m:r>
                                </m:sup>
                              </m:sSup>
                              <m:func>
                                <m:funcPr>
                                  <m:ctrlPr>
                                    <a:rPr lang="es-ES" sz="3200" i="1">
                                      <a:latin typeface="Cambria Math" panose="02040503050406030204" pitchFamily="18" charset="0"/>
                                      <a:ea typeface="Cambria Math" panose="02040503050406030204" pitchFamily="18" charset="0"/>
                                    </a:rPr>
                                  </m:ctrlPr>
                                </m:funcPr>
                                <m:fName>
                                  <m:r>
                                    <m:rPr>
                                      <m:sty m:val="p"/>
                                    </m:rPr>
                                    <a:rPr lang="es-ES" sz="3200">
                                      <a:latin typeface="Cambria Math" panose="02040503050406030204" pitchFamily="18" charset="0"/>
                                      <a:ea typeface="Cambria Math" panose="02040503050406030204" pitchFamily="18" charset="0"/>
                                    </a:rPr>
                                    <m:t>ln</m:t>
                                  </m:r>
                                </m:fName>
                                <m:e>
                                  <m:d>
                                    <m:dPr>
                                      <m:ctrlPr>
                                        <a:rPr lang="es-ES" sz="3200" i="1">
                                          <a:latin typeface="Cambria Math" panose="02040503050406030204" pitchFamily="18" charset="0"/>
                                          <a:ea typeface="Cambria Math" panose="02040503050406030204" pitchFamily="18" charset="0"/>
                                        </a:rPr>
                                      </m:ctrlPr>
                                    </m:dPr>
                                    <m:e>
                                      <m:f>
                                        <m:fPr>
                                          <m:ctrlPr>
                                            <a:rPr lang="es-ES" sz="3200" i="1">
                                              <a:latin typeface="Cambria Math" panose="02040503050406030204" pitchFamily="18" charset="0"/>
                                              <a:ea typeface="Cambria Math" panose="02040503050406030204" pitchFamily="18" charset="0"/>
                                            </a:rPr>
                                          </m:ctrlPr>
                                        </m:fPr>
                                        <m:num>
                                          <m:r>
                                            <a:rPr lang="es-ES" sz="3200" i="1">
                                              <a:latin typeface="Cambria Math" panose="02040503050406030204" pitchFamily="18" charset="0"/>
                                              <a:ea typeface="Cambria Math" panose="02040503050406030204" pitchFamily="18" charset="0"/>
                                            </a:rPr>
                                            <m:t>1</m:t>
                                          </m:r>
                                        </m:num>
                                        <m:den>
                                          <m:r>
                                            <a:rPr lang="es-ES" sz="3200" i="1">
                                              <a:latin typeface="Cambria Math" panose="02040503050406030204" pitchFamily="18" charset="0"/>
                                              <a:ea typeface="Cambria Math" panose="02040503050406030204" pitchFamily="18" charset="0"/>
                                            </a:rPr>
                                            <m:t>𝛿</m:t>
                                          </m:r>
                                        </m:den>
                                      </m:f>
                                    </m:e>
                                  </m:d>
                                </m:e>
                              </m:func>
                            </m:num>
                            <m:den>
                              <m:r>
                                <a:rPr lang="es-ES" sz="3200" i="1">
                                  <a:latin typeface="Cambria Math" panose="02040503050406030204" pitchFamily="18" charset="0"/>
                                  <a:ea typeface="Cambria Math" panose="02040503050406030204" pitchFamily="18" charset="0"/>
                                </a:rPr>
                                <m:t>2</m:t>
                              </m:r>
                              <m:r>
                                <a:rPr lang="es-ES" sz="3200" i="1">
                                  <a:latin typeface="Cambria Math" panose="02040503050406030204" pitchFamily="18" charset="0"/>
                                  <a:ea typeface="Cambria Math" panose="02040503050406030204" pitchFamily="18" charset="0"/>
                                </a:rPr>
                                <m:t>𝑛</m:t>
                              </m:r>
                            </m:den>
                          </m:f>
                        </m:e>
                      </m:rad>
                    </m:oMath>
                  </m:oMathPara>
                </a14:m>
                <a:endParaRPr lang="en-US" sz="3200" dirty="0"/>
              </a:p>
              <a:p>
                <a:pPr marL="0" indent="0">
                  <a:buFont typeface="Wingdings 3" charset="2"/>
                  <a:buNone/>
                </a:pPr>
                <a:endParaRPr lang="en-US" sz="3200" dirty="0"/>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628" t="-1301" r="-1127"/>
                </a:stretch>
              </a:blipFill>
            </p:spPr>
            <p:txBody>
              <a:bodyPr/>
              <a:lstStyle/>
              <a:p>
                <a:r>
                  <a:rPr lang="en-US">
                    <a:noFill/>
                  </a:rPr>
                  <a:t> </a:t>
                </a:r>
              </a:p>
            </p:txBody>
          </p:sp>
        </mc:Fallback>
      </mc:AlternateContent>
      <p:sp>
        <p:nvSpPr>
          <p:cNvPr id="3" name="Thought Bubble: Cloud 2"/>
          <p:cNvSpPr/>
          <p:nvPr/>
        </p:nvSpPr>
        <p:spPr>
          <a:xfrm>
            <a:off x="7037535" y="3408830"/>
            <a:ext cx="2953629" cy="1956546"/>
          </a:xfrm>
          <a:prstGeom prst="cloudCallout">
            <a:avLst>
              <a:gd name="adj1" fmla="val -76077"/>
              <a:gd name="adj2" fmla="val -6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higher the confidence, the higher the admitted error.</a:t>
            </a:r>
          </a:p>
        </p:txBody>
      </p:sp>
    </p:spTree>
    <p:extLst>
      <p:ext uri="{BB962C8B-B14F-4D97-AF65-F5344CB8AC3E}">
        <p14:creationId xmlns:p14="http://schemas.microsoft.com/office/powerpoint/2010/main" val="72168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t>The random variable being estimated is:</a:t>
                </a:r>
              </a:p>
              <a:p>
                <a:pPr marL="0" indent="0">
                  <a:buFont typeface="Wingdings 3" charset="2"/>
                  <a:buNone/>
                </a:pPr>
                <a:endParaRPr lang="en-US" sz="3200" i="1" dirty="0">
                  <a:latin typeface="Cambria Math" panose="02040503050406030204" pitchFamily="18" charset="0"/>
                  <a:ea typeface="Cambria Math" panose="02040503050406030204" pitchFamily="18" charset="0"/>
                </a:endParaRPr>
              </a:p>
              <a:p>
                <a:pPr marL="0" indent="0">
                  <a:buFont typeface="Wingdings 3" charset="2"/>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𝐺</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𝐺</m:t>
                      </m:r>
                      <m:d>
                        <m:dPr>
                          <m:ctrlPr>
                            <a:rPr lang="es-ES" sz="3200" b="0" i="1" smtClean="0">
                              <a:latin typeface="Cambria Math" panose="02040503050406030204" pitchFamily="18" charset="0"/>
                              <a:ea typeface="Cambria Math" panose="02040503050406030204" pitchFamily="18" charset="0"/>
                            </a:rPr>
                          </m:ctrlPr>
                        </m:dPr>
                        <m:e>
                          <m:sSub>
                            <m:sSubPr>
                              <m:ctrlPr>
                                <a:rPr lang="es-ES" sz="3200" b="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𝑋</m:t>
                              </m:r>
                            </m:e>
                            <m:sub>
                              <m:r>
                                <a:rPr lang="es-ES" sz="3200" b="0" i="1" smtClean="0">
                                  <a:latin typeface="Cambria Math" panose="02040503050406030204" pitchFamily="18" charset="0"/>
                                  <a:ea typeface="Cambria Math" panose="02040503050406030204" pitchFamily="18" charset="0"/>
                                </a:rPr>
                                <m:t>𝑎</m:t>
                              </m:r>
                            </m:sub>
                          </m:sSub>
                        </m:e>
                      </m:d>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𝐺</m:t>
                      </m:r>
                      <m:d>
                        <m:dPr>
                          <m:ctrlPr>
                            <a:rPr lang="es-ES" sz="3200" b="0" i="1" smtClean="0">
                              <a:latin typeface="Cambria Math" panose="02040503050406030204" pitchFamily="18" charset="0"/>
                              <a:ea typeface="Cambria Math" panose="02040503050406030204" pitchFamily="18" charset="0"/>
                            </a:rPr>
                          </m:ctrlPr>
                        </m:dPr>
                        <m:e>
                          <m:sSub>
                            <m:sSubPr>
                              <m:ctrlPr>
                                <a:rPr lang="es-ES" sz="3200" b="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𝑋</m:t>
                              </m:r>
                            </m:e>
                            <m:sub>
                              <m:r>
                                <a:rPr lang="es-ES" sz="3200" b="0" i="1" smtClean="0">
                                  <a:latin typeface="Cambria Math" panose="02040503050406030204" pitchFamily="18" charset="0"/>
                                  <a:ea typeface="Cambria Math" panose="02040503050406030204" pitchFamily="18" charset="0"/>
                                </a:rPr>
                                <m:t>𝑏</m:t>
                              </m:r>
                            </m:sub>
                          </m:sSub>
                        </m:e>
                      </m:d>
                    </m:oMath>
                  </m:oMathPara>
                </a14:m>
                <a:endParaRPr lang="es-ES" sz="3200" b="0" dirty="0">
                  <a:ea typeface="Cambria Math" panose="02040503050406030204" pitchFamily="18" charset="0"/>
                </a:endParaRPr>
              </a:p>
              <a:p>
                <a:pPr marL="0" indent="0">
                  <a:buFont typeface="Wingdings 3" charset="2"/>
                  <a:buNone/>
                </a:pPr>
                <a:r>
                  <a:rPr lang="en-US" sz="3200" dirty="0"/>
                  <a:t>	</a:t>
                </a:r>
                <a14:m>
                  <m:oMath xmlns:m="http://schemas.openxmlformats.org/officeDocument/2006/math">
                    <m:r>
                      <a:rPr lang="es-ES" sz="3200" b="0" i="1" smtClean="0">
                        <a:latin typeface="Cambria Math" panose="02040503050406030204" pitchFamily="18" charset="0"/>
                      </a:rPr>
                      <m:t>𝐺</m:t>
                    </m:r>
                    <m:r>
                      <a:rPr lang="es-ES" sz="3200" b="0" i="1" smtClean="0">
                        <a:latin typeface="Cambria Math" panose="02040503050406030204" pitchFamily="18" charset="0"/>
                      </a:rPr>
                      <m:t>:</m:t>
                    </m:r>
                    <m:r>
                      <a:rPr lang="es-ES" sz="3200" b="0" i="1" smtClean="0">
                        <a:latin typeface="Cambria Math" panose="02040503050406030204" pitchFamily="18" charset="0"/>
                      </a:rPr>
                      <m:t>𝐼𝑛𝑓𝑜</m:t>
                    </m:r>
                    <m:r>
                      <a:rPr lang="es-ES" sz="3200" b="0" i="1" smtClean="0">
                        <a:latin typeface="Cambria Math" panose="02040503050406030204" pitchFamily="18" charset="0"/>
                      </a:rPr>
                      <m:t> </m:t>
                    </m:r>
                    <m:r>
                      <a:rPr lang="es-ES" sz="3200" b="0" i="1" smtClean="0">
                        <a:latin typeface="Cambria Math" panose="02040503050406030204" pitchFamily="18" charset="0"/>
                      </a:rPr>
                      <m:t>𝐺𝑎𝑖𝑛</m:t>
                    </m:r>
                    <m:r>
                      <a:rPr lang="es-ES" sz="3200" b="0" i="1" smtClean="0">
                        <a:latin typeface="Cambria Math" panose="02040503050406030204" pitchFamily="18" charset="0"/>
                      </a:rPr>
                      <m:t> </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𝑜𝑟</m:t>
                        </m:r>
                        <m:r>
                          <a:rPr lang="es-ES" sz="3200" b="0" i="1" smtClean="0">
                            <a:latin typeface="Cambria Math" panose="02040503050406030204" pitchFamily="18" charset="0"/>
                          </a:rPr>
                          <m:t> </m:t>
                        </m:r>
                        <m:r>
                          <a:rPr lang="es-ES" sz="3200" b="0" i="1" smtClean="0">
                            <a:latin typeface="Cambria Math" panose="02040503050406030204" pitchFamily="18" charset="0"/>
                          </a:rPr>
                          <m:t>𝑠𝑜𝑚𝑒</m:t>
                        </m:r>
                        <m:r>
                          <a:rPr lang="es-ES" sz="3200" b="0" i="1" smtClean="0">
                            <a:latin typeface="Cambria Math" panose="02040503050406030204" pitchFamily="18" charset="0"/>
                          </a:rPr>
                          <m:t> </m:t>
                        </m:r>
                        <m:r>
                          <a:rPr lang="es-ES" sz="3200" b="0" i="1" smtClean="0">
                            <a:latin typeface="Cambria Math" panose="02040503050406030204" pitchFamily="18" charset="0"/>
                          </a:rPr>
                          <m:t>𝑜𝑡h𝑒𝑟</m:t>
                        </m:r>
                        <m:r>
                          <a:rPr lang="es-ES" sz="3200" b="0" i="1" smtClean="0">
                            <a:latin typeface="Cambria Math" panose="02040503050406030204" pitchFamily="18" charset="0"/>
                          </a:rPr>
                          <m:t> </m:t>
                        </m:r>
                        <m:r>
                          <a:rPr lang="es-ES" sz="3200" b="0" i="1" smtClean="0">
                            <a:latin typeface="Cambria Math" panose="02040503050406030204" pitchFamily="18" charset="0"/>
                          </a:rPr>
                          <m:t>𝑚𝑒𝑡𝑟𝑖𝑐</m:t>
                        </m:r>
                      </m:e>
                    </m:d>
                  </m:oMath>
                </a14:m>
                <a:endParaRPr lang="es-ES" sz="3200" b="0" dirty="0"/>
              </a:p>
              <a:p>
                <a:pPr marL="0" indent="0">
                  <a:buFont typeface="Wingdings 3" charset="2"/>
                  <a:buNone/>
                </a:pPr>
                <a:r>
                  <a:rPr lang="en-US" sz="3200" dirty="0"/>
                  <a:t>	</a:t>
                </a:r>
                <a14:m>
                  <m:oMath xmlns:m="http://schemas.openxmlformats.org/officeDocument/2006/math">
                    <m:r>
                      <a:rPr lang="es-ES" sz="3200" b="0" i="1" smtClean="0">
                        <a:latin typeface="Cambria Math" panose="02040503050406030204" pitchFamily="18" charset="0"/>
                      </a:rPr>
                      <m:t>𝑋𝑎</m:t>
                    </m:r>
                    <m:r>
                      <a:rPr lang="es-ES" sz="3200" b="0" i="1" smtClean="0">
                        <a:latin typeface="Cambria Math" panose="02040503050406030204" pitchFamily="18" charset="0"/>
                      </a:rPr>
                      <m:t>:</m:t>
                    </m:r>
                    <m:r>
                      <a:rPr lang="es-ES" sz="3200" b="0" i="1" smtClean="0">
                        <a:latin typeface="Cambria Math" panose="02040503050406030204" pitchFamily="18" charset="0"/>
                      </a:rPr>
                      <m:t>𝐵𝑒𝑠𝑡</m:t>
                    </m:r>
                    <m:r>
                      <a:rPr lang="es-ES" sz="3200" b="0" i="1" smtClean="0">
                        <a:latin typeface="Cambria Math" panose="02040503050406030204" pitchFamily="18" charset="0"/>
                      </a:rPr>
                      <m:t> </m:t>
                    </m:r>
                    <m:r>
                      <a:rPr lang="es-ES" sz="3200" b="0" i="1" smtClean="0">
                        <a:latin typeface="Cambria Math" panose="02040503050406030204" pitchFamily="18" charset="0"/>
                      </a:rPr>
                      <m:t>𝑎𝑡𝑡𝑟𝑖𝑏𝑢𝑡𝑒</m:t>
                    </m:r>
                  </m:oMath>
                </a14:m>
                <a:endParaRPr lang="es-ES" sz="3200" b="0" dirty="0"/>
              </a:p>
              <a:p>
                <a:pPr marL="0" indent="0">
                  <a:buFont typeface="Wingdings 3" charset="2"/>
                  <a:buNone/>
                </a:pPr>
                <a:r>
                  <a:rPr lang="en-US" sz="3200" dirty="0"/>
                  <a:t>	</a:t>
                </a:r>
                <a14:m>
                  <m:oMath xmlns:m="http://schemas.openxmlformats.org/officeDocument/2006/math">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𝑋</m:t>
                        </m:r>
                      </m:e>
                      <m:sub>
                        <m:r>
                          <a:rPr lang="es-ES" sz="3200" b="0" i="1" smtClean="0">
                            <a:latin typeface="Cambria Math" panose="02040503050406030204" pitchFamily="18" charset="0"/>
                          </a:rPr>
                          <m:t>𝑏</m:t>
                        </m:r>
                      </m:sub>
                    </m:sSub>
                    <m:r>
                      <a:rPr lang="es-ES" sz="3200" b="0" i="1" smtClean="0">
                        <a:latin typeface="Cambria Math" panose="02040503050406030204" pitchFamily="18" charset="0"/>
                      </a:rPr>
                      <m:t>:</m:t>
                    </m:r>
                    <m:r>
                      <a:rPr lang="es-ES" sz="3200" b="0" i="1" smtClean="0">
                        <a:latin typeface="Cambria Math" panose="02040503050406030204" pitchFamily="18" charset="0"/>
                      </a:rPr>
                      <m:t>𝑆𝑒𝑐𝑜𝑛𝑑</m:t>
                    </m:r>
                    <m:r>
                      <a:rPr lang="es-ES" sz="3200" b="0" i="1" smtClean="0">
                        <a:latin typeface="Cambria Math" panose="02040503050406030204" pitchFamily="18" charset="0"/>
                      </a:rPr>
                      <m:t> </m:t>
                    </m:r>
                    <m:r>
                      <a:rPr lang="es-ES" sz="3200" b="0" i="1" smtClean="0">
                        <a:latin typeface="Cambria Math" panose="02040503050406030204" pitchFamily="18" charset="0"/>
                      </a:rPr>
                      <m:t>𝑏𝑒𝑠𝑡</m:t>
                    </m:r>
                    <m:r>
                      <a:rPr lang="es-ES" sz="3200" b="0" i="1" smtClean="0">
                        <a:latin typeface="Cambria Math" panose="02040503050406030204" pitchFamily="18" charset="0"/>
                      </a:rPr>
                      <m:t> </m:t>
                    </m:r>
                    <m:r>
                      <a:rPr lang="es-ES" sz="3200" b="0" i="1" smtClean="0">
                        <a:latin typeface="Cambria Math" panose="02040503050406030204" pitchFamily="18" charset="0"/>
                      </a:rPr>
                      <m:t>𝑎𝑡𝑡𝑟𝑖𝑏𝑢𝑡𝑒</m:t>
                    </m:r>
                  </m:oMath>
                </a14:m>
                <a:endParaRPr lang="en-US" sz="3200" dirty="0"/>
              </a:p>
              <a:p>
                <a:pPr marL="0" indent="0">
                  <a:buFont typeface="Wingdings 3" charset="2"/>
                  <a:buNone/>
                </a:pPr>
                <a:endParaRPr lang="en-US" sz="3200" dirty="0"/>
              </a:p>
              <a:p>
                <a:pPr marL="0" indent="0">
                  <a:buNone/>
                </a:pPr>
                <a:r>
                  <a:rPr lang="en-US" sz="3200" dirty="0"/>
                  <a:t>If we can estimate with confidence that </a:t>
                </a:r>
                <a14:m>
                  <m:oMath xmlns:m="http://schemas.openxmlformats.org/officeDocument/2006/math">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𝐺</m:t>
                    </m:r>
                  </m:oMath>
                </a14:m>
                <a:r>
                  <a:rPr lang="en-US" sz="3200" dirty="0"/>
                  <a:t> is positive, then </a:t>
                </a:r>
                <a14:m>
                  <m:oMath xmlns:m="http://schemas.openxmlformats.org/officeDocument/2006/math">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𝑋</m:t>
                        </m:r>
                      </m:e>
                      <m:sub>
                        <m:r>
                          <a:rPr lang="es-ES" sz="3200" i="1">
                            <a:latin typeface="Cambria Math" panose="02040503050406030204" pitchFamily="18" charset="0"/>
                            <a:ea typeface="Cambria Math" panose="02040503050406030204" pitchFamily="18" charset="0"/>
                          </a:rPr>
                          <m:t>𝑎</m:t>
                        </m:r>
                      </m:sub>
                    </m:sSub>
                  </m:oMath>
                </a14:m>
                <a:r>
                  <a:rPr lang="en-US" sz="3200" dirty="0"/>
                  <a:t> is indeed the best attribute.</a:t>
                </a:r>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628" t="-1301"/>
                </a:stretch>
              </a:blipFill>
            </p:spPr>
            <p:txBody>
              <a:bodyPr/>
              <a:lstStyle/>
              <a:p>
                <a:r>
                  <a:rPr lang="en-US">
                    <a:noFill/>
                  </a:rPr>
                  <a:t> </a:t>
                </a:r>
              </a:p>
            </p:txBody>
          </p:sp>
        </mc:Fallback>
      </mc:AlternateContent>
    </p:spTree>
    <p:extLst>
      <p:ext uri="{BB962C8B-B14F-4D97-AF65-F5344CB8AC3E}">
        <p14:creationId xmlns:p14="http://schemas.microsoft.com/office/powerpoint/2010/main" val="28079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t>To estimate, make </a:t>
                </a:r>
                <a:r>
                  <a:rPr lang="en-US" sz="3200" i="1" dirty="0"/>
                  <a:t>n </a:t>
                </a:r>
                <a:r>
                  <a:rPr lang="en-US" sz="3200" dirty="0"/>
                  <a:t>observations until:</a:t>
                </a:r>
              </a:p>
              <a:p>
                <a:pPr marL="0" indent="0">
                  <a:buFont typeface="Wingdings 3" charset="2"/>
                  <a:buNone/>
                </a:pPr>
                <a:endParaRPr lang="en-US" sz="32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𝐺</m:t>
                          </m:r>
                        </m:e>
                      </m:acc>
                      <m:r>
                        <a:rPr lang="es-ES" sz="3200" b="0" i="1" smtClean="0">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r>
                            <a:rPr lang="es-ES" sz="3200" i="1">
                              <a:latin typeface="Cambria Math" panose="02040503050406030204" pitchFamily="18" charset="0"/>
                              <a:ea typeface="Cambria Math" panose="02040503050406030204" pitchFamily="18" charset="0"/>
                            </a:rPr>
                            <m:t>𝐺</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𝑋</m:t>
                                  </m:r>
                                </m:e>
                                <m:sub>
                                  <m:r>
                                    <a:rPr lang="es-ES" sz="3200" i="1">
                                      <a:latin typeface="Cambria Math" panose="02040503050406030204" pitchFamily="18" charset="0"/>
                                      <a:ea typeface="Cambria Math" panose="02040503050406030204" pitchFamily="18" charset="0"/>
                                    </a:rPr>
                                    <m:t>𝑎</m:t>
                                  </m:r>
                                </m:sub>
                              </m:sSub>
                            </m:e>
                          </m:d>
                        </m:e>
                      </m:acc>
                      <m:r>
                        <a:rPr lang="es-ES" sz="3200" b="0" i="1" smtClean="0">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r>
                            <a:rPr lang="es-ES" sz="3200" i="1">
                              <a:latin typeface="Cambria Math" panose="02040503050406030204" pitchFamily="18" charset="0"/>
                              <a:ea typeface="Cambria Math" panose="02040503050406030204" pitchFamily="18" charset="0"/>
                            </a:rPr>
                            <m:t>𝐺</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𝑋</m:t>
                                  </m:r>
                                </m:e>
                                <m:sub>
                                  <m:r>
                                    <a:rPr lang="es-ES" sz="3200" b="0" i="1" smtClean="0">
                                      <a:latin typeface="Cambria Math" panose="02040503050406030204" pitchFamily="18" charset="0"/>
                                      <a:ea typeface="Cambria Math" panose="02040503050406030204" pitchFamily="18" charset="0"/>
                                    </a:rPr>
                                    <m:t>𝑏</m:t>
                                  </m:r>
                                </m:sub>
                              </m:sSub>
                            </m:e>
                          </m:d>
                        </m:e>
                      </m:acc>
                      <m:r>
                        <a:rPr lang="es-ES" sz="3200" b="0" i="1" smtClean="0">
                          <a:latin typeface="Cambria Math" panose="02040503050406030204" pitchFamily="18" charset="0"/>
                          <a:ea typeface="Cambria Math" panose="02040503050406030204" pitchFamily="18" charset="0"/>
                        </a:rPr>
                        <m:t>&gt; ∈</m:t>
                      </m:r>
                    </m:oMath>
                  </m:oMathPara>
                </a14:m>
                <a:endParaRPr lang="es-ES" sz="3200" b="0" dirty="0">
                  <a:ea typeface="Cambria Math" panose="02040503050406030204" pitchFamily="18" charset="0"/>
                </a:endParaRPr>
              </a:p>
              <a:p>
                <a:pPr marL="0" indent="0">
                  <a:buNone/>
                </a:pPr>
                <a:r>
                  <a:rPr lang="en-US" sz="3200" dirty="0"/>
                  <a:t>With this, we know that, with a probability of </a:t>
                </a:r>
                <a14:m>
                  <m:oMath xmlns:m="http://schemas.openxmlformats.org/officeDocument/2006/math">
                    <m:r>
                      <a:rPr lang="es-ES" sz="3200" i="1">
                        <a:latin typeface="Cambria Math" panose="02040503050406030204" pitchFamily="18" charset="0"/>
                      </a:rPr>
                      <m:t>1</m:t>
                    </m:r>
                    <m:r>
                      <a:rPr lang="es-ES" sz="3200" b="0" i="1" smtClean="0">
                        <a:latin typeface="Cambria Math" panose="02040503050406030204" pitchFamily="18" charset="0"/>
                      </a:rPr>
                      <m:t>−</m:t>
                    </m:r>
                    <m:r>
                      <a:rPr lang="es-ES" sz="3200" i="1">
                        <a:latin typeface="Cambria Math" panose="02040503050406030204" pitchFamily="18" charset="0"/>
                        <a:ea typeface="Cambria Math" panose="02040503050406030204" pitchFamily="18" charset="0"/>
                      </a:rPr>
                      <m:t>𝛿</m:t>
                    </m:r>
                    <m:r>
                      <a:rPr lang="es-ES" sz="3200" b="0" i="1" smtClean="0">
                        <a:latin typeface="Cambria Math" panose="02040503050406030204" pitchFamily="18" charset="0"/>
                        <a:ea typeface="Cambria Math" panose="02040503050406030204" pitchFamily="18" charset="0"/>
                      </a:rPr>
                      <m:t>,  </m:t>
                    </m:r>
                    <m:sSub>
                      <m:sSubPr>
                        <m:ctrlPr>
                          <a:rPr lang="es-ES" sz="3200" b="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𝑋</m:t>
                        </m:r>
                      </m:e>
                      <m:sub>
                        <m:r>
                          <a:rPr lang="es-ES" sz="3200" b="0" i="1" smtClean="0">
                            <a:latin typeface="Cambria Math" panose="02040503050406030204" pitchFamily="18" charset="0"/>
                            <a:ea typeface="Cambria Math" panose="02040503050406030204" pitchFamily="18" charset="0"/>
                          </a:rPr>
                          <m:t>𝑎</m:t>
                        </m:r>
                      </m:sub>
                    </m:sSub>
                    <m:r>
                      <a:rPr lang="es-ES" sz="3200" b="0" i="1" smtClean="0">
                        <a:latin typeface="Cambria Math" panose="02040503050406030204" pitchFamily="18" charset="0"/>
                        <a:ea typeface="Cambria Math" panose="02040503050406030204" pitchFamily="18" charset="0"/>
                      </a:rPr>
                      <m:t> </m:t>
                    </m:r>
                  </m:oMath>
                </a14:m>
                <a:r>
                  <a:rPr lang="en-US" sz="3200" dirty="0"/>
                  <a:t>is the best attribute.</a:t>
                </a:r>
              </a:p>
              <a:p>
                <a:pPr marL="0" indent="0">
                  <a:buNone/>
                </a:pPr>
                <a:endParaRPr lang="en-US" sz="3200" dirty="0"/>
              </a:p>
              <a:p>
                <a:pPr marL="0" indent="0">
                  <a:buNone/>
                </a:pPr>
                <a:r>
                  <a:rPr lang="en-US" sz="3200" dirty="0"/>
                  <a:t>For example, if  </a:t>
                </a:r>
                <a14:m>
                  <m:oMath xmlns:m="http://schemas.openxmlformats.org/officeDocument/2006/math">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m:t>
                        </m:r>
                        <m:r>
                          <a:rPr lang="es-ES" sz="3200" i="1">
                            <a:latin typeface="Cambria Math" panose="02040503050406030204" pitchFamily="18" charset="0"/>
                            <a:ea typeface="Cambria Math" panose="02040503050406030204" pitchFamily="18" charset="0"/>
                          </a:rPr>
                          <m:t>𝐺</m:t>
                        </m:r>
                      </m:e>
                    </m:acc>
                    <m:r>
                      <a:rPr lang="es-ES" sz="3200" b="0" i="1" smtClean="0">
                        <a:latin typeface="Cambria Math" panose="02040503050406030204" pitchFamily="18" charset="0"/>
                        <a:ea typeface="Cambria Math" panose="02040503050406030204" pitchFamily="18" charset="0"/>
                      </a:rPr>
                      <m:t>=0.3 </m:t>
                    </m:r>
                  </m:oMath>
                </a14:m>
                <a:r>
                  <a:rPr lang="en-US" sz="3200" dirty="0"/>
                  <a:t> and  </a:t>
                </a:r>
                <a14:m>
                  <m:oMath xmlns:m="http://schemas.openxmlformats.org/officeDocument/2006/math">
                    <m:r>
                      <a:rPr lang="es-ES" sz="3200" i="1">
                        <a:latin typeface="Cambria Math" panose="02040503050406030204" pitchFamily="18" charset="0"/>
                        <a:ea typeface="Cambria Math" panose="02040503050406030204" pitchFamily="18" charset="0"/>
                      </a:rPr>
                      <m:t>∈</m:t>
                    </m:r>
                    <m:r>
                      <a:rPr lang="es-ES" sz="3200" b="0" i="0" smtClean="0">
                        <a:latin typeface="Cambria Math" panose="02040503050406030204" pitchFamily="18" charset="0"/>
                        <a:ea typeface="Cambria Math" panose="02040503050406030204" pitchFamily="18" charset="0"/>
                      </a:rPr>
                      <m:t>=0.1</m:t>
                    </m:r>
                  </m:oMath>
                </a14:m>
                <a:r>
                  <a:rPr lang="en-US" sz="3200" dirty="0"/>
                  <a:t>, it means that </a:t>
                </a:r>
                <a14:m>
                  <m:oMath xmlns:m="http://schemas.openxmlformats.org/officeDocument/2006/math">
                    <m:r>
                      <a:rPr lang="es-ES" sz="3200" i="1">
                        <a:latin typeface="Cambria Math" panose="02040503050406030204" pitchFamily="18" charset="0"/>
                        <a:ea typeface="Cambria Math" panose="02040503050406030204" pitchFamily="18" charset="0"/>
                      </a:rPr>
                      <m:t>𝐺</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𝑋</m:t>
                            </m:r>
                          </m:e>
                          <m:sub>
                            <m:r>
                              <a:rPr lang="es-ES" sz="3200" i="1">
                                <a:latin typeface="Cambria Math" panose="02040503050406030204" pitchFamily="18" charset="0"/>
                                <a:ea typeface="Cambria Math" panose="02040503050406030204" pitchFamily="18" charset="0"/>
                              </a:rPr>
                              <m:t>𝑎</m:t>
                            </m:r>
                          </m:sub>
                        </m:sSub>
                      </m:e>
                    </m:d>
                  </m:oMath>
                </a14:m>
                <a:r>
                  <a:rPr lang="en-US" sz="3200" dirty="0"/>
                  <a:t> is at least 0.2 larger than </a:t>
                </a:r>
                <a14:m>
                  <m:oMath xmlns:m="http://schemas.openxmlformats.org/officeDocument/2006/math">
                    <m:r>
                      <a:rPr lang="es-ES" sz="3200" i="1">
                        <a:latin typeface="Cambria Math" panose="02040503050406030204" pitchFamily="18" charset="0"/>
                        <a:ea typeface="Cambria Math" panose="02040503050406030204" pitchFamily="18" charset="0"/>
                      </a:rPr>
                      <m:t>𝐺</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𝑋</m:t>
                            </m:r>
                          </m:e>
                          <m:sub>
                            <m:r>
                              <a:rPr lang="es-ES" sz="3200" b="0" i="1" smtClean="0">
                                <a:latin typeface="Cambria Math" panose="02040503050406030204" pitchFamily="18" charset="0"/>
                                <a:ea typeface="Cambria Math" panose="02040503050406030204" pitchFamily="18" charset="0"/>
                              </a:rPr>
                              <m:t>𝑏</m:t>
                            </m:r>
                          </m:sub>
                        </m:sSub>
                      </m:e>
                    </m:d>
                  </m:oMath>
                </a14:m>
                <a:endParaRPr lang="en-US" sz="3200" dirty="0"/>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628" t="-1301"/>
                </a:stretch>
              </a:blipFill>
            </p:spPr>
            <p:txBody>
              <a:bodyPr/>
              <a:lstStyle/>
              <a:p>
                <a:r>
                  <a:rPr lang="en-US">
                    <a:noFill/>
                  </a:rPr>
                  <a:t> </a:t>
                </a:r>
              </a:p>
            </p:txBody>
          </p:sp>
        </mc:Fallback>
      </mc:AlternateContent>
    </p:spTree>
    <p:extLst>
      <p:ext uri="{BB962C8B-B14F-4D97-AF65-F5344CB8AC3E}">
        <p14:creationId xmlns:p14="http://schemas.microsoft.com/office/powerpoint/2010/main" val="248848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lstStyle/>
          <a:p>
            <a:r>
              <a:rPr lang="en-US" dirty="0"/>
              <a:t>Hoeffding bound trees</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mc:AlternateContent xmlns:mc="http://schemas.openxmlformats.org/markup-compatibility/2006">
        <mc:Choice xmlns:a14="http://schemas.microsoft.com/office/drawing/2010/main" Requires="a14">
          <p:sp>
            <p:nvSpPr>
              <p:cNvPr id="4" name="Content Placeholder 4"/>
              <p:cNvSpPr txBox="1">
                <a:spLocks/>
              </p:cNvSpPr>
              <p:nvPr/>
            </p:nvSpPr>
            <p:spPr>
              <a:xfrm>
                <a:off x="188258" y="1021977"/>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dirty="0">
                    <a:latin typeface="Consolas" panose="020B0609020204030204" pitchFamily="49" charset="0"/>
                    <a:cs typeface="Consolas" panose="020B0609020204030204" pitchFamily="49" charset="0"/>
                  </a:rPr>
                  <a:t>When a new training sample arrives, it traverses tree until it reaches a leaf node.</a:t>
                </a:r>
              </a:p>
              <a:p>
                <a:pPr marL="0" indent="0">
                  <a:buFont typeface="Wingdings 3" charset="2"/>
                  <a:buNone/>
                </a:pPr>
                <a:r>
                  <a:rPr lang="en-US" sz="2800" dirty="0">
                    <a:latin typeface="Consolas" panose="020B0609020204030204" pitchFamily="49" charset="0"/>
                    <a:cs typeface="Consolas" panose="020B0609020204030204" pitchFamily="49" charset="0"/>
                  </a:rPr>
                  <a:t>In the leaf, statics about previously seen samples are stored.</a:t>
                </a:r>
              </a:p>
              <a:p>
                <a:pPr marL="0" indent="0">
                  <a:buNone/>
                </a:pPr>
                <a:r>
                  <a:rPr lang="en-US" sz="2800" dirty="0">
                    <a:latin typeface="Consolas" panose="020B0609020204030204" pitchFamily="49" charset="0"/>
                    <a:cs typeface="Consolas" panose="020B0609020204030204" pitchFamily="49" charset="0"/>
                  </a:rPr>
                  <a:t>If the samples do not belong to the same class:  	Gain info for each attribute and the Hoeffding 	error are recomputed. </a:t>
                </a:r>
              </a:p>
              <a:p>
                <a:pPr marL="0" indent="0">
                  <a:buNone/>
                </a:pPr>
                <a:r>
                  <a:rPr lang="en-US" sz="2800" dirty="0">
                    <a:latin typeface="Consolas" panose="020B0609020204030204" pitchFamily="49" charset="0"/>
                    <a:cs typeface="Consolas" panose="020B0609020204030204" pitchFamily="49" charset="0"/>
                  </a:rPr>
                  <a:t>	If the condition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m:t>
                        </m:r>
                        <m:r>
                          <a:rPr lang="es-ES" sz="2800" i="1">
                            <a:latin typeface="Cambria Math" panose="02040503050406030204" pitchFamily="18" charset="0"/>
                            <a:ea typeface="Cambria Math" panose="02040503050406030204" pitchFamily="18" charset="0"/>
                          </a:rPr>
                          <m:t>𝐺</m:t>
                        </m:r>
                      </m:e>
                    </m:acc>
                    <m:r>
                      <a:rPr lang="es-ES" sz="2800" b="0" i="1" smtClean="0">
                        <a:latin typeface="Cambria Math" panose="02040503050406030204" pitchFamily="18" charset="0"/>
                        <a:ea typeface="Cambria Math" panose="02040503050406030204" pitchFamily="18" charset="0"/>
                      </a:rPr>
                      <m:t>&gt;</m:t>
                    </m:r>
                    <m:r>
                      <a:rPr lang="es-ES" sz="2800" i="1">
                        <a:latin typeface="Cambria Math" panose="02040503050406030204" pitchFamily="18" charset="0"/>
                        <a:ea typeface="Cambria Math" panose="02040503050406030204" pitchFamily="18" charset="0"/>
                      </a:rPr>
                      <m:t>∈</m:t>
                    </m:r>
                  </m:oMath>
                </a14:m>
                <a:r>
                  <a:rPr lang="es-ES" sz="2800" dirty="0">
                    <a:latin typeface="Consolas" panose="020B0609020204030204" pitchFamily="49" charset="0"/>
                    <a:ea typeface="Cambria Math" panose="02040503050406030204" pitchFamily="18" charset="0"/>
                    <a:cs typeface="Consolas" panose="020B0609020204030204" pitchFamily="49" charset="0"/>
                  </a:rPr>
                  <a:t>  </a:t>
                </a:r>
                <a:r>
                  <a:rPr lang="en-US" sz="2800" dirty="0">
                    <a:latin typeface="Consolas" panose="020B0609020204030204" pitchFamily="49" charset="0"/>
                    <a:ea typeface="Cambria Math" panose="02040503050406030204" pitchFamily="18" charset="0"/>
                    <a:cs typeface="Consolas" panose="020B0609020204030204" pitchFamily="49" charset="0"/>
                  </a:rPr>
                  <a:t>holds: </a:t>
                </a:r>
              </a:p>
              <a:p>
                <a:pPr marL="0" indent="0">
                  <a:buNone/>
                </a:pPr>
                <a:r>
                  <a:rPr lang="en-US" sz="2800" dirty="0">
                    <a:latin typeface="Consolas" panose="020B0609020204030204" pitchFamily="49" charset="0"/>
                    <a:ea typeface="Cambria Math" panose="02040503050406030204" pitchFamily="18" charset="0"/>
                    <a:cs typeface="Consolas" panose="020B0609020204030204" pitchFamily="49" charset="0"/>
                  </a:rPr>
                  <a:t>		the leaf is transformed into a node, using 		</a:t>
                </a:r>
                <a14:m>
                  <m:oMath xmlns:m="http://schemas.openxmlformats.org/officeDocument/2006/math">
                    <m:sSub>
                      <m:sSubPr>
                        <m:ctrlPr>
                          <a:rPr lang="es-ES" sz="2800" i="1">
                            <a:latin typeface="Cambria Math" panose="02040503050406030204" pitchFamily="18" charset="0"/>
                            <a:ea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𝑋</m:t>
                        </m:r>
                      </m:e>
                      <m:sub>
                        <m:r>
                          <a:rPr lang="es-ES" sz="2800" i="1">
                            <a:latin typeface="Cambria Math" panose="02040503050406030204" pitchFamily="18" charset="0"/>
                            <a:ea typeface="Cambria Math" panose="02040503050406030204" pitchFamily="18" charset="0"/>
                          </a:rPr>
                          <m:t>𝑎</m:t>
                        </m:r>
                      </m:sub>
                    </m:sSub>
                  </m:oMath>
                </a14:m>
                <a:r>
                  <a:rPr lang="es-ES" sz="2800" dirty="0">
                    <a:latin typeface="Consolas" panose="020B0609020204030204" pitchFamily="49" charset="0"/>
                    <a:ea typeface="Cambria Math" panose="02040503050406030204" pitchFamily="18" charset="0"/>
                    <a:cs typeface="Consolas" panose="020B0609020204030204" pitchFamily="49" charset="0"/>
                  </a:rPr>
                  <a:t> a</a:t>
                </a:r>
                <a:r>
                  <a:rPr lang="en-US" sz="2800" dirty="0">
                    <a:latin typeface="Consolas" panose="020B0609020204030204" pitchFamily="49" charset="0"/>
                    <a:ea typeface="Cambria Math" panose="02040503050406030204" pitchFamily="18" charset="0"/>
                    <a:cs typeface="Consolas" panose="020B0609020204030204" pitchFamily="49" charset="0"/>
                  </a:rPr>
                  <a:t>s attribute.</a:t>
                </a:r>
              </a:p>
              <a:p>
                <a:pPr marL="0" indent="0">
                  <a:buNone/>
                </a:pPr>
                <a:endParaRPr lang="es-ES" sz="3200" dirty="0">
                  <a:ea typeface="Cambria Math" panose="02040503050406030204" pitchFamily="18" charset="0"/>
                </a:endParaRPr>
              </a:p>
              <a:p>
                <a:pPr marL="0" indent="0">
                  <a:buFont typeface="Wingdings 3" charset="2"/>
                  <a:buNone/>
                </a:pPr>
                <a:endParaRPr lang="en-US" sz="3200" dirty="0"/>
              </a:p>
              <a:p>
                <a:pPr marL="0" indent="0">
                  <a:buFont typeface="Wingdings 3" charset="2"/>
                  <a:buNone/>
                </a:pPr>
                <a:endParaRPr lang="en-US" sz="3200" dirty="0"/>
              </a:p>
            </p:txBody>
          </p:sp>
        </mc:Choice>
        <mc:Fallback>
          <p:sp>
            <p:nvSpPr>
              <p:cNvPr id="4" name="Content Placeholder 4"/>
              <p:cNvSpPr txBox="1">
                <a:spLocks noRot="1" noChangeAspect="1" noMove="1" noResize="1" noEditPoints="1" noAdjustHandles="1" noChangeArrowheads="1" noChangeShapeType="1" noTextEdit="1"/>
              </p:cNvSpPr>
              <p:nvPr/>
            </p:nvSpPr>
            <p:spPr>
              <a:xfrm>
                <a:off x="188258" y="1021977"/>
                <a:ext cx="9735671" cy="6091518"/>
              </a:xfrm>
              <a:prstGeom prst="rect">
                <a:avLst/>
              </a:prstGeom>
              <a:blipFill>
                <a:blip r:embed="rId2"/>
                <a:stretch>
                  <a:fillRect l="-1315" t="-1101" r="-2066"/>
                </a:stretch>
              </a:blipFill>
            </p:spPr>
            <p:txBody>
              <a:bodyPr/>
              <a:lstStyle/>
              <a:p>
                <a:r>
                  <a:rPr lang="en-US">
                    <a:noFill/>
                  </a:rPr>
                  <a:t> </a:t>
                </a:r>
              </a:p>
            </p:txBody>
          </p:sp>
        </mc:Fallback>
      </mc:AlternateContent>
    </p:spTree>
    <p:extLst>
      <p:ext uri="{BB962C8B-B14F-4D97-AF65-F5344CB8AC3E}">
        <p14:creationId xmlns:p14="http://schemas.microsoft.com/office/powerpoint/2010/main" val="2837042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82" y="2418479"/>
            <a:ext cx="8986118" cy="2395568"/>
          </a:xfrm>
        </p:spPr>
        <p:txBody>
          <a:bodyPr>
            <a:normAutofit/>
          </a:bodyPr>
          <a:lstStyle/>
          <a:p>
            <a:r>
              <a:rPr lang="en-US" dirty="0"/>
              <a:t>VFDT Hardware implementation</a:t>
            </a:r>
          </a:p>
        </p:txBody>
      </p:sp>
    </p:spTree>
    <p:extLst>
      <p:ext uri="{BB962C8B-B14F-4D97-AF65-F5344CB8AC3E}">
        <p14:creationId xmlns:p14="http://schemas.microsoft.com/office/powerpoint/2010/main" val="17496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normAutofit fontScale="90000"/>
          </a:bodyPr>
          <a:lstStyle/>
          <a:p>
            <a:r>
              <a:rPr lang="en-US" dirty="0"/>
              <a:t>Acceleration of Data Streaming Classification Using Reconfigurable Technology – 2015</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p:sp>
        <p:nvSpPr>
          <p:cNvPr id="4" name="Content Placeholder 4"/>
          <p:cNvSpPr txBox="1">
            <a:spLocks/>
          </p:cNvSpPr>
          <p:nvPr/>
        </p:nvSpPr>
        <p:spPr>
          <a:xfrm>
            <a:off x="322729" y="650229"/>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3200" dirty="0"/>
          </a:p>
          <a:p>
            <a:pPr marL="0" indent="0">
              <a:buNone/>
            </a:pPr>
            <a:r>
              <a:rPr lang="en-US" sz="3200" dirty="0"/>
              <a:t>FPGA-based architecture for streaming data processing. The implemented architecture maps  the VFDT algorithm, on a reconfigurable platform with very promising performance results. </a:t>
            </a:r>
          </a:p>
          <a:p>
            <a:pPr marL="0" indent="0">
              <a:buNone/>
            </a:pPr>
            <a:r>
              <a:rPr lang="en-US" sz="3200" dirty="0"/>
              <a:t>• This is the first hardware-based architecture to build the VFDT data streaming classifier on a high-end FPGA platform.</a:t>
            </a:r>
          </a:p>
          <a:p>
            <a:pPr marL="0" indent="0">
              <a:buNone/>
            </a:pPr>
            <a:r>
              <a:rPr lang="en-US" sz="3200" dirty="0"/>
              <a:t>• The architecture takes advantage of the fine-grained and the coarse-grained parallelism that reconfigurable hardware can offer.</a:t>
            </a:r>
          </a:p>
        </p:txBody>
      </p:sp>
    </p:spTree>
    <p:extLst>
      <p:ext uri="{BB962C8B-B14F-4D97-AF65-F5344CB8AC3E}">
        <p14:creationId xmlns:p14="http://schemas.microsoft.com/office/powerpoint/2010/main" val="420662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normAutofit fontScale="90000"/>
          </a:bodyPr>
          <a:lstStyle/>
          <a:p>
            <a:r>
              <a:rPr lang="en-US" dirty="0"/>
              <a:t>Acceleration of Data Streaming Classification Using Reconfigurable Technology – 2015</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p:sp>
        <p:nvSpPr>
          <p:cNvPr id="4" name="Content Placeholder 4"/>
          <p:cNvSpPr txBox="1">
            <a:spLocks/>
          </p:cNvSpPr>
          <p:nvPr/>
        </p:nvSpPr>
        <p:spPr>
          <a:xfrm>
            <a:off x="322729" y="972958"/>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3200" dirty="0"/>
          </a:p>
          <a:p>
            <a:pPr marL="0" indent="0">
              <a:buNone/>
            </a:pPr>
            <a:r>
              <a:rPr lang="en-US" sz="3200" dirty="0"/>
              <a:t> The training process is a much more computationally intensive process than the classification one.</a:t>
            </a:r>
          </a:p>
          <a:p>
            <a:pPr marL="0" indent="0">
              <a:buNone/>
            </a:pPr>
            <a:r>
              <a:rPr lang="en-US" sz="3200" dirty="0"/>
              <a:t>“The most time consuming part of the algorithm is the computation of the split suggestions at the leaves. Thus, we focused on accelerating the leaf operations by mapping these operations on reconfigurable technology.”</a:t>
            </a:r>
          </a:p>
        </p:txBody>
      </p:sp>
    </p:spTree>
    <p:extLst>
      <p:ext uri="{BB962C8B-B14F-4D97-AF65-F5344CB8AC3E}">
        <p14:creationId xmlns:p14="http://schemas.microsoft.com/office/powerpoint/2010/main" val="2490802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picture containing screenshot&#10;&#10;Description generated with very high confidence"/>
          <p:cNvPicPr>
            <a:picLocks noChangeAspect="1"/>
          </p:cNvPicPr>
          <p:nvPr/>
        </p:nvPicPr>
        <p:blipFill>
          <a:blip r:embed="rId2"/>
          <a:stretch>
            <a:fillRect/>
          </a:stretch>
        </p:blipFill>
        <p:spPr>
          <a:xfrm>
            <a:off x="4669319" y="2093747"/>
            <a:ext cx="7653420" cy="4764253"/>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Attribute processor</a:t>
            </a:r>
          </a:p>
        </p:txBody>
      </p:sp>
      <p:sp>
        <p:nvSpPr>
          <p:cNvPr id="10" name="Content Placeholder 9"/>
          <p:cNvSpPr>
            <a:spLocks noGrp="1"/>
          </p:cNvSpPr>
          <p:nvPr>
            <p:ph idx="1"/>
          </p:nvPr>
        </p:nvSpPr>
        <p:spPr>
          <a:xfrm>
            <a:off x="337969" y="1930400"/>
            <a:ext cx="3803726" cy="3880773"/>
          </a:xfrm>
        </p:spPr>
        <p:txBody>
          <a:bodyPr>
            <a:normAutofit/>
          </a:bodyPr>
          <a:lstStyle/>
          <a:p>
            <a:pPr marL="0" indent="0">
              <a:buNone/>
            </a:pPr>
            <a:r>
              <a:rPr lang="en-US" sz="3200" dirty="0"/>
              <a:t>Updates the statics of a single node when a new instance arrives and calculates best split suggestions.</a:t>
            </a:r>
          </a:p>
        </p:txBody>
      </p:sp>
    </p:spTree>
    <p:extLst>
      <p:ext uri="{BB962C8B-B14F-4D97-AF65-F5344CB8AC3E}">
        <p14:creationId xmlns:p14="http://schemas.microsoft.com/office/powerpoint/2010/main" val="33152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stretch>
            <a:fillRect/>
          </a:stretch>
        </p:blipFill>
        <p:spPr>
          <a:xfrm>
            <a:off x="3939157" y="1815353"/>
            <a:ext cx="8437371" cy="5042647"/>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Attribute processor</a:t>
            </a:r>
          </a:p>
        </p:txBody>
      </p:sp>
      <p:sp>
        <p:nvSpPr>
          <p:cNvPr id="10" name="Content Placeholder 9"/>
          <p:cNvSpPr>
            <a:spLocks noGrp="1"/>
          </p:cNvSpPr>
          <p:nvPr>
            <p:ph idx="1"/>
          </p:nvPr>
        </p:nvSpPr>
        <p:spPr>
          <a:xfrm>
            <a:off x="337968" y="1930400"/>
            <a:ext cx="3897855" cy="4779682"/>
          </a:xfrm>
        </p:spPr>
        <p:txBody>
          <a:bodyPr>
            <a:normAutofit fontScale="92500" lnSpcReduction="20000"/>
          </a:bodyPr>
          <a:lstStyle/>
          <a:p>
            <a:pPr marL="0" indent="0">
              <a:buNone/>
            </a:pPr>
            <a:r>
              <a:rPr lang="en-US" sz="3200" dirty="0"/>
              <a:t>It consists of a series of parallel Attribute Processing Modules. </a:t>
            </a:r>
          </a:p>
          <a:p>
            <a:pPr marL="0" indent="0">
              <a:buNone/>
            </a:pPr>
            <a:endParaRPr lang="en-US" sz="3200" dirty="0"/>
          </a:p>
          <a:p>
            <a:pPr marL="0" indent="0">
              <a:buNone/>
            </a:pPr>
            <a:r>
              <a:rPr lang="en-US" sz="3200" dirty="0"/>
              <a:t>The DMA modules residing in </a:t>
            </a:r>
            <a:r>
              <a:rPr lang="en-US" sz="3200" dirty="0" err="1"/>
              <a:t>MCMU</a:t>
            </a:r>
            <a:r>
              <a:rPr lang="en-US" sz="3200" dirty="0"/>
              <a:t> feed APA with attributes and instances while the dispensers deliver the data to the Attribute Processors</a:t>
            </a:r>
          </a:p>
        </p:txBody>
      </p:sp>
    </p:spTree>
    <p:extLst>
      <p:ext uri="{BB962C8B-B14F-4D97-AF65-F5344CB8AC3E}">
        <p14:creationId xmlns:p14="http://schemas.microsoft.com/office/powerpoint/2010/main" val="163852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82" y="2418479"/>
            <a:ext cx="8986118" cy="2395568"/>
          </a:xfrm>
        </p:spPr>
        <p:txBody>
          <a:bodyPr>
            <a:normAutofit/>
          </a:bodyPr>
          <a:lstStyle/>
          <a:p>
            <a:r>
              <a:rPr lang="en-US" sz="4400" dirty="0"/>
              <a:t>Incremental learning</a:t>
            </a:r>
          </a:p>
        </p:txBody>
      </p:sp>
    </p:spTree>
    <p:extLst>
      <p:ext uri="{BB962C8B-B14F-4D97-AF65-F5344CB8AC3E}">
        <p14:creationId xmlns:p14="http://schemas.microsoft.com/office/powerpoint/2010/main" val="30571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normAutofit fontScale="90000"/>
          </a:bodyPr>
          <a:lstStyle/>
          <a:p>
            <a:r>
              <a:rPr lang="en-US" dirty="0"/>
              <a:t>Acceleration of Data Streaming Classification Using Reconfigurable Technology – 2015</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Some results reported by the authors:</a:t>
            </a:r>
          </a:p>
        </p:txBody>
      </p:sp>
      <p:sp>
        <p:nvSpPr>
          <p:cNvPr id="4" name="Content Placeholder 4"/>
          <p:cNvSpPr txBox="1">
            <a:spLocks/>
          </p:cNvSpPr>
          <p:nvPr/>
        </p:nvSpPr>
        <p:spPr>
          <a:xfrm>
            <a:off x="322729" y="972958"/>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3200" dirty="0"/>
          </a:p>
        </p:txBody>
      </p:sp>
      <p:pic>
        <p:nvPicPr>
          <p:cNvPr id="6" name="Picture 5" descr="A picture containing text&#10;&#10;Description generated with high confidence"/>
          <p:cNvPicPr>
            <a:picLocks noChangeAspect="1"/>
          </p:cNvPicPr>
          <p:nvPr/>
        </p:nvPicPr>
        <p:blipFill>
          <a:blip r:embed="rId2"/>
          <a:stretch>
            <a:fillRect/>
          </a:stretch>
        </p:blipFill>
        <p:spPr>
          <a:xfrm>
            <a:off x="255495" y="2691505"/>
            <a:ext cx="9125214" cy="3108346"/>
          </a:xfrm>
          <a:prstGeom prst="rect">
            <a:avLst/>
          </a:prstGeom>
        </p:spPr>
      </p:pic>
    </p:spTree>
    <p:extLst>
      <p:ext uri="{BB962C8B-B14F-4D97-AF65-F5344CB8AC3E}">
        <p14:creationId xmlns:p14="http://schemas.microsoft.com/office/powerpoint/2010/main" val="3630764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82" y="2418479"/>
            <a:ext cx="8986118" cy="2395568"/>
          </a:xfrm>
        </p:spPr>
        <p:txBody>
          <a:bodyPr>
            <a:normAutofit/>
          </a:bodyPr>
          <a:lstStyle/>
          <a:p>
            <a:r>
              <a:rPr lang="en-US" dirty="0"/>
              <a:t>VFDT with positive and unlabeled data</a:t>
            </a:r>
          </a:p>
        </p:txBody>
      </p:sp>
    </p:spTree>
    <p:extLst>
      <p:ext uri="{BB962C8B-B14F-4D97-AF65-F5344CB8AC3E}">
        <p14:creationId xmlns:p14="http://schemas.microsoft.com/office/powerpoint/2010/main" val="937606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normAutofit fontScale="90000"/>
          </a:bodyPr>
          <a:lstStyle/>
          <a:p>
            <a:r>
              <a:rPr lang="en-US" dirty="0"/>
              <a:t>Learning very fast decision tree from uncertain data streams with positive and unlabeled samples– 2012</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p:sp>
        <p:nvSpPr>
          <p:cNvPr id="4" name="Content Placeholder 4"/>
          <p:cNvSpPr txBox="1">
            <a:spLocks/>
          </p:cNvSpPr>
          <p:nvPr/>
        </p:nvSpPr>
        <p:spPr>
          <a:xfrm>
            <a:off x="322729" y="972958"/>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3200" b="1" dirty="0"/>
          </a:p>
          <a:p>
            <a:pPr marL="0" indent="0">
              <a:buNone/>
            </a:pPr>
            <a:r>
              <a:rPr lang="en-US" sz="3200" dirty="0"/>
              <a:t> </a:t>
            </a:r>
          </a:p>
          <a:p>
            <a:pPr marL="0" indent="0">
              <a:buNone/>
            </a:pPr>
            <a:r>
              <a:rPr lang="en-US" sz="3200" dirty="0"/>
              <a:t>Semi-supervised learning.</a:t>
            </a:r>
          </a:p>
          <a:p>
            <a:pPr marL="0" indent="0">
              <a:buNone/>
            </a:pPr>
            <a:r>
              <a:rPr lang="en-US" sz="3200" dirty="0"/>
              <a:t>The idea is to modify the </a:t>
            </a:r>
            <a:r>
              <a:rPr lang="en-US" sz="3200" dirty="0" err="1"/>
              <a:t>CVFDT</a:t>
            </a:r>
            <a:r>
              <a:rPr lang="en-US" sz="3200" dirty="0"/>
              <a:t> (Concept adapting) algorithm, to make possible the learning from positive and unlabeled samples.</a:t>
            </a:r>
          </a:p>
          <a:p>
            <a:pPr marL="0" indent="0">
              <a:buNone/>
            </a:pPr>
            <a:r>
              <a:rPr lang="en-US" sz="3200" dirty="0"/>
              <a:t>It works for applications with only two possible classes: “Positive” and “Negative”. Some of the training samples have been labeled as positive. The others are unlabeled.</a:t>
            </a:r>
          </a:p>
          <a:p>
            <a:pPr marL="0" indent="0">
              <a:buNone/>
            </a:pPr>
            <a:endParaRPr lang="en-US" sz="3200" dirty="0"/>
          </a:p>
        </p:txBody>
      </p:sp>
    </p:spTree>
    <p:extLst>
      <p:ext uri="{BB962C8B-B14F-4D97-AF65-F5344CB8AC3E}">
        <p14:creationId xmlns:p14="http://schemas.microsoft.com/office/powerpoint/2010/main" val="909310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normAutofit fontScale="90000"/>
          </a:bodyPr>
          <a:lstStyle/>
          <a:p>
            <a:r>
              <a:rPr lang="en-US" dirty="0"/>
              <a:t>Learning very fast decision tree from uncertain data streams with positive and unlabeled samples– 2012</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p:sp>
        <p:nvSpPr>
          <p:cNvPr id="4" name="Content Placeholder 4"/>
          <p:cNvSpPr txBox="1">
            <a:spLocks/>
          </p:cNvSpPr>
          <p:nvPr/>
        </p:nvSpPr>
        <p:spPr>
          <a:xfrm>
            <a:off x="255495" y="663676"/>
            <a:ext cx="9735671" cy="609151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3200" b="1" dirty="0"/>
          </a:p>
          <a:p>
            <a:pPr marL="0" indent="0">
              <a:buNone/>
            </a:pPr>
            <a:r>
              <a:rPr lang="en-US" sz="3200" dirty="0"/>
              <a:t> </a:t>
            </a:r>
          </a:p>
          <a:p>
            <a:pPr marL="0" indent="0">
              <a:buNone/>
            </a:pPr>
            <a:r>
              <a:rPr lang="en-US" sz="3200" dirty="0"/>
              <a:t>“ We argue that, in many practical situations, elements of the target concept may be abundant and cheap to collect. For instance, consider one diagnosis of diseases: in order to obtain an fully-labeled examples, it is necessary to systematically detect the disease on a representative sample of patients and this task may be quite expensive (or impossible). On the other hand, it may be easy to collect the medical files of patients who have the disease. Also, unlabeled data are any pool of patients possibly having the disease.”</a:t>
            </a:r>
          </a:p>
        </p:txBody>
      </p:sp>
    </p:spTree>
    <p:extLst>
      <p:ext uri="{BB962C8B-B14F-4D97-AF65-F5344CB8AC3E}">
        <p14:creationId xmlns:p14="http://schemas.microsoft.com/office/powerpoint/2010/main" val="2728816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5" y="106081"/>
            <a:ext cx="8596668" cy="1320800"/>
          </a:xfrm>
        </p:spPr>
        <p:txBody>
          <a:bodyPr>
            <a:normAutofit fontScale="90000"/>
          </a:bodyPr>
          <a:lstStyle/>
          <a:p>
            <a:r>
              <a:rPr lang="en-US" dirty="0"/>
              <a:t>Learning very fast decision tree from uncertain data streams with positive and unlabeled samples– 2012</a:t>
            </a:r>
          </a:p>
        </p:txBody>
      </p:sp>
      <p:sp>
        <p:nvSpPr>
          <p:cNvPr id="5" name="Content Placeholder 4"/>
          <p:cNvSpPr>
            <a:spLocks noGrp="1"/>
          </p:cNvSpPr>
          <p:nvPr>
            <p:ph idx="1"/>
          </p:nvPr>
        </p:nvSpPr>
        <p:spPr>
          <a:xfrm>
            <a:off x="4771" y="766481"/>
            <a:ext cx="10053629" cy="6297995"/>
          </a:xfrm>
        </p:spPr>
        <p:txBody>
          <a:bodyPr>
            <a:normAutofit/>
          </a:bodyPr>
          <a:lstStyle/>
          <a:p>
            <a:pPr marL="0" indent="0">
              <a:buNone/>
            </a:pPr>
            <a:endParaRPr lang="es-ES" sz="3200" b="0" i="1" dirty="0">
              <a:solidFill>
                <a:schemeClr val="tx1">
                  <a:lumMod val="50000"/>
                  <a:lumOff val="50000"/>
                </a:schemeClr>
              </a:solidFill>
              <a:latin typeface="Cambria Math" panose="02040503050406030204" pitchFamily="18" charset="0"/>
            </a:endParaRPr>
          </a:p>
          <a:p>
            <a:pPr marL="0" indent="0">
              <a:buNone/>
            </a:pPr>
            <a:r>
              <a:rPr lang="en-US" sz="3200" dirty="0"/>
              <a:t> </a:t>
            </a:r>
          </a:p>
          <a:p>
            <a:pPr marL="0" indent="0">
              <a:buNone/>
            </a:pPr>
            <a:r>
              <a:rPr lang="en-US" sz="3200" dirty="0"/>
              <a:t>   </a:t>
            </a:r>
          </a:p>
        </p:txBody>
      </p:sp>
      <p:sp>
        <p:nvSpPr>
          <p:cNvPr id="4" name="Content Placeholder 4"/>
          <p:cNvSpPr txBox="1">
            <a:spLocks/>
          </p:cNvSpPr>
          <p:nvPr/>
        </p:nvSpPr>
        <p:spPr>
          <a:xfrm>
            <a:off x="255495" y="663676"/>
            <a:ext cx="9735671" cy="60915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3200" b="1" dirty="0"/>
          </a:p>
          <a:p>
            <a:pPr marL="0" indent="0">
              <a:buNone/>
            </a:pPr>
            <a:r>
              <a:rPr lang="en-US" sz="3200" dirty="0"/>
              <a:t> </a:t>
            </a:r>
          </a:p>
          <a:p>
            <a:pPr marL="0" indent="0">
              <a:buNone/>
            </a:pPr>
            <a:r>
              <a:rPr lang="en-US" sz="3200" dirty="0"/>
              <a:t>“A series of experiments on both synthetic and real-life dataset show that the proposed </a:t>
            </a:r>
            <a:r>
              <a:rPr lang="en-US" sz="3200" dirty="0" err="1"/>
              <a:t>puuCVFDT</a:t>
            </a:r>
            <a:r>
              <a:rPr lang="en-US" sz="3200" dirty="0"/>
              <a:t> algorithm has strong capabilities to learn from uncertain data streams with positive and unlabeled samples and tackle concept drift. Even when only 10% of the samples in the stream are positive, the classification accuracy of </a:t>
            </a:r>
            <a:r>
              <a:rPr lang="en-US" sz="3200" dirty="0" err="1"/>
              <a:t>puuCVFDT</a:t>
            </a:r>
            <a:r>
              <a:rPr lang="en-US" sz="3200" dirty="0"/>
              <a:t> is still very close to that of </a:t>
            </a:r>
            <a:r>
              <a:rPr lang="en-US" sz="3200" dirty="0" err="1"/>
              <a:t>CVFDT</a:t>
            </a:r>
            <a:r>
              <a:rPr lang="en-US" sz="3200" dirty="0"/>
              <a:t>”</a:t>
            </a:r>
          </a:p>
        </p:txBody>
      </p:sp>
    </p:spTree>
    <p:extLst>
      <p:ext uri="{BB962C8B-B14F-4D97-AF65-F5344CB8AC3E}">
        <p14:creationId xmlns:p14="http://schemas.microsoft.com/office/powerpoint/2010/main" val="280321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learning</a:t>
            </a:r>
          </a:p>
        </p:txBody>
      </p:sp>
      <p:sp>
        <p:nvSpPr>
          <p:cNvPr id="5" name="Content Placeholder 4"/>
          <p:cNvSpPr>
            <a:spLocks noGrp="1"/>
          </p:cNvSpPr>
          <p:nvPr>
            <p:ph idx="1"/>
          </p:nvPr>
        </p:nvSpPr>
        <p:spPr>
          <a:xfrm>
            <a:off x="287370" y="1528578"/>
            <a:ext cx="10066865" cy="5584916"/>
          </a:xfrm>
        </p:spPr>
        <p:txBody>
          <a:bodyPr>
            <a:normAutofit/>
          </a:bodyPr>
          <a:lstStyle/>
          <a:p>
            <a:r>
              <a:rPr lang="en-US" sz="3200" dirty="0"/>
              <a:t>Training Samples arrive sequentially</a:t>
            </a:r>
          </a:p>
          <a:p>
            <a:r>
              <a:rPr lang="en-US" sz="3200" dirty="0"/>
              <a:t>No distinct phases of learning and operation. The system be used for classification and later refined with new training samples.</a:t>
            </a:r>
          </a:p>
          <a:p>
            <a:r>
              <a:rPr lang="en-US" sz="3200" dirty="0"/>
              <a:t>Often Real Time. </a:t>
            </a:r>
          </a:p>
          <a:p>
            <a:r>
              <a:rPr lang="en-US" sz="3200" dirty="0"/>
              <a:t>When a new training sample arrives, is cheaper to update the system accordingly than to re-build from scratch.</a:t>
            </a:r>
          </a:p>
        </p:txBody>
      </p:sp>
    </p:spTree>
    <p:extLst>
      <p:ext uri="{BB962C8B-B14F-4D97-AF65-F5344CB8AC3E}">
        <p14:creationId xmlns:p14="http://schemas.microsoft.com/office/powerpoint/2010/main" val="48668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learning</a:t>
            </a:r>
          </a:p>
        </p:txBody>
      </p:sp>
      <p:sp>
        <p:nvSpPr>
          <p:cNvPr id="5" name="Content Placeholder 4"/>
          <p:cNvSpPr>
            <a:spLocks noGrp="1"/>
          </p:cNvSpPr>
          <p:nvPr>
            <p:ph idx="1"/>
          </p:nvPr>
        </p:nvSpPr>
        <p:spPr>
          <a:xfrm>
            <a:off x="287370" y="1528578"/>
            <a:ext cx="10066865" cy="5584916"/>
          </a:xfrm>
        </p:spPr>
        <p:txBody>
          <a:bodyPr>
            <a:normAutofit/>
          </a:bodyPr>
          <a:lstStyle/>
          <a:p>
            <a:pPr marL="0" indent="0">
              <a:buNone/>
            </a:pPr>
            <a:r>
              <a:rPr lang="en-US" sz="3200" dirty="0"/>
              <a:t>Incremental learning is useful when:</a:t>
            </a:r>
          </a:p>
          <a:p>
            <a:pPr marL="0" indent="0">
              <a:buNone/>
            </a:pPr>
            <a:endParaRPr lang="en-US" sz="3200" dirty="0"/>
          </a:p>
          <a:p>
            <a:r>
              <a:rPr lang="en-US" sz="3200" dirty="0"/>
              <a:t>The application is intrinsically sequential.</a:t>
            </a:r>
          </a:p>
          <a:p>
            <a:r>
              <a:rPr lang="en-US" sz="3200" dirty="0"/>
              <a:t>There is a huge volume of training data (stored for example in a hard disk) and it is not possible for the algorithm to evaluate it all at the same time, so it has to be presented sequentially.</a:t>
            </a:r>
          </a:p>
        </p:txBody>
      </p:sp>
    </p:spTree>
    <p:extLst>
      <p:ext uri="{BB962C8B-B14F-4D97-AF65-F5344CB8AC3E}">
        <p14:creationId xmlns:p14="http://schemas.microsoft.com/office/powerpoint/2010/main" val="370574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82" y="2418479"/>
            <a:ext cx="8986118" cy="2395568"/>
          </a:xfrm>
        </p:spPr>
        <p:txBody>
          <a:bodyPr>
            <a:normAutofit/>
          </a:bodyPr>
          <a:lstStyle/>
          <a:p>
            <a:r>
              <a:rPr lang="en-US" dirty="0"/>
              <a:t>ID5R and </a:t>
            </a:r>
            <a:r>
              <a:rPr lang="en-US" dirty="0" err="1"/>
              <a:t>ITI</a:t>
            </a:r>
            <a:r>
              <a:rPr lang="en-US" dirty="0"/>
              <a:t> algorithms</a:t>
            </a:r>
          </a:p>
        </p:txBody>
      </p:sp>
    </p:spTree>
    <p:extLst>
      <p:ext uri="{BB962C8B-B14F-4D97-AF65-F5344CB8AC3E}">
        <p14:creationId xmlns:p14="http://schemas.microsoft.com/office/powerpoint/2010/main" val="351957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ID5R and </a:t>
            </a:r>
            <a:r>
              <a:rPr lang="en-US" dirty="0" err="1"/>
              <a:t>ITI</a:t>
            </a:r>
            <a:r>
              <a:rPr lang="en-US" dirty="0"/>
              <a:t> algorithms</a:t>
            </a:r>
          </a:p>
        </p:txBody>
      </p:sp>
      <p:sp>
        <p:nvSpPr>
          <p:cNvPr id="5" name="Content Placeholder 4"/>
          <p:cNvSpPr>
            <a:spLocks noGrp="1"/>
          </p:cNvSpPr>
          <p:nvPr>
            <p:ph idx="1"/>
          </p:nvPr>
        </p:nvSpPr>
        <p:spPr>
          <a:xfrm>
            <a:off x="287370" y="1528578"/>
            <a:ext cx="10066865" cy="5584916"/>
          </a:xfrm>
        </p:spPr>
        <p:txBody>
          <a:bodyPr>
            <a:normAutofit/>
          </a:bodyPr>
          <a:lstStyle/>
          <a:p>
            <a:pPr marL="0" indent="0">
              <a:buNone/>
            </a:pPr>
            <a:r>
              <a:rPr lang="en-US" sz="3200" b="1" dirty="0"/>
              <a:t>ID5R, proposed by Paul E. </a:t>
            </a:r>
            <a:r>
              <a:rPr lang="en-US" sz="3200" b="1" dirty="0" err="1"/>
              <a:t>Utgoff</a:t>
            </a:r>
            <a:r>
              <a:rPr lang="en-US" sz="3200" b="1" dirty="0"/>
              <a:t> in 1989</a:t>
            </a:r>
          </a:p>
          <a:p>
            <a:pPr marL="0" indent="0">
              <a:buNone/>
            </a:pPr>
            <a:r>
              <a:rPr lang="en-US" sz="3200" dirty="0"/>
              <a:t>Modification of the basic non incremental ID3 algorithm. Only works for two-classes applications.</a:t>
            </a:r>
          </a:p>
          <a:p>
            <a:pPr marL="0" indent="0">
              <a:buNone/>
            </a:pPr>
            <a:r>
              <a:rPr lang="en-US" sz="3200" dirty="0"/>
              <a:t>Each time a new sample arrives, statics on each node are updated, and the current tree is restructured if necessary. </a:t>
            </a:r>
          </a:p>
          <a:p>
            <a:pPr marL="0" indent="0">
              <a:buNone/>
            </a:pPr>
            <a:r>
              <a:rPr lang="en-US" sz="3200" b="1" dirty="0" err="1"/>
              <a:t>ITI</a:t>
            </a:r>
            <a:r>
              <a:rPr lang="en-US" sz="3200" b="1" dirty="0"/>
              <a:t>, same author, 1994: </a:t>
            </a:r>
            <a:r>
              <a:rPr lang="en-US" sz="3200" dirty="0"/>
              <a:t>Improvements on ID5R, to handle numerical attributes, Multiple classes and missing values.</a:t>
            </a:r>
            <a:endParaRPr lang="en-US" sz="3200" b="1" dirty="0"/>
          </a:p>
        </p:txBody>
      </p:sp>
    </p:spTree>
    <p:extLst>
      <p:ext uri="{BB962C8B-B14F-4D97-AF65-F5344CB8AC3E}">
        <p14:creationId xmlns:p14="http://schemas.microsoft.com/office/powerpoint/2010/main" val="209442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ID5R and </a:t>
            </a:r>
            <a:r>
              <a:rPr lang="en-US" dirty="0" err="1"/>
              <a:t>ITI</a:t>
            </a:r>
            <a:r>
              <a:rPr lang="en-US" dirty="0"/>
              <a:t> algorithms</a:t>
            </a:r>
          </a:p>
        </p:txBody>
      </p:sp>
      <p:sp>
        <p:nvSpPr>
          <p:cNvPr id="5" name="Content Placeholder 4"/>
          <p:cNvSpPr>
            <a:spLocks noGrp="1"/>
          </p:cNvSpPr>
          <p:nvPr>
            <p:ph idx="1"/>
          </p:nvPr>
        </p:nvSpPr>
        <p:spPr>
          <a:xfrm>
            <a:off x="287370" y="1528578"/>
            <a:ext cx="10066865" cy="5584916"/>
          </a:xfrm>
        </p:spPr>
        <p:txBody>
          <a:bodyPr>
            <a:normAutofit/>
          </a:bodyPr>
          <a:lstStyle/>
          <a:p>
            <a:pPr marL="0" indent="0">
              <a:buNone/>
            </a:pPr>
            <a:r>
              <a:rPr lang="en-US" sz="3200" dirty="0"/>
              <a:t>In Both algorithms:</a:t>
            </a:r>
          </a:p>
          <a:p>
            <a:pPr>
              <a:buFont typeface="Arial" panose="020B0604020202020204" pitchFamily="34" charset="0"/>
              <a:buChar char="•"/>
            </a:pPr>
            <a:r>
              <a:rPr lang="en-US" sz="3200" dirty="0"/>
              <a:t>Example order doesn’t affect the resulting tree. It is guaranteed that the tree is the same that would have been obtained using the ID3 algorithm.</a:t>
            </a:r>
          </a:p>
          <a:p>
            <a:pPr>
              <a:buFont typeface="Arial" panose="020B0604020202020204" pitchFamily="34" charset="0"/>
              <a:buChar char="•"/>
            </a:pPr>
            <a:r>
              <a:rPr lang="en-US" sz="3200" dirty="0"/>
              <a:t> Needs to store all examples, in leaf nodes. </a:t>
            </a:r>
          </a:p>
          <a:p>
            <a:pPr marL="0" indent="0">
              <a:buNone/>
            </a:pPr>
            <a:r>
              <a:rPr lang="en-US" sz="3200" dirty="0"/>
              <a:t>	In non-leaf nodes, statics are stored.</a:t>
            </a:r>
          </a:p>
          <a:p>
            <a:pPr>
              <a:buFont typeface="Arial" panose="020B0604020202020204" pitchFamily="34" charset="0"/>
              <a:buChar char="•"/>
            </a:pPr>
            <a:r>
              <a:rPr lang="en-US" sz="3200" dirty="0"/>
              <a:t>Relatively slow because restructuring of the tree may be necessary when new samples arrive</a:t>
            </a:r>
          </a:p>
        </p:txBody>
      </p:sp>
    </p:spTree>
    <p:extLst>
      <p:ext uri="{BB962C8B-B14F-4D97-AF65-F5344CB8AC3E}">
        <p14:creationId xmlns:p14="http://schemas.microsoft.com/office/powerpoint/2010/main" val="223823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82" y="2418479"/>
            <a:ext cx="8986118" cy="2395568"/>
          </a:xfrm>
        </p:spPr>
        <p:txBody>
          <a:bodyPr>
            <a:normAutofit/>
          </a:bodyPr>
          <a:lstStyle/>
          <a:p>
            <a:r>
              <a:rPr lang="en-US" dirty="0"/>
              <a:t>VFDT algorithm</a:t>
            </a:r>
          </a:p>
        </p:txBody>
      </p:sp>
    </p:spTree>
    <p:extLst>
      <p:ext uri="{BB962C8B-B14F-4D97-AF65-F5344CB8AC3E}">
        <p14:creationId xmlns:p14="http://schemas.microsoft.com/office/powerpoint/2010/main" val="2157512312"/>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917</TotalTime>
  <Words>1508</Words>
  <Application>Microsoft Office PowerPoint</Application>
  <PresentationFormat>Widescreen</PresentationFormat>
  <Paragraphs>207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Cambria Math</vt:lpstr>
      <vt:lpstr>Consolas</vt:lpstr>
      <vt:lpstr>Trebuchet MS</vt:lpstr>
      <vt:lpstr>Wingdings 3</vt:lpstr>
      <vt:lpstr>Facet</vt:lpstr>
      <vt:lpstr>Incremental Decision Trees</vt:lpstr>
      <vt:lpstr>Outline</vt:lpstr>
      <vt:lpstr>Incremental learning</vt:lpstr>
      <vt:lpstr>Incremental learning</vt:lpstr>
      <vt:lpstr>Incremental learning</vt:lpstr>
      <vt:lpstr>ID5R and ITI algorithms</vt:lpstr>
      <vt:lpstr>ID5R and ITI algorithms</vt:lpstr>
      <vt:lpstr>ID5R and ITI algorithms</vt:lpstr>
      <vt:lpstr>VFDT algorithm</vt:lpstr>
      <vt:lpstr>Very Fast Decision Tree learner</vt:lpstr>
      <vt:lpstr>Information Gain</vt:lpstr>
      <vt:lpstr>Information Gain</vt:lpstr>
      <vt:lpstr>Information Gain</vt:lpstr>
      <vt:lpstr>Information Gain</vt:lpstr>
      <vt:lpstr>Entropy</vt:lpstr>
      <vt:lpstr>Averaged Entropy of subsets.</vt:lpstr>
      <vt:lpstr>Hoeffding bound trees</vt:lpstr>
      <vt:lpstr>Hoeffding bound trees</vt:lpstr>
      <vt:lpstr>Hoeffding bound trees</vt:lpstr>
      <vt:lpstr>Hoeffding bound trees</vt:lpstr>
      <vt:lpstr>Hoeffding bound trees</vt:lpstr>
      <vt:lpstr>Hoeffding bound trees</vt:lpstr>
      <vt:lpstr>Hoeffding bound trees</vt:lpstr>
      <vt:lpstr>Hoeffding bound trees</vt:lpstr>
      <vt:lpstr>VFDT Hardware implementation</vt:lpstr>
      <vt:lpstr>Acceleration of Data Streaming Classification Using Reconfigurable Technology – 2015</vt:lpstr>
      <vt:lpstr>Acceleration of Data Streaming Classification Using Reconfigurable Technology – 2015</vt:lpstr>
      <vt:lpstr>Attribute processor</vt:lpstr>
      <vt:lpstr>Attribute processor</vt:lpstr>
      <vt:lpstr>Acceleration of Data Streaming Classification Using Reconfigurable Technology – 2015</vt:lpstr>
      <vt:lpstr>VFDT with positive and unlabeled data</vt:lpstr>
      <vt:lpstr>Learning very fast decision tree from uncertain data streams with positive and unlabeled samples– 2012</vt:lpstr>
      <vt:lpstr>Learning very fast decision tree from uncertain data streams with positive and unlabeled samples– 2012</vt:lpstr>
      <vt:lpstr>Learning very fast decision tree from uncertain data streams with positive and unlabeled samples– 2012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Decision Trees for Machine Learning on Chip</dc:title>
  <dc:creator>Walter</dc:creator>
  <cp:lastModifiedBy>Walter</cp:lastModifiedBy>
  <cp:revision>69</cp:revision>
  <dcterms:created xsi:type="dcterms:W3CDTF">2017-04-06T09:17:54Z</dcterms:created>
  <dcterms:modified xsi:type="dcterms:W3CDTF">2017-05-15T21:49:03Z</dcterms:modified>
</cp:coreProperties>
</file>