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STQAOdv5p+G9kxwg0Ec86trO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Ryan	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59a67e64_2_0:notes"/>
          <p:cNvSpPr/>
          <p:nvPr>
            <p:ph idx="2" type="sldImg"/>
          </p:nvPr>
        </p:nvSpPr>
        <p:spPr>
          <a:xfrm>
            <a:off x="428113" y="696913"/>
            <a:ext cx="6062100" cy="340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ed59a67e64_2_0:notes"/>
          <p:cNvSpPr txBox="1"/>
          <p:nvPr>
            <p:ph idx="1" type="body"/>
          </p:nvPr>
        </p:nvSpPr>
        <p:spPr>
          <a:xfrm>
            <a:off x="883652" y="4339341"/>
            <a:ext cx="507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59a67e64_2_82:notes"/>
          <p:cNvSpPr/>
          <p:nvPr>
            <p:ph idx="2" type="sldImg"/>
          </p:nvPr>
        </p:nvSpPr>
        <p:spPr>
          <a:xfrm>
            <a:off x="428113" y="696913"/>
            <a:ext cx="6062100" cy="340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ed59a67e64_2_82:notes"/>
          <p:cNvSpPr txBox="1"/>
          <p:nvPr>
            <p:ph idx="1" type="body"/>
          </p:nvPr>
        </p:nvSpPr>
        <p:spPr>
          <a:xfrm>
            <a:off x="883652" y="4339341"/>
            <a:ext cx="507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59a67e6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59a67e6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59a67e6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d59a67e6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Forward Propagation - NN makes educated guess about the correct input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Backward Propagation - NN adjusts parameters in proportion to the error in its guess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Traverses backwards from output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Collects derivatives of the error with respect to parameters (gradients)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Optimizes the parameters using gradient descent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d59a67e64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d59a67e64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599285c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e599285c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d59a67e64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d59a67e64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d59a67e64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d59a67e64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d59a67e64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d59a67e64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d51e0a4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d51e0a4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59a67e6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59a67e6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d59a67e64_6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d59a67e64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59a67e64_6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59a67e64_6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d59a67e64_6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d59a67e64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d59a67e64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d59a67e64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d59a67e64_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d59a67e64_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59a67e64_6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59a67e64_6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d51e0a4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d51e0a4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d59a67e64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d59a67e64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e599285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e59928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d51e0a4d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d51e0a4d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599285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599285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59a67e6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59a67e6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59a67e6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59a67e6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  <a:p>
            <a:pPr indent="-3365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B192D"/>
              </a:buClr>
              <a:buSzPts val="1700"/>
              <a:buFont typeface="Noto Sans Symbols"/>
              <a:buChar char="▪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 train either model too much without training the other, or it’ll cause overfitting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▪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only have pictures of wolves on snow, you can’t generate wolves on grass!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599285c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e599285c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599285c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e599285c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599285c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599285c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e599285c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e599285c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 type="title">
  <p:cSld name="TITLE">
    <p:bg>
      <p:bgPr>
        <a:solidFill>
          <a:srgbClr val="AB192D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235708"/>
            <a:ext cx="2969528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3392782" y="1143000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─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2" type="body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31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32"/>
          <p:cNvSpPr/>
          <p:nvPr>
            <p:ph idx="2" type="pic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7" name="Google Shape;77;p3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8" name="Google Shape;78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28" name="Google Shape;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" type="subTitle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0"/>
            <a:ext cx="2057400" cy="6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0" y="4793742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075135"/>
            <a:ext cx="3014664" cy="299323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47" name="Google Shape;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29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7620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3" type="body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Google Shape;58;p30"/>
          <p:cNvSpPr txBox="1"/>
          <p:nvPr>
            <p:ph idx="4" type="body"/>
          </p:nvPr>
        </p:nvSpPr>
        <p:spPr>
          <a:xfrm>
            <a:off x="46482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21"/>
          <p:cNvSpPr txBox="1"/>
          <p:nvPr/>
        </p:nvSpPr>
        <p:spPr>
          <a:xfrm>
            <a:off x="5486400" y="48006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ytorch.org/tutorials/beginner/blitz/autograd_tutorial.html#sphx-glr-beginner-blitz-autograd-tutorial-py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84400" y="1702825"/>
            <a:ext cx="7564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"/>
              <a:t>MQP Progress 9/7/21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Ryan Astor, Kyle Costello, Josh DeOliveira, Alek Lewis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59a67e64_2_0"/>
          <p:cNvSpPr txBox="1"/>
          <p:nvPr>
            <p:ph type="title"/>
          </p:nvPr>
        </p:nvSpPr>
        <p:spPr>
          <a:xfrm>
            <a:off x="457200" y="352506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155" name="Google Shape;155;ged59a67e64_2_0"/>
          <p:cNvSpPr txBox="1"/>
          <p:nvPr/>
        </p:nvSpPr>
        <p:spPr>
          <a:xfrm>
            <a:off x="406300" y="4895700"/>
            <a:ext cx="72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PyTorch, “Tensors”, https://pytorch.org/tutorials/beginner/basics/tensorqs_tutorial.</a:t>
            </a: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ged59a67e64_2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ged59a67e64_2_0"/>
          <p:cNvSpPr txBox="1"/>
          <p:nvPr>
            <p:ph idx="4294967295" type="body"/>
          </p:nvPr>
        </p:nvSpPr>
        <p:spPr>
          <a:xfrm>
            <a:off x="457200" y="102975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Data structure designed to be used efficiently with GPUs and TPUs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Encode the input/output of data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Can be initialized: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Directly from data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From a NumPy array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From another tensor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With random or constant variables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Tensors contain information about what computations created them - the Computation Map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d59a67e64_2_82"/>
          <p:cNvSpPr txBox="1"/>
          <p:nvPr>
            <p:ph type="title"/>
          </p:nvPr>
        </p:nvSpPr>
        <p:spPr>
          <a:xfrm>
            <a:off x="457200" y="352506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"/>
              <a:t>Tensors</a:t>
            </a:r>
            <a:endParaRPr/>
          </a:p>
        </p:txBody>
      </p:sp>
      <p:pic>
        <p:nvPicPr>
          <p:cNvPr id="163" name="Google Shape;163;ged59a67e64_2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1850"/>
            <a:ext cx="4367049" cy="28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ed59a67e64_2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75" y="1441850"/>
            <a:ext cx="3936374" cy="28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d59a67e64_2_8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59a67e64_5_2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torch.autograd</a:t>
            </a:r>
            <a:endParaRPr/>
          </a:p>
        </p:txBody>
      </p:sp>
      <p:sp>
        <p:nvSpPr>
          <p:cNvPr id="171" name="Google Shape;171;ged59a67e64_5_20"/>
          <p:cNvSpPr txBox="1"/>
          <p:nvPr/>
        </p:nvSpPr>
        <p:spPr>
          <a:xfrm>
            <a:off x="342300" y="4658975"/>
            <a:ext cx="646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PyTorch, “A Gentle Introduction to torch.autograd”, </a:t>
            </a:r>
            <a:r>
              <a:rPr i="1" lang="en" sz="700">
                <a:solidFill>
                  <a:schemeClr val="dk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https://pytorch.org/tutorials/beginner/blitz/autograd_tutorial.html#sphx-glr-beginner-blitz-autograd-tutorial-py</a:t>
            </a:r>
            <a:endParaRPr i="1"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https://info.algorithmia.com/test-import-blog/exploring-the-deep-learning-framework-pytorch</a:t>
            </a:r>
            <a:endParaRPr i="1"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ged59a67e64_5_2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ged59a67e64_5_20"/>
          <p:cNvSpPr txBox="1"/>
          <p:nvPr>
            <p:ph idx="4294967295" type="body"/>
          </p:nvPr>
        </p:nvSpPr>
        <p:spPr>
          <a:xfrm>
            <a:off x="683700" y="1103275"/>
            <a:ext cx="7776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Helps a neural network train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Tracks data (tensors) in a directed graph consisting of Function objects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Involved in forward and backward passes</a:t>
            </a:r>
            <a:endParaRPr sz="1500"/>
          </a:p>
        </p:txBody>
      </p:sp>
      <p:pic>
        <p:nvPicPr>
          <p:cNvPr id="174" name="Google Shape;174;ged59a67e64_5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961" y="2379475"/>
            <a:ext cx="4172074" cy="21271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59a67e64_5_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80" name="Google Shape;180;ged59a67e64_5_24"/>
          <p:cNvSpPr txBox="1"/>
          <p:nvPr/>
        </p:nvSpPr>
        <p:spPr>
          <a:xfrm>
            <a:off x="457200" y="1151900"/>
            <a:ext cx="528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Neural Networks (NNs) are nested functions that get executed on data input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Defined in parameters (weights and biases)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which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are stored in tensors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a Neural Network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happens in two steps: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Forward Propagation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Backward Propagation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ged59a67e64_5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928" y="1075700"/>
            <a:ext cx="2437125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d59a67e64_5_24"/>
          <p:cNvSpPr txBox="1"/>
          <p:nvPr/>
        </p:nvSpPr>
        <p:spPr>
          <a:xfrm>
            <a:off x="537050" y="4701075"/>
            <a:ext cx="381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PyTorch, “Neural Networks”, https://pytorch.org/tutorials/beginner/blitz/autograd_tutorial.html#sphx-glr-beginner-blitz-autograd-tutorial-py</a:t>
            </a:r>
            <a:endParaRPr sz="1300"/>
          </a:p>
        </p:txBody>
      </p:sp>
      <p:sp>
        <p:nvSpPr>
          <p:cNvPr id="183" name="Google Shape;183;ged59a67e64_5_24"/>
          <p:cNvSpPr txBox="1"/>
          <p:nvPr/>
        </p:nvSpPr>
        <p:spPr>
          <a:xfrm>
            <a:off x="6411650" y="4247825"/>
            <a:ext cx="25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https://en.wikipedia.org/wiki/Neural_network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ed59a67e64_5_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59a67e64_5_2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Classifier</a:t>
            </a:r>
            <a:endParaRPr/>
          </a:p>
        </p:txBody>
      </p:sp>
      <p:sp>
        <p:nvSpPr>
          <p:cNvPr id="190" name="Google Shape;190;ged59a67e64_5_28"/>
          <p:cNvSpPr txBox="1"/>
          <p:nvPr/>
        </p:nvSpPr>
        <p:spPr>
          <a:xfrm>
            <a:off x="470000" y="1099650"/>
            <a:ext cx="833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Load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normalize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particular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datasets with torchvision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Define a Neural Network (CNN, RNN, etc.)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Define a loss function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 the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network on training data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Test the network on testing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ged59a67e64_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75" y="3172100"/>
            <a:ext cx="7270225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d59a67e64_5_28"/>
          <p:cNvSpPr txBox="1"/>
          <p:nvPr/>
        </p:nvSpPr>
        <p:spPr>
          <a:xfrm>
            <a:off x="393800" y="4711600"/>
            <a:ext cx="695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PyTorch, “Training a Classifier”, https://pytorch.org/tutorials/beginner/blitz/cifar10_tutorial.html#sphx-glr-beginner-blitz-cifar10-tutorial-py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ged59a67e64_5_2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599285c3_2_12"/>
          <p:cNvSpPr txBox="1"/>
          <p:nvPr>
            <p:ph type="title"/>
          </p:nvPr>
        </p:nvSpPr>
        <p:spPr>
          <a:xfrm>
            <a:off x="762000" y="1085850"/>
            <a:ext cx="6314700" cy="12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Conventional and Dynamic GAN Training</a:t>
            </a:r>
            <a:endParaRPr sz="3300"/>
          </a:p>
        </p:txBody>
      </p:sp>
      <p:sp>
        <p:nvSpPr>
          <p:cNvPr id="199" name="Google Shape;199;gee599285c3_2_1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59a67e64_6_2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GAN Training</a:t>
            </a:r>
            <a:endParaRPr/>
          </a:p>
        </p:txBody>
      </p:sp>
      <p:sp>
        <p:nvSpPr>
          <p:cNvPr id="205" name="Google Shape;205;ged59a67e64_6_2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ed59a67e64_6_23"/>
          <p:cNvSpPr txBox="1"/>
          <p:nvPr/>
        </p:nvSpPr>
        <p:spPr>
          <a:xfrm>
            <a:off x="2276525" y="2197663"/>
            <a:ext cx="11169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ged59a67e64_6_23"/>
          <p:cNvSpPr txBox="1"/>
          <p:nvPr/>
        </p:nvSpPr>
        <p:spPr>
          <a:xfrm>
            <a:off x="304925" y="2197663"/>
            <a:ext cx="19716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8" name="Google Shape;208;ged59a67e64_6_23"/>
          <p:cNvCxnSpPr/>
          <p:nvPr/>
        </p:nvCxnSpPr>
        <p:spPr>
          <a:xfrm>
            <a:off x="2276350" y="2798600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ged59a67e64_6_23"/>
          <p:cNvSpPr txBox="1"/>
          <p:nvPr/>
        </p:nvSpPr>
        <p:spPr>
          <a:xfrm>
            <a:off x="5356775" y="2197675"/>
            <a:ext cx="11169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ged59a67e64_6_23"/>
          <p:cNvSpPr txBox="1"/>
          <p:nvPr/>
        </p:nvSpPr>
        <p:spPr>
          <a:xfrm>
            <a:off x="3393300" y="2200300"/>
            <a:ext cx="19716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1" name="Google Shape;211;ged59a67e64_6_23"/>
          <p:cNvCxnSpPr/>
          <p:nvPr/>
        </p:nvCxnSpPr>
        <p:spPr>
          <a:xfrm>
            <a:off x="5364900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ged59a67e64_6_23"/>
          <p:cNvSpPr txBox="1"/>
          <p:nvPr/>
        </p:nvSpPr>
        <p:spPr>
          <a:xfrm>
            <a:off x="8279575" y="2244500"/>
            <a:ext cx="5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...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ged59a67e64_6_23"/>
          <p:cNvSpPr txBox="1"/>
          <p:nvPr/>
        </p:nvSpPr>
        <p:spPr>
          <a:xfrm>
            <a:off x="224862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2 Epochs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ged59a67e64_6_23"/>
          <p:cNvSpPr txBox="1"/>
          <p:nvPr/>
        </p:nvSpPr>
        <p:spPr>
          <a:xfrm>
            <a:off x="70437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ged59a67e64_6_23"/>
          <p:cNvSpPr txBox="1"/>
          <p:nvPr/>
        </p:nvSpPr>
        <p:spPr>
          <a:xfrm>
            <a:off x="3788750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ged59a67e64_6_23"/>
          <p:cNvSpPr txBox="1"/>
          <p:nvPr/>
        </p:nvSpPr>
        <p:spPr>
          <a:xfrm>
            <a:off x="5328875" y="3195038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2 Epochs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7" name="Google Shape;217;ged59a67e64_6_23"/>
          <p:cNvCxnSpPr/>
          <p:nvPr/>
        </p:nvCxnSpPr>
        <p:spPr>
          <a:xfrm>
            <a:off x="3393300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ged59a67e64_6_23"/>
          <p:cNvSpPr txBox="1"/>
          <p:nvPr/>
        </p:nvSpPr>
        <p:spPr>
          <a:xfrm>
            <a:off x="6453775" y="2197675"/>
            <a:ext cx="18258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9" name="Google Shape;219;ged59a67e64_6_23"/>
          <p:cNvCxnSpPr/>
          <p:nvPr/>
        </p:nvCxnSpPr>
        <p:spPr>
          <a:xfrm>
            <a:off x="317750" y="3028975"/>
            <a:ext cx="8443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ed59a67e64_6_23"/>
          <p:cNvCxnSpPr/>
          <p:nvPr/>
        </p:nvCxnSpPr>
        <p:spPr>
          <a:xfrm>
            <a:off x="6481675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ged59a67e64_6_23"/>
          <p:cNvSpPr txBox="1"/>
          <p:nvPr/>
        </p:nvSpPr>
        <p:spPr>
          <a:xfrm>
            <a:off x="685322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ged59a67e64_6_23"/>
          <p:cNvSpPr txBox="1"/>
          <p:nvPr/>
        </p:nvSpPr>
        <p:spPr>
          <a:xfrm>
            <a:off x="3083900" y="1641225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5/2 Training Ratio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ged59a67e64_6_23"/>
          <p:cNvSpPr txBox="1"/>
          <p:nvPr/>
        </p:nvSpPr>
        <p:spPr>
          <a:xfrm>
            <a:off x="307050" y="3722375"/>
            <a:ext cx="814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[1] Lim et al. “Geometric GAN”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[2] Lin, Muyang et. al “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GAN Compression: Efficient Architectures for Interactive Conditional GANs”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[3] Lei, Kai et. al “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GCN-GAN: A Non-linear Temporal Link Prediction Model for Weighted Dynamic Networks”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[4] Lee, Hyeungill et. al “Generative Adversarial Trainer: Defense to Adversarial Perturbations with GAN”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[5] Mescheder, Lars et. al “Which Training Methods for GANs do actually Converge?”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[6] Gao, Lianli et. al “</a:t>
            </a:r>
            <a:r>
              <a:rPr lang="en" sz="8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Lightweight dynamic conditional GAN with pyramid attention for text-to-image synthesis”</a:t>
            </a:r>
            <a:endParaRPr sz="800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[7] Mirza Mehdi, “Conditional Generative Adversarial Nets”</a:t>
            </a:r>
            <a:endParaRPr sz="800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[8] Lee, Minhyeok et. al, “Controllable Generative Adversarial Network”</a:t>
            </a:r>
            <a:endParaRPr sz="800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[9] Goodfellow et. al, “Generative Adversarial Nets”</a:t>
            </a:r>
            <a:endParaRPr sz="800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[10] Shoshan et. al , “GAN-Control: Explicitly Controllable GANs” 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ged59a67e64_6_23"/>
          <p:cNvSpPr txBox="1"/>
          <p:nvPr/>
        </p:nvSpPr>
        <p:spPr>
          <a:xfrm>
            <a:off x="926375" y="2600250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ged59a67e64_6_23"/>
          <p:cNvSpPr txBox="1"/>
          <p:nvPr/>
        </p:nvSpPr>
        <p:spPr>
          <a:xfrm>
            <a:off x="2468880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ged59a67e64_6_23"/>
          <p:cNvSpPr txBox="1"/>
          <p:nvPr/>
        </p:nvSpPr>
        <p:spPr>
          <a:xfrm>
            <a:off x="4032504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ged59a67e64_6_23"/>
          <p:cNvSpPr txBox="1"/>
          <p:nvPr/>
        </p:nvSpPr>
        <p:spPr>
          <a:xfrm>
            <a:off x="5559552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ged59a67e64_6_23"/>
          <p:cNvSpPr txBox="1"/>
          <p:nvPr/>
        </p:nvSpPr>
        <p:spPr>
          <a:xfrm>
            <a:off x="7004304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ged59a67e64_6_23"/>
          <p:cNvSpPr txBox="1"/>
          <p:nvPr>
            <p:ph idx="1" type="body"/>
          </p:nvPr>
        </p:nvSpPr>
        <p:spPr>
          <a:xfrm>
            <a:off x="457200" y="1143000"/>
            <a:ext cx="8229600" cy="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Alternate training by freezing each machine for a static number of epochs</a:t>
            </a:r>
            <a:r>
              <a:rPr lang="en" sz="1500"/>
              <a:t>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59a67e64_6_4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ged59a67e64_6_46"/>
          <p:cNvCxnSpPr/>
          <p:nvPr/>
        </p:nvCxnSpPr>
        <p:spPr>
          <a:xfrm flipH="1">
            <a:off x="4566600" y="1253725"/>
            <a:ext cx="10800" cy="3632700"/>
          </a:xfrm>
          <a:prstGeom prst="straightConnector1">
            <a:avLst/>
          </a:prstGeom>
          <a:noFill/>
          <a:ln cap="flat" cmpd="sng" w="38100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ged59a67e64_6_4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GAN Training</a:t>
            </a:r>
            <a:endParaRPr/>
          </a:p>
        </p:txBody>
      </p:sp>
      <p:sp>
        <p:nvSpPr>
          <p:cNvPr id="237" name="Google Shape;237;ged59a67e64_6_46"/>
          <p:cNvSpPr txBox="1"/>
          <p:nvPr/>
        </p:nvSpPr>
        <p:spPr>
          <a:xfrm>
            <a:off x="867975" y="11037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Original Motivation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ged59a67e64_6_46"/>
          <p:cNvSpPr txBox="1"/>
          <p:nvPr/>
        </p:nvSpPr>
        <p:spPr>
          <a:xfrm>
            <a:off x="5600700" y="11037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Flaws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ged59a67e64_6_46"/>
          <p:cNvSpPr txBox="1"/>
          <p:nvPr/>
        </p:nvSpPr>
        <p:spPr>
          <a:xfrm>
            <a:off x="662625" y="1627225"/>
            <a:ext cx="37146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8575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Stable training is an open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Alternates training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Simple to implement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Involves only 2 hyper-parameters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Ensures </a:t>
            </a:r>
            <a:r>
              <a:rPr b="1" i="1" lang="en"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is always better than </a:t>
            </a:r>
            <a:r>
              <a:rPr b="1" i="1" lang="en">
                <a:latin typeface="Verdana"/>
                <a:ea typeface="Verdana"/>
                <a:cs typeface="Verdana"/>
                <a:sym typeface="Verdana"/>
              </a:rPr>
              <a:t>G</a:t>
            </a:r>
            <a:endParaRPr b="1" i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ged59a67e64_6_46"/>
          <p:cNvSpPr txBox="1"/>
          <p:nvPr/>
        </p:nvSpPr>
        <p:spPr>
          <a:xfrm>
            <a:off x="5050725" y="1627632"/>
            <a:ext cx="37146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28575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b="1" i="1" lang="en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can be overtrained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Leads to inefficient computation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Minority of epochs spent training </a:t>
            </a:r>
            <a:r>
              <a:rPr b="1" i="1" lang="en">
                <a:latin typeface="Verdana"/>
                <a:ea typeface="Verdana"/>
                <a:cs typeface="Verdana"/>
                <a:sym typeface="Verdana"/>
              </a:rPr>
              <a:t>G</a:t>
            </a:r>
            <a:endParaRPr b="1" i="1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192D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Doesn’t maintain a sense of fair competition between machines</a:t>
            </a:r>
            <a:endParaRPr b="1" i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d59a67e64_6_56"/>
          <p:cNvSpPr txBox="1"/>
          <p:nvPr>
            <p:ph type="title"/>
          </p:nvPr>
        </p:nvSpPr>
        <p:spPr>
          <a:xfrm>
            <a:off x="457200" y="257175"/>
            <a:ext cx="86868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Method: Dynamic Training</a:t>
            </a:r>
            <a:endParaRPr/>
          </a:p>
        </p:txBody>
      </p:sp>
      <p:sp>
        <p:nvSpPr>
          <p:cNvPr id="246" name="Google Shape;246;ged59a67e64_6_5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ged59a67e64_6_56"/>
          <p:cNvGrpSpPr/>
          <p:nvPr/>
        </p:nvGrpSpPr>
        <p:grpSpPr>
          <a:xfrm>
            <a:off x="457200" y="1318375"/>
            <a:ext cx="8029650" cy="883675"/>
            <a:chOff x="457200" y="1318375"/>
            <a:chExt cx="8029650" cy="883675"/>
          </a:xfrm>
        </p:grpSpPr>
        <p:sp>
          <p:nvSpPr>
            <p:cNvPr id="248" name="Google Shape;248;ged59a67e64_6_56"/>
            <p:cNvSpPr txBox="1"/>
            <p:nvPr/>
          </p:nvSpPr>
          <p:spPr>
            <a:xfrm>
              <a:off x="4157550" y="1335588"/>
              <a:ext cx="559500" cy="6585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9" name="Google Shape;249;ged59a67e64_6_56"/>
            <p:cNvSpPr txBox="1"/>
            <p:nvPr/>
          </p:nvSpPr>
          <p:spPr>
            <a:xfrm>
              <a:off x="3137550" y="1335588"/>
              <a:ext cx="1020000" cy="6948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0" name="Google Shape;250;ged59a67e64_6_56"/>
            <p:cNvCxnSpPr/>
            <p:nvPr/>
          </p:nvCxnSpPr>
          <p:spPr>
            <a:xfrm>
              <a:off x="4151400" y="182705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ged59a67e64_6_56"/>
            <p:cNvSpPr txBox="1"/>
            <p:nvPr/>
          </p:nvSpPr>
          <p:spPr>
            <a:xfrm>
              <a:off x="7927350" y="14499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sz="24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2" name="Google Shape;252;ged59a67e64_6_56"/>
            <p:cNvSpPr txBox="1"/>
            <p:nvPr/>
          </p:nvSpPr>
          <p:spPr>
            <a:xfrm>
              <a:off x="4678663" y="1335588"/>
              <a:ext cx="1020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3" name="Google Shape;253;ged59a67e64_6_56"/>
            <p:cNvSpPr txBox="1"/>
            <p:nvPr/>
          </p:nvSpPr>
          <p:spPr>
            <a:xfrm>
              <a:off x="5698675" y="1335350"/>
              <a:ext cx="5595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4" name="Google Shape;254;ged59a67e64_6_56"/>
            <p:cNvSpPr txBox="1"/>
            <p:nvPr/>
          </p:nvSpPr>
          <p:spPr>
            <a:xfrm>
              <a:off x="6225913" y="1335588"/>
              <a:ext cx="1020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5" name="Google Shape;255;ged59a67e64_6_56"/>
            <p:cNvSpPr txBox="1"/>
            <p:nvPr/>
          </p:nvSpPr>
          <p:spPr>
            <a:xfrm>
              <a:off x="7226738" y="1335350"/>
              <a:ext cx="5595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6" name="Google Shape;256;ged59a67e64_6_56"/>
            <p:cNvCxnSpPr/>
            <p:nvPr/>
          </p:nvCxnSpPr>
          <p:spPr>
            <a:xfrm flipH="1" rot="10800000">
              <a:off x="2839650" y="2003775"/>
              <a:ext cx="5647200" cy="4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57" name="Google Shape;257;ged59a67e64_6_56"/>
            <p:cNvCxnSpPr/>
            <p:nvPr/>
          </p:nvCxnSpPr>
          <p:spPr>
            <a:xfrm>
              <a:off x="4697013" y="182705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ged59a67e64_6_56"/>
            <p:cNvCxnSpPr/>
            <p:nvPr/>
          </p:nvCxnSpPr>
          <p:spPr>
            <a:xfrm>
              <a:off x="569866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ged59a67e64_6_56"/>
            <p:cNvCxnSpPr/>
            <p:nvPr/>
          </p:nvCxnSpPr>
          <p:spPr>
            <a:xfrm>
              <a:off x="625816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ed59a67e64_6_56"/>
            <p:cNvCxnSpPr/>
            <p:nvPr/>
          </p:nvCxnSpPr>
          <p:spPr>
            <a:xfrm>
              <a:off x="720771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ged59a67e64_6_56"/>
            <p:cNvSpPr txBox="1"/>
            <p:nvPr/>
          </p:nvSpPr>
          <p:spPr>
            <a:xfrm>
              <a:off x="457200" y="1318375"/>
              <a:ext cx="261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Verdana"/>
                  <a:ea typeface="Verdana"/>
                  <a:cs typeface="Verdana"/>
                  <a:sym typeface="Verdana"/>
                </a:rPr>
                <a:t>Phase 1:</a:t>
              </a: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 Conventional training for first </a:t>
              </a:r>
              <a:r>
                <a:rPr i="1" lang="en">
                  <a:latin typeface="Verdana"/>
                  <a:ea typeface="Verdana"/>
                  <a:cs typeface="Verdana"/>
                  <a:sym typeface="Verdana"/>
                </a:rPr>
                <a:t>T </a:t>
              </a: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epochs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2" name="Google Shape;262;ged59a67e64_6_56"/>
          <p:cNvGrpSpPr/>
          <p:nvPr/>
        </p:nvGrpSpPr>
        <p:grpSpPr>
          <a:xfrm>
            <a:off x="457200" y="1994100"/>
            <a:ext cx="8229600" cy="1468325"/>
            <a:chOff x="457200" y="1994100"/>
            <a:chExt cx="8229600" cy="1468325"/>
          </a:xfrm>
        </p:grpSpPr>
        <p:sp>
          <p:nvSpPr>
            <p:cNvPr id="263" name="Google Shape;263;ged59a67e64_6_56"/>
            <p:cNvSpPr txBox="1"/>
            <p:nvPr/>
          </p:nvSpPr>
          <p:spPr>
            <a:xfrm>
              <a:off x="3628793" y="2734125"/>
              <a:ext cx="4559700" cy="6948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4" name="Google Shape;264;ged59a67e64_6_56"/>
            <p:cNvCxnSpPr/>
            <p:nvPr/>
          </p:nvCxnSpPr>
          <p:spPr>
            <a:xfrm flipH="1" rot="10800000">
              <a:off x="3145188" y="3396750"/>
              <a:ext cx="5416500" cy="66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ged59a67e64_6_56"/>
            <p:cNvSpPr txBox="1"/>
            <p:nvPr/>
          </p:nvSpPr>
          <p:spPr>
            <a:xfrm>
              <a:off x="457200" y="2631125"/>
              <a:ext cx="2613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Verdana"/>
                  <a:ea typeface="Verdana"/>
                  <a:cs typeface="Verdana"/>
                  <a:sym typeface="Verdana"/>
                </a:rPr>
                <a:t>Phase 2:</a:t>
              </a: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 Train </a:t>
              </a:r>
              <a:r>
                <a:rPr b="1" i="1" lang="en">
                  <a:latin typeface="Verdana"/>
                  <a:ea typeface="Verdana"/>
                  <a:cs typeface="Verdana"/>
                  <a:sym typeface="Verdana"/>
                </a:rPr>
                <a:t>D</a:t>
              </a: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 until model yields minimum recall </a:t>
              </a:r>
              <a:r>
                <a:rPr i="1" lang="en">
                  <a:latin typeface="Verdana"/>
                  <a:ea typeface="Verdana"/>
                  <a:cs typeface="Verdana"/>
                  <a:sym typeface="Verdana"/>
                </a:rPr>
                <a:t>R</a:t>
              </a:r>
              <a:endParaRPr i="1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6" name="Google Shape;266;ged59a67e64_6_56"/>
            <p:cNvCxnSpPr/>
            <p:nvPr/>
          </p:nvCxnSpPr>
          <p:spPr>
            <a:xfrm rot="10800000">
              <a:off x="3145200" y="2502475"/>
              <a:ext cx="0" cy="889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ged59a67e64_6_56"/>
            <p:cNvCxnSpPr/>
            <p:nvPr/>
          </p:nvCxnSpPr>
          <p:spPr>
            <a:xfrm flipH="1">
              <a:off x="3128900" y="2475300"/>
              <a:ext cx="5379300" cy="21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ged59a67e64_6_56"/>
            <p:cNvCxnSpPr/>
            <p:nvPr/>
          </p:nvCxnSpPr>
          <p:spPr>
            <a:xfrm rot="10800000">
              <a:off x="8486775" y="1994100"/>
              <a:ext cx="0" cy="48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ged59a67e64_6_56"/>
            <p:cNvSpPr txBox="1"/>
            <p:nvPr/>
          </p:nvSpPr>
          <p:spPr>
            <a:xfrm>
              <a:off x="3145200" y="2789848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sz="24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0" name="Google Shape;270;ged59a67e64_6_56"/>
            <p:cNvSpPr txBox="1"/>
            <p:nvPr/>
          </p:nvSpPr>
          <p:spPr>
            <a:xfrm>
              <a:off x="8127300" y="27858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sz="24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1" name="Google Shape;271;ged59a67e64_6_56"/>
          <p:cNvGrpSpPr/>
          <p:nvPr/>
        </p:nvGrpSpPr>
        <p:grpSpPr>
          <a:xfrm>
            <a:off x="457200" y="3391975"/>
            <a:ext cx="8362113" cy="1435725"/>
            <a:chOff x="457200" y="3391975"/>
            <a:chExt cx="8362113" cy="1435725"/>
          </a:xfrm>
        </p:grpSpPr>
        <p:sp>
          <p:nvSpPr>
            <p:cNvPr id="272" name="Google Shape;272;ged59a67e64_6_56"/>
            <p:cNvSpPr txBox="1"/>
            <p:nvPr/>
          </p:nvSpPr>
          <p:spPr>
            <a:xfrm>
              <a:off x="3628800" y="3971900"/>
              <a:ext cx="1020000" cy="6585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3" name="Google Shape;273;ged59a67e64_6_56"/>
            <p:cNvCxnSpPr/>
            <p:nvPr/>
          </p:nvCxnSpPr>
          <p:spPr>
            <a:xfrm>
              <a:off x="362767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ged59a67e64_6_56"/>
            <p:cNvSpPr txBox="1"/>
            <p:nvPr/>
          </p:nvSpPr>
          <p:spPr>
            <a:xfrm>
              <a:off x="4592100" y="3971900"/>
              <a:ext cx="699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5" name="Google Shape;275;ged59a67e64_6_56"/>
            <p:cNvSpPr txBox="1"/>
            <p:nvPr/>
          </p:nvSpPr>
          <p:spPr>
            <a:xfrm>
              <a:off x="5231127" y="3971650"/>
              <a:ext cx="5409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6" name="Google Shape;276;ged59a67e64_6_56"/>
            <p:cNvSpPr txBox="1"/>
            <p:nvPr/>
          </p:nvSpPr>
          <p:spPr>
            <a:xfrm>
              <a:off x="5772025" y="3971900"/>
              <a:ext cx="14634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7" name="Google Shape;277;ged59a67e64_6_56"/>
            <p:cNvSpPr txBox="1"/>
            <p:nvPr/>
          </p:nvSpPr>
          <p:spPr>
            <a:xfrm>
              <a:off x="7235550" y="3963975"/>
              <a:ext cx="12726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8" name="Google Shape;278;ged59a67e64_6_56"/>
            <p:cNvCxnSpPr/>
            <p:nvPr/>
          </p:nvCxnSpPr>
          <p:spPr>
            <a:xfrm flipH="1" rot="10800000">
              <a:off x="3140013" y="4629550"/>
              <a:ext cx="5679300" cy="21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ged59a67e64_6_56"/>
            <p:cNvCxnSpPr/>
            <p:nvPr/>
          </p:nvCxnSpPr>
          <p:spPr>
            <a:xfrm>
              <a:off x="4608576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ged59a67e64_6_56"/>
            <p:cNvCxnSpPr/>
            <p:nvPr/>
          </p:nvCxnSpPr>
          <p:spPr>
            <a:xfrm>
              <a:off x="524057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ged59a67e64_6_56"/>
            <p:cNvCxnSpPr/>
            <p:nvPr/>
          </p:nvCxnSpPr>
          <p:spPr>
            <a:xfrm>
              <a:off x="577862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ged59a67e64_6_56"/>
            <p:cNvCxnSpPr/>
            <p:nvPr/>
          </p:nvCxnSpPr>
          <p:spPr>
            <a:xfrm>
              <a:off x="724592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ged59a67e64_6_56"/>
            <p:cNvSpPr txBox="1"/>
            <p:nvPr/>
          </p:nvSpPr>
          <p:spPr>
            <a:xfrm>
              <a:off x="457200" y="3877875"/>
              <a:ext cx="2613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Verdana"/>
                  <a:ea typeface="Verdana"/>
                  <a:cs typeface="Verdana"/>
                  <a:sym typeface="Verdana"/>
                </a:rPr>
                <a:t>Phase 3:</a:t>
              </a: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 Switch which machine to train based on fpR w.r.t PL/PU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4" name="Google Shape;284;ged59a67e64_6_56"/>
            <p:cNvCxnSpPr/>
            <p:nvPr/>
          </p:nvCxnSpPr>
          <p:spPr>
            <a:xfrm flipH="1">
              <a:off x="3182400" y="3873163"/>
              <a:ext cx="5379300" cy="21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ged59a67e64_6_56"/>
            <p:cNvCxnSpPr/>
            <p:nvPr/>
          </p:nvCxnSpPr>
          <p:spPr>
            <a:xfrm rot="10800000">
              <a:off x="8561700" y="3391975"/>
              <a:ext cx="0" cy="48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ged59a67e64_6_56"/>
            <p:cNvSpPr txBox="1"/>
            <p:nvPr/>
          </p:nvSpPr>
          <p:spPr>
            <a:xfrm>
              <a:off x="3117175" y="41163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sz="24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7" name="Google Shape;287;ged59a67e64_6_56"/>
            <p:cNvCxnSpPr/>
            <p:nvPr/>
          </p:nvCxnSpPr>
          <p:spPr>
            <a:xfrm flipH="1" rot="10800000">
              <a:off x="3152663" y="3878950"/>
              <a:ext cx="8400" cy="771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d51e0a4d7_0_11"/>
          <p:cNvSpPr txBox="1"/>
          <p:nvPr/>
        </p:nvSpPr>
        <p:spPr>
          <a:xfrm>
            <a:off x="7403325" y="1089750"/>
            <a:ext cx="1569000" cy="73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ged51e0a4d7_0_11"/>
          <p:cNvSpPr txBox="1"/>
          <p:nvPr/>
        </p:nvSpPr>
        <p:spPr>
          <a:xfrm>
            <a:off x="5365493" y="2311000"/>
            <a:ext cx="764100" cy="204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ged51e0a4d7_0_11"/>
          <p:cNvSpPr txBox="1"/>
          <p:nvPr/>
        </p:nvSpPr>
        <p:spPr>
          <a:xfrm>
            <a:off x="4825394" y="2311000"/>
            <a:ext cx="5748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ged51e0a4d7_0_11"/>
          <p:cNvSpPr txBox="1"/>
          <p:nvPr>
            <p:ph idx="1" type="body"/>
          </p:nvPr>
        </p:nvSpPr>
        <p:spPr>
          <a:xfrm>
            <a:off x="457200" y="1143000"/>
            <a:ext cx="3638400" cy="29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Assumptions: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Similar runtimes for training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Limited time or resources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 known “good” epoch ratio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Real data has some diversity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i="1" lang="en" sz="1400"/>
              <a:t>D</a:t>
            </a:r>
            <a:r>
              <a:rPr lang="en" sz="1400"/>
              <a:t> can achieve a high recall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Additional hyperparameters:</a:t>
            </a:r>
            <a:endParaRPr sz="1400"/>
          </a:p>
          <a:p>
            <a:pPr indent="-203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Phase 1 length, </a:t>
            </a:r>
            <a:r>
              <a:rPr i="1" lang="en" sz="1400"/>
              <a:t>T</a:t>
            </a:r>
            <a:r>
              <a:rPr lang="en" sz="1400"/>
              <a:t>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ℕ</a:t>
            </a:r>
            <a:endParaRPr b="1" sz="1800"/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Recall threshold,</a:t>
            </a:r>
            <a:r>
              <a:rPr i="1" lang="en" sz="1400"/>
              <a:t> R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i="1" sz="1400"/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Push Threshold, PU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sz="1400"/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Pull Threshold, PL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sz="1400"/>
          </a:p>
          <a:p>
            <a:pPr indent="-114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6" name="Google Shape;296;ged51e0a4d7_0_11"/>
          <p:cNvSpPr txBox="1"/>
          <p:nvPr>
            <p:ph type="title"/>
          </p:nvPr>
        </p:nvSpPr>
        <p:spPr>
          <a:xfrm>
            <a:off x="457200" y="257175"/>
            <a:ext cx="85440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Method: Dynamic Training</a:t>
            </a:r>
            <a:endParaRPr/>
          </a:p>
        </p:txBody>
      </p:sp>
      <p:cxnSp>
        <p:nvCxnSpPr>
          <p:cNvPr id="297" name="Google Shape;297;ged51e0a4d7_0_11"/>
          <p:cNvCxnSpPr/>
          <p:nvPr/>
        </p:nvCxnSpPr>
        <p:spPr>
          <a:xfrm rot="49107">
            <a:off x="4789886" y="2301814"/>
            <a:ext cx="42004" cy="2027823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ged51e0a4d7_0_11"/>
          <p:cNvSpPr txBox="1"/>
          <p:nvPr/>
        </p:nvSpPr>
        <p:spPr>
          <a:xfrm rot="-5400000">
            <a:off x="4206150" y="3009278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fpR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ged51e0a4d7_0_11"/>
          <p:cNvSpPr txBox="1"/>
          <p:nvPr/>
        </p:nvSpPr>
        <p:spPr>
          <a:xfrm>
            <a:off x="5895926" y="4399675"/>
            <a:ext cx="10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Epoch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ged51e0a4d7_0_11"/>
          <p:cNvSpPr txBox="1"/>
          <p:nvPr/>
        </p:nvSpPr>
        <p:spPr>
          <a:xfrm>
            <a:off x="4593110" y="4091227"/>
            <a:ext cx="32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0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ged51e0a4d7_0_11"/>
          <p:cNvSpPr txBox="1"/>
          <p:nvPr/>
        </p:nvSpPr>
        <p:spPr>
          <a:xfrm>
            <a:off x="4349974" y="2221000"/>
            <a:ext cx="57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1.00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ged51e0a4d7_0_11"/>
          <p:cNvSpPr txBox="1"/>
          <p:nvPr/>
        </p:nvSpPr>
        <p:spPr>
          <a:xfrm>
            <a:off x="4518298" y="2744501"/>
            <a:ext cx="4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PU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ged51e0a4d7_0_11"/>
          <p:cNvSpPr txBox="1"/>
          <p:nvPr/>
        </p:nvSpPr>
        <p:spPr>
          <a:xfrm>
            <a:off x="4496479" y="3626526"/>
            <a:ext cx="4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PL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4" name="Google Shape;304;ged51e0a4d7_0_11"/>
          <p:cNvCxnSpPr/>
          <p:nvPr/>
        </p:nvCxnSpPr>
        <p:spPr>
          <a:xfrm rot="49107">
            <a:off x="8092840" y="2313521"/>
            <a:ext cx="42004" cy="2027823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ged51e0a4d7_0_11"/>
          <p:cNvSpPr/>
          <p:nvPr/>
        </p:nvSpPr>
        <p:spPr>
          <a:xfrm>
            <a:off x="6570239" y="2951875"/>
            <a:ext cx="1739700" cy="850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ed51e0a4d7_0_11"/>
          <p:cNvSpPr txBox="1"/>
          <p:nvPr/>
        </p:nvSpPr>
        <p:spPr>
          <a:xfrm>
            <a:off x="6372990" y="2945850"/>
            <a:ext cx="843900" cy="8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ged51e0a4d7_0_11"/>
          <p:cNvSpPr txBox="1"/>
          <p:nvPr/>
        </p:nvSpPr>
        <p:spPr>
          <a:xfrm>
            <a:off x="6129720" y="2313432"/>
            <a:ext cx="10188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ged51e0a4d7_0_11"/>
          <p:cNvSpPr txBox="1"/>
          <p:nvPr/>
        </p:nvSpPr>
        <p:spPr>
          <a:xfrm rot="2444">
            <a:off x="8232298" y="3130825"/>
            <a:ext cx="84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Pull/Push Margin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ged51e0a4d7_0_11"/>
          <p:cNvSpPr txBox="1"/>
          <p:nvPr/>
        </p:nvSpPr>
        <p:spPr>
          <a:xfrm>
            <a:off x="7079915" y="2311000"/>
            <a:ext cx="323400" cy="204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ged51e0a4d7_0_11"/>
          <p:cNvSpPr txBox="1"/>
          <p:nvPr/>
        </p:nvSpPr>
        <p:spPr>
          <a:xfrm>
            <a:off x="7403289" y="2319150"/>
            <a:ext cx="6957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1" name="Google Shape;311;ged51e0a4d7_0_11"/>
          <p:cNvCxnSpPr/>
          <p:nvPr/>
        </p:nvCxnSpPr>
        <p:spPr>
          <a:xfrm rot="5457772">
            <a:off x="6441080" y="1249795"/>
            <a:ext cx="35705" cy="33204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ed51e0a4d7_0_11"/>
          <p:cNvCxnSpPr/>
          <p:nvPr/>
        </p:nvCxnSpPr>
        <p:spPr>
          <a:xfrm rot="5457772">
            <a:off x="6441080" y="2164196"/>
            <a:ext cx="35705" cy="33204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ged51e0a4d7_0_11"/>
          <p:cNvSpPr/>
          <p:nvPr/>
        </p:nvSpPr>
        <p:spPr>
          <a:xfrm>
            <a:off x="5356806" y="39481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ed51e0a4d7_0_11"/>
          <p:cNvSpPr/>
          <p:nvPr/>
        </p:nvSpPr>
        <p:spPr>
          <a:xfrm>
            <a:off x="6086214" y="27706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ed51e0a4d7_0_11"/>
          <p:cNvSpPr/>
          <p:nvPr/>
        </p:nvSpPr>
        <p:spPr>
          <a:xfrm>
            <a:off x="7021353" y="38374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ed51e0a4d7_0_11"/>
          <p:cNvSpPr/>
          <p:nvPr/>
        </p:nvSpPr>
        <p:spPr>
          <a:xfrm>
            <a:off x="7358002" y="27706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d51e0a4d7_0_11"/>
          <p:cNvSpPr/>
          <p:nvPr/>
        </p:nvSpPr>
        <p:spPr>
          <a:xfrm>
            <a:off x="4889237" y="3033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ed51e0a4d7_0_11"/>
          <p:cNvSpPr/>
          <p:nvPr/>
        </p:nvSpPr>
        <p:spPr>
          <a:xfrm>
            <a:off x="5045093" y="3414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ed51e0a4d7_0_11"/>
          <p:cNvSpPr/>
          <p:nvPr/>
        </p:nvSpPr>
        <p:spPr>
          <a:xfrm>
            <a:off x="5200950" y="3643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ed51e0a4d7_0_11"/>
          <p:cNvSpPr/>
          <p:nvPr/>
        </p:nvSpPr>
        <p:spPr>
          <a:xfrm>
            <a:off x="5590591" y="39481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ed51e0a4d7_0_11"/>
          <p:cNvSpPr/>
          <p:nvPr/>
        </p:nvSpPr>
        <p:spPr>
          <a:xfrm>
            <a:off x="5746447" y="3795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d51e0a4d7_0_11"/>
          <p:cNvSpPr/>
          <p:nvPr/>
        </p:nvSpPr>
        <p:spPr>
          <a:xfrm>
            <a:off x="5980232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d51e0a4d7_0_11"/>
          <p:cNvSpPr/>
          <p:nvPr/>
        </p:nvSpPr>
        <p:spPr>
          <a:xfrm>
            <a:off x="6291944" y="2957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d51e0a4d7_0_11"/>
          <p:cNvSpPr/>
          <p:nvPr/>
        </p:nvSpPr>
        <p:spPr>
          <a:xfrm>
            <a:off x="6447801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d51e0a4d7_0_11"/>
          <p:cNvSpPr/>
          <p:nvPr/>
        </p:nvSpPr>
        <p:spPr>
          <a:xfrm>
            <a:off x="6681586" y="3643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d51e0a4d7_0_11"/>
          <p:cNvSpPr/>
          <p:nvPr/>
        </p:nvSpPr>
        <p:spPr>
          <a:xfrm>
            <a:off x="6915370" y="3719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ed51e0a4d7_0_11"/>
          <p:cNvSpPr/>
          <p:nvPr/>
        </p:nvSpPr>
        <p:spPr>
          <a:xfrm>
            <a:off x="7227083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ed51e0a4d7_0_11"/>
          <p:cNvSpPr/>
          <p:nvPr/>
        </p:nvSpPr>
        <p:spPr>
          <a:xfrm>
            <a:off x="7538796" y="3033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ed51e0a4d7_0_11"/>
          <p:cNvSpPr/>
          <p:nvPr/>
        </p:nvSpPr>
        <p:spPr>
          <a:xfrm>
            <a:off x="7772580" y="3262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ed51e0a4d7_0_11"/>
          <p:cNvSpPr/>
          <p:nvPr/>
        </p:nvSpPr>
        <p:spPr>
          <a:xfrm>
            <a:off x="8006365" y="3414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ged51e0a4d7_0_11"/>
          <p:cNvCxnSpPr>
            <a:endCxn id="318" idx="5"/>
          </p:cNvCxnSpPr>
          <p:nvPr/>
        </p:nvCxnSpPr>
        <p:spPr>
          <a:xfrm>
            <a:off x="4960280" y="3105168"/>
            <a:ext cx="156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ed51e0a4d7_0_11"/>
          <p:cNvCxnSpPr>
            <a:stCxn id="319" idx="1"/>
            <a:endCxn id="313" idx="6"/>
          </p:cNvCxnSpPr>
          <p:nvPr/>
        </p:nvCxnSpPr>
        <p:spPr>
          <a:xfrm>
            <a:off x="5213163" y="3655583"/>
            <a:ext cx="2271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ged51e0a4d7_0_11"/>
          <p:cNvCxnSpPr>
            <a:stCxn id="318" idx="6"/>
            <a:endCxn id="319" idx="2"/>
          </p:cNvCxnSpPr>
          <p:nvPr/>
        </p:nvCxnSpPr>
        <p:spPr>
          <a:xfrm>
            <a:off x="5128493" y="3456575"/>
            <a:ext cx="726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ged51e0a4d7_0_11"/>
          <p:cNvCxnSpPr>
            <a:endCxn id="320" idx="6"/>
          </p:cNvCxnSpPr>
          <p:nvPr/>
        </p:nvCxnSpPr>
        <p:spPr>
          <a:xfrm flipH="1" rot="10800000">
            <a:off x="5427991" y="3989975"/>
            <a:ext cx="2460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ged51e0a4d7_0_11"/>
          <p:cNvCxnSpPr>
            <a:stCxn id="322" idx="5"/>
            <a:endCxn id="321" idx="5"/>
          </p:cNvCxnSpPr>
          <p:nvPr/>
        </p:nvCxnSpPr>
        <p:spPr>
          <a:xfrm flipH="1">
            <a:off x="5817718" y="3409968"/>
            <a:ext cx="233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ged51e0a4d7_0_11"/>
          <p:cNvCxnSpPr>
            <a:stCxn id="321" idx="0"/>
            <a:endCxn id="320" idx="4"/>
          </p:cNvCxnSpPr>
          <p:nvPr/>
        </p:nvCxnSpPr>
        <p:spPr>
          <a:xfrm flipH="1">
            <a:off x="5632147" y="3795725"/>
            <a:ext cx="1560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ged51e0a4d7_0_11"/>
          <p:cNvCxnSpPr>
            <a:stCxn id="314" idx="2"/>
            <a:endCxn id="322" idx="5"/>
          </p:cNvCxnSpPr>
          <p:nvPr/>
        </p:nvCxnSpPr>
        <p:spPr>
          <a:xfrm flipH="1">
            <a:off x="6051414" y="2812482"/>
            <a:ext cx="348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ged51e0a4d7_0_11"/>
          <p:cNvCxnSpPr>
            <a:stCxn id="314" idx="4"/>
            <a:endCxn id="323" idx="5"/>
          </p:cNvCxnSpPr>
          <p:nvPr/>
        </p:nvCxnSpPr>
        <p:spPr>
          <a:xfrm>
            <a:off x="6127914" y="2854332"/>
            <a:ext cx="235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ed51e0a4d7_0_11"/>
          <p:cNvCxnSpPr>
            <a:stCxn id="323" idx="6"/>
            <a:endCxn id="324" idx="4"/>
          </p:cNvCxnSpPr>
          <p:nvPr/>
        </p:nvCxnSpPr>
        <p:spPr>
          <a:xfrm>
            <a:off x="6375344" y="2999375"/>
            <a:ext cx="1143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ged51e0a4d7_0_11"/>
          <p:cNvCxnSpPr>
            <a:stCxn id="324" idx="2"/>
          </p:cNvCxnSpPr>
          <p:nvPr/>
        </p:nvCxnSpPr>
        <p:spPr>
          <a:xfrm>
            <a:off x="6447801" y="3380375"/>
            <a:ext cx="2406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ged51e0a4d7_0_11"/>
          <p:cNvCxnSpPr>
            <a:stCxn id="325" idx="0"/>
            <a:endCxn id="326" idx="1"/>
          </p:cNvCxnSpPr>
          <p:nvPr/>
        </p:nvCxnSpPr>
        <p:spPr>
          <a:xfrm>
            <a:off x="6723286" y="3643325"/>
            <a:ext cx="2043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ed51e0a4d7_0_11"/>
          <p:cNvCxnSpPr>
            <a:stCxn id="326" idx="4"/>
            <a:endCxn id="326" idx="5"/>
          </p:cNvCxnSpPr>
          <p:nvPr/>
        </p:nvCxnSpPr>
        <p:spPr>
          <a:xfrm flipH="1" rot="10800000">
            <a:off x="6957070" y="3790925"/>
            <a:ext cx="29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ged51e0a4d7_0_11"/>
          <p:cNvCxnSpPr>
            <a:stCxn id="327" idx="4"/>
          </p:cNvCxnSpPr>
          <p:nvPr/>
        </p:nvCxnSpPr>
        <p:spPr>
          <a:xfrm flipH="1">
            <a:off x="7093883" y="3422225"/>
            <a:ext cx="1749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ged51e0a4d7_0_11"/>
          <p:cNvCxnSpPr>
            <a:stCxn id="316" idx="5"/>
            <a:endCxn id="327" idx="6"/>
          </p:cNvCxnSpPr>
          <p:nvPr/>
        </p:nvCxnSpPr>
        <p:spPr>
          <a:xfrm flipH="1">
            <a:off x="7310389" y="2842075"/>
            <a:ext cx="1188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ged51e0a4d7_0_11"/>
          <p:cNvCxnSpPr>
            <a:stCxn id="316" idx="7"/>
            <a:endCxn id="328" idx="5"/>
          </p:cNvCxnSpPr>
          <p:nvPr/>
        </p:nvCxnSpPr>
        <p:spPr>
          <a:xfrm>
            <a:off x="7429189" y="2782890"/>
            <a:ext cx="1809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ged51e0a4d7_0_11"/>
          <p:cNvCxnSpPr>
            <a:stCxn id="328" idx="4"/>
            <a:endCxn id="329" idx="4"/>
          </p:cNvCxnSpPr>
          <p:nvPr/>
        </p:nvCxnSpPr>
        <p:spPr>
          <a:xfrm>
            <a:off x="7580496" y="3117425"/>
            <a:ext cx="2337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ged51e0a4d7_0_11"/>
          <p:cNvCxnSpPr>
            <a:stCxn id="329" idx="5"/>
            <a:endCxn id="330" idx="2"/>
          </p:cNvCxnSpPr>
          <p:nvPr/>
        </p:nvCxnSpPr>
        <p:spPr>
          <a:xfrm>
            <a:off x="7843767" y="3333768"/>
            <a:ext cx="162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ged51e0a4d7_0_11"/>
          <p:cNvSpPr txBox="1"/>
          <p:nvPr/>
        </p:nvSpPr>
        <p:spPr>
          <a:xfrm>
            <a:off x="7492663" y="1170675"/>
            <a:ext cx="128100" cy="11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ged51e0a4d7_0_11"/>
          <p:cNvSpPr txBox="1"/>
          <p:nvPr/>
        </p:nvSpPr>
        <p:spPr>
          <a:xfrm>
            <a:off x="7492663" y="1399275"/>
            <a:ext cx="128100" cy="118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ged51e0a4d7_0_11"/>
          <p:cNvSpPr/>
          <p:nvPr/>
        </p:nvSpPr>
        <p:spPr>
          <a:xfrm>
            <a:off x="7514162" y="1641025"/>
            <a:ext cx="816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ed51e0a4d7_0_11"/>
          <p:cNvSpPr txBox="1"/>
          <p:nvPr/>
        </p:nvSpPr>
        <p:spPr>
          <a:xfrm>
            <a:off x="7622200" y="105790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training interval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ged51e0a4d7_0_11"/>
          <p:cNvSpPr txBox="1"/>
          <p:nvPr/>
        </p:nvSpPr>
        <p:spPr>
          <a:xfrm>
            <a:off x="7622200" y="1295625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training interval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ged51e0a4d7_0_11"/>
          <p:cNvSpPr txBox="1"/>
          <p:nvPr/>
        </p:nvSpPr>
        <p:spPr>
          <a:xfrm>
            <a:off x="7626101" y="151510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1000"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) at an epoch </a:t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ged51e0a4d7_0_11"/>
          <p:cNvSpPr txBox="1"/>
          <p:nvPr/>
        </p:nvSpPr>
        <p:spPr>
          <a:xfrm>
            <a:off x="4170800" y="1938838"/>
            <a:ext cx="47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False Positive Rate of </a:t>
            </a:r>
            <a:r>
              <a:rPr b="1" i="1" lang="en" sz="13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" sz="1300"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)) During 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Phase 3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Training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55" name="Google Shape;355;ged51e0a4d7_0_11"/>
          <p:cNvCxnSpPr/>
          <p:nvPr/>
        </p:nvCxnSpPr>
        <p:spPr>
          <a:xfrm rot="5457772">
            <a:off x="6441080" y="2697597"/>
            <a:ext cx="35705" cy="332044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ed51e0a4d7_0_11"/>
          <p:cNvCxnSpPr/>
          <p:nvPr/>
        </p:nvCxnSpPr>
        <p:spPr>
          <a:xfrm rot="5457772">
            <a:off x="6441080" y="640195"/>
            <a:ext cx="35705" cy="332044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ged51e0a4d7_0_1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d59a67e64_5_0"/>
          <p:cNvSpPr txBox="1"/>
          <p:nvPr>
            <p:ph type="title"/>
          </p:nvPr>
        </p:nvSpPr>
        <p:spPr>
          <a:xfrm>
            <a:off x="365075" y="381550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ged59a67e64_5_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Watched Anaconda tutorial (Kyle, Ryan, Alek)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Installed Anaconda </a:t>
            </a:r>
            <a:r>
              <a:rPr lang="en" sz="1400"/>
              <a:t>(Kyle, Ryan, Alek)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Installed Pytorch </a:t>
            </a:r>
            <a:r>
              <a:rPr lang="en" sz="1400"/>
              <a:t>(Kyle, Ryan, Alek)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Done </a:t>
            </a:r>
            <a:r>
              <a:rPr lang="en" sz="1400"/>
              <a:t>Pytorch</a:t>
            </a:r>
            <a:r>
              <a:rPr lang="en" sz="1400"/>
              <a:t> Blitz </a:t>
            </a:r>
            <a:r>
              <a:rPr lang="en" sz="1400"/>
              <a:t>(Kyle, Ryan, Alek)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Installed Jupyter Notebook </a:t>
            </a:r>
            <a:r>
              <a:rPr lang="en" sz="1400"/>
              <a:t>(Kyle, Ryan, Alek)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Read original GAN paper </a:t>
            </a:r>
            <a:r>
              <a:rPr lang="en" sz="1400"/>
              <a:t>(Kyle, Ryan, Alek, Josh)</a:t>
            </a:r>
            <a:endParaRPr sz="1400"/>
          </a:p>
          <a:p>
            <a:pPr indent="-248919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Documented a simple GAN implementation + training demo (Josh)</a:t>
            </a:r>
            <a:endParaRPr sz="1400"/>
          </a:p>
        </p:txBody>
      </p:sp>
      <p:sp>
        <p:nvSpPr>
          <p:cNvPr id="94" name="Google Shape;94;ged59a67e64_5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d59a67e64_6_108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Metric for </a:t>
            </a:r>
            <a:r>
              <a:rPr lang="en" sz="1500" u="sng"/>
              <a:t>dissimilarity</a:t>
            </a:r>
            <a:r>
              <a:rPr lang="en" sz="1500"/>
              <a:t> between two 1-D probability distributions</a:t>
            </a:r>
            <a:r>
              <a:rPr lang="en" sz="1800"/>
              <a:t> </a:t>
            </a: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Range: [0,∞)  fewer = more similar</a:t>
            </a:r>
            <a:endParaRPr sz="1400"/>
          </a:p>
        </p:txBody>
      </p:sp>
      <p:sp>
        <p:nvSpPr>
          <p:cNvPr id="363" name="Google Shape;363;ged59a67e64_6_108"/>
          <p:cNvSpPr txBox="1"/>
          <p:nvPr>
            <p:ph type="title"/>
          </p:nvPr>
        </p:nvSpPr>
        <p:spPr>
          <a:xfrm>
            <a:off x="457200" y="257175"/>
            <a:ext cx="86190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Measuring Convergence: </a:t>
            </a:r>
            <a:r>
              <a:rPr lang="en" sz="2500"/>
              <a:t>Wasserstein Distance</a:t>
            </a:r>
            <a:endParaRPr sz="2500"/>
          </a:p>
        </p:txBody>
      </p:sp>
      <p:pic>
        <p:nvPicPr>
          <p:cNvPr id="364" name="Google Shape;364;ged59a67e64_6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75" y="2680150"/>
            <a:ext cx="5493024" cy="1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ed59a67e64_6_108"/>
          <p:cNvPicPr preferRelativeResize="0"/>
          <p:nvPr/>
        </p:nvPicPr>
        <p:blipFill rotWithShape="1">
          <a:blip r:embed="rId4">
            <a:alphaModFix/>
          </a:blip>
          <a:srcRect b="0" l="0" r="49786" t="0"/>
          <a:stretch/>
        </p:blipFill>
        <p:spPr>
          <a:xfrm>
            <a:off x="2100600" y="2012600"/>
            <a:ext cx="2652300" cy="25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ed59a67e64_6_108"/>
          <p:cNvPicPr preferRelativeResize="0"/>
          <p:nvPr/>
        </p:nvPicPr>
        <p:blipFill rotWithShape="1">
          <a:blip r:embed="rId4">
            <a:alphaModFix/>
          </a:blip>
          <a:srcRect b="0" l="49786" r="0" t="0"/>
          <a:stretch/>
        </p:blipFill>
        <p:spPr>
          <a:xfrm>
            <a:off x="4752888" y="2052988"/>
            <a:ext cx="2488712" cy="253438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ed59a67e64_6_108"/>
          <p:cNvSpPr txBox="1"/>
          <p:nvPr/>
        </p:nvSpPr>
        <p:spPr>
          <a:xfrm>
            <a:off x="2108600" y="2093325"/>
            <a:ext cx="2652300" cy="245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ged59a67e64_6_108"/>
          <p:cNvSpPr txBox="1"/>
          <p:nvPr/>
        </p:nvSpPr>
        <p:spPr>
          <a:xfrm>
            <a:off x="386000" y="47907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Plots 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courtesy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 of Medium.com “Entropy”  </a:t>
            </a:r>
            <a:endParaRPr i="1" sz="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https://medium.com/analytics-vidhya/a-primer-of-entropy-information-and-kl-divergence-42290791398f</a:t>
            </a:r>
            <a:endParaRPr i="1"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ged59a67e64_6_10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d59a67e64_6_2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Convergence</a:t>
            </a:r>
            <a:endParaRPr/>
          </a:p>
        </p:txBody>
      </p:sp>
      <p:cxnSp>
        <p:nvCxnSpPr>
          <p:cNvPr id="375" name="Google Shape;375;ged59a67e64_6_230"/>
          <p:cNvCxnSpPr/>
          <p:nvPr/>
        </p:nvCxnSpPr>
        <p:spPr>
          <a:xfrm rot="10800000">
            <a:off x="5884852" y="1820041"/>
            <a:ext cx="0" cy="2263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ed59a67e64_6_230"/>
          <p:cNvCxnSpPr/>
          <p:nvPr/>
        </p:nvCxnSpPr>
        <p:spPr>
          <a:xfrm>
            <a:off x="5889298" y="4087847"/>
            <a:ext cx="26982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ged59a67e64_6_230"/>
          <p:cNvSpPr txBox="1"/>
          <p:nvPr/>
        </p:nvSpPr>
        <p:spPr>
          <a:xfrm>
            <a:off x="4617675" y="2285950"/>
            <a:ext cx="12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Wasserstein Distance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ged59a67e64_6_230"/>
          <p:cNvSpPr txBox="1"/>
          <p:nvPr/>
        </p:nvSpPr>
        <p:spPr>
          <a:xfrm>
            <a:off x="6434598" y="4178925"/>
            <a:ext cx="14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ged59a67e64_6_230"/>
          <p:cNvSpPr/>
          <p:nvPr/>
        </p:nvSpPr>
        <p:spPr>
          <a:xfrm>
            <a:off x="6046323" y="1905982"/>
            <a:ext cx="2336938" cy="2138203"/>
          </a:xfrm>
          <a:custGeom>
            <a:rect b="b" l="l" r="r" t="t"/>
            <a:pathLst>
              <a:path extrusionOk="0" h="115688" w="122465">
                <a:moveTo>
                  <a:pt x="0" y="0"/>
                </a:moveTo>
                <a:cubicBezTo>
                  <a:pt x="2883" y="12231"/>
                  <a:pt x="5687" y="54923"/>
                  <a:pt x="17295" y="73386"/>
                </a:cubicBezTo>
                <a:cubicBezTo>
                  <a:pt x="28903" y="91849"/>
                  <a:pt x="52118" y="103730"/>
                  <a:pt x="69646" y="110780"/>
                </a:cubicBezTo>
                <a:cubicBezTo>
                  <a:pt x="87174" y="117830"/>
                  <a:pt x="113662" y="114870"/>
                  <a:pt x="122465" y="11568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80" name="Google Shape;380;ged59a67e64_6_230"/>
          <p:cNvCxnSpPr/>
          <p:nvPr/>
        </p:nvCxnSpPr>
        <p:spPr>
          <a:xfrm flipH="1">
            <a:off x="4631675" y="949575"/>
            <a:ext cx="2400" cy="35844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ged59a67e64_6_230"/>
          <p:cNvSpPr txBox="1"/>
          <p:nvPr/>
        </p:nvSpPr>
        <p:spPr>
          <a:xfrm>
            <a:off x="49568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we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want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to happen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ged59a67e64_6_230"/>
          <p:cNvSpPr txBox="1"/>
          <p:nvPr/>
        </p:nvSpPr>
        <p:spPr>
          <a:xfrm>
            <a:off x="365725" y="4881000"/>
            <a:ext cx="28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Verdana"/>
                <a:ea typeface="Verdana"/>
                <a:cs typeface="Verdana"/>
                <a:sym typeface="Verdana"/>
              </a:rPr>
              <a:t>Modification of Figure</a:t>
            </a:r>
            <a:r>
              <a:rPr i="1" lang="en" sz="800">
                <a:latin typeface="Verdana"/>
                <a:ea typeface="Verdana"/>
                <a:cs typeface="Verdana"/>
                <a:sym typeface="Verdana"/>
              </a:rPr>
              <a:t> by Walter Gerych</a:t>
            </a:r>
            <a:endParaRPr i="1"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ged59a67e64_6_230"/>
          <p:cNvSpPr/>
          <p:nvPr/>
        </p:nvSpPr>
        <p:spPr>
          <a:xfrm>
            <a:off x="1701460" y="4080595"/>
            <a:ext cx="2240700" cy="3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ged59a67e64_6_230"/>
          <p:cNvCxnSpPr/>
          <p:nvPr/>
        </p:nvCxnSpPr>
        <p:spPr>
          <a:xfrm rot="10800000">
            <a:off x="1479206" y="1820185"/>
            <a:ext cx="0" cy="22062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ged59a67e64_6_230"/>
          <p:cNvCxnSpPr/>
          <p:nvPr/>
        </p:nvCxnSpPr>
        <p:spPr>
          <a:xfrm>
            <a:off x="1483477" y="4030583"/>
            <a:ext cx="25920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ed59a67e64_6_230"/>
          <p:cNvSpPr txBox="1"/>
          <p:nvPr/>
        </p:nvSpPr>
        <p:spPr>
          <a:xfrm>
            <a:off x="337325" y="2287425"/>
            <a:ext cx="11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Wasserstein Distance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Google Shape;387;ged59a67e64_6_230"/>
          <p:cNvSpPr txBox="1"/>
          <p:nvPr/>
        </p:nvSpPr>
        <p:spPr>
          <a:xfrm>
            <a:off x="2001348" y="4119375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8" name="Google Shape;388;ged59a67e64_6_230"/>
          <p:cNvSpPr/>
          <p:nvPr/>
        </p:nvSpPr>
        <p:spPr>
          <a:xfrm>
            <a:off x="1611470" y="2059524"/>
            <a:ext cx="2430285" cy="1284145"/>
          </a:xfrm>
          <a:custGeom>
            <a:rect b="b" l="l" r="r" t="t"/>
            <a:pathLst>
              <a:path extrusionOk="0" h="71282" w="132567">
                <a:moveTo>
                  <a:pt x="0" y="0"/>
                </a:moveTo>
                <a:cubicBezTo>
                  <a:pt x="2999" y="10244"/>
                  <a:pt x="12807" y="58701"/>
                  <a:pt x="17996" y="61466"/>
                </a:cubicBezTo>
                <a:cubicBezTo>
                  <a:pt x="23185" y="64232"/>
                  <a:pt x="27045" y="15619"/>
                  <a:pt x="31135" y="16593"/>
                </a:cubicBezTo>
                <a:cubicBezTo>
                  <a:pt x="35225" y="17567"/>
                  <a:pt x="38259" y="65128"/>
                  <a:pt x="42535" y="67309"/>
                </a:cubicBezTo>
                <a:cubicBezTo>
                  <a:pt x="46811" y="69490"/>
                  <a:pt x="51797" y="38173"/>
                  <a:pt x="56792" y="29681"/>
                </a:cubicBezTo>
                <a:cubicBezTo>
                  <a:pt x="61787" y="21190"/>
                  <a:pt x="66621" y="9621"/>
                  <a:pt x="72503" y="16360"/>
                </a:cubicBezTo>
                <a:cubicBezTo>
                  <a:pt x="78385" y="23099"/>
                  <a:pt x="85889" y="69764"/>
                  <a:pt x="92082" y="70114"/>
                </a:cubicBezTo>
                <a:cubicBezTo>
                  <a:pt x="98275" y="70465"/>
                  <a:pt x="103898" y="18268"/>
                  <a:pt x="109663" y="18463"/>
                </a:cubicBezTo>
                <a:cubicBezTo>
                  <a:pt x="115428" y="18658"/>
                  <a:pt x="122855" y="71321"/>
                  <a:pt x="126672" y="71282"/>
                </a:cubicBezTo>
                <a:cubicBezTo>
                  <a:pt x="130489" y="71243"/>
                  <a:pt x="131585" y="27071"/>
                  <a:pt x="132567" y="18229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Google Shape;389;ged59a67e64_6_230"/>
          <p:cNvSpPr txBox="1"/>
          <p:nvPr/>
        </p:nvSpPr>
        <p:spPr>
          <a:xfrm>
            <a:off x="1133946" y="1084200"/>
            <a:ext cx="29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happens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0" name="Google Shape;390;ged59a67e64_6_23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d59a67e64_6_114"/>
          <p:cNvSpPr txBox="1"/>
          <p:nvPr>
            <p:ph type="title"/>
          </p:nvPr>
        </p:nvSpPr>
        <p:spPr>
          <a:xfrm>
            <a:off x="457200" y="257175"/>
            <a:ext cx="85653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Prelim. Results: Median Wasserstein</a:t>
            </a:r>
            <a:endParaRPr/>
          </a:p>
        </p:txBody>
      </p:sp>
      <p:sp>
        <p:nvSpPr>
          <p:cNvPr id="396" name="Google Shape;396;ged59a67e64_6_11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ged59a67e64_6_114"/>
          <p:cNvPicPr preferRelativeResize="0"/>
          <p:nvPr/>
        </p:nvPicPr>
        <p:blipFill rotWithShape="1">
          <a:blip r:embed="rId3">
            <a:alphaModFix/>
          </a:blip>
          <a:srcRect b="0" l="0" r="48466" t="0"/>
          <a:stretch/>
        </p:blipFill>
        <p:spPr>
          <a:xfrm>
            <a:off x="777500" y="1720687"/>
            <a:ext cx="3291840" cy="295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ed59a67e64_6_114"/>
          <p:cNvPicPr preferRelativeResize="0"/>
          <p:nvPr/>
        </p:nvPicPr>
        <p:blipFill rotWithShape="1">
          <a:blip r:embed="rId4">
            <a:alphaModFix/>
          </a:blip>
          <a:srcRect b="0" l="0" r="48971" t="0"/>
          <a:stretch/>
        </p:blipFill>
        <p:spPr>
          <a:xfrm>
            <a:off x="4886475" y="1720675"/>
            <a:ext cx="3291851" cy="30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ed59a67e64_6_114"/>
          <p:cNvSpPr txBox="1"/>
          <p:nvPr/>
        </p:nvSpPr>
        <p:spPr>
          <a:xfrm>
            <a:off x="1206650" y="124135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Conventional Training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ged59a67e64_6_114"/>
          <p:cNvSpPr/>
          <p:nvPr/>
        </p:nvSpPr>
        <p:spPr>
          <a:xfrm>
            <a:off x="3927950" y="2561700"/>
            <a:ext cx="190800" cy="1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ed59a67e64_6_114"/>
          <p:cNvSpPr/>
          <p:nvPr/>
        </p:nvSpPr>
        <p:spPr>
          <a:xfrm>
            <a:off x="8047725" y="2653975"/>
            <a:ext cx="190800" cy="1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ed59a67e64_6_114"/>
          <p:cNvSpPr txBox="1"/>
          <p:nvPr/>
        </p:nvSpPr>
        <p:spPr>
          <a:xfrm>
            <a:off x="5339425" y="121530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Dynamic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Training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d59a67e64_6_12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Prelim. Results: Mean Wasserstein</a:t>
            </a:r>
            <a:endParaRPr/>
          </a:p>
        </p:txBody>
      </p:sp>
      <p:sp>
        <p:nvSpPr>
          <p:cNvPr id="408" name="Google Shape;408;ged59a67e64_6_12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ged59a67e64_6_125"/>
          <p:cNvPicPr preferRelativeResize="0"/>
          <p:nvPr/>
        </p:nvPicPr>
        <p:blipFill rotWithShape="1">
          <a:blip r:embed="rId3">
            <a:alphaModFix/>
          </a:blip>
          <a:srcRect b="0" l="49617" r="0" t="0"/>
          <a:stretch/>
        </p:blipFill>
        <p:spPr>
          <a:xfrm>
            <a:off x="777240" y="1719072"/>
            <a:ext cx="329184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ed59a67e64_6_125"/>
          <p:cNvPicPr preferRelativeResize="0"/>
          <p:nvPr/>
        </p:nvPicPr>
        <p:blipFill rotWithShape="1">
          <a:blip r:embed="rId4">
            <a:alphaModFix/>
          </a:blip>
          <a:srcRect b="0" l="49078" r="0" t="0"/>
          <a:stretch/>
        </p:blipFill>
        <p:spPr>
          <a:xfrm>
            <a:off x="4959096" y="1728216"/>
            <a:ext cx="3291839" cy="29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ed59a67e64_6_125"/>
          <p:cNvSpPr/>
          <p:nvPr/>
        </p:nvSpPr>
        <p:spPr>
          <a:xfrm>
            <a:off x="685750" y="4299675"/>
            <a:ext cx="190800" cy="3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ed59a67e64_6_125"/>
          <p:cNvSpPr/>
          <p:nvPr/>
        </p:nvSpPr>
        <p:spPr>
          <a:xfrm>
            <a:off x="4766075" y="4371675"/>
            <a:ext cx="190800" cy="3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d59a67e64_6_125"/>
          <p:cNvSpPr txBox="1"/>
          <p:nvPr/>
        </p:nvSpPr>
        <p:spPr>
          <a:xfrm>
            <a:off x="1206650" y="124135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Conventional Training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ged59a67e64_6_125"/>
          <p:cNvSpPr txBox="1"/>
          <p:nvPr/>
        </p:nvSpPr>
        <p:spPr>
          <a:xfrm>
            <a:off x="5339425" y="121530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Dynamic Training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ged59a67e64_6_125"/>
          <p:cNvSpPr txBox="1"/>
          <p:nvPr/>
        </p:nvSpPr>
        <p:spPr>
          <a:xfrm>
            <a:off x="5102352" y="3949025"/>
            <a:ext cx="274200" cy="219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ged59a67e64_6_125"/>
          <p:cNvSpPr txBox="1"/>
          <p:nvPr/>
        </p:nvSpPr>
        <p:spPr>
          <a:xfrm>
            <a:off x="914400" y="3749040"/>
            <a:ext cx="274200" cy="219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d59a67e64_6_136"/>
          <p:cNvSpPr txBox="1"/>
          <p:nvPr>
            <p:ph type="title"/>
          </p:nvPr>
        </p:nvSpPr>
        <p:spPr>
          <a:xfrm>
            <a:off x="375050" y="263525"/>
            <a:ext cx="867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Prelim. Results: Wasserstein Difference</a:t>
            </a:r>
            <a:endParaRPr sz="3000"/>
          </a:p>
        </p:txBody>
      </p:sp>
      <p:sp>
        <p:nvSpPr>
          <p:cNvPr id="422" name="Google Shape;422;ged59a67e64_6_13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3" name="Google Shape;423;ged59a67e64_6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13573"/>
            <a:ext cx="7843174" cy="263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ged59a67e64_6_136"/>
          <p:cNvCxnSpPr/>
          <p:nvPr/>
        </p:nvCxnSpPr>
        <p:spPr>
          <a:xfrm>
            <a:off x="3254829" y="2062643"/>
            <a:ext cx="0" cy="22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5" name="Google Shape;425;ged59a67e64_6_136"/>
          <p:cNvCxnSpPr/>
          <p:nvPr/>
        </p:nvCxnSpPr>
        <p:spPr>
          <a:xfrm>
            <a:off x="7402372" y="2075858"/>
            <a:ext cx="0" cy="22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6" name="Google Shape;426;ged59a67e64_6_136"/>
          <p:cNvSpPr txBox="1"/>
          <p:nvPr/>
        </p:nvSpPr>
        <p:spPr>
          <a:xfrm>
            <a:off x="457200" y="12188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Negative means dynamic approach performed better that epoch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d59a67e64_6_25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Demo</a:t>
            </a:r>
            <a:endParaRPr/>
          </a:p>
        </p:txBody>
      </p:sp>
      <p:pic>
        <p:nvPicPr>
          <p:cNvPr id="432" name="Google Shape;432;ged59a67e64_6_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400" y="1314300"/>
            <a:ext cx="2334125" cy="2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ed59a67e64_6_25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d51e0a4d7_0_9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Add Value?</a:t>
            </a:r>
            <a:endParaRPr/>
          </a:p>
        </p:txBody>
      </p:sp>
      <p:sp>
        <p:nvSpPr>
          <p:cNvPr id="439" name="Google Shape;439;ged51e0a4d7_0_95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Improves training stability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Less variance in loss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Reduces frequency of redundant/inefficient epochs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Only trains a machine to stay competitive with adversary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Negligibly additional complexity for implementing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O(n) complexity w.r.t. volume of real data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Maximizes training of </a:t>
            </a:r>
            <a:r>
              <a:rPr b="1" i="1" lang="en" sz="1500"/>
              <a:t>G </a:t>
            </a:r>
            <a:r>
              <a:rPr lang="en" sz="1500"/>
              <a:t> 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Doesn’t need to adhere to an epoch ratio &gt; 1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500"/>
              <a:t>Leads to equal to or quicker convergence (empirically) </a:t>
            </a:r>
            <a:r>
              <a:rPr lang="en" sz="1400"/>
              <a:t> </a:t>
            </a:r>
            <a:endParaRPr sz="1400"/>
          </a:p>
        </p:txBody>
      </p:sp>
      <p:sp>
        <p:nvSpPr>
          <p:cNvPr id="440" name="Google Shape;440;ged51e0a4d7_0_9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d59a67e64_6_25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Left?</a:t>
            </a:r>
            <a:endParaRPr/>
          </a:p>
        </p:txBody>
      </p:sp>
      <p:sp>
        <p:nvSpPr>
          <p:cNvPr id="446" name="Google Shape;446;ged59a67e64_6_257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Extensive set of experiments on multiple GAN architectures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Generalization of code to work for other architectures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Creating a usable PyTorch package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Theoretical analysis of method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Improvements to method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Other new training strategies</a:t>
            </a:r>
            <a:endParaRPr sz="1500"/>
          </a:p>
        </p:txBody>
      </p:sp>
      <p:sp>
        <p:nvSpPr>
          <p:cNvPr id="447" name="Google Shape;447;ged59a67e64_6_25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e599285c3_0_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53" name="Google Shape;453;gee599285c3_0_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Finish training listed on the GitHub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Implement a simple GAN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Understand other types of GANs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Explore other novel training strategies to experiment</a:t>
            </a:r>
            <a:endParaRPr sz="1500"/>
          </a:p>
        </p:txBody>
      </p:sp>
      <p:sp>
        <p:nvSpPr>
          <p:cNvPr id="454" name="Google Shape;454;gee599285c3_0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d51e0a4d7_0_11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60" name="Google Shape;460;ged51e0a4d7_0_115"/>
          <p:cNvSpPr txBox="1"/>
          <p:nvPr>
            <p:ph idx="1" type="body"/>
          </p:nvPr>
        </p:nvSpPr>
        <p:spPr>
          <a:xfrm>
            <a:off x="457200" y="1143000"/>
            <a:ext cx="8522400" cy="191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Pytorch and Anaconda are useful packages/tools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Simple GANs learn by competition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Dynamic training is a novel approach to limiting </a:t>
            </a:r>
            <a:r>
              <a:rPr lang="en" sz="1500"/>
              <a:t>unstable</a:t>
            </a:r>
            <a:r>
              <a:rPr lang="en" sz="1500"/>
              <a:t> training.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Dynamic training demonstrates some efficacy</a:t>
            </a:r>
            <a:endParaRPr sz="1500"/>
          </a:p>
        </p:txBody>
      </p:sp>
      <p:sp>
        <p:nvSpPr>
          <p:cNvPr id="461" name="Google Shape;461;ged51e0a4d7_0_11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599285c3_2_0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Papers</a:t>
            </a:r>
            <a:endParaRPr/>
          </a:p>
        </p:txBody>
      </p:sp>
      <p:sp>
        <p:nvSpPr>
          <p:cNvPr id="100" name="Google Shape;100;gee599285c3_2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59a67e64_5_1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 GAN Paper</a:t>
            </a:r>
            <a:endParaRPr/>
          </a:p>
        </p:txBody>
      </p:sp>
      <p:sp>
        <p:nvSpPr>
          <p:cNvPr id="106" name="Google Shape;106;ged59a67e64_5_1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GANs consist of a Generator (</a:t>
            </a:r>
            <a:r>
              <a:rPr i="1" lang="en" sz="1400"/>
              <a:t>G</a:t>
            </a:r>
            <a:r>
              <a:rPr lang="en" sz="1400"/>
              <a:t>) and a Discriminator (</a:t>
            </a:r>
            <a:r>
              <a:rPr i="1" lang="en" sz="1400"/>
              <a:t>D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G attempts to map random noise to a real distribution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D attempts to discriminate between a real distribution and G’s output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So long as D never overfits, G should iteratively converge towards the real distribution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7" name="Google Shape;107;ged59a67e64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42" y="2571750"/>
            <a:ext cx="6669110" cy="21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ed59a67e64_5_10"/>
          <p:cNvSpPr txBox="1"/>
          <p:nvPr/>
        </p:nvSpPr>
        <p:spPr>
          <a:xfrm>
            <a:off x="329275" y="4874650"/>
            <a:ext cx="65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Goodfellow, Ian et. al. “Generative Adversarial Nets”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ged59a67e64_5_1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59a67e64_5_1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GANs</a:t>
            </a:r>
            <a:endParaRPr/>
          </a:p>
        </p:txBody>
      </p:sp>
      <p:sp>
        <p:nvSpPr>
          <p:cNvPr id="115" name="Google Shape;115;ged59a67e64_5_15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Simple GAN strengths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Should work with most possible functions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Works much better than non-GAN generative models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Markov </a:t>
            </a:r>
            <a:r>
              <a:rPr lang="en" sz="1500"/>
              <a:t>chains are never needed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6" name="Google Shape;116;ged59a67e64_5_1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ged59a67e64_5_15"/>
          <p:cNvSpPr txBox="1"/>
          <p:nvPr>
            <p:ph idx="2" type="body"/>
          </p:nvPr>
        </p:nvSpPr>
        <p:spPr>
          <a:xfrm>
            <a:off x="4648200" y="1257300"/>
            <a:ext cx="3919200" cy="33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Simple GAN weaknesses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Training is difficult 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The generator is unable to create anything which exists outside of the known data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599285c3_2_1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GANs</a:t>
            </a:r>
            <a:endParaRPr/>
          </a:p>
        </p:txBody>
      </p:sp>
      <p:sp>
        <p:nvSpPr>
          <p:cNvPr id="123" name="Google Shape;123;gee599285c3_2_18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•"/>
            </a:pPr>
            <a:r>
              <a:rPr lang="en" sz="1400">
                <a:solidFill>
                  <a:srgbClr val="000000"/>
                </a:solidFill>
              </a:rPr>
              <a:t>Forces </a:t>
            </a:r>
            <a:r>
              <a:rPr b="1" i="1" lang="en" sz="1400">
                <a:solidFill>
                  <a:srgbClr val="000000"/>
                </a:solidFill>
              </a:rPr>
              <a:t>G </a:t>
            </a:r>
            <a:r>
              <a:rPr lang="en" sz="1400">
                <a:solidFill>
                  <a:srgbClr val="000000"/>
                </a:solidFill>
              </a:rPr>
              <a:t>to generate with a specific class/feature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•"/>
            </a:pPr>
            <a:r>
              <a:rPr lang="en" sz="1400">
                <a:solidFill>
                  <a:srgbClr val="000000"/>
                </a:solidFill>
              </a:rPr>
              <a:t>Reduces mode collapse during </a:t>
            </a:r>
            <a:r>
              <a:rPr b="1" i="1" lang="en" sz="1400">
                <a:solidFill>
                  <a:srgbClr val="000000"/>
                </a:solidFill>
              </a:rPr>
              <a:t>G</a:t>
            </a:r>
            <a:r>
              <a:rPr lang="en" sz="1400">
                <a:solidFill>
                  <a:srgbClr val="000000"/>
                </a:solidFill>
              </a:rPr>
              <a:t>’s training  </a:t>
            </a:r>
            <a:endParaRPr sz="1500"/>
          </a:p>
        </p:txBody>
      </p:sp>
      <p:sp>
        <p:nvSpPr>
          <p:cNvPr id="124" name="Google Shape;124;gee599285c3_2_1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gee599285c3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67176"/>
            <a:ext cx="3525199" cy="2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e599285c3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275" y="2099838"/>
            <a:ext cx="4236525" cy="24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e599285c3_2_18"/>
          <p:cNvSpPr txBox="1"/>
          <p:nvPr/>
        </p:nvSpPr>
        <p:spPr>
          <a:xfrm>
            <a:off x="371801" y="4890800"/>
            <a:ext cx="62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M. Mirza and S. Osindero, “Conditional Generative Adversarial Nets,” 2014.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599285c3_2_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Controllable GANs</a:t>
            </a:r>
            <a:endParaRPr/>
          </a:p>
        </p:txBody>
      </p:sp>
      <p:sp>
        <p:nvSpPr>
          <p:cNvPr id="133" name="Google Shape;133;gee599285c3_2_24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One major flaw with conditional GANs is that </a:t>
            </a:r>
            <a:r>
              <a:rPr i="1" lang="en" sz="1500"/>
              <a:t>G</a:t>
            </a:r>
            <a:r>
              <a:rPr lang="en" sz="1500"/>
              <a:t> can’t generate data with very rare features - </a:t>
            </a:r>
            <a:r>
              <a:rPr i="1" lang="en" sz="1500"/>
              <a:t>D</a:t>
            </a:r>
            <a:r>
              <a:rPr lang="en" sz="1500"/>
              <a:t> is much more likely to mark data with such features as fake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Ex: If the vast majority of wolf pictures are on snow, any generated pictures of wolves on grass are more likely to be marked as fake.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Controllable GANs include a separate classifier. </a:t>
            </a:r>
            <a:r>
              <a:rPr i="1" lang="en" sz="1500"/>
              <a:t>G</a:t>
            </a:r>
            <a:r>
              <a:rPr lang="en" sz="1500"/>
              <a:t> attempts to both fool </a:t>
            </a:r>
            <a:r>
              <a:rPr i="1" lang="en" sz="1500"/>
              <a:t>D</a:t>
            </a:r>
            <a:r>
              <a:rPr lang="en" sz="1500"/>
              <a:t> and be classified correctly by the classifier.</a:t>
            </a:r>
            <a:endParaRPr sz="1500"/>
          </a:p>
        </p:txBody>
      </p:sp>
      <p:sp>
        <p:nvSpPr>
          <p:cNvPr id="134" name="Google Shape;134;gee599285c3_2_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gee599285c3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75" y="2481475"/>
            <a:ext cx="3486525" cy="24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ee599285c3_2_24"/>
          <p:cNvSpPr txBox="1"/>
          <p:nvPr/>
        </p:nvSpPr>
        <p:spPr>
          <a:xfrm>
            <a:off x="295601" y="4890800"/>
            <a:ext cx="625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M. Lee and J. Seok, “Controllable Generative Adversarial Network”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599285c3_2_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Explicitly Controllable GANs</a:t>
            </a:r>
            <a:endParaRPr/>
          </a:p>
        </p:txBody>
      </p:sp>
      <p:sp>
        <p:nvSpPr>
          <p:cNvPr id="142" name="Google Shape;142;gee599285c3_2_3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An explicitly controllable </a:t>
            </a:r>
            <a:r>
              <a:rPr i="1" lang="en" sz="1500"/>
              <a:t>G</a:t>
            </a:r>
            <a:r>
              <a:rPr lang="en" sz="1500"/>
              <a:t> takes a vector for each desired controllable feature (age, pose, lighting, etc)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Encoders are used to transform human-readable input data into the vector format which </a:t>
            </a:r>
            <a:r>
              <a:rPr i="1" lang="en" sz="1500"/>
              <a:t>G</a:t>
            </a:r>
            <a:r>
              <a:rPr lang="en" sz="1500"/>
              <a:t> uses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An explicitly controllable GAN can create images without being </a:t>
            </a:r>
            <a:r>
              <a:rPr lang="en" sz="1500"/>
              <a:t>constrained</a:t>
            </a:r>
            <a:r>
              <a:rPr lang="en" sz="1500"/>
              <a:t> by the number of classifications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─"/>
            </a:pPr>
            <a:r>
              <a:rPr lang="en" sz="1500"/>
              <a:t>Ex: A controllable or conditional GAN might only be able to generate faces which would be classified as “old,” but an explicitly controllable GAN would be able to generate a face with a specific age.</a:t>
            </a:r>
            <a:endParaRPr sz="1500"/>
          </a:p>
        </p:txBody>
      </p:sp>
      <p:sp>
        <p:nvSpPr>
          <p:cNvPr id="143" name="Google Shape;143;gee599285c3_2_3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599285c3_2_6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Blitz</a:t>
            </a:r>
            <a:endParaRPr/>
          </a:p>
        </p:txBody>
      </p:sp>
      <p:sp>
        <p:nvSpPr>
          <p:cNvPr id="149" name="Google Shape;149;gee599285c3_2_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