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BBAAO6nMX+JjaZ/30akcha+T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59a67e64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ed59a67e64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d59a67e64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ed59a67e64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59a67e64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ed59a67e64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d51e0a4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ed51e0a4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d59a67e64_6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ed59a67e64_6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d59a67e64_6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ed59a67e64_6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d59a67e64_6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ed59a67e64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d59a67e64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ed59a67e64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d59a67e64_6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ed59a67e64_6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d59a67e64_6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ed59a67e64_6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d59a67e6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ed59a67e6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51e0a4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ed51e0a4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d59a67e64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ed59a67e64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d51e0a4d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ed51e0a4d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59a67e64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d59a67e6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59a67e6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d59a67e6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59a67e64_2_0:notes"/>
          <p:cNvSpPr/>
          <p:nvPr>
            <p:ph idx="2" type="sldImg"/>
          </p:nvPr>
        </p:nvSpPr>
        <p:spPr>
          <a:xfrm>
            <a:off x="428113" y="696913"/>
            <a:ext cx="6062100" cy="340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ed59a67e64_2_0:notes"/>
          <p:cNvSpPr txBox="1"/>
          <p:nvPr>
            <p:ph idx="1" type="body"/>
          </p:nvPr>
        </p:nvSpPr>
        <p:spPr>
          <a:xfrm>
            <a:off x="883652" y="4339341"/>
            <a:ext cx="507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59a67e64_2_82:notes"/>
          <p:cNvSpPr/>
          <p:nvPr>
            <p:ph idx="2" type="sldImg"/>
          </p:nvPr>
        </p:nvSpPr>
        <p:spPr>
          <a:xfrm>
            <a:off x="428113" y="696913"/>
            <a:ext cx="6062100" cy="340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ed59a67e64_2_82:notes"/>
          <p:cNvSpPr txBox="1"/>
          <p:nvPr>
            <p:ph idx="1" type="body"/>
          </p:nvPr>
        </p:nvSpPr>
        <p:spPr>
          <a:xfrm>
            <a:off x="883652" y="4339341"/>
            <a:ext cx="507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59a67e6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d59a67e6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59a67e64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d59a67e64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d59a67e64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d59a67e64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Kyle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 type="title">
  <p:cSld name="TITLE">
    <p:bg>
      <p:bgPr>
        <a:solidFill>
          <a:srgbClr val="AB192D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739875"/>
            <a:ext cx="2057401" cy="6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6" name="Google Shape;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2235708"/>
            <a:ext cx="2969528" cy="29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3392782" y="1143000"/>
            <a:ext cx="5294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─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31"/>
          <p:cNvSpPr txBox="1"/>
          <p:nvPr>
            <p:ph idx="2" type="body"/>
          </p:nvPr>
        </p:nvSpPr>
        <p:spPr>
          <a:xfrm>
            <a:off x="443917" y="1143000"/>
            <a:ext cx="267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31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32"/>
          <p:cNvSpPr/>
          <p:nvPr>
            <p:ph idx="2" type="pic"/>
          </p:nvPr>
        </p:nvSpPr>
        <p:spPr>
          <a:xfrm>
            <a:off x="457200" y="1143000"/>
            <a:ext cx="58674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2"/>
          <p:cNvSpPr txBox="1"/>
          <p:nvPr>
            <p:ph idx="1" type="body"/>
          </p:nvPr>
        </p:nvSpPr>
        <p:spPr>
          <a:xfrm>
            <a:off x="6553200" y="1143000"/>
            <a:ext cx="213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7" name="Google Shape;77;p3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8" name="Google Shape;78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24" name="Google Shape;2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9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29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762000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35" name="Google Shape;3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5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" type="subTitle"/>
          </p:nvPr>
        </p:nvSpPr>
        <p:spPr>
          <a:xfrm>
            <a:off x="457200" y="3031236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38" name="Google Shape;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0"/>
            <a:ext cx="2057400" cy="6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0" y="4793742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2225" y="1075135"/>
            <a:ext cx="3014664" cy="299323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7620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7620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Google Shape;57;p30"/>
          <p:cNvSpPr txBox="1"/>
          <p:nvPr>
            <p:ph idx="3" type="body"/>
          </p:nvPr>
        </p:nvSpPr>
        <p:spPr>
          <a:xfrm>
            <a:off x="46482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" name="Google Shape;58;p30"/>
          <p:cNvSpPr txBox="1"/>
          <p:nvPr>
            <p:ph idx="4" type="body"/>
          </p:nvPr>
        </p:nvSpPr>
        <p:spPr>
          <a:xfrm>
            <a:off x="46482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1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21"/>
          <p:cNvSpPr txBox="1"/>
          <p:nvPr/>
        </p:nvSpPr>
        <p:spPr>
          <a:xfrm>
            <a:off x="5486400" y="4800600"/>
            <a:ext cx="335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84400" y="1702825"/>
            <a:ext cx="7564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"/>
              <a:t>MQP Progress 9/2/21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Ryan Astor, Kyle Costello, Josh DeOliveira, Alek Lewis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d59a67e64_6_2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Conventional GAN Training</a:t>
            </a:r>
            <a:endParaRPr/>
          </a:p>
        </p:txBody>
      </p:sp>
      <p:sp>
        <p:nvSpPr>
          <p:cNvPr id="161" name="Google Shape;161;ged59a67e64_6_23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ged59a67e64_6_23"/>
          <p:cNvSpPr txBox="1"/>
          <p:nvPr/>
        </p:nvSpPr>
        <p:spPr>
          <a:xfrm>
            <a:off x="2276525" y="2197663"/>
            <a:ext cx="11169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Generator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ged59a67e64_6_23"/>
          <p:cNvSpPr txBox="1"/>
          <p:nvPr/>
        </p:nvSpPr>
        <p:spPr>
          <a:xfrm>
            <a:off x="304925" y="2197663"/>
            <a:ext cx="1971600" cy="83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Discriminator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4" name="Google Shape;164;ged59a67e64_6_23"/>
          <p:cNvCxnSpPr/>
          <p:nvPr/>
        </p:nvCxnSpPr>
        <p:spPr>
          <a:xfrm>
            <a:off x="2276350" y="2798600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ged59a67e64_6_23"/>
          <p:cNvSpPr txBox="1"/>
          <p:nvPr/>
        </p:nvSpPr>
        <p:spPr>
          <a:xfrm>
            <a:off x="5356775" y="2197675"/>
            <a:ext cx="11169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Generator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ged59a67e64_6_23"/>
          <p:cNvSpPr txBox="1"/>
          <p:nvPr/>
        </p:nvSpPr>
        <p:spPr>
          <a:xfrm>
            <a:off x="3393300" y="2200300"/>
            <a:ext cx="1971600" cy="83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Discriminator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7" name="Google Shape;167;ged59a67e64_6_23"/>
          <p:cNvCxnSpPr/>
          <p:nvPr/>
        </p:nvCxnSpPr>
        <p:spPr>
          <a:xfrm>
            <a:off x="5364900" y="2841475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ged59a67e64_6_23"/>
          <p:cNvSpPr txBox="1"/>
          <p:nvPr/>
        </p:nvSpPr>
        <p:spPr>
          <a:xfrm>
            <a:off x="8279575" y="2244500"/>
            <a:ext cx="5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endParaRPr b="1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ged59a67e64_6_23"/>
          <p:cNvSpPr txBox="1"/>
          <p:nvPr/>
        </p:nvSpPr>
        <p:spPr>
          <a:xfrm>
            <a:off x="2248625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Epochs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ged59a67e64_6_23"/>
          <p:cNvSpPr txBox="1"/>
          <p:nvPr/>
        </p:nvSpPr>
        <p:spPr>
          <a:xfrm>
            <a:off x="704375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 Epochs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ged59a67e64_6_23"/>
          <p:cNvSpPr txBox="1"/>
          <p:nvPr/>
        </p:nvSpPr>
        <p:spPr>
          <a:xfrm>
            <a:off x="3788750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 Epochs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ged59a67e64_6_23"/>
          <p:cNvSpPr txBox="1"/>
          <p:nvPr/>
        </p:nvSpPr>
        <p:spPr>
          <a:xfrm>
            <a:off x="5328875" y="3195038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Epochs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3" name="Google Shape;173;ged59a67e64_6_23"/>
          <p:cNvCxnSpPr/>
          <p:nvPr/>
        </p:nvCxnSpPr>
        <p:spPr>
          <a:xfrm>
            <a:off x="3393300" y="2841475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ed59a67e64_6_23"/>
          <p:cNvSpPr txBox="1"/>
          <p:nvPr/>
        </p:nvSpPr>
        <p:spPr>
          <a:xfrm>
            <a:off x="6453775" y="2197675"/>
            <a:ext cx="1825800" cy="83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Discriminator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5" name="Google Shape;175;ged59a67e64_6_23"/>
          <p:cNvCxnSpPr/>
          <p:nvPr/>
        </p:nvCxnSpPr>
        <p:spPr>
          <a:xfrm>
            <a:off x="317750" y="3028975"/>
            <a:ext cx="8443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ged59a67e64_6_23"/>
          <p:cNvCxnSpPr/>
          <p:nvPr/>
        </p:nvCxnSpPr>
        <p:spPr>
          <a:xfrm>
            <a:off x="6481675" y="2841475"/>
            <a:ext cx="0" cy="375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ged59a67e64_6_23"/>
          <p:cNvSpPr txBox="1"/>
          <p:nvPr/>
        </p:nvSpPr>
        <p:spPr>
          <a:xfrm>
            <a:off x="6853225" y="3216475"/>
            <a:ext cx="11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 Epochs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ged59a67e64_6_23"/>
          <p:cNvSpPr txBox="1"/>
          <p:nvPr/>
        </p:nvSpPr>
        <p:spPr>
          <a:xfrm>
            <a:off x="3083900" y="1641225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5/2 Training Ratio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ged59a67e64_6_23"/>
          <p:cNvSpPr txBox="1"/>
          <p:nvPr/>
        </p:nvSpPr>
        <p:spPr>
          <a:xfrm>
            <a:off x="307050" y="3722375"/>
            <a:ext cx="814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[1] Lim et al. “Geometric GAN”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[2] Lin, Muyang et. al “</a:t>
            </a:r>
            <a:r>
              <a:rPr b="0" i="0" lang="en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GAN Compression: Efficient Architectures for Interactive Conditional GANs”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[3] Lei, Kai et. al “</a:t>
            </a:r>
            <a:r>
              <a:rPr b="0" i="0" lang="en" sz="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GCN-GAN: A Non-linear Temporal Link Prediction Model for Weighted Dynamic Networks”</a:t>
            </a:r>
            <a:endParaRPr b="0" i="0" sz="800" u="none" cap="none" strike="noStrike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[4] Lee, Hyeungill et. al “Generative Adversarial Trainer: Defense to Adversarial Perturbations with GAN”</a:t>
            </a:r>
            <a:endParaRPr b="0" i="0" sz="800" u="none" cap="none" strike="noStrike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[5] Mescheder, Lars et. al “Which Training Methods for GANs do actually Converge?”</a:t>
            </a:r>
            <a:endParaRPr b="0" i="0" sz="800" u="none" cap="none" strike="noStrike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[6] Gao, Lianli et. al “</a:t>
            </a:r>
            <a:r>
              <a:rPr b="0" i="0" lang="en" sz="800" u="none" cap="none" strike="noStrike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Lightweight dynamic conditional GAN with pyramid attention for text-to-image synthesis”</a:t>
            </a:r>
            <a:endParaRPr b="0" i="0" sz="800" u="none" cap="none" strike="noStrike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[7] Mirza Mehdi, “Conditional Generative Adversarial Nets”</a:t>
            </a:r>
            <a:endParaRPr b="0" i="0" sz="800" u="none" cap="none" strike="noStrike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[8] Lee, Minhyeok et. al, “Controllable Generative Adversarial Network”</a:t>
            </a:r>
            <a:endParaRPr b="0" i="0" sz="800" u="none" cap="none" strike="noStrike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[9] Goodfellow et. al, “Generative Adversarial Nets”</a:t>
            </a:r>
            <a:endParaRPr b="0" i="0" sz="800" u="none" cap="none" strike="noStrike">
              <a:solidFill>
                <a:srgbClr val="50505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rPr>
              <a:t>[10] Shoshan et. al , “GAN-Control: Explicitly Controllable GANs” </a:t>
            </a:r>
            <a:endParaRPr b="0" i="0" sz="80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ged59a67e64_6_23"/>
          <p:cNvSpPr txBox="1"/>
          <p:nvPr/>
        </p:nvSpPr>
        <p:spPr>
          <a:xfrm>
            <a:off x="926375" y="2600250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ged59a67e64_6_23"/>
          <p:cNvSpPr txBox="1"/>
          <p:nvPr/>
        </p:nvSpPr>
        <p:spPr>
          <a:xfrm>
            <a:off x="2468880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ged59a67e64_6_23"/>
          <p:cNvSpPr txBox="1"/>
          <p:nvPr/>
        </p:nvSpPr>
        <p:spPr>
          <a:xfrm>
            <a:off x="4032504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ged59a67e64_6_23"/>
          <p:cNvSpPr txBox="1"/>
          <p:nvPr/>
        </p:nvSpPr>
        <p:spPr>
          <a:xfrm>
            <a:off x="5559552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ged59a67e64_6_23"/>
          <p:cNvSpPr txBox="1"/>
          <p:nvPr/>
        </p:nvSpPr>
        <p:spPr>
          <a:xfrm>
            <a:off x="7004304" y="2596896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ged59a67e64_6_23"/>
          <p:cNvSpPr txBox="1"/>
          <p:nvPr>
            <p:ph idx="1" type="body"/>
          </p:nvPr>
        </p:nvSpPr>
        <p:spPr>
          <a:xfrm>
            <a:off x="457200" y="1143000"/>
            <a:ext cx="822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Alternate training by freezing each machine for a static number of epochs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59a67e64_6_4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ged59a67e64_6_46"/>
          <p:cNvCxnSpPr/>
          <p:nvPr/>
        </p:nvCxnSpPr>
        <p:spPr>
          <a:xfrm flipH="1">
            <a:off x="4566600" y="1253725"/>
            <a:ext cx="10800" cy="363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ed59a67e64_6_4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Conventional GAN Training</a:t>
            </a:r>
            <a:endParaRPr/>
          </a:p>
        </p:txBody>
      </p:sp>
      <p:sp>
        <p:nvSpPr>
          <p:cNvPr id="193" name="Google Shape;193;ged59a67e64_6_46"/>
          <p:cNvSpPr txBox="1"/>
          <p:nvPr/>
        </p:nvSpPr>
        <p:spPr>
          <a:xfrm>
            <a:off x="867975" y="11037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Original Motivation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ged59a67e64_6_46"/>
          <p:cNvSpPr txBox="1"/>
          <p:nvPr/>
        </p:nvSpPr>
        <p:spPr>
          <a:xfrm>
            <a:off x="5600700" y="11037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Flaws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ged59a67e64_6_46"/>
          <p:cNvSpPr txBox="1"/>
          <p:nvPr/>
        </p:nvSpPr>
        <p:spPr>
          <a:xfrm>
            <a:off x="662625" y="1627225"/>
            <a:ext cx="37146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Stable training is an open problem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Alternates training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Simple to implement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Involves only 2 hyper-parameters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Ensures </a:t>
            </a:r>
            <a:r>
              <a:rPr b="1" i="1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 </a:t>
            </a: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is always better than </a:t>
            </a:r>
            <a:r>
              <a:rPr b="1" i="1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b="1" i="1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ged59a67e64_6_46"/>
          <p:cNvSpPr txBox="1"/>
          <p:nvPr/>
        </p:nvSpPr>
        <p:spPr>
          <a:xfrm>
            <a:off x="5050725" y="1627632"/>
            <a:ext cx="37146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85750" lvl="0" marL="28575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i="1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 be overtrained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inefficient computation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Minority of epochs spent training </a:t>
            </a:r>
            <a:r>
              <a:rPr b="1" i="1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 b="1" i="1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Doesn’t maintain a sense of fair competition between machines</a:t>
            </a:r>
            <a:endParaRPr b="1" i="1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d59a67e64_6_56"/>
          <p:cNvSpPr txBox="1"/>
          <p:nvPr>
            <p:ph type="title"/>
          </p:nvPr>
        </p:nvSpPr>
        <p:spPr>
          <a:xfrm>
            <a:off x="457200" y="257175"/>
            <a:ext cx="8686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Proposed Method: Dynamic Training</a:t>
            </a:r>
            <a:endParaRPr/>
          </a:p>
        </p:txBody>
      </p:sp>
      <p:sp>
        <p:nvSpPr>
          <p:cNvPr id="202" name="Google Shape;202;ged59a67e64_6_5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ged59a67e64_6_56"/>
          <p:cNvGrpSpPr/>
          <p:nvPr/>
        </p:nvGrpSpPr>
        <p:grpSpPr>
          <a:xfrm>
            <a:off x="457200" y="1318375"/>
            <a:ext cx="8029650" cy="883675"/>
            <a:chOff x="457200" y="1318375"/>
            <a:chExt cx="8029650" cy="883675"/>
          </a:xfrm>
        </p:grpSpPr>
        <p:sp>
          <p:nvSpPr>
            <p:cNvPr id="204" name="Google Shape;204;ged59a67e64_6_56"/>
            <p:cNvSpPr txBox="1"/>
            <p:nvPr/>
          </p:nvSpPr>
          <p:spPr>
            <a:xfrm>
              <a:off x="4157550" y="1335588"/>
              <a:ext cx="559500" cy="6585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5" name="Google Shape;205;ged59a67e64_6_56"/>
            <p:cNvSpPr txBox="1"/>
            <p:nvPr/>
          </p:nvSpPr>
          <p:spPr>
            <a:xfrm>
              <a:off x="3137550" y="1335588"/>
              <a:ext cx="1020000" cy="6948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06" name="Google Shape;206;ged59a67e64_6_56"/>
            <p:cNvCxnSpPr/>
            <p:nvPr/>
          </p:nvCxnSpPr>
          <p:spPr>
            <a:xfrm>
              <a:off x="4151400" y="182705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ged59a67e64_6_56"/>
            <p:cNvSpPr txBox="1"/>
            <p:nvPr/>
          </p:nvSpPr>
          <p:spPr>
            <a:xfrm>
              <a:off x="7927350" y="1449973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8" name="Google Shape;208;ged59a67e64_6_56"/>
            <p:cNvSpPr txBox="1"/>
            <p:nvPr/>
          </p:nvSpPr>
          <p:spPr>
            <a:xfrm>
              <a:off x="4678663" y="1335588"/>
              <a:ext cx="10200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9" name="Google Shape;209;ged59a67e64_6_56"/>
            <p:cNvSpPr txBox="1"/>
            <p:nvPr/>
          </p:nvSpPr>
          <p:spPr>
            <a:xfrm>
              <a:off x="5698675" y="1335350"/>
              <a:ext cx="5595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0" name="Google Shape;210;ged59a67e64_6_56"/>
            <p:cNvSpPr txBox="1"/>
            <p:nvPr/>
          </p:nvSpPr>
          <p:spPr>
            <a:xfrm>
              <a:off x="6225913" y="1335588"/>
              <a:ext cx="10200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1" name="Google Shape;211;ged59a67e64_6_56"/>
            <p:cNvSpPr txBox="1"/>
            <p:nvPr/>
          </p:nvSpPr>
          <p:spPr>
            <a:xfrm>
              <a:off x="7226738" y="1335350"/>
              <a:ext cx="5595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12" name="Google Shape;212;ged59a67e64_6_56"/>
            <p:cNvCxnSpPr/>
            <p:nvPr/>
          </p:nvCxnSpPr>
          <p:spPr>
            <a:xfrm flipH="1" rot="10800000">
              <a:off x="2839650" y="2003775"/>
              <a:ext cx="5647200" cy="429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cxnSp>
          <p:nvCxnSpPr>
            <p:cNvPr id="213" name="Google Shape;213;ged59a67e64_6_56"/>
            <p:cNvCxnSpPr/>
            <p:nvPr/>
          </p:nvCxnSpPr>
          <p:spPr>
            <a:xfrm>
              <a:off x="4697013" y="182705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ged59a67e64_6_56"/>
            <p:cNvCxnSpPr/>
            <p:nvPr/>
          </p:nvCxnSpPr>
          <p:spPr>
            <a:xfrm>
              <a:off x="5698663" y="18164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ged59a67e64_6_56"/>
            <p:cNvCxnSpPr/>
            <p:nvPr/>
          </p:nvCxnSpPr>
          <p:spPr>
            <a:xfrm>
              <a:off x="6258163" y="18164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ged59a67e64_6_56"/>
            <p:cNvCxnSpPr/>
            <p:nvPr/>
          </p:nvCxnSpPr>
          <p:spPr>
            <a:xfrm>
              <a:off x="7207713" y="18164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ged59a67e64_6_56"/>
            <p:cNvSpPr txBox="1"/>
            <p:nvPr/>
          </p:nvSpPr>
          <p:spPr>
            <a:xfrm>
              <a:off x="457200" y="1318375"/>
              <a:ext cx="2613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Phase 1: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Conventional training for first </a:t>
              </a:r>
              <a:r>
                <a:rPr b="0" i="1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T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epochs</a:t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8" name="Google Shape;218;ged59a67e64_6_56"/>
          <p:cNvGrpSpPr/>
          <p:nvPr/>
        </p:nvGrpSpPr>
        <p:grpSpPr>
          <a:xfrm>
            <a:off x="457200" y="1994100"/>
            <a:ext cx="8229600" cy="1468325"/>
            <a:chOff x="457200" y="1994100"/>
            <a:chExt cx="8229600" cy="1468325"/>
          </a:xfrm>
        </p:grpSpPr>
        <p:sp>
          <p:nvSpPr>
            <p:cNvPr id="219" name="Google Shape;219;ged59a67e64_6_56"/>
            <p:cNvSpPr txBox="1"/>
            <p:nvPr/>
          </p:nvSpPr>
          <p:spPr>
            <a:xfrm>
              <a:off x="3628793" y="2734125"/>
              <a:ext cx="4559700" cy="6948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20" name="Google Shape;220;ged59a67e64_6_56"/>
            <p:cNvCxnSpPr/>
            <p:nvPr/>
          </p:nvCxnSpPr>
          <p:spPr>
            <a:xfrm flipH="1" rot="10800000">
              <a:off x="3145188" y="3396750"/>
              <a:ext cx="5416500" cy="66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ged59a67e64_6_56"/>
            <p:cNvSpPr txBox="1"/>
            <p:nvPr/>
          </p:nvSpPr>
          <p:spPr>
            <a:xfrm>
              <a:off x="457200" y="2631125"/>
              <a:ext cx="2613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Phase 2: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Train </a:t>
              </a:r>
              <a:r>
                <a:rPr b="1" i="1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until model yields minimum recall </a:t>
              </a:r>
              <a:r>
                <a:rPr b="0" i="1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endParaRPr b="0" i="1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22" name="Google Shape;222;ged59a67e64_6_56"/>
            <p:cNvCxnSpPr/>
            <p:nvPr/>
          </p:nvCxnSpPr>
          <p:spPr>
            <a:xfrm rot="10800000">
              <a:off x="3145200" y="2502475"/>
              <a:ext cx="0" cy="889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ged59a67e64_6_56"/>
            <p:cNvCxnSpPr/>
            <p:nvPr/>
          </p:nvCxnSpPr>
          <p:spPr>
            <a:xfrm flipH="1">
              <a:off x="3128900" y="2475300"/>
              <a:ext cx="5379300" cy="21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ged59a67e64_6_56"/>
            <p:cNvCxnSpPr/>
            <p:nvPr/>
          </p:nvCxnSpPr>
          <p:spPr>
            <a:xfrm rot="10800000">
              <a:off x="8486775" y="1994100"/>
              <a:ext cx="0" cy="48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ged59a67e64_6_56"/>
            <p:cNvSpPr txBox="1"/>
            <p:nvPr/>
          </p:nvSpPr>
          <p:spPr>
            <a:xfrm>
              <a:off x="3145200" y="2789848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6" name="Google Shape;226;ged59a67e64_6_56"/>
            <p:cNvSpPr txBox="1"/>
            <p:nvPr/>
          </p:nvSpPr>
          <p:spPr>
            <a:xfrm>
              <a:off x="8127300" y="2785873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7" name="Google Shape;227;ged59a67e64_6_56"/>
          <p:cNvGrpSpPr/>
          <p:nvPr/>
        </p:nvGrpSpPr>
        <p:grpSpPr>
          <a:xfrm>
            <a:off x="457200" y="3391975"/>
            <a:ext cx="8362113" cy="1435725"/>
            <a:chOff x="457200" y="3391975"/>
            <a:chExt cx="8362113" cy="1435725"/>
          </a:xfrm>
        </p:grpSpPr>
        <p:sp>
          <p:nvSpPr>
            <p:cNvPr id="228" name="Google Shape;228;ged59a67e64_6_56"/>
            <p:cNvSpPr txBox="1"/>
            <p:nvPr/>
          </p:nvSpPr>
          <p:spPr>
            <a:xfrm>
              <a:off x="3628800" y="3971900"/>
              <a:ext cx="1020000" cy="6585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29" name="Google Shape;229;ged59a67e64_6_56"/>
            <p:cNvCxnSpPr/>
            <p:nvPr/>
          </p:nvCxnSpPr>
          <p:spPr>
            <a:xfrm>
              <a:off x="362767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ged59a67e64_6_56"/>
            <p:cNvSpPr txBox="1"/>
            <p:nvPr/>
          </p:nvSpPr>
          <p:spPr>
            <a:xfrm>
              <a:off x="4592100" y="3971900"/>
              <a:ext cx="6990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1" name="Google Shape;231;ged59a67e64_6_56"/>
            <p:cNvSpPr txBox="1"/>
            <p:nvPr/>
          </p:nvSpPr>
          <p:spPr>
            <a:xfrm>
              <a:off x="5231127" y="3971650"/>
              <a:ext cx="5409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1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2" name="Google Shape;232;ged59a67e64_6_56"/>
            <p:cNvSpPr txBox="1"/>
            <p:nvPr/>
          </p:nvSpPr>
          <p:spPr>
            <a:xfrm>
              <a:off x="5772025" y="3971900"/>
              <a:ext cx="1463400" cy="6591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3" name="Google Shape;233;ged59a67e64_6_56"/>
            <p:cNvSpPr txBox="1"/>
            <p:nvPr/>
          </p:nvSpPr>
          <p:spPr>
            <a:xfrm>
              <a:off x="7235550" y="3963975"/>
              <a:ext cx="1272600" cy="6591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1" lang="en" sz="1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1" i="1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34" name="Google Shape;234;ged59a67e64_6_56"/>
            <p:cNvCxnSpPr/>
            <p:nvPr/>
          </p:nvCxnSpPr>
          <p:spPr>
            <a:xfrm flipH="1" rot="10800000">
              <a:off x="3140013" y="4629550"/>
              <a:ext cx="5679300" cy="213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cxnSp>
          <p:nvCxnSpPr>
            <p:cNvPr id="235" name="Google Shape;235;ged59a67e64_6_56"/>
            <p:cNvCxnSpPr/>
            <p:nvPr/>
          </p:nvCxnSpPr>
          <p:spPr>
            <a:xfrm>
              <a:off x="4608576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ged59a67e64_6_56"/>
            <p:cNvCxnSpPr/>
            <p:nvPr/>
          </p:nvCxnSpPr>
          <p:spPr>
            <a:xfrm>
              <a:off x="524057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ged59a67e64_6_56"/>
            <p:cNvCxnSpPr/>
            <p:nvPr/>
          </p:nvCxnSpPr>
          <p:spPr>
            <a:xfrm>
              <a:off x="577862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ged59a67e64_6_56"/>
            <p:cNvCxnSpPr/>
            <p:nvPr/>
          </p:nvCxnSpPr>
          <p:spPr>
            <a:xfrm>
              <a:off x="7245925" y="4452700"/>
              <a:ext cx="0" cy="3750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ged59a67e64_6_56"/>
            <p:cNvSpPr txBox="1"/>
            <p:nvPr/>
          </p:nvSpPr>
          <p:spPr>
            <a:xfrm>
              <a:off x="457200" y="3877875"/>
              <a:ext cx="2613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Phase 3: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Switch which machine to train based on fpR w.r.t PL/PU</a:t>
              </a:r>
              <a:endPara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0" name="Google Shape;240;ged59a67e64_6_56"/>
            <p:cNvCxnSpPr/>
            <p:nvPr/>
          </p:nvCxnSpPr>
          <p:spPr>
            <a:xfrm flipH="1">
              <a:off x="3182400" y="3873163"/>
              <a:ext cx="5379300" cy="21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ged59a67e64_6_56"/>
            <p:cNvCxnSpPr/>
            <p:nvPr/>
          </p:nvCxnSpPr>
          <p:spPr>
            <a:xfrm rot="10800000">
              <a:off x="8561700" y="3391975"/>
              <a:ext cx="0" cy="481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" name="Google Shape;242;ged59a67e64_6_56"/>
            <p:cNvSpPr txBox="1"/>
            <p:nvPr/>
          </p:nvSpPr>
          <p:spPr>
            <a:xfrm>
              <a:off x="3117175" y="4116373"/>
              <a:ext cx="5595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...</a:t>
              </a:r>
              <a:endParaRPr b="1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3" name="Google Shape;243;ged59a67e64_6_56"/>
            <p:cNvCxnSpPr/>
            <p:nvPr/>
          </p:nvCxnSpPr>
          <p:spPr>
            <a:xfrm flipH="1" rot="10800000">
              <a:off x="3152663" y="3878950"/>
              <a:ext cx="8400" cy="771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d51e0a4d7_0_11"/>
          <p:cNvSpPr txBox="1"/>
          <p:nvPr/>
        </p:nvSpPr>
        <p:spPr>
          <a:xfrm>
            <a:off x="7403325" y="1089750"/>
            <a:ext cx="1569000" cy="731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ged51e0a4d7_0_11"/>
          <p:cNvSpPr txBox="1"/>
          <p:nvPr/>
        </p:nvSpPr>
        <p:spPr>
          <a:xfrm>
            <a:off x="5365493" y="2311000"/>
            <a:ext cx="764100" cy="204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ged51e0a4d7_0_11"/>
          <p:cNvSpPr txBox="1"/>
          <p:nvPr/>
        </p:nvSpPr>
        <p:spPr>
          <a:xfrm>
            <a:off x="4825394" y="2311000"/>
            <a:ext cx="574800" cy="204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ged51e0a4d7_0_11"/>
          <p:cNvSpPr txBox="1"/>
          <p:nvPr>
            <p:ph idx="1" type="body"/>
          </p:nvPr>
        </p:nvSpPr>
        <p:spPr>
          <a:xfrm>
            <a:off x="457200" y="1143000"/>
            <a:ext cx="3638400" cy="29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Assumptions: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Similar runtimes for training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Limited time or resources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No known “good” epoch ratio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Real data has some diversity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i="1" lang="en" sz="1400"/>
              <a:t>D</a:t>
            </a:r>
            <a:r>
              <a:rPr lang="en" sz="1400"/>
              <a:t> can achieve a high recall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i="1" lang="en" sz="1400"/>
              <a:t>G</a:t>
            </a:r>
            <a:r>
              <a:rPr lang="en" sz="1400"/>
              <a:t> has adequate complexity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Additional hyperparameters: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Phase 1 length, </a:t>
            </a:r>
            <a:r>
              <a:rPr i="1" lang="en" sz="1400"/>
              <a:t>T</a:t>
            </a:r>
            <a:r>
              <a:rPr lang="en" sz="1400"/>
              <a:t>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ℕ</a:t>
            </a:r>
            <a:endParaRPr b="1" sz="18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Recall threshold,</a:t>
            </a:r>
            <a:r>
              <a:rPr i="1" lang="en" sz="1400"/>
              <a:t> R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(0, 1)</a:t>
            </a:r>
            <a:endParaRPr i="1"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Push Threshold, PU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(0, 1)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Pull Threshold, PL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 (0, 1)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</p:txBody>
      </p:sp>
      <p:sp>
        <p:nvSpPr>
          <p:cNvPr id="252" name="Google Shape;252;ged51e0a4d7_0_11"/>
          <p:cNvSpPr txBox="1"/>
          <p:nvPr>
            <p:ph type="title"/>
          </p:nvPr>
        </p:nvSpPr>
        <p:spPr>
          <a:xfrm>
            <a:off x="457200" y="257175"/>
            <a:ext cx="85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Proposed Method: Dynamic Training</a:t>
            </a:r>
            <a:endParaRPr/>
          </a:p>
        </p:txBody>
      </p:sp>
      <p:cxnSp>
        <p:nvCxnSpPr>
          <p:cNvPr id="253" name="Google Shape;253;ged51e0a4d7_0_11"/>
          <p:cNvCxnSpPr/>
          <p:nvPr/>
        </p:nvCxnSpPr>
        <p:spPr>
          <a:xfrm rot="49107">
            <a:off x="4789886" y="2301814"/>
            <a:ext cx="42004" cy="2027823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ged51e0a4d7_0_11"/>
          <p:cNvSpPr txBox="1"/>
          <p:nvPr/>
        </p:nvSpPr>
        <p:spPr>
          <a:xfrm rot="-5400000">
            <a:off x="4206150" y="3009278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fpR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ged51e0a4d7_0_11"/>
          <p:cNvSpPr txBox="1"/>
          <p:nvPr/>
        </p:nvSpPr>
        <p:spPr>
          <a:xfrm>
            <a:off x="5895926" y="4399675"/>
            <a:ext cx="10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Epoch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ged51e0a4d7_0_11"/>
          <p:cNvSpPr txBox="1"/>
          <p:nvPr/>
        </p:nvSpPr>
        <p:spPr>
          <a:xfrm>
            <a:off x="4593110" y="4091227"/>
            <a:ext cx="32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ged51e0a4d7_0_11"/>
          <p:cNvSpPr txBox="1"/>
          <p:nvPr/>
        </p:nvSpPr>
        <p:spPr>
          <a:xfrm>
            <a:off x="4349974" y="2221000"/>
            <a:ext cx="57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1.00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ged51e0a4d7_0_11"/>
          <p:cNvSpPr txBox="1"/>
          <p:nvPr/>
        </p:nvSpPr>
        <p:spPr>
          <a:xfrm>
            <a:off x="4518298" y="2744501"/>
            <a:ext cx="4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ged51e0a4d7_0_11"/>
          <p:cNvSpPr txBox="1"/>
          <p:nvPr/>
        </p:nvSpPr>
        <p:spPr>
          <a:xfrm>
            <a:off x="4496479" y="3626526"/>
            <a:ext cx="40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PL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0" name="Google Shape;260;ged51e0a4d7_0_11"/>
          <p:cNvCxnSpPr/>
          <p:nvPr/>
        </p:nvCxnSpPr>
        <p:spPr>
          <a:xfrm rot="49107">
            <a:off x="8092840" y="2313521"/>
            <a:ext cx="42004" cy="2027823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ged51e0a4d7_0_11"/>
          <p:cNvSpPr/>
          <p:nvPr/>
        </p:nvSpPr>
        <p:spPr>
          <a:xfrm>
            <a:off x="6570239" y="2951875"/>
            <a:ext cx="1739700" cy="8505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d51e0a4d7_0_11"/>
          <p:cNvSpPr txBox="1"/>
          <p:nvPr/>
        </p:nvSpPr>
        <p:spPr>
          <a:xfrm>
            <a:off x="6372990" y="2945850"/>
            <a:ext cx="843900" cy="8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ged51e0a4d7_0_11"/>
          <p:cNvSpPr txBox="1"/>
          <p:nvPr/>
        </p:nvSpPr>
        <p:spPr>
          <a:xfrm>
            <a:off x="6129720" y="2313432"/>
            <a:ext cx="1018800" cy="204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ged51e0a4d7_0_11"/>
          <p:cNvSpPr txBox="1"/>
          <p:nvPr/>
        </p:nvSpPr>
        <p:spPr>
          <a:xfrm rot="2444">
            <a:off x="8232298" y="3130825"/>
            <a:ext cx="84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Pull/Push Margin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ged51e0a4d7_0_11"/>
          <p:cNvSpPr txBox="1"/>
          <p:nvPr/>
        </p:nvSpPr>
        <p:spPr>
          <a:xfrm>
            <a:off x="7079915" y="2311000"/>
            <a:ext cx="323400" cy="2048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ged51e0a4d7_0_11"/>
          <p:cNvSpPr txBox="1"/>
          <p:nvPr/>
        </p:nvSpPr>
        <p:spPr>
          <a:xfrm>
            <a:off x="7403289" y="2319150"/>
            <a:ext cx="695700" cy="2048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67" name="Google Shape;267;ged51e0a4d7_0_11"/>
          <p:cNvCxnSpPr/>
          <p:nvPr/>
        </p:nvCxnSpPr>
        <p:spPr>
          <a:xfrm rot="5457772">
            <a:off x="6441080" y="1249795"/>
            <a:ext cx="35705" cy="33204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ed51e0a4d7_0_11"/>
          <p:cNvCxnSpPr/>
          <p:nvPr/>
        </p:nvCxnSpPr>
        <p:spPr>
          <a:xfrm rot="5457772">
            <a:off x="6441080" y="2164196"/>
            <a:ext cx="35705" cy="33204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ed51e0a4d7_0_11"/>
          <p:cNvSpPr/>
          <p:nvPr/>
        </p:nvSpPr>
        <p:spPr>
          <a:xfrm>
            <a:off x="5356806" y="39481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d51e0a4d7_0_11"/>
          <p:cNvSpPr/>
          <p:nvPr/>
        </p:nvSpPr>
        <p:spPr>
          <a:xfrm>
            <a:off x="6086214" y="2770632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d51e0a4d7_0_11"/>
          <p:cNvSpPr/>
          <p:nvPr/>
        </p:nvSpPr>
        <p:spPr>
          <a:xfrm>
            <a:off x="7021353" y="3837432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ed51e0a4d7_0_11"/>
          <p:cNvSpPr/>
          <p:nvPr/>
        </p:nvSpPr>
        <p:spPr>
          <a:xfrm>
            <a:off x="7358002" y="2770632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d51e0a4d7_0_11"/>
          <p:cNvSpPr/>
          <p:nvPr/>
        </p:nvSpPr>
        <p:spPr>
          <a:xfrm>
            <a:off x="4889237" y="3033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ed51e0a4d7_0_11"/>
          <p:cNvSpPr/>
          <p:nvPr/>
        </p:nvSpPr>
        <p:spPr>
          <a:xfrm>
            <a:off x="5045093" y="3414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ed51e0a4d7_0_11"/>
          <p:cNvSpPr/>
          <p:nvPr/>
        </p:nvSpPr>
        <p:spPr>
          <a:xfrm>
            <a:off x="5200950" y="36433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ed51e0a4d7_0_11"/>
          <p:cNvSpPr/>
          <p:nvPr/>
        </p:nvSpPr>
        <p:spPr>
          <a:xfrm>
            <a:off x="5590591" y="39481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ed51e0a4d7_0_11"/>
          <p:cNvSpPr/>
          <p:nvPr/>
        </p:nvSpPr>
        <p:spPr>
          <a:xfrm>
            <a:off x="5746447" y="3795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d51e0a4d7_0_11"/>
          <p:cNvSpPr/>
          <p:nvPr/>
        </p:nvSpPr>
        <p:spPr>
          <a:xfrm>
            <a:off x="5980232" y="3338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d51e0a4d7_0_11"/>
          <p:cNvSpPr/>
          <p:nvPr/>
        </p:nvSpPr>
        <p:spPr>
          <a:xfrm>
            <a:off x="6291944" y="2957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d51e0a4d7_0_11"/>
          <p:cNvSpPr/>
          <p:nvPr/>
        </p:nvSpPr>
        <p:spPr>
          <a:xfrm>
            <a:off x="6447801" y="3338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ed51e0a4d7_0_11"/>
          <p:cNvSpPr/>
          <p:nvPr/>
        </p:nvSpPr>
        <p:spPr>
          <a:xfrm>
            <a:off x="6681586" y="36433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ed51e0a4d7_0_11"/>
          <p:cNvSpPr/>
          <p:nvPr/>
        </p:nvSpPr>
        <p:spPr>
          <a:xfrm>
            <a:off x="6915370" y="3719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ed51e0a4d7_0_11"/>
          <p:cNvSpPr/>
          <p:nvPr/>
        </p:nvSpPr>
        <p:spPr>
          <a:xfrm>
            <a:off x="7227083" y="33385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ed51e0a4d7_0_11"/>
          <p:cNvSpPr/>
          <p:nvPr/>
        </p:nvSpPr>
        <p:spPr>
          <a:xfrm>
            <a:off x="7538796" y="3033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ed51e0a4d7_0_11"/>
          <p:cNvSpPr/>
          <p:nvPr/>
        </p:nvSpPr>
        <p:spPr>
          <a:xfrm>
            <a:off x="7772580" y="32623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ed51e0a4d7_0_11"/>
          <p:cNvSpPr/>
          <p:nvPr/>
        </p:nvSpPr>
        <p:spPr>
          <a:xfrm>
            <a:off x="8006365" y="3414725"/>
            <a:ext cx="834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ed51e0a4d7_0_11"/>
          <p:cNvCxnSpPr>
            <a:endCxn id="274" idx="5"/>
          </p:cNvCxnSpPr>
          <p:nvPr/>
        </p:nvCxnSpPr>
        <p:spPr>
          <a:xfrm>
            <a:off x="4960279" y="3105167"/>
            <a:ext cx="1560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ged51e0a4d7_0_11"/>
          <p:cNvCxnSpPr>
            <a:stCxn id="275" idx="1"/>
            <a:endCxn id="269" idx="6"/>
          </p:cNvCxnSpPr>
          <p:nvPr/>
        </p:nvCxnSpPr>
        <p:spPr>
          <a:xfrm>
            <a:off x="5213164" y="3655583"/>
            <a:ext cx="2271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ged51e0a4d7_0_11"/>
          <p:cNvCxnSpPr>
            <a:stCxn id="274" idx="6"/>
            <a:endCxn id="275" idx="2"/>
          </p:cNvCxnSpPr>
          <p:nvPr/>
        </p:nvCxnSpPr>
        <p:spPr>
          <a:xfrm>
            <a:off x="5128493" y="3456575"/>
            <a:ext cx="726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ged51e0a4d7_0_11"/>
          <p:cNvCxnSpPr>
            <a:endCxn id="276" idx="6"/>
          </p:cNvCxnSpPr>
          <p:nvPr/>
        </p:nvCxnSpPr>
        <p:spPr>
          <a:xfrm flipH="1" rot="10800000">
            <a:off x="5427991" y="3989975"/>
            <a:ext cx="2460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ged51e0a4d7_0_11"/>
          <p:cNvCxnSpPr>
            <a:stCxn id="278" idx="5"/>
            <a:endCxn id="277" idx="5"/>
          </p:cNvCxnSpPr>
          <p:nvPr/>
        </p:nvCxnSpPr>
        <p:spPr>
          <a:xfrm flipH="1">
            <a:off x="5817718" y="3409967"/>
            <a:ext cx="2337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ged51e0a4d7_0_11"/>
          <p:cNvCxnSpPr>
            <a:stCxn id="277" idx="0"/>
            <a:endCxn id="276" idx="4"/>
          </p:cNvCxnSpPr>
          <p:nvPr/>
        </p:nvCxnSpPr>
        <p:spPr>
          <a:xfrm flipH="1">
            <a:off x="5632147" y="3795725"/>
            <a:ext cx="1560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ged51e0a4d7_0_11"/>
          <p:cNvCxnSpPr>
            <a:stCxn id="270" idx="2"/>
            <a:endCxn id="278" idx="5"/>
          </p:cNvCxnSpPr>
          <p:nvPr/>
        </p:nvCxnSpPr>
        <p:spPr>
          <a:xfrm flipH="1">
            <a:off x="6051414" y="2812482"/>
            <a:ext cx="348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ged51e0a4d7_0_11"/>
          <p:cNvCxnSpPr>
            <a:stCxn id="270" idx="4"/>
            <a:endCxn id="279" idx="5"/>
          </p:cNvCxnSpPr>
          <p:nvPr/>
        </p:nvCxnSpPr>
        <p:spPr>
          <a:xfrm>
            <a:off x="6127914" y="2854332"/>
            <a:ext cx="2352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ged51e0a4d7_0_11"/>
          <p:cNvCxnSpPr>
            <a:stCxn id="279" idx="6"/>
            <a:endCxn id="280" idx="4"/>
          </p:cNvCxnSpPr>
          <p:nvPr/>
        </p:nvCxnSpPr>
        <p:spPr>
          <a:xfrm>
            <a:off x="6375344" y="2999375"/>
            <a:ext cx="1143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ed51e0a4d7_0_11"/>
          <p:cNvCxnSpPr>
            <a:stCxn id="280" idx="2"/>
          </p:cNvCxnSpPr>
          <p:nvPr/>
        </p:nvCxnSpPr>
        <p:spPr>
          <a:xfrm>
            <a:off x="6447801" y="3380375"/>
            <a:ext cx="2406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ged51e0a4d7_0_11"/>
          <p:cNvCxnSpPr>
            <a:stCxn id="281" idx="0"/>
            <a:endCxn id="282" idx="1"/>
          </p:cNvCxnSpPr>
          <p:nvPr/>
        </p:nvCxnSpPr>
        <p:spPr>
          <a:xfrm>
            <a:off x="6723286" y="3643325"/>
            <a:ext cx="204300" cy="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ged51e0a4d7_0_11"/>
          <p:cNvCxnSpPr>
            <a:stCxn id="282" idx="4"/>
            <a:endCxn id="282" idx="5"/>
          </p:cNvCxnSpPr>
          <p:nvPr/>
        </p:nvCxnSpPr>
        <p:spPr>
          <a:xfrm flipH="1" rot="10800000">
            <a:off x="6957070" y="3790925"/>
            <a:ext cx="29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ged51e0a4d7_0_11"/>
          <p:cNvCxnSpPr>
            <a:stCxn id="283" idx="4"/>
          </p:cNvCxnSpPr>
          <p:nvPr/>
        </p:nvCxnSpPr>
        <p:spPr>
          <a:xfrm flipH="1">
            <a:off x="7093883" y="3422225"/>
            <a:ext cx="1749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ged51e0a4d7_0_11"/>
          <p:cNvCxnSpPr>
            <a:stCxn id="272" idx="5"/>
            <a:endCxn id="283" idx="6"/>
          </p:cNvCxnSpPr>
          <p:nvPr/>
        </p:nvCxnSpPr>
        <p:spPr>
          <a:xfrm flipH="1">
            <a:off x="7310389" y="2842074"/>
            <a:ext cx="1188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ged51e0a4d7_0_11"/>
          <p:cNvCxnSpPr>
            <a:stCxn id="272" idx="7"/>
            <a:endCxn id="284" idx="5"/>
          </p:cNvCxnSpPr>
          <p:nvPr/>
        </p:nvCxnSpPr>
        <p:spPr>
          <a:xfrm>
            <a:off x="7429189" y="2782890"/>
            <a:ext cx="1809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ged51e0a4d7_0_11"/>
          <p:cNvCxnSpPr>
            <a:stCxn id="284" idx="4"/>
            <a:endCxn id="285" idx="4"/>
          </p:cNvCxnSpPr>
          <p:nvPr/>
        </p:nvCxnSpPr>
        <p:spPr>
          <a:xfrm>
            <a:off x="7580496" y="3117425"/>
            <a:ext cx="2337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ged51e0a4d7_0_11"/>
          <p:cNvCxnSpPr>
            <a:stCxn id="285" idx="5"/>
            <a:endCxn id="286" idx="2"/>
          </p:cNvCxnSpPr>
          <p:nvPr/>
        </p:nvCxnSpPr>
        <p:spPr>
          <a:xfrm>
            <a:off x="7843766" y="3333767"/>
            <a:ext cx="1626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ged51e0a4d7_0_11"/>
          <p:cNvSpPr txBox="1"/>
          <p:nvPr/>
        </p:nvSpPr>
        <p:spPr>
          <a:xfrm>
            <a:off x="7492663" y="1170675"/>
            <a:ext cx="128100" cy="11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ged51e0a4d7_0_11"/>
          <p:cNvSpPr txBox="1"/>
          <p:nvPr/>
        </p:nvSpPr>
        <p:spPr>
          <a:xfrm>
            <a:off x="7492663" y="1399275"/>
            <a:ext cx="128100" cy="118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ged51e0a4d7_0_11"/>
          <p:cNvSpPr/>
          <p:nvPr/>
        </p:nvSpPr>
        <p:spPr>
          <a:xfrm>
            <a:off x="7514162" y="1641025"/>
            <a:ext cx="81600" cy="83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d51e0a4d7_0_11"/>
          <p:cNvSpPr txBox="1"/>
          <p:nvPr/>
        </p:nvSpPr>
        <p:spPr>
          <a:xfrm>
            <a:off x="7622200" y="1057900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training interval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ged51e0a4d7_0_11"/>
          <p:cNvSpPr txBox="1"/>
          <p:nvPr/>
        </p:nvSpPr>
        <p:spPr>
          <a:xfrm>
            <a:off x="7622200" y="1295625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training interval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ged51e0a4d7_0_11"/>
          <p:cNvSpPr txBox="1"/>
          <p:nvPr/>
        </p:nvSpPr>
        <p:spPr>
          <a:xfrm>
            <a:off x="7626101" y="1515100"/>
            <a:ext cx="13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1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at an epoch </a:t>
            </a:r>
            <a:endParaRPr b="0" i="1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Google Shape;310;ged51e0a4d7_0_11"/>
          <p:cNvSpPr txBox="1"/>
          <p:nvPr/>
        </p:nvSpPr>
        <p:spPr>
          <a:xfrm>
            <a:off x="4170800" y="1938838"/>
            <a:ext cx="479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False Positive Rate of </a:t>
            </a:r>
            <a:r>
              <a:rPr b="1" i="1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0" i="0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1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1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)) During </a:t>
            </a:r>
            <a:r>
              <a:rPr b="0" i="1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Phase 3</a:t>
            </a:r>
            <a:r>
              <a:rPr b="0" i="0" lang="en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Training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1" name="Google Shape;311;ged51e0a4d7_0_11"/>
          <p:cNvCxnSpPr/>
          <p:nvPr/>
        </p:nvCxnSpPr>
        <p:spPr>
          <a:xfrm rot="5457772">
            <a:off x="6441080" y="2697597"/>
            <a:ext cx="35705" cy="332044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ged51e0a4d7_0_11"/>
          <p:cNvCxnSpPr/>
          <p:nvPr/>
        </p:nvCxnSpPr>
        <p:spPr>
          <a:xfrm rot="5457772">
            <a:off x="6441080" y="640195"/>
            <a:ext cx="35705" cy="332044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ed51e0a4d7_0_1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d59a67e64_6_108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Metric for </a:t>
            </a:r>
            <a:r>
              <a:rPr lang="en" sz="1500" u="sng"/>
              <a:t>dissimilarity</a:t>
            </a:r>
            <a:r>
              <a:rPr lang="en" sz="1500"/>
              <a:t> between two 1-D probability distributions</a:t>
            </a:r>
            <a:r>
              <a:rPr lang="en" sz="1800"/>
              <a:t> </a:t>
            </a:r>
            <a:endParaRPr sz="18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Range: [0,∞)  fewer = more similar</a:t>
            </a:r>
            <a:endParaRPr sz="1400"/>
          </a:p>
        </p:txBody>
      </p:sp>
      <p:sp>
        <p:nvSpPr>
          <p:cNvPr id="319" name="Google Shape;319;ged59a67e64_6_108"/>
          <p:cNvSpPr txBox="1"/>
          <p:nvPr>
            <p:ph type="title"/>
          </p:nvPr>
        </p:nvSpPr>
        <p:spPr>
          <a:xfrm>
            <a:off x="457200" y="257175"/>
            <a:ext cx="861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/>
              <a:t>Measuring Convergence: Wasserstein Distance</a:t>
            </a:r>
            <a:endParaRPr sz="2500"/>
          </a:p>
        </p:txBody>
      </p:sp>
      <p:pic>
        <p:nvPicPr>
          <p:cNvPr id="320" name="Google Shape;320;ged59a67e64_6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575" y="2680150"/>
            <a:ext cx="5493024" cy="13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ed59a67e64_6_108"/>
          <p:cNvPicPr preferRelativeResize="0"/>
          <p:nvPr/>
        </p:nvPicPr>
        <p:blipFill rotWithShape="1">
          <a:blip r:embed="rId4">
            <a:alphaModFix/>
          </a:blip>
          <a:srcRect b="0" l="0" r="49785" t="0"/>
          <a:stretch/>
        </p:blipFill>
        <p:spPr>
          <a:xfrm>
            <a:off x="2100600" y="2012600"/>
            <a:ext cx="2652300" cy="25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ed59a67e64_6_108"/>
          <p:cNvPicPr preferRelativeResize="0"/>
          <p:nvPr/>
        </p:nvPicPr>
        <p:blipFill rotWithShape="1">
          <a:blip r:embed="rId4">
            <a:alphaModFix/>
          </a:blip>
          <a:srcRect b="0" l="49786" r="0" t="0"/>
          <a:stretch/>
        </p:blipFill>
        <p:spPr>
          <a:xfrm>
            <a:off x="4752888" y="2052988"/>
            <a:ext cx="2488712" cy="253438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ed59a67e64_6_108"/>
          <p:cNvSpPr txBox="1"/>
          <p:nvPr/>
        </p:nvSpPr>
        <p:spPr>
          <a:xfrm>
            <a:off x="2108600" y="2093325"/>
            <a:ext cx="2652300" cy="2453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ged59a67e64_6_108"/>
          <p:cNvSpPr txBox="1"/>
          <p:nvPr/>
        </p:nvSpPr>
        <p:spPr>
          <a:xfrm>
            <a:off x="304800" y="4697100"/>
            <a:ext cx="702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Plots courtesy of Medium.com “Entropy”  </a:t>
            </a:r>
            <a:r>
              <a:rPr b="0" i="1" lang="en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https://medium.com/analytics-vidhya/a-primer-of-entropy-information-and-kl-divergence-42290791398f</a:t>
            </a:r>
            <a:endParaRPr b="0" i="1" sz="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ged59a67e64_6_10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d59a67e64_6_23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Evaluating Convergence</a:t>
            </a:r>
            <a:endParaRPr/>
          </a:p>
        </p:txBody>
      </p:sp>
      <p:cxnSp>
        <p:nvCxnSpPr>
          <p:cNvPr id="331" name="Google Shape;331;ged59a67e64_6_230"/>
          <p:cNvCxnSpPr/>
          <p:nvPr/>
        </p:nvCxnSpPr>
        <p:spPr>
          <a:xfrm rot="10800000">
            <a:off x="5884852" y="1515241"/>
            <a:ext cx="0" cy="22635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ged59a67e64_6_230"/>
          <p:cNvCxnSpPr/>
          <p:nvPr/>
        </p:nvCxnSpPr>
        <p:spPr>
          <a:xfrm>
            <a:off x="5889298" y="3783047"/>
            <a:ext cx="26982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3" name="Google Shape;333;ged59a67e64_6_230"/>
          <p:cNvSpPr txBox="1"/>
          <p:nvPr/>
        </p:nvSpPr>
        <p:spPr>
          <a:xfrm>
            <a:off x="4617675" y="1981150"/>
            <a:ext cx="12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Wasserstein Distance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ged59a67e64_6_230"/>
          <p:cNvSpPr txBox="1"/>
          <p:nvPr/>
        </p:nvSpPr>
        <p:spPr>
          <a:xfrm>
            <a:off x="6587009" y="3874126"/>
            <a:ext cx="11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" name="Google Shape;335;ged59a67e64_6_230"/>
          <p:cNvSpPr/>
          <p:nvPr/>
        </p:nvSpPr>
        <p:spPr>
          <a:xfrm>
            <a:off x="6046323" y="1601182"/>
            <a:ext cx="2336938" cy="2138203"/>
          </a:xfrm>
          <a:custGeom>
            <a:rect b="b" l="l" r="r" t="t"/>
            <a:pathLst>
              <a:path extrusionOk="0" h="115688" w="122465">
                <a:moveTo>
                  <a:pt x="0" y="0"/>
                </a:moveTo>
                <a:cubicBezTo>
                  <a:pt x="2883" y="12231"/>
                  <a:pt x="5687" y="54923"/>
                  <a:pt x="17295" y="73386"/>
                </a:cubicBezTo>
                <a:cubicBezTo>
                  <a:pt x="28903" y="91849"/>
                  <a:pt x="52118" y="103730"/>
                  <a:pt x="69646" y="110780"/>
                </a:cubicBezTo>
                <a:cubicBezTo>
                  <a:pt x="87174" y="117830"/>
                  <a:pt x="113662" y="114870"/>
                  <a:pt x="122465" y="115688"/>
                </a:cubicBez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ged59a67e64_6_230"/>
          <p:cNvCxnSpPr/>
          <p:nvPr/>
        </p:nvCxnSpPr>
        <p:spPr>
          <a:xfrm flipH="1">
            <a:off x="4631675" y="949575"/>
            <a:ext cx="2400" cy="3584400"/>
          </a:xfrm>
          <a:prstGeom prst="straightConnector1">
            <a:avLst/>
          </a:prstGeom>
          <a:noFill/>
          <a:ln cap="flat" cmpd="sng" w="28575">
            <a:solidFill>
              <a:srgbClr val="AB19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ged59a67e64_6_230"/>
          <p:cNvSpPr txBox="1"/>
          <p:nvPr/>
        </p:nvSpPr>
        <p:spPr>
          <a:xfrm>
            <a:off x="4956825" y="1084200"/>
            <a:ext cx="402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we </a:t>
            </a:r>
            <a:r>
              <a:rPr b="1"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want </a:t>
            </a:r>
            <a:r>
              <a:rPr b="0"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happen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8" name="Google Shape;338;ged59a67e64_6_230"/>
          <p:cNvSpPr txBox="1"/>
          <p:nvPr/>
        </p:nvSpPr>
        <p:spPr>
          <a:xfrm>
            <a:off x="289525" y="4804800"/>
            <a:ext cx="288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Modification of Figure by Walter Gerych</a:t>
            </a:r>
            <a:endParaRPr b="0" i="1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ged59a67e64_6_230"/>
          <p:cNvSpPr/>
          <p:nvPr/>
        </p:nvSpPr>
        <p:spPr>
          <a:xfrm>
            <a:off x="1701460" y="3775795"/>
            <a:ext cx="2240700" cy="3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ged59a67e64_6_230"/>
          <p:cNvCxnSpPr/>
          <p:nvPr/>
        </p:nvCxnSpPr>
        <p:spPr>
          <a:xfrm rot="10800000">
            <a:off x="1479206" y="1515385"/>
            <a:ext cx="0" cy="220620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ged59a67e64_6_230"/>
          <p:cNvCxnSpPr/>
          <p:nvPr/>
        </p:nvCxnSpPr>
        <p:spPr>
          <a:xfrm>
            <a:off x="1483477" y="3725783"/>
            <a:ext cx="2592000" cy="0"/>
          </a:xfrm>
          <a:prstGeom prst="straightConnector1">
            <a:avLst/>
          </a:prstGeom>
          <a:noFill/>
          <a:ln cap="flat" cmpd="sng" w="28575">
            <a:solidFill>
              <a:srgbClr val="2626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ged59a67e64_6_230"/>
          <p:cNvSpPr txBox="1"/>
          <p:nvPr/>
        </p:nvSpPr>
        <p:spPr>
          <a:xfrm>
            <a:off x="337325" y="1982625"/>
            <a:ext cx="114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Wasserstein Distance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3" name="Google Shape;343;ged59a67e64_6_230"/>
          <p:cNvSpPr txBox="1"/>
          <p:nvPr/>
        </p:nvSpPr>
        <p:spPr>
          <a:xfrm>
            <a:off x="2153760" y="3814566"/>
            <a:ext cx="11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Training Time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ged59a67e64_6_230"/>
          <p:cNvSpPr/>
          <p:nvPr/>
        </p:nvSpPr>
        <p:spPr>
          <a:xfrm>
            <a:off x="1611470" y="1754724"/>
            <a:ext cx="2430285" cy="1284145"/>
          </a:xfrm>
          <a:custGeom>
            <a:rect b="b" l="l" r="r" t="t"/>
            <a:pathLst>
              <a:path extrusionOk="0" h="71282" w="132567">
                <a:moveTo>
                  <a:pt x="0" y="0"/>
                </a:moveTo>
                <a:cubicBezTo>
                  <a:pt x="2999" y="10244"/>
                  <a:pt x="12807" y="58701"/>
                  <a:pt x="17996" y="61466"/>
                </a:cubicBezTo>
                <a:cubicBezTo>
                  <a:pt x="23185" y="64232"/>
                  <a:pt x="27045" y="15619"/>
                  <a:pt x="31135" y="16593"/>
                </a:cubicBezTo>
                <a:cubicBezTo>
                  <a:pt x="35225" y="17567"/>
                  <a:pt x="38259" y="65128"/>
                  <a:pt x="42535" y="67309"/>
                </a:cubicBezTo>
                <a:cubicBezTo>
                  <a:pt x="46811" y="69490"/>
                  <a:pt x="51797" y="38173"/>
                  <a:pt x="56792" y="29681"/>
                </a:cubicBezTo>
                <a:cubicBezTo>
                  <a:pt x="61787" y="21190"/>
                  <a:pt x="66621" y="9621"/>
                  <a:pt x="72503" y="16360"/>
                </a:cubicBezTo>
                <a:cubicBezTo>
                  <a:pt x="78385" y="23099"/>
                  <a:pt x="85889" y="69764"/>
                  <a:pt x="92082" y="70114"/>
                </a:cubicBezTo>
                <a:cubicBezTo>
                  <a:pt x="98275" y="70465"/>
                  <a:pt x="103898" y="18268"/>
                  <a:pt x="109663" y="18463"/>
                </a:cubicBezTo>
                <a:cubicBezTo>
                  <a:pt x="115428" y="18658"/>
                  <a:pt x="122855" y="71321"/>
                  <a:pt x="126672" y="71282"/>
                </a:cubicBezTo>
                <a:cubicBezTo>
                  <a:pt x="130489" y="71243"/>
                  <a:pt x="131585" y="27071"/>
                  <a:pt x="132567" y="18229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ed59a67e64_6_230"/>
          <p:cNvSpPr txBox="1"/>
          <p:nvPr/>
        </p:nvSpPr>
        <p:spPr>
          <a:xfrm>
            <a:off x="1133946" y="1084200"/>
            <a:ext cx="29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</a:t>
            </a:r>
            <a:r>
              <a:rPr b="1"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usually </a:t>
            </a:r>
            <a:r>
              <a:rPr b="0" i="0" lang="en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happens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ged59a67e64_6_23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d59a67e64_6_114"/>
          <p:cNvSpPr txBox="1"/>
          <p:nvPr>
            <p:ph type="title"/>
          </p:nvPr>
        </p:nvSpPr>
        <p:spPr>
          <a:xfrm>
            <a:off x="457200" y="257175"/>
            <a:ext cx="856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Prelim. Results: Median Wasserstein</a:t>
            </a:r>
            <a:endParaRPr/>
          </a:p>
        </p:txBody>
      </p:sp>
      <p:sp>
        <p:nvSpPr>
          <p:cNvPr id="352" name="Google Shape;352;ged59a67e64_6_11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ged59a67e64_6_114"/>
          <p:cNvPicPr preferRelativeResize="0"/>
          <p:nvPr/>
        </p:nvPicPr>
        <p:blipFill rotWithShape="1">
          <a:blip r:embed="rId3">
            <a:alphaModFix/>
          </a:blip>
          <a:srcRect b="0" l="0" r="48466" t="0"/>
          <a:stretch/>
        </p:blipFill>
        <p:spPr>
          <a:xfrm>
            <a:off x="777500" y="1720687"/>
            <a:ext cx="3291840" cy="295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ed59a67e64_6_114"/>
          <p:cNvPicPr preferRelativeResize="0"/>
          <p:nvPr/>
        </p:nvPicPr>
        <p:blipFill rotWithShape="1">
          <a:blip r:embed="rId4">
            <a:alphaModFix/>
          </a:blip>
          <a:srcRect b="0" l="0" r="48971" t="0"/>
          <a:stretch/>
        </p:blipFill>
        <p:spPr>
          <a:xfrm>
            <a:off x="4886475" y="1720675"/>
            <a:ext cx="3291851" cy="30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ed59a67e64_6_114"/>
          <p:cNvSpPr txBox="1"/>
          <p:nvPr/>
        </p:nvSpPr>
        <p:spPr>
          <a:xfrm>
            <a:off x="1206650" y="124135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Conventional Training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ged59a67e64_6_114"/>
          <p:cNvSpPr/>
          <p:nvPr/>
        </p:nvSpPr>
        <p:spPr>
          <a:xfrm>
            <a:off x="3927950" y="2561700"/>
            <a:ext cx="190800" cy="1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ed59a67e64_6_114"/>
          <p:cNvSpPr/>
          <p:nvPr/>
        </p:nvSpPr>
        <p:spPr>
          <a:xfrm>
            <a:off x="8047725" y="2653975"/>
            <a:ext cx="190800" cy="1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ed59a67e64_6_114"/>
          <p:cNvSpPr txBox="1"/>
          <p:nvPr/>
        </p:nvSpPr>
        <p:spPr>
          <a:xfrm>
            <a:off x="5339425" y="121530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Dynamic Training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d59a67e64_6_12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Prelim. Results: Mean Wasserstein</a:t>
            </a:r>
            <a:endParaRPr/>
          </a:p>
        </p:txBody>
      </p:sp>
      <p:sp>
        <p:nvSpPr>
          <p:cNvPr id="364" name="Google Shape;364;ged59a67e64_6_12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ged59a67e64_6_125"/>
          <p:cNvPicPr preferRelativeResize="0"/>
          <p:nvPr/>
        </p:nvPicPr>
        <p:blipFill rotWithShape="1">
          <a:blip r:embed="rId3">
            <a:alphaModFix/>
          </a:blip>
          <a:srcRect b="0" l="49617" r="0" t="0"/>
          <a:stretch/>
        </p:blipFill>
        <p:spPr>
          <a:xfrm>
            <a:off x="777240" y="1719072"/>
            <a:ext cx="329184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ed59a67e64_6_125"/>
          <p:cNvPicPr preferRelativeResize="0"/>
          <p:nvPr/>
        </p:nvPicPr>
        <p:blipFill rotWithShape="1">
          <a:blip r:embed="rId4">
            <a:alphaModFix/>
          </a:blip>
          <a:srcRect b="0" l="49077" r="0" t="0"/>
          <a:stretch/>
        </p:blipFill>
        <p:spPr>
          <a:xfrm>
            <a:off x="4959096" y="1728216"/>
            <a:ext cx="3291839" cy="29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ed59a67e64_6_125"/>
          <p:cNvSpPr/>
          <p:nvPr/>
        </p:nvSpPr>
        <p:spPr>
          <a:xfrm>
            <a:off x="685750" y="4299675"/>
            <a:ext cx="190800" cy="3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ed59a67e64_6_125"/>
          <p:cNvSpPr/>
          <p:nvPr/>
        </p:nvSpPr>
        <p:spPr>
          <a:xfrm>
            <a:off x="4766075" y="4371675"/>
            <a:ext cx="190800" cy="3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ed59a67e64_6_125"/>
          <p:cNvSpPr txBox="1"/>
          <p:nvPr/>
        </p:nvSpPr>
        <p:spPr>
          <a:xfrm>
            <a:off x="1206650" y="124135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Conventional Training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ged59a67e64_6_125"/>
          <p:cNvSpPr txBox="1"/>
          <p:nvPr/>
        </p:nvSpPr>
        <p:spPr>
          <a:xfrm>
            <a:off x="5339425" y="1215300"/>
            <a:ext cx="278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Dynamic Training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ged59a67e64_6_125"/>
          <p:cNvSpPr txBox="1"/>
          <p:nvPr/>
        </p:nvSpPr>
        <p:spPr>
          <a:xfrm>
            <a:off x="5102352" y="3949025"/>
            <a:ext cx="274200" cy="219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2" name="Google Shape;372;ged59a67e64_6_125"/>
          <p:cNvSpPr txBox="1"/>
          <p:nvPr/>
        </p:nvSpPr>
        <p:spPr>
          <a:xfrm>
            <a:off x="914400" y="3749040"/>
            <a:ext cx="274200" cy="2196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d59a67e64_6_136"/>
          <p:cNvSpPr txBox="1"/>
          <p:nvPr>
            <p:ph type="title"/>
          </p:nvPr>
        </p:nvSpPr>
        <p:spPr>
          <a:xfrm>
            <a:off x="375050" y="263525"/>
            <a:ext cx="867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Prelim. Results: Wasserstein Difference</a:t>
            </a:r>
            <a:endParaRPr sz="3000"/>
          </a:p>
        </p:txBody>
      </p:sp>
      <p:sp>
        <p:nvSpPr>
          <p:cNvPr id="378" name="Google Shape;378;ged59a67e64_6_13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ged59a67e64_6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13573"/>
            <a:ext cx="7843174" cy="263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ged59a67e64_6_136"/>
          <p:cNvCxnSpPr/>
          <p:nvPr/>
        </p:nvCxnSpPr>
        <p:spPr>
          <a:xfrm>
            <a:off x="3254829" y="2062643"/>
            <a:ext cx="0" cy="221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81" name="Google Shape;381;ged59a67e64_6_136"/>
          <p:cNvCxnSpPr/>
          <p:nvPr/>
        </p:nvCxnSpPr>
        <p:spPr>
          <a:xfrm>
            <a:off x="7402372" y="2075858"/>
            <a:ext cx="0" cy="221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82" name="Google Shape;382;ged59a67e64_6_136"/>
          <p:cNvSpPr txBox="1"/>
          <p:nvPr/>
        </p:nvSpPr>
        <p:spPr>
          <a:xfrm>
            <a:off x="457200" y="1218850"/>
            <a:ext cx="77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Negative means dynamic approach performed better that epoch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d59a67e64_6_25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88" name="Google Shape;388;ged59a67e64_6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400" y="1314300"/>
            <a:ext cx="2334125" cy="29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ed59a67e64_6_25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d59a67e64_5_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93" name="Google Shape;93;ged59a67e64_5_0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0820" lvl="0" marL="2743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Each of our team members have:</a:t>
            </a:r>
            <a:endParaRPr sz="1400"/>
          </a:p>
          <a:p>
            <a:pPr indent="0" lvl="0" marL="27432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248918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Watched Anaconda tutorial</a:t>
            </a:r>
            <a:endParaRPr sz="1400"/>
          </a:p>
          <a:p>
            <a:pPr indent="-248918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Installed Anaconda</a:t>
            </a:r>
            <a:endParaRPr sz="1400"/>
          </a:p>
          <a:p>
            <a:pPr indent="-248918" lvl="1" marL="59436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Read original GAN paper</a:t>
            </a:r>
            <a:endParaRPr sz="1400"/>
          </a:p>
        </p:txBody>
      </p:sp>
      <p:sp>
        <p:nvSpPr>
          <p:cNvPr id="94" name="Google Shape;94;ged59a67e64_5_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d51e0a4d7_0_9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/>
              <a:t>How Does This Add Value?</a:t>
            </a:r>
            <a:endParaRPr sz="2800"/>
          </a:p>
        </p:txBody>
      </p:sp>
      <p:sp>
        <p:nvSpPr>
          <p:cNvPr id="395" name="Google Shape;395;ged51e0a4d7_0_95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Improves training stability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Less variance in loss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Reduces frequency of redundant/inefficient epochs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Only trains a machine to stay competitive with adversary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Negligibly additional complexity for implementing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O(n) complexity w.r.t. volume of real data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Maximizes training of </a:t>
            </a:r>
            <a:r>
              <a:rPr b="1" i="1" lang="en" sz="1400"/>
              <a:t>G </a:t>
            </a:r>
            <a:r>
              <a:rPr lang="en" sz="1400"/>
              <a:t> 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Doesn’t need to adhere to an epoch ratio &gt; 1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Leads to equal to or quicker convergence (empirically)  </a:t>
            </a:r>
            <a:endParaRPr sz="1400"/>
          </a:p>
        </p:txBody>
      </p:sp>
      <p:sp>
        <p:nvSpPr>
          <p:cNvPr id="396" name="Google Shape;396;ged51e0a4d7_0_9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d59a67e64_6_25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What’s Left?</a:t>
            </a:r>
            <a:endParaRPr/>
          </a:p>
        </p:txBody>
      </p:sp>
      <p:sp>
        <p:nvSpPr>
          <p:cNvPr id="402" name="Google Shape;402;ged59a67e64_6_257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Extensive set of experiments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─"/>
            </a:pPr>
            <a:r>
              <a:rPr lang="en" sz="1800"/>
              <a:t>Results on vanilla GAN, controllable GANs, etc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Generalization of code to work for other architectures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Creating easily usable PyTorch package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Theoretical analysis of method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─"/>
            </a:pPr>
            <a:r>
              <a:rPr lang="en" sz="1800"/>
              <a:t>Any provable claims?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Improvements to method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─"/>
            </a:pPr>
            <a:r>
              <a:rPr lang="en" sz="1800"/>
              <a:t>Are all 3 phases necessary?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Other new training strategies</a:t>
            </a:r>
            <a:endParaRPr sz="2800"/>
          </a:p>
        </p:txBody>
      </p:sp>
      <p:sp>
        <p:nvSpPr>
          <p:cNvPr id="403" name="Google Shape;403;ged59a67e64_6_25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d51e0a4d7_0_11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409" name="Google Shape;409;ged51e0a4d7_0_115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Pytorch and Anaconda are effective packages/tools for implementing ML and data science applications in python.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Simple GANs are a relatively new ML approach in which models learn by competing adversarially. 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Dynamic training is a novel approach to solving unstable training in GANs.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Dynamic training demonstrates strong efficacy as a superior training methodology when tested in preliminary settings.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   </a:t>
            </a:r>
            <a:endParaRPr sz="2000"/>
          </a:p>
        </p:txBody>
      </p:sp>
      <p:sp>
        <p:nvSpPr>
          <p:cNvPr id="410" name="Google Shape;410;ged51e0a4d7_0_11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d59a67e64_5_1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Original GAN Paper</a:t>
            </a:r>
            <a:endParaRPr/>
          </a:p>
        </p:txBody>
      </p:sp>
      <p:sp>
        <p:nvSpPr>
          <p:cNvPr id="100" name="Google Shape;100;ged59a67e64_5_10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GANs consist of a Generator (</a:t>
            </a:r>
            <a:r>
              <a:rPr i="1" lang="en" sz="1400"/>
              <a:t>G</a:t>
            </a:r>
            <a:r>
              <a:rPr lang="en" sz="1400"/>
              <a:t>) and a Discriminator (</a:t>
            </a:r>
            <a:r>
              <a:rPr i="1" lang="en" sz="1400"/>
              <a:t>D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G attempts to map random noise to the real distribution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D attempts to discriminate between the real distribution and G’s output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So long as D never overfits, G should iteratively converge towards the real distribution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100"/>
          </a:p>
        </p:txBody>
      </p:sp>
      <p:pic>
        <p:nvPicPr>
          <p:cNvPr id="101" name="Google Shape;101;ged59a67e64_5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442" y="2571750"/>
            <a:ext cx="6669110" cy="21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d59a67e64_5_10"/>
          <p:cNvSpPr txBox="1"/>
          <p:nvPr/>
        </p:nvSpPr>
        <p:spPr>
          <a:xfrm>
            <a:off x="329275" y="4722250"/>
            <a:ext cx="6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[0] Goodfellow, Ian et. al. “Generative Adversarial Nets”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ged59a67e64_5_1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59a67e64_5_1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Original GAN Paper cont.</a:t>
            </a:r>
            <a:endParaRPr/>
          </a:p>
        </p:txBody>
      </p:sp>
      <p:sp>
        <p:nvSpPr>
          <p:cNvPr id="109" name="Google Shape;109;ged59a67e64_5_15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Simple GAN strengths: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Should work with most possible functions</a:t>
            </a:r>
            <a:endParaRPr sz="14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Simple GAN weaknesses: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Training is difficult (cannot train either model too much without training the other, or it’ll cause overfitting)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─"/>
            </a:pPr>
            <a:r>
              <a:rPr lang="en" sz="1400"/>
              <a:t>The generator can’t generate anything which exists outside of the known data (if you only have pictures of wolves on snow, you can’t generate wolves on grass!)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0" name="Google Shape;110;ged59a67e64_5_1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59a67e64_2_0"/>
          <p:cNvSpPr txBox="1"/>
          <p:nvPr>
            <p:ph type="title"/>
          </p:nvPr>
        </p:nvSpPr>
        <p:spPr>
          <a:xfrm>
            <a:off x="457200" y="352506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"/>
              <a:t>Tensors</a:t>
            </a:r>
            <a:endParaRPr/>
          </a:p>
        </p:txBody>
      </p:sp>
      <p:sp>
        <p:nvSpPr>
          <p:cNvPr id="116" name="Google Shape;116;ged59a67e64_2_0"/>
          <p:cNvSpPr txBox="1"/>
          <p:nvPr/>
        </p:nvSpPr>
        <p:spPr>
          <a:xfrm>
            <a:off x="496625" y="1152875"/>
            <a:ext cx="76887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structure designed to be used efficiently with GPUs and TPUs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to encode the input and output of data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Tensors can be initialized in several ways: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Directly from data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a NumPy array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another tensor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random or constant variables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Tensors contain information about what computations created them - the Computation Map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ged59a67e64_2_0"/>
          <p:cNvSpPr txBox="1"/>
          <p:nvPr/>
        </p:nvSpPr>
        <p:spPr>
          <a:xfrm>
            <a:off x="558700" y="4743300"/>
            <a:ext cx="72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PyTorch, “Tensors”, https://pytorch.org/tutorials/beginner/basics/tensorqs_tutorial.html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ed59a67e64_2_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59a67e64_2_82"/>
          <p:cNvSpPr txBox="1"/>
          <p:nvPr>
            <p:ph type="title"/>
          </p:nvPr>
        </p:nvSpPr>
        <p:spPr>
          <a:xfrm>
            <a:off x="457200" y="352506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"/>
              <a:t>Tensors</a:t>
            </a:r>
            <a:endParaRPr/>
          </a:p>
        </p:txBody>
      </p:sp>
      <p:pic>
        <p:nvPicPr>
          <p:cNvPr id="124" name="Google Shape;124;ged59a67e64_2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1850"/>
            <a:ext cx="4367049" cy="28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d59a67e64_2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0475" y="1441850"/>
            <a:ext cx="3936374" cy="28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ed59a67e64_2_8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59a67e64_5_2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torch.autograd</a:t>
            </a:r>
            <a:endParaRPr/>
          </a:p>
        </p:txBody>
      </p:sp>
      <p:sp>
        <p:nvSpPr>
          <p:cNvPr id="132" name="Google Shape;132;ged59a67e64_5_20"/>
          <p:cNvSpPr txBox="1"/>
          <p:nvPr/>
        </p:nvSpPr>
        <p:spPr>
          <a:xfrm>
            <a:off x="478875" y="1117375"/>
            <a:ext cx="550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torch.autograd helps a neural network train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Conceptually, it keeps track of data (tensors) in a directed acyclic graph consisting of Function objects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Involved in forward and backward passes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ged59a67e64_5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673" y="2379475"/>
            <a:ext cx="4172074" cy="21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ed59a67e64_5_20"/>
          <p:cNvSpPr txBox="1"/>
          <p:nvPr/>
        </p:nvSpPr>
        <p:spPr>
          <a:xfrm>
            <a:off x="723300" y="4506575"/>
            <a:ext cx="646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PyTorch, “A Gentle Introduction to torch.autograd”, https://pytorch.org/tutorials/beginner/blitz/autograd_tutorial.html#sphx-glr-beginner-blitz-autograd-tutorial-py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d59a67e64_5_20"/>
          <p:cNvSpPr txBox="1"/>
          <p:nvPr/>
        </p:nvSpPr>
        <p:spPr>
          <a:xfrm>
            <a:off x="723300" y="4835700"/>
            <a:ext cx="510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https://info.algorithmia.com/test-import-blog/exploring-the-deep-learning-framework-pytorch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ged59a67e64_5_2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d59a67e64_5_2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42" name="Google Shape;142;ged59a67e64_5_24"/>
          <p:cNvSpPr txBox="1"/>
          <p:nvPr/>
        </p:nvSpPr>
        <p:spPr>
          <a:xfrm>
            <a:off x="461150" y="1002100"/>
            <a:ext cx="5400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Neural Networks (NNs) are nested functions that get executed on data input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Defined in parameters (weights and biases) which are stored in tensors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Training a Neural Network happens in two steps: 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Forward Propagation - NN makes educated guess about the correct input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Backward Propagation - NN adjusts parameters in proportion to the error in its guess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Traverses backwards from output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Collects derivatives of the error with respect to parameters (gradients)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■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Optimizes the parameters using gradient descent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" name="Google Shape;143;ged59a67e64_5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8928" y="1075700"/>
            <a:ext cx="2437125" cy="32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d59a67e64_5_24"/>
          <p:cNvSpPr txBox="1"/>
          <p:nvPr/>
        </p:nvSpPr>
        <p:spPr>
          <a:xfrm>
            <a:off x="537050" y="4624875"/>
            <a:ext cx="381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PyTorch, “Neural Networks”, https://pytorch.org/tutorials/beginner/blitz/autograd_tutorial.html#sphx-glr-beginner-blitz-autograd-tutorial-py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d59a67e64_5_24"/>
          <p:cNvSpPr txBox="1"/>
          <p:nvPr/>
        </p:nvSpPr>
        <p:spPr>
          <a:xfrm>
            <a:off x="6411650" y="4247825"/>
            <a:ext cx="258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https://en.wikipedia.org/wiki/Neural_network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ged59a67e64_5_2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59a67e64_5_2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Training a Classifier</a:t>
            </a:r>
            <a:endParaRPr/>
          </a:p>
        </p:txBody>
      </p:sp>
      <p:sp>
        <p:nvSpPr>
          <p:cNvPr id="152" name="Google Shape;152;ged59a67e64_5_28"/>
          <p:cNvSpPr txBox="1"/>
          <p:nvPr/>
        </p:nvSpPr>
        <p:spPr>
          <a:xfrm>
            <a:off x="470000" y="1099650"/>
            <a:ext cx="8336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Load and normalize particular datasets with torchvision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 a Neural Network (CNN, RNN, etc.)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 a loss function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Train the network on training data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Test the network on testing data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ged59a67e64_5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175" y="3172100"/>
            <a:ext cx="7270225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d59a67e64_5_28"/>
          <p:cNvSpPr txBox="1"/>
          <p:nvPr/>
        </p:nvSpPr>
        <p:spPr>
          <a:xfrm>
            <a:off x="470000" y="4483000"/>
            <a:ext cx="695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PyTorch, “Training a Classifier”, https://pytorch.org/tutorials/beginner/blitz/cifar10_tutorial.html#sphx-glr-beginner-blitz-cifar10-tutorial-py</a:t>
            </a:r>
            <a:endParaRPr b="0" i="0" sz="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ged59a67e64_5_2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