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4C02E7-BC4B-4895-A691-9DC9F7FBFB03}">
  <a:tblStyle styleId="{574C02E7-BC4B-4895-A691-9DC9F7FBF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c750d30b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c750d30b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c750d30b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c750d30b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c750d30b0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c750d30b0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c750d30b0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c750d30b0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c750d30b0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c750d30b0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c750d30b0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c750d30b0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c750d30b0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c750d30b0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c750d30b0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c750d30b0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c750d30b0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c750d30b0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c750d30b0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c750d30b0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750d30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750d30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c750d30b0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c750d30b0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750d30b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750d30b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750d30b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750d30b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750d30b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750d30b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c750d30b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c750d30b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c750d30b0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c750d30b0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c750d30b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c750d30b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c750d30b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c750d30b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 type="title">
  <p:cSld name="TITLE">
    <p:bg>
      <p:bgPr>
        <a:solidFill>
          <a:srgbClr val="AB192D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235708"/>
            <a:ext cx="2969528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392782" y="1143000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─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1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2" type="pic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7" name="Google Shape;7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/>
            </a:lvl2pPr>
            <a:lvl3pPr indent="-342900" lvl="2" marL="13716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30200" lvl="3" marL="18288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/>
            </a:lvl4pPr>
            <a:lvl5pPr indent="-330200" lvl="4" marL="22860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0"/>
            <a:ext cx="2057400" cy="6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0" y="4793742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075135"/>
            <a:ext cx="3014664" cy="299323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7620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46482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486400" y="48006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9" Type="http://schemas.openxmlformats.org/officeDocument/2006/relationships/image" Target="../media/image15.pn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9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9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784400" y="1702825"/>
            <a:ext cx="7564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“Dirty Machine Learning” MQP Kickoff Meeting</a:t>
            </a:r>
            <a:endParaRPr/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Walter Gerych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August 31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this happen?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Siberian Husky" id="451" name="Google Shape;4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09" y="2609389"/>
            <a:ext cx="758962" cy="758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452" name="Google Shape;4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809" y="1476497"/>
            <a:ext cx="758961" cy="94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453" name="Google Shape;4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739" y="3626345"/>
            <a:ext cx="758962" cy="504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454" name="Google Shape;454;p23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3615724" y="2609380"/>
            <a:ext cx="949907" cy="758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455" name="Google Shape;4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5724" y="1476497"/>
            <a:ext cx="949907" cy="94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456" name="Google Shape;456;p23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3615724" y="3614395"/>
            <a:ext cx="949907" cy="5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/>
          <p:nvPr/>
        </p:nvSpPr>
        <p:spPr>
          <a:xfrm>
            <a:off x="2125409" y="1762489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2125409" y="2799361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2125409" y="3714248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4519506" y="1762489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4519506" y="2799361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4519506" y="3714248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1292945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2207833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3687042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4601930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1021700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1021700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1021700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 flipH="1">
            <a:off x="2912351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 flipH="1">
            <a:off x="2912351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 flipH="1">
            <a:off x="2912351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3293812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3293812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3293812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 flipH="1">
            <a:off x="5245456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 flipH="1">
            <a:off x="5245456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 flipH="1">
            <a:off x="5245456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851800" y="4227700"/>
            <a:ext cx="2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All huskies are in grass</a:t>
            </a:r>
            <a:endParaRPr>
              <a:solidFill>
                <a:srgbClr val="6AA8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3290200" y="4227700"/>
            <a:ext cx="2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rPr>
              <a:t>All wolves are in snow</a:t>
            </a:r>
            <a:endParaRPr>
              <a:solidFill>
                <a:srgbClr val="3C78D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this happen?</a:t>
            </a:r>
            <a:endParaRPr/>
          </a:p>
        </p:txBody>
      </p:sp>
      <p:sp>
        <p:nvSpPr>
          <p:cNvPr id="486" name="Google Shape;486;p24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Siberian Husky" id="487" name="Google Shape;4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09" y="2609389"/>
            <a:ext cx="758962" cy="758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488" name="Google Shape;4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809" y="1476497"/>
            <a:ext cx="758961" cy="949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489" name="Google Shape;4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739" y="3626345"/>
            <a:ext cx="758962" cy="504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490" name="Google Shape;490;p24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3615724" y="2609380"/>
            <a:ext cx="949907" cy="758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491" name="Google Shape;4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5724" y="1476497"/>
            <a:ext cx="949907" cy="94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492" name="Google Shape;492;p24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3615724" y="3614395"/>
            <a:ext cx="949907" cy="5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4"/>
          <p:cNvSpPr txBox="1"/>
          <p:nvPr/>
        </p:nvSpPr>
        <p:spPr>
          <a:xfrm>
            <a:off x="2125409" y="1762489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4" name="Google Shape;494;p24"/>
          <p:cNvSpPr txBox="1"/>
          <p:nvPr/>
        </p:nvSpPr>
        <p:spPr>
          <a:xfrm>
            <a:off x="2125409" y="2799361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24"/>
          <p:cNvSpPr txBox="1"/>
          <p:nvPr/>
        </p:nvSpPr>
        <p:spPr>
          <a:xfrm>
            <a:off x="2125409" y="3714248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4519506" y="1762489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4519506" y="2799361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4519506" y="3714248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9" name="Google Shape;499;p24"/>
          <p:cNvSpPr txBox="1"/>
          <p:nvPr/>
        </p:nvSpPr>
        <p:spPr>
          <a:xfrm>
            <a:off x="1292945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Google Shape;500;p24"/>
          <p:cNvSpPr txBox="1"/>
          <p:nvPr/>
        </p:nvSpPr>
        <p:spPr>
          <a:xfrm>
            <a:off x="2207833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Google Shape;501;p24"/>
          <p:cNvSpPr txBox="1"/>
          <p:nvPr/>
        </p:nvSpPr>
        <p:spPr>
          <a:xfrm>
            <a:off x="3687042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24"/>
          <p:cNvSpPr txBox="1"/>
          <p:nvPr/>
        </p:nvSpPr>
        <p:spPr>
          <a:xfrm>
            <a:off x="4601930" y="1078125"/>
            <a:ext cx="7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1021700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1021700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1021700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 flipH="1">
            <a:off x="2912351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 flipH="1">
            <a:off x="2912351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 flipH="1">
            <a:off x="2912351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3293812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3293812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3293812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 flipH="1">
            <a:off x="5245456" y="1480139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 flipH="1">
            <a:off x="5245456" y="2517011"/>
            <a:ext cx="229200" cy="94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 flipH="1">
            <a:off x="5245456" y="3603169"/>
            <a:ext cx="229200" cy="53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 txBox="1"/>
          <p:nvPr/>
        </p:nvSpPr>
        <p:spPr>
          <a:xfrm>
            <a:off x="851800" y="4227700"/>
            <a:ext cx="2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All huskies are in grass</a:t>
            </a:r>
            <a:endParaRPr>
              <a:solidFill>
                <a:srgbClr val="6AA8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24"/>
          <p:cNvSpPr txBox="1"/>
          <p:nvPr/>
        </p:nvSpPr>
        <p:spPr>
          <a:xfrm>
            <a:off x="3290200" y="4227700"/>
            <a:ext cx="2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Verdana"/>
                <a:ea typeface="Verdana"/>
                <a:cs typeface="Verdana"/>
                <a:sym typeface="Verdana"/>
              </a:rPr>
              <a:t>All wolves are in snow</a:t>
            </a:r>
            <a:endParaRPr>
              <a:solidFill>
                <a:srgbClr val="3C78D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17" name="Google Shape;517;p24"/>
          <p:cNvGraphicFramePr/>
          <p:nvPr/>
        </p:nvGraphicFramePr>
        <p:xfrm>
          <a:off x="6679750" y="341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{574C02E7-BC4B-4895-A691-9DC9F7FBFB03}</a:tableStyleId>
              </a:tblPr>
              <a:tblGrid>
                <a:gridCol w="861050"/>
                <a:gridCol w="86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p24"/>
          <p:cNvSpPr txBox="1"/>
          <p:nvPr/>
        </p:nvSpPr>
        <p:spPr>
          <a:xfrm>
            <a:off x="5807100" y="341555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5807100" y="379655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24"/>
          <p:cNvSpPr txBox="1"/>
          <p:nvPr/>
        </p:nvSpPr>
        <p:spPr>
          <a:xfrm>
            <a:off x="6679500" y="30345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Grass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>
            <a:off x="7540800" y="30345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Snow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2" name="Google Shape;522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011944" y="3469400"/>
            <a:ext cx="280656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773944" y="3850400"/>
            <a:ext cx="280656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4"/>
          <p:cNvSpPr txBox="1"/>
          <p:nvPr/>
        </p:nvSpPr>
        <p:spPr>
          <a:xfrm>
            <a:off x="6471050" y="2622350"/>
            <a:ext cx="20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Properties of Training Data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25" name="Google Shape;525;p24"/>
          <p:cNvGraphicFramePr/>
          <p:nvPr/>
        </p:nvGraphicFramePr>
        <p:xfrm>
          <a:off x="6679750" y="17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{574C02E7-BC4B-4895-A691-9DC9F7FBFB03}</a:tableStyleId>
              </a:tblPr>
              <a:tblGrid>
                <a:gridCol w="861050"/>
                <a:gridCol w="86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24"/>
          <p:cNvSpPr txBox="1"/>
          <p:nvPr/>
        </p:nvSpPr>
        <p:spPr>
          <a:xfrm>
            <a:off x="5807100" y="173915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5807100" y="212015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24"/>
          <p:cNvSpPr txBox="1"/>
          <p:nvPr/>
        </p:nvSpPr>
        <p:spPr>
          <a:xfrm>
            <a:off x="6679500" y="13581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Grass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7540800" y="135815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Snow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0" name="Google Shape;530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011944" y="1793000"/>
            <a:ext cx="280656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773944" y="2174000"/>
            <a:ext cx="280656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4"/>
          <p:cNvSpPr txBox="1"/>
          <p:nvPr/>
        </p:nvSpPr>
        <p:spPr>
          <a:xfrm>
            <a:off x="6471050" y="945950"/>
            <a:ext cx="20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Properties of Real-World Data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3" name="Google Shape;533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773944" y="1793000"/>
            <a:ext cx="280656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4"/>
          <p:cNvPicPr preferRelativeResize="0"/>
          <p:nvPr/>
        </p:nvPicPr>
        <p:blipFill rotWithShape="1">
          <a:blip r:embed="rId9">
            <a:alphaModFix/>
          </a:blip>
          <a:srcRect b="25141" l="26147" r="26147" t="25141"/>
          <a:stretch/>
        </p:blipFill>
        <p:spPr>
          <a:xfrm>
            <a:off x="7011944" y="2174000"/>
            <a:ext cx="280656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4"/>
          <p:cNvSpPr txBox="1"/>
          <p:nvPr/>
        </p:nvSpPr>
        <p:spPr>
          <a:xfrm>
            <a:off x="6216200" y="4338400"/>
            <a:ext cx="27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“Incomplete Coverage”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</p:txBody>
      </p:sp>
      <p:graphicFrame>
        <p:nvGraphicFramePr>
          <p:cNvPr id="541" name="Google Shape;541;p25"/>
          <p:cNvGraphicFramePr/>
          <p:nvPr/>
        </p:nvGraphicFramePr>
        <p:xfrm>
          <a:off x="1362800" y="25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{574C02E7-BC4B-4895-A691-9DC9F7FBFB03}</a:tableStyleId>
              </a:tblPr>
              <a:tblGrid>
                <a:gridCol w="861050"/>
                <a:gridCol w="86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" name="Google Shape;542;p25"/>
          <p:cNvSpPr txBox="1"/>
          <p:nvPr/>
        </p:nvSpPr>
        <p:spPr>
          <a:xfrm>
            <a:off x="490150" y="25464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490150" y="29274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4" name="Google Shape;544;p25"/>
          <p:cNvSpPr txBox="1"/>
          <p:nvPr/>
        </p:nvSpPr>
        <p:spPr>
          <a:xfrm>
            <a:off x="1362550" y="2165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Grass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5" name="Google Shape;545;p25"/>
          <p:cNvSpPr txBox="1"/>
          <p:nvPr/>
        </p:nvSpPr>
        <p:spPr>
          <a:xfrm>
            <a:off x="2223850" y="2165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Snow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6" name="Google Shape;546;p25"/>
          <p:cNvPicPr preferRelativeResize="0"/>
          <p:nvPr/>
        </p:nvPicPr>
        <p:blipFill rotWithShape="1">
          <a:blip r:embed="rId3">
            <a:alphaModFix/>
          </a:blip>
          <a:srcRect b="25141" l="26147" r="26147" t="25141"/>
          <a:stretch/>
        </p:blipFill>
        <p:spPr>
          <a:xfrm>
            <a:off x="1694994" y="2600275"/>
            <a:ext cx="280656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5"/>
          <p:cNvPicPr preferRelativeResize="0"/>
          <p:nvPr/>
        </p:nvPicPr>
        <p:blipFill rotWithShape="1">
          <a:blip r:embed="rId3">
            <a:alphaModFix/>
          </a:blip>
          <a:srcRect b="25141" l="26147" r="26147" t="25141"/>
          <a:stretch/>
        </p:blipFill>
        <p:spPr>
          <a:xfrm>
            <a:off x="2456994" y="2981275"/>
            <a:ext cx="280656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5"/>
          <p:cNvSpPr txBox="1"/>
          <p:nvPr/>
        </p:nvSpPr>
        <p:spPr>
          <a:xfrm>
            <a:off x="1154100" y="1753225"/>
            <a:ext cx="20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Properties of Training Data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3674575" y="1235400"/>
            <a:ext cx="501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Option 1: Collect more training data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Downsides: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Expensive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Time-consuming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Often impossible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3674575" y="3064200"/>
            <a:ext cx="50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Option 2: Generate synthetic data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Downsides: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Difficult to train generative methods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Difficult to evaluate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844900" y="3424000"/>
            <a:ext cx="27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“Incomplete Coverage”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"/>
          <p:cNvSpPr/>
          <p:nvPr/>
        </p:nvSpPr>
        <p:spPr>
          <a:xfrm>
            <a:off x="5883175" y="4694825"/>
            <a:ext cx="3055800" cy="4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always collect more data</a:t>
            </a:r>
            <a:endParaRPr/>
          </a:p>
        </p:txBody>
      </p:sp>
      <p:pic>
        <p:nvPicPr>
          <p:cNvPr id="558" name="Google Shape;558;p26"/>
          <p:cNvPicPr preferRelativeResize="0"/>
          <p:nvPr/>
        </p:nvPicPr>
        <p:blipFill rotWithShape="1">
          <a:blip r:embed="rId3">
            <a:alphaModFix/>
          </a:blip>
          <a:srcRect b="3392" l="0" r="0" t="9612"/>
          <a:stretch/>
        </p:blipFill>
        <p:spPr>
          <a:xfrm>
            <a:off x="916125" y="1971925"/>
            <a:ext cx="7770676" cy="17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/>
          <p:nvPr/>
        </p:nvSpPr>
        <p:spPr>
          <a:xfrm>
            <a:off x="5883175" y="4694825"/>
            <a:ext cx="3055800" cy="4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always collect more data</a:t>
            </a:r>
            <a:endParaRPr/>
          </a:p>
        </p:txBody>
      </p:sp>
      <p:grpSp>
        <p:nvGrpSpPr>
          <p:cNvPr id="565" name="Google Shape;565;p27"/>
          <p:cNvGrpSpPr/>
          <p:nvPr/>
        </p:nvGrpSpPr>
        <p:grpSpPr>
          <a:xfrm>
            <a:off x="3023666" y="3120619"/>
            <a:ext cx="297330" cy="424327"/>
            <a:chOff x="2583141" y="1577280"/>
            <a:chExt cx="898277" cy="1210289"/>
          </a:xfrm>
        </p:grpSpPr>
        <p:sp>
          <p:nvSpPr>
            <p:cNvPr id="566" name="Google Shape;566;p27"/>
            <p:cNvSpPr/>
            <p:nvPr/>
          </p:nvSpPr>
          <p:spPr>
            <a:xfrm>
              <a:off x="2817386" y="1577280"/>
              <a:ext cx="431100" cy="431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rot="10800000">
              <a:off x="2591593" y="2073569"/>
              <a:ext cx="882600" cy="714000"/>
            </a:xfrm>
            <a:prstGeom prst="pie">
              <a:avLst>
                <a:gd fmla="val 53741" name="adj1"/>
                <a:gd fmla="val 10844436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380018" y="2207539"/>
              <a:ext cx="1014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583141" y="2207539"/>
              <a:ext cx="101400" cy="22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3023666" y="3517088"/>
            <a:ext cx="297330" cy="424327"/>
            <a:chOff x="2583141" y="1577280"/>
            <a:chExt cx="898277" cy="1210289"/>
          </a:xfrm>
        </p:grpSpPr>
        <p:sp>
          <p:nvSpPr>
            <p:cNvPr id="571" name="Google Shape;571;p27"/>
            <p:cNvSpPr/>
            <p:nvPr/>
          </p:nvSpPr>
          <p:spPr>
            <a:xfrm>
              <a:off x="2817386" y="1577280"/>
              <a:ext cx="431100" cy="431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 rot="10800000">
              <a:off x="2591593" y="2073569"/>
              <a:ext cx="882600" cy="714000"/>
            </a:xfrm>
            <a:prstGeom prst="pie">
              <a:avLst>
                <a:gd fmla="val 53741" name="adj1"/>
                <a:gd fmla="val 10844436" name="adj2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380018" y="2207539"/>
              <a:ext cx="1014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583141" y="2207539"/>
              <a:ext cx="101400" cy="22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7"/>
          <p:cNvGrpSpPr/>
          <p:nvPr/>
        </p:nvGrpSpPr>
        <p:grpSpPr>
          <a:xfrm>
            <a:off x="3023666" y="3989757"/>
            <a:ext cx="297330" cy="424327"/>
            <a:chOff x="2583141" y="1577280"/>
            <a:chExt cx="898277" cy="1210289"/>
          </a:xfrm>
        </p:grpSpPr>
        <p:sp>
          <p:nvSpPr>
            <p:cNvPr id="576" name="Google Shape;576;p27"/>
            <p:cNvSpPr/>
            <p:nvPr/>
          </p:nvSpPr>
          <p:spPr>
            <a:xfrm>
              <a:off x="2817386" y="1577280"/>
              <a:ext cx="431100" cy="431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rot="10800000">
              <a:off x="2591593" y="2073569"/>
              <a:ext cx="882600" cy="714000"/>
            </a:xfrm>
            <a:prstGeom prst="pie">
              <a:avLst>
                <a:gd fmla="val 53741" name="adj1"/>
                <a:gd fmla="val 10844436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80018" y="2207539"/>
              <a:ext cx="1014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583141" y="2207539"/>
              <a:ext cx="101400" cy="22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7"/>
          <p:cNvGrpSpPr/>
          <p:nvPr/>
        </p:nvGrpSpPr>
        <p:grpSpPr>
          <a:xfrm>
            <a:off x="3023666" y="4386226"/>
            <a:ext cx="297330" cy="424327"/>
            <a:chOff x="2583141" y="1577280"/>
            <a:chExt cx="898277" cy="1210289"/>
          </a:xfrm>
        </p:grpSpPr>
        <p:sp>
          <p:nvSpPr>
            <p:cNvPr id="581" name="Google Shape;581;p27"/>
            <p:cNvSpPr/>
            <p:nvPr/>
          </p:nvSpPr>
          <p:spPr>
            <a:xfrm>
              <a:off x="2817386" y="1577280"/>
              <a:ext cx="431100" cy="4311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 rot="10800000">
              <a:off x="2591593" y="2073569"/>
              <a:ext cx="882600" cy="714000"/>
            </a:xfrm>
            <a:prstGeom prst="pie">
              <a:avLst>
                <a:gd fmla="val 53741" name="adj1"/>
                <a:gd fmla="val 10844436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3380018" y="2207539"/>
              <a:ext cx="1014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583141" y="2207539"/>
              <a:ext cx="101400" cy="22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3023666" y="4782695"/>
            <a:ext cx="297330" cy="424327"/>
            <a:chOff x="2583141" y="1577280"/>
            <a:chExt cx="898277" cy="1210289"/>
          </a:xfrm>
        </p:grpSpPr>
        <p:sp>
          <p:nvSpPr>
            <p:cNvPr id="586" name="Google Shape;586;p27"/>
            <p:cNvSpPr/>
            <p:nvPr/>
          </p:nvSpPr>
          <p:spPr>
            <a:xfrm>
              <a:off x="2817386" y="1577280"/>
              <a:ext cx="431100" cy="4311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 rot="10800000">
              <a:off x="2591593" y="2073569"/>
              <a:ext cx="882600" cy="714000"/>
            </a:xfrm>
            <a:prstGeom prst="pie">
              <a:avLst>
                <a:gd fmla="val 53741" name="adj1"/>
                <a:gd fmla="val 10844436" name="adj2"/>
              </a:avLst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380018" y="2207539"/>
              <a:ext cx="1014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583141" y="2207539"/>
              <a:ext cx="101400" cy="22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772" y="2653112"/>
            <a:ext cx="419658" cy="41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405" y="2653112"/>
            <a:ext cx="392397" cy="39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87" y="2648845"/>
            <a:ext cx="233489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6841" y="2648846"/>
            <a:ext cx="494278" cy="392396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7"/>
          <p:cNvSpPr/>
          <p:nvPr/>
        </p:nvSpPr>
        <p:spPr>
          <a:xfrm>
            <a:off x="2746273" y="3044346"/>
            <a:ext cx="187200" cy="201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 txBox="1"/>
          <p:nvPr/>
        </p:nvSpPr>
        <p:spPr>
          <a:xfrm rot="-5400000">
            <a:off x="2077875" y="3882308"/>
            <a:ext cx="912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User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4533900" y="2149700"/>
            <a:ext cx="11808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Activites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7" name="Google Shape;597;p27"/>
          <p:cNvPicPr preferRelativeResize="0"/>
          <p:nvPr/>
        </p:nvPicPr>
        <p:blipFill rotWithShape="1">
          <a:blip r:embed="rId7">
            <a:alphaModFix/>
          </a:blip>
          <a:srcRect b="53944" l="76096" r="4652" t="27127"/>
          <a:stretch/>
        </p:blipFill>
        <p:spPr>
          <a:xfrm>
            <a:off x="6293432" y="2527862"/>
            <a:ext cx="494286" cy="5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7"/>
          <p:cNvSpPr/>
          <p:nvPr/>
        </p:nvSpPr>
        <p:spPr>
          <a:xfrm rot="5400000">
            <a:off x="5016525" y="806271"/>
            <a:ext cx="215400" cy="3483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9" name="Google Shape;599;p27"/>
          <p:cNvGraphicFramePr/>
          <p:nvPr/>
        </p:nvGraphicFramePr>
        <p:xfrm>
          <a:off x="3326025" y="304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{574C02E7-BC4B-4895-A691-9DC9F7FBFB03}</a:tableStyleId>
              </a:tblPr>
              <a:tblGrid>
                <a:gridCol w="696600"/>
                <a:gridCol w="696600"/>
                <a:gridCol w="696600"/>
                <a:gridCol w="696600"/>
                <a:gridCol w="696600"/>
              </a:tblGrid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00" name="Google Shape;60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7441" y="3148760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6060" y="3148760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087" y="3148760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087" y="3547909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4468" y="3547909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6060" y="3547909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6060" y="3947059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1600" y="3947059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1600" y="4346208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087" y="4745357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4574" y="4745357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4574" y="4346208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7441" y="4346208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7441" y="3897165"/>
            <a:ext cx="185669" cy="19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7"/>
          <p:cNvPicPr preferRelativeResize="0"/>
          <p:nvPr/>
        </p:nvPicPr>
        <p:blipFill rotWithShape="1">
          <a:blip r:embed="rId9">
            <a:alphaModFix/>
          </a:blip>
          <a:srcRect b="18736" l="0" r="0" t="9615"/>
          <a:stretch/>
        </p:blipFill>
        <p:spPr>
          <a:xfrm>
            <a:off x="1674225" y="992274"/>
            <a:ext cx="6290525" cy="11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Controllable GANs</a:t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3563600" y="1964750"/>
            <a:ext cx="2662200" cy="1238700"/>
          </a:xfrm>
          <a:prstGeom prst="rect">
            <a:avLst/>
          </a:prstGeom>
          <a:solidFill>
            <a:srgbClr val="A8A8A8">
              <a:alpha val="586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Generative</a:t>
            </a:r>
            <a:r>
              <a:rPr lang="en" sz="1300"/>
              <a:t> Model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(Generative Adversarial Network) </a:t>
            </a:r>
            <a:endParaRPr sz="1300"/>
          </a:p>
        </p:txBody>
      </p:sp>
      <p:pic>
        <p:nvPicPr>
          <p:cNvPr id="621" name="Google Shape;6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12" y="3720400"/>
            <a:ext cx="1581975" cy="105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" id="622" name="Google Shape;6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00" y="2663245"/>
            <a:ext cx="561585" cy="561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623" name="Google Shape;6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29" y="3415733"/>
            <a:ext cx="561586" cy="373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624" name="Google Shape;624;p28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1483436" y="2663239"/>
            <a:ext cx="702874" cy="561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625" name="Google Shape;62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3436" y="1824972"/>
            <a:ext cx="702874" cy="702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626" name="Google Shape;626;p28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1483436" y="3406891"/>
            <a:ext cx="702874" cy="3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627" name="Google Shape;62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102" y="1824976"/>
            <a:ext cx="571250" cy="714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8"/>
          <p:cNvSpPr txBox="1"/>
          <p:nvPr/>
        </p:nvSpPr>
        <p:spPr>
          <a:xfrm>
            <a:off x="355875" y="1124875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28"/>
          <p:cNvSpPr txBox="1"/>
          <p:nvPr/>
        </p:nvSpPr>
        <p:spPr>
          <a:xfrm>
            <a:off x="355875" y="3868075"/>
            <a:ext cx="183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All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huskies in grass, all wolves in snow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30" name="Google Shape;630;p28"/>
          <p:cNvCxnSpPr/>
          <p:nvPr/>
        </p:nvCxnSpPr>
        <p:spPr>
          <a:xfrm>
            <a:off x="2920850" y="943725"/>
            <a:ext cx="0" cy="42009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28"/>
          <p:cNvSpPr txBox="1"/>
          <p:nvPr/>
        </p:nvSpPr>
        <p:spPr>
          <a:xfrm>
            <a:off x="4453538" y="1065063"/>
            <a:ext cx="8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Grass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4507925" y="1171600"/>
            <a:ext cx="117000" cy="39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 flipH="1">
            <a:off x="5152575" y="1171600"/>
            <a:ext cx="117000" cy="39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28"/>
          <p:cNvCxnSpPr/>
          <p:nvPr/>
        </p:nvCxnSpPr>
        <p:spPr>
          <a:xfrm>
            <a:off x="4894700" y="1579125"/>
            <a:ext cx="0" cy="3507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8"/>
          <p:cNvCxnSpPr/>
          <p:nvPr/>
        </p:nvCxnSpPr>
        <p:spPr>
          <a:xfrm>
            <a:off x="4894700" y="3255525"/>
            <a:ext cx="0" cy="3507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Controllable GANs</a:t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3563600" y="1964750"/>
            <a:ext cx="2662200" cy="1238700"/>
          </a:xfrm>
          <a:prstGeom prst="rect">
            <a:avLst/>
          </a:prstGeom>
          <a:solidFill>
            <a:srgbClr val="A8A8A8">
              <a:alpha val="586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Generative Model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(Generative Adversarial Network) </a:t>
            </a:r>
            <a:endParaRPr sz="1300"/>
          </a:p>
        </p:txBody>
      </p:sp>
      <p:pic>
        <p:nvPicPr>
          <p:cNvPr id="642" name="Google Shape;6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412" y="3720400"/>
            <a:ext cx="1581975" cy="105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" id="643" name="Google Shape;6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00" y="2663245"/>
            <a:ext cx="561585" cy="561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644" name="Google Shape;6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29" y="3415733"/>
            <a:ext cx="561586" cy="373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645" name="Google Shape;645;p29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1483436" y="2663239"/>
            <a:ext cx="702874" cy="561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646" name="Google Shape;64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3436" y="1824972"/>
            <a:ext cx="702874" cy="702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647" name="Google Shape;647;p29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1483436" y="3406891"/>
            <a:ext cx="702874" cy="3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648" name="Google Shape;64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102" y="1824976"/>
            <a:ext cx="571250" cy="714952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9"/>
          <p:cNvSpPr txBox="1"/>
          <p:nvPr/>
        </p:nvSpPr>
        <p:spPr>
          <a:xfrm>
            <a:off x="355875" y="1124875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355875" y="3868075"/>
            <a:ext cx="183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All huskies in grass, all wolves in snow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51" name="Google Shape;651;p29"/>
          <p:cNvCxnSpPr/>
          <p:nvPr/>
        </p:nvCxnSpPr>
        <p:spPr>
          <a:xfrm>
            <a:off x="2920850" y="943725"/>
            <a:ext cx="0" cy="42009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29"/>
          <p:cNvSpPr txBox="1"/>
          <p:nvPr/>
        </p:nvSpPr>
        <p:spPr>
          <a:xfrm>
            <a:off x="4453538" y="1065063"/>
            <a:ext cx="8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Grass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4507925" y="1171600"/>
            <a:ext cx="117000" cy="39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 flipH="1">
            <a:off x="5152575" y="1171600"/>
            <a:ext cx="117000" cy="39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" name="Google Shape;655;p29"/>
          <p:cNvCxnSpPr/>
          <p:nvPr/>
        </p:nvCxnSpPr>
        <p:spPr>
          <a:xfrm>
            <a:off x="4894700" y="1579125"/>
            <a:ext cx="0" cy="3507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29"/>
          <p:cNvCxnSpPr/>
          <p:nvPr/>
        </p:nvCxnSpPr>
        <p:spPr>
          <a:xfrm>
            <a:off x="4894700" y="3255525"/>
            <a:ext cx="0" cy="3507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29"/>
          <p:cNvSpPr txBox="1"/>
          <p:nvPr/>
        </p:nvSpPr>
        <p:spPr>
          <a:xfrm>
            <a:off x="6345900" y="1904850"/>
            <a:ext cx="290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Generate synthetic data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Downsides: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Difficult to train generative methods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Difficult to evaluate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Training</a:t>
            </a:r>
            <a:endParaRPr/>
          </a:p>
        </p:txBody>
      </p:sp>
      <p:cxnSp>
        <p:nvCxnSpPr>
          <p:cNvPr id="663" name="Google Shape;663;p30"/>
          <p:cNvCxnSpPr/>
          <p:nvPr/>
        </p:nvCxnSpPr>
        <p:spPr>
          <a:xfrm rot="10800000">
            <a:off x="627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30"/>
          <p:cNvCxnSpPr/>
          <p:nvPr/>
        </p:nvCxnSpPr>
        <p:spPr>
          <a:xfrm>
            <a:off x="632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30"/>
          <p:cNvSpPr txBox="1"/>
          <p:nvPr/>
        </p:nvSpPr>
        <p:spPr>
          <a:xfrm>
            <a:off x="-46342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6" name="Google Shape;666;p30"/>
          <p:cNvSpPr txBox="1"/>
          <p:nvPr/>
        </p:nvSpPr>
        <p:spPr>
          <a:xfrm>
            <a:off x="1547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5883175" y="4694825"/>
            <a:ext cx="3055800" cy="4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8" name="Google Shape;668;p30"/>
          <p:cNvCxnSpPr/>
          <p:nvPr/>
        </p:nvCxnSpPr>
        <p:spPr>
          <a:xfrm rot="10800000">
            <a:off x="5580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30"/>
          <p:cNvCxnSpPr/>
          <p:nvPr/>
        </p:nvCxnSpPr>
        <p:spPr>
          <a:xfrm>
            <a:off x="5585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30"/>
          <p:cNvSpPr txBox="1"/>
          <p:nvPr/>
        </p:nvSpPr>
        <p:spPr>
          <a:xfrm>
            <a:off x="448957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6500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2" name="Google Shape;672;p30"/>
          <p:cNvSpPr/>
          <p:nvPr/>
        </p:nvSpPr>
        <p:spPr>
          <a:xfrm>
            <a:off x="838625" y="1674075"/>
            <a:ext cx="3061625" cy="2892200"/>
          </a:xfrm>
          <a:custGeom>
            <a:rect b="b" l="l" r="r" t="t"/>
            <a:pathLst>
              <a:path extrusionOk="0" h="115688" w="122465">
                <a:moveTo>
                  <a:pt x="0" y="0"/>
                </a:moveTo>
                <a:cubicBezTo>
                  <a:pt x="2883" y="12231"/>
                  <a:pt x="5687" y="54923"/>
                  <a:pt x="17295" y="73386"/>
                </a:cubicBezTo>
                <a:cubicBezTo>
                  <a:pt x="28903" y="91849"/>
                  <a:pt x="52118" y="103730"/>
                  <a:pt x="69646" y="110780"/>
                </a:cubicBezTo>
                <a:cubicBezTo>
                  <a:pt x="87174" y="117830"/>
                  <a:pt x="113662" y="114870"/>
                  <a:pt x="122465" y="11568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Google Shape;673;p30"/>
          <p:cNvSpPr/>
          <p:nvPr/>
        </p:nvSpPr>
        <p:spPr>
          <a:xfrm>
            <a:off x="5760450" y="1890275"/>
            <a:ext cx="3314175" cy="1782050"/>
          </a:xfrm>
          <a:custGeom>
            <a:rect b="b" l="l" r="r" t="t"/>
            <a:pathLst>
              <a:path extrusionOk="0" h="71282" w="132567">
                <a:moveTo>
                  <a:pt x="0" y="0"/>
                </a:moveTo>
                <a:cubicBezTo>
                  <a:pt x="2999" y="10244"/>
                  <a:pt x="12807" y="58701"/>
                  <a:pt x="17996" y="61466"/>
                </a:cubicBezTo>
                <a:cubicBezTo>
                  <a:pt x="23185" y="64232"/>
                  <a:pt x="27045" y="15619"/>
                  <a:pt x="31135" y="16593"/>
                </a:cubicBezTo>
                <a:cubicBezTo>
                  <a:pt x="35225" y="17567"/>
                  <a:pt x="38259" y="65128"/>
                  <a:pt x="42535" y="67309"/>
                </a:cubicBezTo>
                <a:cubicBezTo>
                  <a:pt x="46811" y="69490"/>
                  <a:pt x="51797" y="38173"/>
                  <a:pt x="56792" y="29681"/>
                </a:cubicBezTo>
                <a:cubicBezTo>
                  <a:pt x="61787" y="21190"/>
                  <a:pt x="66621" y="9621"/>
                  <a:pt x="72503" y="16360"/>
                </a:cubicBezTo>
                <a:cubicBezTo>
                  <a:pt x="78385" y="23099"/>
                  <a:pt x="85889" y="69764"/>
                  <a:pt x="92082" y="70114"/>
                </a:cubicBezTo>
                <a:cubicBezTo>
                  <a:pt x="98275" y="70465"/>
                  <a:pt x="103898" y="18268"/>
                  <a:pt x="109663" y="18463"/>
                </a:cubicBezTo>
                <a:cubicBezTo>
                  <a:pt x="115428" y="18658"/>
                  <a:pt x="122855" y="71321"/>
                  <a:pt x="126672" y="71282"/>
                </a:cubicBezTo>
                <a:cubicBezTo>
                  <a:pt x="130489" y="71243"/>
                  <a:pt x="131585" y="27071"/>
                  <a:pt x="132567" y="18229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74" name="Google Shape;674;p30"/>
          <p:cNvCxnSpPr/>
          <p:nvPr/>
        </p:nvCxnSpPr>
        <p:spPr>
          <a:xfrm>
            <a:off x="4634075" y="949575"/>
            <a:ext cx="0" cy="42243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0"/>
          <p:cNvSpPr txBox="1"/>
          <p:nvPr/>
        </p:nvSpPr>
        <p:spPr>
          <a:xfrm>
            <a:off x="4610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we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want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to happen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51092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happens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Google Shape;681;p31"/>
          <p:cNvCxnSpPr/>
          <p:nvPr/>
        </p:nvCxnSpPr>
        <p:spPr>
          <a:xfrm rot="10800000">
            <a:off x="627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632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1"/>
          <p:cNvSpPr txBox="1"/>
          <p:nvPr/>
        </p:nvSpPr>
        <p:spPr>
          <a:xfrm>
            <a:off x="-46342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4" name="Google Shape;684;p31"/>
          <p:cNvSpPr txBox="1"/>
          <p:nvPr/>
        </p:nvSpPr>
        <p:spPr>
          <a:xfrm>
            <a:off x="1547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5883175" y="4694825"/>
            <a:ext cx="3055800" cy="4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31"/>
          <p:cNvCxnSpPr/>
          <p:nvPr/>
        </p:nvCxnSpPr>
        <p:spPr>
          <a:xfrm rot="10800000">
            <a:off x="5580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1"/>
          <p:cNvCxnSpPr/>
          <p:nvPr/>
        </p:nvCxnSpPr>
        <p:spPr>
          <a:xfrm>
            <a:off x="5585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31"/>
          <p:cNvSpPr txBox="1"/>
          <p:nvPr/>
        </p:nvSpPr>
        <p:spPr>
          <a:xfrm>
            <a:off x="448957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6500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838625" y="1674075"/>
            <a:ext cx="3061625" cy="2892200"/>
          </a:xfrm>
          <a:custGeom>
            <a:rect b="b" l="l" r="r" t="t"/>
            <a:pathLst>
              <a:path extrusionOk="0" h="115688" w="122465">
                <a:moveTo>
                  <a:pt x="0" y="0"/>
                </a:moveTo>
                <a:cubicBezTo>
                  <a:pt x="2883" y="12231"/>
                  <a:pt x="5687" y="54923"/>
                  <a:pt x="17295" y="73386"/>
                </a:cubicBezTo>
                <a:cubicBezTo>
                  <a:pt x="28903" y="91849"/>
                  <a:pt x="52118" y="103730"/>
                  <a:pt x="69646" y="110780"/>
                </a:cubicBezTo>
                <a:cubicBezTo>
                  <a:pt x="87174" y="117830"/>
                  <a:pt x="113662" y="114870"/>
                  <a:pt x="122465" y="11568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31"/>
          <p:cNvSpPr/>
          <p:nvPr/>
        </p:nvSpPr>
        <p:spPr>
          <a:xfrm>
            <a:off x="5748750" y="1434525"/>
            <a:ext cx="2792875" cy="2392725"/>
          </a:xfrm>
          <a:custGeom>
            <a:rect b="b" l="l" r="r" t="t"/>
            <a:pathLst>
              <a:path extrusionOk="0" h="95709" w="111715">
                <a:moveTo>
                  <a:pt x="0" y="19866"/>
                </a:moveTo>
                <a:cubicBezTo>
                  <a:pt x="7557" y="32487"/>
                  <a:pt x="26722" y="98900"/>
                  <a:pt x="45341" y="95589"/>
                </a:cubicBezTo>
                <a:cubicBezTo>
                  <a:pt x="63960" y="92278"/>
                  <a:pt x="100653" y="15932"/>
                  <a:pt x="111715" y="0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92" name="Google Shape;692;p31"/>
          <p:cNvCxnSpPr/>
          <p:nvPr/>
        </p:nvCxnSpPr>
        <p:spPr>
          <a:xfrm>
            <a:off x="4634075" y="949575"/>
            <a:ext cx="0" cy="42243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1"/>
          <p:cNvSpPr txBox="1"/>
          <p:nvPr/>
        </p:nvSpPr>
        <p:spPr>
          <a:xfrm>
            <a:off x="4610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we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want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to happen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4" name="Google Shape;694;p31"/>
          <p:cNvSpPr txBox="1"/>
          <p:nvPr/>
        </p:nvSpPr>
        <p:spPr>
          <a:xfrm>
            <a:off x="51092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happens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5" name="Google Shape;695;p3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Training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0" name="Google Shape;700;p32"/>
          <p:cNvCxnSpPr/>
          <p:nvPr/>
        </p:nvCxnSpPr>
        <p:spPr>
          <a:xfrm rot="10800000">
            <a:off x="627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32"/>
          <p:cNvCxnSpPr/>
          <p:nvPr/>
        </p:nvCxnSpPr>
        <p:spPr>
          <a:xfrm>
            <a:off x="632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32"/>
          <p:cNvSpPr txBox="1"/>
          <p:nvPr/>
        </p:nvSpPr>
        <p:spPr>
          <a:xfrm>
            <a:off x="-46342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1547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5883175" y="4694825"/>
            <a:ext cx="3055800" cy="4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32"/>
          <p:cNvCxnSpPr/>
          <p:nvPr/>
        </p:nvCxnSpPr>
        <p:spPr>
          <a:xfrm rot="10800000">
            <a:off x="5580075" y="1558100"/>
            <a:ext cx="0" cy="3061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32"/>
          <p:cNvCxnSpPr/>
          <p:nvPr/>
        </p:nvCxnSpPr>
        <p:spPr>
          <a:xfrm>
            <a:off x="5585900" y="4625425"/>
            <a:ext cx="35349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32"/>
          <p:cNvSpPr txBox="1"/>
          <p:nvPr/>
        </p:nvSpPr>
        <p:spPr>
          <a:xfrm>
            <a:off x="4489575" y="2206525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Error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6500000" y="47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838625" y="1674075"/>
            <a:ext cx="3061625" cy="2892200"/>
          </a:xfrm>
          <a:custGeom>
            <a:rect b="b" l="l" r="r" t="t"/>
            <a:pathLst>
              <a:path extrusionOk="0" h="115688" w="122465">
                <a:moveTo>
                  <a:pt x="0" y="0"/>
                </a:moveTo>
                <a:cubicBezTo>
                  <a:pt x="2883" y="12231"/>
                  <a:pt x="5687" y="54923"/>
                  <a:pt x="17295" y="73386"/>
                </a:cubicBezTo>
                <a:cubicBezTo>
                  <a:pt x="28903" y="91849"/>
                  <a:pt x="52118" y="103730"/>
                  <a:pt x="69646" y="110780"/>
                </a:cubicBezTo>
                <a:cubicBezTo>
                  <a:pt x="87174" y="117830"/>
                  <a:pt x="113662" y="114870"/>
                  <a:pt x="122465" y="11568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Google Shape;710;p32"/>
          <p:cNvSpPr/>
          <p:nvPr/>
        </p:nvSpPr>
        <p:spPr>
          <a:xfrm>
            <a:off x="5731225" y="1878575"/>
            <a:ext cx="3365475" cy="1310250"/>
          </a:xfrm>
          <a:custGeom>
            <a:rect b="b" l="l" r="r" t="t"/>
            <a:pathLst>
              <a:path extrusionOk="0" h="52410" w="134619">
                <a:moveTo>
                  <a:pt x="0" y="0"/>
                </a:moveTo>
                <a:cubicBezTo>
                  <a:pt x="1247" y="6661"/>
                  <a:pt x="3311" y="31824"/>
                  <a:pt x="7479" y="39965"/>
                </a:cubicBezTo>
                <a:cubicBezTo>
                  <a:pt x="11647" y="48106"/>
                  <a:pt x="12503" y="46821"/>
                  <a:pt x="25007" y="48846"/>
                </a:cubicBezTo>
                <a:cubicBezTo>
                  <a:pt x="37511" y="50872"/>
                  <a:pt x="65791" y="51573"/>
                  <a:pt x="82501" y="52118"/>
                </a:cubicBezTo>
                <a:cubicBezTo>
                  <a:pt x="99212" y="52663"/>
                  <a:pt x="116584" y="52196"/>
                  <a:pt x="125270" y="52118"/>
                </a:cubicBezTo>
                <a:cubicBezTo>
                  <a:pt x="133956" y="52040"/>
                  <a:pt x="133061" y="51729"/>
                  <a:pt x="134619" y="5165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11" name="Google Shape;711;p32"/>
          <p:cNvCxnSpPr/>
          <p:nvPr/>
        </p:nvCxnSpPr>
        <p:spPr>
          <a:xfrm>
            <a:off x="4634075" y="949575"/>
            <a:ext cx="0" cy="42243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2"/>
          <p:cNvSpPr txBox="1"/>
          <p:nvPr/>
        </p:nvSpPr>
        <p:spPr>
          <a:xfrm>
            <a:off x="4610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we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want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to happen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3" name="Google Shape;713;p32"/>
          <p:cNvSpPr txBox="1"/>
          <p:nvPr/>
        </p:nvSpPr>
        <p:spPr>
          <a:xfrm>
            <a:off x="51092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happens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4" name="Google Shape;714;p3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5400000">
            <a:off x="4244104" y="1809375"/>
            <a:ext cx="1338600" cy="2081700"/>
          </a:xfrm>
          <a:prstGeom prst="trapezoid">
            <a:avLst>
              <a:gd fmla="val 25000" name="adj"/>
            </a:avLst>
          </a:prstGeom>
          <a:solidFill>
            <a:srgbClr val="B5B5B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182550" y="2496225"/>
            <a:ext cx="12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ML/DL Classifier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iberian Husky"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75" y="1249097"/>
            <a:ext cx="1322650" cy="132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95" name="Google Shape;95;p15"/>
          <p:cNvPicPr preferRelativeResize="0"/>
          <p:nvPr/>
        </p:nvPicPr>
        <p:blipFill rotWithShape="1">
          <a:blip r:embed="rId4">
            <a:alphaModFix/>
          </a:blip>
          <a:srcRect b="0" l="0" r="21396" t="0"/>
          <a:stretch/>
        </p:blipFill>
        <p:spPr>
          <a:xfrm>
            <a:off x="1303375" y="3123125"/>
            <a:ext cx="1322650" cy="112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5"/>
          <p:cNvCxnSpPr>
            <a:stCxn id="94" idx="3"/>
          </p:cNvCxnSpPr>
          <p:nvPr/>
        </p:nvCxnSpPr>
        <p:spPr>
          <a:xfrm>
            <a:off x="2626025" y="1910422"/>
            <a:ext cx="1183800" cy="739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5" idx="3"/>
          </p:cNvCxnSpPr>
          <p:nvPr/>
        </p:nvCxnSpPr>
        <p:spPr>
          <a:xfrm flipH="1" rot="10800000">
            <a:off x="2626025" y="3029712"/>
            <a:ext cx="1148700" cy="65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5971775" y="2310725"/>
            <a:ext cx="1116000" cy="409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7105300" y="20800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5971775" y="2948075"/>
            <a:ext cx="1116000" cy="409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7105300" y="31468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/>
          <p:nvPr>
            <p:ph type="title"/>
          </p:nvPr>
        </p:nvSpPr>
        <p:spPr>
          <a:xfrm>
            <a:off x="457200" y="233800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for MQP</a:t>
            </a:r>
            <a:endParaRPr/>
          </a:p>
        </p:txBody>
      </p:sp>
      <p:sp>
        <p:nvSpPr>
          <p:cNvPr id="720" name="Google Shape;720;p33"/>
          <p:cNvSpPr txBox="1"/>
          <p:nvPr/>
        </p:nvSpPr>
        <p:spPr>
          <a:xfrm>
            <a:off x="472725" y="936925"/>
            <a:ext cx="8092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Focus of MQP: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Research and develop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novel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training strategies for generative models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What’s been done: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One novel training strategy has been proposed by Josh + REU team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Implemented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in code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Preliminary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experiments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What needs to be done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Extensive set of experiments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Results on vanilla GAN, controllable GANs, etc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Generalization of code to work for other architectures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Creating easily usable PyTorch package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Theoretical analysis of method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Any provable claims?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Improvements to method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Initially developed for standard GAN - changes for controllable GAN?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Other new training strategies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 unlimited number of directions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you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can discover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pic>
        <p:nvPicPr>
          <p:cNvPr descr="Siberian Husky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29" y="2868186"/>
            <a:ext cx="948196" cy="948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929" y="1452824"/>
            <a:ext cx="948196" cy="1186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600" y="4138705"/>
            <a:ext cx="948196" cy="629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110" name="Google Shape;110;p16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5621700" y="2868175"/>
            <a:ext cx="1186750" cy="9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700" y="1452825"/>
            <a:ext cx="1186750" cy="118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112" name="Google Shape;112;p16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5621700" y="4123775"/>
            <a:ext cx="1186750" cy="6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3245625" y="18101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245625" y="31055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245625" y="42485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Husky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750825" y="18101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750825" y="31055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50825" y="424852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205600" y="955125"/>
            <a:ext cx="98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348600" y="955125"/>
            <a:ext cx="98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10800" y="955125"/>
            <a:ext cx="98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853800" y="955125"/>
            <a:ext cx="98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866725" y="14573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866725" y="27527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866725" y="4109750"/>
            <a:ext cx="286200" cy="66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4228925" y="14573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4228925" y="27527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4228925" y="4109750"/>
            <a:ext cx="286200" cy="66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219525" y="14573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219525" y="27527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219525" y="4109750"/>
            <a:ext cx="286200" cy="66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7657925" y="14573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7657925" y="2752775"/>
            <a:ext cx="286200" cy="118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7657925" y="4109750"/>
            <a:ext cx="286200" cy="66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“Dirty” </a:t>
            </a:r>
            <a:r>
              <a:rPr lang="en"/>
              <a:t>Training Data</a:t>
            </a:r>
            <a:endParaRPr/>
          </a:p>
        </p:txBody>
      </p:sp>
      <p:pic>
        <p:nvPicPr>
          <p:cNvPr descr="Siberian Husky"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20100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00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145" name="Google Shape;145;p17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20100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10433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0433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043335" y="29469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4616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4616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24616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397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987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0579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25170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572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572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572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>
            <a:off x="15728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>
            <a:off x="15728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>
            <a:off x="15728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17934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7934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17934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295012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 flipH="1">
            <a:off x="295012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flipH="1">
            <a:off x="295012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berian Husky"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5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7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49056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172" name="Google Shape;17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56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173" name="Google Shape;173;p17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49056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39389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9389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938935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3572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3572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3572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Husky</a:t>
            </a:r>
            <a:endParaRPr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5353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9943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9535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4126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3528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3528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3528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 flipH="1">
            <a:off x="44684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 flipH="1">
            <a:off x="44684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flipH="1">
            <a:off x="44684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46890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6890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46890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584572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584572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584572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berian Husky"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197" name="Google Shape;1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198" name="Google Shape;1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7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199" name="Google Shape;199;p17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79536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200" name="Google Shape;2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36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201" name="Google Shape;201;p17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79536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69869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9869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6986935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84052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84052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4052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65833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0423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80015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84606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4008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4008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64008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flipH="1">
            <a:off x="75164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 flipH="1">
            <a:off x="75164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flipH="1">
            <a:off x="75164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7370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77370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77370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 flipH="1">
            <a:off x="8893720" y="161196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 flipH="1">
            <a:off x="8893720" y="230965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 flipH="1">
            <a:off x="8893720" y="304051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3230525" y="955425"/>
            <a:ext cx="0" cy="31842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7"/>
          <p:cNvSpPr txBox="1"/>
          <p:nvPr/>
        </p:nvSpPr>
        <p:spPr>
          <a:xfrm>
            <a:off x="6947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Missing Labels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5903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Wrong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Labels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6383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Incomplete Coverage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1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4572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10433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17"/>
          <p:cNvSpPr/>
          <p:nvPr/>
        </p:nvSpPr>
        <p:spPr>
          <a:xfrm flipH="1">
            <a:off x="15728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65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24616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17934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 flipH="1">
            <a:off x="295012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17"/>
          <p:cNvCxnSpPr/>
          <p:nvPr/>
        </p:nvCxnSpPr>
        <p:spPr>
          <a:xfrm>
            <a:off x="6202325" y="955425"/>
            <a:ext cx="0" cy="31842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77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/>
          <p:nvPr/>
        </p:nvSpPr>
        <p:spPr>
          <a:xfrm>
            <a:off x="33528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39389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17"/>
          <p:cNvSpPr/>
          <p:nvPr/>
        </p:nvSpPr>
        <p:spPr>
          <a:xfrm flipH="1">
            <a:off x="44684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21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/>
          <p:nvPr/>
        </p:nvSpPr>
        <p:spPr>
          <a:xfrm>
            <a:off x="53572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6890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flipH="1">
            <a:off x="584572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57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/>
          <p:nvPr/>
        </p:nvSpPr>
        <p:spPr>
          <a:xfrm>
            <a:off x="64008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69869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17"/>
          <p:cNvSpPr/>
          <p:nvPr/>
        </p:nvSpPr>
        <p:spPr>
          <a:xfrm flipH="1">
            <a:off x="75164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101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/>
          <p:nvPr/>
        </p:nvSpPr>
        <p:spPr>
          <a:xfrm>
            <a:off x="84052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77370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8893720" y="349771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6338900" y="3321100"/>
            <a:ext cx="2746200" cy="461700"/>
          </a:xfrm>
          <a:prstGeom prst="rect">
            <a:avLst/>
          </a:prstGeom>
          <a:solidFill>
            <a:srgbClr val="A8A8A8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6753800" y="3876150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Missing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7"/>
          <p:cNvSpPr/>
          <p:nvPr/>
        </p:nvSpPr>
        <p:spPr>
          <a:xfrm rot="-5400000">
            <a:off x="7601000" y="2544100"/>
            <a:ext cx="204300" cy="274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“Dirty” </a:t>
            </a:r>
            <a:r>
              <a:rPr lang="en"/>
              <a:t>Training Data</a:t>
            </a:r>
            <a:endParaRPr/>
          </a:p>
        </p:txBody>
      </p:sp>
      <p:pic>
        <p:nvPicPr>
          <p:cNvPr descr="Siberian Husky" id="261" name="Google Shape;2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262" name="Google Shape;2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263" name="Google Shape;2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264" name="Google Shape;264;p18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20100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265" name="Google Shape;2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00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266" name="Google Shape;266;p18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20100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8"/>
          <p:cNvSpPr txBox="1"/>
          <p:nvPr/>
        </p:nvSpPr>
        <p:spPr>
          <a:xfrm>
            <a:off x="10433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0433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043335" y="29469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24616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24616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24616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397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10987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20579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25170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4572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4572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4572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 flipH="1">
            <a:off x="15728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 flipH="1">
            <a:off x="15728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 flipH="1">
            <a:off x="15728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17934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17934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7934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 flipH="1">
            <a:off x="295012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flipH="1">
            <a:off x="295012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flipH="1">
            <a:off x="295012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berian Husky" id="289" name="Google Shape;2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290" name="Google Shape;2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5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291" name="Google Shape;2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7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292" name="Google Shape;292;p18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49056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293" name="Google Shape;2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56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294" name="Google Shape;294;p18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49056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/>
          <p:nvPr/>
        </p:nvSpPr>
        <p:spPr>
          <a:xfrm>
            <a:off x="39389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39389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938935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53572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3572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53572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Husky</a:t>
            </a:r>
            <a:endParaRPr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35353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39943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49535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54126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33528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33528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33528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>
            <a:off x="44684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 flipH="1">
            <a:off x="44684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 flipH="1">
            <a:off x="44684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46890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46890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6890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 flipH="1">
            <a:off x="584572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 flipH="1">
            <a:off x="584572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 flipH="1">
            <a:off x="584572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berian Husky"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70" y="2236765"/>
            <a:ext cx="510691" cy="51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Things To Know Before Getting A Siberian Husky – Inside Dogs World"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70" y="1474459"/>
            <a:ext cx="510690" cy="63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berian Husky Dog Breed Information &amp; Characteristics | Daily Paws"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775" y="2921058"/>
            <a:ext cx="510691" cy="339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lf-in-snow-1459565714jsm - 2fi" id="320" name="Google Shape;320;p18"/>
          <p:cNvPicPr preferRelativeResize="0"/>
          <p:nvPr/>
        </p:nvPicPr>
        <p:blipFill rotWithShape="1">
          <a:blip r:embed="rId6">
            <a:alphaModFix/>
          </a:blip>
          <a:srcRect b="0" l="0" r="16100" t="0"/>
          <a:stretch/>
        </p:blipFill>
        <p:spPr>
          <a:xfrm>
            <a:off x="7953610" y="2236759"/>
            <a:ext cx="639174" cy="510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s of wolves in snow - Home | Facebook" id="321" name="Google Shape;3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3610" y="1474460"/>
            <a:ext cx="639174" cy="639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wolf-killing laws trigger push to revive US protections - East Idaho  News" id="322" name="Google Shape;322;p18"/>
          <p:cNvPicPr preferRelativeResize="0"/>
          <p:nvPr/>
        </p:nvPicPr>
        <p:blipFill rotWithShape="1">
          <a:blip r:embed="rId8">
            <a:alphaModFix/>
          </a:blip>
          <a:srcRect b="14579" l="0" r="16100" t="14579"/>
          <a:stretch/>
        </p:blipFill>
        <p:spPr>
          <a:xfrm>
            <a:off x="7953610" y="2913017"/>
            <a:ext cx="639174" cy="35979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6986935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6986935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6986935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8405218" y="1666899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8405218" y="2364594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8405218" y="2980207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583315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7042396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8001599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8460680" y="1154225"/>
            <a:ext cx="5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400800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6400800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6400800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 flipH="1">
            <a:off x="7516477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 flipH="1">
            <a:off x="7516477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flipH="1">
            <a:off x="7516477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737002" y="147691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7737002" y="217460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7737002" y="29054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 flipH="1">
            <a:off x="8893720" y="1611960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 flipH="1">
            <a:off x="8893720" y="2309655"/>
            <a:ext cx="154200" cy="63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 flipH="1">
            <a:off x="8893720" y="304051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18"/>
          <p:cNvCxnSpPr/>
          <p:nvPr/>
        </p:nvCxnSpPr>
        <p:spPr>
          <a:xfrm>
            <a:off x="3230525" y="955425"/>
            <a:ext cx="0" cy="31842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18"/>
          <p:cNvSpPr txBox="1"/>
          <p:nvPr/>
        </p:nvSpPr>
        <p:spPr>
          <a:xfrm>
            <a:off x="6947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Missing Labels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35903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Wrong Labels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6638350" y="867125"/>
            <a:ext cx="22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Incomplete Coverage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9" name="Google Shape;34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1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/>
          <p:nvPr/>
        </p:nvSpPr>
        <p:spPr>
          <a:xfrm>
            <a:off x="4572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10433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18"/>
          <p:cNvSpPr/>
          <p:nvPr/>
        </p:nvSpPr>
        <p:spPr>
          <a:xfrm flipH="1">
            <a:off x="15728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65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 txBox="1"/>
          <p:nvPr/>
        </p:nvSpPr>
        <p:spPr>
          <a:xfrm>
            <a:off x="24616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????</a:t>
            </a:r>
            <a:endParaRPr b="1" sz="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17934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 flipH="1">
            <a:off x="295012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18"/>
          <p:cNvCxnSpPr/>
          <p:nvPr/>
        </p:nvCxnSpPr>
        <p:spPr>
          <a:xfrm>
            <a:off x="6202325" y="955425"/>
            <a:ext cx="0" cy="31842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8" name="Google Shape;35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77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/>
          <p:nvPr/>
        </p:nvSpPr>
        <p:spPr>
          <a:xfrm>
            <a:off x="33528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/>
          <p:cNvSpPr txBox="1"/>
          <p:nvPr/>
        </p:nvSpPr>
        <p:spPr>
          <a:xfrm>
            <a:off x="39389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18"/>
          <p:cNvSpPr/>
          <p:nvPr/>
        </p:nvSpPr>
        <p:spPr>
          <a:xfrm flipH="1">
            <a:off x="44684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21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 txBox="1"/>
          <p:nvPr/>
        </p:nvSpPr>
        <p:spPr>
          <a:xfrm>
            <a:off x="53572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46890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flipH="1">
            <a:off x="584572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5775" y="3387798"/>
            <a:ext cx="508925" cy="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8"/>
          <p:cNvSpPr/>
          <p:nvPr/>
        </p:nvSpPr>
        <p:spPr>
          <a:xfrm>
            <a:off x="6400800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6986935" y="33725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Husky 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18"/>
          <p:cNvSpPr/>
          <p:nvPr/>
        </p:nvSpPr>
        <p:spPr>
          <a:xfrm flipH="1">
            <a:off x="7516477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10150" y="3396000"/>
            <a:ext cx="438531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8"/>
          <p:cNvSpPr txBox="1"/>
          <p:nvPr/>
        </p:nvSpPr>
        <p:spPr>
          <a:xfrm>
            <a:off x="8405218" y="3405782"/>
            <a:ext cx="6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Verdana"/>
                <a:ea typeface="Verdana"/>
                <a:cs typeface="Verdana"/>
                <a:sym typeface="Verdana"/>
              </a:rPr>
              <a:t>Wolf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7737002" y="336266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 flipH="1">
            <a:off x="8893720" y="3497713"/>
            <a:ext cx="154200" cy="35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900" y="3321100"/>
            <a:ext cx="2746200" cy="461700"/>
          </a:xfrm>
          <a:prstGeom prst="rect">
            <a:avLst/>
          </a:prstGeom>
          <a:solidFill>
            <a:srgbClr val="A8A8A8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6753800" y="3876150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Missing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6" name="Google Shape;376;p18"/>
          <p:cNvSpPr/>
          <p:nvPr/>
        </p:nvSpPr>
        <p:spPr>
          <a:xfrm rot="-5400000">
            <a:off x="7601000" y="2544100"/>
            <a:ext cx="204300" cy="274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276875" y="955425"/>
            <a:ext cx="5868900" cy="3294900"/>
          </a:xfrm>
          <a:prstGeom prst="rect">
            <a:avLst/>
          </a:prstGeom>
          <a:solidFill>
            <a:srgbClr val="A8A8A8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1043325" y="4409550"/>
            <a:ext cx="4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Some of my previous research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18"/>
          <p:cNvSpPr/>
          <p:nvPr/>
        </p:nvSpPr>
        <p:spPr>
          <a:xfrm rot="-5400000">
            <a:off x="3105275" y="1549300"/>
            <a:ext cx="204300" cy="579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6330950" y="4409550"/>
            <a:ext cx="30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Focus of this MQP</a:t>
            </a:r>
            <a:endParaRPr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18"/>
          <p:cNvSpPr/>
          <p:nvPr/>
        </p:nvSpPr>
        <p:spPr>
          <a:xfrm rot="-5400000">
            <a:off x="7627400" y="3051100"/>
            <a:ext cx="204300" cy="2793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 rot="5400000">
            <a:off x="4244104" y="894975"/>
            <a:ext cx="1338600" cy="2081700"/>
          </a:xfrm>
          <a:prstGeom prst="trapezoid">
            <a:avLst>
              <a:gd fmla="val 25000" name="adj"/>
            </a:avLst>
          </a:prstGeom>
          <a:solidFill>
            <a:srgbClr val="B5B5B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00" y="1328813"/>
            <a:ext cx="1198975" cy="1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9"/>
          <p:cNvSpPr txBox="1"/>
          <p:nvPr/>
        </p:nvSpPr>
        <p:spPr>
          <a:xfrm>
            <a:off x="4182550" y="1581825"/>
            <a:ext cx="12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ML/DL Classifier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0" name="Google Shape;390;p19"/>
          <p:cNvCxnSpPr>
            <a:stCxn id="388" idx="3"/>
            <a:endCxn id="387" idx="2"/>
          </p:cNvCxnSpPr>
          <p:nvPr/>
        </p:nvCxnSpPr>
        <p:spPr>
          <a:xfrm>
            <a:off x="2931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19"/>
          <p:cNvCxnSpPr/>
          <p:nvPr/>
        </p:nvCxnSpPr>
        <p:spPr>
          <a:xfrm>
            <a:off x="5979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19"/>
          <p:cNvSpPr txBox="1"/>
          <p:nvPr/>
        </p:nvSpPr>
        <p:spPr>
          <a:xfrm>
            <a:off x="6895425" y="1735738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 rot="5400000">
            <a:off x="4244104" y="894975"/>
            <a:ext cx="1338600" cy="2081700"/>
          </a:xfrm>
          <a:prstGeom prst="trapezoid">
            <a:avLst>
              <a:gd fmla="val 25000" name="adj"/>
            </a:avLst>
          </a:prstGeom>
          <a:solidFill>
            <a:srgbClr val="B5B5B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00" y="1328813"/>
            <a:ext cx="1198975" cy="1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/>
        </p:nvSpPr>
        <p:spPr>
          <a:xfrm>
            <a:off x="4182550" y="1581825"/>
            <a:ext cx="12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ML/DL Classifier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2" name="Google Shape;402;p20"/>
          <p:cNvCxnSpPr>
            <a:stCxn id="400" idx="3"/>
            <a:endCxn id="399" idx="2"/>
          </p:cNvCxnSpPr>
          <p:nvPr/>
        </p:nvCxnSpPr>
        <p:spPr>
          <a:xfrm>
            <a:off x="2931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0"/>
          <p:cNvCxnSpPr/>
          <p:nvPr/>
        </p:nvCxnSpPr>
        <p:spPr>
          <a:xfrm>
            <a:off x="5979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0"/>
          <p:cNvSpPr txBox="1"/>
          <p:nvPr/>
        </p:nvSpPr>
        <p:spPr>
          <a:xfrm>
            <a:off x="6895425" y="1735738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850050" y="3065175"/>
            <a:ext cx="2126700" cy="8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Process</a:t>
            </a:r>
            <a:endParaRPr/>
          </a:p>
        </p:txBody>
      </p:sp>
      <p:cxnSp>
        <p:nvCxnSpPr>
          <p:cNvPr id="407" name="Google Shape;407;p20"/>
          <p:cNvCxnSpPr>
            <a:stCxn id="400" idx="2"/>
            <a:endCxn id="406" idx="1"/>
          </p:cNvCxnSpPr>
          <p:nvPr/>
        </p:nvCxnSpPr>
        <p:spPr>
          <a:xfrm>
            <a:off x="2331888" y="2542838"/>
            <a:ext cx="1518300" cy="94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0"/>
          <p:cNvCxnSpPr>
            <a:stCxn id="399" idx="3"/>
            <a:endCxn id="406" idx="0"/>
          </p:cNvCxnSpPr>
          <p:nvPr/>
        </p:nvCxnSpPr>
        <p:spPr>
          <a:xfrm>
            <a:off x="4913404" y="2437800"/>
            <a:ext cx="0" cy="62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 rot="5400000">
            <a:off x="4244104" y="894975"/>
            <a:ext cx="1338600" cy="2081700"/>
          </a:xfrm>
          <a:prstGeom prst="trapezoid">
            <a:avLst>
              <a:gd fmla="val 25000" name="adj"/>
            </a:avLst>
          </a:prstGeom>
          <a:solidFill>
            <a:srgbClr val="B5B5B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00" y="1328813"/>
            <a:ext cx="1198975" cy="1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1"/>
          <p:cNvSpPr txBox="1"/>
          <p:nvPr/>
        </p:nvSpPr>
        <p:spPr>
          <a:xfrm>
            <a:off x="4182550" y="1581825"/>
            <a:ext cx="12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ML/DL Classifier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7" name="Google Shape;417;p21"/>
          <p:cNvCxnSpPr>
            <a:stCxn id="415" idx="3"/>
            <a:endCxn id="414" idx="2"/>
          </p:cNvCxnSpPr>
          <p:nvPr/>
        </p:nvCxnSpPr>
        <p:spPr>
          <a:xfrm>
            <a:off x="2931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/>
          <p:nvPr/>
        </p:nvCxnSpPr>
        <p:spPr>
          <a:xfrm>
            <a:off x="5979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1"/>
          <p:cNvSpPr txBox="1"/>
          <p:nvPr/>
        </p:nvSpPr>
        <p:spPr>
          <a:xfrm>
            <a:off x="6895425" y="1735738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3850050" y="3065175"/>
            <a:ext cx="2126700" cy="8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Process</a:t>
            </a:r>
            <a:endParaRPr/>
          </a:p>
        </p:txBody>
      </p:sp>
      <p:cxnSp>
        <p:nvCxnSpPr>
          <p:cNvPr id="422" name="Google Shape;422;p21"/>
          <p:cNvCxnSpPr>
            <a:stCxn id="415" idx="2"/>
            <a:endCxn id="421" idx="1"/>
          </p:cNvCxnSpPr>
          <p:nvPr/>
        </p:nvCxnSpPr>
        <p:spPr>
          <a:xfrm>
            <a:off x="2331888" y="2542838"/>
            <a:ext cx="1518300" cy="94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1"/>
          <p:cNvCxnSpPr>
            <a:stCxn id="414" idx="3"/>
            <a:endCxn id="421" idx="0"/>
          </p:cNvCxnSpPr>
          <p:nvPr/>
        </p:nvCxnSpPr>
        <p:spPr>
          <a:xfrm>
            <a:off x="4913404" y="2437800"/>
            <a:ext cx="0" cy="62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1"/>
          <p:cNvCxnSpPr/>
          <p:nvPr/>
        </p:nvCxnSpPr>
        <p:spPr>
          <a:xfrm>
            <a:off x="5979375" y="3531400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5" name="Google Shape;4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0" y="2841370"/>
            <a:ext cx="1374225" cy="1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rot="5400000">
            <a:off x="4244104" y="894975"/>
            <a:ext cx="1338600" cy="2081700"/>
          </a:xfrm>
          <a:prstGeom prst="trapezoid">
            <a:avLst>
              <a:gd fmla="val 25000" name="adj"/>
            </a:avLst>
          </a:prstGeom>
          <a:solidFill>
            <a:srgbClr val="B5B5B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00" y="1328813"/>
            <a:ext cx="1198975" cy="1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2"/>
          <p:cNvSpPr txBox="1"/>
          <p:nvPr/>
        </p:nvSpPr>
        <p:spPr>
          <a:xfrm>
            <a:off x="4182550" y="1581825"/>
            <a:ext cx="126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ML/DL Classifier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4" name="Google Shape;434;p22"/>
          <p:cNvCxnSpPr>
            <a:stCxn id="432" idx="3"/>
            <a:endCxn id="431" idx="2"/>
          </p:cNvCxnSpPr>
          <p:nvPr/>
        </p:nvCxnSpPr>
        <p:spPr>
          <a:xfrm>
            <a:off x="2931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2"/>
          <p:cNvCxnSpPr/>
          <p:nvPr/>
        </p:nvCxnSpPr>
        <p:spPr>
          <a:xfrm>
            <a:off x="5979375" y="1935825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2"/>
          <p:cNvSpPr txBox="1"/>
          <p:nvPr/>
        </p:nvSpPr>
        <p:spPr>
          <a:xfrm>
            <a:off x="6895425" y="1735738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Wolf</a:t>
            </a:r>
            <a:endParaRPr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34500" y="4865000"/>
            <a:ext cx="57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Besse, Philippe, et al. "Can Everyday AI be Ethical? Machine Learning Algorithm Fairness." Machine Learning Algorithm Fairness. 2018. </a:t>
            </a:r>
            <a:endParaRPr sz="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3850050" y="3065175"/>
            <a:ext cx="2126700" cy="8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Process</a:t>
            </a:r>
            <a:endParaRPr/>
          </a:p>
        </p:txBody>
      </p:sp>
      <p:cxnSp>
        <p:nvCxnSpPr>
          <p:cNvPr id="439" name="Google Shape;439;p22"/>
          <p:cNvCxnSpPr>
            <a:stCxn id="432" idx="2"/>
            <a:endCxn id="438" idx="1"/>
          </p:cNvCxnSpPr>
          <p:nvPr/>
        </p:nvCxnSpPr>
        <p:spPr>
          <a:xfrm>
            <a:off x="2331888" y="2542838"/>
            <a:ext cx="1518300" cy="94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2"/>
          <p:cNvCxnSpPr>
            <a:stCxn id="431" idx="3"/>
            <a:endCxn id="438" idx="0"/>
          </p:cNvCxnSpPr>
          <p:nvPr/>
        </p:nvCxnSpPr>
        <p:spPr>
          <a:xfrm>
            <a:off x="4913404" y="2437800"/>
            <a:ext cx="0" cy="62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2"/>
          <p:cNvCxnSpPr/>
          <p:nvPr/>
        </p:nvCxnSpPr>
        <p:spPr>
          <a:xfrm>
            <a:off x="5979375" y="3531400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0" y="2841370"/>
            <a:ext cx="1374225" cy="13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2"/>
          <p:cNvSpPr txBox="1"/>
          <p:nvPr/>
        </p:nvSpPr>
        <p:spPr>
          <a:xfrm>
            <a:off x="6457962" y="4341800"/>
            <a:ext cx="244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Decision based on background of image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22"/>
          <p:cNvSpPr/>
          <p:nvPr/>
        </p:nvSpPr>
        <p:spPr>
          <a:xfrm rot="-5400000">
            <a:off x="7578950" y="3673800"/>
            <a:ext cx="228000" cy="13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