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3910131">
            <a:off x="-1079240" y="3779037"/>
            <a:ext cx="23300020" cy="3958269"/>
            <a:chOff x="0" y="0"/>
            <a:chExt cx="7881735" cy="1338970"/>
          </a:xfrm>
        </p:grpSpPr>
        <p:sp>
          <p:nvSpPr>
            <p:cNvPr name="Freeform 3" id="3"/>
            <p:cNvSpPr/>
            <p:nvPr/>
          </p:nvSpPr>
          <p:spPr>
            <a:xfrm flipH="false" flipV="false" rot="0">
              <a:off x="0" y="0"/>
              <a:ext cx="7881735" cy="1338970"/>
            </a:xfrm>
            <a:custGeom>
              <a:avLst/>
              <a:gdLst/>
              <a:ahLst/>
              <a:cxnLst/>
              <a:rect r="r" b="b" t="t" l="l"/>
              <a:pathLst>
                <a:path h="1338970" w="7881735">
                  <a:moveTo>
                    <a:pt x="0" y="0"/>
                  </a:moveTo>
                  <a:lnTo>
                    <a:pt x="7881735" y="0"/>
                  </a:lnTo>
                  <a:lnTo>
                    <a:pt x="7881735" y="1338970"/>
                  </a:lnTo>
                  <a:lnTo>
                    <a:pt x="0" y="1338970"/>
                  </a:lnTo>
                  <a:close/>
                </a:path>
              </a:pathLst>
            </a:custGeom>
            <a:solidFill>
              <a:srgbClr val="65212A"/>
            </a:solidFill>
          </p:spPr>
        </p:sp>
      </p:grpSp>
      <p:grpSp>
        <p:nvGrpSpPr>
          <p:cNvPr name="Group 4" id="4"/>
          <p:cNvGrpSpPr/>
          <p:nvPr/>
        </p:nvGrpSpPr>
        <p:grpSpPr>
          <a:xfrm rot="-3910131">
            <a:off x="4763200" y="2552754"/>
            <a:ext cx="23300020" cy="7015990"/>
            <a:chOff x="0" y="0"/>
            <a:chExt cx="7881735" cy="2373310"/>
          </a:xfrm>
        </p:grpSpPr>
        <p:sp>
          <p:nvSpPr>
            <p:cNvPr name="Freeform 5" id="5"/>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B2101F"/>
            </a:solidFill>
          </p:spPr>
        </p:sp>
      </p:grpSp>
      <p:grpSp>
        <p:nvGrpSpPr>
          <p:cNvPr name="Group 6" id="6"/>
          <p:cNvGrpSpPr/>
          <p:nvPr/>
        </p:nvGrpSpPr>
        <p:grpSpPr>
          <a:xfrm rot="-10800000">
            <a:off x="12621083" y="-65151"/>
            <a:ext cx="5666917" cy="5657850"/>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00000">
                <a:alpha val="0"/>
              </a:srgbClr>
            </a:solidFill>
          </p:spPr>
        </p:sp>
      </p:grpSp>
      <p:grpSp>
        <p:nvGrpSpPr>
          <p:cNvPr name="Group 8" id="8"/>
          <p:cNvGrpSpPr/>
          <p:nvPr/>
        </p:nvGrpSpPr>
        <p:grpSpPr>
          <a:xfrm rot="-3910131">
            <a:off x="-5890946" y="523064"/>
            <a:ext cx="23300020" cy="7015990"/>
            <a:chOff x="0" y="0"/>
            <a:chExt cx="7881735" cy="2373310"/>
          </a:xfrm>
        </p:grpSpPr>
        <p:sp>
          <p:nvSpPr>
            <p:cNvPr name="Freeform 9" id="9"/>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B2101F"/>
            </a:solidFill>
          </p:spPr>
        </p:sp>
      </p:grpSp>
      <p:grpSp>
        <p:nvGrpSpPr>
          <p:cNvPr name="Group 10" id="10"/>
          <p:cNvGrpSpPr/>
          <p:nvPr/>
        </p:nvGrpSpPr>
        <p:grpSpPr>
          <a:xfrm rot="0">
            <a:off x="3265093" y="1633891"/>
            <a:ext cx="11757813" cy="7019219"/>
            <a:chOff x="0" y="0"/>
            <a:chExt cx="3472874" cy="2081583"/>
          </a:xfrm>
        </p:grpSpPr>
        <p:sp>
          <p:nvSpPr>
            <p:cNvPr name="Freeform 11" id="11"/>
            <p:cNvSpPr/>
            <p:nvPr/>
          </p:nvSpPr>
          <p:spPr>
            <a:xfrm flipH="false" flipV="false" rot="0">
              <a:off x="0" y="0"/>
              <a:ext cx="3472874" cy="2081583"/>
            </a:xfrm>
            <a:custGeom>
              <a:avLst/>
              <a:gdLst/>
              <a:ahLst/>
              <a:cxnLst/>
              <a:rect r="r" b="b" t="t" l="l"/>
              <a:pathLst>
                <a:path h="2081583" w="3472874">
                  <a:moveTo>
                    <a:pt x="3348414" y="2081583"/>
                  </a:moveTo>
                  <a:lnTo>
                    <a:pt x="124460" y="2081583"/>
                  </a:lnTo>
                  <a:cubicBezTo>
                    <a:pt x="55880" y="2081583"/>
                    <a:pt x="0" y="2025703"/>
                    <a:pt x="0" y="1957123"/>
                  </a:cubicBezTo>
                  <a:lnTo>
                    <a:pt x="0" y="124460"/>
                  </a:lnTo>
                  <a:cubicBezTo>
                    <a:pt x="0" y="55880"/>
                    <a:pt x="55880" y="0"/>
                    <a:pt x="124460" y="0"/>
                  </a:cubicBezTo>
                  <a:lnTo>
                    <a:pt x="3348414" y="0"/>
                  </a:lnTo>
                  <a:cubicBezTo>
                    <a:pt x="3416994" y="0"/>
                    <a:pt x="3472874" y="55880"/>
                    <a:pt x="3472874" y="124460"/>
                  </a:cubicBezTo>
                  <a:lnTo>
                    <a:pt x="3472874" y="1957123"/>
                  </a:lnTo>
                  <a:cubicBezTo>
                    <a:pt x="3472874" y="2025703"/>
                    <a:pt x="3416994" y="2081583"/>
                    <a:pt x="3348414" y="2081583"/>
                  </a:cubicBezTo>
                  <a:close/>
                </a:path>
              </a:pathLst>
            </a:custGeom>
            <a:solidFill>
              <a:srgbClr val="EDECED"/>
            </a:solidFill>
          </p:spPr>
        </p:sp>
      </p:grpSp>
      <p:grpSp>
        <p:nvGrpSpPr>
          <p:cNvPr name="Group 12" id="12"/>
          <p:cNvGrpSpPr/>
          <p:nvPr/>
        </p:nvGrpSpPr>
        <p:grpSpPr>
          <a:xfrm rot="-3910131">
            <a:off x="-12019136" y="3439577"/>
            <a:ext cx="23300020" cy="3958269"/>
            <a:chOff x="0" y="0"/>
            <a:chExt cx="7881735" cy="1338970"/>
          </a:xfrm>
        </p:grpSpPr>
        <p:sp>
          <p:nvSpPr>
            <p:cNvPr name="Freeform 13" id="13"/>
            <p:cNvSpPr/>
            <p:nvPr/>
          </p:nvSpPr>
          <p:spPr>
            <a:xfrm flipH="false" flipV="false" rot="0">
              <a:off x="0" y="0"/>
              <a:ext cx="7881735" cy="1338970"/>
            </a:xfrm>
            <a:custGeom>
              <a:avLst/>
              <a:gdLst/>
              <a:ahLst/>
              <a:cxnLst/>
              <a:rect r="r" b="b" t="t" l="l"/>
              <a:pathLst>
                <a:path h="1338970" w="7881735">
                  <a:moveTo>
                    <a:pt x="0" y="0"/>
                  </a:moveTo>
                  <a:lnTo>
                    <a:pt x="7881735" y="0"/>
                  </a:lnTo>
                  <a:lnTo>
                    <a:pt x="7881735" y="1338970"/>
                  </a:lnTo>
                  <a:lnTo>
                    <a:pt x="0" y="1338970"/>
                  </a:lnTo>
                  <a:close/>
                </a:path>
              </a:pathLst>
            </a:custGeom>
            <a:solidFill>
              <a:srgbClr val="65212A"/>
            </a:solidFill>
          </p:spPr>
        </p:sp>
      </p:grpSp>
      <p:sp>
        <p:nvSpPr>
          <p:cNvPr name="TextBox 14" id="14"/>
          <p:cNvSpPr txBox="true"/>
          <p:nvPr/>
        </p:nvSpPr>
        <p:spPr>
          <a:xfrm rot="0">
            <a:off x="3265093" y="2827745"/>
            <a:ext cx="11757813" cy="1203313"/>
          </a:xfrm>
          <a:prstGeom prst="rect">
            <a:avLst/>
          </a:prstGeom>
        </p:spPr>
        <p:txBody>
          <a:bodyPr anchor="t" rtlCol="false" tIns="0" lIns="0" bIns="0" rIns="0">
            <a:spAutoFit/>
          </a:bodyPr>
          <a:lstStyle/>
          <a:p>
            <a:pPr algn="ctr">
              <a:lnSpc>
                <a:spcPts val="9800"/>
              </a:lnSpc>
            </a:pPr>
            <a:r>
              <a:rPr lang="en-US" sz="7000">
                <a:solidFill>
                  <a:srgbClr val="65212A"/>
                </a:solidFill>
                <a:latin typeface="Open Sans Bold"/>
              </a:rPr>
              <a:t>TEMA DO SITE:</a:t>
            </a:r>
          </a:p>
        </p:txBody>
      </p:sp>
      <p:sp>
        <p:nvSpPr>
          <p:cNvPr name="TextBox 15" id="15"/>
          <p:cNvSpPr txBox="true"/>
          <p:nvPr/>
        </p:nvSpPr>
        <p:spPr>
          <a:xfrm rot="0">
            <a:off x="4320183" y="4731385"/>
            <a:ext cx="11757813" cy="738504"/>
          </a:xfrm>
          <a:prstGeom prst="rect">
            <a:avLst/>
          </a:prstGeom>
        </p:spPr>
        <p:txBody>
          <a:bodyPr anchor="t" rtlCol="false" tIns="0" lIns="0" bIns="0" rIns="0">
            <a:spAutoFit/>
          </a:bodyPr>
          <a:lstStyle/>
          <a:p>
            <a:pPr>
              <a:lnSpc>
                <a:spcPts val="6020"/>
              </a:lnSpc>
            </a:pPr>
            <a:r>
              <a:rPr lang="en-US" sz="4300">
                <a:solidFill>
                  <a:srgbClr val="65212A"/>
                </a:solidFill>
                <a:latin typeface="Open Sans Bold"/>
              </a:rPr>
              <a:t>Site focado em aluguel de veiculos!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3910131">
            <a:off x="-1079240" y="3779037"/>
            <a:ext cx="23300020" cy="3958269"/>
            <a:chOff x="0" y="0"/>
            <a:chExt cx="7881735" cy="1338970"/>
          </a:xfrm>
        </p:grpSpPr>
        <p:sp>
          <p:nvSpPr>
            <p:cNvPr name="Freeform 3" id="3"/>
            <p:cNvSpPr/>
            <p:nvPr/>
          </p:nvSpPr>
          <p:spPr>
            <a:xfrm flipH="false" flipV="false" rot="0">
              <a:off x="0" y="0"/>
              <a:ext cx="7881735" cy="1338970"/>
            </a:xfrm>
            <a:custGeom>
              <a:avLst/>
              <a:gdLst/>
              <a:ahLst/>
              <a:cxnLst/>
              <a:rect r="r" b="b" t="t" l="l"/>
              <a:pathLst>
                <a:path h="1338970" w="7881735">
                  <a:moveTo>
                    <a:pt x="0" y="0"/>
                  </a:moveTo>
                  <a:lnTo>
                    <a:pt x="7881735" y="0"/>
                  </a:lnTo>
                  <a:lnTo>
                    <a:pt x="7881735" y="1338970"/>
                  </a:lnTo>
                  <a:lnTo>
                    <a:pt x="0" y="1338970"/>
                  </a:lnTo>
                  <a:close/>
                </a:path>
              </a:pathLst>
            </a:custGeom>
            <a:solidFill>
              <a:srgbClr val="65212A"/>
            </a:solidFill>
          </p:spPr>
        </p:sp>
      </p:grpSp>
      <p:grpSp>
        <p:nvGrpSpPr>
          <p:cNvPr name="Group 4" id="4"/>
          <p:cNvGrpSpPr/>
          <p:nvPr/>
        </p:nvGrpSpPr>
        <p:grpSpPr>
          <a:xfrm rot="-3910131">
            <a:off x="4763200" y="2552754"/>
            <a:ext cx="23300020" cy="7015990"/>
            <a:chOff x="0" y="0"/>
            <a:chExt cx="7881735" cy="2373310"/>
          </a:xfrm>
        </p:grpSpPr>
        <p:sp>
          <p:nvSpPr>
            <p:cNvPr name="Freeform 5" id="5"/>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B2101F"/>
            </a:solidFill>
          </p:spPr>
        </p:sp>
      </p:grpSp>
      <p:grpSp>
        <p:nvGrpSpPr>
          <p:cNvPr name="Group 6" id="6"/>
          <p:cNvGrpSpPr/>
          <p:nvPr/>
        </p:nvGrpSpPr>
        <p:grpSpPr>
          <a:xfrm rot="0">
            <a:off x="3265093" y="1633891"/>
            <a:ext cx="11757813" cy="7019219"/>
            <a:chOff x="0" y="0"/>
            <a:chExt cx="3472874" cy="2081583"/>
          </a:xfrm>
        </p:grpSpPr>
        <p:sp>
          <p:nvSpPr>
            <p:cNvPr name="Freeform 7" id="7"/>
            <p:cNvSpPr/>
            <p:nvPr/>
          </p:nvSpPr>
          <p:spPr>
            <a:xfrm flipH="false" flipV="false" rot="0">
              <a:off x="0" y="0"/>
              <a:ext cx="3472874" cy="2081583"/>
            </a:xfrm>
            <a:custGeom>
              <a:avLst/>
              <a:gdLst/>
              <a:ahLst/>
              <a:cxnLst/>
              <a:rect r="r" b="b" t="t" l="l"/>
              <a:pathLst>
                <a:path h="2081583" w="3472874">
                  <a:moveTo>
                    <a:pt x="3348414" y="2081583"/>
                  </a:moveTo>
                  <a:lnTo>
                    <a:pt x="124460" y="2081583"/>
                  </a:lnTo>
                  <a:cubicBezTo>
                    <a:pt x="55880" y="2081583"/>
                    <a:pt x="0" y="2025703"/>
                    <a:pt x="0" y="1957123"/>
                  </a:cubicBezTo>
                  <a:lnTo>
                    <a:pt x="0" y="124460"/>
                  </a:lnTo>
                  <a:cubicBezTo>
                    <a:pt x="0" y="55880"/>
                    <a:pt x="55880" y="0"/>
                    <a:pt x="124460" y="0"/>
                  </a:cubicBezTo>
                  <a:lnTo>
                    <a:pt x="3348414" y="0"/>
                  </a:lnTo>
                  <a:cubicBezTo>
                    <a:pt x="3416994" y="0"/>
                    <a:pt x="3472874" y="55880"/>
                    <a:pt x="3472874" y="124460"/>
                  </a:cubicBezTo>
                  <a:lnTo>
                    <a:pt x="3472874" y="1957123"/>
                  </a:lnTo>
                  <a:cubicBezTo>
                    <a:pt x="3472874" y="2025703"/>
                    <a:pt x="3416994" y="2081583"/>
                    <a:pt x="3348414" y="2081583"/>
                  </a:cubicBezTo>
                  <a:close/>
                </a:path>
              </a:pathLst>
            </a:custGeom>
            <a:solidFill>
              <a:srgbClr val="EDECED"/>
            </a:solidFill>
          </p:spPr>
        </p:sp>
      </p:grpSp>
      <p:sp>
        <p:nvSpPr>
          <p:cNvPr name="TextBox 8" id="8"/>
          <p:cNvSpPr txBox="true"/>
          <p:nvPr/>
        </p:nvSpPr>
        <p:spPr>
          <a:xfrm rot="0">
            <a:off x="3265093" y="1647096"/>
            <a:ext cx="11757813" cy="1203313"/>
          </a:xfrm>
          <a:prstGeom prst="rect">
            <a:avLst/>
          </a:prstGeom>
        </p:spPr>
        <p:txBody>
          <a:bodyPr anchor="t" rtlCol="false" tIns="0" lIns="0" bIns="0" rIns="0">
            <a:spAutoFit/>
          </a:bodyPr>
          <a:lstStyle/>
          <a:p>
            <a:pPr algn="ctr">
              <a:lnSpc>
                <a:spcPts val="9800"/>
              </a:lnSpc>
            </a:pPr>
            <a:r>
              <a:rPr lang="en-US" sz="7000">
                <a:solidFill>
                  <a:srgbClr val="65212A"/>
                </a:solidFill>
                <a:latin typeface="Open Sans Bold"/>
              </a:rPr>
              <a:t>PUBLICO ALVO:</a:t>
            </a:r>
          </a:p>
        </p:txBody>
      </p:sp>
      <p:sp>
        <p:nvSpPr>
          <p:cNvPr name="TextBox 9" id="9"/>
          <p:cNvSpPr txBox="true"/>
          <p:nvPr/>
        </p:nvSpPr>
        <p:spPr>
          <a:xfrm rot="0">
            <a:off x="3417908" y="3299937"/>
            <a:ext cx="11452184" cy="4855556"/>
          </a:xfrm>
          <a:prstGeom prst="rect">
            <a:avLst/>
          </a:prstGeom>
        </p:spPr>
        <p:txBody>
          <a:bodyPr anchor="t" rtlCol="false" tIns="0" lIns="0" bIns="0" rIns="0">
            <a:spAutoFit/>
          </a:bodyPr>
          <a:lstStyle/>
          <a:p>
            <a:pPr algn="just" marL="325047" indent="-162523" lvl="1">
              <a:lnSpc>
                <a:spcPts val="2423"/>
              </a:lnSpc>
              <a:buFont typeface="Arial"/>
              <a:buChar char="•"/>
            </a:pPr>
            <a:r>
              <a:rPr lang="en-US" sz="1505" spc="108">
                <a:solidFill>
                  <a:srgbClr val="B2101F"/>
                </a:solidFill>
                <a:latin typeface="Open Sans Bold"/>
              </a:rPr>
              <a:t>Viajantes de negócios</a:t>
            </a:r>
            <a:r>
              <a:rPr lang="en-US" sz="1505" spc="108">
                <a:solidFill>
                  <a:srgbClr val="65212A"/>
                </a:solidFill>
                <a:latin typeface="Open Sans Bold"/>
              </a:rPr>
              <a:t>: Profissionais que precisam se deslocar com frequência para reuniões, eventos ou visitas a clientes. Eles buscam locadoras de veículos que ofereçam conveniência, opções de veículos adequados às suas necessidades e um serviço eficiente.</a:t>
            </a:r>
          </a:p>
          <a:p>
            <a:pPr algn="just" marL="325047" indent="-162523" lvl="1">
              <a:lnSpc>
                <a:spcPts val="2423"/>
              </a:lnSpc>
              <a:buFont typeface="Arial"/>
              <a:buChar char="•"/>
            </a:pPr>
            <a:r>
              <a:rPr lang="en-US" sz="1505" spc="108">
                <a:solidFill>
                  <a:srgbClr val="B2101F"/>
                </a:solidFill>
                <a:latin typeface="Open Sans Bold"/>
              </a:rPr>
              <a:t>Turistas</a:t>
            </a:r>
            <a:r>
              <a:rPr lang="en-US" sz="1505" spc="108">
                <a:solidFill>
                  <a:srgbClr val="65212A"/>
                </a:solidFill>
                <a:latin typeface="Open Sans Bold"/>
              </a:rPr>
              <a:t>: Tanto turistas nacionais quanto internacionais que desejam explorar uma região ou país durante suas férias. Eles estão em busca de locadoras de veículos que ofereçam uma ampla variedade de opções de carros, desde compactos até veículos de luxo, para garantir uma experiência de viagem confortável e conveniente.</a:t>
            </a:r>
          </a:p>
          <a:p>
            <a:pPr algn="just" marL="325047" indent="-162523" lvl="1">
              <a:lnSpc>
                <a:spcPts val="2423"/>
              </a:lnSpc>
              <a:buFont typeface="Arial"/>
              <a:buChar char="•"/>
            </a:pPr>
            <a:r>
              <a:rPr lang="en-US" sz="1505" spc="108">
                <a:solidFill>
                  <a:srgbClr val="B2101F"/>
                </a:solidFill>
                <a:latin typeface="Open Sans Bold"/>
              </a:rPr>
              <a:t>Profissionais autônomos</a:t>
            </a:r>
            <a:r>
              <a:rPr lang="en-US" sz="1505" spc="108">
                <a:solidFill>
                  <a:srgbClr val="65212A"/>
                </a:solidFill>
                <a:latin typeface="Open Sans Bold"/>
              </a:rPr>
              <a:t>: </a:t>
            </a:r>
            <a:r>
              <a:rPr lang="en-US" sz="1505" spc="108">
                <a:solidFill>
                  <a:srgbClr val="65212A"/>
                </a:solidFill>
                <a:latin typeface="Open Sans Bold"/>
              </a:rPr>
              <a:t>Freelancers ou profissionais autônomos que precisam de um veículo temporariamente para atender seus clientes ou realizar tarefas no dia a dia do trabalho. Eles valorizam a flexibilidade de alugar um veículo por períodos de curta ou média duração, sem a necessidade de comprometer-se com a compra de um carro.</a:t>
            </a:r>
          </a:p>
          <a:p>
            <a:pPr algn="just" marL="325047" indent="-162523" lvl="1">
              <a:lnSpc>
                <a:spcPts val="2423"/>
              </a:lnSpc>
              <a:buFont typeface="Arial"/>
              <a:buChar char="•"/>
            </a:pPr>
            <a:r>
              <a:rPr lang="en-US" sz="1505" spc="108">
                <a:solidFill>
                  <a:srgbClr val="B2101F"/>
                </a:solidFill>
                <a:latin typeface="Open Sans Bold"/>
              </a:rPr>
              <a:t>Eventos especiais e cerimônias</a:t>
            </a:r>
            <a:r>
              <a:rPr lang="en-US" sz="1505" spc="108">
                <a:solidFill>
                  <a:srgbClr val="65212A"/>
                </a:solidFill>
                <a:latin typeface="Open Sans Bold"/>
              </a:rPr>
              <a:t>: Indivíduos que precisam de carros de luxo ou veículos especiais para ocasiões especiais, como casamentos, festas de formatura, sessões de fotos ou eventos de gala. Eles buscam locadoras que ofereçam veículos de alta categoria, bem cuidados e personalizados para tornar suas ocasiões memoráveis.</a:t>
            </a:r>
          </a:p>
          <a:p>
            <a:pPr algn="just">
              <a:lnSpc>
                <a:spcPts val="2423"/>
              </a:lnSpc>
            </a:pPr>
          </a:p>
        </p:txBody>
      </p:sp>
      <p:sp>
        <p:nvSpPr>
          <p:cNvPr name="TextBox 10" id="10"/>
          <p:cNvSpPr txBox="true"/>
          <p:nvPr/>
        </p:nvSpPr>
        <p:spPr>
          <a:xfrm rot="0">
            <a:off x="12766466" y="1878406"/>
            <a:ext cx="1241465" cy="887095"/>
          </a:xfrm>
          <a:prstGeom prst="rect">
            <a:avLst/>
          </a:prstGeom>
        </p:spPr>
        <p:txBody>
          <a:bodyPr anchor="t" rtlCol="false" tIns="0" lIns="0" bIns="0" rIns="0">
            <a:spAutoFit/>
          </a:bodyPr>
          <a:lstStyle/>
          <a:p>
            <a:pPr algn="ctr">
              <a:lnSpc>
                <a:spcPts val="7279"/>
              </a:lnSpc>
            </a:pPr>
            <a:r>
              <a:rPr lang="en-US" sz="5199">
                <a:solidFill>
                  <a:srgbClr val="B2101F"/>
                </a:solidFill>
                <a:latin typeface="Open Sans Bold"/>
              </a:rPr>
              <a:t>B2C</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3910131">
            <a:off x="4763200" y="2552754"/>
            <a:ext cx="23300020" cy="7015990"/>
            <a:chOff x="0" y="0"/>
            <a:chExt cx="7881735" cy="2373310"/>
          </a:xfrm>
        </p:grpSpPr>
        <p:sp>
          <p:nvSpPr>
            <p:cNvPr name="Freeform 3" id="3"/>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65212A"/>
            </a:solidFill>
          </p:spPr>
        </p:sp>
      </p:grpSp>
      <p:grpSp>
        <p:nvGrpSpPr>
          <p:cNvPr name="Group 4" id="4"/>
          <p:cNvGrpSpPr/>
          <p:nvPr/>
        </p:nvGrpSpPr>
        <p:grpSpPr>
          <a:xfrm rot="-3910131">
            <a:off x="-8925536" y="-750298"/>
            <a:ext cx="23300020" cy="7056841"/>
            <a:chOff x="0" y="0"/>
            <a:chExt cx="7881735" cy="2387129"/>
          </a:xfrm>
        </p:grpSpPr>
        <p:sp>
          <p:nvSpPr>
            <p:cNvPr name="Freeform 5" id="5"/>
            <p:cNvSpPr/>
            <p:nvPr/>
          </p:nvSpPr>
          <p:spPr>
            <a:xfrm flipH="false" flipV="false" rot="0">
              <a:off x="0" y="0"/>
              <a:ext cx="7881735" cy="2387129"/>
            </a:xfrm>
            <a:custGeom>
              <a:avLst/>
              <a:gdLst/>
              <a:ahLst/>
              <a:cxnLst/>
              <a:rect r="r" b="b" t="t" l="l"/>
              <a:pathLst>
                <a:path h="2387129" w="7881735">
                  <a:moveTo>
                    <a:pt x="0" y="0"/>
                  </a:moveTo>
                  <a:lnTo>
                    <a:pt x="7881735" y="0"/>
                  </a:lnTo>
                  <a:lnTo>
                    <a:pt x="7881735" y="2387129"/>
                  </a:lnTo>
                  <a:lnTo>
                    <a:pt x="0" y="2387129"/>
                  </a:lnTo>
                  <a:close/>
                </a:path>
              </a:pathLst>
            </a:custGeom>
            <a:solidFill>
              <a:srgbClr val="65212A"/>
            </a:solidFill>
          </p:spPr>
        </p:sp>
      </p:grpSp>
      <p:grpSp>
        <p:nvGrpSpPr>
          <p:cNvPr name="Group 6" id="6"/>
          <p:cNvGrpSpPr/>
          <p:nvPr/>
        </p:nvGrpSpPr>
        <p:grpSpPr>
          <a:xfrm rot="-3910131">
            <a:off x="-2481441" y="1636115"/>
            <a:ext cx="23300020" cy="7036494"/>
            <a:chOff x="0" y="0"/>
            <a:chExt cx="7881735" cy="2380246"/>
          </a:xfrm>
        </p:grpSpPr>
        <p:sp>
          <p:nvSpPr>
            <p:cNvPr name="Freeform 7" id="7"/>
            <p:cNvSpPr/>
            <p:nvPr/>
          </p:nvSpPr>
          <p:spPr>
            <a:xfrm flipH="false" flipV="false" rot="0">
              <a:off x="0" y="0"/>
              <a:ext cx="7881735" cy="2380246"/>
            </a:xfrm>
            <a:custGeom>
              <a:avLst/>
              <a:gdLst/>
              <a:ahLst/>
              <a:cxnLst/>
              <a:rect r="r" b="b" t="t" l="l"/>
              <a:pathLst>
                <a:path h="2380246" w="7881735">
                  <a:moveTo>
                    <a:pt x="0" y="0"/>
                  </a:moveTo>
                  <a:lnTo>
                    <a:pt x="7881735" y="0"/>
                  </a:lnTo>
                  <a:lnTo>
                    <a:pt x="7881735" y="2380246"/>
                  </a:lnTo>
                  <a:lnTo>
                    <a:pt x="0" y="2380246"/>
                  </a:lnTo>
                  <a:close/>
                </a:path>
              </a:pathLst>
            </a:custGeom>
            <a:solidFill>
              <a:srgbClr val="FFFFFF"/>
            </a:solidFill>
          </p:spPr>
        </p:sp>
      </p:grpSp>
      <p:grpSp>
        <p:nvGrpSpPr>
          <p:cNvPr name="Group 8" id="8"/>
          <p:cNvGrpSpPr/>
          <p:nvPr/>
        </p:nvGrpSpPr>
        <p:grpSpPr>
          <a:xfrm rot="0">
            <a:off x="3265093" y="1633891"/>
            <a:ext cx="11757813" cy="7019219"/>
            <a:chOff x="0" y="0"/>
            <a:chExt cx="3472874" cy="2081583"/>
          </a:xfrm>
        </p:grpSpPr>
        <p:sp>
          <p:nvSpPr>
            <p:cNvPr name="Freeform 9" id="9"/>
            <p:cNvSpPr/>
            <p:nvPr/>
          </p:nvSpPr>
          <p:spPr>
            <a:xfrm flipH="false" flipV="false" rot="0">
              <a:off x="0" y="0"/>
              <a:ext cx="3472874" cy="2081583"/>
            </a:xfrm>
            <a:custGeom>
              <a:avLst/>
              <a:gdLst/>
              <a:ahLst/>
              <a:cxnLst/>
              <a:rect r="r" b="b" t="t" l="l"/>
              <a:pathLst>
                <a:path h="2081583" w="3472874">
                  <a:moveTo>
                    <a:pt x="3348414" y="2081583"/>
                  </a:moveTo>
                  <a:lnTo>
                    <a:pt x="124460" y="2081583"/>
                  </a:lnTo>
                  <a:cubicBezTo>
                    <a:pt x="55880" y="2081583"/>
                    <a:pt x="0" y="2025703"/>
                    <a:pt x="0" y="1957123"/>
                  </a:cubicBezTo>
                  <a:lnTo>
                    <a:pt x="0" y="124460"/>
                  </a:lnTo>
                  <a:cubicBezTo>
                    <a:pt x="0" y="55880"/>
                    <a:pt x="55880" y="0"/>
                    <a:pt x="124460" y="0"/>
                  </a:cubicBezTo>
                  <a:lnTo>
                    <a:pt x="3348414" y="0"/>
                  </a:lnTo>
                  <a:cubicBezTo>
                    <a:pt x="3416994" y="0"/>
                    <a:pt x="3472874" y="55880"/>
                    <a:pt x="3472874" y="124460"/>
                  </a:cubicBezTo>
                  <a:lnTo>
                    <a:pt x="3472874" y="1957123"/>
                  </a:lnTo>
                  <a:cubicBezTo>
                    <a:pt x="3472874" y="2025703"/>
                    <a:pt x="3416994" y="2081583"/>
                    <a:pt x="3348414" y="2081583"/>
                  </a:cubicBezTo>
                  <a:close/>
                </a:path>
              </a:pathLst>
            </a:custGeom>
            <a:solidFill>
              <a:srgbClr val="EDECED"/>
            </a:solidFill>
          </p:spPr>
        </p:sp>
      </p:grpSp>
      <p:sp>
        <p:nvSpPr>
          <p:cNvPr name="TextBox 10" id="10"/>
          <p:cNvSpPr txBox="true"/>
          <p:nvPr/>
        </p:nvSpPr>
        <p:spPr>
          <a:xfrm rot="0">
            <a:off x="3289662" y="1742450"/>
            <a:ext cx="11757813" cy="1035673"/>
          </a:xfrm>
          <a:prstGeom prst="rect">
            <a:avLst/>
          </a:prstGeom>
        </p:spPr>
        <p:txBody>
          <a:bodyPr anchor="t" rtlCol="false" tIns="0" lIns="0" bIns="0" rIns="0">
            <a:spAutoFit/>
          </a:bodyPr>
          <a:lstStyle/>
          <a:p>
            <a:pPr algn="ctr">
              <a:lnSpc>
                <a:spcPts val="8540"/>
              </a:lnSpc>
            </a:pPr>
            <a:r>
              <a:rPr lang="en-US" sz="6100">
                <a:solidFill>
                  <a:srgbClr val="65212A"/>
                </a:solidFill>
                <a:latin typeface="Open Sans Bold"/>
              </a:rPr>
              <a:t>JUSTIFICATIVA DO DESING:</a:t>
            </a:r>
          </a:p>
        </p:txBody>
      </p:sp>
      <p:sp>
        <p:nvSpPr>
          <p:cNvPr name="TextBox 11" id="11"/>
          <p:cNvSpPr txBox="true"/>
          <p:nvPr/>
        </p:nvSpPr>
        <p:spPr>
          <a:xfrm rot="0">
            <a:off x="4628514" y="3335243"/>
            <a:ext cx="9080111" cy="5393864"/>
          </a:xfrm>
          <a:prstGeom prst="rect">
            <a:avLst/>
          </a:prstGeom>
        </p:spPr>
        <p:txBody>
          <a:bodyPr anchor="t" rtlCol="false" tIns="0" lIns="0" bIns="0" rIns="0">
            <a:spAutoFit/>
          </a:bodyPr>
          <a:lstStyle/>
          <a:p>
            <a:pPr>
              <a:lnSpc>
                <a:spcPts val="2053"/>
              </a:lnSpc>
            </a:pPr>
            <a:r>
              <a:rPr lang="en-US" sz="1291" spc="103">
                <a:solidFill>
                  <a:srgbClr val="B2101F"/>
                </a:solidFill>
                <a:latin typeface="Open Sans Bold"/>
              </a:rPr>
              <a:t>#B2101F (Vermelho escuro) na psicologia das cores:</a:t>
            </a:r>
          </a:p>
          <a:p>
            <a:pPr>
              <a:lnSpc>
                <a:spcPts val="2053"/>
              </a:lnSpc>
            </a:pPr>
            <a:r>
              <a:rPr lang="en-US" sz="1291" spc="103">
                <a:solidFill>
                  <a:srgbClr val="B2101F"/>
                </a:solidFill>
                <a:latin typeface="Open Sans Bold"/>
              </a:rPr>
              <a:t>Na psicologia das cores, o vermelho é uma cor que evoca emoções intensas e energéticas. O vermelho escuro, como o #B2101F, possui uma tonalidade mais profunda e sofisticada, transmitindo uma se</a:t>
            </a:r>
            <a:r>
              <a:rPr lang="en-US" sz="1291" spc="103">
                <a:solidFill>
                  <a:srgbClr val="B2101F"/>
                </a:solidFill>
                <a:latin typeface="Open Sans Bold"/>
              </a:rPr>
              <a:t>nsação de poder, confiança e força. Essa cor é frequentemente associada a sentimentos de paixão, devoção e determinação.</a:t>
            </a:r>
          </a:p>
          <a:p>
            <a:pPr>
              <a:lnSpc>
                <a:spcPts val="2053"/>
              </a:lnSpc>
            </a:pPr>
            <a:r>
              <a:rPr lang="en-US" sz="1291" spc="103">
                <a:solidFill>
                  <a:srgbClr val="B2101F"/>
                </a:solidFill>
                <a:latin typeface="Open Sans Bold"/>
              </a:rPr>
              <a:t>Justificativa: A escolha do vermelho escuro (#B2101F) em uma estratégia de design ou branding pode ser justificada pela poderosa influência que essa cor tem sobre as emoções e percepções. Aqui estão algumas razões para considerar o vermelho escuro:</a:t>
            </a:r>
          </a:p>
          <a:p>
            <a:pPr marL="278804" indent="-139402" lvl="1">
              <a:lnSpc>
                <a:spcPts val="2053"/>
              </a:lnSpc>
              <a:buFont typeface="Arial"/>
              <a:buChar char="•"/>
            </a:pPr>
            <a:r>
              <a:rPr lang="en-US" sz="1291" spc="103">
                <a:solidFill>
                  <a:srgbClr val="B2101F"/>
                </a:solidFill>
                <a:latin typeface="Open Sans Bold"/>
              </a:rPr>
              <a:t>Paixão e Energia: O vermelho escuro é carregado com uma energia intensa e apaixonada, capaz de despertar emoções fortes. Essa tonalidade pode ser uma escolha estratégica para transmitir entusiasmo e emoção, especialmente em marcas ou campanhas relacionadas a setores como moda, entretenimento ou esportes.</a:t>
            </a:r>
          </a:p>
          <a:p>
            <a:pPr marL="278804" indent="-139402" lvl="1">
              <a:lnSpc>
                <a:spcPts val="2053"/>
              </a:lnSpc>
              <a:buFont typeface="Arial"/>
              <a:buChar char="•"/>
            </a:pPr>
            <a:r>
              <a:rPr lang="en-US" sz="1291" spc="103">
                <a:solidFill>
                  <a:srgbClr val="B2101F"/>
                </a:solidFill>
                <a:latin typeface="Open Sans Bold"/>
              </a:rPr>
              <a:t>Confiança e Poder: O vermelho escuro também pode ser associado a sentimentos de confiança, autoridade e poder. Essa cor pode ser utilizada em logotipos ou marcas que desejam transmitir uma imagem de liderança e segurança, como em empresas de consultoria, advocacia ou serviços financeiros.</a:t>
            </a:r>
          </a:p>
          <a:p>
            <a:pPr marL="278804" indent="-139402" lvl="1">
              <a:lnSpc>
                <a:spcPts val="2053"/>
              </a:lnSpc>
              <a:buFont typeface="Arial"/>
              <a:buChar char="•"/>
            </a:pPr>
            <a:r>
              <a:rPr lang="en-US" sz="1291" spc="103">
                <a:solidFill>
                  <a:srgbClr val="B2101F"/>
                </a:solidFill>
                <a:latin typeface="Open Sans Bold"/>
              </a:rPr>
              <a:t>Sofisticação e Elegância: O vermelho escuro tem uma qualidade intrigante e sedutora, que pode adicionar um toque de elegância e sofisticação a uma marca ou produto. Essa cor é frequentemente encontrada em segmentos como moda de alta costura, joalheria ou marcas de luxo, que buscam transmitir exclusividade e refinamento.</a:t>
            </a:r>
          </a:p>
          <a:p>
            <a:pPr>
              <a:lnSpc>
                <a:spcPts val="2053"/>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3910131">
            <a:off x="4763200" y="2552754"/>
            <a:ext cx="23300020" cy="7015990"/>
            <a:chOff x="0" y="0"/>
            <a:chExt cx="7881735" cy="2373310"/>
          </a:xfrm>
        </p:grpSpPr>
        <p:sp>
          <p:nvSpPr>
            <p:cNvPr name="Freeform 3" id="3"/>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65212A"/>
            </a:solidFill>
          </p:spPr>
        </p:sp>
      </p:grpSp>
      <p:grpSp>
        <p:nvGrpSpPr>
          <p:cNvPr name="Group 4" id="4"/>
          <p:cNvGrpSpPr/>
          <p:nvPr/>
        </p:nvGrpSpPr>
        <p:grpSpPr>
          <a:xfrm rot="-3910131">
            <a:off x="-8925536" y="-750298"/>
            <a:ext cx="23300020" cy="7056841"/>
            <a:chOff x="0" y="0"/>
            <a:chExt cx="7881735" cy="2387129"/>
          </a:xfrm>
        </p:grpSpPr>
        <p:sp>
          <p:nvSpPr>
            <p:cNvPr name="Freeform 5" id="5"/>
            <p:cNvSpPr/>
            <p:nvPr/>
          </p:nvSpPr>
          <p:spPr>
            <a:xfrm flipH="false" flipV="false" rot="0">
              <a:off x="0" y="0"/>
              <a:ext cx="7881735" cy="2387129"/>
            </a:xfrm>
            <a:custGeom>
              <a:avLst/>
              <a:gdLst/>
              <a:ahLst/>
              <a:cxnLst/>
              <a:rect r="r" b="b" t="t" l="l"/>
              <a:pathLst>
                <a:path h="2387129" w="7881735">
                  <a:moveTo>
                    <a:pt x="0" y="0"/>
                  </a:moveTo>
                  <a:lnTo>
                    <a:pt x="7881735" y="0"/>
                  </a:lnTo>
                  <a:lnTo>
                    <a:pt x="7881735" y="2387129"/>
                  </a:lnTo>
                  <a:lnTo>
                    <a:pt x="0" y="2387129"/>
                  </a:lnTo>
                  <a:close/>
                </a:path>
              </a:pathLst>
            </a:custGeom>
            <a:solidFill>
              <a:srgbClr val="65212A"/>
            </a:solidFill>
          </p:spPr>
        </p:sp>
      </p:grpSp>
      <p:grpSp>
        <p:nvGrpSpPr>
          <p:cNvPr name="Group 6" id="6"/>
          <p:cNvGrpSpPr/>
          <p:nvPr/>
        </p:nvGrpSpPr>
        <p:grpSpPr>
          <a:xfrm rot="-3910131">
            <a:off x="-2481441" y="1636115"/>
            <a:ext cx="23300020" cy="7036494"/>
            <a:chOff x="0" y="0"/>
            <a:chExt cx="7881735" cy="2380246"/>
          </a:xfrm>
        </p:grpSpPr>
        <p:sp>
          <p:nvSpPr>
            <p:cNvPr name="Freeform 7" id="7"/>
            <p:cNvSpPr/>
            <p:nvPr/>
          </p:nvSpPr>
          <p:spPr>
            <a:xfrm flipH="false" flipV="false" rot="0">
              <a:off x="0" y="0"/>
              <a:ext cx="7881735" cy="2380246"/>
            </a:xfrm>
            <a:custGeom>
              <a:avLst/>
              <a:gdLst/>
              <a:ahLst/>
              <a:cxnLst/>
              <a:rect r="r" b="b" t="t" l="l"/>
              <a:pathLst>
                <a:path h="2380246" w="7881735">
                  <a:moveTo>
                    <a:pt x="0" y="0"/>
                  </a:moveTo>
                  <a:lnTo>
                    <a:pt x="7881735" y="0"/>
                  </a:lnTo>
                  <a:lnTo>
                    <a:pt x="7881735" y="2380246"/>
                  </a:lnTo>
                  <a:lnTo>
                    <a:pt x="0" y="2380246"/>
                  </a:lnTo>
                  <a:close/>
                </a:path>
              </a:pathLst>
            </a:custGeom>
            <a:solidFill>
              <a:srgbClr val="FFFFFF"/>
            </a:solidFill>
          </p:spPr>
        </p:sp>
      </p:grpSp>
      <p:grpSp>
        <p:nvGrpSpPr>
          <p:cNvPr name="Group 8" id="8"/>
          <p:cNvGrpSpPr/>
          <p:nvPr/>
        </p:nvGrpSpPr>
        <p:grpSpPr>
          <a:xfrm rot="0">
            <a:off x="3265093" y="1633891"/>
            <a:ext cx="11757813" cy="7019219"/>
            <a:chOff x="0" y="0"/>
            <a:chExt cx="3472874" cy="2081583"/>
          </a:xfrm>
        </p:grpSpPr>
        <p:sp>
          <p:nvSpPr>
            <p:cNvPr name="Freeform 9" id="9"/>
            <p:cNvSpPr/>
            <p:nvPr/>
          </p:nvSpPr>
          <p:spPr>
            <a:xfrm flipH="false" flipV="false" rot="0">
              <a:off x="0" y="0"/>
              <a:ext cx="3472874" cy="2081583"/>
            </a:xfrm>
            <a:custGeom>
              <a:avLst/>
              <a:gdLst/>
              <a:ahLst/>
              <a:cxnLst/>
              <a:rect r="r" b="b" t="t" l="l"/>
              <a:pathLst>
                <a:path h="2081583" w="3472874">
                  <a:moveTo>
                    <a:pt x="3348414" y="2081583"/>
                  </a:moveTo>
                  <a:lnTo>
                    <a:pt x="124460" y="2081583"/>
                  </a:lnTo>
                  <a:cubicBezTo>
                    <a:pt x="55880" y="2081583"/>
                    <a:pt x="0" y="2025703"/>
                    <a:pt x="0" y="1957123"/>
                  </a:cubicBezTo>
                  <a:lnTo>
                    <a:pt x="0" y="124460"/>
                  </a:lnTo>
                  <a:cubicBezTo>
                    <a:pt x="0" y="55880"/>
                    <a:pt x="55880" y="0"/>
                    <a:pt x="124460" y="0"/>
                  </a:cubicBezTo>
                  <a:lnTo>
                    <a:pt x="3348414" y="0"/>
                  </a:lnTo>
                  <a:cubicBezTo>
                    <a:pt x="3416994" y="0"/>
                    <a:pt x="3472874" y="55880"/>
                    <a:pt x="3472874" y="124460"/>
                  </a:cubicBezTo>
                  <a:lnTo>
                    <a:pt x="3472874" y="1957123"/>
                  </a:lnTo>
                  <a:cubicBezTo>
                    <a:pt x="3472874" y="2025703"/>
                    <a:pt x="3416994" y="2081583"/>
                    <a:pt x="3348414" y="2081583"/>
                  </a:cubicBezTo>
                  <a:close/>
                </a:path>
              </a:pathLst>
            </a:custGeom>
            <a:solidFill>
              <a:srgbClr val="EDECED"/>
            </a:solidFill>
          </p:spPr>
        </p:sp>
      </p:grpSp>
      <p:sp>
        <p:nvSpPr>
          <p:cNvPr name="TextBox 10" id="10"/>
          <p:cNvSpPr txBox="true"/>
          <p:nvPr/>
        </p:nvSpPr>
        <p:spPr>
          <a:xfrm rot="0">
            <a:off x="3289662" y="1742450"/>
            <a:ext cx="11757813" cy="1035673"/>
          </a:xfrm>
          <a:prstGeom prst="rect">
            <a:avLst/>
          </a:prstGeom>
        </p:spPr>
        <p:txBody>
          <a:bodyPr anchor="t" rtlCol="false" tIns="0" lIns="0" bIns="0" rIns="0">
            <a:spAutoFit/>
          </a:bodyPr>
          <a:lstStyle/>
          <a:p>
            <a:pPr algn="ctr">
              <a:lnSpc>
                <a:spcPts val="8540"/>
              </a:lnSpc>
            </a:pPr>
            <a:r>
              <a:rPr lang="en-US" sz="6100">
                <a:solidFill>
                  <a:srgbClr val="65212A"/>
                </a:solidFill>
                <a:latin typeface="Open Sans Bold"/>
              </a:rPr>
              <a:t>JUSTIFICATIVA DO DESING:</a:t>
            </a:r>
          </a:p>
        </p:txBody>
      </p:sp>
      <p:sp>
        <p:nvSpPr>
          <p:cNvPr name="TextBox 11" id="11"/>
          <p:cNvSpPr txBox="true"/>
          <p:nvPr/>
        </p:nvSpPr>
        <p:spPr>
          <a:xfrm rot="0">
            <a:off x="4603945" y="2931128"/>
            <a:ext cx="9080111" cy="5908214"/>
          </a:xfrm>
          <a:prstGeom prst="rect">
            <a:avLst/>
          </a:prstGeom>
        </p:spPr>
        <p:txBody>
          <a:bodyPr anchor="t" rtlCol="false" tIns="0" lIns="0" bIns="0" rIns="0">
            <a:spAutoFit/>
          </a:bodyPr>
          <a:lstStyle/>
          <a:p>
            <a:pPr>
              <a:lnSpc>
                <a:spcPts val="2053"/>
              </a:lnSpc>
            </a:pPr>
            <a:r>
              <a:rPr lang="en-US" sz="1291" spc="103">
                <a:solidFill>
                  <a:srgbClr val="65212A"/>
                </a:solidFill>
                <a:latin typeface="Open Sans Bold"/>
              </a:rPr>
              <a:t>#65212A (Marrom escuro) na psicologia das cores:</a:t>
            </a:r>
          </a:p>
          <a:p>
            <a:pPr>
              <a:lnSpc>
                <a:spcPts val="2053"/>
              </a:lnSpc>
            </a:pPr>
            <a:r>
              <a:rPr lang="en-US" sz="1291" spc="103">
                <a:solidFill>
                  <a:srgbClr val="65212A"/>
                </a:solidFill>
                <a:latin typeface="Open Sans Bold"/>
              </a:rPr>
              <a:t>Na psicologia das cores, o marrom é frequentemente associado a características como estabilidade, aconchego e confiabilidade. O marrom escuro, representado pelo código de cor #65212A, possui uma tonalidade mais profunda e rica, transmitindo uma se</a:t>
            </a:r>
            <a:r>
              <a:rPr lang="en-US" sz="1291" spc="103">
                <a:solidFill>
                  <a:srgbClr val="65212A"/>
                </a:solidFill>
                <a:latin typeface="Open Sans Bold"/>
              </a:rPr>
              <a:t>nsação de solidez, seriedade e rusticidade. Essa cor é frequentemente utilizada para transmitir a ideia de autenticidade, conexão com a natureza e um certo toque de sofisticação.</a:t>
            </a:r>
          </a:p>
          <a:p>
            <a:pPr>
              <a:lnSpc>
                <a:spcPts val="2053"/>
              </a:lnSpc>
            </a:pPr>
            <a:r>
              <a:rPr lang="en-US" sz="1291" spc="103">
                <a:solidFill>
                  <a:srgbClr val="65212A"/>
                </a:solidFill>
                <a:latin typeface="Open Sans Bold"/>
              </a:rPr>
              <a:t>Justificativa: A escolha do marrom escuro (#65212A) em uma estratégia de design ou branding pode ser justificada por algumas razões notáveis:</a:t>
            </a:r>
          </a:p>
          <a:p>
            <a:pPr marL="278804" indent="-139402" lvl="1">
              <a:lnSpc>
                <a:spcPts val="2053"/>
              </a:lnSpc>
              <a:buFont typeface="Arial"/>
              <a:buChar char="•"/>
            </a:pPr>
            <a:r>
              <a:rPr lang="en-US" sz="1291" spc="103">
                <a:solidFill>
                  <a:srgbClr val="65212A"/>
                </a:solidFill>
                <a:latin typeface="Open Sans Bold"/>
              </a:rPr>
              <a:t>Estabilidade e confiabilidade: O marrom escuro é uma cor sólida e confiável, que remete à ideia de estabilidade e resiliência. Essa tonalidade pode ser uma escolha acertada para transmitir a sensação de durabilidade e segurança, sendo adequada para marcas relacionadas a setores como construção, arquitetura, finanças ou serviços profissionais.</a:t>
            </a:r>
          </a:p>
          <a:p>
            <a:pPr marL="278804" indent="-139402" lvl="1">
              <a:lnSpc>
                <a:spcPts val="2053"/>
              </a:lnSpc>
              <a:buFont typeface="Arial"/>
              <a:buChar char="•"/>
            </a:pPr>
            <a:r>
              <a:rPr lang="en-US" sz="1291" spc="103">
                <a:solidFill>
                  <a:srgbClr val="65212A"/>
                </a:solidFill>
                <a:latin typeface="Open Sans Bold"/>
              </a:rPr>
              <a:t>Conexão com a natureza: O marrom escuro é frequentemente associado a elementos naturais, como madeira, terra e pedra. Essa cor pode evocar uma sensação de conexão com a natureza, trazendo uma atmosfera orgânica e acolhedora. Portanto, é uma opção interessante para marcas ou produtos relacionados ao meio ambiente, sustentabilidade ou saúde natural.</a:t>
            </a:r>
          </a:p>
          <a:p>
            <a:pPr marL="278804" indent="-139402" lvl="1">
              <a:lnSpc>
                <a:spcPts val="2053"/>
              </a:lnSpc>
              <a:buFont typeface="Arial"/>
              <a:buChar char="•"/>
            </a:pPr>
            <a:r>
              <a:rPr lang="en-US" sz="1291" spc="103">
                <a:solidFill>
                  <a:srgbClr val="65212A"/>
                </a:solidFill>
                <a:latin typeface="Open Sans Bold"/>
              </a:rPr>
              <a:t>Simplicidade e rusticidade: O marrom escuro pode transmitir uma imagem de rusticidade e autenticidade. Essa cor é frequentemente encontrada em marcas e designs que buscam comunicar uma estética mais rústica, voltada para produtos artesanais, rurais ou tradicionais. Pode ser uma escolha eficaz para marcas de alimentos orgânicos, produtos naturais ou marcas focadas em artesanato.</a:t>
            </a:r>
          </a:p>
          <a:p>
            <a:pPr>
              <a:lnSpc>
                <a:spcPts val="2053"/>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3910131">
            <a:off x="4763200" y="2552754"/>
            <a:ext cx="23300020" cy="7015990"/>
            <a:chOff x="0" y="0"/>
            <a:chExt cx="7881735" cy="2373310"/>
          </a:xfrm>
        </p:grpSpPr>
        <p:sp>
          <p:nvSpPr>
            <p:cNvPr name="Freeform 3" id="3"/>
            <p:cNvSpPr/>
            <p:nvPr/>
          </p:nvSpPr>
          <p:spPr>
            <a:xfrm flipH="false" flipV="false" rot="0">
              <a:off x="0" y="0"/>
              <a:ext cx="7881735" cy="2373310"/>
            </a:xfrm>
            <a:custGeom>
              <a:avLst/>
              <a:gdLst/>
              <a:ahLst/>
              <a:cxnLst/>
              <a:rect r="r" b="b" t="t" l="l"/>
              <a:pathLst>
                <a:path h="2373310" w="7881735">
                  <a:moveTo>
                    <a:pt x="0" y="0"/>
                  </a:moveTo>
                  <a:lnTo>
                    <a:pt x="7881735" y="0"/>
                  </a:lnTo>
                  <a:lnTo>
                    <a:pt x="7881735" y="2373310"/>
                  </a:lnTo>
                  <a:lnTo>
                    <a:pt x="0" y="2373310"/>
                  </a:lnTo>
                  <a:close/>
                </a:path>
              </a:pathLst>
            </a:custGeom>
            <a:solidFill>
              <a:srgbClr val="65212A"/>
            </a:solidFill>
          </p:spPr>
        </p:sp>
      </p:grpSp>
      <p:grpSp>
        <p:nvGrpSpPr>
          <p:cNvPr name="Group 4" id="4"/>
          <p:cNvGrpSpPr/>
          <p:nvPr/>
        </p:nvGrpSpPr>
        <p:grpSpPr>
          <a:xfrm rot="-3910131">
            <a:off x="-9187667" y="-859520"/>
            <a:ext cx="23300020" cy="7056841"/>
            <a:chOff x="0" y="0"/>
            <a:chExt cx="7881735" cy="2387129"/>
          </a:xfrm>
        </p:grpSpPr>
        <p:sp>
          <p:nvSpPr>
            <p:cNvPr name="Freeform 5" id="5"/>
            <p:cNvSpPr/>
            <p:nvPr/>
          </p:nvSpPr>
          <p:spPr>
            <a:xfrm flipH="false" flipV="false" rot="0">
              <a:off x="0" y="0"/>
              <a:ext cx="7881735" cy="2387129"/>
            </a:xfrm>
            <a:custGeom>
              <a:avLst/>
              <a:gdLst/>
              <a:ahLst/>
              <a:cxnLst/>
              <a:rect r="r" b="b" t="t" l="l"/>
              <a:pathLst>
                <a:path h="2387129" w="7881735">
                  <a:moveTo>
                    <a:pt x="0" y="0"/>
                  </a:moveTo>
                  <a:lnTo>
                    <a:pt x="7881735" y="0"/>
                  </a:lnTo>
                  <a:lnTo>
                    <a:pt x="7881735" y="2387129"/>
                  </a:lnTo>
                  <a:lnTo>
                    <a:pt x="0" y="2387129"/>
                  </a:lnTo>
                  <a:close/>
                </a:path>
              </a:pathLst>
            </a:custGeom>
            <a:solidFill>
              <a:srgbClr val="B2101F"/>
            </a:solidFill>
          </p:spPr>
        </p:sp>
      </p:grpSp>
      <p:grpSp>
        <p:nvGrpSpPr>
          <p:cNvPr name="Group 6" id="6"/>
          <p:cNvGrpSpPr/>
          <p:nvPr/>
        </p:nvGrpSpPr>
        <p:grpSpPr>
          <a:xfrm rot="-3910131">
            <a:off x="-2481441" y="1636115"/>
            <a:ext cx="23300020" cy="7036494"/>
            <a:chOff x="0" y="0"/>
            <a:chExt cx="7881735" cy="2380246"/>
          </a:xfrm>
        </p:grpSpPr>
        <p:sp>
          <p:nvSpPr>
            <p:cNvPr name="Freeform 7" id="7"/>
            <p:cNvSpPr/>
            <p:nvPr/>
          </p:nvSpPr>
          <p:spPr>
            <a:xfrm flipH="false" flipV="false" rot="0">
              <a:off x="0" y="0"/>
              <a:ext cx="7881735" cy="2380246"/>
            </a:xfrm>
            <a:custGeom>
              <a:avLst/>
              <a:gdLst/>
              <a:ahLst/>
              <a:cxnLst/>
              <a:rect r="r" b="b" t="t" l="l"/>
              <a:pathLst>
                <a:path h="2380246" w="7881735">
                  <a:moveTo>
                    <a:pt x="0" y="0"/>
                  </a:moveTo>
                  <a:lnTo>
                    <a:pt x="7881735" y="0"/>
                  </a:lnTo>
                  <a:lnTo>
                    <a:pt x="7881735" y="2380246"/>
                  </a:lnTo>
                  <a:lnTo>
                    <a:pt x="0" y="2380246"/>
                  </a:lnTo>
                  <a:close/>
                </a:path>
              </a:pathLst>
            </a:custGeom>
            <a:solidFill>
              <a:srgbClr val="FFFFFF"/>
            </a:solidFill>
          </p:spPr>
        </p:sp>
      </p:grpSp>
      <p:grpSp>
        <p:nvGrpSpPr>
          <p:cNvPr name="Group 8" id="8"/>
          <p:cNvGrpSpPr/>
          <p:nvPr/>
        </p:nvGrpSpPr>
        <p:grpSpPr>
          <a:xfrm rot="0">
            <a:off x="3265093" y="1633891"/>
            <a:ext cx="11757813" cy="7019219"/>
            <a:chOff x="0" y="0"/>
            <a:chExt cx="3472874" cy="2081583"/>
          </a:xfrm>
        </p:grpSpPr>
        <p:sp>
          <p:nvSpPr>
            <p:cNvPr name="Freeform 9" id="9"/>
            <p:cNvSpPr/>
            <p:nvPr/>
          </p:nvSpPr>
          <p:spPr>
            <a:xfrm flipH="false" flipV="false" rot="0">
              <a:off x="0" y="0"/>
              <a:ext cx="3472874" cy="2081583"/>
            </a:xfrm>
            <a:custGeom>
              <a:avLst/>
              <a:gdLst/>
              <a:ahLst/>
              <a:cxnLst/>
              <a:rect r="r" b="b" t="t" l="l"/>
              <a:pathLst>
                <a:path h="2081583" w="3472874">
                  <a:moveTo>
                    <a:pt x="3348414" y="2081583"/>
                  </a:moveTo>
                  <a:lnTo>
                    <a:pt x="124460" y="2081583"/>
                  </a:lnTo>
                  <a:cubicBezTo>
                    <a:pt x="55880" y="2081583"/>
                    <a:pt x="0" y="2025703"/>
                    <a:pt x="0" y="1957123"/>
                  </a:cubicBezTo>
                  <a:lnTo>
                    <a:pt x="0" y="124460"/>
                  </a:lnTo>
                  <a:cubicBezTo>
                    <a:pt x="0" y="55880"/>
                    <a:pt x="55880" y="0"/>
                    <a:pt x="124460" y="0"/>
                  </a:cubicBezTo>
                  <a:lnTo>
                    <a:pt x="3348414" y="0"/>
                  </a:lnTo>
                  <a:cubicBezTo>
                    <a:pt x="3416994" y="0"/>
                    <a:pt x="3472874" y="55880"/>
                    <a:pt x="3472874" y="124460"/>
                  </a:cubicBezTo>
                  <a:lnTo>
                    <a:pt x="3472874" y="1957123"/>
                  </a:lnTo>
                  <a:cubicBezTo>
                    <a:pt x="3472874" y="2025703"/>
                    <a:pt x="3416994" y="2081583"/>
                    <a:pt x="3348414" y="2081583"/>
                  </a:cubicBezTo>
                  <a:close/>
                </a:path>
              </a:pathLst>
            </a:custGeom>
            <a:solidFill>
              <a:srgbClr val="EDECED"/>
            </a:solidFill>
          </p:spPr>
        </p:sp>
      </p:grpSp>
      <p:grpSp>
        <p:nvGrpSpPr>
          <p:cNvPr name="Group 10" id="10"/>
          <p:cNvGrpSpPr/>
          <p:nvPr/>
        </p:nvGrpSpPr>
        <p:grpSpPr>
          <a:xfrm rot="0">
            <a:off x="5731642" y="4521526"/>
            <a:ext cx="1319645" cy="1397577"/>
            <a:chOff x="0" y="0"/>
            <a:chExt cx="347561" cy="368086"/>
          </a:xfrm>
        </p:grpSpPr>
        <p:sp>
          <p:nvSpPr>
            <p:cNvPr name="Freeform 11" id="11"/>
            <p:cNvSpPr/>
            <p:nvPr/>
          </p:nvSpPr>
          <p:spPr>
            <a:xfrm flipH="false" flipV="false" rot="0">
              <a:off x="0" y="0"/>
              <a:ext cx="347561" cy="368086"/>
            </a:xfrm>
            <a:custGeom>
              <a:avLst/>
              <a:gdLst/>
              <a:ahLst/>
              <a:cxnLst/>
              <a:rect r="r" b="b" t="t" l="l"/>
              <a:pathLst>
                <a:path h="368086" w="347561">
                  <a:moveTo>
                    <a:pt x="173780" y="0"/>
                  </a:moveTo>
                  <a:lnTo>
                    <a:pt x="173780" y="0"/>
                  </a:lnTo>
                  <a:cubicBezTo>
                    <a:pt x="219870" y="0"/>
                    <a:pt x="264072" y="18309"/>
                    <a:pt x="296662" y="50899"/>
                  </a:cubicBezTo>
                  <a:cubicBezTo>
                    <a:pt x="329252" y="83489"/>
                    <a:pt x="347561" y="127691"/>
                    <a:pt x="347561" y="173780"/>
                  </a:cubicBezTo>
                  <a:lnTo>
                    <a:pt x="347561" y="194306"/>
                  </a:lnTo>
                  <a:cubicBezTo>
                    <a:pt x="347561" y="240395"/>
                    <a:pt x="329252" y="284597"/>
                    <a:pt x="296662" y="317187"/>
                  </a:cubicBezTo>
                  <a:cubicBezTo>
                    <a:pt x="264072" y="349777"/>
                    <a:pt x="219870" y="368086"/>
                    <a:pt x="173780" y="368086"/>
                  </a:cubicBezTo>
                  <a:lnTo>
                    <a:pt x="173780" y="368086"/>
                  </a:lnTo>
                  <a:cubicBezTo>
                    <a:pt x="127691" y="368086"/>
                    <a:pt x="83489" y="349777"/>
                    <a:pt x="50899" y="317187"/>
                  </a:cubicBezTo>
                  <a:cubicBezTo>
                    <a:pt x="18309" y="284597"/>
                    <a:pt x="0" y="240395"/>
                    <a:pt x="0" y="194306"/>
                  </a:cubicBezTo>
                  <a:lnTo>
                    <a:pt x="0" y="173780"/>
                  </a:lnTo>
                  <a:cubicBezTo>
                    <a:pt x="0" y="127691"/>
                    <a:pt x="18309" y="83489"/>
                    <a:pt x="50899" y="50899"/>
                  </a:cubicBezTo>
                  <a:cubicBezTo>
                    <a:pt x="83489" y="18309"/>
                    <a:pt x="127691" y="0"/>
                    <a:pt x="173780" y="0"/>
                  </a:cubicBezTo>
                  <a:close/>
                </a:path>
              </a:pathLst>
            </a:custGeom>
            <a:solidFill>
              <a:srgbClr val="65212A"/>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289662" y="2812817"/>
            <a:ext cx="11757813" cy="1035673"/>
          </a:xfrm>
          <a:prstGeom prst="rect">
            <a:avLst/>
          </a:prstGeom>
        </p:spPr>
        <p:txBody>
          <a:bodyPr anchor="t" rtlCol="false" tIns="0" lIns="0" bIns="0" rIns="0">
            <a:spAutoFit/>
          </a:bodyPr>
          <a:lstStyle/>
          <a:p>
            <a:pPr algn="ctr">
              <a:lnSpc>
                <a:spcPts val="8540"/>
              </a:lnSpc>
            </a:pPr>
            <a:r>
              <a:rPr lang="en-US" sz="6100">
                <a:solidFill>
                  <a:srgbClr val="65212A"/>
                </a:solidFill>
                <a:latin typeface="Open Sans Bold"/>
              </a:rPr>
              <a:t>JUSTIFICATIVA DO DESING:</a:t>
            </a:r>
          </a:p>
        </p:txBody>
      </p:sp>
      <p:grpSp>
        <p:nvGrpSpPr>
          <p:cNvPr name="Group 14" id="14"/>
          <p:cNvGrpSpPr/>
          <p:nvPr/>
        </p:nvGrpSpPr>
        <p:grpSpPr>
          <a:xfrm rot="0">
            <a:off x="8484177" y="4521526"/>
            <a:ext cx="1319645" cy="1397577"/>
            <a:chOff x="0" y="0"/>
            <a:chExt cx="347561" cy="368086"/>
          </a:xfrm>
        </p:grpSpPr>
        <p:sp>
          <p:nvSpPr>
            <p:cNvPr name="Freeform 15" id="15"/>
            <p:cNvSpPr/>
            <p:nvPr/>
          </p:nvSpPr>
          <p:spPr>
            <a:xfrm flipH="false" flipV="false" rot="0">
              <a:off x="0" y="0"/>
              <a:ext cx="347561" cy="368086"/>
            </a:xfrm>
            <a:custGeom>
              <a:avLst/>
              <a:gdLst/>
              <a:ahLst/>
              <a:cxnLst/>
              <a:rect r="r" b="b" t="t" l="l"/>
              <a:pathLst>
                <a:path h="368086" w="347561">
                  <a:moveTo>
                    <a:pt x="173780" y="0"/>
                  </a:moveTo>
                  <a:lnTo>
                    <a:pt x="173780" y="0"/>
                  </a:lnTo>
                  <a:cubicBezTo>
                    <a:pt x="219870" y="0"/>
                    <a:pt x="264072" y="18309"/>
                    <a:pt x="296662" y="50899"/>
                  </a:cubicBezTo>
                  <a:cubicBezTo>
                    <a:pt x="329252" y="83489"/>
                    <a:pt x="347561" y="127691"/>
                    <a:pt x="347561" y="173780"/>
                  </a:cubicBezTo>
                  <a:lnTo>
                    <a:pt x="347561" y="194306"/>
                  </a:lnTo>
                  <a:cubicBezTo>
                    <a:pt x="347561" y="240395"/>
                    <a:pt x="329252" y="284597"/>
                    <a:pt x="296662" y="317187"/>
                  </a:cubicBezTo>
                  <a:cubicBezTo>
                    <a:pt x="264072" y="349777"/>
                    <a:pt x="219870" y="368086"/>
                    <a:pt x="173780" y="368086"/>
                  </a:cubicBezTo>
                  <a:lnTo>
                    <a:pt x="173780" y="368086"/>
                  </a:lnTo>
                  <a:cubicBezTo>
                    <a:pt x="127691" y="368086"/>
                    <a:pt x="83489" y="349777"/>
                    <a:pt x="50899" y="317187"/>
                  </a:cubicBezTo>
                  <a:cubicBezTo>
                    <a:pt x="18309" y="284597"/>
                    <a:pt x="0" y="240395"/>
                    <a:pt x="0" y="194306"/>
                  </a:cubicBezTo>
                  <a:lnTo>
                    <a:pt x="0" y="173780"/>
                  </a:lnTo>
                  <a:cubicBezTo>
                    <a:pt x="0" y="127691"/>
                    <a:pt x="18309" y="83489"/>
                    <a:pt x="50899" y="50899"/>
                  </a:cubicBezTo>
                  <a:cubicBezTo>
                    <a:pt x="83489" y="18309"/>
                    <a:pt x="127691" y="0"/>
                    <a:pt x="173780" y="0"/>
                  </a:cubicBezTo>
                  <a:close/>
                </a:path>
              </a:pathLst>
            </a:custGeom>
            <a:solidFill>
              <a:srgbClr val="B2101F"/>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1093373" y="4455573"/>
            <a:ext cx="1319645" cy="1397577"/>
            <a:chOff x="0" y="0"/>
            <a:chExt cx="347561" cy="368086"/>
          </a:xfrm>
        </p:grpSpPr>
        <p:sp>
          <p:nvSpPr>
            <p:cNvPr name="Freeform 18" id="18"/>
            <p:cNvSpPr/>
            <p:nvPr/>
          </p:nvSpPr>
          <p:spPr>
            <a:xfrm flipH="false" flipV="false" rot="0">
              <a:off x="0" y="0"/>
              <a:ext cx="347561" cy="368086"/>
            </a:xfrm>
            <a:custGeom>
              <a:avLst/>
              <a:gdLst/>
              <a:ahLst/>
              <a:cxnLst/>
              <a:rect r="r" b="b" t="t" l="l"/>
              <a:pathLst>
                <a:path h="368086" w="347561">
                  <a:moveTo>
                    <a:pt x="173780" y="0"/>
                  </a:moveTo>
                  <a:lnTo>
                    <a:pt x="173780" y="0"/>
                  </a:lnTo>
                  <a:cubicBezTo>
                    <a:pt x="219870" y="0"/>
                    <a:pt x="264072" y="18309"/>
                    <a:pt x="296662" y="50899"/>
                  </a:cubicBezTo>
                  <a:cubicBezTo>
                    <a:pt x="329252" y="83489"/>
                    <a:pt x="347561" y="127691"/>
                    <a:pt x="347561" y="173780"/>
                  </a:cubicBezTo>
                  <a:lnTo>
                    <a:pt x="347561" y="194306"/>
                  </a:lnTo>
                  <a:cubicBezTo>
                    <a:pt x="347561" y="240395"/>
                    <a:pt x="329252" y="284597"/>
                    <a:pt x="296662" y="317187"/>
                  </a:cubicBezTo>
                  <a:cubicBezTo>
                    <a:pt x="264072" y="349777"/>
                    <a:pt x="219870" y="368086"/>
                    <a:pt x="173780" y="368086"/>
                  </a:cubicBezTo>
                  <a:lnTo>
                    <a:pt x="173780" y="368086"/>
                  </a:lnTo>
                  <a:cubicBezTo>
                    <a:pt x="127691" y="368086"/>
                    <a:pt x="83489" y="349777"/>
                    <a:pt x="50899" y="317187"/>
                  </a:cubicBezTo>
                  <a:cubicBezTo>
                    <a:pt x="18309" y="284597"/>
                    <a:pt x="0" y="240395"/>
                    <a:pt x="0" y="194306"/>
                  </a:cubicBezTo>
                  <a:lnTo>
                    <a:pt x="0" y="173780"/>
                  </a:lnTo>
                  <a:cubicBezTo>
                    <a:pt x="0" y="127691"/>
                    <a:pt x="18309" y="83489"/>
                    <a:pt x="50899" y="50899"/>
                  </a:cubicBezTo>
                  <a:cubicBezTo>
                    <a:pt x="83489" y="18309"/>
                    <a:pt x="127691" y="0"/>
                    <a:pt x="173780" y="0"/>
                  </a:cubicBezTo>
                  <a:close/>
                </a:path>
              </a:pathLst>
            </a:custGeom>
            <a:solidFill>
              <a:srgbClr val="FFFFFF"/>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8641854" y="4978148"/>
            <a:ext cx="1004292" cy="314326"/>
          </a:xfrm>
          <a:prstGeom prst="rect">
            <a:avLst/>
          </a:prstGeom>
        </p:spPr>
        <p:txBody>
          <a:bodyPr anchor="t" rtlCol="false" tIns="0" lIns="0" bIns="0" rIns="0">
            <a:spAutoFit/>
          </a:bodyPr>
          <a:lstStyle/>
          <a:p>
            <a:pPr algn="ctr">
              <a:lnSpc>
                <a:spcPts val="2624"/>
              </a:lnSpc>
            </a:pPr>
            <a:r>
              <a:rPr lang="en-US" sz="1874">
                <a:solidFill>
                  <a:srgbClr val="FFFFFF"/>
                </a:solidFill>
                <a:latin typeface="Open Sans Extra Bold"/>
              </a:rPr>
              <a:t>#B2101F</a:t>
            </a:r>
          </a:p>
        </p:txBody>
      </p:sp>
      <p:sp>
        <p:nvSpPr>
          <p:cNvPr name="TextBox 21" id="21"/>
          <p:cNvSpPr txBox="true"/>
          <p:nvPr/>
        </p:nvSpPr>
        <p:spPr>
          <a:xfrm rot="0">
            <a:off x="11251050" y="4967287"/>
            <a:ext cx="1004292" cy="314326"/>
          </a:xfrm>
          <a:prstGeom prst="rect">
            <a:avLst/>
          </a:prstGeom>
        </p:spPr>
        <p:txBody>
          <a:bodyPr anchor="t" rtlCol="false" tIns="0" lIns="0" bIns="0" rIns="0">
            <a:spAutoFit/>
          </a:bodyPr>
          <a:lstStyle/>
          <a:p>
            <a:pPr algn="ctr">
              <a:lnSpc>
                <a:spcPts val="2624"/>
              </a:lnSpc>
            </a:pPr>
            <a:r>
              <a:rPr lang="en-US" sz="1874">
                <a:solidFill>
                  <a:srgbClr val="B2101F"/>
                </a:solidFill>
                <a:latin typeface="Open Sans Extra Bold"/>
              </a:rPr>
              <a:t>#B2101F</a:t>
            </a:r>
          </a:p>
        </p:txBody>
      </p:sp>
      <p:sp>
        <p:nvSpPr>
          <p:cNvPr name="TextBox 22" id="22"/>
          <p:cNvSpPr txBox="true"/>
          <p:nvPr/>
        </p:nvSpPr>
        <p:spPr>
          <a:xfrm rot="0">
            <a:off x="5889319" y="5044101"/>
            <a:ext cx="1004292" cy="314326"/>
          </a:xfrm>
          <a:prstGeom prst="rect">
            <a:avLst/>
          </a:prstGeom>
        </p:spPr>
        <p:txBody>
          <a:bodyPr anchor="t" rtlCol="false" tIns="0" lIns="0" bIns="0" rIns="0">
            <a:spAutoFit/>
          </a:bodyPr>
          <a:lstStyle/>
          <a:p>
            <a:pPr algn="ctr">
              <a:lnSpc>
                <a:spcPts val="2624"/>
              </a:lnSpc>
            </a:pPr>
            <a:r>
              <a:rPr lang="en-US" sz="1874">
                <a:solidFill>
                  <a:srgbClr val="FFFFFF"/>
                </a:solidFill>
                <a:latin typeface="Open Sans Extra Bold"/>
              </a:rPr>
              <a:t>#B2101F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3701" y="-261218"/>
            <a:ext cx="19937302" cy="11411420"/>
            <a:chOff x="0" y="0"/>
            <a:chExt cx="4608944" cy="2648605"/>
          </a:xfrm>
        </p:grpSpPr>
        <p:sp>
          <p:nvSpPr>
            <p:cNvPr name="Freeform 3" id="3"/>
            <p:cNvSpPr/>
            <p:nvPr/>
          </p:nvSpPr>
          <p:spPr>
            <a:xfrm flipH="false" flipV="false" rot="0">
              <a:off x="0" y="0"/>
              <a:ext cx="4608944" cy="2648605"/>
            </a:xfrm>
            <a:custGeom>
              <a:avLst/>
              <a:gdLst/>
              <a:ahLst/>
              <a:cxnLst/>
              <a:rect r="r" b="b" t="t" l="l"/>
              <a:pathLst>
                <a:path h="2648605" w="4608944">
                  <a:moveTo>
                    <a:pt x="4484484" y="2648605"/>
                  </a:moveTo>
                  <a:lnTo>
                    <a:pt x="124460" y="2648605"/>
                  </a:lnTo>
                  <a:cubicBezTo>
                    <a:pt x="55880" y="2648605"/>
                    <a:pt x="0" y="2592725"/>
                    <a:pt x="0" y="2524145"/>
                  </a:cubicBezTo>
                  <a:lnTo>
                    <a:pt x="0" y="124460"/>
                  </a:lnTo>
                  <a:cubicBezTo>
                    <a:pt x="0" y="55880"/>
                    <a:pt x="55880" y="0"/>
                    <a:pt x="124460" y="0"/>
                  </a:cubicBezTo>
                  <a:lnTo>
                    <a:pt x="4484484" y="0"/>
                  </a:lnTo>
                  <a:cubicBezTo>
                    <a:pt x="4553064" y="0"/>
                    <a:pt x="4608944" y="55880"/>
                    <a:pt x="4608944" y="124460"/>
                  </a:cubicBezTo>
                  <a:lnTo>
                    <a:pt x="4608944" y="2524145"/>
                  </a:lnTo>
                  <a:cubicBezTo>
                    <a:pt x="4608944" y="2592725"/>
                    <a:pt x="4553064" y="2648605"/>
                    <a:pt x="4484484" y="2648605"/>
                  </a:cubicBezTo>
                  <a:close/>
                </a:path>
              </a:pathLst>
            </a:custGeom>
            <a:solidFill>
              <a:srgbClr val="EDECED"/>
            </a:solidFill>
          </p:spPr>
        </p:sp>
      </p:grpSp>
      <p:sp>
        <p:nvSpPr>
          <p:cNvPr name="Freeform 4" id="4"/>
          <p:cNvSpPr/>
          <p:nvPr/>
        </p:nvSpPr>
        <p:spPr>
          <a:xfrm flipH="false" flipV="false" rot="0">
            <a:off x="312866" y="0"/>
            <a:ext cx="5798599" cy="10287000"/>
          </a:xfrm>
          <a:custGeom>
            <a:avLst/>
            <a:gdLst/>
            <a:ahLst/>
            <a:cxnLst/>
            <a:rect r="r" b="b" t="t" l="l"/>
            <a:pathLst>
              <a:path h="10287000" w="5798599">
                <a:moveTo>
                  <a:pt x="0" y="0"/>
                </a:moveTo>
                <a:lnTo>
                  <a:pt x="5798599" y="0"/>
                </a:lnTo>
                <a:lnTo>
                  <a:pt x="5798599" y="10287000"/>
                </a:lnTo>
                <a:lnTo>
                  <a:pt x="0" y="10287000"/>
                </a:lnTo>
                <a:lnTo>
                  <a:pt x="0" y="0"/>
                </a:lnTo>
                <a:close/>
              </a:path>
            </a:pathLst>
          </a:custGeom>
          <a:blipFill>
            <a:blip r:embed="rId2"/>
            <a:stretch>
              <a:fillRect l="0" t="0" r="0" b="0"/>
            </a:stretch>
          </a:blipFill>
        </p:spPr>
      </p:sp>
      <p:sp>
        <p:nvSpPr>
          <p:cNvPr name="Freeform 5" id="5"/>
          <p:cNvSpPr/>
          <p:nvPr/>
        </p:nvSpPr>
        <p:spPr>
          <a:xfrm flipH="false" flipV="false" rot="0">
            <a:off x="11698873" y="0"/>
            <a:ext cx="6208507" cy="10287000"/>
          </a:xfrm>
          <a:custGeom>
            <a:avLst/>
            <a:gdLst/>
            <a:ahLst/>
            <a:cxnLst/>
            <a:rect r="r" b="b" t="t" l="l"/>
            <a:pathLst>
              <a:path h="10287000" w="6208507">
                <a:moveTo>
                  <a:pt x="0" y="0"/>
                </a:moveTo>
                <a:lnTo>
                  <a:pt x="6208507" y="0"/>
                </a:lnTo>
                <a:lnTo>
                  <a:pt x="6208507" y="10287000"/>
                </a:lnTo>
                <a:lnTo>
                  <a:pt x="0" y="10287000"/>
                </a:lnTo>
                <a:lnTo>
                  <a:pt x="0" y="0"/>
                </a:lnTo>
                <a:close/>
              </a:path>
            </a:pathLst>
          </a:custGeom>
          <a:blipFill>
            <a:blip r:embed="rId3"/>
            <a:stretch>
              <a:fillRect l="0" t="0" r="0" b="0"/>
            </a:stretch>
          </a:blipFill>
        </p:spPr>
      </p:sp>
      <p:sp>
        <p:nvSpPr>
          <p:cNvPr name="AutoShape 6" id="6"/>
          <p:cNvSpPr/>
          <p:nvPr/>
        </p:nvSpPr>
        <p:spPr>
          <a:xfrm flipV="true">
            <a:off x="9124950" y="-261218"/>
            <a:ext cx="0" cy="10809435"/>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6314657" y="810896"/>
            <a:ext cx="2534989" cy="330740"/>
          </a:xfrm>
          <a:prstGeom prst="rect">
            <a:avLst/>
          </a:prstGeom>
        </p:spPr>
        <p:txBody>
          <a:bodyPr anchor="t" rtlCol="false" tIns="0" lIns="0" bIns="0" rIns="0">
            <a:spAutoFit/>
          </a:bodyPr>
          <a:lstStyle/>
          <a:p>
            <a:pPr algn="ctr">
              <a:lnSpc>
                <a:spcPts val="2770"/>
              </a:lnSpc>
            </a:pPr>
            <a:r>
              <a:rPr lang="en-US" sz="1978">
                <a:solidFill>
                  <a:srgbClr val="000000"/>
                </a:solidFill>
                <a:latin typeface="Open Sans Extra Bold"/>
              </a:rPr>
              <a:t>Pagina index/Home</a:t>
            </a:r>
          </a:p>
        </p:txBody>
      </p:sp>
      <p:sp>
        <p:nvSpPr>
          <p:cNvPr name="TextBox 8" id="8"/>
          <p:cNvSpPr txBox="true"/>
          <p:nvPr/>
        </p:nvSpPr>
        <p:spPr>
          <a:xfrm rot="0">
            <a:off x="9435673" y="810896"/>
            <a:ext cx="1971526" cy="330740"/>
          </a:xfrm>
          <a:prstGeom prst="rect">
            <a:avLst/>
          </a:prstGeom>
        </p:spPr>
        <p:txBody>
          <a:bodyPr anchor="t" rtlCol="false" tIns="0" lIns="0" bIns="0" rIns="0">
            <a:spAutoFit/>
          </a:bodyPr>
          <a:lstStyle/>
          <a:p>
            <a:pPr algn="ctr">
              <a:lnSpc>
                <a:spcPts val="2770"/>
              </a:lnSpc>
            </a:pPr>
            <a:r>
              <a:rPr lang="en-US" sz="1978">
                <a:solidFill>
                  <a:srgbClr val="000000"/>
                </a:solidFill>
                <a:latin typeface="Open Sans Extra Bold"/>
              </a:rPr>
              <a:t>Pagina Agencia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9124950" y="-261218"/>
            <a:ext cx="0" cy="10809435"/>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92054" y="0"/>
            <a:ext cx="6264286" cy="10287000"/>
          </a:xfrm>
          <a:custGeom>
            <a:avLst/>
            <a:gdLst/>
            <a:ahLst/>
            <a:cxnLst/>
            <a:rect r="r" b="b" t="t" l="l"/>
            <a:pathLst>
              <a:path h="10287000" w="6264286">
                <a:moveTo>
                  <a:pt x="0" y="0"/>
                </a:moveTo>
                <a:lnTo>
                  <a:pt x="6264286" y="0"/>
                </a:lnTo>
                <a:lnTo>
                  <a:pt x="6264286" y="10287000"/>
                </a:lnTo>
                <a:lnTo>
                  <a:pt x="0" y="10287000"/>
                </a:lnTo>
                <a:lnTo>
                  <a:pt x="0" y="0"/>
                </a:lnTo>
                <a:close/>
              </a:path>
            </a:pathLst>
          </a:custGeom>
          <a:blipFill>
            <a:blip r:embed="rId2"/>
            <a:stretch>
              <a:fillRect l="0" t="0" r="0" b="0"/>
            </a:stretch>
          </a:blipFill>
        </p:spPr>
      </p:sp>
      <p:sp>
        <p:nvSpPr>
          <p:cNvPr name="Freeform 4" id="4"/>
          <p:cNvSpPr/>
          <p:nvPr/>
        </p:nvSpPr>
        <p:spPr>
          <a:xfrm flipH="false" flipV="false" rot="0">
            <a:off x="11851476" y="0"/>
            <a:ext cx="6244814" cy="10287000"/>
          </a:xfrm>
          <a:custGeom>
            <a:avLst/>
            <a:gdLst/>
            <a:ahLst/>
            <a:cxnLst/>
            <a:rect r="r" b="b" t="t" l="l"/>
            <a:pathLst>
              <a:path h="10287000" w="6244814">
                <a:moveTo>
                  <a:pt x="0" y="0"/>
                </a:moveTo>
                <a:lnTo>
                  <a:pt x="6244814" y="0"/>
                </a:lnTo>
                <a:lnTo>
                  <a:pt x="6244814" y="10287000"/>
                </a:lnTo>
                <a:lnTo>
                  <a:pt x="0" y="10287000"/>
                </a:lnTo>
                <a:lnTo>
                  <a:pt x="0" y="0"/>
                </a:lnTo>
                <a:close/>
              </a:path>
            </a:pathLst>
          </a:custGeom>
          <a:blipFill>
            <a:blip r:embed="rId3"/>
            <a:stretch>
              <a:fillRect l="0" t="0" r="0" b="0"/>
            </a:stretch>
          </a:blipFill>
        </p:spPr>
      </p:sp>
      <p:sp>
        <p:nvSpPr>
          <p:cNvPr name="TextBox 5" id="5"/>
          <p:cNvSpPr txBox="true"/>
          <p:nvPr/>
        </p:nvSpPr>
        <p:spPr>
          <a:xfrm rot="0">
            <a:off x="6849357" y="810896"/>
            <a:ext cx="1863527" cy="330740"/>
          </a:xfrm>
          <a:prstGeom prst="rect">
            <a:avLst/>
          </a:prstGeom>
        </p:spPr>
        <p:txBody>
          <a:bodyPr anchor="t" rtlCol="false" tIns="0" lIns="0" bIns="0" rIns="0">
            <a:spAutoFit/>
          </a:bodyPr>
          <a:lstStyle/>
          <a:p>
            <a:pPr algn="ctr">
              <a:lnSpc>
                <a:spcPts val="2770"/>
              </a:lnSpc>
            </a:pPr>
            <a:r>
              <a:rPr lang="en-US" sz="1978">
                <a:solidFill>
                  <a:srgbClr val="000000"/>
                </a:solidFill>
                <a:latin typeface="Open Sans Extra Bold"/>
              </a:rPr>
              <a:t>Pagina  Planos</a:t>
            </a:r>
          </a:p>
        </p:txBody>
      </p:sp>
      <p:sp>
        <p:nvSpPr>
          <p:cNvPr name="TextBox 6" id="6"/>
          <p:cNvSpPr txBox="true"/>
          <p:nvPr/>
        </p:nvSpPr>
        <p:spPr>
          <a:xfrm rot="0">
            <a:off x="9442690" y="810896"/>
            <a:ext cx="1678980" cy="330740"/>
          </a:xfrm>
          <a:prstGeom prst="rect">
            <a:avLst/>
          </a:prstGeom>
        </p:spPr>
        <p:txBody>
          <a:bodyPr anchor="t" rtlCol="false" tIns="0" lIns="0" bIns="0" rIns="0">
            <a:spAutoFit/>
          </a:bodyPr>
          <a:lstStyle/>
          <a:p>
            <a:pPr algn="ctr">
              <a:lnSpc>
                <a:spcPts val="2770"/>
              </a:lnSpc>
            </a:pPr>
            <a:r>
              <a:rPr lang="en-US" sz="1978">
                <a:solidFill>
                  <a:srgbClr val="000000"/>
                </a:solidFill>
                <a:latin typeface="Open Sans Extra Bold"/>
              </a:rPr>
              <a:t>Pagina Sobre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DAFuKdBG4uQ</dc:identifier>
  <dcterms:modified xsi:type="dcterms:W3CDTF">2011-08-01T06:04:30Z</dcterms:modified>
  <cp:revision>1</cp:revision>
  <dc:title>Apresentação Básica Simples Blocos Diagonais Vermelho</dc:title>
</cp:coreProperties>
</file>