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78" r:id="rId3"/>
    <p:sldId id="257" r:id="rId4"/>
    <p:sldId id="259" r:id="rId5"/>
    <p:sldId id="261" r:id="rId6"/>
    <p:sldId id="262" r:id="rId7"/>
    <p:sldId id="263" r:id="rId8"/>
    <p:sldId id="267" r:id="rId9"/>
    <p:sldId id="268" r:id="rId10"/>
    <p:sldId id="269" r:id="rId11"/>
    <p:sldId id="270" r:id="rId12"/>
    <p:sldId id="271" r:id="rId13"/>
    <p:sldId id="272" r:id="rId14"/>
    <p:sldId id="274" r:id="rId15"/>
    <p:sldId id="273" r:id="rId16"/>
    <p:sldId id="275" r:id="rId17"/>
    <p:sldId id="260" r:id="rId18"/>
    <p:sldId id="258" r:id="rId19"/>
    <p:sldId id="276" r:id="rId20"/>
    <p:sldId id="27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211" userDrawn="1">
          <p15:clr>
            <a:srgbClr val="A4A3A4"/>
          </p15:clr>
        </p15:guide>
        <p15:guide id="4" pos="7469" userDrawn="1">
          <p15:clr>
            <a:srgbClr val="A4A3A4"/>
          </p15:clr>
        </p15:guide>
        <p15:guide id="5" orient="horz" pos="210" userDrawn="1">
          <p15:clr>
            <a:srgbClr val="A4A3A4"/>
          </p15:clr>
        </p15:guide>
        <p15:guide id="6" orient="horz" pos="4110" userDrawn="1">
          <p15:clr>
            <a:srgbClr val="A4A3A4"/>
          </p15:clr>
        </p15:guide>
        <p15:guide id="7" pos="676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A0FC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629" autoAdjust="0"/>
    <p:restoredTop sz="77095" autoAdjust="0"/>
  </p:normalViewPr>
  <p:slideViewPr>
    <p:cSldViewPr snapToGrid="0" showGuides="1">
      <p:cViewPr varScale="1">
        <p:scale>
          <a:sx n="81" d="100"/>
          <a:sy n="81" d="100"/>
        </p:scale>
        <p:origin x="1980" y="96"/>
      </p:cViewPr>
      <p:guideLst>
        <p:guide orient="horz" pos="2160"/>
        <p:guide pos="3840"/>
        <p:guide pos="211"/>
        <p:guide pos="7469"/>
        <p:guide orient="horz" pos="210"/>
        <p:guide orient="horz" pos="4110"/>
        <p:guide pos="676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314" max="2246" units="cm"/>
          <inkml:channel name="Y" type="integer" min="-1080" max="1080" units="cm"/>
          <inkml:channel name="T" type="integer" max="2.14748E9" units="dev"/>
        </inkml:traceFormat>
        <inkml:channelProperties>
          <inkml:channelProperty channel="X" name="resolution" value="82.84789" units="1/cm"/>
          <inkml:channelProperty channel="Y" name="resolution" value="124.13793" units="1/cm"/>
          <inkml:channelProperty channel="T" name="resolution" value="1" units="1/dev"/>
        </inkml:channelProperties>
      </inkml:inkSource>
      <inkml:timestamp xml:id="ts0" timeString="2022-06-09T14:12:40.767"/>
    </inkml:context>
    <inkml:brush xml:id="br0">
      <inkml:brushProperty name="width" value="0.05292" units="cm"/>
      <inkml:brushProperty name="height" value="0.05292" units="cm"/>
      <inkml:brushProperty name="color" value="#FF0000"/>
    </inkml:brush>
    <inkml:context xml:id="ctx1">
      <inkml:inkSource xml:id="inkSrc2">
        <inkml:traceFormat>
          <inkml:channel name="X" type="integer" max="18176" units="cm"/>
          <inkml:channel name="Y" type="integer" max="10240" units="cm"/>
          <inkml:channel name="F" type="integer" max="4096" units="dev"/>
          <inkml:channel name="T" type="integer" max="2.14748E9" units="dev"/>
        </inkml:traceFormat>
        <inkml:channelProperties>
          <inkml:channelProperty channel="X" name="resolution" value="584.43732" units="1/cm"/>
          <inkml:channelProperty channel="Y" name="resolution" value="585.14288" units="1/cm"/>
          <inkml:channelProperty channel="F" name="resolution" value="0" units="1/dev"/>
          <inkml:channelProperty channel="T" name="resolution" value="1" units="1/dev"/>
        </inkml:channelProperties>
      </inkml:inkSource>
      <inkml:timestamp xml:id="ts1" timeString="2022-06-09T14:13:25.264"/>
    </inkml:context>
  </inkml:definitions>
  <inkml:trace contextRef="#ctx0" brushRef="#br0">27905 9631 0,'0'35'16,"0"0"-1,0-17-15,0 0 16,0 35-1,0-36-15</inkml:trace>
  <inkml:trace contextRef="#ctx0" brushRef="#br0" timeOffset="1016.48">29580 10266 0,'0'53'31,"0"-36"32,0 36-63,-17-17 15,-124 669 1,141-687 0</inkml:trace>
  <inkml:trace contextRef="#ctx1" brushRef="#br0">8116 6974 1017 0,'0'0'0'16,"0"0"0"-16,-22-14 0 0,2-1 37 0,-10 0 0 0,2-2-37 16,-4 6 0-16,-3 2 90 0,-1 1 0 0,1 3-90 15,5 1 0-15,-2 0 93 0,1 0 1 0,-3 3-94 16,-3 1 0-16,0 1 22 0,-1 3 0 0,-3-2-22 16,-1 0 0-16,-1 2 30 0,-8 1 2 0,1-5-32 15,0 0 0-15,-2 2 28 0,-2 0 1 0,-4-2-29 16,2-2 0-16,-4 0 19 0,-5-3 1 0,2-3-20 15,3 3 0-15,4-1 24 0,2 0 1 0,-2 1-25 16,4-1 0-16,5 3 19 0,3-3 1 0,-5-2-20 16,3 3 0-16,1-1 21 0,0 3 1 0,4-1-22 15,-2 4 0-15,4-4 17 0,2 4 3 0,2 4-20 0,3-4 0 16,-2 4 18-16,3-1-1 0,-1 3-17 0,0-6 0 16,1 0 20-16,-3 0 0 0,1 2-20 0,-3-2 0 15,5-2 23-15,1-4 2 0,-2 3-25 0,2-1 0 16,2 0 28-16,2 2 1 0,-4-3-29 0,2 3 0 0,2-2 26 15,-5 2 1-15,5-1-27 0,0 1 0 0,7 0 26 16,0-2 1-16,4 2-27 0,0 2 0 0,6 0 21 0,2 0 0 16,1 0-21-16,1 0 0 0,5 0 21 0,-2-3-1 15,-2 1-20-15,2 0 0 0,2 2 17 0,0-4-1 16,0 4-16-16,0 0 0 0,2 0 15 0,2 0 0 16,3 0-15-16,12 4 0 0,12-4 14 0,5 4 2 15,3-1-16-15,-2 3 0 0,-3-4 13 0,-3 3 1 16,1 1-14-16,2 1 0 0,1-1 12 0,-1 1 1 15,3-1-13-15,-2-1 0 0,8-5 8 0,-2-3 3 16,2 1-11-16,2-4 0 0,-6 3 9 0,6-1 0 16,-1 0-9-16,3-1 0 0,3-5 6 0,10 3 2 0,-2-2-8 15,5 1 0-15,2-1 6 0,6-1 0 0,2 3-6 16,5 0 0-16,4 1 6 0,7 4 1 0,1-3-7 16,1 1 0-16,-5 0 8 0,3 2 0 0,-3 0-8 15,-4 2 0-15,-4 0 6 0,-2 2 1 0,1-2-7 16,-1 0 0-16,-1 2 7 0,-1 0 1 0,-1-4-8 15,2-2 0-15,-5-1 7 0,-4-1 1 0,4 3-8 16,1-3 0-16,0-5 8 0,2 3 0 0,3 1-8 16,-3 1 0-16,3 1 8 0,-5-1 0 0,0 1-8 15,-1 1 0-15,-6 0 6 0,-3 2 1 0,1 2-7 0,-4-3 0 16,-1 1 6-16,-3 2-1 0,-1-2-5 16,-5 2 0-16,-7 0 6 0,-4 0 1 0,-5 0-7 0,1-4 0 15,-5 2 4-15,2-1 2 0,-2 1-6 0,-4 0 0 16,-3 2 4-16,-2 2 1 0,-5-4-5 0,1 0 0 15,-5 2 3-15,-3-2 2 0,-3 0-5 0,-2 2 0 0,1 0 1 16,-3 0 0-16,-3 0-1 0,1 2 0 0,-6 0 0 16,3 0 0-16,-14 0 0 0,-7 0 0 0,-17 1 0 15,-5-1 0-15,-3 2 0 0,-4-4 0 0,-3-4-2 16,0 2 1-16,-2-1 1 0,1 3 0 0,-6 3-4 16,-3-1 2-16,1-2 2 0,-2-2 0 0,-5 2-6 0,-6-5 2 15,0 1 4-15,1 0 0 0,-4 1-7 0,-5 1 2 16,2-2 5-16,2 4 0 0,1 4-6 0,-1 1 0 0,-6-1 6 15,-1 0 0-15,2 1-6 0,-3 1 0 16,-1-2 6-16,2-1 0 0,0-3-6 0,-1 0 1 16,3 0 5-16,5 0 0 0,6 0-5 0,1-3 1 0,-1 3 4 15,-4 0 0-15,2-2-4 0,-2 0 2 0,0-4 2 16,4 6 0-16,5-3-2 0,-1 3 1 0,3 0 1 16,4-2 0-16,3-2-1 0,5 0 0 0,-3 1 1 15,6 1 0-15,2 2-2 0,6 2 1 0,-1 1 1 16,8-3 0-16,4 2-1 0,5 2 0 0,6-2 1 15,6-4 0-15,20 2-1864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C25242-AA91-4B5D-BE5A-5CED413AFCD4}" type="datetimeFigureOut">
              <a:rPr lang="en-US" smtClean="0"/>
              <a:t>6/9/2022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C57CA5-6BA2-4C3D-8B93-8B4E532BD1F8}" type="slidenum">
              <a:rPr lang="en-US" smtClean="0"/>
              <a:t>‹#›</a:t>
            </a:fld>
            <a:endParaRPr lang="en-US"/>
          </a:p>
        </p:txBody>
      </p:sp>
    </p:spTree>
    <p:extLst>
      <p:ext uri="{BB962C8B-B14F-4D97-AF65-F5344CB8AC3E}">
        <p14:creationId xmlns:p14="http://schemas.microsoft.com/office/powerpoint/2010/main" val="15219283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C57CA5-6BA2-4C3D-8B93-8B4E532BD1F8}" type="slidenum">
              <a:rPr lang="en-US" smtClean="0"/>
              <a:t>1</a:t>
            </a:fld>
            <a:endParaRPr lang="en-US"/>
          </a:p>
        </p:txBody>
      </p:sp>
    </p:spTree>
    <p:extLst>
      <p:ext uri="{BB962C8B-B14F-4D97-AF65-F5344CB8AC3E}">
        <p14:creationId xmlns:p14="http://schemas.microsoft.com/office/powerpoint/2010/main" val="29165818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self</a:t>
            </a:r>
            <a:r>
              <a:rPr lang="en-US" b="0" i="0" dirty="0">
                <a:solidFill>
                  <a:srgbClr val="0A0A23"/>
                </a:solidFill>
                <a:effectLst/>
                <a:latin typeface="Lato" panose="020F0502020204030203" pitchFamily="34" charset="0"/>
              </a:rPr>
              <a:t> is the service worker itself. It enables us to listen to life cycle events and do something in return.</a:t>
            </a:r>
          </a:p>
          <a:p>
            <a:endParaRPr lang="en-US" b="0" i="0" dirty="0">
              <a:solidFill>
                <a:srgbClr val="0A0A23"/>
              </a:solidFill>
              <a:effectLst/>
              <a:latin typeface="Lato" panose="020F0502020204030203" pitchFamily="34" charset="0"/>
            </a:endParaRPr>
          </a:p>
          <a:p>
            <a:pPr algn="l" fontAlgn="base"/>
            <a:r>
              <a:rPr lang="en-US" b="0" i="0" dirty="0">
                <a:solidFill>
                  <a:srgbClr val="0A0A23"/>
                </a:solidFill>
                <a:effectLst/>
                <a:latin typeface="Lato" panose="020F0502020204030203" pitchFamily="34" charset="0"/>
              </a:rPr>
              <a:t>The service worker has several life cycles, and one of them is the install event. It runs when a service worker is installed. It's triggered as soon as the worker executes, and it's only called once per service worker.</a:t>
            </a:r>
          </a:p>
          <a:p>
            <a:pPr algn="l" fontAlgn="base"/>
            <a:r>
              <a:rPr lang="en-US" b="0" i="0" dirty="0">
                <a:solidFill>
                  <a:srgbClr val="0A0A23"/>
                </a:solidFill>
                <a:effectLst/>
                <a:latin typeface="Lato" panose="020F0502020204030203" pitchFamily="34" charset="0"/>
              </a:rPr>
              <a:t>When the install event is fired, we run the callback which gives us access to the event object.</a:t>
            </a:r>
          </a:p>
          <a:p>
            <a:pPr algn="l" fontAlgn="base"/>
            <a:r>
              <a:rPr lang="en-US" b="0" i="0" dirty="0">
                <a:solidFill>
                  <a:srgbClr val="0A0A23"/>
                </a:solidFill>
                <a:effectLst/>
                <a:latin typeface="Lato" panose="020F0502020204030203" pitchFamily="34" charset="0"/>
              </a:rPr>
              <a:t>Caching something on the browser can take some time to finish because it's asynchronous.</a:t>
            </a:r>
          </a:p>
          <a:p>
            <a:pPr algn="l" fontAlgn="base"/>
            <a:r>
              <a:rPr lang="en-US" b="0" i="0" dirty="0">
                <a:solidFill>
                  <a:srgbClr val="0A0A23"/>
                </a:solidFill>
                <a:effectLst/>
                <a:latin typeface="Lato" panose="020F0502020204030203" pitchFamily="34" charset="0"/>
              </a:rPr>
              <a:t>So to handle it, we need to use </a:t>
            </a:r>
            <a:r>
              <a:rPr lang="en-US" b="0" i="0" dirty="0" err="1">
                <a:solidFill>
                  <a:srgbClr val="0A0A23"/>
                </a:solidFill>
                <a:effectLst/>
                <a:latin typeface="Lato" panose="020F0502020204030203" pitchFamily="34" charset="0"/>
              </a:rPr>
              <a:t>waitUntil</a:t>
            </a:r>
            <a:r>
              <a:rPr lang="en-US" b="0" i="0" dirty="0">
                <a:solidFill>
                  <a:srgbClr val="0A0A23"/>
                </a:solidFill>
                <a:effectLst/>
                <a:latin typeface="Lato" panose="020F0502020204030203" pitchFamily="34" charset="0"/>
              </a:rPr>
              <a:t>() which, as you might guess, waits for the action to finish.</a:t>
            </a:r>
          </a:p>
          <a:p>
            <a:pPr algn="l" fontAlgn="base"/>
            <a:r>
              <a:rPr lang="en-US" b="0" i="0" dirty="0">
                <a:solidFill>
                  <a:srgbClr val="0A0A23"/>
                </a:solidFill>
                <a:effectLst/>
                <a:latin typeface="Lato" panose="020F0502020204030203" pitchFamily="34" charset="0"/>
              </a:rPr>
              <a:t>Once the cache API is ready, we can run the open() method and create our cache by passing its name as an argument to </a:t>
            </a:r>
            <a:r>
              <a:rPr lang="en-US" b="0" i="0" dirty="0" err="1">
                <a:solidFill>
                  <a:srgbClr val="0A0A23"/>
                </a:solidFill>
                <a:effectLst/>
                <a:latin typeface="Lato" panose="020F0502020204030203" pitchFamily="34" charset="0"/>
              </a:rPr>
              <a:t>caches.open</a:t>
            </a:r>
            <a:r>
              <a:rPr lang="en-US" b="0" i="0" dirty="0">
                <a:solidFill>
                  <a:srgbClr val="0A0A23"/>
                </a:solidFill>
                <a:effectLst/>
                <a:latin typeface="Lato" panose="020F0502020204030203" pitchFamily="34" charset="0"/>
              </a:rPr>
              <a:t>(</a:t>
            </a:r>
            <a:r>
              <a:rPr lang="en-US" b="0" i="0" dirty="0" err="1">
                <a:solidFill>
                  <a:srgbClr val="0A0A23"/>
                </a:solidFill>
                <a:effectLst/>
                <a:latin typeface="Lato" panose="020F0502020204030203" pitchFamily="34" charset="0"/>
              </a:rPr>
              <a:t>staticDevCoffee</a:t>
            </a:r>
            <a:r>
              <a:rPr lang="en-US" b="0" i="0" dirty="0">
                <a:solidFill>
                  <a:srgbClr val="0A0A23"/>
                </a:solidFill>
                <a:effectLst/>
                <a:latin typeface="Lato" panose="020F0502020204030203" pitchFamily="34" charset="0"/>
              </a:rPr>
              <a:t>).</a:t>
            </a:r>
          </a:p>
          <a:p>
            <a:pPr algn="l" fontAlgn="base"/>
            <a:r>
              <a:rPr lang="en-US" b="0" i="0" dirty="0">
                <a:solidFill>
                  <a:srgbClr val="0A0A23"/>
                </a:solidFill>
                <a:effectLst/>
                <a:latin typeface="Lato" panose="020F0502020204030203" pitchFamily="34" charset="0"/>
              </a:rPr>
              <a:t>Then it returns a promise, which helps us store our assets in the cache with </a:t>
            </a:r>
            <a:r>
              <a:rPr lang="en-US" b="0" i="0" dirty="0" err="1">
                <a:solidFill>
                  <a:srgbClr val="0A0A23"/>
                </a:solidFill>
                <a:effectLst/>
                <a:latin typeface="Lato" panose="020F0502020204030203" pitchFamily="34" charset="0"/>
              </a:rPr>
              <a:t>cache.addAll</a:t>
            </a:r>
            <a:r>
              <a:rPr lang="en-US" b="0" i="0" dirty="0">
                <a:solidFill>
                  <a:srgbClr val="0A0A23"/>
                </a:solidFill>
                <a:effectLst/>
                <a:latin typeface="Lato" panose="020F0502020204030203" pitchFamily="34" charset="0"/>
              </a:rPr>
              <a:t>(assets).</a:t>
            </a:r>
          </a:p>
          <a:p>
            <a:endParaRPr lang="en-US" dirty="0"/>
          </a:p>
        </p:txBody>
      </p:sp>
      <p:sp>
        <p:nvSpPr>
          <p:cNvPr id="4" name="Slide Number Placeholder 3"/>
          <p:cNvSpPr>
            <a:spLocks noGrp="1"/>
          </p:cNvSpPr>
          <p:nvPr>
            <p:ph type="sldNum" sz="quarter" idx="5"/>
          </p:nvPr>
        </p:nvSpPr>
        <p:spPr/>
        <p:txBody>
          <a:bodyPr/>
          <a:lstStyle/>
          <a:p>
            <a:fld id="{F8C57CA5-6BA2-4C3D-8B93-8B4E532BD1F8}" type="slidenum">
              <a:rPr lang="en-US" smtClean="0"/>
              <a:t>14</a:t>
            </a:fld>
            <a:endParaRPr lang="en-US"/>
          </a:p>
        </p:txBody>
      </p:sp>
    </p:spTree>
    <p:extLst>
      <p:ext uri="{BB962C8B-B14F-4D97-AF65-F5344CB8AC3E}">
        <p14:creationId xmlns:p14="http://schemas.microsoft.com/office/powerpoint/2010/main" val="18545115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0" i="0" dirty="0">
                <a:solidFill>
                  <a:srgbClr val="0A0A23"/>
                </a:solidFill>
                <a:effectLst/>
                <a:latin typeface="Lato" panose="020F0502020204030203" pitchFamily="34" charset="0"/>
              </a:rPr>
              <a:t>Here, we use the fetch event to, well, get back our data. </a:t>
            </a:r>
          </a:p>
          <a:p>
            <a:pPr algn="l" fontAlgn="base"/>
            <a:r>
              <a:rPr lang="en-US" b="0" i="0" dirty="0">
                <a:solidFill>
                  <a:srgbClr val="0A0A23"/>
                </a:solidFill>
                <a:effectLst/>
                <a:latin typeface="Lato" panose="020F0502020204030203" pitchFamily="34" charset="0"/>
              </a:rPr>
              <a:t>The callback gives us access to </a:t>
            </a:r>
            <a:r>
              <a:rPr lang="en-US" b="0" i="0" dirty="0" err="1">
                <a:solidFill>
                  <a:srgbClr val="0A0A23"/>
                </a:solidFill>
                <a:effectLst/>
                <a:latin typeface="Lato" panose="020F0502020204030203" pitchFamily="34" charset="0"/>
              </a:rPr>
              <a:t>fetchEvent</a:t>
            </a:r>
            <a:r>
              <a:rPr lang="en-US" b="0" i="0" dirty="0">
                <a:solidFill>
                  <a:srgbClr val="0A0A23"/>
                </a:solidFill>
                <a:effectLst/>
                <a:latin typeface="Lato" panose="020F0502020204030203" pitchFamily="34" charset="0"/>
              </a:rPr>
              <a:t>. </a:t>
            </a:r>
          </a:p>
          <a:p>
            <a:pPr algn="l" fontAlgn="base"/>
            <a:r>
              <a:rPr lang="en-US" b="0" i="0" dirty="0">
                <a:solidFill>
                  <a:srgbClr val="0A0A23"/>
                </a:solidFill>
                <a:effectLst/>
                <a:latin typeface="Lato" panose="020F0502020204030203" pitchFamily="34" charset="0"/>
              </a:rPr>
              <a:t>Then we attach </a:t>
            </a:r>
            <a:r>
              <a:rPr lang="en-US" b="0" i="0" dirty="0" err="1">
                <a:solidFill>
                  <a:srgbClr val="0A0A23"/>
                </a:solidFill>
                <a:effectLst/>
                <a:latin typeface="Lato" panose="020F0502020204030203" pitchFamily="34" charset="0"/>
              </a:rPr>
              <a:t>respondWith</a:t>
            </a:r>
            <a:r>
              <a:rPr lang="en-US" b="0" i="0" dirty="0">
                <a:solidFill>
                  <a:srgbClr val="0A0A23"/>
                </a:solidFill>
                <a:effectLst/>
                <a:latin typeface="Lato" panose="020F0502020204030203" pitchFamily="34" charset="0"/>
              </a:rPr>
              <a:t>() to prevent the browser's default response. </a:t>
            </a:r>
          </a:p>
          <a:p>
            <a:pPr algn="l" fontAlgn="base"/>
            <a:r>
              <a:rPr lang="en-US" b="0" i="0" dirty="0">
                <a:solidFill>
                  <a:srgbClr val="0A0A23"/>
                </a:solidFill>
                <a:effectLst/>
                <a:latin typeface="Lato" panose="020F0502020204030203" pitchFamily="34" charset="0"/>
              </a:rPr>
              <a:t>Instead it returns a promise because the fetch action can take time to finish.</a:t>
            </a:r>
          </a:p>
          <a:p>
            <a:pPr algn="l" fontAlgn="base"/>
            <a:r>
              <a:rPr lang="en-US" b="0" i="0" dirty="0">
                <a:solidFill>
                  <a:srgbClr val="0A0A23"/>
                </a:solidFill>
                <a:effectLst/>
                <a:latin typeface="Lato" panose="020F0502020204030203" pitchFamily="34" charset="0"/>
              </a:rPr>
              <a:t>And once the cache ready, we apply the </a:t>
            </a:r>
            <a:r>
              <a:rPr lang="en-US" b="0" i="0" dirty="0" err="1">
                <a:solidFill>
                  <a:srgbClr val="0A0A23"/>
                </a:solidFill>
                <a:effectLst/>
                <a:latin typeface="Lato" panose="020F0502020204030203" pitchFamily="34" charset="0"/>
              </a:rPr>
              <a:t>caches.match</a:t>
            </a:r>
            <a:r>
              <a:rPr lang="en-US" b="0" i="0" dirty="0">
                <a:solidFill>
                  <a:srgbClr val="0A0A23"/>
                </a:solidFill>
                <a:effectLst/>
                <a:latin typeface="Lato" panose="020F0502020204030203" pitchFamily="34" charset="0"/>
              </a:rPr>
              <a:t>(</a:t>
            </a:r>
            <a:r>
              <a:rPr lang="en-US" b="0" i="0" dirty="0" err="1">
                <a:solidFill>
                  <a:srgbClr val="0A0A23"/>
                </a:solidFill>
                <a:effectLst/>
                <a:latin typeface="Lato" panose="020F0502020204030203" pitchFamily="34" charset="0"/>
              </a:rPr>
              <a:t>fetchEvent.request</a:t>
            </a:r>
            <a:r>
              <a:rPr lang="en-US" b="0" i="0" dirty="0">
                <a:solidFill>
                  <a:srgbClr val="0A0A23"/>
                </a:solidFill>
                <a:effectLst/>
                <a:latin typeface="Lato" panose="020F0502020204030203" pitchFamily="34" charset="0"/>
              </a:rPr>
              <a:t>). </a:t>
            </a:r>
          </a:p>
          <a:p>
            <a:pPr algn="l" fontAlgn="base"/>
            <a:r>
              <a:rPr lang="en-US" b="0" i="0" dirty="0">
                <a:solidFill>
                  <a:srgbClr val="0A0A23"/>
                </a:solidFill>
                <a:effectLst/>
                <a:latin typeface="Lato" panose="020F0502020204030203" pitchFamily="34" charset="0"/>
              </a:rPr>
              <a:t>It will check if something in the cache matches </a:t>
            </a:r>
            <a:r>
              <a:rPr lang="en-US" b="0" i="0" dirty="0" err="1">
                <a:solidFill>
                  <a:srgbClr val="0A0A23"/>
                </a:solidFill>
                <a:effectLst/>
                <a:latin typeface="Lato" panose="020F0502020204030203" pitchFamily="34" charset="0"/>
              </a:rPr>
              <a:t>fetchEvent.request</a:t>
            </a:r>
            <a:r>
              <a:rPr lang="en-US" b="0" i="0" dirty="0">
                <a:solidFill>
                  <a:srgbClr val="0A0A23"/>
                </a:solidFill>
                <a:effectLst/>
                <a:latin typeface="Lato" panose="020F0502020204030203" pitchFamily="34" charset="0"/>
              </a:rPr>
              <a:t>. By the way, </a:t>
            </a:r>
            <a:r>
              <a:rPr lang="en-US" b="0" i="0" dirty="0" err="1">
                <a:solidFill>
                  <a:srgbClr val="0A0A23"/>
                </a:solidFill>
                <a:effectLst/>
                <a:latin typeface="Lato" panose="020F0502020204030203" pitchFamily="34" charset="0"/>
              </a:rPr>
              <a:t>fetchEvent.request</a:t>
            </a:r>
            <a:r>
              <a:rPr lang="en-US" b="0" i="0" dirty="0">
                <a:solidFill>
                  <a:srgbClr val="0A0A23"/>
                </a:solidFill>
                <a:effectLst/>
                <a:latin typeface="Lato" panose="020F0502020204030203" pitchFamily="34" charset="0"/>
              </a:rPr>
              <a:t> is just our array of assets.</a:t>
            </a:r>
          </a:p>
          <a:p>
            <a:pPr algn="l" fontAlgn="base"/>
            <a:r>
              <a:rPr lang="en-US" b="0" i="0" dirty="0">
                <a:solidFill>
                  <a:srgbClr val="0A0A23"/>
                </a:solidFill>
                <a:effectLst/>
                <a:latin typeface="Lato" panose="020F0502020204030203" pitchFamily="34" charset="0"/>
              </a:rPr>
              <a:t>Then, it returns a promise. And finally, we can return the result if it exists or the initial fetch if not.</a:t>
            </a:r>
          </a:p>
          <a:p>
            <a:pPr algn="l" fontAlgn="base"/>
            <a:r>
              <a:rPr lang="en-US" b="0" i="0" dirty="0">
                <a:solidFill>
                  <a:srgbClr val="0A0A23"/>
                </a:solidFill>
                <a:effectLst/>
                <a:latin typeface="Lato" panose="020F0502020204030203" pitchFamily="34" charset="0"/>
              </a:rPr>
              <a:t>Now, our assets can be cached and fetched by the service worker which increases the load time of our images quite a bit.</a:t>
            </a:r>
          </a:p>
          <a:p>
            <a:pPr algn="l" fontAlgn="base"/>
            <a:r>
              <a:rPr lang="en-US" b="0" i="0" dirty="0">
                <a:solidFill>
                  <a:srgbClr val="0A0A23"/>
                </a:solidFill>
                <a:effectLst/>
                <a:latin typeface="Lato" panose="020F0502020204030203" pitchFamily="34" charset="0"/>
              </a:rPr>
              <a:t>And most important, it makes our app available in offline mode.</a:t>
            </a:r>
          </a:p>
          <a:p>
            <a:endParaRPr lang="en-US" dirty="0"/>
          </a:p>
        </p:txBody>
      </p:sp>
      <p:sp>
        <p:nvSpPr>
          <p:cNvPr id="4" name="Slide Number Placeholder 3"/>
          <p:cNvSpPr>
            <a:spLocks noGrp="1"/>
          </p:cNvSpPr>
          <p:nvPr>
            <p:ph type="sldNum" sz="quarter" idx="5"/>
          </p:nvPr>
        </p:nvSpPr>
        <p:spPr/>
        <p:txBody>
          <a:bodyPr/>
          <a:lstStyle/>
          <a:p>
            <a:fld id="{F8C57CA5-6BA2-4C3D-8B93-8B4E532BD1F8}" type="slidenum">
              <a:rPr lang="en-US" smtClean="0"/>
              <a:t>15</a:t>
            </a:fld>
            <a:endParaRPr lang="en-US"/>
          </a:p>
        </p:txBody>
      </p:sp>
    </p:spTree>
    <p:extLst>
      <p:ext uri="{BB962C8B-B14F-4D97-AF65-F5344CB8AC3E}">
        <p14:creationId xmlns:p14="http://schemas.microsoft.com/office/powerpoint/2010/main" val="15577793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C57CA5-6BA2-4C3D-8B93-8B4E532BD1F8}" type="slidenum">
              <a:rPr lang="en-US" smtClean="0"/>
              <a:t>16</a:t>
            </a:fld>
            <a:endParaRPr lang="en-US"/>
          </a:p>
        </p:txBody>
      </p:sp>
    </p:spTree>
    <p:extLst>
      <p:ext uri="{BB962C8B-B14F-4D97-AF65-F5344CB8AC3E}">
        <p14:creationId xmlns:p14="http://schemas.microsoft.com/office/powerpoint/2010/main" val="3892289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C57CA5-6BA2-4C3D-8B93-8B4E532BD1F8}" type="slidenum">
              <a:rPr lang="en-US" smtClean="0"/>
              <a:t>6</a:t>
            </a:fld>
            <a:endParaRPr lang="en-US"/>
          </a:p>
        </p:txBody>
      </p:sp>
    </p:spTree>
    <p:extLst>
      <p:ext uri="{BB962C8B-B14F-4D97-AF65-F5344CB8AC3E}">
        <p14:creationId xmlns:p14="http://schemas.microsoft.com/office/powerpoint/2010/main" val="40463966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dirty="0">
                <a:solidFill>
                  <a:schemeClr val="bg1"/>
                </a:solidFill>
                <a:latin typeface="Fira Sans" panose="020B0503050000020004" pitchFamily="34" charset="0"/>
              </a:rPr>
              <a:t>Esto significa que se ejecuta en un lugar diferente y está completamente separado de la página web. </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1200" dirty="0">
                <a:solidFill>
                  <a:schemeClr val="bg1"/>
                </a:solidFill>
                <a:latin typeface="Fira Sans" panose="020B0503050000020004" pitchFamily="34" charset="0"/>
              </a:rPr>
              <a:t>Esa es la razón por la que no puede manipular el DOM.</a:t>
            </a:r>
          </a:p>
          <a:p>
            <a:endParaRPr lang="en-US" dirty="0"/>
          </a:p>
        </p:txBody>
      </p:sp>
      <p:sp>
        <p:nvSpPr>
          <p:cNvPr id="4" name="Slide Number Placeholder 3"/>
          <p:cNvSpPr>
            <a:spLocks noGrp="1"/>
          </p:cNvSpPr>
          <p:nvPr>
            <p:ph type="sldNum" sz="quarter" idx="5"/>
          </p:nvPr>
        </p:nvSpPr>
        <p:spPr/>
        <p:txBody>
          <a:bodyPr/>
          <a:lstStyle/>
          <a:p>
            <a:fld id="{F8C57CA5-6BA2-4C3D-8B93-8B4E532BD1F8}" type="slidenum">
              <a:rPr lang="en-US" smtClean="0"/>
              <a:t>7</a:t>
            </a:fld>
            <a:endParaRPr lang="en-US"/>
          </a:p>
        </p:txBody>
      </p:sp>
    </p:spTree>
    <p:extLst>
      <p:ext uri="{BB962C8B-B14F-4D97-AF65-F5344CB8AC3E}">
        <p14:creationId xmlns:p14="http://schemas.microsoft.com/office/powerpoint/2010/main" val="12097915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b="0" i="0" dirty="0">
                <a:solidFill>
                  <a:srgbClr val="222222"/>
                </a:solidFill>
                <a:effectLst/>
                <a:latin typeface="Europa"/>
              </a:rPr>
              <a:t>Esta estrategia responde a las peticiones con la versión del recurso que hay cacheado en el Cache Storage. Si es la primera vez y no encuentra el recurso en caché, nos devolverá el recurso desde la red y lo almacenará en caché para la siguiente vez que lo consultemos.</a:t>
            </a:r>
            <a:endParaRPr lang="en-US" dirty="0"/>
          </a:p>
        </p:txBody>
      </p:sp>
      <p:sp>
        <p:nvSpPr>
          <p:cNvPr id="4" name="Slide Number Placeholder 3"/>
          <p:cNvSpPr>
            <a:spLocks noGrp="1"/>
          </p:cNvSpPr>
          <p:nvPr>
            <p:ph type="sldNum" sz="quarter" idx="5"/>
          </p:nvPr>
        </p:nvSpPr>
        <p:spPr/>
        <p:txBody>
          <a:bodyPr/>
          <a:lstStyle/>
          <a:p>
            <a:fld id="{F8C57CA5-6BA2-4C3D-8B93-8B4E532BD1F8}" type="slidenum">
              <a:rPr lang="en-US" smtClean="0"/>
              <a:t>8</a:t>
            </a:fld>
            <a:endParaRPr lang="en-US"/>
          </a:p>
        </p:txBody>
      </p:sp>
    </p:spTree>
    <p:extLst>
      <p:ext uri="{BB962C8B-B14F-4D97-AF65-F5344CB8AC3E}">
        <p14:creationId xmlns:p14="http://schemas.microsoft.com/office/powerpoint/2010/main" val="33324875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b="0" i="0" dirty="0">
                <a:solidFill>
                  <a:srgbClr val="222222"/>
                </a:solidFill>
                <a:effectLst/>
                <a:latin typeface="Europa"/>
              </a:rPr>
              <a:t>Esta estrategia responde a las peticiones directamente con la versión cacheada del recurso. Si la versión cacheada no existe, devolverá un error.</a:t>
            </a:r>
            <a:endParaRPr lang="en-US" dirty="0"/>
          </a:p>
        </p:txBody>
      </p:sp>
      <p:sp>
        <p:nvSpPr>
          <p:cNvPr id="4" name="Slide Number Placeholder 3"/>
          <p:cNvSpPr>
            <a:spLocks noGrp="1"/>
          </p:cNvSpPr>
          <p:nvPr>
            <p:ph type="sldNum" sz="quarter" idx="5"/>
          </p:nvPr>
        </p:nvSpPr>
        <p:spPr/>
        <p:txBody>
          <a:bodyPr/>
          <a:lstStyle/>
          <a:p>
            <a:fld id="{F8C57CA5-6BA2-4C3D-8B93-8B4E532BD1F8}" type="slidenum">
              <a:rPr lang="en-US" smtClean="0"/>
              <a:t>9</a:t>
            </a:fld>
            <a:endParaRPr lang="en-US"/>
          </a:p>
        </p:txBody>
      </p:sp>
    </p:spTree>
    <p:extLst>
      <p:ext uri="{BB962C8B-B14F-4D97-AF65-F5344CB8AC3E}">
        <p14:creationId xmlns:p14="http://schemas.microsoft.com/office/powerpoint/2010/main" val="31742967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b="0" i="0" dirty="0">
                <a:solidFill>
                  <a:srgbClr val="222222"/>
                </a:solidFill>
                <a:effectLst/>
                <a:latin typeface="Europa"/>
              </a:rPr>
              <a:t>Esta estrategia prioriza la versión más actualizada del recurso intentando siempre obtenerlo primero por red, aunque ya exista una versión en caché. Si la respuesta de red es satisfactoria, actualizará la caché. Si hay algún error en la respuesta de red devolverá el recurso directamente desde caché, si lo hay.</a:t>
            </a:r>
            <a:endParaRPr lang="en-US" dirty="0"/>
          </a:p>
        </p:txBody>
      </p:sp>
      <p:sp>
        <p:nvSpPr>
          <p:cNvPr id="4" name="Slide Number Placeholder 3"/>
          <p:cNvSpPr>
            <a:spLocks noGrp="1"/>
          </p:cNvSpPr>
          <p:nvPr>
            <p:ph type="sldNum" sz="quarter" idx="5"/>
          </p:nvPr>
        </p:nvSpPr>
        <p:spPr/>
        <p:txBody>
          <a:bodyPr/>
          <a:lstStyle/>
          <a:p>
            <a:fld id="{F8C57CA5-6BA2-4C3D-8B93-8B4E532BD1F8}" type="slidenum">
              <a:rPr lang="en-US" smtClean="0"/>
              <a:t>10</a:t>
            </a:fld>
            <a:endParaRPr lang="en-US"/>
          </a:p>
        </p:txBody>
      </p:sp>
    </p:spTree>
    <p:extLst>
      <p:ext uri="{BB962C8B-B14F-4D97-AF65-F5344CB8AC3E}">
        <p14:creationId xmlns:p14="http://schemas.microsoft.com/office/powerpoint/2010/main" val="23299381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b="0" i="0" dirty="0">
                <a:solidFill>
                  <a:srgbClr val="222222"/>
                </a:solidFill>
                <a:effectLst/>
                <a:latin typeface="Europa"/>
              </a:rPr>
              <a:t>Esta estrategia prioriza siempre la versión más actualizada del recurso obteniendo siempre dese red. Si la petición falla, devolverá el error.</a:t>
            </a:r>
            <a:endParaRPr lang="en-US" dirty="0"/>
          </a:p>
        </p:txBody>
      </p:sp>
      <p:sp>
        <p:nvSpPr>
          <p:cNvPr id="4" name="Slide Number Placeholder 3"/>
          <p:cNvSpPr>
            <a:spLocks noGrp="1"/>
          </p:cNvSpPr>
          <p:nvPr>
            <p:ph type="sldNum" sz="quarter" idx="5"/>
          </p:nvPr>
        </p:nvSpPr>
        <p:spPr/>
        <p:txBody>
          <a:bodyPr/>
          <a:lstStyle/>
          <a:p>
            <a:fld id="{F8C57CA5-6BA2-4C3D-8B93-8B4E532BD1F8}" type="slidenum">
              <a:rPr lang="en-US" smtClean="0"/>
              <a:t>11</a:t>
            </a:fld>
            <a:endParaRPr lang="en-US"/>
          </a:p>
        </p:txBody>
      </p:sp>
    </p:spTree>
    <p:extLst>
      <p:ext uri="{BB962C8B-B14F-4D97-AF65-F5344CB8AC3E}">
        <p14:creationId xmlns:p14="http://schemas.microsoft.com/office/powerpoint/2010/main" val="14046433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C57CA5-6BA2-4C3D-8B93-8B4E532BD1F8}" type="slidenum">
              <a:rPr lang="en-US" smtClean="0"/>
              <a:t>12</a:t>
            </a:fld>
            <a:endParaRPr lang="en-US"/>
          </a:p>
        </p:txBody>
      </p:sp>
    </p:spTree>
    <p:extLst>
      <p:ext uri="{BB962C8B-B14F-4D97-AF65-F5344CB8AC3E}">
        <p14:creationId xmlns:p14="http://schemas.microsoft.com/office/powerpoint/2010/main" val="24555809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self</a:t>
            </a:r>
            <a:r>
              <a:rPr lang="en-US" b="0" i="0" dirty="0">
                <a:solidFill>
                  <a:srgbClr val="0A0A23"/>
                </a:solidFill>
                <a:effectLst/>
                <a:latin typeface="Lato" panose="020F0502020204030203" pitchFamily="34" charset="0"/>
              </a:rPr>
              <a:t> is the service worker itself. It enables us to listen to life cycle events and do something in return.</a:t>
            </a:r>
          </a:p>
          <a:p>
            <a:endParaRPr lang="en-US" b="0" i="0" dirty="0">
              <a:solidFill>
                <a:srgbClr val="0A0A23"/>
              </a:solidFill>
              <a:effectLst/>
              <a:latin typeface="Lato" panose="020F0502020204030203" pitchFamily="34" charset="0"/>
            </a:endParaRPr>
          </a:p>
          <a:p>
            <a:pPr algn="l" fontAlgn="base"/>
            <a:r>
              <a:rPr lang="en-US" b="0" i="0" dirty="0">
                <a:solidFill>
                  <a:srgbClr val="0A0A23"/>
                </a:solidFill>
                <a:effectLst/>
                <a:latin typeface="Lato" panose="020F0502020204030203" pitchFamily="34" charset="0"/>
              </a:rPr>
              <a:t>The service worker has several life cycles, and one of them is the install event. It runs when a service worker is installed. It's triggered as soon as the worker executes, and it's only called once per service worker.</a:t>
            </a:r>
          </a:p>
          <a:p>
            <a:pPr algn="l" fontAlgn="base"/>
            <a:r>
              <a:rPr lang="en-US" b="0" i="0" dirty="0">
                <a:solidFill>
                  <a:srgbClr val="0A0A23"/>
                </a:solidFill>
                <a:effectLst/>
                <a:latin typeface="Lato" panose="020F0502020204030203" pitchFamily="34" charset="0"/>
              </a:rPr>
              <a:t>When the install event is fired, we run the callback which gives us access to the event object.</a:t>
            </a:r>
          </a:p>
          <a:p>
            <a:pPr algn="l" fontAlgn="base"/>
            <a:r>
              <a:rPr lang="en-US" b="0" i="0" dirty="0">
                <a:solidFill>
                  <a:srgbClr val="0A0A23"/>
                </a:solidFill>
                <a:effectLst/>
                <a:latin typeface="Lato" panose="020F0502020204030203" pitchFamily="34" charset="0"/>
              </a:rPr>
              <a:t>Caching something on the browser can take some time to finish because it's asynchronous.</a:t>
            </a:r>
          </a:p>
          <a:p>
            <a:pPr algn="l" fontAlgn="base"/>
            <a:r>
              <a:rPr lang="en-US" b="0" i="0" dirty="0">
                <a:solidFill>
                  <a:srgbClr val="0A0A23"/>
                </a:solidFill>
                <a:effectLst/>
                <a:latin typeface="Lato" panose="020F0502020204030203" pitchFamily="34" charset="0"/>
              </a:rPr>
              <a:t>So to handle it, we need to use </a:t>
            </a:r>
            <a:r>
              <a:rPr lang="en-US" b="0" i="0" dirty="0" err="1">
                <a:solidFill>
                  <a:srgbClr val="0A0A23"/>
                </a:solidFill>
                <a:effectLst/>
                <a:latin typeface="Lato" panose="020F0502020204030203" pitchFamily="34" charset="0"/>
              </a:rPr>
              <a:t>waitUntil</a:t>
            </a:r>
            <a:r>
              <a:rPr lang="en-US" b="0" i="0" dirty="0">
                <a:solidFill>
                  <a:srgbClr val="0A0A23"/>
                </a:solidFill>
                <a:effectLst/>
                <a:latin typeface="Lato" panose="020F0502020204030203" pitchFamily="34" charset="0"/>
              </a:rPr>
              <a:t>() which, as you might guess, waits for the action to finish.</a:t>
            </a:r>
          </a:p>
          <a:p>
            <a:pPr algn="l" fontAlgn="base"/>
            <a:r>
              <a:rPr lang="en-US" b="0" i="0" dirty="0">
                <a:solidFill>
                  <a:srgbClr val="0A0A23"/>
                </a:solidFill>
                <a:effectLst/>
                <a:latin typeface="Lato" panose="020F0502020204030203" pitchFamily="34" charset="0"/>
              </a:rPr>
              <a:t>Once the cache API is ready, we can run the open() method and create our cache by passing its name as an argument to </a:t>
            </a:r>
            <a:r>
              <a:rPr lang="en-US" b="0" i="0" dirty="0" err="1">
                <a:solidFill>
                  <a:srgbClr val="0A0A23"/>
                </a:solidFill>
                <a:effectLst/>
                <a:latin typeface="Lato" panose="020F0502020204030203" pitchFamily="34" charset="0"/>
              </a:rPr>
              <a:t>caches.open</a:t>
            </a:r>
            <a:r>
              <a:rPr lang="en-US" b="0" i="0" dirty="0">
                <a:solidFill>
                  <a:srgbClr val="0A0A23"/>
                </a:solidFill>
                <a:effectLst/>
                <a:latin typeface="Lato" panose="020F0502020204030203" pitchFamily="34" charset="0"/>
              </a:rPr>
              <a:t>(</a:t>
            </a:r>
            <a:r>
              <a:rPr lang="en-US" b="0" i="0" dirty="0" err="1">
                <a:solidFill>
                  <a:srgbClr val="0A0A23"/>
                </a:solidFill>
                <a:effectLst/>
                <a:latin typeface="Lato" panose="020F0502020204030203" pitchFamily="34" charset="0"/>
              </a:rPr>
              <a:t>staticDevCoffee</a:t>
            </a:r>
            <a:r>
              <a:rPr lang="en-US" b="0" i="0" dirty="0">
                <a:solidFill>
                  <a:srgbClr val="0A0A23"/>
                </a:solidFill>
                <a:effectLst/>
                <a:latin typeface="Lato" panose="020F0502020204030203" pitchFamily="34" charset="0"/>
              </a:rPr>
              <a:t>).</a:t>
            </a:r>
          </a:p>
          <a:p>
            <a:pPr algn="l" fontAlgn="base"/>
            <a:r>
              <a:rPr lang="en-US" b="0" i="0" dirty="0">
                <a:solidFill>
                  <a:srgbClr val="0A0A23"/>
                </a:solidFill>
                <a:effectLst/>
                <a:latin typeface="Lato" panose="020F0502020204030203" pitchFamily="34" charset="0"/>
              </a:rPr>
              <a:t>Then it returns a promise, which helps us store our assets in the cache with </a:t>
            </a:r>
            <a:r>
              <a:rPr lang="en-US" b="0" i="0" dirty="0" err="1">
                <a:solidFill>
                  <a:srgbClr val="0A0A23"/>
                </a:solidFill>
                <a:effectLst/>
                <a:latin typeface="Lato" panose="020F0502020204030203" pitchFamily="34" charset="0"/>
              </a:rPr>
              <a:t>cache.addAll</a:t>
            </a:r>
            <a:r>
              <a:rPr lang="en-US" b="0" i="0" dirty="0">
                <a:solidFill>
                  <a:srgbClr val="0A0A23"/>
                </a:solidFill>
                <a:effectLst/>
                <a:latin typeface="Lato" panose="020F0502020204030203" pitchFamily="34" charset="0"/>
              </a:rPr>
              <a:t>(assets).</a:t>
            </a:r>
          </a:p>
          <a:p>
            <a:endParaRPr lang="en-US" dirty="0"/>
          </a:p>
        </p:txBody>
      </p:sp>
      <p:sp>
        <p:nvSpPr>
          <p:cNvPr id="4" name="Slide Number Placeholder 3"/>
          <p:cNvSpPr>
            <a:spLocks noGrp="1"/>
          </p:cNvSpPr>
          <p:nvPr>
            <p:ph type="sldNum" sz="quarter" idx="5"/>
          </p:nvPr>
        </p:nvSpPr>
        <p:spPr/>
        <p:txBody>
          <a:bodyPr/>
          <a:lstStyle/>
          <a:p>
            <a:fld id="{F8C57CA5-6BA2-4C3D-8B93-8B4E532BD1F8}" type="slidenum">
              <a:rPr lang="en-US" smtClean="0"/>
              <a:t>13</a:t>
            </a:fld>
            <a:endParaRPr lang="en-US"/>
          </a:p>
        </p:txBody>
      </p:sp>
    </p:spTree>
    <p:extLst>
      <p:ext uri="{BB962C8B-B14F-4D97-AF65-F5344CB8AC3E}">
        <p14:creationId xmlns:p14="http://schemas.microsoft.com/office/powerpoint/2010/main" val="3824861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4EB9A-FF09-247D-0CC4-EF0E724F856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363F0BD-D57B-FC53-0F10-797275A135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3F7A5B2-7213-851B-7561-6B284BCF5375}"/>
              </a:ext>
            </a:extLst>
          </p:cNvPr>
          <p:cNvSpPr>
            <a:spLocks noGrp="1"/>
          </p:cNvSpPr>
          <p:nvPr>
            <p:ph type="dt" sz="half" idx="10"/>
          </p:nvPr>
        </p:nvSpPr>
        <p:spPr/>
        <p:txBody>
          <a:bodyPr/>
          <a:lstStyle/>
          <a:p>
            <a:fld id="{B43701BB-C913-4FDA-9E8E-C33558E1B383}" type="datetimeFigureOut">
              <a:rPr lang="en-US" smtClean="0"/>
              <a:t>6/9/2022</a:t>
            </a:fld>
            <a:endParaRPr lang="en-US"/>
          </a:p>
        </p:txBody>
      </p:sp>
      <p:sp>
        <p:nvSpPr>
          <p:cNvPr id="5" name="Footer Placeholder 4">
            <a:extLst>
              <a:ext uri="{FF2B5EF4-FFF2-40B4-BE49-F238E27FC236}">
                <a16:creationId xmlns:a16="http://schemas.microsoft.com/office/drawing/2014/main" id="{F4D838BD-0F10-7738-D826-426AEABEC2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498B4-0332-D759-5DE3-7DA9920BCB00}"/>
              </a:ext>
            </a:extLst>
          </p:cNvPr>
          <p:cNvSpPr>
            <a:spLocks noGrp="1"/>
          </p:cNvSpPr>
          <p:nvPr>
            <p:ph type="sldNum" sz="quarter" idx="12"/>
          </p:nvPr>
        </p:nvSpPr>
        <p:spPr/>
        <p:txBody>
          <a:bodyPr/>
          <a:lstStyle/>
          <a:p>
            <a:fld id="{09C0157A-9083-42DE-ACA1-271CCB60064C}" type="slidenum">
              <a:rPr lang="en-US" smtClean="0"/>
              <a:t>‹#›</a:t>
            </a:fld>
            <a:endParaRPr lang="en-US"/>
          </a:p>
        </p:txBody>
      </p:sp>
    </p:spTree>
    <p:extLst>
      <p:ext uri="{BB962C8B-B14F-4D97-AF65-F5344CB8AC3E}">
        <p14:creationId xmlns:p14="http://schemas.microsoft.com/office/powerpoint/2010/main" val="1546802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F50A3-4A6C-934E-08C2-02B8F102869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0A8F311-4EF1-0E2E-D024-B1EB9626F3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AB645D-9212-415E-6BC5-8061E30F0BD1}"/>
              </a:ext>
            </a:extLst>
          </p:cNvPr>
          <p:cNvSpPr>
            <a:spLocks noGrp="1"/>
          </p:cNvSpPr>
          <p:nvPr>
            <p:ph type="dt" sz="half" idx="10"/>
          </p:nvPr>
        </p:nvSpPr>
        <p:spPr/>
        <p:txBody>
          <a:bodyPr/>
          <a:lstStyle/>
          <a:p>
            <a:fld id="{B43701BB-C913-4FDA-9E8E-C33558E1B383}" type="datetimeFigureOut">
              <a:rPr lang="en-US" smtClean="0"/>
              <a:t>6/9/2022</a:t>
            </a:fld>
            <a:endParaRPr lang="en-US"/>
          </a:p>
        </p:txBody>
      </p:sp>
      <p:sp>
        <p:nvSpPr>
          <p:cNvPr id="5" name="Footer Placeholder 4">
            <a:extLst>
              <a:ext uri="{FF2B5EF4-FFF2-40B4-BE49-F238E27FC236}">
                <a16:creationId xmlns:a16="http://schemas.microsoft.com/office/drawing/2014/main" id="{7EB19B09-F5A4-76A3-000F-0AD380C857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8DE621-6C1E-3C40-E0D5-68A99D9AE849}"/>
              </a:ext>
            </a:extLst>
          </p:cNvPr>
          <p:cNvSpPr>
            <a:spLocks noGrp="1"/>
          </p:cNvSpPr>
          <p:nvPr>
            <p:ph type="sldNum" sz="quarter" idx="12"/>
          </p:nvPr>
        </p:nvSpPr>
        <p:spPr/>
        <p:txBody>
          <a:bodyPr/>
          <a:lstStyle/>
          <a:p>
            <a:fld id="{09C0157A-9083-42DE-ACA1-271CCB60064C}" type="slidenum">
              <a:rPr lang="en-US" smtClean="0"/>
              <a:t>‹#›</a:t>
            </a:fld>
            <a:endParaRPr lang="en-US"/>
          </a:p>
        </p:txBody>
      </p:sp>
    </p:spTree>
    <p:extLst>
      <p:ext uri="{BB962C8B-B14F-4D97-AF65-F5344CB8AC3E}">
        <p14:creationId xmlns:p14="http://schemas.microsoft.com/office/powerpoint/2010/main" val="1496113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6A111F-DE9E-8B2E-F6DD-A68B2F64FFA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4CF64C7-D0D2-B3A6-7A93-7E44AAA67F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15DA39-FD00-9EFB-2474-6B3B36727B88}"/>
              </a:ext>
            </a:extLst>
          </p:cNvPr>
          <p:cNvSpPr>
            <a:spLocks noGrp="1"/>
          </p:cNvSpPr>
          <p:nvPr>
            <p:ph type="dt" sz="half" idx="10"/>
          </p:nvPr>
        </p:nvSpPr>
        <p:spPr/>
        <p:txBody>
          <a:bodyPr/>
          <a:lstStyle/>
          <a:p>
            <a:fld id="{B43701BB-C913-4FDA-9E8E-C33558E1B383}" type="datetimeFigureOut">
              <a:rPr lang="en-US" smtClean="0"/>
              <a:t>6/9/2022</a:t>
            </a:fld>
            <a:endParaRPr lang="en-US"/>
          </a:p>
        </p:txBody>
      </p:sp>
      <p:sp>
        <p:nvSpPr>
          <p:cNvPr id="5" name="Footer Placeholder 4">
            <a:extLst>
              <a:ext uri="{FF2B5EF4-FFF2-40B4-BE49-F238E27FC236}">
                <a16:creationId xmlns:a16="http://schemas.microsoft.com/office/drawing/2014/main" id="{5304CB5D-8E23-3C5F-AF19-1D0CEC3974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BAC907-7356-0B63-22F9-4EF4B5F3F0F3}"/>
              </a:ext>
            </a:extLst>
          </p:cNvPr>
          <p:cNvSpPr>
            <a:spLocks noGrp="1"/>
          </p:cNvSpPr>
          <p:nvPr>
            <p:ph type="sldNum" sz="quarter" idx="12"/>
          </p:nvPr>
        </p:nvSpPr>
        <p:spPr/>
        <p:txBody>
          <a:bodyPr/>
          <a:lstStyle/>
          <a:p>
            <a:fld id="{09C0157A-9083-42DE-ACA1-271CCB60064C}" type="slidenum">
              <a:rPr lang="en-US" smtClean="0"/>
              <a:t>‹#›</a:t>
            </a:fld>
            <a:endParaRPr lang="en-US"/>
          </a:p>
        </p:txBody>
      </p:sp>
    </p:spTree>
    <p:extLst>
      <p:ext uri="{BB962C8B-B14F-4D97-AF65-F5344CB8AC3E}">
        <p14:creationId xmlns:p14="http://schemas.microsoft.com/office/powerpoint/2010/main" val="1570819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48B5D-BBC5-6F2A-2112-493F3A41AA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FE6AEF-0CE0-49BE-2364-85D663947F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114E17-436B-46BD-96C0-55D5FEF3894B}"/>
              </a:ext>
            </a:extLst>
          </p:cNvPr>
          <p:cNvSpPr>
            <a:spLocks noGrp="1"/>
          </p:cNvSpPr>
          <p:nvPr>
            <p:ph type="dt" sz="half" idx="10"/>
          </p:nvPr>
        </p:nvSpPr>
        <p:spPr/>
        <p:txBody>
          <a:bodyPr/>
          <a:lstStyle/>
          <a:p>
            <a:fld id="{B43701BB-C913-4FDA-9E8E-C33558E1B383}" type="datetimeFigureOut">
              <a:rPr lang="en-US" smtClean="0"/>
              <a:t>6/9/2022</a:t>
            </a:fld>
            <a:endParaRPr lang="en-US"/>
          </a:p>
        </p:txBody>
      </p:sp>
      <p:sp>
        <p:nvSpPr>
          <p:cNvPr id="5" name="Footer Placeholder 4">
            <a:extLst>
              <a:ext uri="{FF2B5EF4-FFF2-40B4-BE49-F238E27FC236}">
                <a16:creationId xmlns:a16="http://schemas.microsoft.com/office/drawing/2014/main" id="{B906B5EE-8DBE-6DEB-C558-541C1F06D0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D6E619-A372-FEA1-9F20-1BCEBCD6822D}"/>
              </a:ext>
            </a:extLst>
          </p:cNvPr>
          <p:cNvSpPr>
            <a:spLocks noGrp="1"/>
          </p:cNvSpPr>
          <p:nvPr>
            <p:ph type="sldNum" sz="quarter" idx="12"/>
          </p:nvPr>
        </p:nvSpPr>
        <p:spPr/>
        <p:txBody>
          <a:bodyPr/>
          <a:lstStyle/>
          <a:p>
            <a:fld id="{09C0157A-9083-42DE-ACA1-271CCB60064C}" type="slidenum">
              <a:rPr lang="en-US" smtClean="0"/>
              <a:t>‹#›</a:t>
            </a:fld>
            <a:endParaRPr lang="en-US"/>
          </a:p>
        </p:txBody>
      </p:sp>
    </p:spTree>
    <p:extLst>
      <p:ext uri="{BB962C8B-B14F-4D97-AF65-F5344CB8AC3E}">
        <p14:creationId xmlns:p14="http://schemas.microsoft.com/office/powerpoint/2010/main" val="1984572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A8E33-8E68-046F-3BA1-E632A48540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466AB8-FB1D-7998-B5A3-A9B592A7A2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FC4135-2EB6-CE15-389E-5F6BA4222B1B}"/>
              </a:ext>
            </a:extLst>
          </p:cNvPr>
          <p:cNvSpPr>
            <a:spLocks noGrp="1"/>
          </p:cNvSpPr>
          <p:nvPr>
            <p:ph type="dt" sz="half" idx="10"/>
          </p:nvPr>
        </p:nvSpPr>
        <p:spPr/>
        <p:txBody>
          <a:bodyPr/>
          <a:lstStyle/>
          <a:p>
            <a:fld id="{B43701BB-C913-4FDA-9E8E-C33558E1B383}" type="datetimeFigureOut">
              <a:rPr lang="en-US" smtClean="0"/>
              <a:t>6/9/2022</a:t>
            </a:fld>
            <a:endParaRPr lang="en-US"/>
          </a:p>
        </p:txBody>
      </p:sp>
      <p:sp>
        <p:nvSpPr>
          <p:cNvPr id="5" name="Footer Placeholder 4">
            <a:extLst>
              <a:ext uri="{FF2B5EF4-FFF2-40B4-BE49-F238E27FC236}">
                <a16:creationId xmlns:a16="http://schemas.microsoft.com/office/drawing/2014/main" id="{BBA8BACC-CDCE-9654-3514-EA18BA09B5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F57DFC-A8A4-DCFE-CB35-6267BCB6B98E}"/>
              </a:ext>
            </a:extLst>
          </p:cNvPr>
          <p:cNvSpPr>
            <a:spLocks noGrp="1"/>
          </p:cNvSpPr>
          <p:nvPr>
            <p:ph type="sldNum" sz="quarter" idx="12"/>
          </p:nvPr>
        </p:nvSpPr>
        <p:spPr/>
        <p:txBody>
          <a:bodyPr/>
          <a:lstStyle/>
          <a:p>
            <a:fld id="{09C0157A-9083-42DE-ACA1-271CCB60064C}" type="slidenum">
              <a:rPr lang="en-US" smtClean="0"/>
              <a:t>‹#›</a:t>
            </a:fld>
            <a:endParaRPr lang="en-US"/>
          </a:p>
        </p:txBody>
      </p:sp>
    </p:spTree>
    <p:extLst>
      <p:ext uri="{BB962C8B-B14F-4D97-AF65-F5344CB8AC3E}">
        <p14:creationId xmlns:p14="http://schemas.microsoft.com/office/powerpoint/2010/main" val="1204003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CF938-014F-4DDA-B8B2-3A6FB0227F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41764C-C412-3624-70C0-DDC4114C2A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3395483-AB96-8874-E7F1-5F07694B5A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6852606-D4F1-9413-94A5-B22929CD188C}"/>
              </a:ext>
            </a:extLst>
          </p:cNvPr>
          <p:cNvSpPr>
            <a:spLocks noGrp="1"/>
          </p:cNvSpPr>
          <p:nvPr>
            <p:ph type="dt" sz="half" idx="10"/>
          </p:nvPr>
        </p:nvSpPr>
        <p:spPr/>
        <p:txBody>
          <a:bodyPr/>
          <a:lstStyle/>
          <a:p>
            <a:fld id="{B43701BB-C913-4FDA-9E8E-C33558E1B383}" type="datetimeFigureOut">
              <a:rPr lang="en-US" smtClean="0"/>
              <a:t>6/9/2022</a:t>
            </a:fld>
            <a:endParaRPr lang="en-US"/>
          </a:p>
        </p:txBody>
      </p:sp>
      <p:sp>
        <p:nvSpPr>
          <p:cNvPr id="6" name="Footer Placeholder 5">
            <a:extLst>
              <a:ext uri="{FF2B5EF4-FFF2-40B4-BE49-F238E27FC236}">
                <a16:creationId xmlns:a16="http://schemas.microsoft.com/office/drawing/2014/main" id="{B00815A2-0E6F-59C2-1417-D483DAABE1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967750-BC04-8CFD-852F-B8614EDC429A}"/>
              </a:ext>
            </a:extLst>
          </p:cNvPr>
          <p:cNvSpPr>
            <a:spLocks noGrp="1"/>
          </p:cNvSpPr>
          <p:nvPr>
            <p:ph type="sldNum" sz="quarter" idx="12"/>
          </p:nvPr>
        </p:nvSpPr>
        <p:spPr/>
        <p:txBody>
          <a:bodyPr/>
          <a:lstStyle/>
          <a:p>
            <a:fld id="{09C0157A-9083-42DE-ACA1-271CCB60064C}" type="slidenum">
              <a:rPr lang="en-US" smtClean="0"/>
              <a:t>‹#›</a:t>
            </a:fld>
            <a:endParaRPr lang="en-US"/>
          </a:p>
        </p:txBody>
      </p:sp>
    </p:spTree>
    <p:extLst>
      <p:ext uri="{BB962C8B-B14F-4D97-AF65-F5344CB8AC3E}">
        <p14:creationId xmlns:p14="http://schemas.microsoft.com/office/powerpoint/2010/main" val="1270494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865F8-10FE-ACF8-E17F-A874EEBC7D5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7FCE847-1D57-F068-1B2D-47223369EC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454228E-6B20-03E5-9D44-321DCBA7FF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13372FB-6328-9D4D-F33F-1FA853AF4D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47F9CD-5E39-2673-A2D8-41050D446F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41E991-B740-E734-0CD6-8F5484A0D8D4}"/>
              </a:ext>
            </a:extLst>
          </p:cNvPr>
          <p:cNvSpPr>
            <a:spLocks noGrp="1"/>
          </p:cNvSpPr>
          <p:nvPr>
            <p:ph type="dt" sz="half" idx="10"/>
          </p:nvPr>
        </p:nvSpPr>
        <p:spPr/>
        <p:txBody>
          <a:bodyPr/>
          <a:lstStyle/>
          <a:p>
            <a:fld id="{B43701BB-C913-4FDA-9E8E-C33558E1B383}" type="datetimeFigureOut">
              <a:rPr lang="en-US" smtClean="0"/>
              <a:t>6/9/2022</a:t>
            </a:fld>
            <a:endParaRPr lang="en-US"/>
          </a:p>
        </p:txBody>
      </p:sp>
      <p:sp>
        <p:nvSpPr>
          <p:cNvPr id="8" name="Footer Placeholder 7">
            <a:extLst>
              <a:ext uri="{FF2B5EF4-FFF2-40B4-BE49-F238E27FC236}">
                <a16:creationId xmlns:a16="http://schemas.microsoft.com/office/drawing/2014/main" id="{FAAB286F-9B67-541D-ED22-067E11E3907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5EB3835-74D0-E3F4-F96A-D9AA668D66FF}"/>
              </a:ext>
            </a:extLst>
          </p:cNvPr>
          <p:cNvSpPr>
            <a:spLocks noGrp="1"/>
          </p:cNvSpPr>
          <p:nvPr>
            <p:ph type="sldNum" sz="quarter" idx="12"/>
          </p:nvPr>
        </p:nvSpPr>
        <p:spPr/>
        <p:txBody>
          <a:bodyPr/>
          <a:lstStyle/>
          <a:p>
            <a:fld id="{09C0157A-9083-42DE-ACA1-271CCB60064C}" type="slidenum">
              <a:rPr lang="en-US" smtClean="0"/>
              <a:t>‹#›</a:t>
            </a:fld>
            <a:endParaRPr lang="en-US"/>
          </a:p>
        </p:txBody>
      </p:sp>
    </p:spTree>
    <p:extLst>
      <p:ext uri="{BB962C8B-B14F-4D97-AF65-F5344CB8AC3E}">
        <p14:creationId xmlns:p14="http://schemas.microsoft.com/office/powerpoint/2010/main" val="3351509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25FDC-E955-688B-4B8A-C1A0476462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B1EF2FB-0B17-63A9-EA7B-6788435B8029}"/>
              </a:ext>
            </a:extLst>
          </p:cNvPr>
          <p:cNvSpPr>
            <a:spLocks noGrp="1"/>
          </p:cNvSpPr>
          <p:nvPr>
            <p:ph type="dt" sz="half" idx="10"/>
          </p:nvPr>
        </p:nvSpPr>
        <p:spPr/>
        <p:txBody>
          <a:bodyPr/>
          <a:lstStyle/>
          <a:p>
            <a:fld id="{B43701BB-C913-4FDA-9E8E-C33558E1B383}" type="datetimeFigureOut">
              <a:rPr lang="en-US" smtClean="0"/>
              <a:t>6/9/2022</a:t>
            </a:fld>
            <a:endParaRPr lang="en-US"/>
          </a:p>
        </p:txBody>
      </p:sp>
      <p:sp>
        <p:nvSpPr>
          <p:cNvPr id="4" name="Footer Placeholder 3">
            <a:extLst>
              <a:ext uri="{FF2B5EF4-FFF2-40B4-BE49-F238E27FC236}">
                <a16:creationId xmlns:a16="http://schemas.microsoft.com/office/drawing/2014/main" id="{B4AE0B9F-1988-8F6E-8564-1AA039902C6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ED0831-C0DA-C11A-32FC-21BD5FF6AE1E}"/>
              </a:ext>
            </a:extLst>
          </p:cNvPr>
          <p:cNvSpPr>
            <a:spLocks noGrp="1"/>
          </p:cNvSpPr>
          <p:nvPr>
            <p:ph type="sldNum" sz="quarter" idx="12"/>
          </p:nvPr>
        </p:nvSpPr>
        <p:spPr/>
        <p:txBody>
          <a:bodyPr/>
          <a:lstStyle/>
          <a:p>
            <a:fld id="{09C0157A-9083-42DE-ACA1-271CCB60064C}" type="slidenum">
              <a:rPr lang="en-US" smtClean="0"/>
              <a:t>‹#›</a:t>
            </a:fld>
            <a:endParaRPr lang="en-US"/>
          </a:p>
        </p:txBody>
      </p:sp>
    </p:spTree>
    <p:extLst>
      <p:ext uri="{BB962C8B-B14F-4D97-AF65-F5344CB8AC3E}">
        <p14:creationId xmlns:p14="http://schemas.microsoft.com/office/powerpoint/2010/main" val="1676096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DB5AE8-55E4-3935-014A-CE1794A038A1}"/>
              </a:ext>
            </a:extLst>
          </p:cNvPr>
          <p:cNvSpPr>
            <a:spLocks noGrp="1"/>
          </p:cNvSpPr>
          <p:nvPr>
            <p:ph type="dt" sz="half" idx="10"/>
          </p:nvPr>
        </p:nvSpPr>
        <p:spPr/>
        <p:txBody>
          <a:bodyPr/>
          <a:lstStyle/>
          <a:p>
            <a:fld id="{B43701BB-C913-4FDA-9E8E-C33558E1B383}" type="datetimeFigureOut">
              <a:rPr lang="en-US" smtClean="0"/>
              <a:t>6/9/2022</a:t>
            </a:fld>
            <a:endParaRPr lang="en-US"/>
          </a:p>
        </p:txBody>
      </p:sp>
      <p:sp>
        <p:nvSpPr>
          <p:cNvPr id="3" name="Footer Placeholder 2">
            <a:extLst>
              <a:ext uri="{FF2B5EF4-FFF2-40B4-BE49-F238E27FC236}">
                <a16:creationId xmlns:a16="http://schemas.microsoft.com/office/drawing/2014/main" id="{804B0C4B-9DE6-4852-8BCC-2A1BB31F312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4C7C8D4-6E54-E279-4FEF-15FE1935F94F}"/>
              </a:ext>
            </a:extLst>
          </p:cNvPr>
          <p:cNvSpPr>
            <a:spLocks noGrp="1"/>
          </p:cNvSpPr>
          <p:nvPr>
            <p:ph type="sldNum" sz="quarter" idx="12"/>
          </p:nvPr>
        </p:nvSpPr>
        <p:spPr/>
        <p:txBody>
          <a:bodyPr/>
          <a:lstStyle/>
          <a:p>
            <a:fld id="{09C0157A-9083-42DE-ACA1-271CCB60064C}" type="slidenum">
              <a:rPr lang="en-US" smtClean="0"/>
              <a:t>‹#›</a:t>
            </a:fld>
            <a:endParaRPr lang="en-US"/>
          </a:p>
        </p:txBody>
      </p:sp>
    </p:spTree>
    <p:extLst>
      <p:ext uri="{BB962C8B-B14F-4D97-AF65-F5344CB8AC3E}">
        <p14:creationId xmlns:p14="http://schemas.microsoft.com/office/powerpoint/2010/main" val="3047789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1DAFD-F0A9-8BAB-A27F-3CFA24F3EC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D42EAB0-2C4B-1B10-9100-04B98AD5D9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D387882-4D5C-39C5-9D95-733FA5040B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1F1910-2A32-6526-6172-D27E54F57D5F}"/>
              </a:ext>
            </a:extLst>
          </p:cNvPr>
          <p:cNvSpPr>
            <a:spLocks noGrp="1"/>
          </p:cNvSpPr>
          <p:nvPr>
            <p:ph type="dt" sz="half" idx="10"/>
          </p:nvPr>
        </p:nvSpPr>
        <p:spPr/>
        <p:txBody>
          <a:bodyPr/>
          <a:lstStyle/>
          <a:p>
            <a:fld id="{B43701BB-C913-4FDA-9E8E-C33558E1B383}" type="datetimeFigureOut">
              <a:rPr lang="en-US" smtClean="0"/>
              <a:t>6/9/2022</a:t>
            </a:fld>
            <a:endParaRPr lang="en-US"/>
          </a:p>
        </p:txBody>
      </p:sp>
      <p:sp>
        <p:nvSpPr>
          <p:cNvPr id="6" name="Footer Placeholder 5">
            <a:extLst>
              <a:ext uri="{FF2B5EF4-FFF2-40B4-BE49-F238E27FC236}">
                <a16:creationId xmlns:a16="http://schemas.microsoft.com/office/drawing/2014/main" id="{2FE1D93A-C09D-C1EE-54CE-51ADAEEE15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54A42E-116B-A136-02E4-6735BBC98E8F}"/>
              </a:ext>
            </a:extLst>
          </p:cNvPr>
          <p:cNvSpPr>
            <a:spLocks noGrp="1"/>
          </p:cNvSpPr>
          <p:nvPr>
            <p:ph type="sldNum" sz="quarter" idx="12"/>
          </p:nvPr>
        </p:nvSpPr>
        <p:spPr/>
        <p:txBody>
          <a:bodyPr/>
          <a:lstStyle/>
          <a:p>
            <a:fld id="{09C0157A-9083-42DE-ACA1-271CCB60064C}" type="slidenum">
              <a:rPr lang="en-US" smtClean="0"/>
              <a:t>‹#›</a:t>
            </a:fld>
            <a:endParaRPr lang="en-US"/>
          </a:p>
        </p:txBody>
      </p:sp>
    </p:spTree>
    <p:extLst>
      <p:ext uri="{BB962C8B-B14F-4D97-AF65-F5344CB8AC3E}">
        <p14:creationId xmlns:p14="http://schemas.microsoft.com/office/powerpoint/2010/main" val="4053349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DE69E-D7E4-E112-A78C-8EBA96C06C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B82C06-8976-AD0C-0AAD-3DA16040EC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7B9CDFD-6C97-8408-CC44-B0BD380309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7B801C-96E1-B7AD-1A14-3C465B22A52E}"/>
              </a:ext>
            </a:extLst>
          </p:cNvPr>
          <p:cNvSpPr>
            <a:spLocks noGrp="1"/>
          </p:cNvSpPr>
          <p:nvPr>
            <p:ph type="dt" sz="half" idx="10"/>
          </p:nvPr>
        </p:nvSpPr>
        <p:spPr/>
        <p:txBody>
          <a:bodyPr/>
          <a:lstStyle/>
          <a:p>
            <a:fld id="{B43701BB-C913-4FDA-9E8E-C33558E1B383}" type="datetimeFigureOut">
              <a:rPr lang="en-US" smtClean="0"/>
              <a:t>6/9/2022</a:t>
            </a:fld>
            <a:endParaRPr lang="en-US"/>
          </a:p>
        </p:txBody>
      </p:sp>
      <p:sp>
        <p:nvSpPr>
          <p:cNvPr id="6" name="Footer Placeholder 5">
            <a:extLst>
              <a:ext uri="{FF2B5EF4-FFF2-40B4-BE49-F238E27FC236}">
                <a16:creationId xmlns:a16="http://schemas.microsoft.com/office/drawing/2014/main" id="{8F1E347C-AF4A-69B5-8755-5D921D2085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8A396D-BDB0-ED39-B767-D05ACB7B6297}"/>
              </a:ext>
            </a:extLst>
          </p:cNvPr>
          <p:cNvSpPr>
            <a:spLocks noGrp="1"/>
          </p:cNvSpPr>
          <p:nvPr>
            <p:ph type="sldNum" sz="quarter" idx="12"/>
          </p:nvPr>
        </p:nvSpPr>
        <p:spPr/>
        <p:txBody>
          <a:bodyPr/>
          <a:lstStyle/>
          <a:p>
            <a:fld id="{09C0157A-9083-42DE-ACA1-271CCB60064C}" type="slidenum">
              <a:rPr lang="en-US" smtClean="0"/>
              <a:t>‹#›</a:t>
            </a:fld>
            <a:endParaRPr lang="en-US"/>
          </a:p>
        </p:txBody>
      </p:sp>
    </p:spTree>
    <p:extLst>
      <p:ext uri="{BB962C8B-B14F-4D97-AF65-F5344CB8AC3E}">
        <p14:creationId xmlns:p14="http://schemas.microsoft.com/office/powerpoint/2010/main" val="2607205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5CB37A-C669-1E2D-8CC0-12AB48DE4A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EA5CE9-49CC-0747-145E-C0148D0869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AE7A7A-88F1-CB95-2573-4997775114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3701BB-C913-4FDA-9E8E-C33558E1B383}" type="datetimeFigureOut">
              <a:rPr lang="en-US" smtClean="0"/>
              <a:t>6/9/2022</a:t>
            </a:fld>
            <a:endParaRPr lang="en-US"/>
          </a:p>
        </p:txBody>
      </p:sp>
      <p:sp>
        <p:nvSpPr>
          <p:cNvPr id="5" name="Footer Placeholder 4">
            <a:extLst>
              <a:ext uri="{FF2B5EF4-FFF2-40B4-BE49-F238E27FC236}">
                <a16:creationId xmlns:a16="http://schemas.microsoft.com/office/drawing/2014/main" id="{7A6370DD-DE67-A16C-AD36-9C46D054E8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A27EE97-4C8C-1078-7155-9D51BAFC7E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C0157A-9083-42DE-ACA1-271CCB60064C}" type="slidenum">
              <a:rPr lang="en-US" smtClean="0"/>
              <a:t>‹#›</a:t>
            </a:fld>
            <a:endParaRPr lang="en-US"/>
          </a:p>
        </p:txBody>
      </p:sp>
    </p:spTree>
    <p:extLst>
      <p:ext uri="{BB962C8B-B14F-4D97-AF65-F5344CB8AC3E}">
        <p14:creationId xmlns:p14="http://schemas.microsoft.com/office/powerpoint/2010/main" val="36911562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eb.dev/i18n/es/add-manifest/"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2D04018D-995F-E43A-C144-665E568E7B7D}"/>
              </a:ext>
            </a:extLst>
          </p:cNvPr>
          <p:cNvSpPr txBox="1"/>
          <p:nvPr/>
        </p:nvSpPr>
        <p:spPr>
          <a:xfrm>
            <a:off x="344390" y="3013501"/>
            <a:ext cx="7428010" cy="830997"/>
          </a:xfrm>
          <a:prstGeom prst="rect">
            <a:avLst/>
          </a:prstGeom>
          <a:noFill/>
        </p:spPr>
        <p:txBody>
          <a:bodyPr wrap="square" rtlCol="0">
            <a:spAutoFit/>
          </a:bodyPr>
          <a:lstStyle/>
          <a:p>
            <a:r>
              <a:rPr lang="en-US" sz="4800" dirty="0">
                <a:solidFill>
                  <a:schemeClr val="bg1"/>
                </a:solidFill>
                <a:latin typeface="Fira Sans" panose="020B0503050000020004" pitchFamily="34" charset="0"/>
              </a:rPr>
              <a:t>¿</a:t>
            </a:r>
            <a:r>
              <a:rPr lang="en-US" sz="4800" dirty="0" err="1">
                <a:solidFill>
                  <a:schemeClr val="bg1"/>
                </a:solidFill>
                <a:latin typeface="Fira Sans" panose="020B0503050000020004" pitchFamily="34" charset="0"/>
              </a:rPr>
              <a:t>Cómo</a:t>
            </a:r>
            <a:r>
              <a:rPr lang="en-US" sz="4800" dirty="0">
                <a:solidFill>
                  <a:schemeClr val="bg1"/>
                </a:solidFill>
                <a:latin typeface="Fira Sans" panose="020B0503050000020004" pitchFamily="34" charset="0"/>
              </a:rPr>
              <a:t> </a:t>
            </a:r>
            <a:r>
              <a:rPr lang="en-US" sz="4800" dirty="0" err="1">
                <a:solidFill>
                  <a:schemeClr val="bg1"/>
                </a:solidFill>
                <a:latin typeface="Fira Sans" panose="020B0503050000020004" pitchFamily="34" charset="0"/>
              </a:rPr>
              <a:t>hacer</a:t>
            </a:r>
            <a:r>
              <a:rPr lang="en-US" sz="4800" dirty="0">
                <a:solidFill>
                  <a:schemeClr val="bg1"/>
                </a:solidFill>
                <a:latin typeface="Fira Sans" panose="020B0503050000020004" pitchFamily="34" charset="0"/>
              </a:rPr>
              <a:t> </a:t>
            </a:r>
            <a:r>
              <a:rPr lang="en-US" sz="4800" dirty="0" err="1">
                <a:solidFill>
                  <a:schemeClr val="bg1"/>
                </a:solidFill>
                <a:latin typeface="Fira Sans" panose="020B0503050000020004" pitchFamily="34" charset="0"/>
              </a:rPr>
              <a:t>una</a:t>
            </a:r>
            <a:r>
              <a:rPr lang="en-US" sz="4800" dirty="0">
                <a:solidFill>
                  <a:schemeClr val="bg1"/>
                </a:solidFill>
                <a:latin typeface="Fira Sans" panose="020B0503050000020004" pitchFamily="34" charset="0"/>
              </a:rPr>
              <a:t>          ?</a:t>
            </a:r>
          </a:p>
        </p:txBody>
      </p:sp>
      <p:grpSp>
        <p:nvGrpSpPr>
          <p:cNvPr id="14" name="Group 13">
            <a:extLst>
              <a:ext uri="{FF2B5EF4-FFF2-40B4-BE49-F238E27FC236}">
                <a16:creationId xmlns:a16="http://schemas.microsoft.com/office/drawing/2014/main" id="{1959EEA0-9DCA-E407-407E-61CC8C52B97A}"/>
              </a:ext>
            </a:extLst>
          </p:cNvPr>
          <p:cNvGrpSpPr/>
          <p:nvPr/>
        </p:nvGrpSpPr>
        <p:grpSpPr>
          <a:xfrm>
            <a:off x="5453068" y="3143138"/>
            <a:ext cx="1329241" cy="501696"/>
            <a:chOff x="334968" y="2881127"/>
            <a:chExt cx="2830436" cy="1068292"/>
          </a:xfrm>
        </p:grpSpPr>
        <p:sp>
          <p:nvSpPr>
            <p:cNvPr id="11" name="Freeform: Shape 10">
              <a:extLst>
                <a:ext uri="{FF2B5EF4-FFF2-40B4-BE49-F238E27FC236}">
                  <a16:creationId xmlns:a16="http://schemas.microsoft.com/office/drawing/2014/main" id="{12CE2CE6-F193-3664-660C-6960153B98E7}"/>
                </a:ext>
              </a:extLst>
            </p:cNvPr>
            <p:cNvSpPr/>
            <p:nvPr/>
          </p:nvSpPr>
          <p:spPr>
            <a:xfrm>
              <a:off x="2418096" y="2881127"/>
              <a:ext cx="747308" cy="1065677"/>
            </a:xfrm>
            <a:custGeom>
              <a:avLst/>
              <a:gdLst>
                <a:gd name="connsiteX0" fmla="*/ 689 w 747308"/>
                <a:gd name="connsiteY0" fmla="*/ 874927 h 1065677"/>
                <a:gd name="connsiteX1" fmla="*/ 82460 w 747308"/>
                <a:gd name="connsiteY1" fmla="*/ 668150 h 1065677"/>
                <a:gd name="connsiteX2" fmla="*/ 318558 w 747308"/>
                <a:gd name="connsiteY2" fmla="*/ 668150 h 1065677"/>
                <a:gd name="connsiteX3" fmla="*/ 206489 w 747308"/>
                <a:gd name="connsiteY3" fmla="*/ 354479 h 1065677"/>
                <a:gd name="connsiteX4" fmla="*/ 346632 w 747308"/>
                <a:gd name="connsiteY4" fmla="*/ 116 h 1065677"/>
                <a:gd name="connsiteX5" fmla="*/ 747998 w 747308"/>
                <a:gd name="connsiteY5" fmla="*/ 1065794 h 1065677"/>
                <a:gd name="connsiteX6" fmla="*/ 452007 w 747308"/>
                <a:gd name="connsiteY6" fmla="*/ 1065794 h 1065677"/>
                <a:gd name="connsiteX7" fmla="*/ 383422 w 747308"/>
                <a:gd name="connsiteY7" fmla="*/ 874927 h 1065677"/>
                <a:gd name="connsiteX8" fmla="*/ 689 w 747308"/>
                <a:gd name="connsiteY8" fmla="*/ 874927 h 1065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7308" h="1065677">
                  <a:moveTo>
                    <a:pt x="689" y="874927"/>
                  </a:moveTo>
                  <a:lnTo>
                    <a:pt x="82460" y="668150"/>
                  </a:lnTo>
                  <a:lnTo>
                    <a:pt x="318558" y="668150"/>
                  </a:lnTo>
                  <a:lnTo>
                    <a:pt x="206489" y="354479"/>
                  </a:lnTo>
                  <a:lnTo>
                    <a:pt x="346632" y="116"/>
                  </a:lnTo>
                  <a:lnTo>
                    <a:pt x="747998" y="1065794"/>
                  </a:lnTo>
                  <a:lnTo>
                    <a:pt x="452007" y="1065794"/>
                  </a:lnTo>
                  <a:lnTo>
                    <a:pt x="383422" y="874927"/>
                  </a:lnTo>
                  <a:lnTo>
                    <a:pt x="689" y="874927"/>
                  </a:lnTo>
                  <a:close/>
                </a:path>
              </a:pathLst>
            </a:custGeom>
            <a:solidFill>
              <a:schemeClr val="bg1">
                <a:alpha val="91000"/>
              </a:schemeClr>
            </a:solidFill>
            <a:ln w="22666" cap="flat">
              <a:noFill/>
              <a:prstDash val="solid"/>
              <a:round/>
            </a:ln>
          </p:spPr>
          <p:txBody>
            <a:bodyPr rtlCol="0" anchor="ctr"/>
            <a:lstStyle/>
            <a:p>
              <a:endParaRPr lang="en-US"/>
            </a:p>
          </p:txBody>
        </p:sp>
        <p:sp>
          <p:nvSpPr>
            <p:cNvPr id="12" name="Freeform: Shape 11">
              <a:extLst>
                <a:ext uri="{FF2B5EF4-FFF2-40B4-BE49-F238E27FC236}">
                  <a16:creationId xmlns:a16="http://schemas.microsoft.com/office/drawing/2014/main" id="{B59B9E7C-0D59-0895-A866-C110F4E1CB55}"/>
                </a:ext>
              </a:extLst>
            </p:cNvPr>
            <p:cNvSpPr/>
            <p:nvPr/>
          </p:nvSpPr>
          <p:spPr>
            <a:xfrm>
              <a:off x="1062577" y="2883697"/>
              <a:ext cx="1532655" cy="1065677"/>
            </a:xfrm>
            <a:custGeom>
              <a:avLst/>
              <a:gdLst>
                <a:gd name="connsiteX0" fmla="*/ 1103388 w 1532655"/>
                <a:gd name="connsiteY0" fmla="*/ 1065776 h 1065677"/>
                <a:gd name="connsiteX1" fmla="*/ 1533054 w 1532655"/>
                <a:gd name="connsiteY1" fmla="*/ 98 h 1065677"/>
                <a:gd name="connsiteX2" fmla="*/ 1248206 w 1532655"/>
                <a:gd name="connsiteY2" fmla="*/ 121 h 1065677"/>
                <a:gd name="connsiteX3" fmla="*/ 954280 w 1532655"/>
                <a:gd name="connsiteY3" fmla="*/ 688785 h 1065677"/>
                <a:gd name="connsiteX4" fmla="*/ 745257 w 1532655"/>
                <a:gd name="connsiteY4" fmla="*/ 121 h 1065677"/>
                <a:gd name="connsiteX5" fmla="*/ 526316 w 1532655"/>
                <a:gd name="connsiteY5" fmla="*/ 121 h 1065677"/>
                <a:gd name="connsiteX6" fmla="*/ 301905 w 1532655"/>
                <a:gd name="connsiteY6" fmla="*/ 688785 h 1065677"/>
                <a:gd name="connsiteX7" fmla="*/ 143629 w 1532655"/>
                <a:gd name="connsiteY7" fmla="*/ 374956 h 1065677"/>
                <a:gd name="connsiteX8" fmla="*/ 399 w 1532655"/>
                <a:gd name="connsiteY8" fmla="*/ 816219 h 1065677"/>
                <a:gd name="connsiteX9" fmla="*/ 145830 w 1532655"/>
                <a:gd name="connsiteY9" fmla="*/ 1065776 h 1065677"/>
                <a:gd name="connsiteX10" fmla="*/ 426162 w 1532655"/>
                <a:gd name="connsiteY10" fmla="*/ 1065776 h 1065677"/>
                <a:gd name="connsiteX11" fmla="*/ 628966 w 1532655"/>
                <a:gd name="connsiteY11" fmla="*/ 448193 h 1065677"/>
                <a:gd name="connsiteX12" fmla="*/ 822307 w 1532655"/>
                <a:gd name="connsiteY12" fmla="*/ 1065776 h 1065677"/>
                <a:gd name="connsiteX13" fmla="*/ 1103388 w 1532655"/>
                <a:gd name="connsiteY13" fmla="*/ 1065776 h 1065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2655" h="1065677">
                  <a:moveTo>
                    <a:pt x="1103388" y="1065776"/>
                  </a:moveTo>
                  <a:lnTo>
                    <a:pt x="1533054" y="98"/>
                  </a:lnTo>
                  <a:lnTo>
                    <a:pt x="1248206" y="121"/>
                  </a:lnTo>
                  <a:lnTo>
                    <a:pt x="954280" y="688785"/>
                  </a:lnTo>
                  <a:lnTo>
                    <a:pt x="745257" y="121"/>
                  </a:lnTo>
                  <a:lnTo>
                    <a:pt x="526316" y="121"/>
                  </a:lnTo>
                  <a:lnTo>
                    <a:pt x="301905" y="688785"/>
                  </a:lnTo>
                  <a:lnTo>
                    <a:pt x="143629" y="374956"/>
                  </a:lnTo>
                  <a:lnTo>
                    <a:pt x="399" y="816219"/>
                  </a:lnTo>
                  <a:lnTo>
                    <a:pt x="145830" y="1065776"/>
                  </a:lnTo>
                  <a:lnTo>
                    <a:pt x="426162" y="1065776"/>
                  </a:lnTo>
                  <a:lnTo>
                    <a:pt x="628966" y="448193"/>
                  </a:lnTo>
                  <a:lnTo>
                    <a:pt x="822307" y="1065776"/>
                  </a:lnTo>
                  <a:lnTo>
                    <a:pt x="1103388" y="1065776"/>
                  </a:lnTo>
                  <a:close/>
                </a:path>
              </a:pathLst>
            </a:custGeom>
            <a:solidFill>
              <a:srgbClr val="5A0FC8"/>
            </a:solidFill>
            <a:ln w="22666" cap="flat">
              <a:noFill/>
              <a:prstDash val="solid"/>
              <a:round/>
            </a:ln>
          </p:spPr>
          <p:txBody>
            <a:bodyPr rtlCol="0" anchor="ctr"/>
            <a:lstStyle/>
            <a:p>
              <a:endParaRPr lang="en-US"/>
            </a:p>
          </p:txBody>
        </p:sp>
        <p:sp>
          <p:nvSpPr>
            <p:cNvPr id="13" name="Freeform: Shape 12">
              <a:extLst>
                <a:ext uri="{FF2B5EF4-FFF2-40B4-BE49-F238E27FC236}">
                  <a16:creationId xmlns:a16="http://schemas.microsoft.com/office/drawing/2014/main" id="{3C1E8F38-AB75-D468-B094-E76502DA7583}"/>
                </a:ext>
              </a:extLst>
            </p:cNvPr>
            <p:cNvSpPr/>
            <p:nvPr/>
          </p:nvSpPr>
          <p:spPr>
            <a:xfrm>
              <a:off x="334968" y="2883742"/>
              <a:ext cx="760018" cy="1065677"/>
            </a:xfrm>
            <a:custGeom>
              <a:avLst/>
              <a:gdLst>
                <a:gd name="connsiteX0" fmla="*/ 270455 w 760018"/>
                <a:gd name="connsiteY0" fmla="*/ 699929 h 1065677"/>
                <a:gd name="connsiteX1" fmla="*/ 445912 w 760018"/>
                <a:gd name="connsiteY1" fmla="*/ 699929 h 1065677"/>
                <a:gd name="connsiteX2" fmla="*/ 587893 w 760018"/>
                <a:gd name="connsiteY2" fmla="*/ 682136 h 1065677"/>
                <a:gd name="connsiteX3" fmla="*/ 633261 w 760018"/>
                <a:gd name="connsiteY3" fmla="*/ 542356 h 1065677"/>
                <a:gd name="connsiteX4" fmla="*/ 760082 w 760018"/>
                <a:gd name="connsiteY4" fmla="*/ 151634 h 1065677"/>
                <a:gd name="connsiteX5" fmla="*/ 726992 w 760018"/>
                <a:gd name="connsiteY5" fmla="*/ 108196 h 1065677"/>
                <a:gd name="connsiteX6" fmla="*/ 441191 w 760018"/>
                <a:gd name="connsiteY6" fmla="*/ 98 h 1065677"/>
                <a:gd name="connsiteX7" fmla="*/ 64 w 760018"/>
                <a:gd name="connsiteY7" fmla="*/ 98 h 1065677"/>
                <a:gd name="connsiteX8" fmla="*/ 64 w 760018"/>
                <a:gd name="connsiteY8" fmla="*/ 1065776 h 1065677"/>
                <a:gd name="connsiteX9" fmla="*/ 270455 w 760018"/>
                <a:gd name="connsiteY9" fmla="*/ 1065776 h 1065677"/>
                <a:gd name="connsiteX10" fmla="*/ 270455 w 760018"/>
                <a:gd name="connsiteY10" fmla="*/ 699929 h 1065677"/>
                <a:gd name="connsiteX11" fmla="*/ 502695 w 760018"/>
                <a:gd name="connsiteY11" fmla="*/ 245252 h 1065677"/>
                <a:gd name="connsiteX12" fmla="*/ 540846 w 760018"/>
                <a:gd name="connsiteY12" fmla="*/ 348016 h 1065677"/>
                <a:gd name="connsiteX13" fmla="*/ 507302 w 760018"/>
                <a:gd name="connsiteY13" fmla="*/ 450916 h 1065677"/>
                <a:gd name="connsiteX14" fmla="*/ 371857 w 760018"/>
                <a:gd name="connsiteY14" fmla="*/ 493175 h 1065677"/>
                <a:gd name="connsiteX15" fmla="*/ 270455 w 760018"/>
                <a:gd name="connsiteY15" fmla="*/ 493175 h 1065677"/>
                <a:gd name="connsiteX16" fmla="*/ 270455 w 760018"/>
                <a:gd name="connsiteY16" fmla="*/ 206875 h 1065677"/>
                <a:gd name="connsiteX17" fmla="*/ 372606 w 760018"/>
                <a:gd name="connsiteY17" fmla="*/ 206875 h 1065677"/>
                <a:gd name="connsiteX18" fmla="*/ 502695 w 760018"/>
                <a:gd name="connsiteY18" fmla="*/ 245252 h 1065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60018" h="1065677">
                  <a:moveTo>
                    <a:pt x="270455" y="699929"/>
                  </a:moveTo>
                  <a:lnTo>
                    <a:pt x="445912" y="699929"/>
                  </a:lnTo>
                  <a:cubicBezTo>
                    <a:pt x="499064" y="699929"/>
                    <a:pt x="546383" y="694005"/>
                    <a:pt x="587893" y="682136"/>
                  </a:cubicBezTo>
                  <a:lnTo>
                    <a:pt x="633261" y="542356"/>
                  </a:lnTo>
                  <a:lnTo>
                    <a:pt x="760082" y="151634"/>
                  </a:lnTo>
                  <a:cubicBezTo>
                    <a:pt x="750436" y="136338"/>
                    <a:pt x="739407" y="121835"/>
                    <a:pt x="726992" y="108196"/>
                  </a:cubicBezTo>
                  <a:cubicBezTo>
                    <a:pt x="661880" y="36115"/>
                    <a:pt x="566605" y="98"/>
                    <a:pt x="441191" y="98"/>
                  </a:cubicBezTo>
                  <a:lnTo>
                    <a:pt x="64" y="98"/>
                  </a:lnTo>
                  <a:lnTo>
                    <a:pt x="64" y="1065776"/>
                  </a:lnTo>
                  <a:lnTo>
                    <a:pt x="270455" y="1065776"/>
                  </a:lnTo>
                  <a:lnTo>
                    <a:pt x="270455" y="699929"/>
                  </a:lnTo>
                  <a:close/>
                  <a:moveTo>
                    <a:pt x="502695" y="245252"/>
                  </a:moveTo>
                  <a:cubicBezTo>
                    <a:pt x="528136" y="270852"/>
                    <a:pt x="540846" y="305122"/>
                    <a:pt x="540846" y="348016"/>
                  </a:cubicBezTo>
                  <a:cubicBezTo>
                    <a:pt x="540846" y="391273"/>
                    <a:pt x="529657" y="425566"/>
                    <a:pt x="507302" y="450916"/>
                  </a:cubicBezTo>
                  <a:cubicBezTo>
                    <a:pt x="482769" y="479081"/>
                    <a:pt x="437628" y="493175"/>
                    <a:pt x="371857" y="493175"/>
                  </a:cubicBezTo>
                  <a:lnTo>
                    <a:pt x="270455" y="493175"/>
                  </a:lnTo>
                  <a:lnTo>
                    <a:pt x="270455" y="206875"/>
                  </a:lnTo>
                  <a:lnTo>
                    <a:pt x="372606" y="206875"/>
                  </a:lnTo>
                  <a:cubicBezTo>
                    <a:pt x="433906" y="206875"/>
                    <a:pt x="477276" y="219652"/>
                    <a:pt x="502695" y="245252"/>
                  </a:cubicBezTo>
                  <a:close/>
                </a:path>
              </a:pathLst>
            </a:custGeom>
            <a:solidFill>
              <a:schemeClr val="bg1">
                <a:alpha val="91000"/>
              </a:schemeClr>
            </a:solidFill>
            <a:ln w="22666" cap="flat">
              <a:noFill/>
              <a:prstDash val="solid"/>
              <a:round/>
            </a:ln>
          </p:spPr>
          <p:txBody>
            <a:bodyPr rtlCol="0" anchor="ctr"/>
            <a:lstStyle/>
            <a:p>
              <a:endParaRPr lang="en-US"/>
            </a:p>
          </p:txBody>
        </p:sp>
      </p:grpSp>
      <p:sp>
        <p:nvSpPr>
          <p:cNvPr id="19" name="TextBox 18">
            <a:extLst>
              <a:ext uri="{FF2B5EF4-FFF2-40B4-BE49-F238E27FC236}">
                <a16:creationId xmlns:a16="http://schemas.microsoft.com/office/drawing/2014/main" id="{89593D05-6E79-C716-17C4-9E446E210FAB}"/>
              </a:ext>
            </a:extLst>
          </p:cNvPr>
          <p:cNvSpPr txBox="1"/>
          <p:nvPr/>
        </p:nvSpPr>
        <p:spPr>
          <a:xfrm>
            <a:off x="334962" y="3734584"/>
            <a:ext cx="7674719" cy="707886"/>
          </a:xfrm>
          <a:prstGeom prst="rect">
            <a:avLst/>
          </a:prstGeom>
          <a:noFill/>
        </p:spPr>
        <p:txBody>
          <a:bodyPr wrap="square" rtlCol="0">
            <a:spAutoFit/>
          </a:bodyPr>
          <a:lstStyle/>
          <a:p>
            <a:r>
              <a:rPr lang="en-US" sz="4000" dirty="0">
                <a:solidFill>
                  <a:srgbClr val="FFFF00"/>
                </a:solidFill>
                <a:latin typeface="Girls Have Many Secrets" pitchFamily="2" charset="0"/>
              </a:rPr>
              <a:t>(¿y </a:t>
            </a:r>
            <a:r>
              <a:rPr lang="en-US" sz="4000" dirty="0" err="1">
                <a:solidFill>
                  <a:srgbClr val="FFFF00"/>
                </a:solidFill>
                <a:latin typeface="Girls Have Many Secrets" pitchFamily="2" charset="0"/>
              </a:rPr>
              <a:t>por</a:t>
            </a:r>
            <a:r>
              <a:rPr lang="en-US" sz="4000" dirty="0">
                <a:solidFill>
                  <a:srgbClr val="FFFF00"/>
                </a:solidFill>
                <a:latin typeface="Girls Have Many Secrets" pitchFamily="2" charset="0"/>
              </a:rPr>
              <a:t> </a:t>
            </a:r>
            <a:r>
              <a:rPr lang="en-US" sz="4000" dirty="0" err="1">
                <a:solidFill>
                  <a:srgbClr val="FFFF00"/>
                </a:solidFill>
                <a:latin typeface="Girls Have Many Secrets" pitchFamily="2" charset="0"/>
              </a:rPr>
              <a:t>qué</a:t>
            </a:r>
            <a:r>
              <a:rPr lang="en-US" sz="4000" dirty="0">
                <a:solidFill>
                  <a:srgbClr val="FFFF00"/>
                </a:solidFill>
                <a:latin typeface="Girls Have Many Secrets" pitchFamily="2" charset="0"/>
              </a:rPr>
              <a:t> </a:t>
            </a:r>
            <a:r>
              <a:rPr lang="en-US" sz="4000" dirty="0" err="1">
                <a:solidFill>
                  <a:srgbClr val="FFFF00"/>
                </a:solidFill>
                <a:latin typeface="Girls Have Many Secrets" pitchFamily="2" charset="0"/>
              </a:rPr>
              <a:t>debería</a:t>
            </a:r>
            <a:r>
              <a:rPr lang="en-US" sz="4000" dirty="0">
                <a:solidFill>
                  <a:srgbClr val="FFFF00"/>
                </a:solidFill>
                <a:latin typeface="Girls Have Many Secrets" pitchFamily="2" charset="0"/>
              </a:rPr>
              <a:t> </a:t>
            </a:r>
            <a:r>
              <a:rPr lang="en-US" sz="4000" dirty="0" err="1">
                <a:solidFill>
                  <a:srgbClr val="FFFF00"/>
                </a:solidFill>
                <a:latin typeface="Girls Have Many Secrets" pitchFamily="2" charset="0"/>
              </a:rPr>
              <a:t>interesarme</a:t>
            </a:r>
            <a:r>
              <a:rPr lang="en-US" sz="4000" dirty="0">
                <a:solidFill>
                  <a:srgbClr val="FFFF00"/>
                </a:solidFill>
                <a:latin typeface="Girls Have Many Secrets" pitchFamily="2" charset="0"/>
              </a:rPr>
              <a:t>?)</a:t>
            </a:r>
          </a:p>
        </p:txBody>
      </p:sp>
    </p:spTree>
    <p:extLst>
      <p:ext uri="{BB962C8B-B14F-4D97-AF65-F5344CB8AC3E}">
        <p14:creationId xmlns:p14="http://schemas.microsoft.com/office/powerpoint/2010/main" val="8145539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2FC024E-9034-7B1C-FD6E-1A4799C7DD93}"/>
              </a:ext>
            </a:extLst>
          </p:cNvPr>
          <p:cNvSpPr txBox="1"/>
          <p:nvPr/>
        </p:nvSpPr>
        <p:spPr>
          <a:xfrm>
            <a:off x="4197579" y="-14796824"/>
            <a:ext cx="7659459" cy="9233297"/>
          </a:xfrm>
          <a:prstGeom prst="rect">
            <a:avLst/>
          </a:prstGeom>
          <a:noFill/>
        </p:spPr>
        <p:txBody>
          <a:bodyPr wrap="square">
            <a:spAutoFit/>
          </a:bodyPr>
          <a:lstStyle/>
          <a:p>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"name"</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"My </a:t>
            </a:r>
            <a:r>
              <a:rPr lang="en-US" b="0" dirty="0" err="1">
                <a:solidFill>
                  <a:srgbClr val="CE9178"/>
                </a:solidFill>
                <a:effectLst/>
                <a:latin typeface="Fira Code" panose="020B0809050000020004" pitchFamily="49" charset="0"/>
              </a:rPr>
              <a:t>ToDo</a:t>
            </a:r>
            <a:r>
              <a:rPr lang="en-US" b="0" dirty="0">
                <a:solidFill>
                  <a:srgbClr val="CE9178"/>
                </a:solidFill>
                <a:effectLst/>
                <a:latin typeface="Fira Code" panose="020B0809050000020004" pitchFamily="49" charset="0"/>
              </a:rPr>
              <a:t> List"</a:t>
            </a:r>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a:t>
            </a:r>
            <a:r>
              <a:rPr lang="en-US" b="0" dirty="0" err="1">
                <a:solidFill>
                  <a:srgbClr val="9CDCFE"/>
                </a:solidFill>
                <a:effectLst/>
                <a:latin typeface="Fira Code" panose="020B0809050000020004" pitchFamily="49" charset="0"/>
              </a:rPr>
              <a:t>short_name</a:t>
            </a:r>
            <a:r>
              <a:rPr lang="en-US" b="0" dirty="0">
                <a:solidFill>
                  <a:srgbClr val="9CDCFE"/>
                </a:solidFill>
                <a:effectLst/>
                <a:latin typeface="Fira Code" panose="020B0809050000020004" pitchFamily="49" charset="0"/>
              </a:rPr>
              <a:t>"</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a:t>
            </a:r>
            <a:r>
              <a:rPr lang="en-US" b="0" dirty="0" err="1">
                <a:solidFill>
                  <a:srgbClr val="CE9178"/>
                </a:solidFill>
                <a:effectLst/>
                <a:latin typeface="Fira Code" panose="020B0809050000020004" pitchFamily="49" charset="0"/>
              </a:rPr>
              <a:t>MyToDoList</a:t>
            </a:r>
            <a:r>
              <a:rPr lang="en-US" b="0" dirty="0">
                <a:solidFill>
                  <a:srgbClr val="CE9178"/>
                </a:solidFill>
                <a:effectLst/>
                <a:latin typeface="Fira Code" panose="020B0809050000020004" pitchFamily="49" charset="0"/>
              </a:rPr>
              <a:t>"</a:t>
            </a:r>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"description"</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"Just a simple example of a PWA"</a:t>
            </a:r>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a:t>
            </a:r>
            <a:r>
              <a:rPr lang="en-US" b="0" dirty="0" err="1">
                <a:solidFill>
                  <a:srgbClr val="9CDCFE"/>
                </a:solidFill>
                <a:effectLst/>
                <a:latin typeface="Fira Code" panose="020B0809050000020004" pitchFamily="49" charset="0"/>
              </a:rPr>
              <a:t>start_url</a:t>
            </a:r>
            <a:r>
              <a:rPr lang="en-US" b="0" dirty="0">
                <a:solidFill>
                  <a:srgbClr val="9CDCFE"/>
                </a:solidFill>
                <a:effectLst/>
                <a:latin typeface="Fira Code" panose="020B0809050000020004" pitchFamily="49" charset="0"/>
              </a:rPr>
              <a:t>"</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"index.html"</a:t>
            </a:r>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"id"</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"index.html"</a:t>
            </a:r>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a:t>
            </a:r>
            <a:r>
              <a:rPr lang="en-US" b="0" dirty="0" err="1">
                <a:solidFill>
                  <a:srgbClr val="9CDCFE"/>
                </a:solidFill>
                <a:effectLst/>
                <a:latin typeface="Fira Code" panose="020B0809050000020004" pitchFamily="49" charset="0"/>
              </a:rPr>
              <a:t>display_override</a:t>
            </a:r>
            <a:r>
              <a:rPr lang="en-US" b="0" dirty="0">
                <a:solidFill>
                  <a:srgbClr val="9CDCFE"/>
                </a:solidFill>
                <a:effectLst/>
                <a:latin typeface="Fira Code" panose="020B0809050000020004" pitchFamily="49" charset="0"/>
              </a:rPr>
              <a:t>"</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"window-controls-overlay"</a:t>
            </a:r>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a:t>
            </a:r>
            <a:r>
              <a:rPr lang="en-US" b="0" dirty="0" err="1">
                <a:solidFill>
                  <a:srgbClr val="9CDCFE"/>
                </a:solidFill>
                <a:effectLst/>
                <a:latin typeface="Fira Code" panose="020B0809050000020004" pitchFamily="49" charset="0"/>
              </a:rPr>
              <a:t>background_color</a:t>
            </a:r>
            <a:r>
              <a:rPr lang="en-US" b="0" dirty="0">
                <a:solidFill>
                  <a:srgbClr val="9CDCFE"/>
                </a:solidFill>
                <a:effectLst/>
                <a:latin typeface="Fira Code" panose="020B0809050000020004" pitchFamily="49" charset="0"/>
              </a:rPr>
              <a:t>"</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"#222"</a:t>
            </a:r>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a:t>
            </a:r>
            <a:r>
              <a:rPr lang="en-US" b="0" dirty="0" err="1">
                <a:solidFill>
                  <a:srgbClr val="9CDCFE"/>
                </a:solidFill>
                <a:effectLst/>
                <a:latin typeface="Fira Code" panose="020B0809050000020004" pitchFamily="49" charset="0"/>
              </a:rPr>
              <a:t>theme_color</a:t>
            </a:r>
            <a:r>
              <a:rPr lang="en-US" b="0" dirty="0">
                <a:solidFill>
                  <a:srgbClr val="9CDCFE"/>
                </a:solidFill>
                <a:effectLst/>
                <a:latin typeface="Fira Code" panose="020B0809050000020004" pitchFamily="49" charset="0"/>
              </a:rPr>
              <a:t>"</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"#222"</a:t>
            </a:r>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"orientation"</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"portrait-primary"</a:t>
            </a:r>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"icons"</a:t>
            </a:r>
            <a:r>
              <a:rPr lang="en-US" b="0" dirty="0">
                <a:solidFill>
                  <a:srgbClr val="D4D4D4"/>
                </a:solidFill>
                <a:effectLst/>
                <a:latin typeface="Fira Code" panose="020B0809050000020004" pitchFamily="49" charset="0"/>
              </a:rPr>
              <a:t>: [</a:t>
            </a:r>
          </a:p>
          <a:p>
            <a:r>
              <a:rPr lang="en-US" b="0" dirty="0">
                <a:solidFill>
                  <a:srgbClr val="D4D4D4"/>
                </a:solidFill>
                <a:effectLst/>
                <a:latin typeface="Fira Code" panose="020B0809050000020004" pitchFamily="49" charset="0"/>
              </a:rPr>
              <a:t>        {</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a:t>
            </a:r>
            <a:r>
              <a:rPr lang="en-US" b="0" dirty="0" err="1">
                <a:solidFill>
                  <a:srgbClr val="9CDCFE"/>
                </a:solidFill>
                <a:effectLst/>
                <a:latin typeface="Fira Code" panose="020B0809050000020004" pitchFamily="49" charset="0"/>
              </a:rPr>
              <a:t>src</a:t>
            </a:r>
            <a:r>
              <a:rPr lang="en-US" b="0" dirty="0">
                <a:solidFill>
                  <a:srgbClr val="9CDCFE"/>
                </a:solidFill>
                <a:effectLst/>
                <a:latin typeface="Fira Code" panose="020B0809050000020004" pitchFamily="49" charset="0"/>
              </a:rPr>
              <a:t>"</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"/assets/icons/icon-192x192.png"</a:t>
            </a:r>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"sizes"</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"192x192"</a:t>
            </a:r>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"type"</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"image/</a:t>
            </a:r>
            <a:r>
              <a:rPr lang="en-US" b="0" dirty="0" err="1">
                <a:solidFill>
                  <a:srgbClr val="CE9178"/>
                </a:solidFill>
                <a:effectLst/>
                <a:latin typeface="Fira Code" panose="020B0809050000020004" pitchFamily="49" charset="0"/>
              </a:rPr>
              <a:t>png</a:t>
            </a:r>
            <a:r>
              <a:rPr lang="en-US" b="0" dirty="0">
                <a:solidFill>
                  <a:srgbClr val="CE9178"/>
                </a:solidFill>
                <a:effectLst/>
                <a:latin typeface="Fira Code" panose="020B0809050000020004" pitchFamily="49" charset="0"/>
              </a:rPr>
              <a:t>"</a:t>
            </a:r>
            <a:endParaRPr lang="en-US" b="0" dirty="0">
              <a:solidFill>
                <a:srgbClr val="D4D4D4"/>
              </a:solidFill>
              <a:effectLst/>
              <a:latin typeface="Fira Code" panose="020B0809050000020004" pitchFamily="49" charset="0"/>
            </a:endParaRPr>
          </a:p>
          <a:p>
            <a:r>
              <a:rPr lang="en-US" b="0" dirty="0">
                <a:solidFill>
                  <a:srgbClr val="D4D4D4"/>
                </a:solidFill>
                <a:effectLst/>
                <a:latin typeface="Fira Code" panose="020B0809050000020004" pitchFamily="49" charset="0"/>
              </a:rPr>
              <a:t>        },</a:t>
            </a:r>
          </a:p>
          <a:p>
            <a:r>
              <a:rPr lang="en-US" b="0" dirty="0">
                <a:solidFill>
                  <a:srgbClr val="D4D4D4"/>
                </a:solidFill>
                <a:effectLst/>
                <a:latin typeface="Fira Code" panose="020B0809050000020004" pitchFamily="49" charset="0"/>
              </a:rPr>
              <a:t>        {</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a:t>
            </a:r>
            <a:r>
              <a:rPr lang="en-US" b="0" dirty="0" err="1">
                <a:solidFill>
                  <a:srgbClr val="9CDCFE"/>
                </a:solidFill>
                <a:effectLst/>
                <a:latin typeface="Fira Code" panose="020B0809050000020004" pitchFamily="49" charset="0"/>
              </a:rPr>
              <a:t>src</a:t>
            </a:r>
            <a:r>
              <a:rPr lang="en-US" b="0" dirty="0">
                <a:solidFill>
                  <a:srgbClr val="9CDCFE"/>
                </a:solidFill>
                <a:effectLst/>
                <a:latin typeface="Fira Code" panose="020B0809050000020004" pitchFamily="49" charset="0"/>
              </a:rPr>
              <a:t>"</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"/assets/icons/icon-256x256.png"</a:t>
            </a:r>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"sizes"</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"256x256"</a:t>
            </a:r>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"type"</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"image/</a:t>
            </a:r>
            <a:r>
              <a:rPr lang="en-US" b="0" dirty="0" err="1">
                <a:solidFill>
                  <a:srgbClr val="CE9178"/>
                </a:solidFill>
                <a:effectLst/>
                <a:latin typeface="Fira Code" panose="020B0809050000020004" pitchFamily="49" charset="0"/>
              </a:rPr>
              <a:t>png</a:t>
            </a:r>
            <a:r>
              <a:rPr lang="en-US" b="0" dirty="0">
                <a:solidFill>
                  <a:srgbClr val="CE9178"/>
                </a:solidFill>
                <a:effectLst/>
                <a:latin typeface="Fira Code" panose="020B0809050000020004" pitchFamily="49" charset="0"/>
              </a:rPr>
              <a:t>"</a:t>
            </a:r>
            <a:endParaRPr lang="en-US" b="0" dirty="0">
              <a:solidFill>
                <a:srgbClr val="D4D4D4"/>
              </a:solidFill>
              <a:effectLst/>
              <a:latin typeface="Fira Code" panose="020B0809050000020004" pitchFamily="49" charset="0"/>
            </a:endParaRPr>
          </a:p>
          <a:p>
            <a:r>
              <a:rPr lang="en-US" b="0" dirty="0">
                <a:solidFill>
                  <a:srgbClr val="D4D4D4"/>
                </a:solidFill>
                <a:effectLst/>
                <a:latin typeface="Fira Code" panose="020B0809050000020004" pitchFamily="49" charset="0"/>
              </a:rPr>
              <a:t>        },</a:t>
            </a:r>
          </a:p>
          <a:p>
            <a:r>
              <a:rPr lang="en-US" b="0" dirty="0">
                <a:solidFill>
                  <a:srgbClr val="D4D4D4"/>
                </a:solidFill>
                <a:effectLst/>
                <a:latin typeface="Fira Code" panose="020B0809050000020004" pitchFamily="49" charset="0"/>
              </a:rPr>
              <a:t>        {</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a:t>
            </a:r>
            <a:r>
              <a:rPr lang="en-US" b="0" dirty="0" err="1">
                <a:solidFill>
                  <a:srgbClr val="9CDCFE"/>
                </a:solidFill>
                <a:effectLst/>
                <a:latin typeface="Fira Code" panose="020B0809050000020004" pitchFamily="49" charset="0"/>
              </a:rPr>
              <a:t>src</a:t>
            </a:r>
            <a:r>
              <a:rPr lang="en-US" b="0" dirty="0">
                <a:solidFill>
                  <a:srgbClr val="9CDCFE"/>
                </a:solidFill>
                <a:effectLst/>
                <a:latin typeface="Fira Code" panose="020B0809050000020004" pitchFamily="49" charset="0"/>
              </a:rPr>
              <a:t>"</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"/assets/icons/icon-384x384.png"</a:t>
            </a:r>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"sizes"</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"384x384"</a:t>
            </a:r>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"type"</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"image/</a:t>
            </a:r>
            <a:r>
              <a:rPr lang="en-US" b="0" dirty="0" err="1">
                <a:solidFill>
                  <a:srgbClr val="CE9178"/>
                </a:solidFill>
                <a:effectLst/>
                <a:latin typeface="Fira Code" panose="020B0809050000020004" pitchFamily="49" charset="0"/>
              </a:rPr>
              <a:t>png</a:t>
            </a:r>
            <a:r>
              <a:rPr lang="en-US" b="0" dirty="0">
                <a:solidFill>
                  <a:srgbClr val="CE9178"/>
                </a:solidFill>
                <a:effectLst/>
                <a:latin typeface="Fira Code" panose="020B0809050000020004" pitchFamily="49" charset="0"/>
              </a:rPr>
              <a:t>"</a:t>
            </a:r>
            <a:endParaRPr lang="en-US" b="0" dirty="0">
              <a:solidFill>
                <a:srgbClr val="D4D4D4"/>
              </a:solidFill>
              <a:effectLst/>
              <a:latin typeface="Fira Code" panose="020B0809050000020004" pitchFamily="49" charset="0"/>
            </a:endParaRPr>
          </a:p>
          <a:p>
            <a:r>
              <a:rPr lang="en-US" b="0" dirty="0">
                <a:solidFill>
                  <a:srgbClr val="D4D4D4"/>
                </a:solidFill>
                <a:effectLst/>
                <a:latin typeface="Fira Code" panose="020B0809050000020004" pitchFamily="49" charset="0"/>
              </a:rPr>
              <a:t>        },</a:t>
            </a:r>
          </a:p>
          <a:p>
            <a:r>
              <a:rPr lang="en-US" b="0" dirty="0">
                <a:solidFill>
                  <a:srgbClr val="D4D4D4"/>
                </a:solidFill>
                <a:effectLst/>
                <a:latin typeface="Fira Code" panose="020B0809050000020004" pitchFamily="49" charset="0"/>
              </a:rPr>
              <a:t>        {</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a:t>
            </a:r>
            <a:r>
              <a:rPr lang="en-US" b="0" dirty="0" err="1">
                <a:solidFill>
                  <a:srgbClr val="9CDCFE"/>
                </a:solidFill>
                <a:effectLst/>
                <a:latin typeface="Fira Code" panose="020B0809050000020004" pitchFamily="49" charset="0"/>
              </a:rPr>
              <a:t>src</a:t>
            </a:r>
            <a:r>
              <a:rPr lang="en-US" b="0" dirty="0">
                <a:solidFill>
                  <a:srgbClr val="9CDCFE"/>
                </a:solidFill>
                <a:effectLst/>
                <a:latin typeface="Fira Code" panose="020B0809050000020004" pitchFamily="49" charset="0"/>
              </a:rPr>
              <a:t>"</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"/assets/icons/icon-512x512.png"</a:t>
            </a:r>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"sizes"</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"512x512"</a:t>
            </a:r>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"type"</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"image/</a:t>
            </a:r>
            <a:r>
              <a:rPr lang="en-US" b="0" dirty="0" err="1">
                <a:solidFill>
                  <a:srgbClr val="CE9178"/>
                </a:solidFill>
                <a:effectLst/>
                <a:latin typeface="Fira Code" panose="020B0809050000020004" pitchFamily="49" charset="0"/>
              </a:rPr>
              <a:t>png</a:t>
            </a:r>
            <a:r>
              <a:rPr lang="en-US" b="0" dirty="0">
                <a:solidFill>
                  <a:srgbClr val="CE9178"/>
                </a:solidFill>
                <a:effectLst/>
                <a:latin typeface="Fira Code" panose="020B0809050000020004" pitchFamily="49" charset="0"/>
              </a:rPr>
              <a:t>"</a:t>
            </a:r>
            <a:endParaRPr lang="en-US" b="0" dirty="0">
              <a:solidFill>
                <a:srgbClr val="D4D4D4"/>
              </a:solidFill>
              <a:effectLst/>
              <a:latin typeface="Fira Code" panose="020B0809050000020004" pitchFamily="49" charset="0"/>
            </a:endParaRPr>
          </a:p>
          <a:p>
            <a:r>
              <a:rPr lang="en-US" b="0" dirty="0">
                <a:solidFill>
                  <a:srgbClr val="D4D4D4"/>
                </a:solidFill>
                <a:effectLst/>
                <a:latin typeface="Fira Code" panose="020B0809050000020004" pitchFamily="49" charset="0"/>
              </a:rPr>
              <a:t>        }</a:t>
            </a:r>
          </a:p>
          <a:p>
            <a:r>
              <a:rPr lang="en-US" b="0" dirty="0">
                <a:solidFill>
                  <a:srgbClr val="D4D4D4"/>
                </a:solidFill>
                <a:effectLst/>
                <a:latin typeface="Fira Code" panose="020B0809050000020004" pitchFamily="49" charset="0"/>
              </a:rPr>
              <a:t>    ]</a:t>
            </a:r>
          </a:p>
          <a:p>
            <a:r>
              <a:rPr lang="en-US" b="0" dirty="0">
                <a:solidFill>
                  <a:srgbClr val="D4D4D4"/>
                </a:solidFill>
                <a:effectLst/>
                <a:latin typeface="Fira Code" panose="020B0809050000020004" pitchFamily="49" charset="0"/>
              </a:rPr>
              <a:t>}</a:t>
            </a:r>
          </a:p>
        </p:txBody>
      </p:sp>
      <p:sp>
        <p:nvSpPr>
          <p:cNvPr id="7" name="TextBox 6">
            <a:extLst>
              <a:ext uri="{FF2B5EF4-FFF2-40B4-BE49-F238E27FC236}">
                <a16:creationId xmlns:a16="http://schemas.microsoft.com/office/drawing/2014/main" id="{AB8E98FC-53FB-81FE-9458-4DB82F21411E}"/>
              </a:ext>
            </a:extLst>
          </p:cNvPr>
          <p:cNvSpPr txBox="1"/>
          <p:nvPr/>
        </p:nvSpPr>
        <p:spPr>
          <a:xfrm>
            <a:off x="334964" y="1687130"/>
            <a:ext cx="3513706" cy="3247043"/>
          </a:xfrm>
          <a:prstGeom prst="rect">
            <a:avLst/>
          </a:prstGeom>
          <a:noFill/>
        </p:spPr>
        <p:txBody>
          <a:bodyPr wrap="square">
            <a:spAutoFit/>
          </a:bodyPr>
          <a:lstStyle/>
          <a:p>
            <a:pPr>
              <a:spcAft>
                <a:spcPts val="600"/>
              </a:spcAft>
            </a:pPr>
            <a:r>
              <a:rPr lang="es-ES" sz="2000" dirty="0">
                <a:solidFill>
                  <a:schemeClr val="bg1"/>
                </a:solidFill>
                <a:latin typeface="Fira Sans" panose="020B0503050000020004" pitchFamily="34" charset="0"/>
              </a:rPr>
              <a:t>Es un script que el navegador ejecuta en segundo plano en un hilo separado.</a:t>
            </a:r>
          </a:p>
          <a:p>
            <a:pPr>
              <a:spcAft>
                <a:spcPts val="600"/>
              </a:spcAft>
            </a:pPr>
            <a:r>
              <a:rPr lang="es-ES" sz="2000" dirty="0">
                <a:solidFill>
                  <a:schemeClr val="bg1"/>
                </a:solidFill>
                <a:latin typeface="Fira Sans" panose="020B0503050000020004" pitchFamily="34" charset="0"/>
              </a:rPr>
              <a:t>Sin embargo, es súper potente: puede </a:t>
            </a:r>
            <a:r>
              <a:rPr lang="es-ES" sz="2000" b="1" dirty="0">
                <a:solidFill>
                  <a:schemeClr val="bg1"/>
                </a:solidFill>
                <a:latin typeface="Fira Sans" panose="020B0503050000020004" pitchFamily="34" charset="0"/>
              </a:rPr>
              <a:t>interceptar</a:t>
            </a:r>
            <a:r>
              <a:rPr lang="es-ES" sz="2000" dirty="0">
                <a:solidFill>
                  <a:schemeClr val="bg1"/>
                </a:solidFill>
                <a:latin typeface="Fira Sans" panose="020B0503050000020004" pitchFamily="34" charset="0"/>
              </a:rPr>
              <a:t> y manejar las </a:t>
            </a:r>
            <a:r>
              <a:rPr lang="es-ES" sz="2000" b="1" dirty="0">
                <a:solidFill>
                  <a:schemeClr val="bg1"/>
                </a:solidFill>
                <a:latin typeface="Fira Sans" panose="020B0503050000020004" pitchFamily="34" charset="0"/>
              </a:rPr>
              <a:t>peticiones de red</a:t>
            </a:r>
            <a:r>
              <a:rPr lang="es-ES" sz="2000" dirty="0">
                <a:solidFill>
                  <a:schemeClr val="bg1"/>
                </a:solidFill>
                <a:latin typeface="Fira Sans" panose="020B0503050000020004" pitchFamily="34" charset="0"/>
              </a:rPr>
              <a:t>, gestionar la caché para </a:t>
            </a:r>
            <a:r>
              <a:rPr lang="es-ES" sz="2000" b="1" dirty="0">
                <a:solidFill>
                  <a:schemeClr val="bg1"/>
                </a:solidFill>
                <a:latin typeface="Fira Sans" panose="020B0503050000020004" pitchFamily="34" charset="0"/>
              </a:rPr>
              <a:t>habilitar el soporte offline</a:t>
            </a:r>
            <a:r>
              <a:rPr lang="es-ES" sz="2000" dirty="0">
                <a:solidFill>
                  <a:schemeClr val="bg1"/>
                </a:solidFill>
                <a:latin typeface="Fira Sans" panose="020B0503050000020004" pitchFamily="34" charset="0"/>
              </a:rPr>
              <a:t> o </a:t>
            </a:r>
            <a:r>
              <a:rPr lang="es-ES" sz="2000" b="1" dirty="0">
                <a:solidFill>
                  <a:schemeClr val="bg1"/>
                </a:solidFill>
                <a:latin typeface="Fira Sans" panose="020B0503050000020004" pitchFamily="34" charset="0"/>
              </a:rPr>
              <a:t>enviar notificaciones </a:t>
            </a:r>
            <a:r>
              <a:rPr lang="es-ES" sz="2000" b="1" dirty="0" err="1">
                <a:solidFill>
                  <a:schemeClr val="bg1"/>
                </a:solidFill>
                <a:latin typeface="Fira Sans" panose="020B0503050000020004" pitchFamily="34" charset="0"/>
              </a:rPr>
              <a:t>push</a:t>
            </a:r>
            <a:r>
              <a:rPr lang="es-ES" sz="2000" dirty="0">
                <a:solidFill>
                  <a:schemeClr val="bg1"/>
                </a:solidFill>
                <a:latin typeface="Fira Sans" panose="020B0503050000020004" pitchFamily="34" charset="0"/>
              </a:rPr>
              <a:t>.</a:t>
            </a:r>
          </a:p>
        </p:txBody>
      </p:sp>
      <p:sp>
        <p:nvSpPr>
          <p:cNvPr id="9" name="TextBox 8">
            <a:extLst>
              <a:ext uri="{FF2B5EF4-FFF2-40B4-BE49-F238E27FC236}">
                <a16:creationId xmlns:a16="http://schemas.microsoft.com/office/drawing/2014/main" id="{00E1B63E-4C1D-3758-8010-C1BE56F5466C}"/>
              </a:ext>
            </a:extLst>
          </p:cNvPr>
          <p:cNvSpPr txBox="1"/>
          <p:nvPr/>
        </p:nvSpPr>
        <p:spPr>
          <a:xfrm>
            <a:off x="334963" y="1287020"/>
            <a:ext cx="3308989" cy="400110"/>
          </a:xfrm>
          <a:prstGeom prst="rect">
            <a:avLst/>
          </a:prstGeom>
          <a:noFill/>
        </p:spPr>
        <p:txBody>
          <a:bodyPr wrap="square">
            <a:spAutoFit/>
          </a:bodyPr>
          <a:lstStyle/>
          <a:p>
            <a:pPr marL="363538" indent="-363538">
              <a:spcAft>
                <a:spcPts val="600"/>
              </a:spcAft>
              <a:tabLst>
                <a:tab pos="363538" algn="l"/>
              </a:tabLst>
            </a:pPr>
            <a:r>
              <a:rPr lang="en-US" sz="2000" b="1" dirty="0">
                <a:solidFill>
                  <a:schemeClr val="bg1"/>
                </a:solidFill>
                <a:latin typeface="Fira Code" panose="020B0809050000020004" pitchFamily="49" charset="0"/>
                <a:ea typeface="Fira Code" panose="020B0809050000020004" pitchFamily="49" charset="0"/>
                <a:cs typeface="Fira Code" panose="020B0809050000020004" pitchFamily="49" charset="0"/>
              </a:rPr>
              <a:t>⚙️	</a:t>
            </a:r>
            <a:r>
              <a:rPr lang="es-ES" sz="2000" b="1" dirty="0" err="1">
                <a:solidFill>
                  <a:schemeClr val="bg1"/>
                </a:solidFill>
                <a:latin typeface="Fira Code" panose="020B0809050000020004" pitchFamily="49" charset="0"/>
                <a:ea typeface="Fira Code" panose="020B0809050000020004" pitchFamily="49" charset="0"/>
                <a:cs typeface="Fira Code" panose="020B0809050000020004" pitchFamily="49" charset="0"/>
              </a:rPr>
              <a:t>Service</a:t>
            </a:r>
            <a:r>
              <a:rPr lang="es-ES" sz="2000" b="1" dirty="0">
                <a:solidFill>
                  <a:schemeClr val="bg1"/>
                </a:solidFill>
                <a:latin typeface="Fira Code" panose="020B0809050000020004" pitchFamily="49" charset="0"/>
                <a:ea typeface="Fira Code" panose="020B0809050000020004" pitchFamily="49" charset="0"/>
                <a:cs typeface="Fira Code" panose="020B0809050000020004" pitchFamily="49" charset="0"/>
              </a:rPr>
              <a:t> </a:t>
            </a:r>
            <a:r>
              <a:rPr lang="es-ES" sz="2000" b="1" dirty="0" err="1">
                <a:solidFill>
                  <a:schemeClr val="bg1"/>
                </a:solidFill>
                <a:latin typeface="Fira Code" panose="020B0809050000020004" pitchFamily="49" charset="0"/>
                <a:ea typeface="Fira Code" panose="020B0809050000020004" pitchFamily="49" charset="0"/>
                <a:cs typeface="Fira Code" panose="020B0809050000020004" pitchFamily="49" charset="0"/>
              </a:rPr>
              <a:t>Worker</a:t>
            </a:r>
            <a:endParaRPr lang="es-ES" sz="2000" b="1" dirty="0">
              <a:solidFill>
                <a:schemeClr val="bg1"/>
              </a:solidFill>
              <a:latin typeface="Fira Code" panose="020B0809050000020004" pitchFamily="49" charset="0"/>
              <a:ea typeface="Fira Code" panose="020B0809050000020004" pitchFamily="49" charset="0"/>
              <a:cs typeface="Fira Code" panose="020B0809050000020004" pitchFamily="49" charset="0"/>
            </a:endParaRPr>
          </a:p>
        </p:txBody>
      </p:sp>
      <p:sp>
        <p:nvSpPr>
          <p:cNvPr id="11" name="TextBox 10">
            <a:extLst>
              <a:ext uri="{FF2B5EF4-FFF2-40B4-BE49-F238E27FC236}">
                <a16:creationId xmlns:a16="http://schemas.microsoft.com/office/drawing/2014/main" id="{C1085412-BE07-77E5-237D-672EC48CA65D}"/>
              </a:ext>
            </a:extLst>
          </p:cNvPr>
          <p:cNvSpPr txBox="1"/>
          <p:nvPr/>
        </p:nvSpPr>
        <p:spPr>
          <a:xfrm>
            <a:off x="4197578" y="-5029054"/>
            <a:ext cx="10064521" cy="4801314"/>
          </a:xfrm>
          <a:prstGeom prst="rect">
            <a:avLst/>
          </a:prstGeom>
          <a:noFill/>
        </p:spPr>
        <p:txBody>
          <a:bodyPr wrap="square">
            <a:spAutoFit/>
          </a:bodyPr>
          <a:lstStyle/>
          <a:p>
            <a:r>
              <a:rPr lang="en-US" b="0" dirty="0">
                <a:solidFill>
                  <a:srgbClr val="808080"/>
                </a:solidFill>
                <a:effectLst/>
                <a:latin typeface="Fira Code" panose="020B0809050000020004" pitchFamily="49" charset="0"/>
              </a:rPr>
              <a:t>&lt;!</a:t>
            </a:r>
            <a:r>
              <a:rPr lang="en-US" b="0" dirty="0">
                <a:solidFill>
                  <a:srgbClr val="569CD6"/>
                </a:solidFill>
                <a:effectLst/>
                <a:latin typeface="Fira Code" panose="020B0809050000020004" pitchFamily="49" charset="0"/>
              </a:rPr>
              <a:t>DOCTYPE</a:t>
            </a:r>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html</a:t>
            </a:r>
            <a:r>
              <a:rPr lang="en-US" b="0" dirty="0">
                <a:solidFill>
                  <a:srgbClr val="808080"/>
                </a:solidFill>
                <a:effectLst/>
                <a:latin typeface="Fira Code" panose="020B0809050000020004" pitchFamily="49" charset="0"/>
              </a:rPr>
              <a:t>&gt;</a:t>
            </a:r>
            <a:endParaRPr lang="en-US" b="0" dirty="0">
              <a:solidFill>
                <a:srgbClr val="D4D4D4"/>
              </a:solidFill>
              <a:effectLst/>
              <a:latin typeface="Fira Code" panose="020B0809050000020004" pitchFamily="49" charset="0"/>
            </a:endParaRPr>
          </a:p>
          <a:p>
            <a:r>
              <a:rPr lang="en-US" b="0" dirty="0">
                <a:solidFill>
                  <a:srgbClr val="808080"/>
                </a:solidFill>
                <a:effectLst/>
                <a:latin typeface="Fira Code" panose="020B0809050000020004" pitchFamily="49" charset="0"/>
              </a:rPr>
              <a:t>&lt;</a:t>
            </a:r>
            <a:r>
              <a:rPr lang="en-US" b="0" dirty="0">
                <a:solidFill>
                  <a:srgbClr val="569CD6"/>
                </a:solidFill>
                <a:effectLst/>
                <a:latin typeface="Fira Code" panose="020B0809050000020004" pitchFamily="49" charset="0"/>
              </a:rPr>
              <a:t>html</a:t>
            </a:r>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lang</a:t>
            </a:r>
            <a:r>
              <a:rPr lang="en-US" b="0" dirty="0">
                <a:solidFill>
                  <a:srgbClr val="D4D4D4"/>
                </a:solidFill>
                <a:effectLst/>
                <a:latin typeface="Fira Code" panose="020B0809050000020004" pitchFamily="49" charset="0"/>
              </a:rPr>
              <a:t>=</a:t>
            </a:r>
            <a:r>
              <a:rPr lang="en-US" b="0" dirty="0">
                <a:solidFill>
                  <a:srgbClr val="CE9178"/>
                </a:solidFill>
                <a:effectLst/>
                <a:latin typeface="Fira Code" panose="020B0809050000020004" pitchFamily="49" charset="0"/>
              </a:rPr>
              <a:t>"</a:t>
            </a:r>
            <a:r>
              <a:rPr lang="en-US" b="0" dirty="0" err="1">
                <a:solidFill>
                  <a:srgbClr val="CE9178"/>
                </a:solidFill>
                <a:effectLst/>
                <a:latin typeface="Fira Code" panose="020B0809050000020004" pitchFamily="49" charset="0"/>
              </a:rPr>
              <a:t>en</a:t>
            </a:r>
            <a:r>
              <a:rPr lang="en-US" b="0" dirty="0">
                <a:solidFill>
                  <a:srgbClr val="CE9178"/>
                </a:solidFill>
                <a:effectLst/>
                <a:latin typeface="Fira Code" panose="020B0809050000020004" pitchFamily="49" charset="0"/>
              </a:rPr>
              <a:t>"</a:t>
            </a:r>
            <a:r>
              <a:rPr lang="en-US" b="0" dirty="0">
                <a:solidFill>
                  <a:srgbClr val="808080"/>
                </a:solidFill>
                <a:effectLst/>
                <a:latin typeface="Fira Code" panose="020B0809050000020004" pitchFamily="49" charset="0"/>
              </a:rPr>
              <a:t>&gt;</a:t>
            </a:r>
            <a:endParaRPr lang="en-US" b="0" dirty="0">
              <a:solidFill>
                <a:srgbClr val="D4D4D4"/>
              </a:solidFill>
              <a:effectLst/>
              <a:latin typeface="Fira Code" panose="020B0809050000020004" pitchFamily="49" charset="0"/>
            </a:endParaRPr>
          </a:p>
          <a:p>
            <a:br>
              <a:rPr lang="en-US" b="0" dirty="0">
                <a:solidFill>
                  <a:srgbClr val="D4D4D4"/>
                </a:solidFill>
                <a:effectLst/>
                <a:latin typeface="Fira Code" panose="020B0809050000020004" pitchFamily="49" charset="0"/>
              </a:rPr>
            </a:br>
            <a:r>
              <a:rPr lang="en-US" b="0" dirty="0">
                <a:solidFill>
                  <a:srgbClr val="808080"/>
                </a:solidFill>
                <a:effectLst/>
                <a:latin typeface="Fira Code" panose="020B0809050000020004" pitchFamily="49" charset="0"/>
              </a:rPr>
              <a:t>&lt;</a:t>
            </a:r>
            <a:r>
              <a:rPr lang="en-US" b="0" dirty="0">
                <a:solidFill>
                  <a:srgbClr val="569CD6"/>
                </a:solidFill>
                <a:effectLst/>
                <a:latin typeface="Fira Code" panose="020B0809050000020004" pitchFamily="49" charset="0"/>
              </a:rPr>
              <a:t>head</a:t>
            </a:r>
            <a:r>
              <a:rPr lang="en-US" b="0" dirty="0">
                <a:solidFill>
                  <a:srgbClr val="808080"/>
                </a:solidFill>
                <a:effectLst/>
                <a:latin typeface="Fira Code" panose="020B0809050000020004" pitchFamily="49" charset="0"/>
              </a:rPr>
              <a:t>&gt;</a:t>
            </a:r>
            <a:endParaRPr lang="en-US" b="0" dirty="0">
              <a:solidFill>
                <a:srgbClr val="D4D4D4"/>
              </a:solidFill>
              <a:effectLst/>
              <a:latin typeface="Fira Code" panose="020B0809050000020004" pitchFamily="49" charset="0"/>
            </a:endParaRPr>
          </a:p>
          <a:p>
            <a:br>
              <a:rPr lang="en-US" b="0" dirty="0">
                <a:solidFill>
                  <a:srgbClr val="D4D4D4"/>
                </a:solidFill>
                <a:effectLst/>
                <a:latin typeface="Fira Code" panose="020B0809050000020004" pitchFamily="49" charset="0"/>
              </a:rPr>
            </a:br>
            <a:r>
              <a:rPr lang="en-US" b="0" dirty="0">
                <a:solidFill>
                  <a:srgbClr val="D4D4D4"/>
                </a:solidFill>
                <a:effectLst/>
                <a:latin typeface="Fira Code" panose="020B0809050000020004" pitchFamily="49" charset="0"/>
              </a:rPr>
              <a:t>    </a:t>
            </a:r>
            <a:r>
              <a:rPr lang="en-US" b="0" dirty="0">
                <a:solidFill>
                  <a:srgbClr val="808080"/>
                </a:solidFill>
                <a:effectLst/>
                <a:latin typeface="Fira Code" panose="020B0809050000020004" pitchFamily="49" charset="0"/>
              </a:rPr>
              <a:t>&lt;</a:t>
            </a:r>
            <a:r>
              <a:rPr lang="en-US" b="0" dirty="0">
                <a:solidFill>
                  <a:srgbClr val="569CD6"/>
                </a:solidFill>
                <a:effectLst/>
                <a:latin typeface="Fira Code" panose="020B0809050000020004" pitchFamily="49" charset="0"/>
              </a:rPr>
              <a:t>title</a:t>
            </a:r>
            <a:r>
              <a:rPr lang="en-US" b="0" dirty="0">
                <a:solidFill>
                  <a:srgbClr val="808080"/>
                </a:solidFill>
                <a:effectLst/>
                <a:latin typeface="Fira Code" panose="020B0809050000020004" pitchFamily="49" charset="0"/>
              </a:rPr>
              <a:t>&gt;</a:t>
            </a:r>
            <a:r>
              <a:rPr lang="en-US" b="0" dirty="0">
                <a:solidFill>
                  <a:srgbClr val="D4D4D4"/>
                </a:solidFill>
                <a:effectLst/>
                <a:latin typeface="Fira Code" panose="020B0809050000020004" pitchFamily="49" charset="0"/>
              </a:rPr>
              <a:t>My </a:t>
            </a:r>
            <a:r>
              <a:rPr lang="en-US" b="0" dirty="0" err="1">
                <a:solidFill>
                  <a:srgbClr val="D4D4D4"/>
                </a:solidFill>
                <a:effectLst/>
                <a:latin typeface="Fira Code" panose="020B0809050000020004" pitchFamily="49" charset="0"/>
              </a:rPr>
              <a:t>ToDo</a:t>
            </a:r>
            <a:r>
              <a:rPr lang="en-US" b="0" dirty="0">
                <a:solidFill>
                  <a:srgbClr val="D4D4D4"/>
                </a:solidFill>
                <a:effectLst/>
                <a:latin typeface="Fira Code" panose="020B0809050000020004" pitchFamily="49" charset="0"/>
              </a:rPr>
              <a:t> List</a:t>
            </a:r>
            <a:r>
              <a:rPr lang="en-US" b="0" dirty="0">
                <a:solidFill>
                  <a:srgbClr val="808080"/>
                </a:solidFill>
                <a:effectLst/>
                <a:latin typeface="Fira Code" panose="020B0809050000020004" pitchFamily="49" charset="0"/>
              </a:rPr>
              <a:t>&lt;/</a:t>
            </a:r>
            <a:r>
              <a:rPr lang="en-US" b="0" dirty="0">
                <a:solidFill>
                  <a:srgbClr val="569CD6"/>
                </a:solidFill>
                <a:effectLst/>
                <a:latin typeface="Fira Code" panose="020B0809050000020004" pitchFamily="49" charset="0"/>
              </a:rPr>
              <a:t>title</a:t>
            </a:r>
            <a:r>
              <a:rPr lang="en-US" b="0" dirty="0">
                <a:solidFill>
                  <a:srgbClr val="808080"/>
                </a:solidFill>
                <a:effectLst/>
                <a:latin typeface="Fira Code" panose="020B0809050000020004" pitchFamily="49" charset="0"/>
              </a:rPr>
              <a:t>&gt;</a:t>
            </a:r>
            <a:br>
              <a:rPr lang="en-US" b="0" dirty="0">
                <a:solidFill>
                  <a:srgbClr val="D4D4D4"/>
                </a:solidFill>
                <a:effectLst/>
                <a:latin typeface="Fira Code" panose="020B0809050000020004" pitchFamily="49" charset="0"/>
              </a:rPr>
            </a:br>
            <a:r>
              <a:rPr lang="en-US" b="0" dirty="0">
                <a:solidFill>
                  <a:srgbClr val="D4D4D4"/>
                </a:solidFill>
                <a:effectLst/>
                <a:latin typeface="Fira Code" panose="020B0809050000020004" pitchFamily="49" charset="0"/>
              </a:rPr>
              <a:t>    </a:t>
            </a:r>
            <a:r>
              <a:rPr lang="en-US" b="0" dirty="0">
                <a:solidFill>
                  <a:srgbClr val="808080"/>
                </a:solidFill>
                <a:effectLst/>
                <a:latin typeface="Fira Code" panose="020B0809050000020004" pitchFamily="49" charset="0"/>
              </a:rPr>
              <a:t>&lt;</a:t>
            </a:r>
            <a:r>
              <a:rPr lang="en-US" b="0" dirty="0">
                <a:solidFill>
                  <a:srgbClr val="569CD6"/>
                </a:solidFill>
                <a:effectLst/>
                <a:latin typeface="Fira Code" panose="020B0809050000020004" pitchFamily="49" charset="0"/>
              </a:rPr>
              <a:t>link</a:t>
            </a:r>
            <a:r>
              <a:rPr lang="en-US" b="0" dirty="0">
                <a:solidFill>
                  <a:srgbClr val="D4D4D4"/>
                </a:solidFill>
                <a:effectLst/>
                <a:latin typeface="Fira Code" panose="020B0809050000020004" pitchFamily="49" charset="0"/>
              </a:rPr>
              <a:t> </a:t>
            </a:r>
            <a:r>
              <a:rPr lang="en-US" b="0" dirty="0" err="1">
                <a:solidFill>
                  <a:srgbClr val="9CDCFE"/>
                </a:solidFill>
                <a:effectLst/>
                <a:latin typeface="Fira Code" panose="020B0809050000020004" pitchFamily="49" charset="0"/>
              </a:rPr>
              <a:t>rel</a:t>
            </a:r>
            <a:r>
              <a:rPr lang="en-US" b="0" dirty="0">
                <a:solidFill>
                  <a:srgbClr val="D4D4D4"/>
                </a:solidFill>
                <a:effectLst/>
                <a:latin typeface="Fira Code" panose="020B0809050000020004" pitchFamily="49" charset="0"/>
              </a:rPr>
              <a:t>=</a:t>
            </a:r>
            <a:r>
              <a:rPr lang="en-US" b="0" dirty="0">
                <a:solidFill>
                  <a:srgbClr val="CE9178"/>
                </a:solidFill>
                <a:effectLst/>
                <a:latin typeface="Fira Code" panose="020B0809050000020004" pitchFamily="49" charset="0"/>
              </a:rPr>
              <a:t>"stylesheet"</a:t>
            </a:r>
            <a:r>
              <a:rPr lang="en-US" b="0" dirty="0">
                <a:solidFill>
                  <a:srgbClr val="D4D4D4"/>
                </a:solidFill>
                <a:effectLst/>
                <a:latin typeface="Fira Code" panose="020B0809050000020004" pitchFamily="49" charset="0"/>
              </a:rPr>
              <a:t> </a:t>
            </a:r>
            <a:r>
              <a:rPr lang="en-US" b="0" dirty="0" err="1">
                <a:solidFill>
                  <a:srgbClr val="9CDCFE"/>
                </a:solidFill>
                <a:effectLst/>
                <a:latin typeface="Fira Code" panose="020B0809050000020004" pitchFamily="49" charset="0"/>
              </a:rPr>
              <a:t>href</a:t>
            </a:r>
            <a:r>
              <a:rPr lang="en-US" b="0" dirty="0">
                <a:solidFill>
                  <a:srgbClr val="D4D4D4"/>
                </a:solidFill>
                <a:effectLst/>
                <a:latin typeface="Fira Code" panose="020B0809050000020004" pitchFamily="49" charset="0"/>
              </a:rPr>
              <a:t>=</a:t>
            </a:r>
            <a:r>
              <a:rPr lang="en-US" b="0" dirty="0">
                <a:solidFill>
                  <a:srgbClr val="CE9178"/>
                </a:solidFill>
                <a:effectLst/>
                <a:latin typeface="Fira Code" panose="020B0809050000020004" pitchFamily="49" charset="0"/>
              </a:rPr>
              <a:t>"/styles/styles.min.css"</a:t>
            </a:r>
            <a:r>
              <a:rPr lang="en-US" b="0" dirty="0">
                <a:solidFill>
                  <a:srgbClr val="808080"/>
                </a:solidFill>
                <a:effectLst/>
                <a:latin typeface="Fira Code" panose="020B0809050000020004" pitchFamily="49" charset="0"/>
              </a:rPr>
              <a:t>&gt;</a:t>
            </a:r>
            <a:br>
              <a:rPr lang="en-US" b="0" dirty="0">
                <a:solidFill>
                  <a:srgbClr val="D4D4D4"/>
                </a:solidFill>
                <a:effectLst/>
                <a:latin typeface="Fira Code" panose="020B0809050000020004" pitchFamily="49" charset="0"/>
              </a:rPr>
            </a:br>
            <a:br>
              <a:rPr lang="en-US" b="0" dirty="0">
                <a:solidFill>
                  <a:srgbClr val="D4D4D4"/>
                </a:solidFill>
                <a:effectLst/>
                <a:latin typeface="Fira Code" panose="020B0809050000020004" pitchFamily="49" charset="0"/>
              </a:rPr>
            </a:br>
            <a:r>
              <a:rPr lang="en-US" b="0" dirty="0">
                <a:solidFill>
                  <a:srgbClr val="D4D4D4"/>
                </a:solidFill>
                <a:effectLst/>
                <a:latin typeface="Fira Code" panose="020B0809050000020004" pitchFamily="49" charset="0"/>
              </a:rPr>
              <a:t>    </a:t>
            </a:r>
            <a:r>
              <a:rPr lang="en-US" b="0" dirty="0">
                <a:solidFill>
                  <a:srgbClr val="808080"/>
                </a:solidFill>
                <a:effectLst/>
                <a:latin typeface="Fira Code" panose="020B0809050000020004" pitchFamily="49" charset="0"/>
              </a:rPr>
              <a:t>&lt;</a:t>
            </a:r>
            <a:r>
              <a:rPr lang="en-US" b="0" dirty="0">
                <a:solidFill>
                  <a:srgbClr val="569CD6"/>
                </a:solidFill>
                <a:effectLst/>
                <a:latin typeface="Fira Code" panose="020B0809050000020004" pitchFamily="49" charset="0"/>
              </a:rPr>
              <a:t>link</a:t>
            </a:r>
            <a:r>
              <a:rPr lang="en-US" b="0" dirty="0">
                <a:solidFill>
                  <a:srgbClr val="D4D4D4"/>
                </a:solidFill>
                <a:effectLst/>
                <a:latin typeface="Fira Code" panose="020B0809050000020004" pitchFamily="49" charset="0"/>
              </a:rPr>
              <a:t> </a:t>
            </a:r>
            <a:r>
              <a:rPr lang="en-US" b="0" dirty="0" err="1">
                <a:solidFill>
                  <a:srgbClr val="9CDCFE"/>
                </a:solidFill>
                <a:effectLst/>
                <a:latin typeface="Fira Code" panose="020B0809050000020004" pitchFamily="49" charset="0"/>
              </a:rPr>
              <a:t>rel</a:t>
            </a:r>
            <a:r>
              <a:rPr lang="en-US" b="0" dirty="0">
                <a:solidFill>
                  <a:srgbClr val="D4D4D4"/>
                </a:solidFill>
                <a:effectLst/>
                <a:latin typeface="Fira Code" panose="020B0809050000020004" pitchFamily="49" charset="0"/>
              </a:rPr>
              <a:t>=</a:t>
            </a:r>
            <a:r>
              <a:rPr lang="en-US" b="0" dirty="0">
                <a:solidFill>
                  <a:srgbClr val="CE9178"/>
                </a:solidFill>
                <a:effectLst/>
                <a:latin typeface="Fira Code" panose="020B0809050000020004" pitchFamily="49" charset="0"/>
              </a:rPr>
              <a:t>"manifest"</a:t>
            </a:r>
            <a:r>
              <a:rPr lang="en-US" b="0" dirty="0">
                <a:solidFill>
                  <a:srgbClr val="D4D4D4"/>
                </a:solidFill>
                <a:effectLst/>
                <a:latin typeface="Fira Code" panose="020B0809050000020004" pitchFamily="49" charset="0"/>
              </a:rPr>
              <a:t> </a:t>
            </a:r>
            <a:r>
              <a:rPr lang="en-US" b="0" dirty="0" err="1">
                <a:solidFill>
                  <a:srgbClr val="9CDCFE"/>
                </a:solidFill>
                <a:effectLst/>
                <a:latin typeface="Fira Code" panose="020B0809050000020004" pitchFamily="49" charset="0"/>
              </a:rPr>
              <a:t>href</a:t>
            </a:r>
            <a:r>
              <a:rPr lang="en-US" b="0" dirty="0">
                <a:solidFill>
                  <a:srgbClr val="D4D4D4"/>
                </a:solidFill>
                <a:effectLst/>
                <a:latin typeface="Fira Code" panose="020B0809050000020004" pitchFamily="49" charset="0"/>
              </a:rPr>
              <a:t>=</a:t>
            </a:r>
            <a:r>
              <a:rPr lang="en-US" b="0" dirty="0">
                <a:solidFill>
                  <a:srgbClr val="CE9178"/>
                </a:solidFill>
                <a:effectLst/>
                <a:latin typeface="Fira Code" panose="020B0809050000020004" pitchFamily="49" charset="0"/>
              </a:rPr>
              <a:t>"</a:t>
            </a:r>
            <a:r>
              <a:rPr lang="en-US" b="0" dirty="0" err="1">
                <a:solidFill>
                  <a:srgbClr val="CE9178"/>
                </a:solidFill>
                <a:effectLst/>
                <a:latin typeface="Fira Code" panose="020B0809050000020004" pitchFamily="49" charset="0"/>
              </a:rPr>
              <a:t>manifest.json</a:t>
            </a:r>
            <a:r>
              <a:rPr lang="en-US" b="0" dirty="0">
                <a:solidFill>
                  <a:srgbClr val="CE9178"/>
                </a:solidFill>
                <a:effectLst/>
                <a:latin typeface="Fira Code" panose="020B0809050000020004" pitchFamily="49" charset="0"/>
              </a:rPr>
              <a:t>"</a:t>
            </a:r>
            <a:r>
              <a:rPr lang="en-US" b="0" dirty="0">
                <a:solidFill>
                  <a:srgbClr val="D4D4D4"/>
                </a:solidFill>
                <a:effectLst/>
                <a:latin typeface="Fira Code" panose="020B0809050000020004" pitchFamily="49" charset="0"/>
              </a:rPr>
              <a:t> </a:t>
            </a:r>
            <a:r>
              <a:rPr lang="en-US" b="0" dirty="0">
                <a:solidFill>
                  <a:srgbClr val="808080"/>
                </a:solidFill>
                <a:effectLst/>
                <a:latin typeface="Fira Code" panose="020B0809050000020004" pitchFamily="49" charset="0"/>
              </a:rPr>
              <a:t>/&gt;</a:t>
            </a:r>
            <a:endParaRPr lang="en-US" b="0" dirty="0">
              <a:solidFill>
                <a:srgbClr val="D4D4D4"/>
              </a:solidFill>
              <a:effectLst/>
              <a:latin typeface="Fira Code" panose="020B0809050000020004" pitchFamily="49" charset="0"/>
            </a:endParaRPr>
          </a:p>
          <a:p>
            <a:endParaRPr lang="en-US" b="0" dirty="0">
              <a:solidFill>
                <a:srgbClr val="D4D4D4"/>
              </a:solidFill>
              <a:effectLst/>
              <a:latin typeface="Fira Code" panose="020B0809050000020004" pitchFamily="49" charset="0"/>
            </a:endParaRPr>
          </a:p>
          <a:p>
            <a:r>
              <a:rPr lang="en-US" b="0" dirty="0">
                <a:solidFill>
                  <a:srgbClr val="D4D4D4">
                    <a:alpha val="75000"/>
                  </a:srgbClr>
                </a:solidFill>
                <a:effectLst/>
                <a:latin typeface="Fira Code" panose="020B0809050000020004" pitchFamily="49" charset="0"/>
              </a:rPr>
              <a:t>    </a:t>
            </a:r>
            <a:r>
              <a:rPr lang="en-US" b="0" dirty="0">
                <a:solidFill>
                  <a:srgbClr val="808080">
                    <a:alpha val="75000"/>
                  </a:srgbClr>
                </a:solidFill>
                <a:effectLst/>
                <a:latin typeface="Fira Code" panose="020B0809050000020004" pitchFamily="49" charset="0"/>
              </a:rPr>
              <a:t>&lt;</a:t>
            </a:r>
            <a:r>
              <a:rPr lang="en-US" b="0" dirty="0">
                <a:solidFill>
                  <a:srgbClr val="569CD6">
                    <a:alpha val="75000"/>
                  </a:srgbClr>
                </a:solidFill>
                <a:effectLst/>
                <a:latin typeface="Fira Code" panose="020B0809050000020004" pitchFamily="49" charset="0"/>
              </a:rPr>
              <a:t>link</a:t>
            </a:r>
            <a:r>
              <a:rPr lang="en-US" b="0" dirty="0">
                <a:solidFill>
                  <a:srgbClr val="D4D4D4">
                    <a:alpha val="75000"/>
                  </a:srgbClr>
                </a:solidFill>
                <a:effectLst/>
                <a:latin typeface="Fira Code" panose="020B0809050000020004" pitchFamily="49" charset="0"/>
              </a:rPr>
              <a:t> </a:t>
            </a:r>
            <a:r>
              <a:rPr lang="en-US" b="0" dirty="0" err="1">
                <a:solidFill>
                  <a:srgbClr val="9CDCFE">
                    <a:alpha val="75000"/>
                  </a:srgbClr>
                </a:solidFill>
                <a:effectLst/>
                <a:latin typeface="Fira Code" panose="020B0809050000020004" pitchFamily="49" charset="0"/>
              </a:rPr>
              <a:t>rel</a:t>
            </a:r>
            <a:r>
              <a:rPr lang="en-US" b="0" dirty="0">
                <a:solidFill>
                  <a:srgbClr val="D4D4D4">
                    <a:alpha val="75000"/>
                  </a:srgbClr>
                </a:solidFill>
                <a:effectLst/>
                <a:latin typeface="Fira Code" panose="020B0809050000020004" pitchFamily="49" charset="0"/>
              </a:rPr>
              <a:t>=</a:t>
            </a:r>
            <a:r>
              <a:rPr lang="en-US" b="0" dirty="0">
                <a:solidFill>
                  <a:srgbClr val="CE9178">
                    <a:alpha val="75000"/>
                  </a:srgbClr>
                </a:solidFill>
                <a:effectLst/>
                <a:latin typeface="Fira Code" panose="020B0809050000020004" pitchFamily="49" charset="0"/>
              </a:rPr>
              <a:t>"apple-touch-icon"</a:t>
            </a:r>
            <a:r>
              <a:rPr lang="en-US" b="0" dirty="0">
                <a:solidFill>
                  <a:srgbClr val="D4D4D4">
                    <a:alpha val="75000"/>
                  </a:srgbClr>
                </a:solidFill>
                <a:effectLst/>
                <a:latin typeface="Fira Code" panose="020B0809050000020004" pitchFamily="49" charset="0"/>
              </a:rPr>
              <a:t> </a:t>
            </a:r>
            <a:r>
              <a:rPr lang="en-US" b="0" dirty="0" err="1">
                <a:solidFill>
                  <a:srgbClr val="9CDCFE">
                    <a:alpha val="75000"/>
                  </a:srgbClr>
                </a:solidFill>
                <a:effectLst/>
                <a:latin typeface="Fira Code" panose="020B0809050000020004" pitchFamily="49" charset="0"/>
              </a:rPr>
              <a:t>href</a:t>
            </a:r>
            <a:r>
              <a:rPr lang="en-US" b="0" dirty="0">
                <a:solidFill>
                  <a:srgbClr val="D4D4D4">
                    <a:alpha val="75000"/>
                  </a:srgbClr>
                </a:solidFill>
                <a:effectLst/>
                <a:latin typeface="Fira Code" panose="020B0809050000020004" pitchFamily="49" charset="0"/>
              </a:rPr>
              <a:t>=</a:t>
            </a:r>
            <a:r>
              <a:rPr lang="en-US" b="0" dirty="0">
                <a:solidFill>
                  <a:srgbClr val="CE9178">
                    <a:alpha val="75000"/>
                  </a:srgbClr>
                </a:solidFill>
                <a:effectLst/>
                <a:latin typeface="Fira Code" panose="020B0809050000020004" pitchFamily="49" charset="0"/>
              </a:rPr>
              <a:t>"images/icons/icon-192x192.png"</a:t>
            </a:r>
            <a:r>
              <a:rPr lang="en-US" b="0" dirty="0">
                <a:solidFill>
                  <a:srgbClr val="D4D4D4">
                    <a:alpha val="75000"/>
                  </a:srgbClr>
                </a:solidFill>
                <a:effectLst/>
                <a:latin typeface="Fira Code" panose="020B0809050000020004" pitchFamily="49" charset="0"/>
              </a:rPr>
              <a:t> </a:t>
            </a:r>
            <a:r>
              <a:rPr lang="en-US" b="0" dirty="0">
                <a:solidFill>
                  <a:srgbClr val="808080">
                    <a:alpha val="75000"/>
                  </a:srgbClr>
                </a:solidFill>
                <a:effectLst/>
                <a:latin typeface="Fira Code" panose="020B0809050000020004" pitchFamily="49" charset="0"/>
              </a:rPr>
              <a:t>/&gt;</a:t>
            </a:r>
            <a:endParaRPr lang="en-US" b="0" dirty="0">
              <a:solidFill>
                <a:srgbClr val="D4D4D4">
                  <a:alpha val="75000"/>
                </a:srgbClr>
              </a:solidFill>
              <a:effectLst/>
              <a:latin typeface="Fira Code" panose="020B0809050000020004" pitchFamily="49" charset="0"/>
            </a:endParaRPr>
          </a:p>
          <a:p>
            <a:r>
              <a:rPr lang="en-US" b="0" dirty="0">
                <a:solidFill>
                  <a:srgbClr val="D4D4D4">
                    <a:alpha val="50000"/>
                  </a:srgbClr>
                </a:solidFill>
                <a:effectLst/>
                <a:latin typeface="Fira Code" panose="020B0809050000020004" pitchFamily="49" charset="0"/>
              </a:rPr>
              <a:t>    </a:t>
            </a:r>
            <a:r>
              <a:rPr lang="en-US" b="0" dirty="0">
                <a:solidFill>
                  <a:srgbClr val="808080">
                    <a:alpha val="50000"/>
                  </a:srgbClr>
                </a:solidFill>
                <a:effectLst/>
                <a:latin typeface="Fira Code" panose="020B0809050000020004" pitchFamily="49" charset="0"/>
              </a:rPr>
              <a:t>&lt;</a:t>
            </a:r>
            <a:r>
              <a:rPr lang="en-US" b="0" dirty="0">
                <a:solidFill>
                  <a:srgbClr val="569CD6">
                    <a:alpha val="50000"/>
                  </a:srgbClr>
                </a:solidFill>
                <a:effectLst/>
                <a:latin typeface="Fira Code" panose="020B0809050000020004" pitchFamily="49" charset="0"/>
              </a:rPr>
              <a:t>link</a:t>
            </a:r>
            <a:r>
              <a:rPr lang="en-US" b="0" dirty="0">
                <a:solidFill>
                  <a:srgbClr val="D4D4D4">
                    <a:alpha val="50000"/>
                  </a:srgbClr>
                </a:solidFill>
                <a:effectLst/>
                <a:latin typeface="Fira Code" panose="020B0809050000020004" pitchFamily="49" charset="0"/>
              </a:rPr>
              <a:t> </a:t>
            </a:r>
            <a:r>
              <a:rPr lang="en-US" b="0" dirty="0" err="1">
                <a:solidFill>
                  <a:srgbClr val="9CDCFE">
                    <a:alpha val="50000"/>
                  </a:srgbClr>
                </a:solidFill>
                <a:effectLst/>
                <a:latin typeface="Fira Code" panose="020B0809050000020004" pitchFamily="49" charset="0"/>
              </a:rPr>
              <a:t>rel</a:t>
            </a:r>
            <a:r>
              <a:rPr lang="en-US" b="0" dirty="0">
                <a:solidFill>
                  <a:srgbClr val="D4D4D4">
                    <a:alpha val="50000"/>
                  </a:srgbClr>
                </a:solidFill>
                <a:effectLst/>
                <a:latin typeface="Fira Code" panose="020B0809050000020004" pitchFamily="49" charset="0"/>
              </a:rPr>
              <a:t>=</a:t>
            </a:r>
            <a:r>
              <a:rPr lang="en-US" b="0" dirty="0">
                <a:solidFill>
                  <a:srgbClr val="CE9178">
                    <a:alpha val="50000"/>
                  </a:srgbClr>
                </a:solidFill>
                <a:effectLst/>
                <a:latin typeface="Fira Code" panose="020B0809050000020004" pitchFamily="49" charset="0"/>
              </a:rPr>
              <a:t>"apple-touch-icon"</a:t>
            </a:r>
            <a:r>
              <a:rPr lang="en-US" b="0" dirty="0">
                <a:solidFill>
                  <a:srgbClr val="D4D4D4">
                    <a:alpha val="50000"/>
                  </a:srgbClr>
                </a:solidFill>
                <a:effectLst/>
                <a:latin typeface="Fira Code" panose="020B0809050000020004" pitchFamily="49" charset="0"/>
              </a:rPr>
              <a:t> </a:t>
            </a:r>
            <a:r>
              <a:rPr lang="en-US" b="0" dirty="0" err="1">
                <a:solidFill>
                  <a:srgbClr val="9CDCFE">
                    <a:alpha val="50000"/>
                  </a:srgbClr>
                </a:solidFill>
                <a:effectLst/>
                <a:latin typeface="Fira Code" panose="020B0809050000020004" pitchFamily="49" charset="0"/>
              </a:rPr>
              <a:t>href</a:t>
            </a:r>
            <a:r>
              <a:rPr lang="en-US" b="0" dirty="0">
                <a:solidFill>
                  <a:srgbClr val="D4D4D4">
                    <a:alpha val="50000"/>
                  </a:srgbClr>
                </a:solidFill>
                <a:effectLst/>
                <a:latin typeface="Fira Code" panose="020B0809050000020004" pitchFamily="49" charset="0"/>
              </a:rPr>
              <a:t>=</a:t>
            </a:r>
            <a:r>
              <a:rPr lang="en-US" b="0" dirty="0">
                <a:solidFill>
                  <a:srgbClr val="CE9178">
                    <a:alpha val="50000"/>
                  </a:srgbClr>
                </a:solidFill>
                <a:effectLst/>
                <a:latin typeface="Fira Code" panose="020B0809050000020004" pitchFamily="49" charset="0"/>
              </a:rPr>
              <a:t>"images/icons/icon-256x256.png"</a:t>
            </a:r>
            <a:r>
              <a:rPr lang="en-US" b="0" dirty="0">
                <a:solidFill>
                  <a:srgbClr val="D4D4D4">
                    <a:alpha val="50000"/>
                  </a:srgbClr>
                </a:solidFill>
                <a:effectLst/>
                <a:latin typeface="Fira Code" panose="020B0809050000020004" pitchFamily="49" charset="0"/>
              </a:rPr>
              <a:t> </a:t>
            </a:r>
            <a:r>
              <a:rPr lang="en-US" b="0" dirty="0">
                <a:solidFill>
                  <a:srgbClr val="808080">
                    <a:alpha val="50000"/>
                  </a:srgbClr>
                </a:solidFill>
                <a:effectLst/>
                <a:latin typeface="Fira Code" panose="020B0809050000020004" pitchFamily="49" charset="0"/>
              </a:rPr>
              <a:t>/&gt;</a:t>
            </a:r>
            <a:endParaRPr lang="en-US" b="0" dirty="0">
              <a:solidFill>
                <a:srgbClr val="D4D4D4">
                  <a:alpha val="50000"/>
                </a:srgbClr>
              </a:solidFill>
              <a:effectLst/>
              <a:latin typeface="Fira Code" panose="020B0809050000020004" pitchFamily="49" charset="0"/>
            </a:endParaRPr>
          </a:p>
          <a:p>
            <a:r>
              <a:rPr lang="en-US" b="0" dirty="0">
                <a:solidFill>
                  <a:srgbClr val="D4D4D4">
                    <a:alpha val="35000"/>
                  </a:srgbClr>
                </a:solidFill>
                <a:effectLst/>
                <a:latin typeface="Fira Code" panose="020B0809050000020004" pitchFamily="49" charset="0"/>
              </a:rPr>
              <a:t>    </a:t>
            </a:r>
            <a:r>
              <a:rPr lang="en-US" b="0" dirty="0">
                <a:solidFill>
                  <a:srgbClr val="808080">
                    <a:alpha val="35000"/>
                  </a:srgbClr>
                </a:solidFill>
                <a:effectLst/>
                <a:latin typeface="Fira Code" panose="020B0809050000020004" pitchFamily="49" charset="0"/>
              </a:rPr>
              <a:t>&lt;</a:t>
            </a:r>
            <a:r>
              <a:rPr lang="en-US" b="0" dirty="0">
                <a:solidFill>
                  <a:srgbClr val="569CD6">
                    <a:alpha val="35000"/>
                  </a:srgbClr>
                </a:solidFill>
                <a:effectLst/>
                <a:latin typeface="Fira Code" panose="020B0809050000020004" pitchFamily="49" charset="0"/>
              </a:rPr>
              <a:t>link</a:t>
            </a:r>
            <a:r>
              <a:rPr lang="en-US" b="0" dirty="0">
                <a:solidFill>
                  <a:srgbClr val="D4D4D4">
                    <a:alpha val="35000"/>
                  </a:srgbClr>
                </a:solidFill>
                <a:effectLst/>
                <a:latin typeface="Fira Code" panose="020B0809050000020004" pitchFamily="49" charset="0"/>
              </a:rPr>
              <a:t> </a:t>
            </a:r>
            <a:r>
              <a:rPr lang="en-US" b="0" dirty="0" err="1">
                <a:solidFill>
                  <a:srgbClr val="9CDCFE">
                    <a:alpha val="35000"/>
                  </a:srgbClr>
                </a:solidFill>
                <a:effectLst/>
                <a:latin typeface="Fira Code" panose="020B0809050000020004" pitchFamily="49" charset="0"/>
              </a:rPr>
              <a:t>rel</a:t>
            </a:r>
            <a:r>
              <a:rPr lang="en-US" b="0" dirty="0">
                <a:solidFill>
                  <a:srgbClr val="D4D4D4">
                    <a:alpha val="35000"/>
                  </a:srgbClr>
                </a:solidFill>
                <a:effectLst/>
                <a:latin typeface="Fira Code" panose="020B0809050000020004" pitchFamily="49" charset="0"/>
              </a:rPr>
              <a:t>=</a:t>
            </a:r>
            <a:r>
              <a:rPr lang="en-US" b="0" dirty="0">
                <a:solidFill>
                  <a:srgbClr val="CE9178">
                    <a:alpha val="35000"/>
                  </a:srgbClr>
                </a:solidFill>
                <a:effectLst/>
                <a:latin typeface="Fira Code" panose="020B0809050000020004" pitchFamily="49" charset="0"/>
              </a:rPr>
              <a:t>"apple-touch-icon"</a:t>
            </a:r>
            <a:r>
              <a:rPr lang="en-US" b="0" dirty="0">
                <a:solidFill>
                  <a:srgbClr val="D4D4D4">
                    <a:alpha val="35000"/>
                  </a:srgbClr>
                </a:solidFill>
                <a:effectLst/>
                <a:latin typeface="Fira Code" panose="020B0809050000020004" pitchFamily="49" charset="0"/>
              </a:rPr>
              <a:t> </a:t>
            </a:r>
            <a:r>
              <a:rPr lang="en-US" b="0" dirty="0" err="1">
                <a:solidFill>
                  <a:srgbClr val="9CDCFE">
                    <a:alpha val="35000"/>
                  </a:srgbClr>
                </a:solidFill>
                <a:effectLst/>
                <a:latin typeface="Fira Code" panose="020B0809050000020004" pitchFamily="49" charset="0"/>
              </a:rPr>
              <a:t>href</a:t>
            </a:r>
            <a:r>
              <a:rPr lang="en-US" b="0" dirty="0">
                <a:solidFill>
                  <a:srgbClr val="D4D4D4">
                    <a:alpha val="35000"/>
                  </a:srgbClr>
                </a:solidFill>
                <a:effectLst/>
                <a:latin typeface="Fira Code" panose="020B0809050000020004" pitchFamily="49" charset="0"/>
              </a:rPr>
              <a:t>=</a:t>
            </a:r>
            <a:r>
              <a:rPr lang="en-US" b="0" dirty="0">
                <a:solidFill>
                  <a:srgbClr val="CE9178">
                    <a:alpha val="35000"/>
                  </a:srgbClr>
                </a:solidFill>
                <a:effectLst/>
                <a:latin typeface="Fira Code" panose="020B0809050000020004" pitchFamily="49" charset="0"/>
              </a:rPr>
              <a:t>"images/icons/icon-384x384.png"</a:t>
            </a:r>
            <a:r>
              <a:rPr lang="en-US" b="0" dirty="0">
                <a:solidFill>
                  <a:srgbClr val="D4D4D4">
                    <a:alpha val="35000"/>
                  </a:srgbClr>
                </a:solidFill>
                <a:effectLst/>
                <a:latin typeface="Fira Code" panose="020B0809050000020004" pitchFamily="49" charset="0"/>
              </a:rPr>
              <a:t> </a:t>
            </a:r>
            <a:r>
              <a:rPr lang="en-US" b="0" dirty="0">
                <a:solidFill>
                  <a:srgbClr val="808080">
                    <a:alpha val="35000"/>
                  </a:srgbClr>
                </a:solidFill>
                <a:effectLst/>
                <a:latin typeface="Fira Code" panose="020B0809050000020004" pitchFamily="49" charset="0"/>
              </a:rPr>
              <a:t>/&gt;</a:t>
            </a:r>
            <a:endParaRPr lang="en-US" b="0" dirty="0">
              <a:solidFill>
                <a:srgbClr val="D4D4D4">
                  <a:alpha val="35000"/>
                </a:srgbClr>
              </a:solidFill>
              <a:effectLst/>
              <a:latin typeface="Fira Code" panose="020B0809050000020004" pitchFamily="49" charset="0"/>
            </a:endParaRPr>
          </a:p>
          <a:p>
            <a:r>
              <a:rPr lang="en-US" b="0" dirty="0">
                <a:solidFill>
                  <a:srgbClr val="D4D4D4">
                    <a:alpha val="30000"/>
                  </a:srgbClr>
                </a:solidFill>
                <a:effectLst/>
                <a:latin typeface="Fira Code" panose="020B0809050000020004" pitchFamily="49" charset="0"/>
              </a:rPr>
              <a:t>    </a:t>
            </a:r>
            <a:r>
              <a:rPr lang="en-US" b="0" dirty="0">
                <a:solidFill>
                  <a:srgbClr val="808080">
                    <a:alpha val="30000"/>
                  </a:srgbClr>
                </a:solidFill>
                <a:effectLst/>
                <a:latin typeface="Fira Code" panose="020B0809050000020004" pitchFamily="49" charset="0"/>
              </a:rPr>
              <a:t>&lt;</a:t>
            </a:r>
            <a:r>
              <a:rPr lang="en-US" b="0" dirty="0">
                <a:solidFill>
                  <a:srgbClr val="569CD6">
                    <a:alpha val="30000"/>
                  </a:srgbClr>
                </a:solidFill>
                <a:effectLst/>
                <a:latin typeface="Fira Code" panose="020B0809050000020004" pitchFamily="49" charset="0"/>
              </a:rPr>
              <a:t>link</a:t>
            </a:r>
            <a:r>
              <a:rPr lang="en-US" b="0" dirty="0">
                <a:solidFill>
                  <a:srgbClr val="D4D4D4">
                    <a:alpha val="30000"/>
                  </a:srgbClr>
                </a:solidFill>
                <a:effectLst/>
                <a:latin typeface="Fira Code" panose="020B0809050000020004" pitchFamily="49" charset="0"/>
              </a:rPr>
              <a:t> </a:t>
            </a:r>
            <a:r>
              <a:rPr lang="en-US" b="0" dirty="0" err="1">
                <a:solidFill>
                  <a:srgbClr val="9CDCFE">
                    <a:alpha val="30000"/>
                  </a:srgbClr>
                </a:solidFill>
                <a:effectLst/>
                <a:latin typeface="Fira Code" panose="020B0809050000020004" pitchFamily="49" charset="0"/>
              </a:rPr>
              <a:t>rel</a:t>
            </a:r>
            <a:r>
              <a:rPr lang="en-US" b="0" dirty="0">
                <a:solidFill>
                  <a:srgbClr val="D4D4D4">
                    <a:alpha val="30000"/>
                  </a:srgbClr>
                </a:solidFill>
                <a:effectLst/>
                <a:latin typeface="Fira Code" panose="020B0809050000020004" pitchFamily="49" charset="0"/>
              </a:rPr>
              <a:t>=</a:t>
            </a:r>
            <a:r>
              <a:rPr lang="en-US" b="0" dirty="0">
                <a:solidFill>
                  <a:srgbClr val="CE9178">
                    <a:alpha val="30000"/>
                  </a:srgbClr>
                </a:solidFill>
                <a:effectLst/>
                <a:latin typeface="Fira Code" panose="020B0809050000020004" pitchFamily="49" charset="0"/>
              </a:rPr>
              <a:t>"apple-touch-icon"</a:t>
            </a:r>
            <a:r>
              <a:rPr lang="en-US" b="0" dirty="0">
                <a:solidFill>
                  <a:srgbClr val="D4D4D4">
                    <a:alpha val="30000"/>
                  </a:srgbClr>
                </a:solidFill>
                <a:effectLst/>
                <a:latin typeface="Fira Code" panose="020B0809050000020004" pitchFamily="49" charset="0"/>
              </a:rPr>
              <a:t> </a:t>
            </a:r>
            <a:r>
              <a:rPr lang="en-US" b="0" dirty="0" err="1">
                <a:solidFill>
                  <a:srgbClr val="9CDCFE">
                    <a:alpha val="30000"/>
                  </a:srgbClr>
                </a:solidFill>
                <a:effectLst/>
                <a:latin typeface="Fira Code" panose="020B0809050000020004" pitchFamily="49" charset="0"/>
              </a:rPr>
              <a:t>href</a:t>
            </a:r>
            <a:r>
              <a:rPr lang="en-US" b="0" dirty="0">
                <a:solidFill>
                  <a:srgbClr val="D4D4D4">
                    <a:alpha val="30000"/>
                  </a:srgbClr>
                </a:solidFill>
                <a:effectLst/>
                <a:latin typeface="Fira Code" panose="020B0809050000020004" pitchFamily="49" charset="0"/>
              </a:rPr>
              <a:t>=</a:t>
            </a:r>
            <a:r>
              <a:rPr lang="en-US" b="0" dirty="0">
                <a:solidFill>
                  <a:srgbClr val="CE9178">
                    <a:alpha val="30000"/>
                  </a:srgbClr>
                </a:solidFill>
                <a:effectLst/>
                <a:latin typeface="Fira Code" panose="020B0809050000020004" pitchFamily="49" charset="0"/>
              </a:rPr>
              <a:t>"images/icons/icon-512x512.png"</a:t>
            </a:r>
            <a:r>
              <a:rPr lang="en-US" b="0" dirty="0">
                <a:solidFill>
                  <a:srgbClr val="D4D4D4">
                    <a:alpha val="30000"/>
                  </a:srgbClr>
                </a:solidFill>
                <a:effectLst/>
                <a:latin typeface="Fira Code" panose="020B0809050000020004" pitchFamily="49" charset="0"/>
              </a:rPr>
              <a:t> </a:t>
            </a:r>
            <a:r>
              <a:rPr lang="en-US" b="0" dirty="0">
                <a:solidFill>
                  <a:srgbClr val="808080">
                    <a:alpha val="30000"/>
                  </a:srgbClr>
                </a:solidFill>
                <a:effectLst/>
                <a:latin typeface="Fira Code" panose="020B0809050000020004" pitchFamily="49" charset="0"/>
              </a:rPr>
              <a:t>/&gt;</a:t>
            </a:r>
            <a:endParaRPr lang="en-US" b="0" dirty="0">
              <a:solidFill>
                <a:srgbClr val="D4D4D4">
                  <a:alpha val="30000"/>
                </a:srgbClr>
              </a:solidFill>
              <a:effectLst/>
              <a:latin typeface="Fira Code" panose="020B0809050000020004" pitchFamily="49" charset="0"/>
            </a:endParaRPr>
          </a:p>
          <a:p>
            <a:r>
              <a:rPr lang="en-US" b="0" dirty="0">
                <a:solidFill>
                  <a:srgbClr val="D4D4D4">
                    <a:alpha val="20000"/>
                  </a:srgbClr>
                </a:solidFill>
                <a:effectLst/>
                <a:latin typeface="Fira Code" panose="020B0809050000020004" pitchFamily="49" charset="0"/>
              </a:rPr>
              <a:t>    </a:t>
            </a:r>
            <a:r>
              <a:rPr lang="en-US" b="0" dirty="0">
                <a:solidFill>
                  <a:srgbClr val="808080">
                    <a:alpha val="20000"/>
                  </a:srgbClr>
                </a:solidFill>
                <a:effectLst/>
                <a:latin typeface="Fira Code" panose="020B0809050000020004" pitchFamily="49" charset="0"/>
              </a:rPr>
              <a:t>&lt;</a:t>
            </a:r>
            <a:r>
              <a:rPr lang="en-US" b="0" dirty="0">
                <a:solidFill>
                  <a:srgbClr val="569CD6">
                    <a:alpha val="20000"/>
                  </a:srgbClr>
                </a:solidFill>
                <a:effectLst/>
                <a:latin typeface="Fira Code" panose="020B0809050000020004" pitchFamily="49" charset="0"/>
              </a:rPr>
              <a:t>meta</a:t>
            </a:r>
            <a:r>
              <a:rPr lang="en-US" b="0" dirty="0">
                <a:solidFill>
                  <a:srgbClr val="D4D4D4">
                    <a:alpha val="20000"/>
                  </a:srgbClr>
                </a:solidFill>
                <a:effectLst/>
                <a:latin typeface="Fira Code" panose="020B0809050000020004" pitchFamily="49" charset="0"/>
              </a:rPr>
              <a:t> </a:t>
            </a:r>
            <a:r>
              <a:rPr lang="en-US" b="0" dirty="0">
                <a:solidFill>
                  <a:srgbClr val="9CDCFE">
                    <a:alpha val="20000"/>
                  </a:srgbClr>
                </a:solidFill>
                <a:effectLst/>
                <a:latin typeface="Fira Code" panose="020B0809050000020004" pitchFamily="49" charset="0"/>
              </a:rPr>
              <a:t>name</a:t>
            </a:r>
            <a:r>
              <a:rPr lang="en-US" b="0" dirty="0">
                <a:solidFill>
                  <a:srgbClr val="D4D4D4">
                    <a:alpha val="20000"/>
                  </a:srgbClr>
                </a:solidFill>
                <a:effectLst/>
                <a:latin typeface="Fira Code" panose="020B0809050000020004" pitchFamily="49" charset="0"/>
              </a:rPr>
              <a:t>=</a:t>
            </a:r>
            <a:r>
              <a:rPr lang="en-US" b="0" dirty="0">
                <a:solidFill>
                  <a:srgbClr val="CE9178">
                    <a:alpha val="20000"/>
                  </a:srgbClr>
                </a:solidFill>
                <a:effectLst/>
                <a:latin typeface="Fira Code" panose="020B0809050000020004" pitchFamily="49" charset="0"/>
              </a:rPr>
              <a:t>"apple-mobile-web-app-status-bar"</a:t>
            </a:r>
            <a:r>
              <a:rPr lang="en-US" b="0" dirty="0">
                <a:solidFill>
                  <a:srgbClr val="D4D4D4">
                    <a:alpha val="20000"/>
                  </a:srgbClr>
                </a:solidFill>
                <a:effectLst/>
                <a:latin typeface="Fira Code" panose="020B0809050000020004" pitchFamily="49" charset="0"/>
              </a:rPr>
              <a:t> </a:t>
            </a:r>
            <a:r>
              <a:rPr lang="en-US" b="0" dirty="0">
                <a:solidFill>
                  <a:srgbClr val="9CDCFE">
                    <a:alpha val="20000"/>
                  </a:srgbClr>
                </a:solidFill>
                <a:effectLst/>
                <a:latin typeface="Fira Code" panose="020B0809050000020004" pitchFamily="49" charset="0"/>
              </a:rPr>
              <a:t>content</a:t>
            </a:r>
            <a:r>
              <a:rPr lang="en-US" b="0" dirty="0">
                <a:solidFill>
                  <a:srgbClr val="D4D4D4">
                    <a:alpha val="20000"/>
                  </a:srgbClr>
                </a:solidFill>
                <a:effectLst/>
                <a:latin typeface="Fira Code" panose="020B0809050000020004" pitchFamily="49" charset="0"/>
              </a:rPr>
              <a:t>=</a:t>
            </a:r>
            <a:r>
              <a:rPr lang="en-US" b="0" dirty="0">
                <a:solidFill>
                  <a:srgbClr val="CE9178">
                    <a:alpha val="20000"/>
                  </a:srgbClr>
                </a:solidFill>
                <a:effectLst/>
                <a:latin typeface="Fira Code" panose="020B0809050000020004" pitchFamily="49" charset="0"/>
              </a:rPr>
              <a:t>"#222"</a:t>
            </a:r>
            <a:r>
              <a:rPr lang="en-US" b="0" dirty="0">
                <a:solidFill>
                  <a:srgbClr val="D4D4D4">
                    <a:alpha val="20000"/>
                  </a:srgbClr>
                </a:solidFill>
                <a:effectLst/>
                <a:latin typeface="Fira Code" panose="020B0809050000020004" pitchFamily="49" charset="0"/>
              </a:rPr>
              <a:t> </a:t>
            </a:r>
            <a:r>
              <a:rPr lang="en-US" b="0" dirty="0">
                <a:solidFill>
                  <a:srgbClr val="808080">
                    <a:alpha val="20000"/>
                  </a:srgbClr>
                </a:solidFill>
                <a:effectLst/>
                <a:latin typeface="Fira Code" panose="020B0809050000020004" pitchFamily="49" charset="0"/>
              </a:rPr>
              <a:t>/&gt;</a:t>
            </a:r>
            <a:endParaRPr lang="en-US" b="0" dirty="0">
              <a:solidFill>
                <a:srgbClr val="D4D4D4">
                  <a:alpha val="20000"/>
                </a:srgbClr>
              </a:solidFill>
              <a:effectLst/>
              <a:latin typeface="Fira Code" panose="020B0809050000020004" pitchFamily="49" charset="0"/>
            </a:endParaRPr>
          </a:p>
          <a:p>
            <a:r>
              <a:rPr lang="en-US" b="0" dirty="0">
                <a:solidFill>
                  <a:srgbClr val="D4D4D4">
                    <a:alpha val="10000"/>
                  </a:srgbClr>
                </a:solidFill>
                <a:effectLst/>
                <a:latin typeface="Fira Code" panose="020B0809050000020004" pitchFamily="49" charset="0"/>
              </a:rPr>
              <a:t>    </a:t>
            </a:r>
            <a:r>
              <a:rPr lang="en-US" b="0" dirty="0">
                <a:solidFill>
                  <a:srgbClr val="808080">
                    <a:alpha val="10000"/>
                  </a:srgbClr>
                </a:solidFill>
                <a:effectLst/>
                <a:latin typeface="Fira Code" panose="020B0809050000020004" pitchFamily="49" charset="0"/>
              </a:rPr>
              <a:t>&lt;</a:t>
            </a:r>
            <a:r>
              <a:rPr lang="en-US" b="0" dirty="0">
                <a:solidFill>
                  <a:srgbClr val="569CD6">
                    <a:alpha val="10000"/>
                  </a:srgbClr>
                </a:solidFill>
                <a:effectLst/>
                <a:latin typeface="Fira Code" panose="020B0809050000020004" pitchFamily="49" charset="0"/>
              </a:rPr>
              <a:t>meta</a:t>
            </a:r>
            <a:r>
              <a:rPr lang="en-US" b="0" dirty="0">
                <a:solidFill>
                  <a:srgbClr val="D4D4D4">
                    <a:alpha val="10000"/>
                  </a:srgbClr>
                </a:solidFill>
                <a:effectLst/>
                <a:latin typeface="Fira Code" panose="020B0809050000020004" pitchFamily="49" charset="0"/>
              </a:rPr>
              <a:t> </a:t>
            </a:r>
            <a:r>
              <a:rPr lang="en-US" b="0" dirty="0">
                <a:solidFill>
                  <a:srgbClr val="9CDCFE">
                    <a:alpha val="10000"/>
                  </a:srgbClr>
                </a:solidFill>
                <a:effectLst/>
                <a:latin typeface="Fira Code" panose="020B0809050000020004" pitchFamily="49" charset="0"/>
              </a:rPr>
              <a:t>name</a:t>
            </a:r>
            <a:r>
              <a:rPr lang="en-US" b="0" dirty="0">
                <a:solidFill>
                  <a:srgbClr val="D4D4D4">
                    <a:alpha val="10000"/>
                  </a:srgbClr>
                </a:solidFill>
                <a:effectLst/>
                <a:latin typeface="Fira Code" panose="020B0809050000020004" pitchFamily="49" charset="0"/>
              </a:rPr>
              <a:t>=</a:t>
            </a:r>
            <a:r>
              <a:rPr lang="en-US" b="0" dirty="0">
                <a:solidFill>
                  <a:srgbClr val="CE9178">
                    <a:alpha val="10000"/>
                  </a:srgbClr>
                </a:solidFill>
                <a:effectLst/>
                <a:latin typeface="Fira Code" panose="020B0809050000020004" pitchFamily="49" charset="0"/>
              </a:rPr>
              <a:t>"theme-color"</a:t>
            </a:r>
            <a:r>
              <a:rPr lang="en-US" b="0" dirty="0">
                <a:solidFill>
                  <a:srgbClr val="D4D4D4">
                    <a:alpha val="10000"/>
                  </a:srgbClr>
                </a:solidFill>
                <a:effectLst/>
                <a:latin typeface="Fira Code" panose="020B0809050000020004" pitchFamily="49" charset="0"/>
              </a:rPr>
              <a:t> </a:t>
            </a:r>
            <a:r>
              <a:rPr lang="en-US" b="0" dirty="0">
                <a:solidFill>
                  <a:srgbClr val="9CDCFE">
                    <a:alpha val="10000"/>
                  </a:srgbClr>
                </a:solidFill>
                <a:effectLst/>
                <a:latin typeface="Fira Code" panose="020B0809050000020004" pitchFamily="49" charset="0"/>
              </a:rPr>
              <a:t>content</a:t>
            </a:r>
            <a:r>
              <a:rPr lang="en-US" b="0" dirty="0">
                <a:solidFill>
                  <a:srgbClr val="D4D4D4">
                    <a:alpha val="10000"/>
                  </a:srgbClr>
                </a:solidFill>
                <a:effectLst/>
                <a:latin typeface="Fira Code" panose="020B0809050000020004" pitchFamily="49" charset="0"/>
              </a:rPr>
              <a:t>=</a:t>
            </a:r>
            <a:r>
              <a:rPr lang="en-US" b="0" dirty="0">
                <a:solidFill>
                  <a:srgbClr val="CE9178">
                    <a:alpha val="10000"/>
                  </a:srgbClr>
                </a:solidFill>
                <a:effectLst/>
                <a:latin typeface="Fira Code" panose="020B0809050000020004" pitchFamily="49" charset="0"/>
              </a:rPr>
              <a:t>"#222"</a:t>
            </a:r>
            <a:r>
              <a:rPr lang="en-US" b="0" dirty="0">
                <a:solidFill>
                  <a:srgbClr val="D4D4D4">
                    <a:alpha val="10000"/>
                  </a:srgbClr>
                </a:solidFill>
                <a:effectLst/>
                <a:latin typeface="Fira Code" panose="020B0809050000020004" pitchFamily="49" charset="0"/>
              </a:rPr>
              <a:t> </a:t>
            </a:r>
            <a:r>
              <a:rPr lang="en-US" b="0" dirty="0">
                <a:solidFill>
                  <a:srgbClr val="808080">
                    <a:alpha val="10000"/>
                  </a:srgbClr>
                </a:solidFill>
                <a:effectLst/>
                <a:latin typeface="Fira Code" panose="020B0809050000020004" pitchFamily="49" charset="0"/>
              </a:rPr>
              <a:t>/&gt;</a:t>
            </a:r>
            <a:endParaRPr lang="en-US" b="0" dirty="0">
              <a:solidFill>
                <a:srgbClr val="D4D4D4">
                  <a:alpha val="10000"/>
                </a:srgbClr>
              </a:solidFill>
              <a:effectLst/>
              <a:latin typeface="Fira Code" panose="020B0809050000020004" pitchFamily="49" charset="0"/>
            </a:endParaRPr>
          </a:p>
          <a:p>
            <a:r>
              <a:rPr lang="en-US" b="0" dirty="0">
                <a:solidFill>
                  <a:srgbClr val="808080">
                    <a:alpha val="0"/>
                  </a:srgbClr>
                </a:solidFill>
                <a:effectLst/>
                <a:latin typeface="Fira Code" panose="020B0809050000020004" pitchFamily="49" charset="0"/>
              </a:rPr>
              <a:t>&lt;/</a:t>
            </a:r>
            <a:r>
              <a:rPr lang="en-US" b="0" dirty="0">
                <a:solidFill>
                  <a:srgbClr val="569CD6">
                    <a:alpha val="0"/>
                  </a:srgbClr>
                </a:solidFill>
                <a:effectLst/>
                <a:latin typeface="Fira Code" panose="020B0809050000020004" pitchFamily="49" charset="0"/>
              </a:rPr>
              <a:t>head</a:t>
            </a:r>
            <a:r>
              <a:rPr lang="en-US" b="0" dirty="0">
                <a:solidFill>
                  <a:srgbClr val="808080">
                    <a:alpha val="0"/>
                  </a:srgbClr>
                </a:solidFill>
                <a:effectLst/>
                <a:latin typeface="Fira Code" panose="020B0809050000020004" pitchFamily="49" charset="0"/>
              </a:rPr>
              <a:t>&gt;</a:t>
            </a:r>
            <a:endParaRPr lang="en-US" b="0" dirty="0">
              <a:solidFill>
                <a:srgbClr val="D4D4D4">
                  <a:alpha val="0"/>
                </a:srgbClr>
              </a:solidFill>
              <a:effectLst/>
              <a:latin typeface="Fira Code" panose="020B0809050000020004" pitchFamily="49" charset="0"/>
            </a:endParaRPr>
          </a:p>
        </p:txBody>
      </p:sp>
      <p:sp>
        <p:nvSpPr>
          <p:cNvPr id="13" name="Freeform: Shape 12">
            <a:extLst>
              <a:ext uri="{FF2B5EF4-FFF2-40B4-BE49-F238E27FC236}">
                <a16:creationId xmlns:a16="http://schemas.microsoft.com/office/drawing/2014/main" id="{DFE19F28-30FC-8F18-E2BF-ABAADDC7AAAE}"/>
              </a:ext>
            </a:extLst>
          </p:cNvPr>
          <p:cNvSpPr/>
          <p:nvPr/>
        </p:nvSpPr>
        <p:spPr>
          <a:xfrm rot="10800000" flipV="1">
            <a:off x="3795712" y="-923825"/>
            <a:ext cx="811035" cy="45719"/>
          </a:xfrm>
          <a:custGeom>
            <a:avLst/>
            <a:gdLst>
              <a:gd name="connsiteX0" fmla="*/ 811035 w 811035"/>
              <a:gd name="connsiteY0" fmla="*/ 45719 h 45719"/>
              <a:gd name="connsiteX1" fmla="*/ 252276 w 811035"/>
              <a:gd name="connsiteY1" fmla="*/ 0 h 45719"/>
              <a:gd name="connsiteX2" fmla="*/ 0 w 811035"/>
              <a:gd name="connsiteY2" fmla="*/ 0 h 45719"/>
            </a:gdLst>
            <a:ahLst/>
            <a:cxnLst>
              <a:cxn ang="0">
                <a:pos x="connsiteX0" y="connsiteY0"/>
              </a:cxn>
              <a:cxn ang="0">
                <a:pos x="connsiteX1" y="connsiteY1"/>
              </a:cxn>
              <a:cxn ang="0">
                <a:pos x="connsiteX2" y="connsiteY2"/>
              </a:cxn>
            </a:cxnLst>
            <a:rect l="l" t="t" r="r" b="b"/>
            <a:pathLst>
              <a:path w="811035" h="45719" extrusionOk="0">
                <a:moveTo>
                  <a:pt x="811035" y="45719"/>
                </a:moveTo>
                <a:cubicBezTo>
                  <a:pt x="572925" y="66936"/>
                  <a:pt x="500802" y="1218"/>
                  <a:pt x="252276" y="0"/>
                </a:cubicBezTo>
                <a:cubicBezTo>
                  <a:pt x="119740" y="26427"/>
                  <a:pt x="86413" y="-4582"/>
                  <a:pt x="0" y="0"/>
                </a:cubicBezTo>
              </a:path>
            </a:pathLst>
          </a:custGeom>
          <a:noFill/>
          <a:ln w="19050">
            <a:solidFill>
              <a:srgbClr val="FFFF00"/>
            </a:solidFill>
            <a:tailEnd type="arrow"/>
            <a:extLst>
              <a:ext uri="{C807C97D-BFC1-408E-A445-0C87EB9F89A2}">
                <ask:lineSketchStyleProps xmlns:ask="http://schemas.microsoft.com/office/drawing/2018/sketchyshapes" sd="1219033472">
                  <a:custGeom>
                    <a:avLst/>
                    <a:gdLst>
                      <a:gd name="connsiteX0" fmla="*/ 1146473 w 1146473"/>
                      <a:gd name="connsiteY0" fmla="*/ 62740 h 62740"/>
                      <a:gd name="connsiteX1" fmla="*/ 742950 w 1146473"/>
                      <a:gd name="connsiteY1" fmla="*/ 19789 h 62740"/>
                      <a:gd name="connsiteX2" fmla="*/ 356616 w 1146473"/>
                      <a:gd name="connsiteY2" fmla="*/ 19789 h 62740"/>
                      <a:gd name="connsiteX3" fmla="*/ 0 w 1146473"/>
                      <a:gd name="connsiteY3" fmla="*/ 19789 h 62740"/>
                      <a:gd name="connsiteX0" fmla="*/ 1146473 w 1146473"/>
                      <a:gd name="connsiteY0" fmla="*/ 42951 h 42951"/>
                      <a:gd name="connsiteX1" fmla="*/ 356616 w 1146473"/>
                      <a:gd name="connsiteY1" fmla="*/ 0 h 42951"/>
                      <a:gd name="connsiteX2" fmla="*/ 0 w 1146473"/>
                      <a:gd name="connsiteY2" fmla="*/ 0 h 42951"/>
                    </a:gdLst>
                    <a:ahLst/>
                    <a:cxnLst>
                      <a:cxn ang="0">
                        <a:pos x="connsiteX0" y="connsiteY0"/>
                      </a:cxn>
                      <a:cxn ang="0">
                        <a:pos x="connsiteX1" y="connsiteY1"/>
                      </a:cxn>
                      <a:cxn ang="0">
                        <a:pos x="connsiteX2" y="connsiteY2"/>
                      </a:cxn>
                    </a:cxnLst>
                    <a:rect l="l" t="t" r="r" b="b"/>
                    <a:pathLst>
                      <a:path w="1146473" h="42951" extrusionOk="0">
                        <a:moveTo>
                          <a:pt x="1146473" y="42951"/>
                        </a:moveTo>
                        <a:lnTo>
                          <a:pt x="356616" y="0"/>
                        </a:lnTo>
                        <a:cubicBezTo>
                          <a:pt x="159515" y="23545"/>
                          <a:pt x="124695" y="2940"/>
                          <a:pt x="0" y="0"/>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32404ED-A914-8767-623E-9E9D8C4251AF}"/>
              </a:ext>
            </a:extLst>
          </p:cNvPr>
          <p:cNvSpPr txBox="1"/>
          <p:nvPr/>
        </p:nvSpPr>
        <p:spPr>
          <a:xfrm>
            <a:off x="334964" y="-3870670"/>
            <a:ext cx="3513706" cy="1631216"/>
          </a:xfrm>
          <a:prstGeom prst="rect">
            <a:avLst/>
          </a:prstGeom>
          <a:noFill/>
        </p:spPr>
        <p:txBody>
          <a:bodyPr wrap="square">
            <a:spAutoFit/>
          </a:bodyPr>
          <a:lstStyle/>
          <a:p>
            <a:pPr>
              <a:spcAft>
                <a:spcPts val="600"/>
              </a:spcAft>
            </a:pPr>
            <a:r>
              <a:rPr lang="es-ES" sz="2000" dirty="0">
                <a:solidFill>
                  <a:schemeClr val="bg1"/>
                </a:solidFill>
                <a:latin typeface="Fira Sans" panose="020B0503050000020004" pitchFamily="34" charset="0"/>
              </a:rPr>
              <a:t>Es un simple archivo JSON que informa al navegador cómo debe comportarse la app cuando se instala en nuestros dispositivos.</a:t>
            </a:r>
          </a:p>
        </p:txBody>
      </p:sp>
      <p:sp>
        <p:nvSpPr>
          <p:cNvPr id="3" name="TextBox 2">
            <a:extLst>
              <a:ext uri="{FF2B5EF4-FFF2-40B4-BE49-F238E27FC236}">
                <a16:creationId xmlns:a16="http://schemas.microsoft.com/office/drawing/2014/main" id="{666862E1-DAA3-35CE-8AB0-0B1A5696B49C}"/>
              </a:ext>
            </a:extLst>
          </p:cNvPr>
          <p:cNvSpPr txBox="1"/>
          <p:nvPr/>
        </p:nvSpPr>
        <p:spPr>
          <a:xfrm>
            <a:off x="334963" y="-4270780"/>
            <a:ext cx="3308989" cy="400110"/>
          </a:xfrm>
          <a:prstGeom prst="rect">
            <a:avLst/>
          </a:prstGeom>
          <a:noFill/>
        </p:spPr>
        <p:txBody>
          <a:bodyPr wrap="square">
            <a:spAutoFit/>
          </a:bodyPr>
          <a:lstStyle/>
          <a:p>
            <a:pPr marL="363538" indent="-363538">
              <a:spcAft>
                <a:spcPts val="600"/>
              </a:spcAft>
              <a:tabLst>
                <a:tab pos="363538" algn="l"/>
              </a:tabLst>
            </a:pPr>
            <a:r>
              <a:rPr lang="en-US" sz="2000" b="1" dirty="0">
                <a:solidFill>
                  <a:schemeClr val="bg1"/>
                </a:solidFill>
                <a:latin typeface="Fira Code" panose="020B0809050000020004" pitchFamily="49" charset="0"/>
                <a:ea typeface="Fira Code" panose="020B0809050000020004" pitchFamily="49" charset="0"/>
                <a:cs typeface="Fira Code" panose="020B0809050000020004" pitchFamily="49" charset="0"/>
              </a:rPr>
              <a:t>📃	</a:t>
            </a:r>
            <a:r>
              <a:rPr lang="es-ES" sz="2000" b="1" dirty="0" err="1">
                <a:solidFill>
                  <a:schemeClr val="bg1"/>
                </a:solidFill>
                <a:latin typeface="Fira Code" panose="020B0809050000020004" pitchFamily="49" charset="0"/>
                <a:ea typeface="Fira Code" panose="020B0809050000020004" pitchFamily="49" charset="0"/>
                <a:cs typeface="Fira Code" panose="020B0809050000020004" pitchFamily="49" charset="0"/>
              </a:rPr>
              <a:t>manifest.json</a:t>
            </a:r>
            <a:endParaRPr lang="es-ES" sz="2000" b="1" dirty="0">
              <a:solidFill>
                <a:schemeClr val="bg1"/>
              </a:solidFill>
              <a:latin typeface="Fira Code" panose="020B0809050000020004" pitchFamily="49" charset="0"/>
              <a:ea typeface="Fira Code" panose="020B0809050000020004" pitchFamily="49" charset="0"/>
              <a:cs typeface="Fira Code" panose="020B0809050000020004" pitchFamily="49" charset="0"/>
            </a:endParaRPr>
          </a:p>
        </p:txBody>
      </p:sp>
      <p:sp>
        <p:nvSpPr>
          <p:cNvPr id="6" name="TextBox 5">
            <a:extLst>
              <a:ext uri="{FF2B5EF4-FFF2-40B4-BE49-F238E27FC236}">
                <a16:creationId xmlns:a16="http://schemas.microsoft.com/office/drawing/2014/main" id="{6DB514B8-2E2C-01E3-78F3-59050C289E9D}"/>
              </a:ext>
            </a:extLst>
          </p:cNvPr>
          <p:cNvSpPr txBox="1"/>
          <p:nvPr/>
        </p:nvSpPr>
        <p:spPr>
          <a:xfrm>
            <a:off x="334964" y="-1431656"/>
            <a:ext cx="3513706" cy="1015663"/>
          </a:xfrm>
          <a:prstGeom prst="rect">
            <a:avLst/>
          </a:prstGeom>
          <a:noFill/>
        </p:spPr>
        <p:txBody>
          <a:bodyPr wrap="square">
            <a:spAutoFit/>
          </a:bodyPr>
          <a:lstStyle/>
          <a:p>
            <a:pPr>
              <a:spcAft>
                <a:spcPts val="600"/>
              </a:spcAft>
            </a:pPr>
            <a:r>
              <a:rPr lang="es-ES" sz="2000" dirty="0">
                <a:solidFill>
                  <a:schemeClr val="bg1"/>
                </a:solidFill>
                <a:latin typeface="Fira Sans" panose="020B0503050000020004" pitchFamily="34" charset="0"/>
              </a:rPr>
              <a:t>El archivo </a:t>
            </a:r>
            <a:r>
              <a:rPr lang="es-ES" sz="2000" dirty="0" err="1">
                <a:solidFill>
                  <a:schemeClr val="bg1"/>
                </a:solidFill>
                <a:latin typeface="Fira Code" panose="020B0809050000020004" pitchFamily="49" charset="0"/>
                <a:ea typeface="Fira Code" panose="020B0809050000020004" pitchFamily="49" charset="0"/>
                <a:cs typeface="Fira Code" panose="020B0809050000020004" pitchFamily="49" charset="0"/>
              </a:rPr>
              <a:t>manifest</a:t>
            </a:r>
            <a:r>
              <a:rPr lang="es-ES" sz="2000" dirty="0">
                <a:solidFill>
                  <a:schemeClr val="bg1"/>
                </a:solidFill>
                <a:latin typeface="Fira Sans" panose="020B0503050000020004" pitchFamily="34" charset="0"/>
              </a:rPr>
              <a:t>, debe ser </a:t>
            </a:r>
            <a:r>
              <a:rPr lang="es-ES" sz="2000" dirty="0" err="1">
                <a:solidFill>
                  <a:schemeClr val="bg1"/>
                </a:solidFill>
                <a:latin typeface="Fira Sans" panose="020B0503050000020004" pitchFamily="34" charset="0"/>
              </a:rPr>
              <a:t>linkeado</a:t>
            </a:r>
            <a:r>
              <a:rPr lang="es-ES" sz="2000" dirty="0">
                <a:solidFill>
                  <a:schemeClr val="bg1"/>
                </a:solidFill>
                <a:latin typeface="Fira Sans" panose="020B0503050000020004" pitchFamily="34" charset="0"/>
              </a:rPr>
              <a:t> en el documento </a:t>
            </a:r>
            <a:r>
              <a:rPr lang="es-ES" sz="2000" dirty="0">
                <a:solidFill>
                  <a:schemeClr val="bg1"/>
                </a:solidFill>
                <a:latin typeface="Fira Code" panose="020B0809050000020004" pitchFamily="49" charset="0"/>
                <a:ea typeface="Fira Code" panose="020B0809050000020004" pitchFamily="49" charset="0"/>
                <a:cs typeface="Fira Code" panose="020B0809050000020004" pitchFamily="49" charset="0"/>
              </a:rPr>
              <a:t>index.html</a:t>
            </a:r>
          </a:p>
        </p:txBody>
      </p:sp>
      <p:grpSp>
        <p:nvGrpSpPr>
          <p:cNvPr id="27" name="Group 26">
            <a:extLst>
              <a:ext uri="{FF2B5EF4-FFF2-40B4-BE49-F238E27FC236}">
                <a16:creationId xmlns:a16="http://schemas.microsoft.com/office/drawing/2014/main" id="{8BD321F3-6A53-AB54-1EE6-783704CF154B}"/>
              </a:ext>
            </a:extLst>
          </p:cNvPr>
          <p:cNvGrpSpPr/>
          <p:nvPr/>
        </p:nvGrpSpPr>
        <p:grpSpPr>
          <a:xfrm>
            <a:off x="6961364" y="2687793"/>
            <a:ext cx="2253907" cy="1408078"/>
            <a:chOff x="7014028" y="2756653"/>
            <a:chExt cx="2253907" cy="1408078"/>
          </a:xfrm>
        </p:grpSpPr>
        <p:sp>
          <p:nvSpPr>
            <p:cNvPr id="14" name="TextBox 13">
              <a:extLst>
                <a:ext uri="{FF2B5EF4-FFF2-40B4-BE49-F238E27FC236}">
                  <a16:creationId xmlns:a16="http://schemas.microsoft.com/office/drawing/2014/main" id="{C5473212-D80F-A835-6E2D-7F65B4939552}"/>
                </a:ext>
              </a:extLst>
            </p:cNvPr>
            <p:cNvSpPr txBox="1"/>
            <p:nvPr/>
          </p:nvSpPr>
          <p:spPr>
            <a:xfrm>
              <a:off x="7551877" y="2756653"/>
              <a:ext cx="1178211" cy="1107996"/>
            </a:xfrm>
            <a:prstGeom prst="rect">
              <a:avLst/>
            </a:prstGeom>
            <a:noFill/>
          </p:spPr>
          <p:txBody>
            <a:bodyPr wrap="square">
              <a:spAutoFit/>
            </a:bodyPr>
            <a:lstStyle/>
            <a:p>
              <a:pPr algn="ctr">
                <a:spcAft>
                  <a:spcPts val="600"/>
                </a:spcAft>
              </a:pPr>
              <a:r>
                <a:rPr lang="en-US" sz="6600" dirty="0">
                  <a:solidFill>
                    <a:schemeClr val="bg1"/>
                  </a:solidFill>
                  <a:latin typeface="Fira Sans" panose="020B0503050000020004" pitchFamily="34" charset="0"/>
                </a:rPr>
                <a:t>⚙️</a:t>
              </a:r>
              <a:endParaRPr lang="es-ES" sz="6600" dirty="0">
                <a:solidFill>
                  <a:schemeClr val="bg1"/>
                </a:solidFill>
                <a:latin typeface="Fira Sans" panose="020B0503050000020004" pitchFamily="34" charset="0"/>
              </a:endParaRPr>
            </a:p>
          </p:txBody>
        </p:sp>
        <p:sp>
          <p:nvSpPr>
            <p:cNvPr id="20" name="TextBox 19">
              <a:extLst>
                <a:ext uri="{FF2B5EF4-FFF2-40B4-BE49-F238E27FC236}">
                  <a16:creationId xmlns:a16="http://schemas.microsoft.com/office/drawing/2014/main" id="{CF6F6077-0E54-CA51-5FDF-7329B03BA0C1}"/>
                </a:ext>
              </a:extLst>
            </p:cNvPr>
            <p:cNvSpPr txBox="1"/>
            <p:nvPr/>
          </p:nvSpPr>
          <p:spPr>
            <a:xfrm>
              <a:off x="7014028" y="3703066"/>
              <a:ext cx="2253907" cy="461665"/>
            </a:xfrm>
            <a:prstGeom prst="rect">
              <a:avLst/>
            </a:prstGeom>
            <a:noFill/>
          </p:spPr>
          <p:txBody>
            <a:bodyPr wrap="square" rtlCol="0">
              <a:spAutoFit/>
            </a:bodyPr>
            <a:lstStyle/>
            <a:p>
              <a:pPr algn="ctr"/>
              <a:r>
                <a:rPr lang="es-AR" sz="2400" dirty="0" err="1">
                  <a:solidFill>
                    <a:srgbClr val="FFFF00"/>
                  </a:solidFill>
                  <a:latin typeface="Girls Have Many Secrets" pitchFamily="2" charset="0"/>
                </a:rPr>
                <a:t>ServiceWorker</a:t>
              </a:r>
              <a:endParaRPr lang="en-US" sz="2400" dirty="0">
                <a:solidFill>
                  <a:srgbClr val="FFFF00"/>
                </a:solidFill>
                <a:latin typeface="Girls Have Many Secrets" pitchFamily="2" charset="0"/>
              </a:endParaRPr>
            </a:p>
          </p:txBody>
        </p:sp>
      </p:grpSp>
      <p:grpSp>
        <p:nvGrpSpPr>
          <p:cNvPr id="25" name="Group 24">
            <a:extLst>
              <a:ext uri="{FF2B5EF4-FFF2-40B4-BE49-F238E27FC236}">
                <a16:creationId xmlns:a16="http://schemas.microsoft.com/office/drawing/2014/main" id="{9ED38149-5503-C4FB-BD0A-A04459D81D15}"/>
              </a:ext>
            </a:extLst>
          </p:cNvPr>
          <p:cNvGrpSpPr/>
          <p:nvPr/>
        </p:nvGrpSpPr>
        <p:grpSpPr>
          <a:xfrm>
            <a:off x="9010638" y="742777"/>
            <a:ext cx="2253907" cy="1377300"/>
            <a:chOff x="9395107" y="1610185"/>
            <a:chExt cx="2253907" cy="1377300"/>
          </a:xfrm>
        </p:grpSpPr>
        <p:sp>
          <p:nvSpPr>
            <p:cNvPr id="15" name="TextBox 14">
              <a:extLst>
                <a:ext uri="{FF2B5EF4-FFF2-40B4-BE49-F238E27FC236}">
                  <a16:creationId xmlns:a16="http://schemas.microsoft.com/office/drawing/2014/main" id="{116028E9-3CDB-5AAD-82F4-67CB4A125EF7}"/>
                </a:ext>
              </a:extLst>
            </p:cNvPr>
            <p:cNvSpPr txBox="1"/>
            <p:nvPr/>
          </p:nvSpPr>
          <p:spPr>
            <a:xfrm>
              <a:off x="9932956" y="1610185"/>
              <a:ext cx="1178211" cy="1107996"/>
            </a:xfrm>
            <a:prstGeom prst="rect">
              <a:avLst/>
            </a:prstGeom>
            <a:noFill/>
          </p:spPr>
          <p:txBody>
            <a:bodyPr wrap="square">
              <a:spAutoFit/>
            </a:bodyPr>
            <a:lstStyle/>
            <a:p>
              <a:pPr algn="ctr">
                <a:spcAft>
                  <a:spcPts val="600"/>
                </a:spcAft>
              </a:pPr>
              <a:r>
                <a:rPr lang="en-US" sz="6600" dirty="0">
                  <a:solidFill>
                    <a:schemeClr val="bg1"/>
                  </a:solidFill>
                  <a:latin typeface="Fira Sans" panose="020B0503050000020004" pitchFamily="34" charset="0"/>
                </a:rPr>
                <a:t>🌎</a:t>
              </a:r>
              <a:endParaRPr lang="es-ES" sz="6600" dirty="0">
                <a:solidFill>
                  <a:schemeClr val="bg1"/>
                </a:solidFill>
                <a:latin typeface="Fira Sans" panose="020B0503050000020004" pitchFamily="34" charset="0"/>
              </a:endParaRPr>
            </a:p>
          </p:txBody>
        </p:sp>
        <p:sp>
          <p:nvSpPr>
            <p:cNvPr id="21" name="TextBox 20">
              <a:extLst>
                <a:ext uri="{FF2B5EF4-FFF2-40B4-BE49-F238E27FC236}">
                  <a16:creationId xmlns:a16="http://schemas.microsoft.com/office/drawing/2014/main" id="{AC8B6B06-20C0-97A4-4C86-3CF242FA8F15}"/>
                </a:ext>
              </a:extLst>
            </p:cNvPr>
            <p:cNvSpPr txBox="1"/>
            <p:nvPr/>
          </p:nvSpPr>
          <p:spPr>
            <a:xfrm>
              <a:off x="9395107" y="2525820"/>
              <a:ext cx="2253907" cy="461665"/>
            </a:xfrm>
            <a:prstGeom prst="rect">
              <a:avLst/>
            </a:prstGeom>
            <a:noFill/>
          </p:spPr>
          <p:txBody>
            <a:bodyPr wrap="square" rtlCol="0">
              <a:spAutoFit/>
            </a:bodyPr>
            <a:lstStyle/>
            <a:p>
              <a:pPr algn="ctr"/>
              <a:r>
                <a:rPr lang="es-AR" sz="2400" dirty="0">
                  <a:solidFill>
                    <a:srgbClr val="FFFF00"/>
                  </a:solidFill>
                  <a:latin typeface="Girls Have Many Secrets" pitchFamily="2" charset="0"/>
                </a:rPr>
                <a:t>Network</a:t>
              </a:r>
              <a:endParaRPr lang="en-US" sz="2400" dirty="0">
                <a:solidFill>
                  <a:srgbClr val="FFFF00"/>
                </a:solidFill>
                <a:latin typeface="Girls Have Many Secrets" pitchFamily="2" charset="0"/>
              </a:endParaRPr>
            </a:p>
          </p:txBody>
        </p:sp>
      </p:grpSp>
      <p:grpSp>
        <p:nvGrpSpPr>
          <p:cNvPr id="26" name="Group 25">
            <a:extLst>
              <a:ext uri="{FF2B5EF4-FFF2-40B4-BE49-F238E27FC236}">
                <a16:creationId xmlns:a16="http://schemas.microsoft.com/office/drawing/2014/main" id="{8976DE04-A544-9D58-FC07-E96C54A7E5C4}"/>
              </a:ext>
            </a:extLst>
          </p:cNvPr>
          <p:cNvGrpSpPr/>
          <p:nvPr/>
        </p:nvGrpSpPr>
        <p:grpSpPr>
          <a:xfrm>
            <a:off x="9932953" y="4532322"/>
            <a:ext cx="1178216" cy="1569661"/>
            <a:chOff x="9932952" y="3826177"/>
            <a:chExt cx="1178216" cy="1569661"/>
          </a:xfrm>
        </p:grpSpPr>
        <p:sp>
          <p:nvSpPr>
            <p:cNvPr id="18" name="TextBox 17">
              <a:extLst>
                <a:ext uri="{FF2B5EF4-FFF2-40B4-BE49-F238E27FC236}">
                  <a16:creationId xmlns:a16="http://schemas.microsoft.com/office/drawing/2014/main" id="{BE45BDAD-F1A2-8FA5-771E-FE184950D87E}"/>
                </a:ext>
              </a:extLst>
            </p:cNvPr>
            <p:cNvSpPr txBox="1"/>
            <p:nvPr/>
          </p:nvSpPr>
          <p:spPr>
            <a:xfrm>
              <a:off x="9932957" y="3826177"/>
              <a:ext cx="1178211" cy="1107996"/>
            </a:xfrm>
            <a:prstGeom prst="rect">
              <a:avLst/>
            </a:prstGeom>
            <a:noFill/>
          </p:spPr>
          <p:txBody>
            <a:bodyPr wrap="square">
              <a:spAutoFit/>
            </a:bodyPr>
            <a:lstStyle/>
            <a:p>
              <a:pPr algn="ctr">
                <a:spcAft>
                  <a:spcPts val="600"/>
                </a:spcAft>
              </a:pPr>
              <a:r>
                <a:rPr lang="en-US" sz="6600" dirty="0">
                  <a:solidFill>
                    <a:schemeClr val="bg1"/>
                  </a:solidFill>
                  <a:latin typeface="Fira Sans" panose="020B0503050000020004" pitchFamily="34" charset="0"/>
                </a:rPr>
                <a:t>💾</a:t>
              </a:r>
              <a:endParaRPr lang="es-ES" sz="6600" dirty="0">
                <a:solidFill>
                  <a:schemeClr val="bg1"/>
                </a:solidFill>
                <a:latin typeface="Fira Sans" panose="020B0503050000020004" pitchFamily="34" charset="0"/>
              </a:endParaRPr>
            </a:p>
          </p:txBody>
        </p:sp>
        <p:sp>
          <p:nvSpPr>
            <p:cNvPr id="22" name="TextBox 21">
              <a:extLst>
                <a:ext uri="{FF2B5EF4-FFF2-40B4-BE49-F238E27FC236}">
                  <a16:creationId xmlns:a16="http://schemas.microsoft.com/office/drawing/2014/main" id="{B322E17D-0A49-484E-2520-C1BFE875522F}"/>
                </a:ext>
              </a:extLst>
            </p:cNvPr>
            <p:cNvSpPr txBox="1"/>
            <p:nvPr/>
          </p:nvSpPr>
          <p:spPr>
            <a:xfrm>
              <a:off x="9932952" y="4934173"/>
              <a:ext cx="1178216" cy="461665"/>
            </a:xfrm>
            <a:prstGeom prst="rect">
              <a:avLst/>
            </a:prstGeom>
            <a:noFill/>
          </p:spPr>
          <p:txBody>
            <a:bodyPr wrap="square" rtlCol="0">
              <a:spAutoFit/>
            </a:bodyPr>
            <a:lstStyle/>
            <a:p>
              <a:pPr algn="ctr"/>
              <a:r>
                <a:rPr lang="es-AR" sz="2400" dirty="0">
                  <a:solidFill>
                    <a:srgbClr val="FFFF00"/>
                  </a:solidFill>
                  <a:latin typeface="Girls Have Many Secrets" pitchFamily="2" charset="0"/>
                </a:rPr>
                <a:t>Cache</a:t>
              </a:r>
              <a:endParaRPr lang="en-US" sz="2400" dirty="0">
                <a:solidFill>
                  <a:srgbClr val="FFFF00"/>
                </a:solidFill>
                <a:latin typeface="Girls Have Many Secrets" pitchFamily="2" charset="0"/>
              </a:endParaRPr>
            </a:p>
          </p:txBody>
        </p:sp>
      </p:grpSp>
      <p:grpSp>
        <p:nvGrpSpPr>
          <p:cNvPr id="24" name="Group 23">
            <a:extLst>
              <a:ext uri="{FF2B5EF4-FFF2-40B4-BE49-F238E27FC236}">
                <a16:creationId xmlns:a16="http://schemas.microsoft.com/office/drawing/2014/main" id="{A4040C31-9088-818A-FAB5-A6AA123B94C0}"/>
              </a:ext>
            </a:extLst>
          </p:cNvPr>
          <p:cNvGrpSpPr/>
          <p:nvPr/>
        </p:nvGrpSpPr>
        <p:grpSpPr>
          <a:xfrm>
            <a:off x="4197578" y="2487349"/>
            <a:ext cx="2253907" cy="1924613"/>
            <a:chOff x="4165649" y="2718181"/>
            <a:chExt cx="2253907" cy="1924613"/>
          </a:xfrm>
        </p:grpSpPr>
        <p:sp>
          <p:nvSpPr>
            <p:cNvPr id="16" name="TextBox 15">
              <a:extLst>
                <a:ext uri="{FF2B5EF4-FFF2-40B4-BE49-F238E27FC236}">
                  <a16:creationId xmlns:a16="http://schemas.microsoft.com/office/drawing/2014/main" id="{68E4E8A8-B36E-3274-19F4-AAED3F33AF9D}"/>
                </a:ext>
              </a:extLst>
            </p:cNvPr>
            <p:cNvSpPr txBox="1"/>
            <p:nvPr/>
          </p:nvSpPr>
          <p:spPr>
            <a:xfrm>
              <a:off x="4703498" y="2718181"/>
              <a:ext cx="1178211" cy="1446550"/>
            </a:xfrm>
            <a:prstGeom prst="rect">
              <a:avLst/>
            </a:prstGeom>
            <a:noFill/>
          </p:spPr>
          <p:txBody>
            <a:bodyPr wrap="square">
              <a:spAutoFit/>
            </a:bodyPr>
            <a:lstStyle/>
            <a:p>
              <a:pPr algn="ctr">
                <a:spcAft>
                  <a:spcPts val="600"/>
                </a:spcAft>
              </a:pPr>
              <a:r>
                <a:rPr lang="en-US" sz="8800" dirty="0">
                  <a:solidFill>
                    <a:schemeClr val="bg1"/>
                  </a:solidFill>
                  <a:latin typeface="Fira Sans" panose="020B0503050000020004" pitchFamily="34" charset="0"/>
                </a:rPr>
                <a:t>💻</a:t>
              </a:r>
              <a:endParaRPr lang="es-ES" sz="8800" dirty="0">
                <a:solidFill>
                  <a:schemeClr val="bg1"/>
                </a:solidFill>
                <a:latin typeface="Fira Sans" panose="020B0503050000020004" pitchFamily="34" charset="0"/>
              </a:endParaRPr>
            </a:p>
          </p:txBody>
        </p:sp>
        <p:sp>
          <p:nvSpPr>
            <p:cNvPr id="17" name="TextBox 16">
              <a:extLst>
                <a:ext uri="{FF2B5EF4-FFF2-40B4-BE49-F238E27FC236}">
                  <a16:creationId xmlns:a16="http://schemas.microsoft.com/office/drawing/2014/main" id="{B7EEA141-91C5-D984-3BEE-CA1882DBF4D1}"/>
                </a:ext>
              </a:extLst>
            </p:cNvPr>
            <p:cNvSpPr txBox="1"/>
            <p:nvPr/>
          </p:nvSpPr>
          <p:spPr>
            <a:xfrm>
              <a:off x="5170795" y="3254794"/>
              <a:ext cx="1178211" cy="1015663"/>
            </a:xfrm>
            <a:prstGeom prst="rect">
              <a:avLst/>
            </a:prstGeom>
            <a:noFill/>
          </p:spPr>
          <p:txBody>
            <a:bodyPr wrap="square">
              <a:spAutoFit/>
            </a:bodyPr>
            <a:lstStyle/>
            <a:p>
              <a:pPr algn="ctr">
                <a:spcAft>
                  <a:spcPts val="600"/>
                </a:spcAft>
              </a:pPr>
              <a:r>
                <a:rPr lang="en-US" sz="6000" dirty="0">
                  <a:solidFill>
                    <a:schemeClr val="bg1"/>
                  </a:solidFill>
                  <a:latin typeface="Fira Sans" panose="020B0503050000020004" pitchFamily="34" charset="0"/>
                </a:rPr>
                <a:t>📱</a:t>
              </a:r>
              <a:endParaRPr lang="es-ES" sz="6600" dirty="0">
                <a:solidFill>
                  <a:schemeClr val="bg1"/>
                </a:solidFill>
                <a:latin typeface="Fira Sans" panose="020B0503050000020004" pitchFamily="34" charset="0"/>
              </a:endParaRPr>
            </a:p>
          </p:txBody>
        </p:sp>
        <p:sp>
          <p:nvSpPr>
            <p:cNvPr id="23" name="TextBox 22">
              <a:extLst>
                <a:ext uri="{FF2B5EF4-FFF2-40B4-BE49-F238E27FC236}">
                  <a16:creationId xmlns:a16="http://schemas.microsoft.com/office/drawing/2014/main" id="{4ED7AE29-BA2B-6CCA-7DEA-3AA742E4F041}"/>
                </a:ext>
              </a:extLst>
            </p:cNvPr>
            <p:cNvSpPr txBox="1"/>
            <p:nvPr/>
          </p:nvSpPr>
          <p:spPr>
            <a:xfrm>
              <a:off x="4165649" y="4181129"/>
              <a:ext cx="2253907" cy="461665"/>
            </a:xfrm>
            <a:prstGeom prst="rect">
              <a:avLst/>
            </a:prstGeom>
            <a:noFill/>
          </p:spPr>
          <p:txBody>
            <a:bodyPr wrap="square" rtlCol="0">
              <a:spAutoFit/>
            </a:bodyPr>
            <a:lstStyle/>
            <a:p>
              <a:pPr algn="ctr"/>
              <a:r>
                <a:rPr lang="es-AR" sz="2400" dirty="0" err="1">
                  <a:solidFill>
                    <a:srgbClr val="FFFF00"/>
                  </a:solidFill>
                  <a:latin typeface="Girls Have Many Secrets" pitchFamily="2" charset="0"/>
                </a:rPr>
                <a:t>WebApp</a:t>
              </a:r>
              <a:endParaRPr lang="en-US" sz="2400" dirty="0">
                <a:solidFill>
                  <a:srgbClr val="FFFF00"/>
                </a:solidFill>
                <a:latin typeface="Girls Have Many Secrets" pitchFamily="2" charset="0"/>
              </a:endParaRPr>
            </a:p>
          </p:txBody>
        </p:sp>
      </p:grpSp>
      <p:cxnSp>
        <p:nvCxnSpPr>
          <p:cNvPr id="29" name="Straight Arrow Connector 28">
            <a:extLst>
              <a:ext uri="{FF2B5EF4-FFF2-40B4-BE49-F238E27FC236}">
                <a16:creationId xmlns:a16="http://schemas.microsoft.com/office/drawing/2014/main" id="{F4F5519E-181E-17DA-9416-6905054E301E}"/>
              </a:ext>
            </a:extLst>
          </p:cNvPr>
          <p:cNvCxnSpPr>
            <a:cxnSpLocks/>
            <a:stCxn id="17" idx="0"/>
            <a:endCxn id="14" idx="1"/>
          </p:cNvCxnSpPr>
          <p:nvPr/>
        </p:nvCxnSpPr>
        <p:spPr>
          <a:xfrm>
            <a:off x="5791830" y="3023962"/>
            <a:ext cx="1707383" cy="217829"/>
          </a:xfrm>
          <a:prstGeom prst="straightConnector1">
            <a:avLst/>
          </a:prstGeom>
          <a:ln w="38100">
            <a:solidFill>
              <a:srgbClr val="FFFF00"/>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8F4A9B2-FAD7-CD4F-300E-0E310CF1B634}"/>
              </a:ext>
            </a:extLst>
          </p:cNvPr>
          <p:cNvCxnSpPr>
            <a:cxnSpLocks/>
            <a:stCxn id="14" idx="3"/>
            <a:endCxn id="21" idx="2"/>
          </p:cNvCxnSpPr>
          <p:nvPr/>
        </p:nvCxnSpPr>
        <p:spPr>
          <a:xfrm flipV="1">
            <a:off x="8677424" y="2120077"/>
            <a:ext cx="1460168" cy="1121714"/>
          </a:xfrm>
          <a:prstGeom prst="curvedConnector2">
            <a:avLst/>
          </a:prstGeom>
          <a:ln w="38100">
            <a:solidFill>
              <a:srgbClr val="FFFF00"/>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37" name="Straight Arrow Connector 30">
            <a:extLst>
              <a:ext uri="{FF2B5EF4-FFF2-40B4-BE49-F238E27FC236}">
                <a16:creationId xmlns:a16="http://schemas.microsoft.com/office/drawing/2014/main" id="{6F2D71E8-2555-454F-47DD-15B8B3155306}"/>
              </a:ext>
            </a:extLst>
          </p:cNvPr>
          <p:cNvCxnSpPr>
            <a:cxnSpLocks/>
            <a:stCxn id="20" idx="2"/>
            <a:endCxn id="18" idx="1"/>
          </p:cNvCxnSpPr>
          <p:nvPr/>
        </p:nvCxnSpPr>
        <p:spPr>
          <a:xfrm rot="16200000" flipH="1">
            <a:off x="8515414" y="3668775"/>
            <a:ext cx="990449" cy="1844640"/>
          </a:xfrm>
          <a:prstGeom prst="curvedConnector2">
            <a:avLst/>
          </a:prstGeom>
          <a:ln w="38100">
            <a:solidFill>
              <a:srgbClr val="FFFF00"/>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41" name="Straight Arrow Connector 30">
            <a:extLst>
              <a:ext uri="{FF2B5EF4-FFF2-40B4-BE49-F238E27FC236}">
                <a16:creationId xmlns:a16="http://schemas.microsoft.com/office/drawing/2014/main" id="{718001F9-0AE8-0998-7ED4-138F2B41FC19}"/>
              </a:ext>
            </a:extLst>
          </p:cNvPr>
          <p:cNvCxnSpPr>
            <a:cxnSpLocks/>
            <a:stCxn id="15" idx="1"/>
            <a:endCxn id="16" idx="0"/>
          </p:cNvCxnSpPr>
          <p:nvPr/>
        </p:nvCxnSpPr>
        <p:spPr>
          <a:xfrm rot="10800000" flipV="1">
            <a:off x="5324533" y="1296775"/>
            <a:ext cx="4223954" cy="1190574"/>
          </a:xfrm>
          <a:prstGeom prst="curvedConnector2">
            <a:avLst/>
          </a:prstGeom>
          <a:ln w="38100">
            <a:solidFill>
              <a:srgbClr val="FFFF00">
                <a:alpha val="0"/>
              </a:srgbClr>
            </a:solidFill>
            <a:tailEnd type="arrow" w="lg" len="med"/>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8B3582D1-27E9-DCB9-C190-B5AF75C6D7C3}"/>
              </a:ext>
            </a:extLst>
          </p:cNvPr>
          <p:cNvSpPr txBox="1"/>
          <p:nvPr/>
        </p:nvSpPr>
        <p:spPr>
          <a:xfrm>
            <a:off x="6606553" y="2606643"/>
            <a:ext cx="337928" cy="461665"/>
          </a:xfrm>
          <a:prstGeom prst="rect">
            <a:avLst/>
          </a:prstGeom>
          <a:noFill/>
        </p:spPr>
        <p:txBody>
          <a:bodyPr wrap="square" rtlCol="0">
            <a:spAutoFit/>
          </a:bodyPr>
          <a:lstStyle/>
          <a:p>
            <a:pPr algn="ctr"/>
            <a:r>
              <a:rPr lang="es-AR" sz="2400" dirty="0">
                <a:solidFill>
                  <a:srgbClr val="FFFF00"/>
                </a:solidFill>
                <a:latin typeface="Girls Have Many Secrets" pitchFamily="2" charset="0"/>
              </a:rPr>
              <a:t>1</a:t>
            </a:r>
            <a:endParaRPr lang="en-US" sz="2400" dirty="0">
              <a:solidFill>
                <a:srgbClr val="FFFF00"/>
              </a:solidFill>
              <a:latin typeface="Girls Have Many Secrets" pitchFamily="2" charset="0"/>
            </a:endParaRPr>
          </a:p>
        </p:txBody>
      </p:sp>
      <p:sp>
        <p:nvSpPr>
          <p:cNvPr id="47" name="TextBox 46">
            <a:extLst>
              <a:ext uri="{FF2B5EF4-FFF2-40B4-BE49-F238E27FC236}">
                <a16:creationId xmlns:a16="http://schemas.microsoft.com/office/drawing/2014/main" id="{C90E2D6A-85AE-0D30-2BBF-58AB7DAAC9F2}"/>
              </a:ext>
            </a:extLst>
          </p:cNvPr>
          <p:cNvSpPr txBox="1"/>
          <p:nvPr/>
        </p:nvSpPr>
        <p:spPr>
          <a:xfrm>
            <a:off x="8734010" y="2736090"/>
            <a:ext cx="337928" cy="461665"/>
          </a:xfrm>
          <a:prstGeom prst="rect">
            <a:avLst/>
          </a:prstGeom>
          <a:noFill/>
        </p:spPr>
        <p:txBody>
          <a:bodyPr wrap="square" rtlCol="0">
            <a:spAutoFit/>
          </a:bodyPr>
          <a:lstStyle/>
          <a:p>
            <a:pPr algn="ctr"/>
            <a:r>
              <a:rPr lang="es-AR" sz="2400" dirty="0">
                <a:solidFill>
                  <a:srgbClr val="FFFF00"/>
                </a:solidFill>
                <a:latin typeface="Girls Have Many Secrets" pitchFamily="2" charset="0"/>
              </a:rPr>
              <a:t>2</a:t>
            </a:r>
            <a:endParaRPr lang="en-US" sz="2400" dirty="0">
              <a:solidFill>
                <a:srgbClr val="FFFF00"/>
              </a:solidFill>
              <a:latin typeface="Girls Have Many Secrets" pitchFamily="2" charset="0"/>
            </a:endParaRPr>
          </a:p>
        </p:txBody>
      </p:sp>
      <p:sp>
        <p:nvSpPr>
          <p:cNvPr id="48" name="TextBox 47">
            <a:extLst>
              <a:ext uri="{FF2B5EF4-FFF2-40B4-BE49-F238E27FC236}">
                <a16:creationId xmlns:a16="http://schemas.microsoft.com/office/drawing/2014/main" id="{9DA4039F-0C39-7BAD-D226-A270E97F0E2E}"/>
              </a:ext>
            </a:extLst>
          </p:cNvPr>
          <p:cNvSpPr txBox="1"/>
          <p:nvPr/>
        </p:nvSpPr>
        <p:spPr>
          <a:xfrm>
            <a:off x="9229838" y="4472508"/>
            <a:ext cx="337928" cy="461665"/>
          </a:xfrm>
          <a:prstGeom prst="rect">
            <a:avLst/>
          </a:prstGeom>
          <a:noFill/>
        </p:spPr>
        <p:txBody>
          <a:bodyPr wrap="square" rtlCol="0">
            <a:spAutoFit/>
          </a:bodyPr>
          <a:lstStyle/>
          <a:p>
            <a:pPr algn="ctr"/>
            <a:r>
              <a:rPr lang="es-AR" sz="2400" dirty="0">
                <a:solidFill>
                  <a:srgbClr val="FFFF00"/>
                </a:solidFill>
                <a:latin typeface="Girls Have Many Secrets" pitchFamily="2" charset="0"/>
              </a:rPr>
              <a:t>3</a:t>
            </a:r>
            <a:endParaRPr lang="en-US" sz="2400" dirty="0">
              <a:solidFill>
                <a:srgbClr val="FFFF00"/>
              </a:solidFill>
              <a:latin typeface="Girls Have Many Secrets" pitchFamily="2" charset="0"/>
            </a:endParaRPr>
          </a:p>
        </p:txBody>
      </p:sp>
      <p:sp>
        <p:nvSpPr>
          <p:cNvPr id="49" name="TextBox 48">
            <a:extLst>
              <a:ext uri="{FF2B5EF4-FFF2-40B4-BE49-F238E27FC236}">
                <a16:creationId xmlns:a16="http://schemas.microsoft.com/office/drawing/2014/main" id="{3E8B0C4B-4426-6B8A-919E-9A2F4D953089}"/>
              </a:ext>
            </a:extLst>
          </p:cNvPr>
          <p:cNvSpPr txBox="1"/>
          <p:nvPr/>
        </p:nvSpPr>
        <p:spPr>
          <a:xfrm>
            <a:off x="6653095" y="5640317"/>
            <a:ext cx="337928" cy="461665"/>
          </a:xfrm>
          <a:prstGeom prst="rect">
            <a:avLst/>
          </a:prstGeom>
          <a:noFill/>
        </p:spPr>
        <p:txBody>
          <a:bodyPr wrap="square" rtlCol="0">
            <a:spAutoFit/>
          </a:bodyPr>
          <a:lstStyle/>
          <a:p>
            <a:pPr algn="ctr"/>
            <a:r>
              <a:rPr lang="es-AR" sz="2400" dirty="0">
                <a:solidFill>
                  <a:srgbClr val="FFFF00"/>
                </a:solidFill>
                <a:latin typeface="Girls Have Many Secrets" pitchFamily="2" charset="0"/>
              </a:rPr>
              <a:t>4</a:t>
            </a:r>
            <a:endParaRPr lang="en-US" sz="2400" dirty="0">
              <a:solidFill>
                <a:srgbClr val="FFFF00"/>
              </a:solidFill>
              <a:latin typeface="Girls Have Many Secrets" pitchFamily="2" charset="0"/>
            </a:endParaRPr>
          </a:p>
        </p:txBody>
      </p:sp>
      <p:sp>
        <p:nvSpPr>
          <p:cNvPr id="10" name="TextBox 9">
            <a:extLst>
              <a:ext uri="{FF2B5EF4-FFF2-40B4-BE49-F238E27FC236}">
                <a16:creationId xmlns:a16="http://schemas.microsoft.com/office/drawing/2014/main" id="{F1F2B664-64F5-6AC4-EB7E-340C048336BB}"/>
              </a:ext>
            </a:extLst>
          </p:cNvPr>
          <p:cNvSpPr txBox="1"/>
          <p:nvPr/>
        </p:nvSpPr>
        <p:spPr>
          <a:xfrm rot="21320333">
            <a:off x="7104818" y="139276"/>
            <a:ext cx="3258384" cy="707886"/>
          </a:xfrm>
          <a:prstGeom prst="rect">
            <a:avLst/>
          </a:prstGeom>
          <a:noFill/>
        </p:spPr>
        <p:txBody>
          <a:bodyPr wrap="square" rtlCol="0">
            <a:spAutoFit/>
          </a:bodyPr>
          <a:lstStyle/>
          <a:p>
            <a:pPr algn="ctr"/>
            <a:r>
              <a:rPr lang="es-AR" sz="4000" dirty="0">
                <a:solidFill>
                  <a:srgbClr val="FFFF00"/>
                </a:solidFill>
                <a:latin typeface="Girls Have Many Secrets" pitchFamily="2" charset="0"/>
              </a:rPr>
              <a:t>Network </a:t>
            </a:r>
            <a:r>
              <a:rPr lang="es-AR" sz="4000" dirty="0" err="1">
                <a:solidFill>
                  <a:srgbClr val="FFFF00"/>
                </a:solidFill>
                <a:latin typeface="Girls Have Many Secrets" pitchFamily="2" charset="0"/>
              </a:rPr>
              <a:t>First</a:t>
            </a:r>
            <a:endParaRPr lang="en-US" sz="4000" dirty="0">
              <a:solidFill>
                <a:srgbClr val="FFFF00"/>
              </a:solidFill>
              <a:latin typeface="Girls Have Many Secrets" pitchFamily="2" charset="0"/>
            </a:endParaRPr>
          </a:p>
        </p:txBody>
      </p:sp>
      <p:cxnSp>
        <p:nvCxnSpPr>
          <p:cNvPr id="12" name="Straight Arrow Connector 30">
            <a:extLst>
              <a:ext uri="{FF2B5EF4-FFF2-40B4-BE49-F238E27FC236}">
                <a16:creationId xmlns:a16="http://schemas.microsoft.com/office/drawing/2014/main" id="{720A4AE2-5438-EB52-2725-4889D33FD86A}"/>
              </a:ext>
            </a:extLst>
          </p:cNvPr>
          <p:cNvCxnSpPr>
            <a:cxnSpLocks/>
            <a:stCxn id="22" idx="1"/>
            <a:endCxn id="23" idx="2"/>
          </p:cNvCxnSpPr>
          <p:nvPr/>
        </p:nvCxnSpPr>
        <p:spPr>
          <a:xfrm rot="10800000">
            <a:off x="5324533" y="4411963"/>
            <a:ext cx="4608421" cy="1459189"/>
          </a:xfrm>
          <a:prstGeom prst="curvedConnector2">
            <a:avLst/>
          </a:prstGeom>
          <a:ln w="38100">
            <a:solidFill>
              <a:srgbClr val="FFFF00"/>
            </a:solidFill>
            <a:tailEnd type="arrow" w="lg" len="med"/>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1531CF71-D150-9805-FA5C-46F7933D6B8B}"/>
              </a:ext>
            </a:extLst>
          </p:cNvPr>
          <p:cNvGrpSpPr/>
          <p:nvPr/>
        </p:nvGrpSpPr>
        <p:grpSpPr>
          <a:xfrm>
            <a:off x="257306" y="246819"/>
            <a:ext cx="7428010" cy="646331"/>
            <a:chOff x="344390" y="1412206"/>
            <a:chExt cx="7428010" cy="646331"/>
          </a:xfrm>
        </p:grpSpPr>
        <p:sp>
          <p:nvSpPr>
            <p:cNvPr id="42" name="TextBox 41">
              <a:extLst>
                <a:ext uri="{FF2B5EF4-FFF2-40B4-BE49-F238E27FC236}">
                  <a16:creationId xmlns:a16="http://schemas.microsoft.com/office/drawing/2014/main" id="{27250096-D245-D890-941F-686F8843C062}"/>
                </a:ext>
              </a:extLst>
            </p:cNvPr>
            <p:cNvSpPr txBox="1"/>
            <p:nvPr/>
          </p:nvSpPr>
          <p:spPr>
            <a:xfrm>
              <a:off x="344390" y="1412206"/>
              <a:ext cx="7428010" cy="646331"/>
            </a:xfrm>
            <a:prstGeom prst="rect">
              <a:avLst/>
            </a:prstGeom>
            <a:noFill/>
          </p:spPr>
          <p:txBody>
            <a:bodyPr wrap="square" rtlCol="0">
              <a:spAutoFit/>
            </a:bodyPr>
            <a:lstStyle/>
            <a:p>
              <a:r>
                <a:rPr lang="en-US" sz="3600" dirty="0">
                  <a:solidFill>
                    <a:schemeClr val="bg1"/>
                  </a:solidFill>
                  <a:latin typeface="Fira Sans" panose="020B0503050000020004" pitchFamily="34" charset="0"/>
                </a:rPr>
                <a:t>¿</a:t>
              </a:r>
              <a:r>
                <a:rPr lang="en-US" sz="3600" dirty="0" err="1">
                  <a:solidFill>
                    <a:schemeClr val="bg1"/>
                  </a:solidFill>
                  <a:latin typeface="Fira Sans" panose="020B0503050000020004" pitchFamily="34" charset="0"/>
                </a:rPr>
                <a:t>Cómo</a:t>
              </a:r>
              <a:r>
                <a:rPr lang="en-US" sz="3600" dirty="0">
                  <a:solidFill>
                    <a:schemeClr val="bg1"/>
                  </a:solidFill>
                  <a:latin typeface="Fira Sans" panose="020B0503050000020004" pitchFamily="34" charset="0"/>
                </a:rPr>
                <a:t> </a:t>
              </a:r>
              <a:r>
                <a:rPr lang="en-US" sz="3600" dirty="0" err="1">
                  <a:solidFill>
                    <a:schemeClr val="bg1"/>
                  </a:solidFill>
                  <a:latin typeface="Fira Sans" panose="020B0503050000020004" pitchFamily="34" charset="0"/>
                </a:rPr>
                <a:t>hacer</a:t>
              </a:r>
              <a:r>
                <a:rPr lang="en-US" sz="3600" dirty="0">
                  <a:solidFill>
                    <a:schemeClr val="bg1"/>
                  </a:solidFill>
                  <a:latin typeface="Fira Sans" panose="020B0503050000020004" pitchFamily="34" charset="0"/>
                </a:rPr>
                <a:t> </a:t>
              </a:r>
              <a:r>
                <a:rPr lang="en-US" sz="3600" dirty="0" err="1">
                  <a:solidFill>
                    <a:schemeClr val="bg1"/>
                  </a:solidFill>
                  <a:latin typeface="Fira Sans" panose="020B0503050000020004" pitchFamily="34" charset="0"/>
                </a:rPr>
                <a:t>una</a:t>
              </a:r>
              <a:r>
                <a:rPr lang="en-US" sz="3600" dirty="0">
                  <a:solidFill>
                    <a:schemeClr val="bg1"/>
                  </a:solidFill>
                  <a:latin typeface="Fira Sans" panose="020B0503050000020004" pitchFamily="34" charset="0"/>
                </a:rPr>
                <a:t>          ?</a:t>
              </a:r>
            </a:p>
          </p:txBody>
        </p:sp>
        <p:grpSp>
          <p:nvGrpSpPr>
            <p:cNvPr id="43" name="Group 42">
              <a:extLst>
                <a:ext uri="{FF2B5EF4-FFF2-40B4-BE49-F238E27FC236}">
                  <a16:creationId xmlns:a16="http://schemas.microsoft.com/office/drawing/2014/main" id="{117B52FF-F5A3-5E60-866A-E0CA0F809BEB}"/>
                </a:ext>
              </a:extLst>
            </p:cNvPr>
            <p:cNvGrpSpPr/>
            <p:nvPr/>
          </p:nvGrpSpPr>
          <p:grpSpPr>
            <a:xfrm>
              <a:off x="4204024" y="1552732"/>
              <a:ext cx="918066" cy="340949"/>
              <a:chOff x="-2324696" y="2904313"/>
              <a:chExt cx="1954896" cy="726002"/>
            </a:xfrm>
          </p:grpSpPr>
          <p:sp>
            <p:nvSpPr>
              <p:cNvPr id="44" name="Freeform: Shape 43">
                <a:extLst>
                  <a:ext uri="{FF2B5EF4-FFF2-40B4-BE49-F238E27FC236}">
                    <a16:creationId xmlns:a16="http://schemas.microsoft.com/office/drawing/2014/main" id="{4F26144D-9FFA-7D14-90DF-59484053CCCE}"/>
                  </a:ext>
                </a:extLst>
              </p:cNvPr>
              <p:cNvSpPr/>
              <p:nvPr/>
            </p:nvSpPr>
            <p:spPr>
              <a:xfrm>
                <a:off x="-877078" y="2904313"/>
                <a:ext cx="507278" cy="723393"/>
              </a:xfrm>
              <a:custGeom>
                <a:avLst/>
                <a:gdLst>
                  <a:gd name="connsiteX0" fmla="*/ 689 w 747308"/>
                  <a:gd name="connsiteY0" fmla="*/ 874927 h 1065677"/>
                  <a:gd name="connsiteX1" fmla="*/ 82460 w 747308"/>
                  <a:gd name="connsiteY1" fmla="*/ 668150 h 1065677"/>
                  <a:gd name="connsiteX2" fmla="*/ 318558 w 747308"/>
                  <a:gd name="connsiteY2" fmla="*/ 668150 h 1065677"/>
                  <a:gd name="connsiteX3" fmla="*/ 206489 w 747308"/>
                  <a:gd name="connsiteY3" fmla="*/ 354479 h 1065677"/>
                  <a:gd name="connsiteX4" fmla="*/ 346632 w 747308"/>
                  <a:gd name="connsiteY4" fmla="*/ 116 h 1065677"/>
                  <a:gd name="connsiteX5" fmla="*/ 747998 w 747308"/>
                  <a:gd name="connsiteY5" fmla="*/ 1065794 h 1065677"/>
                  <a:gd name="connsiteX6" fmla="*/ 452007 w 747308"/>
                  <a:gd name="connsiteY6" fmla="*/ 1065794 h 1065677"/>
                  <a:gd name="connsiteX7" fmla="*/ 383422 w 747308"/>
                  <a:gd name="connsiteY7" fmla="*/ 874927 h 1065677"/>
                  <a:gd name="connsiteX8" fmla="*/ 689 w 747308"/>
                  <a:gd name="connsiteY8" fmla="*/ 874927 h 1065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7308" h="1065677">
                    <a:moveTo>
                      <a:pt x="689" y="874927"/>
                    </a:moveTo>
                    <a:lnTo>
                      <a:pt x="82460" y="668150"/>
                    </a:lnTo>
                    <a:lnTo>
                      <a:pt x="318558" y="668150"/>
                    </a:lnTo>
                    <a:lnTo>
                      <a:pt x="206489" y="354479"/>
                    </a:lnTo>
                    <a:lnTo>
                      <a:pt x="346632" y="116"/>
                    </a:lnTo>
                    <a:lnTo>
                      <a:pt x="747998" y="1065794"/>
                    </a:lnTo>
                    <a:lnTo>
                      <a:pt x="452007" y="1065794"/>
                    </a:lnTo>
                    <a:lnTo>
                      <a:pt x="383422" y="874927"/>
                    </a:lnTo>
                    <a:lnTo>
                      <a:pt x="689" y="874927"/>
                    </a:lnTo>
                    <a:close/>
                  </a:path>
                </a:pathLst>
              </a:custGeom>
              <a:solidFill>
                <a:schemeClr val="bg1">
                  <a:alpha val="91000"/>
                </a:schemeClr>
              </a:solidFill>
              <a:ln w="22666" cap="flat">
                <a:noFill/>
                <a:prstDash val="solid"/>
                <a:round/>
              </a:ln>
            </p:spPr>
            <p:txBody>
              <a:bodyPr rtlCol="0" anchor="ctr"/>
              <a:lstStyle/>
              <a:p>
                <a:endParaRPr lang="en-US"/>
              </a:p>
            </p:txBody>
          </p:sp>
          <p:sp>
            <p:nvSpPr>
              <p:cNvPr id="45" name="Freeform: Shape 44">
                <a:extLst>
                  <a:ext uri="{FF2B5EF4-FFF2-40B4-BE49-F238E27FC236}">
                    <a16:creationId xmlns:a16="http://schemas.microsoft.com/office/drawing/2014/main" id="{FB2396E6-600A-4DA2-BB41-0AFB1155EA04}"/>
                  </a:ext>
                </a:extLst>
              </p:cNvPr>
              <p:cNvSpPr/>
              <p:nvPr/>
            </p:nvSpPr>
            <p:spPr>
              <a:xfrm>
                <a:off x="-1833714" y="2906889"/>
                <a:ext cx="1040375" cy="723389"/>
              </a:xfrm>
              <a:custGeom>
                <a:avLst/>
                <a:gdLst>
                  <a:gd name="connsiteX0" fmla="*/ 1103388 w 1532655"/>
                  <a:gd name="connsiteY0" fmla="*/ 1065776 h 1065677"/>
                  <a:gd name="connsiteX1" fmla="*/ 1533054 w 1532655"/>
                  <a:gd name="connsiteY1" fmla="*/ 98 h 1065677"/>
                  <a:gd name="connsiteX2" fmla="*/ 1248206 w 1532655"/>
                  <a:gd name="connsiteY2" fmla="*/ 121 h 1065677"/>
                  <a:gd name="connsiteX3" fmla="*/ 954280 w 1532655"/>
                  <a:gd name="connsiteY3" fmla="*/ 688785 h 1065677"/>
                  <a:gd name="connsiteX4" fmla="*/ 745257 w 1532655"/>
                  <a:gd name="connsiteY4" fmla="*/ 121 h 1065677"/>
                  <a:gd name="connsiteX5" fmla="*/ 526316 w 1532655"/>
                  <a:gd name="connsiteY5" fmla="*/ 121 h 1065677"/>
                  <a:gd name="connsiteX6" fmla="*/ 301905 w 1532655"/>
                  <a:gd name="connsiteY6" fmla="*/ 688785 h 1065677"/>
                  <a:gd name="connsiteX7" fmla="*/ 143629 w 1532655"/>
                  <a:gd name="connsiteY7" fmla="*/ 374956 h 1065677"/>
                  <a:gd name="connsiteX8" fmla="*/ 399 w 1532655"/>
                  <a:gd name="connsiteY8" fmla="*/ 816219 h 1065677"/>
                  <a:gd name="connsiteX9" fmla="*/ 145830 w 1532655"/>
                  <a:gd name="connsiteY9" fmla="*/ 1065776 h 1065677"/>
                  <a:gd name="connsiteX10" fmla="*/ 426162 w 1532655"/>
                  <a:gd name="connsiteY10" fmla="*/ 1065776 h 1065677"/>
                  <a:gd name="connsiteX11" fmla="*/ 628966 w 1532655"/>
                  <a:gd name="connsiteY11" fmla="*/ 448193 h 1065677"/>
                  <a:gd name="connsiteX12" fmla="*/ 822307 w 1532655"/>
                  <a:gd name="connsiteY12" fmla="*/ 1065776 h 1065677"/>
                  <a:gd name="connsiteX13" fmla="*/ 1103388 w 1532655"/>
                  <a:gd name="connsiteY13" fmla="*/ 1065776 h 1065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2655" h="1065677">
                    <a:moveTo>
                      <a:pt x="1103388" y="1065776"/>
                    </a:moveTo>
                    <a:lnTo>
                      <a:pt x="1533054" y="98"/>
                    </a:lnTo>
                    <a:lnTo>
                      <a:pt x="1248206" y="121"/>
                    </a:lnTo>
                    <a:lnTo>
                      <a:pt x="954280" y="688785"/>
                    </a:lnTo>
                    <a:lnTo>
                      <a:pt x="745257" y="121"/>
                    </a:lnTo>
                    <a:lnTo>
                      <a:pt x="526316" y="121"/>
                    </a:lnTo>
                    <a:lnTo>
                      <a:pt x="301905" y="688785"/>
                    </a:lnTo>
                    <a:lnTo>
                      <a:pt x="143629" y="374956"/>
                    </a:lnTo>
                    <a:lnTo>
                      <a:pt x="399" y="816219"/>
                    </a:lnTo>
                    <a:lnTo>
                      <a:pt x="145830" y="1065776"/>
                    </a:lnTo>
                    <a:lnTo>
                      <a:pt x="426162" y="1065776"/>
                    </a:lnTo>
                    <a:lnTo>
                      <a:pt x="628966" y="448193"/>
                    </a:lnTo>
                    <a:lnTo>
                      <a:pt x="822307" y="1065776"/>
                    </a:lnTo>
                    <a:lnTo>
                      <a:pt x="1103388" y="1065776"/>
                    </a:lnTo>
                    <a:close/>
                  </a:path>
                </a:pathLst>
              </a:custGeom>
              <a:solidFill>
                <a:srgbClr val="5A0FC8"/>
              </a:solidFill>
              <a:ln w="22666" cap="flat">
                <a:noFill/>
                <a:prstDash val="solid"/>
                <a:round/>
              </a:ln>
            </p:spPr>
            <p:txBody>
              <a:bodyPr rtlCol="0" anchor="ctr"/>
              <a:lstStyle/>
              <a:p>
                <a:endParaRPr lang="en-US"/>
              </a:p>
            </p:txBody>
          </p:sp>
          <p:sp>
            <p:nvSpPr>
              <p:cNvPr id="50" name="Freeform: Shape 49">
                <a:extLst>
                  <a:ext uri="{FF2B5EF4-FFF2-40B4-BE49-F238E27FC236}">
                    <a16:creationId xmlns:a16="http://schemas.microsoft.com/office/drawing/2014/main" id="{C5DAE5A3-C7A6-D2E2-2B8E-1F032C67DD28}"/>
                  </a:ext>
                </a:extLst>
              </p:cNvPr>
              <p:cNvSpPr/>
              <p:nvPr/>
            </p:nvSpPr>
            <p:spPr>
              <a:xfrm>
                <a:off x="-2324696" y="2906924"/>
                <a:ext cx="515906" cy="723391"/>
              </a:xfrm>
              <a:custGeom>
                <a:avLst/>
                <a:gdLst>
                  <a:gd name="connsiteX0" fmla="*/ 270455 w 760018"/>
                  <a:gd name="connsiteY0" fmla="*/ 699929 h 1065677"/>
                  <a:gd name="connsiteX1" fmla="*/ 445912 w 760018"/>
                  <a:gd name="connsiteY1" fmla="*/ 699929 h 1065677"/>
                  <a:gd name="connsiteX2" fmla="*/ 587893 w 760018"/>
                  <a:gd name="connsiteY2" fmla="*/ 682136 h 1065677"/>
                  <a:gd name="connsiteX3" fmla="*/ 633261 w 760018"/>
                  <a:gd name="connsiteY3" fmla="*/ 542356 h 1065677"/>
                  <a:gd name="connsiteX4" fmla="*/ 760082 w 760018"/>
                  <a:gd name="connsiteY4" fmla="*/ 151634 h 1065677"/>
                  <a:gd name="connsiteX5" fmla="*/ 726992 w 760018"/>
                  <a:gd name="connsiteY5" fmla="*/ 108196 h 1065677"/>
                  <a:gd name="connsiteX6" fmla="*/ 441191 w 760018"/>
                  <a:gd name="connsiteY6" fmla="*/ 98 h 1065677"/>
                  <a:gd name="connsiteX7" fmla="*/ 64 w 760018"/>
                  <a:gd name="connsiteY7" fmla="*/ 98 h 1065677"/>
                  <a:gd name="connsiteX8" fmla="*/ 64 w 760018"/>
                  <a:gd name="connsiteY8" fmla="*/ 1065776 h 1065677"/>
                  <a:gd name="connsiteX9" fmla="*/ 270455 w 760018"/>
                  <a:gd name="connsiteY9" fmla="*/ 1065776 h 1065677"/>
                  <a:gd name="connsiteX10" fmla="*/ 270455 w 760018"/>
                  <a:gd name="connsiteY10" fmla="*/ 699929 h 1065677"/>
                  <a:gd name="connsiteX11" fmla="*/ 502695 w 760018"/>
                  <a:gd name="connsiteY11" fmla="*/ 245252 h 1065677"/>
                  <a:gd name="connsiteX12" fmla="*/ 540846 w 760018"/>
                  <a:gd name="connsiteY12" fmla="*/ 348016 h 1065677"/>
                  <a:gd name="connsiteX13" fmla="*/ 507302 w 760018"/>
                  <a:gd name="connsiteY13" fmla="*/ 450916 h 1065677"/>
                  <a:gd name="connsiteX14" fmla="*/ 371857 w 760018"/>
                  <a:gd name="connsiteY14" fmla="*/ 493175 h 1065677"/>
                  <a:gd name="connsiteX15" fmla="*/ 270455 w 760018"/>
                  <a:gd name="connsiteY15" fmla="*/ 493175 h 1065677"/>
                  <a:gd name="connsiteX16" fmla="*/ 270455 w 760018"/>
                  <a:gd name="connsiteY16" fmla="*/ 206875 h 1065677"/>
                  <a:gd name="connsiteX17" fmla="*/ 372606 w 760018"/>
                  <a:gd name="connsiteY17" fmla="*/ 206875 h 1065677"/>
                  <a:gd name="connsiteX18" fmla="*/ 502695 w 760018"/>
                  <a:gd name="connsiteY18" fmla="*/ 245252 h 1065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60018" h="1065677">
                    <a:moveTo>
                      <a:pt x="270455" y="699929"/>
                    </a:moveTo>
                    <a:lnTo>
                      <a:pt x="445912" y="699929"/>
                    </a:lnTo>
                    <a:cubicBezTo>
                      <a:pt x="499064" y="699929"/>
                      <a:pt x="546383" y="694005"/>
                      <a:pt x="587893" y="682136"/>
                    </a:cubicBezTo>
                    <a:lnTo>
                      <a:pt x="633261" y="542356"/>
                    </a:lnTo>
                    <a:lnTo>
                      <a:pt x="760082" y="151634"/>
                    </a:lnTo>
                    <a:cubicBezTo>
                      <a:pt x="750436" y="136338"/>
                      <a:pt x="739407" y="121835"/>
                      <a:pt x="726992" y="108196"/>
                    </a:cubicBezTo>
                    <a:cubicBezTo>
                      <a:pt x="661880" y="36115"/>
                      <a:pt x="566605" y="98"/>
                      <a:pt x="441191" y="98"/>
                    </a:cubicBezTo>
                    <a:lnTo>
                      <a:pt x="64" y="98"/>
                    </a:lnTo>
                    <a:lnTo>
                      <a:pt x="64" y="1065776"/>
                    </a:lnTo>
                    <a:lnTo>
                      <a:pt x="270455" y="1065776"/>
                    </a:lnTo>
                    <a:lnTo>
                      <a:pt x="270455" y="699929"/>
                    </a:lnTo>
                    <a:close/>
                    <a:moveTo>
                      <a:pt x="502695" y="245252"/>
                    </a:moveTo>
                    <a:cubicBezTo>
                      <a:pt x="528136" y="270852"/>
                      <a:pt x="540846" y="305122"/>
                      <a:pt x="540846" y="348016"/>
                    </a:cubicBezTo>
                    <a:cubicBezTo>
                      <a:pt x="540846" y="391273"/>
                      <a:pt x="529657" y="425566"/>
                      <a:pt x="507302" y="450916"/>
                    </a:cubicBezTo>
                    <a:cubicBezTo>
                      <a:pt x="482769" y="479081"/>
                      <a:pt x="437628" y="493175"/>
                      <a:pt x="371857" y="493175"/>
                    </a:cubicBezTo>
                    <a:lnTo>
                      <a:pt x="270455" y="493175"/>
                    </a:lnTo>
                    <a:lnTo>
                      <a:pt x="270455" y="206875"/>
                    </a:lnTo>
                    <a:lnTo>
                      <a:pt x="372606" y="206875"/>
                    </a:lnTo>
                    <a:cubicBezTo>
                      <a:pt x="433906" y="206875"/>
                      <a:pt x="477276" y="219652"/>
                      <a:pt x="502695" y="245252"/>
                    </a:cubicBezTo>
                    <a:close/>
                  </a:path>
                </a:pathLst>
              </a:custGeom>
              <a:solidFill>
                <a:schemeClr val="bg1">
                  <a:alpha val="91000"/>
                </a:schemeClr>
              </a:solidFill>
              <a:ln w="22666" cap="flat">
                <a:noFill/>
                <a:prstDash val="solid"/>
                <a:round/>
              </a:ln>
            </p:spPr>
            <p:txBody>
              <a:bodyPr rtlCol="0" anchor="ctr"/>
              <a:lstStyle/>
              <a:p>
                <a:endParaRPr lang="en-US"/>
              </a:p>
            </p:txBody>
          </p:sp>
        </p:grpSp>
      </p:grpSp>
    </p:spTree>
    <p:extLst>
      <p:ext uri="{BB962C8B-B14F-4D97-AF65-F5344CB8AC3E}">
        <p14:creationId xmlns:p14="http://schemas.microsoft.com/office/powerpoint/2010/main" val="35384671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2FC024E-9034-7B1C-FD6E-1A4799C7DD93}"/>
              </a:ext>
            </a:extLst>
          </p:cNvPr>
          <p:cNvSpPr txBox="1"/>
          <p:nvPr/>
        </p:nvSpPr>
        <p:spPr>
          <a:xfrm>
            <a:off x="4197579" y="-14796824"/>
            <a:ext cx="7659459" cy="9233297"/>
          </a:xfrm>
          <a:prstGeom prst="rect">
            <a:avLst/>
          </a:prstGeom>
          <a:noFill/>
        </p:spPr>
        <p:txBody>
          <a:bodyPr wrap="square">
            <a:spAutoFit/>
          </a:bodyPr>
          <a:lstStyle/>
          <a:p>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"name"</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"My </a:t>
            </a:r>
            <a:r>
              <a:rPr lang="en-US" b="0" dirty="0" err="1">
                <a:solidFill>
                  <a:srgbClr val="CE9178"/>
                </a:solidFill>
                <a:effectLst/>
                <a:latin typeface="Fira Code" panose="020B0809050000020004" pitchFamily="49" charset="0"/>
              </a:rPr>
              <a:t>ToDo</a:t>
            </a:r>
            <a:r>
              <a:rPr lang="en-US" b="0" dirty="0">
                <a:solidFill>
                  <a:srgbClr val="CE9178"/>
                </a:solidFill>
                <a:effectLst/>
                <a:latin typeface="Fira Code" panose="020B0809050000020004" pitchFamily="49" charset="0"/>
              </a:rPr>
              <a:t> List"</a:t>
            </a:r>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a:t>
            </a:r>
            <a:r>
              <a:rPr lang="en-US" b="0" dirty="0" err="1">
                <a:solidFill>
                  <a:srgbClr val="9CDCFE"/>
                </a:solidFill>
                <a:effectLst/>
                <a:latin typeface="Fira Code" panose="020B0809050000020004" pitchFamily="49" charset="0"/>
              </a:rPr>
              <a:t>short_name</a:t>
            </a:r>
            <a:r>
              <a:rPr lang="en-US" b="0" dirty="0">
                <a:solidFill>
                  <a:srgbClr val="9CDCFE"/>
                </a:solidFill>
                <a:effectLst/>
                <a:latin typeface="Fira Code" panose="020B0809050000020004" pitchFamily="49" charset="0"/>
              </a:rPr>
              <a:t>"</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a:t>
            </a:r>
            <a:r>
              <a:rPr lang="en-US" b="0" dirty="0" err="1">
                <a:solidFill>
                  <a:srgbClr val="CE9178"/>
                </a:solidFill>
                <a:effectLst/>
                <a:latin typeface="Fira Code" panose="020B0809050000020004" pitchFamily="49" charset="0"/>
              </a:rPr>
              <a:t>MyToDoList</a:t>
            </a:r>
            <a:r>
              <a:rPr lang="en-US" b="0" dirty="0">
                <a:solidFill>
                  <a:srgbClr val="CE9178"/>
                </a:solidFill>
                <a:effectLst/>
                <a:latin typeface="Fira Code" panose="020B0809050000020004" pitchFamily="49" charset="0"/>
              </a:rPr>
              <a:t>"</a:t>
            </a:r>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"description"</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"Just a simple example of a PWA"</a:t>
            </a:r>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a:t>
            </a:r>
            <a:r>
              <a:rPr lang="en-US" b="0" dirty="0" err="1">
                <a:solidFill>
                  <a:srgbClr val="9CDCFE"/>
                </a:solidFill>
                <a:effectLst/>
                <a:latin typeface="Fira Code" panose="020B0809050000020004" pitchFamily="49" charset="0"/>
              </a:rPr>
              <a:t>start_url</a:t>
            </a:r>
            <a:r>
              <a:rPr lang="en-US" b="0" dirty="0">
                <a:solidFill>
                  <a:srgbClr val="9CDCFE"/>
                </a:solidFill>
                <a:effectLst/>
                <a:latin typeface="Fira Code" panose="020B0809050000020004" pitchFamily="49" charset="0"/>
              </a:rPr>
              <a:t>"</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"index.html"</a:t>
            </a:r>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"id"</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"index.html"</a:t>
            </a:r>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a:t>
            </a:r>
            <a:r>
              <a:rPr lang="en-US" b="0" dirty="0" err="1">
                <a:solidFill>
                  <a:srgbClr val="9CDCFE"/>
                </a:solidFill>
                <a:effectLst/>
                <a:latin typeface="Fira Code" panose="020B0809050000020004" pitchFamily="49" charset="0"/>
              </a:rPr>
              <a:t>display_override</a:t>
            </a:r>
            <a:r>
              <a:rPr lang="en-US" b="0" dirty="0">
                <a:solidFill>
                  <a:srgbClr val="9CDCFE"/>
                </a:solidFill>
                <a:effectLst/>
                <a:latin typeface="Fira Code" panose="020B0809050000020004" pitchFamily="49" charset="0"/>
              </a:rPr>
              <a:t>"</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"window-controls-overlay"</a:t>
            </a:r>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a:t>
            </a:r>
            <a:r>
              <a:rPr lang="en-US" b="0" dirty="0" err="1">
                <a:solidFill>
                  <a:srgbClr val="9CDCFE"/>
                </a:solidFill>
                <a:effectLst/>
                <a:latin typeface="Fira Code" panose="020B0809050000020004" pitchFamily="49" charset="0"/>
              </a:rPr>
              <a:t>background_color</a:t>
            </a:r>
            <a:r>
              <a:rPr lang="en-US" b="0" dirty="0">
                <a:solidFill>
                  <a:srgbClr val="9CDCFE"/>
                </a:solidFill>
                <a:effectLst/>
                <a:latin typeface="Fira Code" panose="020B0809050000020004" pitchFamily="49" charset="0"/>
              </a:rPr>
              <a:t>"</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"#222"</a:t>
            </a:r>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a:t>
            </a:r>
            <a:r>
              <a:rPr lang="en-US" b="0" dirty="0" err="1">
                <a:solidFill>
                  <a:srgbClr val="9CDCFE"/>
                </a:solidFill>
                <a:effectLst/>
                <a:latin typeface="Fira Code" panose="020B0809050000020004" pitchFamily="49" charset="0"/>
              </a:rPr>
              <a:t>theme_color</a:t>
            </a:r>
            <a:r>
              <a:rPr lang="en-US" b="0" dirty="0">
                <a:solidFill>
                  <a:srgbClr val="9CDCFE"/>
                </a:solidFill>
                <a:effectLst/>
                <a:latin typeface="Fira Code" panose="020B0809050000020004" pitchFamily="49" charset="0"/>
              </a:rPr>
              <a:t>"</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"#222"</a:t>
            </a:r>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"orientation"</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"portrait-primary"</a:t>
            </a:r>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"icons"</a:t>
            </a:r>
            <a:r>
              <a:rPr lang="en-US" b="0" dirty="0">
                <a:solidFill>
                  <a:srgbClr val="D4D4D4"/>
                </a:solidFill>
                <a:effectLst/>
                <a:latin typeface="Fira Code" panose="020B0809050000020004" pitchFamily="49" charset="0"/>
              </a:rPr>
              <a:t>: [</a:t>
            </a:r>
          </a:p>
          <a:p>
            <a:r>
              <a:rPr lang="en-US" b="0" dirty="0">
                <a:solidFill>
                  <a:srgbClr val="D4D4D4"/>
                </a:solidFill>
                <a:effectLst/>
                <a:latin typeface="Fira Code" panose="020B0809050000020004" pitchFamily="49" charset="0"/>
              </a:rPr>
              <a:t>        {</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a:t>
            </a:r>
            <a:r>
              <a:rPr lang="en-US" b="0" dirty="0" err="1">
                <a:solidFill>
                  <a:srgbClr val="9CDCFE"/>
                </a:solidFill>
                <a:effectLst/>
                <a:latin typeface="Fira Code" panose="020B0809050000020004" pitchFamily="49" charset="0"/>
              </a:rPr>
              <a:t>src</a:t>
            </a:r>
            <a:r>
              <a:rPr lang="en-US" b="0" dirty="0">
                <a:solidFill>
                  <a:srgbClr val="9CDCFE"/>
                </a:solidFill>
                <a:effectLst/>
                <a:latin typeface="Fira Code" panose="020B0809050000020004" pitchFamily="49" charset="0"/>
              </a:rPr>
              <a:t>"</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"/assets/icons/icon-192x192.png"</a:t>
            </a:r>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"sizes"</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"192x192"</a:t>
            </a:r>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"type"</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"image/</a:t>
            </a:r>
            <a:r>
              <a:rPr lang="en-US" b="0" dirty="0" err="1">
                <a:solidFill>
                  <a:srgbClr val="CE9178"/>
                </a:solidFill>
                <a:effectLst/>
                <a:latin typeface="Fira Code" panose="020B0809050000020004" pitchFamily="49" charset="0"/>
              </a:rPr>
              <a:t>png</a:t>
            </a:r>
            <a:r>
              <a:rPr lang="en-US" b="0" dirty="0">
                <a:solidFill>
                  <a:srgbClr val="CE9178"/>
                </a:solidFill>
                <a:effectLst/>
                <a:latin typeface="Fira Code" panose="020B0809050000020004" pitchFamily="49" charset="0"/>
              </a:rPr>
              <a:t>"</a:t>
            </a:r>
            <a:endParaRPr lang="en-US" b="0" dirty="0">
              <a:solidFill>
                <a:srgbClr val="D4D4D4"/>
              </a:solidFill>
              <a:effectLst/>
              <a:latin typeface="Fira Code" panose="020B0809050000020004" pitchFamily="49" charset="0"/>
            </a:endParaRPr>
          </a:p>
          <a:p>
            <a:r>
              <a:rPr lang="en-US" b="0" dirty="0">
                <a:solidFill>
                  <a:srgbClr val="D4D4D4"/>
                </a:solidFill>
                <a:effectLst/>
                <a:latin typeface="Fira Code" panose="020B0809050000020004" pitchFamily="49" charset="0"/>
              </a:rPr>
              <a:t>        },</a:t>
            </a:r>
          </a:p>
          <a:p>
            <a:r>
              <a:rPr lang="en-US" b="0" dirty="0">
                <a:solidFill>
                  <a:srgbClr val="D4D4D4"/>
                </a:solidFill>
                <a:effectLst/>
                <a:latin typeface="Fira Code" panose="020B0809050000020004" pitchFamily="49" charset="0"/>
              </a:rPr>
              <a:t>        {</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a:t>
            </a:r>
            <a:r>
              <a:rPr lang="en-US" b="0" dirty="0" err="1">
                <a:solidFill>
                  <a:srgbClr val="9CDCFE"/>
                </a:solidFill>
                <a:effectLst/>
                <a:latin typeface="Fira Code" panose="020B0809050000020004" pitchFamily="49" charset="0"/>
              </a:rPr>
              <a:t>src</a:t>
            </a:r>
            <a:r>
              <a:rPr lang="en-US" b="0" dirty="0">
                <a:solidFill>
                  <a:srgbClr val="9CDCFE"/>
                </a:solidFill>
                <a:effectLst/>
                <a:latin typeface="Fira Code" panose="020B0809050000020004" pitchFamily="49" charset="0"/>
              </a:rPr>
              <a:t>"</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"/assets/icons/icon-256x256.png"</a:t>
            </a:r>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"sizes"</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"256x256"</a:t>
            </a:r>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"type"</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"image/</a:t>
            </a:r>
            <a:r>
              <a:rPr lang="en-US" b="0" dirty="0" err="1">
                <a:solidFill>
                  <a:srgbClr val="CE9178"/>
                </a:solidFill>
                <a:effectLst/>
                <a:latin typeface="Fira Code" panose="020B0809050000020004" pitchFamily="49" charset="0"/>
              </a:rPr>
              <a:t>png</a:t>
            </a:r>
            <a:r>
              <a:rPr lang="en-US" b="0" dirty="0">
                <a:solidFill>
                  <a:srgbClr val="CE9178"/>
                </a:solidFill>
                <a:effectLst/>
                <a:latin typeface="Fira Code" panose="020B0809050000020004" pitchFamily="49" charset="0"/>
              </a:rPr>
              <a:t>"</a:t>
            </a:r>
            <a:endParaRPr lang="en-US" b="0" dirty="0">
              <a:solidFill>
                <a:srgbClr val="D4D4D4"/>
              </a:solidFill>
              <a:effectLst/>
              <a:latin typeface="Fira Code" panose="020B0809050000020004" pitchFamily="49" charset="0"/>
            </a:endParaRPr>
          </a:p>
          <a:p>
            <a:r>
              <a:rPr lang="en-US" b="0" dirty="0">
                <a:solidFill>
                  <a:srgbClr val="D4D4D4"/>
                </a:solidFill>
                <a:effectLst/>
                <a:latin typeface="Fira Code" panose="020B0809050000020004" pitchFamily="49" charset="0"/>
              </a:rPr>
              <a:t>        },</a:t>
            </a:r>
          </a:p>
          <a:p>
            <a:r>
              <a:rPr lang="en-US" b="0" dirty="0">
                <a:solidFill>
                  <a:srgbClr val="D4D4D4"/>
                </a:solidFill>
                <a:effectLst/>
                <a:latin typeface="Fira Code" panose="020B0809050000020004" pitchFamily="49" charset="0"/>
              </a:rPr>
              <a:t>        {</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a:t>
            </a:r>
            <a:r>
              <a:rPr lang="en-US" b="0" dirty="0" err="1">
                <a:solidFill>
                  <a:srgbClr val="9CDCFE"/>
                </a:solidFill>
                <a:effectLst/>
                <a:latin typeface="Fira Code" panose="020B0809050000020004" pitchFamily="49" charset="0"/>
              </a:rPr>
              <a:t>src</a:t>
            </a:r>
            <a:r>
              <a:rPr lang="en-US" b="0" dirty="0">
                <a:solidFill>
                  <a:srgbClr val="9CDCFE"/>
                </a:solidFill>
                <a:effectLst/>
                <a:latin typeface="Fira Code" panose="020B0809050000020004" pitchFamily="49" charset="0"/>
              </a:rPr>
              <a:t>"</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"/assets/icons/icon-384x384.png"</a:t>
            </a:r>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"sizes"</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"384x384"</a:t>
            </a:r>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"type"</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"image/</a:t>
            </a:r>
            <a:r>
              <a:rPr lang="en-US" b="0" dirty="0" err="1">
                <a:solidFill>
                  <a:srgbClr val="CE9178"/>
                </a:solidFill>
                <a:effectLst/>
                <a:latin typeface="Fira Code" panose="020B0809050000020004" pitchFamily="49" charset="0"/>
              </a:rPr>
              <a:t>png</a:t>
            </a:r>
            <a:r>
              <a:rPr lang="en-US" b="0" dirty="0">
                <a:solidFill>
                  <a:srgbClr val="CE9178"/>
                </a:solidFill>
                <a:effectLst/>
                <a:latin typeface="Fira Code" panose="020B0809050000020004" pitchFamily="49" charset="0"/>
              </a:rPr>
              <a:t>"</a:t>
            </a:r>
            <a:endParaRPr lang="en-US" b="0" dirty="0">
              <a:solidFill>
                <a:srgbClr val="D4D4D4"/>
              </a:solidFill>
              <a:effectLst/>
              <a:latin typeface="Fira Code" panose="020B0809050000020004" pitchFamily="49" charset="0"/>
            </a:endParaRPr>
          </a:p>
          <a:p>
            <a:r>
              <a:rPr lang="en-US" b="0" dirty="0">
                <a:solidFill>
                  <a:srgbClr val="D4D4D4"/>
                </a:solidFill>
                <a:effectLst/>
                <a:latin typeface="Fira Code" panose="020B0809050000020004" pitchFamily="49" charset="0"/>
              </a:rPr>
              <a:t>        },</a:t>
            </a:r>
          </a:p>
          <a:p>
            <a:r>
              <a:rPr lang="en-US" b="0" dirty="0">
                <a:solidFill>
                  <a:srgbClr val="D4D4D4"/>
                </a:solidFill>
                <a:effectLst/>
                <a:latin typeface="Fira Code" panose="020B0809050000020004" pitchFamily="49" charset="0"/>
              </a:rPr>
              <a:t>        {</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a:t>
            </a:r>
            <a:r>
              <a:rPr lang="en-US" b="0" dirty="0" err="1">
                <a:solidFill>
                  <a:srgbClr val="9CDCFE"/>
                </a:solidFill>
                <a:effectLst/>
                <a:latin typeface="Fira Code" panose="020B0809050000020004" pitchFamily="49" charset="0"/>
              </a:rPr>
              <a:t>src</a:t>
            </a:r>
            <a:r>
              <a:rPr lang="en-US" b="0" dirty="0">
                <a:solidFill>
                  <a:srgbClr val="9CDCFE"/>
                </a:solidFill>
                <a:effectLst/>
                <a:latin typeface="Fira Code" panose="020B0809050000020004" pitchFamily="49" charset="0"/>
              </a:rPr>
              <a:t>"</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"/assets/icons/icon-512x512.png"</a:t>
            </a:r>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"sizes"</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"512x512"</a:t>
            </a:r>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"type"</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"image/</a:t>
            </a:r>
            <a:r>
              <a:rPr lang="en-US" b="0" dirty="0" err="1">
                <a:solidFill>
                  <a:srgbClr val="CE9178"/>
                </a:solidFill>
                <a:effectLst/>
                <a:latin typeface="Fira Code" panose="020B0809050000020004" pitchFamily="49" charset="0"/>
              </a:rPr>
              <a:t>png</a:t>
            </a:r>
            <a:r>
              <a:rPr lang="en-US" b="0" dirty="0">
                <a:solidFill>
                  <a:srgbClr val="CE9178"/>
                </a:solidFill>
                <a:effectLst/>
                <a:latin typeface="Fira Code" panose="020B0809050000020004" pitchFamily="49" charset="0"/>
              </a:rPr>
              <a:t>"</a:t>
            </a:r>
            <a:endParaRPr lang="en-US" b="0" dirty="0">
              <a:solidFill>
                <a:srgbClr val="D4D4D4"/>
              </a:solidFill>
              <a:effectLst/>
              <a:latin typeface="Fira Code" panose="020B0809050000020004" pitchFamily="49" charset="0"/>
            </a:endParaRPr>
          </a:p>
          <a:p>
            <a:r>
              <a:rPr lang="en-US" b="0" dirty="0">
                <a:solidFill>
                  <a:srgbClr val="D4D4D4"/>
                </a:solidFill>
                <a:effectLst/>
                <a:latin typeface="Fira Code" panose="020B0809050000020004" pitchFamily="49" charset="0"/>
              </a:rPr>
              <a:t>        }</a:t>
            </a:r>
          </a:p>
          <a:p>
            <a:r>
              <a:rPr lang="en-US" b="0" dirty="0">
                <a:solidFill>
                  <a:srgbClr val="D4D4D4"/>
                </a:solidFill>
                <a:effectLst/>
                <a:latin typeface="Fira Code" panose="020B0809050000020004" pitchFamily="49" charset="0"/>
              </a:rPr>
              <a:t>    ]</a:t>
            </a:r>
          </a:p>
          <a:p>
            <a:r>
              <a:rPr lang="en-US" b="0" dirty="0">
                <a:solidFill>
                  <a:srgbClr val="D4D4D4"/>
                </a:solidFill>
                <a:effectLst/>
                <a:latin typeface="Fira Code" panose="020B0809050000020004" pitchFamily="49" charset="0"/>
              </a:rPr>
              <a:t>}</a:t>
            </a:r>
          </a:p>
        </p:txBody>
      </p:sp>
      <p:sp>
        <p:nvSpPr>
          <p:cNvPr id="7" name="TextBox 6">
            <a:extLst>
              <a:ext uri="{FF2B5EF4-FFF2-40B4-BE49-F238E27FC236}">
                <a16:creationId xmlns:a16="http://schemas.microsoft.com/office/drawing/2014/main" id="{AB8E98FC-53FB-81FE-9458-4DB82F21411E}"/>
              </a:ext>
            </a:extLst>
          </p:cNvPr>
          <p:cNvSpPr txBox="1"/>
          <p:nvPr/>
        </p:nvSpPr>
        <p:spPr>
          <a:xfrm>
            <a:off x="334964" y="1687130"/>
            <a:ext cx="3513706" cy="3247043"/>
          </a:xfrm>
          <a:prstGeom prst="rect">
            <a:avLst/>
          </a:prstGeom>
          <a:noFill/>
        </p:spPr>
        <p:txBody>
          <a:bodyPr wrap="square">
            <a:spAutoFit/>
          </a:bodyPr>
          <a:lstStyle/>
          <a:p>
            <a:pPr>
              <a:spcAft>
                <a:spcPts val="600"/>
              </a:spcAft>
            </a:pPr>
            <a:r>
              <a:rPr lang="es-ES" sz="2000" dirty="0">
                <a:solidFill>
                  <a:schemeClr val="bg1"/>
                </a:solidFill>
                <a:latin typeface="Fira Sans" panose="020B0503050000020004" pitchFamily="34" charset="0"/>
              </a:rPr>
              <a:t>Es un script que el navegador ejecuta en segundo plano en un hilo separado.</a:t>
            </a:r>
          </a:p>
          <a:p>
            <a:pPr>
              <a:spcAft>
                <a:spcPts val="600"/>
              </a:spcAft>
            </a:pPr>
            <a:r>
              <a:rPr lang="es-ES" sz="2000" dirty="0">
                <a:solidFill>
                  <a:schemeClr val="bg1"/>
                </a:solidFill>
                <a:latin typeface="Fira Sans" panose="020B0503050000020004" pitchFamily="34" charset="0"/>
              </a:rPr>
              <a:t>Sin embargo, es súper potente: puede </a:t>
            </a:r>
            <a:r>
              <a:rPr lang="es-ES" sz="2000" b="1" dirty="0">
                <a:solidFill>
                  <a:schemeClr val="bg1"/>
                </a:solidFill>
                <a:latin typeface="Fira Sans" panose="020B0503050000020004" pitchFamily="34" charset="0"/>
              </a:rPr>
              <a:t>interceptar</a:t>
            </a:r>
            <a:r>
              <a:rPr lang="es-ES" sz="2000" dirty="0">
                <a:solidFill>
                  <a:schemeClr val="bg1"/>
                </a:solidFill>
                <a:latin typeface="Fira Sans" panose="020B0503050000020004" pitchFamily="34" charset="0"/>
              </a:rPr>
              <a:t> y manejar las </a:t>
            </a:r>
            <a:r>
              <a:rPr lang="es-ES" sz="2000" b="1" dirty="0">
                <a:solidFill>
                  <a:schemeClr val="bg1"/>
                </a:solidFill>
                <a:latin typeface="Fira Sans" panose="020B0503050000020004" pitchFamily="34" charset="0"/>
              </a:rPr>
              <a:t>peticiones de red</a:t>
            </a:r>
            <a:r>
              <a:rPr lang="es-ES" sz="2000" dirty="0">
                <a:solidFill>
                  <a:schemeClr val="bg1"/>
                </a:solidFill>
                <a:latin typeface="Fira Sans" panose="020B0503050000020004" pitchFamily="34" charset="0"/>
              </a:rPr>
              <a:t>, gestionar la caché para </a:t>
            </a:r>
            <a:r>
              <a:rPr lang="es-ES" sz="2000" b="1" dirty="0">
                <a:solidFill>
                  <a:schemeClr val="bg1"/>
                </a:solidFill>
                <a:latin typeface="Fira Sans" panose="020B0503050000020004" pitchFamily="34" charset="0"/>
              </a:rPr>
              <a:t>habilitar el soporte offline</a:t>
            </a:r>
            <a:r>
              <a:rPr lang="es-ES" sz="2000" dirty="0">
                <a:solidFill>
                  <a:schemeClr val="bg1"/>
                </a:solidFill>
                <a:latin typeface="Fira Sans" panose="020B0503050000020004" pitchFamily="34" charset="0"/>
              </a:rPr>
              <a:t> o </a:t>
            </a:r>
            <a:r>
              <a:rPr lang="es-ES" sz="2000" b="1" dirty="0">
                <a:solidFill>
                  <a:schemeClr val="bg1"/>
                </a:solidFill>
                <a:latin typeface="Fira Sans" panose="020B0503050000020004" pitchFamily="34" charset="0"/>
              </a:rPr>
              <a:t>enviar notificaciones </a:t>
            </a:r>
            <a:r>
              <a:rPr lang="es-ES" sz="2000" b="1" dirty="0" err="1">
                <a:solidFill>
                  <a:schemeClr val="bg1"/>
                </a:solidFill>
                <a:latin typeface="Fira Sans" panose="020B0503050000020004" pitchFamily="34" charset="0"/>
              </a:rPr>
              <a:t>push</a:t>
            </a:r>
            <a:r>
              <a:rPr lang="es-ES" sz="2000" dirty="0">
                <a:solidFill>
                  <a:schemeClr val="bg1"/>
                </a:solidFill>
                <a:latin typeface="Fira Sans" panose="020B0503050000020004" pitchFamily="34" charset="0"/>
              </a:rPr>
              <a:t>.</a:t>
            </a:r>
          </a:p>
        </p:txBody>
      </p:sp>
      <p:sp>
        <p:nvSpPr>
          <p:cNvPr id="9" name="TextBox 8">
            <a:extLst>
              <a:ext uri="{FF2B5EF4-FFF2-40B4-BE49-F238E27FC236}">
                <a16:creationId xmlns:a16="http://schemas.microsoft.com/office/drawing/2014/main" id="{00E1B63E-4C1D-3758-8010-C1BE56F5466C}"/>
              </a:ext>
            </a:extLst>
          </p:cNvPr>
          <p:cNvSpPr txBox="1"/>
          <p:nvPr/>
        </p:nvSpPr>
        <p:spPr>
          <a:xfrm>
            <a:off x="334963" y="1287020"/>
            <a:ext cx="3308989" cy="400110"/>
          </a:xfrm>
          <a:prstGeom prst="rect">
            <a:avLst/>
          </a:prstGeom>
          <a:noFill/>
        </p:spPr>
        <p:txBody>
          <a:bodyPr wrap="square">
            <a:spAutoFit/>
          </a:bodyPr>
          <a:lstStyle/>
          <a:p>
            <a:pPr marL="363538" indent="-363538">
              <a:spcAft>
                <a:spcPts val="600"/>
              </a:spcAft>
              <a:tabLst>
                <a:tab pos="363538" algn="l"/>
              </a:tabLst>
            </a:pPr>
            <a:r>
              <a:rPr lang="en-US" sz="2000" b="1" dirty="0">
                <a:solidFill>
                  <a:schemeClr val="bg1"/>
                </a:solidFill>
                <a:latin typeface="Fira Code" panose="020B0809050000020004" pitchFamily="49" charset="0"/>
                <a:ea typeface="Fira Code" panose="020B0809050000020004" pitchFamily="49" charset="0"/>
                <a:cs typeface="Fira Code" panose="020B0809050000020004" pitchFamily="49" charset="0"/>
              </a:rPr>
              <a:t>⚙️	</a:t>
            </a:r>
            <a:r>
              <a:rPr lang="es-ES" sz="2000" b="1" dirty="0" err="1">
                <a:solidFill>
                  <a:schemeClr val="bg1"/>
                </a:solidFill>
                <a:latin typeface="Fira Code" panose="020B0809050000020004" pitchFamily="49" charset="0"/>
                <a:ea typeface="Fira Code" panose="020B0809050000020004" pitchFamily="49" charset="0"/>
                <a:cs typeface="Fira Code" panose="020B0809050000020004" pitchFamily="49" charset="0"/>
              </a:rPr>
              <a:t>Service</a:t>
            </a:r>
            <a:r>
              <a:rPr lang="es-ES" sz="2000" b="1" dirty="0">
                <a:solidFill>
                  <a:schemeClr val="bg1"/>
                </a:solidFill>
                <a:latin typeface="Fira Code" panose="020B0809050000020004" pitchFamily="49" charset="0"/>
                <a:ea typeface="Fira Code" panose="020B0809050000020004" pitchFamily="49" charset="0"/>
                <a:cs typeface="Fira Code" panose="020B0809050000020004" pitchFamily="49" charset="0"/>
              </a:rPr>
              <a:t> </a:t>
            </a:r>
            <a:r>
              <a:rPr lang="es-ES" sz="2000" b="1" dirty="0" err="1">
                <a:solidFill>
                  <a:schemeClr val="bg1"/>
                </a:solidFill>
                <a:latin typeface="Fira Code" panose="020B0809050000020004" pitchFamily="49" charset="0"/>
                <a:ea typeface="Fira Code" panose="020B0809050000020004" pitchFamily="49" charset="0"/>
                <a:cs typeface="Fira Code" panose="020B0809050000020004" pitchFamily="49" charset="0"/>
              </a:rPr>
              <a:t>Worker</a:t>
            </a:r>
            <a:endParaRPr lang="es-ES" sz="2000" b="1" dirty="0">
              <a:solidFill>
                <a:schemeClr val="bg1"/>
              </a:solidFill>
              <a:latin typeface="Fira Code" panose="020B0809050000020004" pitchFamily="49" charset="0"/>
              <a:ea typeface="Fira Code" panose="020B0809050000020004" pitchFamily="49" charset="0"/>
              <a:cs typeface="Fira Code" panose="020B0809050000020004" pitchFamily="49" charset="0"/>
            </a:endParaRPr>
          </a:p>
        </p:txBody>
      </p:sp>
      <p:sp>
        <p:nvSpPr>
          <p:cNvPr id="11" name="TextBox 10">
            <a:extLst>
              <a:ext uri="{FF2B5EF4-FFF2-40B4-BE49-F238E27FC236}">
                <a16:creationId xmlns:a16="http://schemas.microsoft.com/office/drawing/2014/main" id="{C1085412-BE07-77E5-237D-672EC48CA65D}"/>
              </a:ext>
            </a:extLst>
          </p:cNvPr>
          <p:cNvSpPr txBox="1"/>
          <p:nvPr/>
        </p:nvSpPr>
        <p:spPr>
          <a:xfrm>
            <a:off x="4197578" y="-5029054"/>
            <a:ext cx="10064521" cy="4801314"/>
          </a:xfrm>
          <a:prstGeom prst="rect">
            <a:avLst/>
          </a:prstGeom>
          <a:noFill/>
        </p:spPr>
        <p:txBody>
          <a:bodyPr wrap="square">
            <a:spAutoFit/>
          </a:bodyPr>
          <a:lstStyle/>
          <a:p>
            <a:r>
              <a:rPr lang="en-US" b="0" dirty="0">
                <a:solidFill>
                  <a:srgbClr val="808080"/>
                </a:solidFill>
                <a:effectLst/>
                <a:latin typeface="Fira Code" panose="020B0809050000020004" pitchFamily="49" charset="0"/>
              </a:rPr>
              <a:t>&lt;!</a:t>
            </a:r>
            <a:r>
              <a:rPr lang="en-US" b="0" dirty="0">
                <a:solidFill>
                  <a:srgbClr val="569CD6"/>
                </a:solidFill>
                <a:effectLst/>
                <a:latin typeface="Fira Code" panose="020B0809050000020004" pitchFamily="49" charset="0"/>
              </a:rPr>
              <a:t>DOCTYPE</a:t>
            </a:r>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html</a:t>
            </a:r>
            <a:r>
              <a:rPr lang="en-US" b="0" dirty="0">
                <a:solidFill>
                  <a:srgbClr val="808080"/>
                </a:solidFill>
                <a:effectLst/>
                <a:latin typeface="Fira Code" panose="020B0809050000020004" pitchFamily="49" charset="0"/>
              </a:rPr>
              <a:t>&gt;</a:t>
            </a:r>
            <a:endParaRPr lang="en-US" b="0" dirty="0">
              <a:solidFill>
                <a:srgbClr val="D4D4D4"/>
              </a:solidFill>
              <a:effectLst/>
              <a:latin typeface="Fira Code" panose="020B0809050000020004" pitchFamily="49" charset="0"/>
            </a:endParaRPr>
          </a:p>
          <a:p>
            <a:r>
              <a:rPr lang="en-US" b="0" dirty="0">
                <a:solidFill>
                  <a:srgbClr val="808080"/>
                </a:solidFill>
                <a:effectLst/>
                <a:latin typeface="Fira Code" panose="020B0809050000020004" pitchFamily="49" charset="0"/>
              </a:rPr>
              <a:t>&lt;</a:t>
            </a:r>
            <a:r>
              <a:rPr lang="en-US" b="0" dirty="0">
                <a:solidFill>
                  <a:srgbClr val="569CD6"/>
                </a:solidFill>
                <a:effectLst/>
                <a:latin typeface="Fira Code" panose="020B0809050000020004" pitchFamily="49" charset="0"/>
              </a:rPr>
              <a:t>html</a:t>
            </a:r>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lang</a:t>
            </a:r>
            <a:r>
              <a:rPr lang="en-US" b="0" dirty="0">
                <a:solidFill>
                  <a:srgbClr val="D4D4D4"/>
                </a:solidFill>
                <a:effectLst/>
                <a:latin typeface="Fira Code" panose="020B0809050000020004" pitchFamily="49" charset="0"/>
              </a:rPr>
              <a:t>=</a:t>
            </a:r>
            <a:r>
              <a:rPr lang="en-US" b="0" dirty="0">
                <a:solidFill>
                  <a:srgbClr val="CE9178"/>
                </a:solidFill>
                <a:effectLst/>
                <a:latin typeface="Fira Code" panose="020B0809050000020004" pitchFamily="49" charset="0"/>
              </a:rPr>
              <a:t>"</a:t>
            </a:r>
            <a:r>
              <a:rPr lang="en-US" b="0" dirty="0" err="1">
                <a:solidFill>
                  <a:srgbClr val="CE9178"/>
                </a:solidFill>
                <a:effectLst/>
                <a:latin typeface="Fira Code" panose="020B0809050000020004" pitchFamily="49" charset="0"/>
              </a:rPr>
              <a:t>en</a:t>
            </a:r>
            <a:r>
              <a:rPr lang="en-US" b="0" dirty="0">
                <a:solidFill>
                  <a:srgbClr val="CE9178"/>
                </a:solidFill>
                <a:effectLst/>
                <a:latin typeface="Fira Code" panose="020B0809050000020004" pitchFamily="49" charset="0"/>
              </a:rPr>
              <a:t>"</a:t>
            </a:r>
            <a:r>
              <a:rPr lang="en-US" b="0" dirty="0">
                <a:solidFill>
                  <a:srgbClr val="808080"/>
                </a:solidFill>
                <a:effectLst/>
                <a:latin typeface="Fira Code" panose="020B0809050000020004" pitchFamily="49" charset="0"/>
              </a:rPr>
              <a:t>&gt;</a:t>
            </a:r>
            <a:endParaRPr lang="en-US" b="0" dirty="0">
              <a:solidFill>
                <a:srgbClr val="D4D4D4"/>
              </a:solidFill>
              <a:effectLst/>
              <a:latin typeface="Fira Code" panose="020B0809050000020004" pitchFamily="49" charset="0"/>
            </a:endParaRPr>
          </a:p>
          <a:p>
            <a:br>
              <a:rPr lang="en-US" b="0" dirty="0">
                <a:solidFill>
                  <a:srgbClr val="D4D4D4"/>
                </a:solidFill>
                <a:effectLst/>
                <a:latin typeface="Fira Code" panose="020B0809050000020004" pitchFamily="49" charset="0"/>
              </a:rPr>
            </a:br>
            <a:r>
              <a:rPr lang="en-US" b="0" dirty="0">
                <a:solidFill>
                  <a:srgbClr val="808080"/>
                </a:solidFill>
                <a:effectLst/>
                <a:latin typeface="Fira Code" panose="020B0809050000020004" pitchFamily="49" charset="0"/>
              </a:rPr>
              <a:t>&lt;</a:t>
            </a:r>
            <a:r>
              <a:rPr lang="en-US" b="0" dirty="0">
                <a:solidFill>
                  <a:srgbClr val="569CD6"/>
                </a:solidFill>
                <a:effectLst/>
                <a:latin typeface="Fira Code" panose="020B0809050000020004" pitchFamily="49" charset="0"/>
              </a:rPr>
              <a:t>head</a:t>
            </a:r>
            <a:r>
              <a:rPr lang="en-US" b="0" dirty="0">
                <a:solidFill>
                  <a:srgbClr val="808080"/>
                </a:solidFill>
                <a:effectLst/>
                <a:latin typeface="Fira Code" panose="020B0809050000020004" pitchFamily="49" charset="0"/>
              </a:rPr>
              <a:t>&gt;</a:t>
            </a:r>
            <a:endParaRPr lang="en-US" b="0" dirty="0">
              <a:solidFill>
                <a:srgbClr val="D4D4D4"/>
              </a:solidFill>
              <a:effectLst/>
              <a:latin typeface="Fira Code" panose="020B0809050000020004" pitchFamily="49" charset="0"/>
            </a:endParaRPr>
          </a:p>
          <a:p>
            <a:br>
              <a:rPr lang="en-US" b="0" dirty="0">
                <a:solidFill>
                  <a:srgbClr val="D4D4D4"/>
                </a:solidFill>
                <a:effectLst/>
                <a:latin typeface="Fira Code" panose="020B0809050000020004" pitchFamily="49" charset="0"/>
              </a:rPr>
            </a:br>
            <a:r>
              <a:rPr lang="en-US" b="0" dirty="0">
                <a:solidFill>
                  <a:srgbClr val="D4D4D4"/>
                </a:solidFill>
                <a:effectLst/>
                <a:latin typeface="Fira Code" panose="020B0809050000020004" pitchFamily="49" charset="0"/>
              </a:rPr>
              <a:t>    </a:t>
            </a:r>
            <a:r>
              <a:rPr lang="en-US" b="0" dirty="0">
                <a:solidFill>
                  <a:srgbClr val="808080"/>
                </a:solidFill>
                <a:effectLst/>
                <a:latin typeface="Fira Code" panose="020B0809050000020004" pitchFamily="49" charset="0"/>
              </a:rPr>
              <a:t>&lt;</a:t>
            </a:r>
            <a:r>
              <a:rPr lang="en-US" b="0" dirty="0">
                <a:solidFill>
                  <a:srgbClr val="569CD6"/>
                </a:solidFill>
                <a:effectLst/>
                <a:latin typeface="Fira Code" panose="020B0809050000020004" pitchFamily="49" charset="0"/>
              </a:rPr>
              <a:t>title</a:t>
            </a:r>
            <a:r>
              <a:rPr lang="en-US" b="0" dirty="0">
                <a:solidFill>
                  <a:srgbClr val="808080"/>
                </a:solidFill>
                <a:effectLst/>
                <a:latin typeface="Fira Code" panose="020B0809050000020004" pitchFamily="49" charset="0"/>
              </a:rPr>
              <a:t>&gt;</a:t>
            </a:r>
            <a:r>
              <a:rPr lang="en-US" b="0" dirty="0">
                <a:solidFill>
                  <a:srgbClr val="D4D4D4"/>
                </a:solidFill>
                <a:effectLst/>
                <a:latin typeface="Fira Code" panose="020B0809050000020004" pitchFamily="49" charset="0"/>
              </a:rPr>
              <a:t>My </a:t>
            </a:r>
            <a:r>
              <a:rPr lang="en-US" b="0" dirty="0" err="1">
                <a:solidFill>
                  <a:srgbClr val="D4D4D4"/>
                </a:solidFill>
                <a:effectLst/>
                <a:latin typeface="Fira Code" panose="020B0809050000020004" pitchFamily="49" charset="0"/>
              </a:rPr>
              <a:t>ToDo</a:t>
            </a:r>
            <a:r>
              <a:rPr lang="en-US" b="0" dirty="0">
                <a:solidFill>
                  <a:srgbClr val="D4D4D4"/>
                </a:solidFill>
                <a:effectLst/>
                <a:latin typeface="Fira Code" panose="020B0809050000020004" pitchFamily="49" charset="0"/>
              </a:rPr>
              <a:t> List</a:t>
            </a:r>
            <a:r>
              <a:rPr lang="en-US" b="0" dirty="0">
                <a:solidFill>
                  <a:srgbClr val="808080"/>
                </a:solidFill>
                <a:effectLst/>
                <a:latin typeface="Fira Code" panose="020B0809050000020004" pitchFamily="49" charset="0"/>
              </a:rPr>
              <a:t>&lt;/</a:t>
            </a:r>
            <a:r>
              <a:rPr lang="en-US" b="0" dirty="0">
                <a:solidFill>
                  <a:srgbClr val="569CD6"/>
                </a:solidFill>
                <a:effectLst/>
                <a:latin typeface="Fira Code" panose="020B0809050000020004" pitchFamily="49" charset="0"/>
              </a:rPr>
              <a:t>title</a:t>
            </a:r>
            <a:r>
              <a:rPr lang="en-US" b="0" dirty="0">
                <a:solidFill>
                  <a:srgbClr val="808080"/>
                </a:solidFill>
                <a:effectLst/>
                <a:latin typeface="Fira Code" panose="020B0809050000020004" pitchFamily="49" charset="0"/>
              </a:rPr>
              <a:t>&gt;</a:t>
            </a:r>
            <a:br>
              <a:rPr lang="en-US" b="0" dirty="0">
                <a:solidFill>
                  <a:srgbClr val="D4D4D4"/>
                </a:solidFill>
                <a:effectLst/>
                <a:latin typeface="Fira Code" panose="020B0809050000020004" pitchFamily="49" charset="0"/>
              </a:rPr>
            </a:br>
            <a:r>
              <a:rPr lang="en-US" b="0" dirty="0">
                <a:solidFill>
                  <a:srgbClr val="D4D4D4"/>
                </a:solidFill>
                <a:effectLst/>
                <a:latin typeface="Fira Code" panose="020B0809050000020004" pitchFamily="49" charset="0"/>
              </a:rPr>
              <a:t>    </a:t>
            </a:r>
            <a:r>
              <a:rPr lang="en-US" b="0" dirty="0">
                <a:solidFill>
                  <a:srgbClr val="808080"/>
                </a:solidFill>
                <a:effectLst/>
                <a:latin typeface="Fira Code" panose="020B0809050000020004" pitchFamily="49" charset="0"/>
              </a:rPr>
              <a:t>&lt;</a:t>
            </a:r>
            <a:r>
              <a:rPr lang="en-US" b="0" dirty="0">
                <a:solidFill>
                  <a:srgbClr val="569CD6"/>
                </a:solidFill>
                <a:effectLst/>
                <a:latin typeface="Fira Code" panose="020B0809050000020004" pitchFamily="49" charset="0"/>
              </a:rPr>
              <a:t>link</a:t>
            </a:r>
            <a:r>
              <a:rPr lang="en-US" b="0" dirty="0">
                <a:solidFill>
                  <a:srgbClr val="D4D4D4"/>
                </a:solidFill>
                <a:effectLst/>
                <a:latin typeface="Fira Code" panose="020B0809050000020004" pitchFamily="49" charset="0"/>
              </a:rPr>
              <a:t> </a:t>
            </a:r>
            <a:r>
              <a:rPr lang="en-US" b="0" dirty="0" err="1">
                <a:solidFill>
                  <a:srgbClr val="9CDCFE"/>
                </a:solidFill>
                <a:effectLst/>
                <a:latin typeface="Fira Code" panose="020B0809050000020004" pitchFamily="49" charset="0"/>
              </a:rPr>
              <a:t>rel</a:t>
            </a:r>
            <a:r>
              <a:rPr lang="en-US" b="0" dirty="0">
                <a:solidFill>
                  <a:srgbClr val="D4D4D4"/>
                </a:solidFill>
                <a:effectLst/>
                <a:latin typeface="Fira Code" panose="020B0809050000020004" pitchFamily="49" charset="0"/>
              </a:rPr>
              <a:t>=</a:t>
            </a:r>
            <a:r>
              <a:rPr lang="en-US" b="0" dirty="0">
                <a:solidFill>
                  <a:srgbClr val="CE9178"/>
                </a:solidFill>
                <a:effectLst/>
                <a:latin typeface="Fira Code" panose="020B0809050000020004" pitchFamily="49" charset="0"/>
              </a:rPr>
              <a:t>"stylesheet"</a:t>
            </a:r>
            <a:r>
              <a:rPr lang="en-US" b="0" dirty="0">
                <a:solidFill>
                  <a:srgbClr val="D4D4D4"/>
                </a:solidFill>
                <a:effectLst/>
                <a:latin typeface="Fira Code" panose="020B0809050000020004" pitchFamily="49" charset="0"/>
              </a:rPr>
              <a:t> </a:t>
            </a:r>
            <a:r>
              <a:rPr lang="en-US" b="0" dirty="0" err="1">
                <a:solidFill>
                  <a:srgbClr val="9CDCFE"/>
                </a:solidFill>
                <a:effectLst/>
                <a:latin typeface="Fira Code" panose="020B0809050000020004" pitchFamily="49" charset="0"/>
              </a:rPr>
              <a:t>href</a:t>
            </a:r>
            <a:r>
              <a:rPr lang="en-US" b="0" dirty="0">
                <a:solidFill>
                  <a:srgbClr val="D4D4D4"/>
                </a:solidFill>
                <a:effectLst/>
                <a:latin typeface="Fira Code" panose="020B0809050000020004" pitchFamily="49" charset="0"/>
              </a:rPr>
              <a:t>=</a:t>
            </a:r>
            <a:r>
              <a:rPr lang="en-US" b="0" dirty="0">
                <a:solidFill>
                  <a:srgbClr val="CE9178"/>
                </a:solidFill>
                <a:effectLst/>
                <a:latin typeface="Fira Code" panose="020B0809050000020004" pitchFamily="49" charset="0"/>
              </a:rPr>
              <a:t>"/styles/styles.min.css"</a:t>
            </a:r>
            <a:r>
              <a:rPr lang="en-US" b="0" dirty="0">
                <a:solidFill>
                  <a:srgbClr val="808080"/>
                </a:solidFill>
                <a:effectLst/>
                <a:latin typeface="Fira Code" panose="020B0809050000020004" pitchFamily="49" charset="0"/>
              </a:rPr>
              <a:t>&gt;</a:t>
            </a:r>
            <a:br>
              <a:rPr lang="en-US" b="0" dirty="0">
                <a:solidFill>
                  <a:srgbClr val="D4D4D4"/>
                </a:solidFill>
                <a:effectLst/>
                <a:latin typeface="Fira Code" panose="020B0809050000020004" pitchFamily="49" charset="0"/>
              </a:rPr>
            </a:br>
            <a:br>
              <a:rPr lang="en-US" b="0" dirty="0">
                <a:solidFill>
                  <a:srgbClr val="D4D4D4"/>
                </a:solidFill>
                <a:effectLst/>
                <a:latin typeface="Fira Code" panose="020B0809050000020004" pitchFamily="49" charset="0"/>
              </a:rPr>
            </a:br>
            <a:r>
              <a:rPr lang="en-US" b="0" dirty="0">
                <a:solidFill>
                  <a:srgbClr val="D4D4D4"/>
                </a:solidFill>
                <a:effectLst/>
                <a:latin typeface="Fira Code" panose="020B0809050000020004" pitchFamily="49" charset="0"/>
              </a:rPr>
              <a:t>    </a:t>
            </a:r>
            <a:r>
              <a:rPr lang="en-US" b="0" dirty="0">
                <a:solidFill>
                  <a:srgbClr val="808080"/>
                </a:solidFill>
                <a:effectLst/>
                <a:latin typeface="Fira Code" panose="020B0809050000020004" pitchFamily="49" charset="0"/>
              </a:rPr>
              <a:t>&lt;</a:t>
            </a:r>
            <a:r>
              <a:rPr lang="en-US" b="0" dirty="0">
                <a:solidFill>
                  <a:srgbClr val="569CD6"/>
                </a:solidFill>
                <a:effectLst/>
                <a:latin typeface="Fira Code" panose="020B0809050000020004" pitchFamily="49" charset="0"/>
              </a:rPr>
              <a:t>link</a:t>
            </a:r>
            <a:r>
              <a:rPr lang="en-US" b="0" dirty="0">
                <a:solidFill>
                  <a:srgbClr val="D4D4D4"/>
                </a:solidFill>
                <a:effectLst/>
                <a:latin typeface="Fira Code" panose="020B0809050000020004" pitchFamily="49" charset="0"/>
              </a:rPr>
              <a:t> </a:t>
            </a:r>
            <a:r>
              <a:rPr lang="en-US" b="0" dirty="0" err="1">
                <a:solidFill>
                  <a:srgbClr val="9CDCFE"/>
                </a:solidFill>
                <a:effectLst/>
                <a:latin typeface="Fira Code" panose="020B0809050000020004" pitchFamily="49" charset="0"/>
              </a:rPr>
              <a:t>rel</a:t>
            </a:r>
            <a:r>
              <a:rPr lang="en-US" b="0" dirty="0">
                <a:solidFill>
                  <a:srgbClr val="D4D4D4"/>
                </a:solidFill>
                <a:effectLst/>
                <a:latin typeface="Fira Code" panose="020B0809050000020004" pitchFamily="49" charset="0"/>
              </a:rPr>
              <a:t>=</a:t>
            </a:r>
            <a:r>
              <a:rPr lang="en-US" b="0" dirty="0">
                <a:solidFill>
                  <a:srgbClr val="CE9178"/>
                </a:solidFill>
                <a:effectLst/>
                <a:latin typeface="Fira Code" panose="020B0809050000020004" pitchFamily="49" charset="0"/>
              </a:rPr>
              <a:t>"manifest"</a:t>
            </a:r>
            <a:r>
              <a:rPr lang="en-US" b="0" dirty="0">
                <a:solidFill>
                  <a:srgbClr val="D4D4D4"/>
                </a:solidFill>
                <a:effectLst/>
                <a:latin typeface="Fira Code" panose="020B0809050000020004" pitchFamily="49" charset="0"/>
              </a:rPr>
              <a:t> </a:t>
            </a:r>
            <a:r>
              <a:rPr lang="en-US" b="0" dirty="0" err="1">
                <a:solidFill>
                  <a:srgbClr val="9CDCFE"/>
                </a:solidFill>
                <a:effectLst/>
                <a:latin typeface="Fira Code" panose="020B0809050000020004" pitchFamily="49" charset="0"/>
              </a:rPr>
              <a:t>href</a:t>
            </a:r>
            <a:r>
              <a:rPr lang="en-US" b="0" dirty="0">
                <a:solidFill>
                  <a:srgbClr val="D4D4D4"/>
                </a:solidFill>
                <a:effectLst/>
                <a:latin typeface="Fira Code" panose="020B0809050000020004" pitchFamily="49" charset="0"/>
              </a:rPr>
              <a:t>=</a:t>
            </a:r>
            <a:r>
              <a:rPr lang="en-US" b="0" dirty="0">
                <a:solidFill>
                  <a:srgbClr val="CE9178"/>
                </a:solidFill>
                <a:effectLst/>
                <a:latin typeface="Fira Code" panose="020B0809050000020004" pitchFamily="49" charset="0"/>
              </a:rPr>
              <a:t>"</a:t>
            </a:r>
            <a:r>
              <a:rPr lang="en-US" b="0" dirty="0" err="1">
                <a:solidFill>
                  <a:srgbClr val="CE9178"/>
                </a:solidFill>
                <a:effectLst/>
                <a:latin typeface="Fira Code" panose="020B0809050000020004" pitchFamily="49" charset="0"/>
              </a:rPr>
              <a:t>manifest.json</a:t>
            </a:r>
            <a:r>
              <a:rPr lang="en-US" b="0" dirty="0">
                <a:solidFill>
                  <a:srgbClr val="CE9178"/>
                </a:solidFill>
                <a:effectLst/>
                <a:latin typeface="Fira Code" panose="020B0809050000020004" pitchFamily="49" charset="0"/>
              </a:rPr>
              <a:t>"</a:t>
            </a:r>
            <a:r>
              <a:rPr lang="en-US" b="0" dirty="0">
                <a:solidFill>
                  <a:srgbClr val="D4D4D4"/>
                </a:solidFill>
                <a:effectLst/>
                <a:latin typeface="Fira Code" panose="020B0809050000020004" pitchFamily="49" charset="0"/>
              </a:rPr>
              <a:t> </a:t>
            </a:r>
            <a:r>
              <a:rPr lang="en-US" b="0" dirty="0">
                <a:solidFill>
                  <a:srgbClr val="808080"/>
                </a:solidFill>
                <a:effectLst/>
                <a:latin typeface="Fira Code" panose="020B0809050000020004" pitchFamily="49" charset="0"/>
              </a:rPr>
              <a:t>/&gt;</a:t>
            </a:r>
            <a:endParaRPr lang="en-US" b="0" dirty="0">
              <a:solidFill>
                <a:srgbClr val="D4D4D4"/>
              </a:solidFill>
              <a:effectLst/>
              <a:latin typeface="Fira Code" panose="020B0809050000020004" pitchFamily="49" charset="0"/>
            </a:endParaRPr>
          </a:p>
          <a:p>
            <a:endParaRPr lang="en-US" b="0" dirty="0">
              <a:solidFill>
                <a:srgbClr val="D4D4D4"/>
              </a:solidFill>
              <a:effectLst/>
              <a:latin typeface="Fira Code" panose="020B0809050000020004" pitchFamily="49" charset="0"/>
            </a:endParaRPr>
          </a:p>
          <a:p>
            <a:r>
              <a:rPr lang="en-US" b="0" dirty="0">
                <a:solidFill>
                  <a:srgbClr val="D4D4D4">
                    <a:alpha val="75000"/>
                  </a:srgbClr>
                </a:solidFill>
                <a:effectLst/>
                <a:latin typeface="Fira Code" panose="020B0809050000020004" pitchFamily="49" charset="0"/>
              </a:rPr>
              <a:t>    </a:t>
            </a:r>
            <a:r>
              <a:rPr lang="en-US" b="0" dirty="0">
                <a:solidFill>
                  <a:srgbClr val="808080">
                    <a:alpha val="75000"/>
                  </a:srgbClr>
                </a:solidFill>
                <a:effectLst/>
                <a:latin typeface="Fira Code" panose="020B0809050000020004" pitchFamily="49" charset="0"/>
              </a:rPr>
              <a:t>&lt;</a:t>
            </a:r>
            <a:r>
              <a:rPr lang="en-US" b="0" dirty="0">
                <a:solidFill>
                  <a:srgbClr val="569CD6">
                    <a:alpha val="75000"/>
                  </a:srgbClr>
                </a:solidFill>
                <a:effectLst/>
                <a:latin typeface="Fira Code" panose="020B0809050000020004" pitchFamily="49" charset="0"/>
              </a:rPr>
              <a:t>link</a:t>
            </a:r>
            <a:r>
              <a:rPr lang="en-US" b="0" dirty="0">
                <a:solidFill>
                  <a:srgbClr val="D4D4D4">
                    <a:alpha val="75000"/>
                  </a:srgbClr>
                </a:solidFill>
                <a:effectLst/>
                <a:latin typeface="Fira Code" panose="020B0809050000020004" pitchFamily="49" charset="0"/>
              </a:rPr>
              <a:t> </a:t>
            </a:r>
            <a:r>
              <a:rPr lang="en-US" b="0" dirty="0" err="1">
                <a:solidFill>
                  <a:srgbClr val="9CDCFE">
                    <a:alpha val="75000"/>
                  </a:srgbClr>
                </a:solidFill>
                <a:effectLst/>
                <a:latin typeface="Fira Code" panose="020B0809050000020004" pitchFamily="49" charset="0"/>
              </a:rPr>
              <a:t>rel</a:t>
            </a:r>
            <a:r>
              <a:rPr lang="en-US" b="0" dirty="0">
                <a:solidFill>
                  <a:srgbClr val="D4D4D4">
                    <a:alpha val="75000"/>
                  </a:srgbClr>
                </a:solidFill>
                <a:effectLst/>
                <a:latin typeface="Fira Code" panose="020B0809050000020004" pitchFamily="49" charset="0"/>
              </a:rPr>
              <a:t>=</a:t>
            </a:r>
            <a:r>
              <a:rPr lang="en-US" b="0" dirty="0">
                <a:solidFill>
                  <a:srgbClr val="CE9178">
                    <a:alpha val="75000"/>
                  </a:srgbClr>
                </a:solidFill>
                <a:effectLst/>
                <a:latin typeface="Fira Code" panose="020B0809050000020004" pitchFamily="49" charset="0"/>
              </a:rPr>
              <a:t>"apple-touch-icon"</a:t>
            </a:r>
            <a:r>
              <a:rPr lang="en-US" b="0" dirty="0">
                <a:solidFill>
                  <a:srgbClr val="D4D4D4">
                    <a:alpha val="75000"/>
                  </a:srgbClr>
                </a:solidFill>
                <a:effectLst/>
                <a:latin typeface="Fira Code" panose="020B0809050000020004" pitchFamily="49" charset="0"/>
              </a:rPr>
              <a:t> </a:t>
            </a:r>
            <a:r>
              <a:rPr lang="en-US" b="0" dirty="0" err="1">
                <a:solidFill>
                  <a:srgbClr val="9CDCFE">
                    <a:alpha val="75000"/>
                  </a:srgbClr>
                </a:solidFill>
                <a:effectLst/>
                <a:latin typeface="Fira Code" panose="020B0809050000020004" pitchFamily="49" charset="0"/>
              </a:rPr>
              <a:t>href</a:t>
            </a:r>
            <a:r>
              <a:rPr lang="en-US" b="0" dirty="0">
                <a:solidFill>
                  <a:srgbClr val="D4D4D4">
                    <a:alpha val="75000"/>
                  </a:srgbClr>
                </a:solidFill>
                <a:effectLst/>
                <a:latin typeface="Fira Code" panose="020B0809050000020004" pitchFamily="49" charset="0"/>
              </a:rPr>
              <a:t>=</a:t>
            </a:r>
            <a:r>
              <a:rPr lang="en-US" b="0" dirty="0">
                <a:solidFill>
                  <a:srgbClr val="CE9178">
                    <a:alpha val="75000"/>
                  </a:srgbClr>
                </a:solidFill>
                <a:effectLst/>
                <a:latin typeface="Fira Code" panose="020B0809050000020004" pitchFamily="49" charset="0"/>
              </a:rPr>
              <a:t>"images/icons/icon-192x192.png"</a:t>
            </a:r>
            <a:r>
              <a:rPr lang="en-US" b="0" dirty="0">
                <a:solidFill>
                  <a:srgbClr val="D4D4D4">
                    <a:alpha val="75000"/>
                  </a:srgbClr>
                </a:solidFill>
                <a:effectLst/>
                <a:latin typeface="Fira Code" panose="020B0809050000020004" pitchFamily="49" charset="0"/>
              </a:rPr>
              <a:t> </a:t>
            </a:r>
            <a:r>
              <a:rPr lang="en-US" b="0" dirty="0">
                <a:solidFill>
                  <a:srgbClr val="808080">
                    <a:alpha val="75000"/>
                  </a:srgbClr>
                </a:solidFill>
                <a:effectLst/>
                <a:latin typeface="Fira Code" panose="020B0809050000020004" pitchFamily="49" charset="0"/>
              </a:rPr>
              <a:t>/&gt;</a:t>
            </a:r>
            <a:endParaRPr lang="en-US" b="0" dirty="0">
              <a:solidFill>
                <a:srgbClr val="D4D4D4">
                  <a:alpha val="75000"/>
                </a:srgbClr>
              </a:solidFill>
              <a:effectLst/>
              <a:latin typeface="Fira Code" panose="020B0809050000020004" pitchFamily="49" charset="0"/>
            </a:endParaRPr>
          </a:p>
          <a:p>
            <a:r>
              <a:rPr lang="en-US" b="0" dirty="0">
                <a:solidFill>
                  <a:srgbClr val="D4D4D4">
                    <a:alpha val="50000"/>
                  </a:srgbClr>
                </a:solidFill>
                <a:effectLst/>
                <a:latin typeface="Fira Code" panose="020B0809050000020004" pitchFamily="49" charset="0"/>
              </a:rPr>
              <a:t>    </a:t>
            </a:r>
            <a:r>
              <a:rPr lang="en-US" b="0" dirty="0">
                <a:solidFill>
                  <a:srgbClr val="808080">
                    <a:alpha val="50000"/>
                  </a:srgbClr>
                </a:solidFill>
                <a:effectLst/>
                <a:latin typeface="Fira Code" panose="020B0809050000020004" pitchFamily="49" charset="0"/>
              </a:rPr>
              <a:t>&lt;</a:t>
            </a:r>
            <a:r>
              <a:rPr lang="en-US" b="0" dirty="0">
                <a:solidFill>
                  <a:srgbClr val="569CD6">
                    <a:alpha val="50000"/>
                  </a:srgbClr>
                </a:solidFill>
                <a:effectLst/>
                <a:latin typeface="Fira Code" panose="020B0809050000020004" pitchFamily="49" charset="0"/>
              </a:rPr>
              <a:t>link</a:t>
            </a:r>
            <a:r>
              <a:rPr lang="en-US" b="0" dirty="0">
                <a:solidFill>
                  <a:srgbClr val="D4D4D4">
                    <a:alpha val="50000"/>
                  </a:srgbClr>
                </a:solidFill>
                <a:effectLst/>
                <a:latin typeface="Fira Code" panose="020B0809050000020004" pitchFamily="49" charset="0"/>
              </a:rPr>
              <a:t> </a:t>
            </a:r>
            <a:r>
              <a:rPr lang="en-US" b="0" dirty="0" err="1">
                <a:solidFill>
                  <a:srgbClr val="9CDCFE">
                    <a:alpha val="50000"/>
                  </a:srgbClr>
                </a:solidFill>
                <a:effectLst/>
                <a:latin typeface="Fira Code" panose="020B0809050000020004" pitchFamily="49" charset="0"/>
              </a:rPr>
              <a:t>rel</a:t>
            </a:r>
            <a:r>
              <a:rPr lang="en-US" b="0" dirty="0">
                <a:solidFill>
                  <a:srgbClr val="D4D4D4">
                    <a:alpha val="50000"/>
                  </a:srgbClr>
                </a:solidFill>
                <a:effectLst/>
                <a:latin typeface="Fira Code" panose="020B0809050000020004" pitchFamily="49" charset="0"/>
              </a:rPr>
              <a:t>=</a:t>
            </a:r>
            <a:r>
              <a:rPr lang="en-US" b="0" dirty="0">
                <a:solidFill>
                  <a:srgbClr val="CE9178">
                    <a:alpha val="50000"/>
                  </a:srgbClr>
                </a:solidFill>
                <a:effectLst/>
                <a:latin typeface="Fira Code" panose="020B0809050000020004" pitchFamily="49" charset="0"/>
              </a:rPr>
              <a:t>"apple-touch-icon"</a:t>
            </a:r>
            <a:r>
              <a:rPr lang="en-US" b="0" dirty="0">
                <a:solidFill>
                  <a:srgbClr val="D4D4D4">
                    <a:alpha val="50000"/>
                  </a:srgbClr>
                </a:solidFill>
                <a:effectLst/>
                <a:latin typeface="Fira Code" panose="020B0809050000020004" pitchFamily="49" charset="0"/>
              </a:rPr>
              <a:t> </a:t>
            </a:r>
            <a:r>
              <a:rPr lang="en-US" b="0" dirty="0" err="1">
                <a:solidFill>
                  <a:srgbClr val="9CDCFE">
                    <a:alpha val="50000"/>
                  </a:srgbClr>
                </a:solidFill>
                <a:effectLst/>
                <a:latin typeface="Fira Code" panose="020B0809050000020004" pitchFamily="49" charset="0"/>
              </a:rPr>
              <a:t>href</a:t>
            </a:r>
            <a:r>
              <a:rPr lang="en-US" b="0" dirty="0">
                <a:solidFill>
                  <a:srgbClr val="D4D4D4">
                    <a:alpha val="50000"/>
                  </a:srgbClr>
                </a:solidFill>
                <a:effectLst/>
                <a:latin typeface="Fira Code" panose="020B0809050000020004" pitchFamily="49" charset="0"/>
              </a:rPr>
              <a:t>=</a:t>
            </a:r>
            <a:r>
              <a:rPr lang="en-US" b="0" dirty="0">
                <a:solidFill>
                  <a:srgbClr val="CE9178">
                    <a:alpha val="50000"/>
                  </a:srgbClr>
                </a:solidFill>
                <a:effectLst/>
                <a:latin typeface="Fira Code" panose="020B0809050000020004" pitchFamily="49" charset="0"/>
              </a:rPr>
              <a:t>"images/icons/icon-256x256.png"</a:t>
            </a:r>
            <a:r>
              <a:rPr lang="en-US" b="0" dirty="0">
                <a:solidFill>
                  <a:srgbClr val="D4D4D4">
                    <a:alpha val="50000"/>
                  </a:srgbClr>
                </a:solidFill>
                <a:effectLst/>
                <a:latin typeface="Fira Code" panose="020B0809050000020004" pitchFamily="49" charset="0"/>
              </a:rPr>
              <a:t> </a:t>
            </a:r>
            <a:r>
              <a:rPr lang="en-US" b="0" dirty="0">
                <a:solidFill>
                  <a:srgbClr val="808080">
                    <a:alpha val="50000"/>
                  </a:srgbClr>
                </a:solidFill>
                <a:effectLst/>
                <a:latin typeface="Fira Code" panose="020B0809050000020004" pitchFamily="49" charset="0"/>
              </a:rPr>
              <a:t>/&gt;</a:t>
            </a:r>
            <a:endParaRPr lang="en-US" b="0" dirty="0">
              <a:solidFill>
                <a:srgbClr val="D4D4D4">
                  <a:alpha val="50000"/>
                </a:srgbClr>
              </a:solidFill>
              <a:effectLst/>
              <a:latin typeface="Fira Code" panose="020B0809050000020004" pitchFamily="49" charset="0"/>
            </a:endParaRPr>
          </a:p>
          <a:p>
            <a:r>
              <a:rPr lang="en-US" b="0" dirty="0">
                <a:solidFill>
                  <a:srgbClr val="D4D4D4">
                    <a:alpha val="35000"/>
                  </a:srgbClr>
                </a:solidFill>
                <a:effectLst/>
                <a:latin typeface="Fira Code" panose="020B0809050000020004" pitchFamily="49" charset="0"/>
              </a:rPr>
              <a:t>    </a:t>
            </a:r>
            <a:r>
              <a:rPr lang="en-US" b="0" dirty="0">
                <a:solidFill>
                  <a:srgbClr val="808080">
                    <a:alpha val="35000"/>
                  </a:srgbClr>
                </a:solidFill>
                <a:effectLst/>
                <a:latin typeface="Fira Code" panose="020B0809050000020004" pitchFamily="49" charset="0"/>
              </a:rPr>
              <a:t>&lt;</a:t>
            </a:r>
            <a:r>
              <a:rPr lang="en-US" b="0" dirty="0">
                <a:solidFill>
                  <a:srgbClr val="569CD6">
                    <a:alpha val="35000"/>
                  </a:srgbClr>
                </a:solidFill>
                <a:effectLst/>
                <a:latin typeface="Fira Code" panose="020B0809050000020004" pitchFamily="49" charset="0"/>
              </a:rPr>
              <a:t>link</a:t>
            </a:r>
            <a:r>
              <a:rPr lang="en-US" b="0" dirty="0">
                <a:solidFill>
                  <a:srgbClr val="D4D4D4">
                    <a:alpha val="35000"/>
                  </a:srgbClr>
                </a:solidFill>
                <a:effectLst/>
                <a:latin typeface="Fira Code" panose="020B0809050000020004" pitchFamily="49" charset="0"/>
              </a:rPr>
              <a:t> </a:t>
            </a:r>
            <a:r>
              <a:rPr lang="en-US" b="0" dirty="0" err="1">
                <a:solidFill>
                  <a:srgbClr val="9CDCFE">
                    <a:alpha val="35000"/>
                  </a:srgbClr>
                </a:solidFill>
                <a:effectLst/>
                <a:latin typeface="Fira Code" panose="020B0809050000020004" pitchFamily="49" charset="0"/>
              </a:rPr>
              <a:t>rel</a:t>
            </a:r>
            <a:r>
              <a:rPr lang="en-US" b="0" dirty="0">
                <a:solidFill>
                  <a:srgbClr val="D4D4D4">
                    <a:alpha val="35000"/>
                  </a:srgbClr>
                </a:solidFill>
                <a:effectLst/>
                <a:latin typeface="Fira Code" panose="020B0809050000020004" pitchFamily="49" charset="0"/>
              </a:rPr>
              <a:t>=</a:t>
            </a:r>
            <a:r>
              <a:rPr lang="en-US" b="0" dirty="0">
                <a:solidFill>
                  <a:srgbClr val="CE9178">
                    <a:alpha val="35000"/>
                  </a:srgbClr>
                </a:solidFill>
                <a:effectLst/>
                <a:latin typeface="Fira Code" panose="020B0809050000020004" pitchFamily="49" charset="0"/>
              </a:rPr>
              <a:t>"apple-touch-icon"</a:t>
            </a:r>
            <a:r>
              <a:rPr lang="en-US" b="0" dirty="0">
                <a:solidFill>
                  <a:srgbClr val="D4D4D4">
                    <a:alpha val="35000"/>
                  </a:srgbClr>
                </a:solidFill>
                <a:effectLst/>
                <a:latin typeface="Fira Code" panose="020B0809050000020004" pitchFamily="49" charset="0"/>
              </a:rPr>
              <a:t> </a:t>
            </a:r>
            <a:r>
              <a:rPr lang="en-US" b="0" dirty="0" err="1">
                <a:solidFill>
                  <a:srgbClr val="9CDCFE">
                    <a:alpha val="35000"/>
                  </a:srgbClr>
                </a:solidFill>
                <a:effectLst/>
                <a:latin typeface="Fira Code" panose="020B0809050000020004" pitchFamily="49" charset="0"/>
              </a:rPr>
              <a:t>href</a:t>
            </a:r>
            <a:r>
              <a:rPr lang="en-US" b="0" dirty="0">
                <a:solidFill>
                  <a:srgbClr val="D4D4D4">
                    <a:alpha val="35000"/>
                  </a:srgbClr>
                </a:solidFill>
                <a:effectLst/>
                <a:latin typeface="Fira Code" panose="020B0809050000020004" pitchFamily="49" charset="0"/>
              </a:rPr>
              <a:t>=</a:t>
            </a:r>
            <a:r>
              <a:rPr lang="en-US" b="0" dirty="0">
                <a:solidFill>
                  <a:srgbClr val="CE9178">
                    <a:alpha val="35000"/>
                  </a:srgbClr>
                </a:solidFill>
                <a:effectLst/>
                <a:latin typeface="Fira Code" panose="020B0809050000020004" pitchFamily="49" charset="0"/>
              </a:rPr>
              <a:t>"images/icons/icon-384x384.png"</a:t>
            </a:r>
            <a:r>
              <a:rPr lang="en-US" b="0" dirty="0">
                <a:solidFill>
                  <a:srgbClr val="D4D4D4">
                    <a:alpha val="35000"/>
                  </a:srgbClr>
                </a:solidFill>
                <a:effectLst/>
                <a:latin typeface="Fira Code" panose="020B0809050000020004" pitchFamily="49" charset="0"/>
              </a:rPr>
              <a:t> </a:t>
            </a:r>
            <a:r>
              <a:rPr lang="en-US" b="0" dirty="0">
                <a:solidFill>
                  <a:srgbClr val="808080">
                    <a:alpha val="35000"/>
                  </a:srgbClr>
                </a:solidFill>
                <a:effectLst/>
                <a:latin typeface="Fira Code" panose="020B0809050000020004" pitchFamily="49" charset="0"/>
              </a:rPr>
              <a:t>/&gt;</a:t>
            </a:r>
            <a:endParaRPr lang="en-US" b="0" dirty="0">
              <a:solidFill>
                <a:srgbClr val="D4D4D4">
                  <a:alpha val="35000"/>
                </a:srgbClr>
              </a:solidFill>
              <a:effectLst/>
              <a:latin typeface="Fira Code" panose="020B0809050000020004" pitchFamily="49" charset="0"/>
            </a:endParaRPr>
          </a:p>
          <a:p>
            <a:r>
              <a:rPr lang="en-US" b="0" dirty="0">
                <a:solidFill>
                  <a:srgbClr val="D4D4D4">
                    <a:alpha val="30000"/>
                  </a:srgbClr>
                </a:solidFill>
                <a:effectLst/>
                <a:latin typeface="Fira Code" panose="020B0809050000020004" pitchFamily="49" charset="0"/>
              </a:rPr>
              <a:t>    </a:t>
            </a:r>
            <a:r>
              <a:rPr lang="en-US" b="0" dirty="0">
                <a:solidFill>
                  <a:srgbClr val="808080">
                    <a:alpha val="30000"/>
                  </a:srgbClr>
                </a:solidFill>
                <a:effectLst/>
                <a:latin typeface="Fira Code" panose="020B0809050000020004" pitchFamily="49" charset="0"/>
              </a:rPr>
              <a:t>&lt;</a:t>
            </a:r>
            <a:r>
              <a:rPr lang="en-US" b="0" dirty="0">
                <a:solidFill>
                  <a:srgbClr val="569CD6">
                    <a:alpha val="30000"/>
                  </a:srgbClr>
                </a:solidFill>
                <a:effectLst/>
                <a:latin typeface="Fira Code" panose="020B0809050000020004" pitchFamily="49" charset="0"/>
              </a:rPr>
              <a:t>link</a:t>
            </a:r>
            <a:r>
              <a:rPr lang="en-US" b="0" dirty="0">
                <a:solidFill>
                  <a:srgbClr val="D4D4D4">
                    <a:alpha val="30000"/>
                  </a:srgbClr>
                </a:solidFill>
                <a:effectLst/>
                <a:latin typeface="Fira Code" panose="020B0809050000020004" pitchFamily="49" charset="0"/>
              </a:rPr>
              <a:t> </a:t>
            </a:r>
            <a:r>
              <a:rPr lang="en-US" b="0" dirty="0" err="1">
                <a:solidFill>
                  <a:srgbClr val="9CDCFE">
                    <a:alpha val="30000"/>
                  </a:srgbClr>
                </a:solidFill>
                <a:effectLst/>
                <a:latin typeface="Fira Code" panose="020B0809050000020004" pitchFamily="49" charset="0"/>
              </a:rPr>
              <a:t>rel</a:t>
            </a:r>
            <a:r>
              <a:rPr lang="en-US" b="0" dirty="0">
                <a:solidFill>
                  <a:srgbClr val="D4D4D4">
                    <a:alpha val="30000"/>
                  </a:srgbClr>
                </a:solidFill>
                <a:effectLst/>
                <a:latin typeface="Fira Code" panose="020B0809050000020004" pitchFamily="49" charset="0"/>
              </a:rPr>
              <a:t>=</a:t>
            </a:r>
            <a:r>
              <a:rPr lang="en-US" b="0" dirty="0">
                <a:solidFill>
                  <a:srgbClr val="CE9178">
                    <a:alpha val="30000"/>
                  </a:srgbClr>
                </a:solidFill>
                <a:effectLst/>
                <a:latin typeface="Fira Code" panose="020B0809050000020004" pitchFamily="49" charset="0"/>
              </a:rPr>
              <a:t>"apple-touch-icon"</a:t>
            </a:r>
            <a:r>
              <a:rPr lang="en-US" b="0" dirty="0">
                <a:solidFill>
                  <a:srgbClr val="D4D4D4">
                    <a:alpha val="30000"/>
                  </a:srgbClr>
                </a:solidFill>
                <a:effectLst/>
                <a:latin typeface="Fira Code" panose="020B0809050000020004" pitchFamily="49" charset="0"/>
              </a:rPr>
              <a:t> </a:t>
            </a:r>
            <a:r>
              <a:rPr lang="en-US" b="0" dirty="0" err="1">
                <a:solidFill>
                  <a:srgbClr val="9CDCFE">
                    <a:alpha val="30000"/>
                  </a:srgbClr>
                </a:solidFill>
                <a:effectLst/>
                <a:latin typeface="Fira Code" panose="020B0809050000020004" pitchFamily="49" charset="0"/>
              </a:rPr>
              <a:t>href</a:t>
            </a:r>
            <a:r>
              <a:rPr lang="en-US" b="0" dirty="0">
                <a:solidFill>
                  <a:srgbClr val="D4D4D4">
                    <a:alpha val="30000"/>
                  </a:srgbClr>
                </a:solidFill>
                <a:effectLst/>
                <a:latin typeface="Fira Code" panose="020B0809050000020004" pitchFamily="49" charset="0"/>
              </a:rPr>
              <a:t>=</a:t>
            </a:r>
            <a:r>
              <a:rPr lang="en-US" b="0" dirty="0">
                <a:solidFill>
                  <a:srgbClr val="CE9178">
                    <a:alpha val="30000"/>
                  </a:srgbClr>
                </a:solidFill>
                <a:effectLst/>
                <a:latin typeface="Fira Code" panose="020B0809050000020004" pitchFamily="49" charset="0"/>
              </a:rPr>
              <a:t>"images/icons/icon-512x512.png"</a:t>
            </a:r>
            <a:r>
              <a:rPr lang="en-US" b="0" dirty="0">
                <a:solidFill>
                  <a:srgbClr val="D4D4D4">
                    <a:alpha val="30000"/>
                  </a:srgbClr>
                </a:solidFill>
                <a:effectLst/>
                <a:latin typeface="Fira Code" panose="020B0809050000020004" pitchFamily="49" charset="0"/>
              </a:rPr>
              <a:t> </a:t>
            </a:r>
            <a:r>
              <a:rPr lang="en-US" b="0" dirty="0">
                <a:solidFill>
                  <a:srgbClr val="808080">
                    <a:alpha val="30000"/>
                  </a:srgbClr>
                </a:solidFill>
                <a:effectLst/>
                <a:latin typeface="Fira Code" panose="020B0809050000020004" pitchFamily="49" charset="0"/>
              </a:rPr>
              <a:t>/&gt;</a:t>
            </a:r>
            <a:endParaRPr lang="en-US" b="0" dirty="0">
              <a:solidFill>
                <a:srgbClr val="D4D4D4">
                  <a:alpha val="30000"/>
                </a:srgbClr>
              </a:solidFill>
              <a:effectLst/>
              <a:latin typeface="Fira Code" panose="020B0809050000020004" pitchFamily="49" charset="0"/>
            </a:endParaRPr>
          </a:p>
          <a:p>
            <a:r>
              <a:rPr lang="en-US" b="0" dirty="0">
                <a:solidFill>
                  <a:srgbClr val="D4D4D4">
                    <a:alpha val="20000"/>
                  </a:srgbClr>
                </a:solidFill>
                <a:effectLst/>
                <a:latin typeface="Fira Code" panose="020B0809050000020004" pitchFamily="49" charset="0"/>
              </a:rPr>
              <a:t>    </a:t>
            </a:r>
            <a:r>
              <a:rPr lang="en-US" b="0" dirty="0">
                <a:solidFill>
                  <a:srgbClr val="808080">
                    <a:alpha val="20000"/>
                  </a:srgbClr>
                </a:solidFill>
                <a:effectLst/>
                <a:latin typeface="Fira Code" panose="020B0809050000020004" pitchFamily="49" charset="0"/>
              </a:rPr>
              <a:t>&lt;</a:t>
            </a:r>
            <a:r>
              <a:rPr lang="en-US" b="0" dirty="0">
                <a:solidFill>
                  <a:srgbClr val="569CD6">
                    <a:alpha val="20000"/>
                  </a:srgbClr>
                </a:solidFill>
                <a:effectLst/>
                <a:latin typeface="Fira Code" panose="020B0809050000020004" pitchFamily="49" charset="0"/>
              </a:rPr>
              <a:t>meta</a:t>
            </a:r>
            <a:r>
              <a:rPr lang="en-US" b="0" dirty="0">
                <a:solidFill>
                  <a:srgbClr val="D4D4D4">
                    <a:alpha val="20000"/>
                  </a:srgbClr>
                </a:solidFill>
                <a:effectLst/>
                <a:latin typeface="Fira Code" panose="020B0809050000020004" pitchFamily="49" charset="0"/>
              </a:rPr>
              <a:t> </a:t>
            </a:r>
            <a:r>
              <a:rPr lang="en-US" b="0" dirty="0">
                <a:solidFill>
                  <a:srgbClr val="9CDCFE">
                    <a:alpha val="20000"/>
                  </a:srgbClr>
                </a:solidFill>
                <a:effectLst/>
                <a:latin typeface="Fira Code" panose="020B0809050000020004" pitchFamily="49" charset="0"/>
              </a:rPr>
              <a:t>name</a:t>
            </a:r>
            <a:r>
              <a:rPr lang="en-US" b="0" dirty="0">
                <a:solidFill>
                  <a:srgbClr val="D4D4D4">
                    <a:alpha val="20000"/>
                  </a:srgbClr>
                </a:solidFill>
                <a:effectLst/>
                <a:latin typeface="Fira Code" panose="020B0809050000020004" pitchFamily="49" charset="0"/>
              </a:rPr>
              <a:t>=</a:t>
            </a:r>
            <a:r>
              <a:rPr lang="en-US" b="0" dirty="0">
                <a:solidFill>
                  <a:srgbClr val="CE9178">
                    <a:alpha val="20000"/>
                  </a:srgbClr>
                </a:solidFill>
                <a:effectLst/>
                <a:latin typeface="Fira Code" panose="020B0809050000020004" pitchFamily="49" charset="0"/>
              </a:rPr>
              <a:t>"apple-mobile-web-app-status-bar"</a:t>
            </a:r>
            <a:r>
              <a:rPr lang="en-US" b="0" dirty="0">
                <a:solidFill>
                  <a:srgbClr val="D4D4D4">
                    <a:alpha val="20000"/>
                  </a:srgbClr>
                </a:solidFill>
                <a:effectLst/>
                <a:latin typeface="Fira Code" panose="020B0809050000020004" pitchFamily="49" charset="0"/>
              </a:rPr>
              <a:t> </a:t>
            </a:r>
            <a:r>
              <a:rPr lang="en-US" b="0" dirty="0">
                <a:solidFill>
                  <a:srgbClr val="9CDCFE">
                    <a:alpha val="20000"/>
                  </a:srgbClr>
                </a:solidFill>
                <a:effectLst/>
                <a:latin typeface="Fira Code" panose="020B0809050000020004" pitchFamily="49" charset="0"/>
              </a:rPr>
              <a:t>content</a:t>
            </a:r>
            <a:r>
              <a:rPr lang="en-US" b="0" dirty="0">
                <a:solidFill>
                  <a:srgbClr val="D4D4D4">
                    <a:alpha val="20000"/>
                  </a:srgbClr>
                </a:solidFill>
                <a:effectLst/>
                <a:latin typeface="Fira Code" panose="020B0809050000020004" pitchFamily="49" charset="0"/>
              </a:rPr>
              <a:t>=</a:t>
            </a:r>
            <a:r>
              <a:rPr lang="en-US" b="0" dirty="0">
                <a:solidFill>
                  <a:srgbClr val="CE9178">
                    <a:alpha val="20000"/>
                  </a:srgbClr>
                </a:solidFill>
                <a:effectLst/>
                <a:latin typeface="Fira Code" panose="020B0809050000020004" pitchFamily="49" charset="0"/>
              </a:rPr>
              <a:t>"#222"</a:t>
            </a:r>
            <a:r>
              <a:rPr lang="en-US" b="0" dirty="0">
                <a:solidFill>
                  <a:srgbClr val="D4D4D4">
                    <a:alpha val="20000"/>
                  </a:srgbClr>
                </a:solidFill>
                <a:effectLst/>
                <a:latin typeface="Fira Code" panose="020B0809050000020004" pitchFamily="49" charset="0"/>
              </a:rPr>
              <a:t> </a:t>
            </a:r>
            <a:r>
              <a:rPr lang="en-US" b="0" dirty="0">
                <a:solidFill>
                  <a:srgbClr val="808080">
                    <a:alpha val="20000"/>
                  </a:srgbClr>
                </a:solidFill>
                <a:effectLst/>
                <a:latin typeface="Fira Code" panose="020B0809050000020004" pitchFamily="49" charset="0"/>
              </a:rPr>
              <a:t>/&gt;</a:t>
            </a:r>
            <a:endParaRPr lang="en-US" b="0" dirty="0">
              <a:solidFill>
                <a:srgbClr val="D4D4D4">
                  <a:alpha val="20000"/>
                </a:srgbClr>
              </a:solidFill>
              <a:effectLst/>
              <a:latin typeface="Fira Code" panose="020B0809050000020004" pitchFamily="49" charset="0"/>
            </a:endParaRPr>
          </a:p>
          <a:p>
            <a:r>
              <a:rPr lang="en-US" b="0" dirty="0">
                <a:solidFill>
                  <a:srgbClr val="D4D4D4">
                    <a:alpha val="10000"/>
                  </a:srgbClr>
                </a:solidFill>
                <a:effectLst/>
                <a:latin typeface="Fira Code" panose="020B0809050000020004" pitchFamily="49" charset="0"/>
              </a:rPr>
              <a:t>    </a:t>
            </a:r>
            <a:r>
              <a:rPr lang="en-US" b="0" dirty="0">
                <a:solidFill>
                  <a:srgbClr val="808080">
                    <a:alpha val="10000"/>
                  </a:srgbClr>
                </a:solidFill>
                <a:effectLst/>
                <a:latin typeface="Fira Code" panose="020B0809050000020004" pitchFamily="49" charset="0"/>
              </a:rPr>
              <a:t>&lt;</a:t>
            </a:r>
            <a:r>
              <a:rPr lang="en-US" b="0" dirty="0">
                <a:solidFill>
                  <a:srgbClr val="569CD6">
                    <a:alpha val="10000"/>
                  </a:srgbClr>
                </a:solidFill>
                <a:effectLst/>
                <a:latin typeface="Fira Code" panose="020B0809050000020004" pitchFamily="49" charset="0"/>
              </a:rPr>
              <a:t>meta</a:t>
            </a:r>
            <a:r>
              <a:rPr lang="en-US" b="0" dirty="0">
                <a:solidFill>
                  <a:srgbClr val="D4D4D4">
                    <a:alpha val="10000"/>
                  </a:srgbClr>
                </a:solidFill>
                <a:effectLst/>
                <a:latin typeface="Fira Code" panose="020B0809050000020004" pitchFamily="49" charset="0"/>
              </a:rPr>
              <a:t> </a:t>
            </a:r>
            <a:r>
              <a:rPr lang="en-US" b="0" dirty="0">
                <a:solidFill>
                  <a:srgbClr val="9CDCFE">
                    <a:alpha val="10000"/>
                  </a:srgbClr>
                </a:solidFill>
                <a:effectLst/>
                <a:latin typeface="Fira Code" panose="020B0809050000020004" pitchFamily="49" charset="0"/>
              </a:rPr>
              <a:t>name</a:t>
            </a:r>
            <a:r>
              <a:rPr lang="en-US" b="0" dirty="0">
                <a:solidFill>
                  <a:srgbClr val="D4D4D4">
                    <a:alpha val="10000"/>
                  </a:srgbClr>
                </a:solidFill>
                <a:effectLst/>
                <a:latin typeface="Fira Code" panose="020B0809050000020004" pitchFamily="49" charset="0"/>
              </a:rPr>
              <a:t>=</a:t>
            </a:r>
            <a:r>
              <a:rPr lang="en-US" b="0" dirty="0">
                <a:solidFill>
                  <a:srgbClr val="CE9178">
                    <a:alpha val="10000"/>
                  </a:srgbClr>
                </a:solidFill>
                <a:effectLst/>
                <a:latin typeface="Fira Code" panose="020B0809050000020004" pitchFamily="49" charset="0"/>
              </a:rPr>
              <a:t>"theme-color"</a:t>
            </a:r>
            <a:r>
              <a:rPr lang="en-US" b="0" dirty="0">
                <a:solidFill>
                  <a:srgbClr val="D4D4D4">
                    <a:alpha val="10000"/>
                  </a:srgbClr>
                </a:solidFill>
                <a:effectLst/>
                <a:latin typeface="Fira Code" panose="020B0809050000020004" pitchFamily="49" charset="0"/>
              </a:rPr>
              <a:t> </a:t>
            </a:r>
            <a:r>
              <a:rPr lang="en-US" b="0" dirty="0">
                <a:solidFill>
                  <a:srgbClr val="9CDCFE">
                    <a:alpha val="10000"/>
                  </a:srgbClr>
                </a:solidFill>
                <a:effectLst/>
                <a:latin typeface="Fira Code" panose="020B0809050000020004" pitchFamily="49" charset="0"/>
              </a:rPr>
              <a:t>content</a:t>
            </a:r>
            <a:r>
              <a:rPr lang="en-US" b="0" dirty="0">
                <a:solidFill>
                  <a:srgbClr val="D4D4D4">
                    <a:alpha val="10000"/>
                  </a:srgbClr>
                </a:solidFill>
                <a:effectLst/>
                <a:latin typeface="Fira Code" panose="020B0809050000020004" pitchFamily="49" charset="0"/>
              </a:rPr>
              <a:t>=</a:t>
            </a:r>
            <a:r>
              <a:rPr lang="en-US" b="0" dirty="0">
                <a:solidFill>
                  <a:srgbClr val="CE9178">
                    <a:alpha val="10000"/>
                  </a:srgbClr>
                </a:solidFill>
                <a:effectLst/>
                <a:latin typeface="Fira Code" panose="020B0809050000020004" pitchFamily="49" charset="0"/>
              </a:rPr>
              <a:t>"#222"</a:t>
            </a:r>
            <a:r>
              <a:rPr lang="en-US" b="0" dirty="0">
                <a:solidFill>
                  <a:srgbClr val="D4D4D4">
                    <a:alpha val="10000"/>
                  </a:srgbClr>
                </a:solidFill>
                <a:effectLst/>
                <a:latin typeface="Fira Code" panose="020B0809050000020004" pitchFamily="49" charset="0"/>
              </a:rPr>
              <a:t> </a:t>
            </a:r>
            <a:r>
              <a:rPr lang="en-US" b="0" dirty="0">
                <a:solidFill>
                  <a:srgbClr val="808080">
                    <a:alpha val="10000"/>
                  </a:srgbClr>
                </a:solidFill>
                <a:effectLst/>
                <a:latin typeface="Fira Code" panose="020B0809050000020004" pitchFamily="49" charset="0"/>
              </a:rPr>
              <a:t>/&gt;</a:t>
            </a:r>
            <a:endParaRPr lang="en-US" b="0" dirty="0">
              <a:solidFill>
                <a:srgbClr val="D4D4D4">
                  <a:alpha val="10000"/>
                </a:srgbClr>
              </a:solidFill>
              <a:effectLst/>
              <a:latin typeface="Fira Code" panose="020B0809050000020004" pitchFamily="49" charset="0"/>
            </a:endParaRPr>
          </a:p>
          <a:p>
            <a:r>
              <a:rPr lang="en-US" b="0" dirty="0">
                <a:solidFill>
                  <a:srgbClr val="808080">
                    <a:alpha val="0"/>
                  </a:srgbClr>
                </a:solidFill>
                <a:effectLst/>
                <a:latin typeface="Fira Code" panose="020B0809050000020004" pitchFamily="49" charset="0"/>
              </a:rPr>
              <a:t>&lt;/</a:t>
            </a:r>
            <a:r>
              <a:rPr lang="en-US" b="0" dirty="0">
                <a:solidFill>
                  <a:srgbClr val="569CD6">
                    <a:alpha val="0"/>
                  </a:srgbClr>
                </a:solidFill>
                <a:effectLst/>
                <a:latin typeface="Fira Code" panose="020B0809050000020004" pitchFamily="49" charset="0"/>
              </a:rPr>
              <a:t>head</a:t>
            </a:r>
            <a:r>
              <a:rPr lang="en-US" b="0" dirty="0">
                <a:solidFill>
                  <a:srgbClr val="808080">
                    <a:alpha val="0"/>
                  </a:srgbClr>
                </a:solidFill>
                <a:effectLst/>
                <a:latin typeface="Fira Code" panose="020B0809050000020004" pitchFamily="49" charset="0"/>
              </a:rPr>
              <a:t>&gt;</a:t>
            </a:r>
            <a:endParaRPr lang="en-US" b="0" dirty="0">
              <a:solidFill>
                <a:srgbClr val="D4D4D4">
                  <a:alpha val="0"/>
                </a:srgbClr>
              </a:solidFill>
              <a:effectLst/>
              <a:latin typeface="Fira Code" panose="020B0809050000020004" pitchFamily="49" charset="0"/>
            </a:endParaRPr>
          </a:p>
        </p:txBody>
      </p:sp>
      <p:sp>
        <p:nvSpPr>
          <p:cNvPr id="13" name="Freeform: Shape 12">
            <a:extLst>
              <a:ext uri="{FF2B5EF4-FFF2-40B4-BE49-F238E27FC236}">
                <a16:creationId xmlns:a16="http://schemas.microsoft.com/office/drawing/2014/main" id="{DFE19F28-30FC-8F18-E2BF-ABAADDC7AAAE}"/>
              </a:ext>
            </a:extLst>
          </p:cNvPr>
          <p:cNvSpPr/>
          <p:nvPr/>
        </p:nvSpPr>
        <p:spPr>
          <a:xfrm rot="10800000" flipV="1">
            <a:off x="3795712" y="-923825"/>
            <a:ext cx="811035" cy="45719"/>
          </a:xfrm>
          <a:custGeom>
            <a:avLst/>
            <a:gdLst>
              <a:gd name="connsiteX0" fmla="*/ 811035 w 811035"/>
              <a:gd name="connsiteY0" fmla="*/ 45719 h 45719"/>
              <a:gd name="connsiteX1" fmla="*/ 252276 w 811035"/>
              <a:gd name="connsiteY1" fmla="*/ 0 h 45719"/>
              <a:gd name="connsiteX2" fmla="*/ 0 w 811035"/>
              <a:gd name="connsiteY2" fmla="*/ 0 h 45719"/>
            </a:gdLst>
            <a:ahLst/>
            <a:cxnLst>
              <a:cxn ang="0">
                <a:pos x="connsiteX0" y="connsiteY0"/>
              </a:cxn>
              <a:cxn ang="0">
                <a:pos x="connsiteX1" y="connsiteY1"/>
              </a:cxn>
              <a:cxn ang="0">
                <a:pos x="connsiteX2" y="connsiteY2"/>
              </a:cxn>
            </a:cxnLst>
            <a:rect l="l" t="t" r="r" b="b"/>
            <a:pathLst>
              <a:path w="811035" h="45719" extrusionOk="0">
                <a:moveTo>
                  <a:pt x="811035" y="45719"/>
                </a:moveTo>
                <a:cubicBezTo>
                  <a:pt x="572925" y="66936"/>
                  <a:pt x="500802" y="1218"/>
                  <a:pt x="252276" y="0"/>
                </a:cubicBezTo>
                <a:cubicBezTo>
                  <a:pt x="119740" y="26427"/>
                  <a:pt x="86413" y="-4582"/>
                  <a:pt x="0" y="0"/>
                </a:cubicBezTo>
              </a:path>
            </a:pathLst>
          </a:custGeom>
          <a:noFill/>
          <a:ln w="19050">
            <a:solidFill>
              <a:srgbClr val="FFFF00"/>
            </a:solidFill>
            <a:tailEnd type="arrow"/>
            <a:extLst>
              <a:ext uri="{C807C97D-BFC1-408E-A445-0C87EB9F89A2}">
                <ask:lineSketchStyleProps xmlns:ask="http://schemas.microsoft.com/office/drawing/2018/sketchyshapes" sd="1219033472">
                  <a:custGeom>
                    <a:avLst/>
                    <a:gdLst>
                      <a:gd name="connsiteX0" fmla="*/ 1146473 w 1146473"/>
                      <a:gd name="connsiteY0" fmla="*/ 62740 h 62740"/>
                      <a:gd name="connsiteX1" fmla="*/ 742950 w 1146473"/>
                      <a:gd name="connsiteY1" fmla="*/ 19789 h 62740"/>
                      <a:gd name="connsiteX2" fmla="*/ 356616 w 1146473"/>
                      <a:gd name="connsiteY2" fmla="*/ 19789 h 62740"/>
                      <a:gd name="connsiteX3" fmla="*/ 0 w 1146473"/>
                      <a:gd name="connsiteY3" fmla="*/ 19789 h 62740"/>
                      <a:gd name="connsiteX0" fmla="*/ 1146473 w 1146473"/>
                      <a:gd name="connsiteY0" fmla="*/ 42951 h 42951"/>
                      <a:gd name="connsiteX1" fmla="*/ 356616 w 1146473"/>
                      <a:gd name="connsiteY1" fmla="*/ 0 h 42951"/>
                      <a:gd name="connsiteX2" fmla="*/ 0 w 1146473"/>
                      <a:gd name="connsiteY2" fmla="*/ 0 h 42951"/>
                    </a:gdLst>
                    <a:ahLst/>
                    <a:cxnLst>
                      <a:cxn ang="0">
                        <a:pos x="connsiteX0" y="connsiteY0"/>
                      </a:cxn>
                      <a:cxn ang="0">
                        <a:pos x="connsiteX1" y="connsiteY1"/>
                      </a:cxn>
                      <a:cxn ang="0">
                        <a:pos x="connsiteX2" y="connsiteY2"/>
                      </a:cxn>
                    </a:cxnLst>
                    <a:rect l="l" t="t" r="r" b="b"/>
                    <a:pathLst>
                      <a:path w="1146473" h="42951" extrusionOk="0">
                        <a:moveTo>
                          <a:pt x="1146473" y="42951"/>
                        </a:moveTo>
                        <a:lnTo>
                          <a:pt x="356616" y="0"/>
                        </a:lnTo>
                        <a:cubicBezTo>
                          <a:pt x="159515" y="23545"/>
                          <a:pt x="124695" y="2940"/>
                          <a:pt x="0" y="0"/>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32404ED-A914-8767-623E-9E9D8C4251AF}"/>
              </a:ext>
            </a:extLst>
          </p:cNvPr>
          <p:cNvSpPr txBox="1"/>
          <p:nvPr/>
        </p:nvSpPr>
        <p:spPr>
          <a:xfrm>
            <a:off x="334964" y="-3870670"/>
            <a:ext cx="3513706" cy="1631216"/>
          </a:xfrm>
          <a:prstGeom prst="rect">
            <a:avLst/>
          </a:prstGeom>
          <a:noFill/>
        </p:spPr>
        <p:txBody>
          <a:bodyPr wrap="square">
            <a:spAutoFit/>
          </a:bodyPr>
          <a:lstStyle/>
          <a:p>
            <a:pPr>
              <a:spcAft>
                <a:spcPts val="600"/>
              </a:spcAft>
            </a:pPr>
            <a:r>
              <a:rPr lang="es-ES" sz="2000" dirty="0">
                <a:solidFill>
                  <a:schemeClr val="bg1"/>
                </a:solidFill>
                <a:latin typeface="Fira Sans" panose="020B0503050000020004" pitchFamily="34" charset="0"/>
              </a:rPr>
              <a:t>Es un simple archivo JSON que informa al navegador cómo debe comportarse la app cuando se instala en nuestros dispositivos.</a:t>
            </a:r>
          </a:p>
        </p:txBody>
      </p:sp>
      <p:sp>
        <p:nvSpPr>
          <p:cNvPr id="3" name="TextBox 2">
            <a:extLst>
              <a:ext uri="{FF2B5EF4-FFF2-40B4-BE49-F238E27FC236}">
                <a16:creationId xmlns:a16="http://schemas.microsoft.com/office/drawing/2014/main" id="{666862E1-DAA3-35CE-8AB0-0B1A5696B49C}"/>
              </a:ext>
            </a:extLst>
          </p:cNvPr>
          <p:cNvSpPr txBox="1"/>
          <p:nvPr/>
        </p:nvSpPr>
        <p:spPr>
          <a:xfrm>
            <a:off x="334963" y="-4270780"/>
            <a:ext cx="3308989" cy="400110"/>
          </a:xfrm>
          <a:prstGeom prst="rect">
            <a:avLst/>
          </a:prstGeom>
          <a:noFill/>
        </p:spPr>
        <p:txBody>
          <a:bodyPr wrap="square">
            <a:spAutoFit/>
          </a:bodyPr>
          <a:lstStyle/>
          <a:p>
            <a:pPr marL="363538" indent="-363538">
              <a:spcAft>
                <a:spcPts val="600"/>
              </a:spcAft>
              <a:tabLst>
                <a:tab pos="363538" algn="l"/>
              </a:tabLst>
            </a:pPr>
            <a:r>
              <a:rPr lang="en-US" sz="2000" b="1" dirty="0">
                <a:solidFill>
                  <a:schemeClr val="bg1"/>
                </a:solidFill>
                <a:latin typeface="Fira Code" panose="020B0809050000020004" pitchFamily="49" charset="0"/>
                <a:ea typeface="Fira Code" panose="020B0809050000020004" pitchFamily="49" charset="0"/>
                <a:cs typeface="Fira Code" panose="020B0809050000020004" pitchFamily="49" charset="0"/>
              </a:rPr>
              <a:t>📃	</a:t>
            </a:r>
            <a:r>
              <a:rPr lang="es-ES" sz="2000" b="1" dirty="0" err="1">
                <a:solidFill>
                  <a:schemeClr val="bg1"/>
                </a:solidFill>
                <a:latin typeface="Fira Code" panose="020B0809050000020004" pitchFamily="49" charset="0"/>
                <a:ea typeface="Fira Code" panose="020B0809050000020004" pitchFamily="49" charset="0"/>
                <a:cs typeface="Fira Code" panose="020B0809050000020004" pitchFamily="49" charset="0"/>
              </a:rPr>
              <a:t>manifest.json</a:t>
            </a:r>
            <a:endParaRPr lang="es-ES" sz="2000" b="1" dirty="0">
              <a:solidFill>
                <a:schemeClr val="bg1"/>
              </a:solidFill>
              <a:latin typeface="Fira Code" panose="020B0809050000020004" pitchFamily="49" charset="0"/>
              <a:ea typeface="Fira Code" panose="020B0809050000020004" pitchFamily="49" charset="0"/>
              <a:cs typeface="Fira Code" panose="020B0809050000020004" pitchFamily="49" charset="0"/>
            </a:endParaRPr>
          </a:p>
        </p:txBody>
      </p:sp>
      <p:sp>
        <p:nvSpPr>
          <p:cNvPr id="6" name="TextBox 5">
            <a:extLst>
              <a:ext uri="{FF2B5EF4-FFF2-40B4-BE49-F238E27FC236}">
                <a16:creationId xmlns:a16="http://schemas.microsoft.com/office/drawing/2014/main" id="{6DB514B8-2E2C-01E3-78F3-59050C289E9D}"/>
              </a:ext>
            </a:extLst>
          </p:cNvPr>
          <p:cNvSpPr txBox="1"/>
          <p:nvPr/>
        </p:nvSpPr>
        <p:spPr>
          <a:xfrm>
            <a:off x="334964" y="-1431656"/>
            <a:ext cx="3513706" cy="1015663"/>
          </a:xfrm>
          <a:prstGeom prst="rect">
            <a:avLst/>
          </a:prstGeom>
          <a:noFill/>
        </p:spPr>
        <p:txBody>
          <a:bodyPr wrap="square">
            <a:spAutoFit/>
          </a:bodyPr>
          <a:lstStyle/>
          <a:p>
            <a:pPr>
              <a:spcAft>
                <a:spcPts val="600"/>
              </a:spcAft>
            </a:pPr>
            <a:r>
              <a:rPr lang="es-ES" sz="2000" dirty="0">
                <a:solidFill>
                  <a:schemeClr val="bg1"/>
                </a:solidFill>
                <a:latin typeface="Fira Sans" panose="020B0503050000020004" pitchFamily="34" charset="0"/>
              </a:rPr>
              <a:t>El archivo </a:t>
            </a:r>
            <a:r>
              <a:rPr lang="es-ES" sz="2000" dirty="0" err="1">
                <a:solidFill>
                  <a:schemeClr val="bg1"/>
                </a:solidFill>
                <a:latin typeface="Fira Code" panose="020B0809050000020004" pitchFamily="49" charset="0"/>
                <a:ea typeface="Fira Code" panose="020B0809050000020004" pitchFamily="49" charset="0"/>
                <a:cs typeface="Fira Code" panose="020B0809050000020004" pitchFamily="49" charset="0"/>
              </a:rPr>
              <a:t>manifest</a:t>
            </a:r>
            <a:r>
              <a:rPr lang="es-ES" sz="2000" dirty="0">
                <a:solidFill>
                  <a:schemeClr val="bg1"/>
                </a:solidFill>
                <a:latin typeface="Fira Sans" panose="020B0503050000020004" pitchFamily="34" charset="0"/>
              </a:rPr>
              <a:t>, debe ser </a:t>
            </a:r>
            <a:r>
              <a:rPr lang="es-ES" sz="2000" dirty="0" err="1">
                <a:solidFill>
                  <a:schemeClr val="bg1"/>
                </a:solidFill>
                <a:latin typeface="Fira Sans" panose="020B0503050000020004" pitchFamily="34" charset="0"/>
              </a:rPr>
              <a:t>linkeado</a:t>
            </a:r>
            <a:r>
              <a:rPr lang="es-ES" sz="2000" dirty="0">
                <a:solidFill>
                  <a:schemeClr val="bg1"/>
                </a:solidFill>
                <a:latin typeface="Fira Sans" panose="020B0503050000020004" pitchFamily="34" charset="0"/>
              </a:rPr>
              <a:t> en el documento </a:t>
            </a:r>
            <a:r>
              <a:rPr lang="es-ES" sz="2000" dirty="0">
                <a:solidFill>
                  <a:schemeClr val="bg1"/>
                </a:solidFill>
                <a:latin typeface="Fira Code" panose="020B0809050000020004" pitchFamily="49" charset="0"/>
                <a:ea typeface="Fira Code" panose="020B0809050000020004" pitchFamily="49" charset="0"/>
                <a:cs typeface="Fira Code" panose="020B0809050000020004" pitchFamily="49" charset="0"/>
              </a:rPr>
              <a:t>index.html</a:t>
            </a:r>
          </a:p>
        </p:txBody>
      </p:sp>
      <p:grpSp>
        <p:nvGrpSpPr>
          <p:cNvPr id="27" name="Group 26">
            <a:extLst>
              <a:ext uri="{FF2B5EF4-FFF2-40B4-BE49-F238E27FC236}">
                <a16:creationId xmlns:a16="http://schemas.microsoft.com/office/drawing/2014/main" id="{8BD321F3-6A53-AB54-1EE6-783704CF154B}"/>
              </a:ext>
            </a:extLst>
          </p:cNvPr>
          <p:cNvGrpSpPr/>
          <p:nvPr/>
        </p:nvGrpSpPr>
        <p:grpSpPr>
          <a:xfrm>
            <a:off x="6961364" y="2687793"/>
            <a:ext cx="2253907" cy="1408078"/>
            <a:chOff x="7014028" y="2756653"/>
            <a:chExt cx="2253907" cy="1408078"/>
          </a:xfrm>
        </p:grpSpPr>
        <p:sp>
          <p:nvSpPr>
            <p:cNvPr id="14" name="TextBox 13">
              <a:extLst>
                <a:ext uri="{FF2B5EF4-FFF2-40B4-BE49-F238E27FC236}">
                  <a16:creationId xmlns:a16="http://schemas.microsoft.com/office/drawing/2014/main" id="{C5473212-D80F-A835-6E2D-7F65B4939552}"/>
                </a:ext>
              </a:extLst>
            </p:cNvPr>
            <p:cNvSpPr txBox="1"/>
            <p:nvPr/>
          </p:nvSpPr>
          <p:spPr>
            <a:xfrm>
              <a:off x="7551877" y="2756653"/>
              <a:ext cx="1178211" cy="1107996"/>
            </a:xfrm>
            <a:prstGeom prst="rect">
              <a:avLst/>
            </a:prstGeom>
            <a:noFill/>
          </p:spPr>
          <p:txBody>
            <a:bodyPr wrap="square">
              <a:spAutoFit/>
            </a:bodyPr>
            <a:lstStyle/>
            <a:p>
              <a:pPr algn="ctr">
                <a:spcAft>
                  <a:spcPts val="600"/>
                </a:spcAft>
              </a:pPr>
              <a:r>
                <a:rPr lang="en-US" sz="6600" dirty="0">
                  <a:solidFill>
                    <a:schemeClr val="bg1"/>
                  </a:solidFill>
                  <a:latin typeface="Fira Sans" panose="020B0503050000020004" pitchFamily="34" charset="0"/>
                </a:rPr>
                <a:t>⚙️</a:t>
              </a:r>
              <a:endParaRPr lang="es-ES" sz="6600" dirty="0">
                <a:solidFill>
                  <a:schemeClr val="bg1"/>
                </a:solidFill>
                <a:latin typeface="Fira Sans" panose="020B0503050000020004" pitchFamily="34" charset="0"/>
              </a:endParaRPr>
            </a:p>
          </p:txBody>
        </p:sp>
        <p:sp>
          <p:nvSpPr>
            <p:cNvPr id="20" name="TextBox 19">
              <a:extLst>
                <a:ext uri="{FF2B5EF4-FFF2-40B4-BE49-F238E27FC236}">
                  <a16:creationId xmlns:a16="http://schemas.microsoft.com/office/drawing/2014/main" id="{CF6F6077-0E54-CA51-5FDF-7329B03BA0C1}"/>
                </a:ext>
              </a:extLst>
            </p:cNvPr>
            <p:cNvSpPr txBox="1"/>
            <p:nvPr/>
          </p:nvSpPr>
          <p:spPr>
            <a:xfrm>
              <a:off x="7014028" y="3703066"/>
              <a:ext cx="2253907" cy="461665"/>
            </a:xfrm>
            <a:prstGeom prst="rect">
              <a:avLst/>
            </a:prstGeom>
            <a:noFill/>
          </p:spPr>
          <p:txBody>
            <a:bodyPr wrap="square" rtlCol="0">
              <a:spAutoFit/>
            </a:bodyPr>
            <a:lstStyle/>
            <a:p>
              <a:pPr algn="ctr"/>
              <a:r>
                <a:rPr lang="es-AR" sz="2400" dirty="0" err="1">
                  <a:solidFill>
                    <a:srgbClr val="FFFF00"/>
                  </a:solidFill>
                  <a:latin typeface="Girls Have Many Secrets" pitchFamily="2" charset="0"/>
                </a:rPr>
                <a:t>ServiceWorker</a:t>
              </a:r>
              <a:endParaRPr lang="en-US" sz="2400" dirty="0">
                <a:solidFill>
                  <a:srgbClr val="FFFF00"/>
                </a:solidFill>
                <a:latin typeface="Girls Have Many Secrets" pitchFamily="2" charset="0"/>
              </a:endParaRPr>
            </a:p>
          </p:txBody>
        </p:sp>
      </p:grpSp>
      <p:grpSp>
        <p:nvGrpSpPr>
          <p:cNvPr id="25" name="Group 24">
            <a:extLst>
              <a:ext uri="{FF2B5EF4-FFF2-40B4-BE49-F238E27FC236}">
                <a16:creationId xmlns:a16="http://schemas.microsoft.com/office/drawing/2014/main" id="{9ED38149-5503-C4FB-BD0A-A04459D81D15}"/>
              </a:ext>
            </a:extLst>
          </p:cNvPr>
          <p:cNvGrpSpPr/>
          <p:nvPr/>
        </p:nvGrpSpPr>
        <p:grpSpPr>
          <a:xfrm>
            <a:off x="9010638" y="742777"/>
            <a:ext cx="2253907" cy="1377300"/>
            <a:chOff x="9395107" y="1610185"/>
            <a:chExt cx="2253907" cy="1377300"/>
          </a:xfrm>
        </p:grpSpPr>
        <p:sp>
          <p:nvSpPr>
            <p:cNvPr id="15" name="TextBox 14">
              <a:extLst>
                <a:ext uri="{FF2B5EF4-FFF2-40B4-BE49-F238E27FC236}">
                  <a16:creationId xmlns:a16="http://schemas.microsoft.com/office/drawing/2014/main" id="{116028E9-3CDB-5AAD-82F4-67CB4A125EF7}"/>
                </a:ext>
              </a:extLst>
            </p:cNvPr>
            <p:cNvSpPr txBox="1"/>
            <p:nvPr/>
          </p:nvSpPr>
          <p:spPr>
            <a:xfrm>
              <a:off x="9932956" y="1610185"/>
              <a:ext cx="1178211" cy="1107996"/>
            </a:xfrm>
            <a:prstGeom prst="rect">
              <a:avLst/>
            </a:prstGeom>
            <a:noFill/>
          </p:spPr>
          <p:txBody>
            <a:bodyPr wrap="square">
              <a:spAutoFit/>
            </a:bodyPr>
            <a:lstStyle/>
            <a:p>
              <a:pPr algn="ctr">
                <a:spcAft>
                  <a:spcPts val="600"/>
                </a:spcAft>
              </a:pPr>
              <a:r>
                <a:rPr lang="en-US" sz="6600" dirty="0">
                  <a:solidFill>
                    <a:schemeClr val="bg1"/>
                  </a:solidFill>
                  <a:latin typeface="Fira Sans" panose="020B0503050000020004" pitchFamily="34" charset="0"/>
                </a:rPr>
                <a:t>🌎</a:t>
              </a:r>
              <a:endParaRPr lang="es-ES" sz="6600" dirty="0">
                <a:solidFill>
                  <a:schemeClr val="bg1"/>
                </a:solidFill>
                <a:latin typeface="Fira Sans" panose="020B0503050000020004" pitchFamily="34" charset="0"/>
              </a:endParaRPr>
            </a:p>
          </p:txBody>
        </p:sp>
        <p:sp>
          <p:nvSpPr>
            <p:cNvPr id="21" name="TextBox 20">
              <a:extLst>
                <a:ext uri="{FF2B5EF4-FFF2-40B4-BE49-F238E27FC236}">
                  <a16:creationId xmlns:a16="http://schemas.microsoft.com/office/drawing/2014/main" id="{AC8B6B06-20C0-97A4-4C86-3CF242FA8F15}"/>
                </a:ext>
              </a:extLst>
            </p:cNvPr>
            <p:cNvSpPr txBox="1"/>
            <p:nvPr/>
          </p:nvSpPr>
          <p:spPr>
            <a:xfrm>
              <a:off x="9395107" y="2525820"/>
              <a:ext cx="2253907" cy="461665"/>
            </a:xfrm>
            <a:prstGeom prst="rect">
              <a:avLst/>
            </a:prstGeom>
            <a:noFill/>
          </p:spPr>
          <p:txBody>
            <a:bodyPr wrap="square" rtlCol="0">
              <a:spAutoFit/>
            </a:bodyPr>
            <a:lstStyle/>
            <a:p>
              <a:pPr algn="ctr"/>
              <a:r>
                <a:rPr lang="es-AR" sz="2400" dirty="0">
                  <a:solidFill>
                    <a:srgbClr val="FFFF00"/>
                  </a:solidFill>
                  <a:latin typeface="Girls Have Many Secrets" pitchFamily="2" charset="0"/>
                </a:rPr>
                <a:t>Network</a:t>
              </a:r>
              <a:endParaRPr lang="en-US" sz="2400" dirty="0">
                <a:solidFill>
                  <a:srgbClr val="FFFF00"/>
                </a:solidFill>
                <a:latin typeface="Girls Have Many Secrets" pitchFamily="2" charset="0"/>
              </a:endParaRPr>
            </a:p>
          </p:txBody>
        </p:sp>
      </p:grpSp>
      <p:grpSp>
        <p:nvGrpSpPr>
          <p:cNvPr id="26" name="Group 25">
            <a:extLst>
              <a:ext uri="{FF2B5EF4-FFF2-40B4-BE49-F238E27FC236}">
                <a16:creationId xmlns:a16="http://schemas.microsoft.com/office/drawing/2014/main" id="{8976DE04-A544-9D58-FC07-E96C54A7E5C4}"/>
              </a:ext>
            </a:extLst>
          </p:cNvPr>
          <p:cNvGrpSpPr/>
          <p:nvPr/>
        </p:nvGrpSpPr>
        <p:grpSpPr>
          <a:xfrm>
            <a:off x="9932953" y="4532322"/>
            <a:ext cx="1178216" cy="1569661"/>
            <a:chOff x="9932952" y="3826177"/>
            <a:chExt cx="1178216" cy="1569661"/>
          </a:xfrm>
        </p:grpSpPr>
        <p:sp>
          <p:nvSpPr>
            <p:cNvPr id="18" name="TextBox 17">
              <a:extLst>
                <a:ext uri="{FF2B5EF4-FFF2-40B4-BE49-F238E27FC236}">
                  <a16:creationId xmlns:a16="http://schemas.microsoft.com/office/drawing/2014/main" id="{BE45BDAD-F1A2-8FA5-771E-FE184950D87E}"/>
                </a:ext>
              </a:extLst>
            </p:cNvPr>
            <p:cNvSpPr txBox="1"/>
            <p:nvPr/>
          </p:nvSpPr>
          <p:spPr>
            <a:xfrm>
              <a:off x="9932957" y="3826177"/>
              <a:ext cx="1178211" cy="1107996"/>
            </a:xfrm>
            <a:prstGeom prst="rect">
              <a:avLst/>
            </a:prstGeom>
            <a:noFill/>
          </p:spPr>
          <p:txBody>
            <a:bodyPr wrap="square">
              <a:spAutoFit/>
            </a:bodyPr>
            <a:lstStyle/>
            <a:p>
              <a:pPr algn="ctr">
                <a:spcAft>
                  <a:spcPts val="600"/>
                </a:spcAft>
              </a:pPr>
              <a:r>
                <a:rPr lang="en-US" sz="6600" dirty="0">
                  <a:solidFill>
                    <a:schemeClr val="bg1"/>
                  </a:solidFill>
                  <a:latin typeface="Fira Sans" panose="020B0503050000020004" pitchFamily="34" charset="0"/>
                </a:rPr>
                <a:t>💾</a:t>
              </a:r>
              <a:endParaRPr lang="es-ES" sz="6600" dirty="0">
                <a:solidFill>
                  <a:schemeClr val="bg1"/>
                </a:solidFill>
                <a:latin typeface="Fira Sans" panose="020B0503050000020004" pitchFamily="34" charset="0"/>
              </a:endParaRPr>
            </a:p>
          </p:txBody>
        </p:sp>
        <p:sp>
          <p:nvSpPr>
            <p:cNvPr id="22" name="TextBox 21">
              <a:extLst>
                <a:ext uri="{FF2B5EF4-FFF2-40B4-BE49-F238E27FC236}">
                  <a16:creationId xmlns:a16="http://schemas.microsoft.com/office/drawing/2014/main" id="{B322E17D-0A49-484E-2520-C1BFE875522F}"/>
                </a:ext>
              </a:extLst>
            </p:cNvPr>
            <p:cNvSpPr txBox="1"/>
            <p:nvPr/>
          </p:nvSpPr>
          <p:spPr>
            <a:xfrm>
              <a:off x="9932952" y="4934173"/>
              <a:ext cx="1178216" cy="461665"/>
            </a:xfrm>
            <a:prstGeom prst="rect">
              <a:avLst/>
            </a:prstGeom>
            <a:noFill/>
          </p:spPr>
          <p:txBody>
            <a:bodyPr wrap="square" rtlCol="0">
              <a:spAutoFit/>
            </a:bodyPr>
            <a:lstStyle/>
            <a:p>
              <a:pPr algn="ctr"/>
              <a:r>
                <a:rPr lang="es-AR" sz="2400" dirty="0">
                  <a:solidFill>
                    <a:srgbClr val="FFFF00"/>
                  </a:solidFill>
                  <a:latin typeface="Girls Have Many Secrets" pitchFamily="2" charset="0"/>
                </a:rPr>
                <a:t>Cache</a:t>
              </a:r>
              <a:endParaRPr lang="en-US" sz="2400" dirty="0">
                <a:solidFill>
                  <a:srgbClr val="FFFF00"/>
                </a:solidFill>
                <a:latin typeface="Girls Have Many Secrets" pitchFamily="2" charset="0"/>
              </a:endParaRPr>
            </a:p>
          </p:txBody>
        </p:sp>
      </p:grpSp>
      <p:grpSp>
        <p:nvGrpSpPr>
          <p:cNvPr id="24" name="Group 23">
            <a:extLst>
              <a:ext uri="{FF2B5EF4-FFF2-40B4-BE49-F238E27FC236}">
                <a16:creationId xmlns:a16="http://schemas.microsoft.com/office/drawing/2014/main" id="{A4040C31-9088-818A-FAB5-A6AA123B94C0}"/>
              </a:ext>
            </a:extLst>
          </p:cNvPr>
          <p:cNvGrpSpPr/>
          <p:nvPr/>
        </p:nvGrpSpPr>
        <p:grpSpPr>
          <a:xfrm>
            <a:off x="4197578" y="2487349"/>
            <a:ext cx="2253907" cy="1924613"/>
            <a:chOff x="4165649" y="2718181"/>
            <a:chExt cx="2253907" cy="1924613"/>
          </a:xfrm>
        </p:grpSpPr>
        <p:sp>
          <p:nvSpPr>
            <p:cNvPr id="16" name="TextBox 15">
              <a:extLst>
                <a:ext uri="{FF2B5EF4-FFF2-40B4-BE49-F238E27FC236}">
                  <a16:creationId xmlns:a16="http://schemas.microsoft.com/office/drawing/2014/main" id="{68E4E8A8-B36E-3274-19F4-AAED3F33AF9D}"/>
                </a:ext>
              </a:extLst>
            </p:cNvPr>
            <p:cNvSpPr txBox="1"/>
            <p:nvPr/>
          </p:nvSpPr>
          <p:spPr>
            <a:xfrm>
              <a:off x="4703498" y="2718181"/>
              <a:ext cx="1178211" cy="1446550"/>
            </a:xfrm>
            <a:prstGeom prst="rect">
              <a:avLst/>
            </a:prstGeom>
            <a:noFill/>
          </p:spPr>
          <p:txBody>
            <a:bodyPr wrap="square">
              <a:spAutoFit/>
            </a:bodyPr>
            <a:lstStyle/>
            <a:p>
              <a:pPr algn="ctr">
                <a:spcAft>
                  <a:spcPts val="600"/>
                </a:spcAft>
              </a:pPr>
              <a:r>
                <a:rPr lang="en-US" sz="8800" dirty="0">
                  <a:solidFill>
                    <a:schemeClr val="bg1"/>
                  </a:solidFill>
                  <a:latin typeface="Fira Sans" panose="020B0503050000020004" pitchFamily="34" charset="0"/>
                </a:rPr>
                <a:t>💻</a:t>
              </a:r>
              <a:endParaRPr lang="es-ES" sz="8800" dirty="0">
                <a:solidFill>
                  <a:schemeClr val="bg1"/>
                </a:solidFill>
                <a:latin typeface="Fira Sans" panose="020B0503050000020004" pitchFamily="34" charset="0"/>
              </a:endParaRPr>
            </a:p>
          </p:txBody>
        </p:sp>
        <p:sp>
          <p:nvSpPr>
            <p:cNvPr id="17" name="TextBox 16">
              <a:extLst>
                <a:ext uri="{FF2B5EF4-FFF2-40B4-BE49-F238E27FC236}">
                  <a16:creationId xmlns:a16="http://schemas.microsoft.com/office/drawing/2014/main" id="{B7EEA141-91C5-D984-3BEE-CA1882DBF4D1}"/>
                </a:ext>
              </a:extLst>
            </p:cNvPr>
            <p:cNvSpPr txBox="1"/>
            <p:nvPr/>
          </p:nvSpPr>
          <p:spPr>
            <a:xfrm>
              <a:off x="5170795" y="3254794"/>
              <a:ext cx="1178211" cy="1015663"/>
            </a:xfrm>
            <a:prstGeom prst="rect">
              <a:avLst/>
            </a:prstGeom>
            <a:noFill/>
          </p:spPr>
          <p:txBody>
            <a:bodyPr wrap="square">
              <a:spAutoFit/>
            </a:bodyPr>
            <a:lstStyle/>
            <a:p>
              <a:pPr algn="ctr">
                <a:spcAft>
                  <a:spcPts val="600"/>
                </a:spcAft>
              </a:pPr>
              <a:r>
                <a:rPr lang="en-US" sz="6000" dirty="0">
                  <a:solidFill>
                    <a:schemeClr val="bg1"/>
                  </a:solidFill>
                  <a:latin typeface="Fira Sans" panose="020B0503050000020004" pitchFamily="34" charset="0"/>
                </a:rPr>
                <a:t>📱</a:t>
              </a:r>
              <a:endParaRPr lang="es-ES" sz="6600" dirty="0">
                <a:solidFill>
                  <a:schemeClr val="bg1"/>
                </a:solidFill>
                <a:latin typeface="Fira Sans" panose="020B0503050000020004" pitchFamily="34" charset="0"/>
              </a:endParaRPr>
            </a:p>
          </p:txBody>
        </p:sp>
        <p:sp>
          <p:nvSpPr>
            <p:cNvPr id="23" name="TextBox 22">
              <a:extLst>
                <a:ext uri="{FF2B5EF4-FFF2-40B4-BE49-F238E27FC236}">
                  <a16:creationId xmlns:a16="http://schemas.microsoft.com/office/drawing/2014/main" id="{4ED7AE29-BA2B-6CCA-7DEA-3AA742E4F041}"/>
                </a:ext>
              </a:extLst>
            </p:cNvPr>
            <p:cNvSpPr txBox="1"/>
            <p:nvPr/>
          </p:nvSpPr>
          <p:spPr>
            <a:xfrm>
              <a:off x="4165649" y="4181129"/>
              <a:ext cx="2253907" cy="461665"/>
            </a:xfrm>
            <a:prstGeom prst="rect">
              <a:avLst/>
            </a:prstGeom>
            <a:noFill/>
          </p:spPr>
          <p:txBody>
            <a:bodyPr wrap="square" rtlCol="0">
              <a:spAutoFit/>
            </a:bodyPr>
            <a:lstStyle/>
            <a:p>
              <a:pPr algn="ctr"/>
              <a:r>
                <a:rPr lang="es-AR" sz="2400" dirty="0" err="1">
                  <a:solidFill>
                    <a:srgbClr val="FFFF00"/>
                  </a:solidFill>
                  <a:latin typeface="Girls Have Many Secrets" pitchFamily="2" charset="0"/>
                </a:rPr>
                <a:t>WebApp</a:t>
              </a:r>
              <a:endParaRPr lang="en-US" sz="2400" dirty="0">
                <a:solidFill>
                  <a:srgbClr val="FFFF00"/>
                </a:solidFill>
                <a:latin typeface="Girls Have Many Secrets" pitchFamily="2" charset="0"/>
              </a:endParaRPr>
            </a:p>
          </p:txBody>
        </p:sp>
      </p:grpSp>
      <p:cxnSp>
        <p:nvCxnSpPr>
          <p:cNvPr id="29" name="Straight Arrow Connector 28">
            <a:extLst>
              <a:ext uri="{FF2B5EF4-FFF2-40B4-BE49-F238E27FC236}">
                <a16:creationId xmlns:a16="http://schemas.microsoft.com/office/drawing/2014/main" id="{F4F5519E-181E-17DA-9416-6905054E301E}"/>
              </a:ext>
            </a:extLst>
          </p:cNvPr>
          <p:cNvCxnSpPr>
            <a:cxnSpLocks/>
            <a:stCxn id="17" idx="0"/>
            <a:endCxn id="14" idx="1"/>
          </p:cNvCxnSpPr>
          <p:nvPr/>
        </p:nvCxnSpPr>
        <p:spPr>
          <a:xfrm>
            <a:off x="5791830" y="3023962"/>
            <a:ext cx="1707383" cy="217829"/>
          </a:xfrm>
          <a:prstGeom prst="straightConnector1">
            <a:avLst/>
          </a:prstGeom>
          <a:ln w="38100">
            <a:solidFill>
              <a:srgbClr val="FFFF00"/>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8F4A9B2-FAD7-CD4F-300E-0E310CF1B634}"/>
              </a:ext>
            </a:extLst>
          </p:cNvPr>
          <p:cNvCxnSpPr>
            <a:cxnSpLocks/>
            <a:stCxn id="14" idx="3"/>
            <a:endCxn id="21" idx="2"/>
          </p:cNvCxnSpPr>
          <p:nvPr/>
        </p:nvCxnSpPr>
        <p:spPr>
          <a:xfrm flipV="1">
            <a:off x="8677424" y="2120077"/>
            <a:ext cx="1460168" cy="1121714"/>
          </a:xfrm>
          <a:prstGeom prst="curvedConnector2">
            <a:avLst/>
          </a:prstGeom>
          <a:ln w="38100">
            <a:solidFill>
              <a:srgbClr val="FFFF00"/>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37" name="Straight Arrow Connector 30">
            <a:extLst>
              <a:ext uri="{FF2B5EF4-FFF2-40B4-BE49-F238E27FC236}">
                <a16:creationId xmlns:a16="http://schemas.microsoft.com/office/drawing/2014/main" id="{6F2D71E8-2555-454F-47DD-15B8B3155306}"/>
              </a:ext>
            </a:extLst>
          </p:cNvPr>
          <p:cNvCxnSpPr>
            <a:cxnSpLocks/>
            <a:stCxn id="15" idx="1"/>
            <a:endCxn id="16" idx="0"/>
          </p:cNvCxnSpPr>
          <p:nvPr/>
        </p:nvCxnSpPr>
        <p:spPr>
          <a:xfrm rot="10800000" flipV="1">
            <a:off x="5324533" y="1296775"/>
            <a:ext cx="4223954" cy="1190574"/>
          </a:xfrm>
          <a:prstGeom prst="curvedConnector2">
            <a:avLst/>
          </a:prstGeom>
          <a:ln w="38100">
            <a:solidFill>
              <a:srgbClr val="FFFF00"/>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41" name="Straight Arrow Connector 30">
            <a:extLst>
              <a:ext uri="{FF2B5EF4-FFF2-40B4-BE49-F238E27FC236}">
                <a16:creationId xmlns:a16="http://schemas.microsoft.com/office/drawing/2014/main" id="{718001F9-0AE8-0998-7ED4-138F2B41FC19}"/>
              </a:ext>
            </a:extLst>
          </p:cNvPr>
          <p:cNvCxnSpPr>
            <a:cxnSpLocks/>
            <a:stCxn id="15" idx="1"/>
            <a:endCxn id="16" idx="0"/>
          </p:cNvCxnSpPr>
          <p:nvPr/>
        </p:nvCxnSpPr>
        <p:spPr>
          <a:xfrm rot="10800000" flipV="1">
            <a:off x="5324533" y="1296775"/>
            <a:ext cx="4223954" cy="1190574"/>
          </a:xfrm>
          <a:prstGeom prst="curvedConnector2">
            <a:avLst/>
          </a:prstGeom>
          <a:ln w="38100">
            <a:solidFill>
              <a:srgbClr val="FFFF00">
                <a:alpha val="0"/>
              </a:srgbClr>
            </a:solidFill>
            <a:tailEnd type="arrow" w="lg" len="med"/>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8B3582D1-27E9-DCB9-C190-B5AF75C6D7C3}"/>
              </a:ext>
            </a:extLst>
          </p:cNvPr>
          <p:cNvSpPr txBox="1"/>
          <p:nvPr/>
        </p:nvSpPr>
        <p:spPr>
          <a:xfrm>
            <a:off x="6606553" y="2606643"/>
            <a:ext cx="337928" cy="461665"/>
          </a:xfrm>
          <a:prstGeom prst="rect">
            <a:avLst/>
          </a:prstGeom>
          <a:noFill/>
        </p:spPr>
        <p:txBody>
          <a:bodyPr wrap="square" rtlCol="0">
            <a:spAutoFit/>
          </a:bodyPr>
          <a:lstStyle/>
          <a:p>
            <a:pPr algn="ctr"/>
            <a:r>
              <a:rPr lang="es-AR" sz="2400" dirty="0">
                <a:solidFill>
                  <a:srgbClr val="FFFF00"/>
                </a:solidFill>
                <a:latin typeface="Girls Have Many Secrets" pitchFamily="2" charset="0"/>
              </a:rPr>
              <a:t>1</a:t>
            </a:r>
            <a:endParaRPr lang="en-US" sz="2400" dirty="0">
              <a:solidFill>
                <a:srgbClr val="FFFF00"/>
              </a:solidFill>
              <a:latin typeface="Girls Have Many Secrets" pitchFamily="2" charset="0"/>
            </a:endParaRPr>
          </a:p>
        </p:txBody>
      </p:sp>
      <p:sp>
        <p:nvSpPr>
          <p:cNvPr id="47" name="TextBox 46">
            <a:extLst>
              <a:ext uri="{FF2B5EF4-FFF2-40B4-BE49-F238E27FC236}">
                <a16:creationId xmlns:a16="http://schemas.microsoft.com/office/drawing/2014/main" id="{C90E2D6A-85AE-0D30-2BBF-58AB7DAAC9F2}"/>
              </a:ext>
            </a:extLst>
          </p:cNvPr>
          <p:cNvSpPr txBox="1"/>
          <p:nvPr/>
        </p:nvSpPr>
        <p:spPr>
          <a:xfrm>
            <a:off x="8734010" y="2736090"/>
            <a:ext cx="337928" cy="461665"/>
          </a:xfrm>
          <a:prstGeom prst="rect">
            <a:avLst/>
          </a:prstGeom>
          <a:noFill/>
        </p:spPr>
        <p:txBody>
          <a:bodyPr wrap="square" rtlCol="0">
            <a:spAutoFit/>
          </a:bodyPr>
          <a:lstStyle/>
          <a:p>
            <a:pPr algn="ctr"/>
            <a:r>
              <a:rPr lang="es-AR" sz="2400" dirty="0">
                <a:solidFill>
                  <a:srgbClr val="FFFF00"/>
                </a:solidFill>
                <a:latin typeface="Girls Have Many Secrets" pitchFamily="2" charset="0"/>
              </a:rPr>
              <a:t>2</a:t>
            </a:r>
            <a:endParaRPr lang="en-US" sz="2400" dirty="0">
              <a:solidFill>
                <a:srgbClr val="FFFF00"/>
              </a:solidFill>
              <a:latin typeface="Girls Have Many Secrets" pitchFamily="2" charset="0"/>
            </a:endParaRPr>
          </a:p>
        </p:txBody>
      </p:sp>
      <p:sp>
        <p:nvSpPr>
          <p:cNvPr id="48" name="TextBox 47">
            <a:extLst>
              <a:ext uri="{FF2B5EF4-FFF2-40B4-BE49-F238E27FC236}">
                <a16:creationId xmlns:a16="http://schemas.microsoft.com/office/drawing/2014/main" id="{9DA4039F-0C39-7BAD-D226-A270E97F0E2E}"/>
              </a:ext>
            </a:extLst>
          </p:cNvPr>
          <p:cNvSpPr txBox="1"/>
          <p:nvPr/>
        </p:nvSpPr>
        <p:spPr>
          <a:xfrm>
            <a:off x="7818786" y="1522089"/>
            <a:ext cx="337928" cy="461665"/>
          </a:xfrm>
          <a:prstGeom prst="rect">
            <a:avLst/>
          </a:prstGeom>
          <a:noFill/>
        </p:spPr>
        <p:txBody>
          <a:bodyPr wrap="square" rtlCol="0">
            <a:spAutoFit/>
          </a:bodyPr>
          <a:lstStyle/>
          <a:p>
            <a:pPr algn="ctr"/>
            <a:r>
              <a:rPr lang="es-AR" sz="2400" dirty="0">
                <a:solidFill>
                  <a:srgbClr val="FFFF00"/>
                </a:solidFill>
                <a:latin typeface="Girls Have Many Secrets" pitchFamily="2" charset="0"/>
              </a:rPr>
              <a:t>3</a:t>
            </a:r>
            <a:endParaRPr lang="en-US" sz="2400" dirty="0">
              <a:solidFill>
                <a:srgbClr val="FFFF00"/>
              </a:solidFill>
              <a:latin typeface="Girls Have Many Secrets" pitchFamily="2" charset="0"/>
            </a:endParaRPr>
          </a:p>
        </p:txBody>
      </p:sp>
      <p:sp>
        <p:nvSpPr>
          <p:cNvPr id="49" name="TextBox 48">
            <a:extLst>
              <a:ext uri="{FF2B5EF4-FFF2-40B4-BE49-F238E27FC236}">
                <a16:creationId xmlns:a16="http://schemas.microsoft.com/office/drawing/2014/main" id="{3E8B0C4B-4426-6B8A-919E-9A2F4D953089}"/>
              </a:ext>
            </a:extLst>
          </p:cNvPr>
          <p:cNvSpPr txBox="1"/>
          <p:nvPr/>
        </p:nvSpPr>
        <p:spPr>
          <a:xfrm>
            <a:off x="6653095" y="5640317"/>
            <a:ext cx="337928" cy="461665"/>
          </a:xfrm>
          <a:prstGeom prst="rect">
            <a:avLst/>
          </a:prstGeom>
          <a:noFill/>
        </p:spPr>
        <p:txBody>
          <a:bodyPr wrap="square" rtlCol="0">
            <a:spAutoFit/>
          </a:bodyPr>
          <a:lstStyle/>
          <a:p>
            <a:pPr algn="ctr"/>
            <a:r>
              <a:rPr lang="es-AR" sz="2400" dirty="0">
                <a:solidFill>
                  <a:srgbClr val="FFFF00">
                    <a:alpha val="0"/>
                  </a:srgbClr>
                </a:solidFill>
                <a:latin typeface="Girls Have Many Secrets" pitchFamily="2" charset="0"/>
              </a:rPr>
              <a:t>4</a:t>
            </a:r>
            <a:endParaRPr lang="en-US" sz="2400" dirty="0">
              <a:solidFill>
                <a:srgbClr val="FFFF00">
                  <a:alpha val="0"/>
                </a:srgbClr>
              </a:solidFill>
              <a:latin typeface="Girls Have Many Secrets" pitchFamily="2" charset="0"/>
            </a:endParaRPr>
          </a:p>
        </p:txBody>
      </p:sp>
      <p:sp>
        <p:nvSpPr>
          <p:cNvPr id="10" name="TextBox 9">
            <a:extLst>
              <a:ext uri="{FF2B5EF4-FFF2-40B4-BE49-F238E27FC236}">
                <a16:creationId xmlns:a16="http://schemas.microsoft.com/office/drawing/2014/main" id="{F1F2B664-64F5-6AC4-EB7E-340C048336BB}"/>
              </a:ext>
            </a:extLst>
          </p:cNvPr>
          <p:cNvSpPr txBox="1"/>
          <p:nvPr/>
        </p:nvSpPr>
        <p:spPr>
          <a:xfrm rot="21320333">
            <a:off x="7240303" y="152223"/>
            <a:ext cx="3258384" cy="707886"/>
          </a:xfrm>
          <a:prstGeom prst="rect">
            <a:avLst/>
          </a:prstGeom>
          <a:noFill/>
        </p:spPr>
        <p:txBody>
          <a:bodyPr wrap="square" rtlCol="0">
            <a:spAutoFit/>
          </a:bodyPr>
          <a:lstStyle/>
          <a:p>
            <a:pPr algn="ctr"/>
            <a:r>
              <a:rPr lang="es-AR" sz="4000" dirty="0">
                <a:solidFill>
                  <a:srgbClr val="FFFF00"/>
                </a:solidFill>
                <a:latin typeface="Girls Have Many Secrets" pitchFamily="2" charset="0"/>
              </a:rPr>
              <a:t>Network </a:t>
            </a:r>
            <a:r>
              <a:rPr lang="es-AR" sz="4000" dirty="0" err="1">
                <a:solidFill>
                  <a:srgbClr val="FFFF00"/>
                </a:solidFill>
                <a:latin typeface="Girls Have Many Secrets" pitchFamily="2" charset="0"/>
              </a:rPr>
              <a:t>Only</a:t>
            </a:r>
            <a:endParaRPr lang="en-US" sz="4000" dirty="0">
              <a:solidFill>
                <a:srgbClr val="FFFF00"/>
              </a:solidFill>
              <a:latin typeface="Girls Have Many Secrets" pitchFamily="2" charset="0"/>
            </a:endParaRPr>
          </a:p>
        </p:txBody>
      </p:sp>
      <p:cxnSp>
        <p:nvCxnSpPr>
          <p:cNvPr id="12" name="Straight Arrow Connector 30">
            <a:extLst>
              <a:ext uri="{FF2B5EF4-FFF2-40B4-BE49-F238E27FC236}">
                <a16:creationId xmlns:a16="http://schemas.microsoft.com/office/drawing/2014/main" id="{720A4AE2-5438-EB52-2725-4889D33FD86A}"/>
              </a:ext>
            </a:extLst>
          </p:cNvPr>
          <p:cNvCxnSpPr>
            <a:cxnSpLocks/>
            <a:stCxn id="22" idx="1"/>
            <a:endCxn id="23" idx="2"/>
          </p:cNvCxnSpPr>
          <p:nvPr/>
        </p:nvCxnSpPr>
        <p:spPr>
          <a:xfrm rot="10800000">
            <a:off x="5324533" y="4411963"/>
            <a:ext cx="4608421" cy="1459189"/>
          </a:xfrm>
          <a:prstGeom prst="curvedConnector2">
            <a:avLst/>
          </a:prstGeom>
          <a:ln w="38100">
            <a:solidFill>
              <a:srgbClr val="FFFF00">
                <a:alpha val="0"/>
              </a:srgbClr>
            </a:solidFill>
            <a:tailEnd type="arrow" w="lg" len="med"/>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D4CC73F9-16A6-E62B-077F-A6DBC9489022}"/>
              </a:ext>
            </a:extLst>
          </p:cNvPr>
          <p:cNvGrpSpPr/>
          <p:nvPr/>
        </p:nvGrpSpPr>
        <p:grpSpPr>
          <a:xfrm>
            <a:off x="257306" y="246819"/>
            <a:ext cx="7428010" cy="646331"/>
            <a:chOff x="344390" y="1412206"/>
            <a:chExt cx="7428010" cy="646331"/>
          </a:xfrm>
        </p:grpSpPr>
        <p:sp>
          <p:nvSpPr>
            <p:cNvPr id="30" name="TextBox 29">
              <a:extLst>
                <a:ext uri="{FF2B5EF4-FFF2-40B4-BE49-F238E27FC236}">
                  <a16:creationId xmlns:a16="http://schemas.microsoft.com/office/drawing/2014/main" id="{81871D7C-7FEF-B560-246D-FF164A9EA74B}"/>
                </a:ext>
              </a:extLst>
            </p:cNvPr>
            <p:cNvSpPr txBox="1"/>
            <p:nvPr/>
          </p:nvSpPr>
          <p:spPr>
            <a:xfrm>
              <a:off x="344390" y="1412206"/>
              <a:ext cx="7428010" cy="646331"/>
            </a:xfrm>
            <a:prstGeom prst="rect">
              <a:avLst/>
            </a:prstGeom>
            <a:noFill/>
          </p:spPr>
          <p:txBody>
            <a:bodyPr wrap="square" rtlCol="0">
              <a:spAutoFit/>
            </a:bodyPr>
            <a:lstStyle/>
            <a:p>
              <a:r>
                <a:rPr lang="en-US" sz="3600" dirty="0">
                  <a:solidFill>
                    <a:schemeClr val="bg1"/>
                  </a:solidFill>
                  <a:latin typeface="Fira Sans" panose="020B0503050000020004" pitchFamily="34" charset="0"/>
                </a:rPr>
                <a:t>¿</a:t>
              </a:r>
              <a:r>
                <a:rPr lang="en-US" sz="3600" dirty="0" err="1">
                  <a:solidFill>
                    <a:schemeClr val="bg1"/>
                  </a:solidFill>
                  <a:latin typeface="Fira Sans" panose="020B0503050000020004" pitchFamily="34" charset="0"/>
                </a:rPr>
                <a:t>Cómo</a:t>
              </a:r>
              <a:r>
                <a:rPr lang="en-US" sz="3600" dirty="0">
                  <a:solidFill>
                    <a:schemeClr val="bg1"/>
                  </a:solidFill>
                  <a:latin typeface="Fira Sans" panose="020B0503050000020004" pitchFamily="34" charset="0"/>
                </a:rPr>
                <a:t> </a:t>
              </a:r>
              <a:r>
                <a:rPr lang="en-US" sz="3600" dirty="0" err="1">
                  <a:solidFill>
                    <a:schemeClr val="bg1"/>
                  </a:solidFill>
                  <a:latin typeface="Fira Sans" panose="020B0503050000020004" pitchFamily="34" charset="0"/>
                </a:rPr>
                <a:t>hacer</a:t>
              </a:r>
              <a:r>
                <a:rPr lang="en-US" sz="3600" dirty="0">
                  <a:solidFill>
                    <a:schemeClr val="bg1"/>
                  </a:solidFill>
                  <a:latin typeface="Fira Sans" panose="020B0503050000020004" pitchFamily="34" charset="0"/>
                </a:rPr>
                <a:t> </a:t>
              </a:r>
              <a:r>
                <a:rPr lang="en-US" sz="3600" dirty="0" err="1">
                  <a:solidFill>
                    <a:schemeClr val="bg1"/>
                  </a:solidFill>
                  <a:latin typeface="Fira Sans" panose="020B0503050000020004" pitchFamily="34" charset="0"/>
                </a:rPr>
                <a:t>una</a:t>
              </a:r>
              <a:r>
                <a:rPr lang="en-US" sz="3600" dirty="0">
                  <a:solidFill>
                    <a:schemeClr val="bg1"/>
                  </a:solidFill>
                  <a:latin typeface="Fira Sans" panose="020B0503050000020004" pitchFamily="34" charset="0"/>
                </a:rPr>
                <a:t>          ?</a:t>
              </a:r>
            </a:p>
          </p:txBody>
        </p:sp>
        <p:grpSp>
          <p:nvGrpSpPr>
            <p:cNvPr id="32" name="Group 31">
              <a:extLst>
                <a:ext uri="{FF2B5EF4-FFF2-40B4-BE49-F238E27FC236}">
                  <a16:creationId xmlns:a16="http://schemas.microsoft.com/office/drawing/2014/main" id="{638FA90E-05CC-A376-FF90-AA20353915FE}"/>
                </a:ext>
              </a:extLst>
            </p:cNvPr>
            <p:cNvGrpSpPr/>
            <p:nvPr/>
          </p:nvGrpSpPr>
          <p:grpSpPr>
            <a:xfrm>
              <a:off x="4204024" y="1552732"/>
              <a:ext cx="918066" cy="340949"/>
              <a:chOff x="-2324696" y="2904313"/>
              <a:chExt cx="1954896" cy="726002"/>
            </a:xfrm>
          </p:grpSpPr>
          <p:sp>
            <p:nvSpPr>
              <p:cNvPr id="33" name="Freeform: Shape 32">
                <a:extLst>
                  <a:ext uri="{FF2B5EF4-FFF2-40B4-BE49-F238E27FC236}">
                    <a16:creationId xmlns:a16="http://schemas.microsoft.com/office/drawing/2014/main" id="{C64604EF-4515-0C9E-C65F-BA669094A66D}"/>
                  </a:ext>
                </a:extLst>
              </p:cNvPr>
              <p:cNvSpPr/>
              <p:nvPr/>
            </p:nvSpPr>
            <p:spPr>
              <a:xfrm>
                <a:off x="-877078" y="2904313"/>
                <a:ext cx="507278" cy="723393"/>
              </a:xfrm>
              <a:custGeom>
                <a:avLst/>
                <a:gdLst>
                  <a:gd name="connsiteX0" fmla="*/ 689 w 747308"/>
                  <a:gd name="connsiteY0" fmla="*/ 874927 h 1065677"/>
                  <a:gd name="connsiteX1" fmla="*/ 82460 w 747308"/>
                  <a:gd name="connsiteY1" fmla="*/ 668150 h 1065677"/>
                  <a:gd name="connsiteX2" fmla="*/ 318558 w 747308"/>
                  <a:gd name="connsiteY2" fmla="*/ 668150 h 1065677"/>
                  <a:gd name="connsiteX3" fmla="*/ 206489 w 747308"/>
                  <a:gd name="connsiteY3" fmla="*/ 354479 h 1065677"/>
                  <a:gd name="connsiteX4" fmla="*/ 346632 w 747308"/>
                  <a:gd name="connsiteY4" fmla="*/ 116 h 1065677"/>
                  <a:gd name="connsiteX5" fmla="*/ 747998 w 747308"/>
                  <a:gd name="connsiteY5" fmla="*/ 1065794 h 1065677"/>
                  <a:gd name="connsiteX6" fmla="*/ 452007 w 747308"/>
                  <a:gd name="connsiteY6" fmla="*/ 1065794 h 1065677"/>
                  <a:gd name="connsiteX7" fmla="*/ 383422 w 747308"/>
                  <a:gd name="connsiteY7" fmla="*/ 874927 h 1065677"/>
                  <a:gd name="connsiteX8" fmla="*/ 689 w 747308"/>
                  <a:gd name="connsiteY8" fmla="*/ 874927 h 1065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7308" h="1065677">
                    <a:moveTo>
                      <a:pt x="689" y="874927"/>
                    </a:moveTo>
                    <a:lnTo>
                      <a:pt x="82460" y="668150"/>
                    </a:lnTo>
                    <a:lnTo>
                      <a:pt x="318558" y="668150"/>
                    </a:lnTo>
                    <a:lnTo>
                      <a:pt x="206489" y="354479"/>
                    </a:lnTo>
                    <a:lnTo>
                      <a:pt x="346632" y="116"/>
                    </a:lnTo>
                    <a:lnTo>
                      <a:pt x="747998" y="1065794"/>
                    </a:lnTo>
                    <a:lnTo>
                      <a:pt x="452007" y="1065794"/>
                    </a:lnTo>
                    <a:lnTo>
                      <a:pt x="383422" y="874927"/>
                    </a:lnTo>
                    <a:lnTo>
                      <a:pt x="689" y="874927"/>
                    </a:lnTo>
                    <a:close/>
                  </a:path>
                </a:pathLst>
              </a:custGeom>
              <a:solidFill>
                <a:schemeClr val="bg1">
                  <a:alpha val="91000"/>
                </a:schemeClr>
              </a:solidFill>
              <a:ln w="22666" cap="flat">
                <a:noFill/>
                <a:prstDash val="solid"/>
                <a:round/>
              </a:ln>
            </p:spPr>
            <p:txBody>
              <a:bodyPr rtlCol="0" anchor="ctr"/>
              <a:lstStyle/>
              <a:p>
                <a:endParaRPr lang="en-US"/>
              </a:p>
            </p:txBody>
          </p:sp>
          <p:sp>
            <p:nvSpPr>
              <p:cNvPr id="34" name="Freeform: Shape 33">
                <a:extLst>
                  <a:ext uri="{FF2B5EF4-FFF2-40B4-BE49-F238E27FC236}">
                    <a16:creationId xmlns:a16="http://schemas.microsoft.com/office/drawing/2014/main" id="{EB7C3BBB-F2EE-6C78-24D6-4F2B209FA962}"/>
                  </a:ext>
                </a:extLst>
              </p:cNvPr>
              <p:cNvSpPr/>
              <p:nvPr/>
            </p:nvSpPr>
            <p:spPr>
              <a:xfrm>
                <a:off x="-1833714" y="2906889"/>
                <a:ext cx="1040375" cy="723389"/>
              </a:xfrm>
              <a:custGeom>
                <a:avLst/>
                <a:gdLst>
                  <a:gd name="connsiteX0" fmla="*/ 1103388 w 1532655"/>
                  <a:gd name="connsiteY0" fmla="*/ 1065776 h 1065677"/>
                  <a:gd name="connsiteX1" fmla="*/ 1533054 w 1532655"/>
                  <a:gd name="connsiteY1" fmla="*/ 98 h 1065677"/>
                  <a:gd name="connsiteX2" fmla="*/ 1248206 w 1532655"/>
                  <a:gd name="connsiteY2" fmla="*/ 121 h 1065677"/>
                  <a:gd name="connsiteX3" fmla="*/ 954280 w 1532655"/>
                  <a:gd name="connsiteY3" fmla="*/ 688785 h 1065677"/>
                  <a:gd name="connsiteX4" fmla="*/ 745257 w 1532655"/>
                  <a:gd name="connsiteY4" fmla="*/ 121 h 1065677"/>
                  <a:gd name="connsiteX5" fmla="*/ 526316 w 1532655"/>
                  <a:gd name="connsiteY5" fmla="*/ 121 h 1065677"/>
                  <a:gd name="connsiteX6" fmla="*/ 301905 w 1532655"/>
                  <a:gd name="connsiteY6" fmla="*/ 688785 h 1065677"/>
                  <a:gd name="connsiteX7" fmla="*/ 143629 w 1532655"/>
                  <a:gd name="connsiteY7" fmla="*/ 374956 h 1065677"/>
                  <a:gd name="connsiteX8" fmla="*/ 399 w 1532655"/>
                  <a:gd name="connsiteY8" fmla="*/ 816219 h 1065677"/>
                  <a:gd name="connsiteX9" fmla="*/ 145830 w 1532655"/>
                  <a:gd name="connsiteY9" fmla="*/ 1065776 h 1065677"/>
                  <a:gd name="connsiteX10" fmla="*/ 426162 w 1532655"/>
                  <a:gd name="connsiteY10" fmla="*/ 1065776 h 1065677"/>
                  <a:gd name="connsiteX11" fmla="*/ 628966 w 1532655"/>
                  <a:gd name="connsiteY11" fmla="*/ 448193 h 1065677"/>
                  <a:gd name="connsiteX12" fmla="*/ 822307 w 1532655"/>
                  <a:gd name="connsiteY12" fmla="*/ 1065776 h 1065677"/>
                  <a:gd name="connsiteX13" fmla="*/ 1103388 w 1532655"/>
                  <a:gd name="connsiteY13" fmla="*/ 1065776 h 1065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2655" h="1065677">
                    <a:moveTo>
                      <a:pt x="1103388" y="1065776"/>
                    </a:moveTo>
                    <a:lnTo>
                      <a:pt x="1533054" y="98"/>
                    </a:lnTo>
                    <a:lnTo>
                      <a:pt x="1248206" y="121"/>
                    </a:lnTo>
                    <a:lnTo>
                      <a:pt x="954280" y="688785"/>
                    </a:lnTo>
                    <a:lnTo>
                      <a:pt x="745257" y="121"/>
                    </a:lnTo>
                    <a:lnTo>
                      <a:pt x="526316" y="121"/>
                    </a:lnTo>
                    <a:lnTo>
                      <a:pt x="301905" y="688785"/>
                    </a:lnTo>
                    <a:lnTo>
                      <a:pt x="143629" y="374956"/>
                    </a:lnTo>
                    <a:lnTo>
                      <a:pt x="399" y="816219"/>
                    </a:lnTo>
                    <a:lnTo>
                      <a:pt x="145830" y="1065776"/>
                    </a:lnTo>
                    <a:lnTo>
                      <a:pt x="426162" y="1065776"/>
                    </a:lnTo>
                    <a:lnTo>
                      <a:pt x="628966" y="448193"/>
                    </a:lnTo>
                    <a:lnTo>
                      <a:pt x="822307" y="1065776"/>
                    </a:lnTo>
                    <a:lnTo>
                      <a:pt x="1103388" y="1065776"/>
                    </a:lnTo>
                    <a:close/>
                  </a:path>
                </a:pathLst>
              </a:custGeom>
              <a:solidFill>
                <a:srgbClr val="5A0FC8"/>
              </a:solidFill>
              <a:ln w="22666" cap="flat">
                <a:noFill/>
                <a:prstDash val="solid"/>
                <a:round/>
              </a:ln>
            </p:spPr>
            <p:txBody>
              <a:bodyPr rtlCol="0" anchor="ctr"/>
              <a:lstStyle/>
              <a:p>
                <a:endParaRPr lang="en-US"/>
              </a:p>
            </p:txBody>
          </p:sp>
          <p:sp>
            <p:nvSpPr>
              <p:cNvPr id="35" name="Freeform: Shape 34">
                <a:extLst>
                  <a:ext uri="{FF2B5EF4-FFF2-40B4-BE49-F238E27FC236}">
                    <a16:creationId xmlns:a16="http://schemas.microsoft.com/office/drawing/2014/main" id="{9AD775D7-174E-962E-3353-15C6BF586122}"/>
                  </a:ext>
                </a:extLst>
              </p:cNvPr>
              <p:cNvSpPr/>
              <p:nvPr/>
            </p:nvSpPr>
            <p:spPr>
              <a:xfrm>
                <a:off x="-2324696" y="2906924"/>
                <a:ext cx="515906" cy="723391"/>
              </a:xfrm>
              <a:custGeom>
                <a:avLst/>
                <a:gdLst>
                  <a:gd name="connsiteX0" fmla="*/ 270455 w 760018"/>
                  <a:gd name="connsiteY0" fmla="*/ 699929 h 1065677"/>
                  <a:gd name="connsiteX1" fmla="*/ 445912 w 760018"/>
                  <a:gd name="connsiteY1" fmla="*/ 699929 h 1065677"/>
                  <a:gd name="connsiteX2" fmla="*/ 587893 w 760018"/>
                  <a:gd name="connsiteY2" fmla="*/ 682136 h 1065677"/>
                  <a:gd name="connsiteX3" fmla="*/ 633261 w 760018"/>
                  <a:gd name="connsiteY3" fmla="*/ 542356 h 1065677"/>
                  <a:gd name="connsiteX4" fmla="*/ 760082 w 760018"/>
                  <a:gd name="connsiteY4" fmla="*/ 151634 h 1065677"/>
                  <a:gd name="connsiteX5" fmla="*/ 726992 w 760018"/>
                  <a:gd name="connsiteY5" fmla="*/ 108196 h 1065677"/>
                  <a:gd name="connsiteX6" fmla="*/ 441191 w 760018"/>
                  <a:gd name="connsiteY6" fmla="*/ 98 h 1065677"/>
                  <a:gd name="connsiteX7" fmla="*/ 64 w 760018"/>
                  <a:gd name="connsiteY7" fmla="*/ 98 h 1065677"/>
                  <a:gd name="connsiteX8" fmla="*/ 64 w 760018"/>
                  <a:gd name="connsiteY8" fmla="*/ 1065776 h 1065677"/>
                  <a:gd name="connsiteX9" fmla="*/ 270455 w 760018"/>
                  <a:gd name="connsiteY9" fmla="*/ 1065776 h 1065677"/>
                  <a:gd name="connsiteX10" fmla="*/ 270455 w 760018"/>
                  <a:gd name="connsiteY10" fmla="*/ 699929 h 1065677"/>
                  <a:gd name="connsiteX11" fmla="*/ 502695 w 760018"/>
                  <a:gd name="connsiteY11" fmla="*/ 245252 h 1065677"/>
                  <a:gd name="connsiteX12" fmla="*/ 540846 w 760018"/>
                  <a:gd name="connsiteY12" fmla="*/ 348016 h 1065677"/>
                  <a:gd name="connsiteX13" fmla="*/ 507302 w 760018"/>
                  <a:gd name="connsiteY13" fmla="*/ 450916 h 1065677"/>
                  <a:gd name="connsiteX14" fmla="*/ 371857 w 760018"/>
                  <a:gd name="connsiteY14" fmla="*/ 493175 h 1065677"/>
                  <a:gd name="connsiteX15" fmla="*/ 270455 w 760018"/>
                  <a:gd name="connsiteY15" fmla="*/ 493175 h 1065677"/>
                  <a:gd name="connsiteX16" fmla="*/ 270455 w 760018"/>
                  <a:gd name="connsiteY16" fmla="*/ 206875 h 1065677"/>
                  <a:gd name="connsiteX17" fmla="*/ 372606 w 760018"/>
                  <a:gd name="connsiteY17" fmla="*/ 206875 h 1065677"/>
                  <a:gd name="connsiteX18" fmla="*/ 502695 w 760018"/>
                  <a:gd name="connsiteY18" fmla="*/ 245252 h 1065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60018" h="1065677">
                    <a:moveTo>
                      <a:pt x="270455" y="699929"/>
                    </a:moveTo>
                    <a:lnTo>
                      <a:pt x="445912" y="699929"/>
                    </a:lnTo>
                    <a:cubicBezTo>
                      <a:pt x="499064" y="699929"/>
                      <a:pt x="546383" y="694005"/>
                      <a:pt x="587893" y="682136"/>
                    </a:cubicBezTo>
                    <a:lnTo>
                      <a:pt x="633261" y="542356"/>
                    </a:lnTo>
                    <a:lnTo>
                      <a:pt x="760082" y="151634"/>
                    </a:lnTo>
                    <a:cubicBezTo>
                      <a:pt x="750436" y="136338"/>
                      <a:pt x="739407" y="121835"/>
                      <a:pt x="726992" y="108196"/>
                    </a:cubicBezTo>
                    <a:cubicBezTo>
                      <a:pt x="661880" y="36115"/>
                      <a:pt x="566605" y="98"/>
                      <a:pt x="441191" y="98"/>
                    </a:cubicBezTo>
                    <a:lnTo>
                      <a:pt x="64" y="98"/>
                    </a:lnTo>
                    <a:lnTo>
                      <a:pt x="64" y="1065776"/>
                    </a:lnTo>
                    <a:lnTo>
                      <a:pt x="270455" y="1065776"/>
                    </a:lnTo>
                    <a:lnTo>
                      <a:pt x="270455" y="699929"/>
                    </a:lnTo>
                    <a:close/>
                    <a:moveTo>
                      <a:pt x="502695" y="245252"/>
                    </a:moveTo>
                    <a:cubicBezTo>
                      <a:pt x="528136" y="270852"/>
                      <a:pt x="540846" y="305122"/>
                      <a:pt x="540846" y="348016"/>
                    </a:cubicBezTo>
                    <a:cubicBezTo>
                      <a:pt x="540846" y="391273"/>
                      <a:pt x="529657" y="425566"/>
                      <a:pt x="507302" y="450916"/>
                    </a:cubicBezTo>
                    <a:cubicBezTo>
                      <a:pt x="482769" y="479081"/>
                      <a:pt x="437628" y="493175"/>
                      <a:pt x="371857" y="493175"/>
                    </a:cubicBezTo>
                    <a:lnTo>
                      <a:pt x="270455" y="493175"/>
                    </a:lnTo>
                    <a:lnTo>
                      <a:pt x="270455" y="206875"/>
                    </a:lnTo>
                    <a:lnTo>
                      <a:pt x="372606" y="206875"/>
                    </a:lnTo>
                    <a:cubicBezTo>
                      <a:pt x="433906" y="206875"/>
                      <a:pt x="477276" y="219652"/>
                      <a:pt x="502695" y="245252"/>
                    </a:cubicBezTo>
                    <a:close/>
                  </a:path>
                </a:pathLst>
              </a:custGeom>
              <a:solidFill>
                <a:schemeClr val="bg1">
                  <a:alpha val="91000"/>
                </a:schemeClr>
              </a:solidFill>
              <a:ln w="22666" cap="flat">
                <a:noFill/>
                <a:prstDash val="solid"/>
                <a:round/>
              </a:ln>
            </p:spPr>
            <p:txBody>
              <a:bodyPr rtlCol="0" anchor="ctr"/>
              <a:lstStyle/>
              <a:p>
                <a:endParaRPr lang="en-US"/>
              </a:p>
            </p:txBody>
          </p:sp>
        </p:grpSp>
      </p:grpSp>
    </p:spTree>
    <p:extLst>
      <p:ext uri="{BB962C8B-B14F-4D97-AF65-F5344CB8AC3E}">
        <p14:creationId xmlns:p14="http://schemas.microsoft.com/office/powerpoint/2010/main" val="36953091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B8E98FC-53FB-81FE-9458-4DB82F21411E}"/>
              </a:ext>
            </a:extLst>
          </p:cNvPr>
          <p:cNvSpPr txBox="1"/>
          <p:nvPr/>
        </p:nvSpPr>
        <p:spPr>
          <a:xfrm>
            <a:off x="334964" y="1687130"/>
            <a:ext cx="3513706" cy="3477875"/>
          </a:xfrm>
          <a:prstGeom prst="rect">
            <a:avLst/>
          </a:prstGeom>
          <a:noFill/>
        </p:spPr>
        <p:txBody>
          <a:bodyPr wrap="square">
            <a:spAutoFit/>
          </a:bodyPr>
          <a:lstStyle/>
          <a:p>
            <a:pPr>
              <a:spcAft>
                <a:spcPts val="600"/>
              </a:spcAft>
            </a:pPr>
            <a:r>
              <a:rPr lang="es-ES" sz="2000" dirty="0">
                <a:solidFill>
                  <a:schemeClr val="bg1"/>
                </a:solidFill>
                <a:latin typeface="Fira Sans" panose="020B0503050000020004" pitchFamily="34" charset="0"/>
              </a:rPr>
              <a:t>En un </a:t>
            </a:r>
            <a:r>
              <a:rPr lang="es-ES" sz="2000" dirty="0" err="1">
                <a:solidFill>
                  <a:schemeClr val="bg1"/>
                </a:solidFill>
                <a:latin typeface="Fira Sans" panose="020B0503050000020004" pitchFamily="34" charset="0"/>
              </a:rPr>
              <a:t>service</a:t>
            </a:r>
            <a:r>
              <a:rPr lang="es-ES" sz="2000" dirty="0">
                <a:solidFill>
                  <a:schemeClr val="bg1"/>
                </a:solidFill>
                <a:latin typeface="Fira Sans" panose="020B0503050000020004" pitchFamily="34" charset="0"/>
              </a:rPr>
              <a:t> </a:t>
            </a:r>
            <a:r>
              <a:rPr lang="es-ES" sz="2000" dirty="0" err="1">
                <a:solidFill>
                  <a:schemeClr val="bg1"/>
                </a:solidFill>
                <a:latin typeface="Fira Sans" panose="020B0503050000020004" pitchFamily="34" charset="0"/>
              </a:rPr>
              <a:t>worker</a:t>
            </a:r>
            <a:r>
              <a:rPr lang="es-ES" sz="2000" dirty="0">
                <a:solidFill>
                  <a:schemeClr val="bg1"/>
                </a:solidFill>
                <a:latin typeface="Fira Sans" panose="020B0503050000020004" pitchFamily="34" charset="0"/>
              </a:rPr>
              <a:t> encontramos al menos tres partes importantes.</a:t>
            </a:r>
          </a:p>
          <a:p>
            <a:pPr>
              <a:spcAft>
                <a:spcPts val="600"/>
              </a:spcAft>
            </a:pPr>
            <a:endParaRPr lang="es-ES" sz="2000" dirty="0">
              <a:solidFill>
                <a:schemeClr val="bg1"/>
              </a:solidFill>
              <a:latin typeface="Fira Sans" panose="020B0503050000020004" pitchFamily="34" charset="0"/>
            </a:endParaRPr>
          </a:p>
          <a:p>
            <a:pPr marL="355600" indent="-355600">
              <a:spcAft>
                <a:spcPts val="600"/>
              </a:spcAft>
              <a:tabLst>
                <a:tab pos="355600" algn="l"/>
              </a:tabLst>
            </a:pPr>
            <a:r>
              <a:rPr lang="en-US" sz="2000" dirty="0">
                <a:solidFill>
                  <a:schemeClr val="bg1"/>
                </a:solidFill>
                <a:latin typeface="Fira Sans" panose="020B0503050000020004" pitchFamily="34" charset="0"/>
              </a:rPr>
              <a:t>1️⃣	</a:t>
            </a:r>
            <a:r>
              <a:rPr lang="en-US" sz="2000" dirty="0" err="1">
                <a:solidFill>
                  <a:schemeClr val="bg1"/>
                </a:solidFill>
                <a:latin typeface="Fira Sans" panose="020B0503050000020004" pitchFamily="34" charset="0"/>
              </a:rPr>
              <a:t>Listado</a:t>
            </a:r>
            <a:r>
              <a:rPr lang="en-US" sz="2000" dirty="0">
                <a:solidFill>
                  <a:schemeClr val="bg1"/>
                </a:solidFill>
                <a:latin typeface="Fira Sans" panose="020B0503050000020004" pitchFamily="34" charset="0"/>
              </a:rPr>
              <a:t> de </a:t>
            </a:r>
            <a:r>
              <a:rPr lang="en-US" sz="2000" dirty="0" err="1">
                <a:solidFill>
                  <a:schemeClr val="bg1"/>
                </a:solidFill>
                <a:latin typeface="Fira Sans" panose="020B0503050000020004" pitchFamily="34" charset="0"/>
              </a:rPr>
              <a:t>Recursos</a:t>
            </a:r>
            <a:r>
              <a:rPr lang="en-US" sz="2000" dirty="0">
                <a:solidFill>
                  <a:schemeClr val="bg1"/>
                </a:solidFill>
                <a:latin typeface="Fira Sans" panose="020B0503050000020004" pitchFamily="34" charset="0"/>
              </a:rPr>
              <a:t> que </a:t>
            </a:r>
            <a:r>
              <a:rPr lang="en-US" sz="2000" dirty="0" err="1">
                <a:solidFill>
                  <a:schemeClr val="bg1"/>
                </a:solidFill>
                <a:latin typeface="Fira Sans" panose="020B0503050000020004" pitchFamily="34" charset="0"/>
              </a:rPr>
              <a:t>queremos</a:t>
            </a:r>
            <a:r>
              <a:rPr lang="en-US" sz="2000" dirty="0">
                <a:solidFill>
                  <a:schemeClr val="bg1"/>
                </a:solidFill>
                <a:latin typeface="Fira Sans" panose="020B0503050000020004" pitchFamily="34" charset="0"/>
              </a:rPr>
              <a:t> </a:t>
            </a:r>
            <a:r>
              <a:rPr lang="en-US" sz="2000" dirty="0" err="1">
                <a:solidFill>
                  <a:schemeClr val="bg1"/>
                </a:solidFill>
                <a:latin typeface="Fira Sans" panose="020B0503050000020004" pitchFamily="34" charset="0"/>
              </a:rPr>
              <a:t>cachear</a:t>
            </a:r>
            <a:r>
              <a:rPr lang="en-US" sz="2000" dirty="0">
                <a:solidFill>
                  <a:schemeClr val="bg1"/>
                </a:solidFill>
                <a:latin typeface="Fira Sans" panose="020B0503050000020004" pitchFamily="34" charset="0"/>
              </a:rPr>
              <a:t>.</a:t>
            </a:r>
          </a:p>
          <a:p>
            <a:pPr marL="355600" indent="-355600">
              <a:spcAft>
                <a:spcPts val="600"/>
              </a:spcAft>
              <a:tabLst>
                <a:tab pos="355600" algn="l"/>
              </a:tabLst>
            </a:pPr>
            <a:r>
              <a:rPr lang="en-US" sz="2000" dirty="0">
                <a:solidFill>
                  <a:schemeClr val="bg1">
                    <a:alpha val="25000"/>
                  </a:schemeClr>
                </a:solidFill>
                <a:latin typeface="Fira Sans" panose="020B0503050000020004" pitchFamily="34" charset="0"/>
              </a:rPr>
              <a:t>2️⃣	</a:t>
            </a:r>
            <a:r>
              <a:rPr lang="en-US" sz="2000" dirty="0" err="1">
                <a:solidFill>
                  <a:schemeClr val="bg1">
                    <a:alpha val="25000"/>
                  </a:schemeClr>
                </a:solidFill>
                <a:latin typeface="Fira Sans" panose="020B0503050000020004" pitchFamily="34" charset="0"/>
              </a:rPr>
              <a:t>Instalación</a:t>
            </a:r>
            <a:r>
              <a:rPr lang="en-US" sz="2000" dirty="0">
                <a:solidFill>
                  <a:schemeClr val="bg1">
                    <a:alpha val="25000"/>
                  </a:schemeClr>
                </a:solidFill>
                <a:latin typeface="Fira Sans" panose="020B0503050000020004" pitchFamily="34" charset="0"/>
              </a:rPr>
              <a:t> del Service Worker.</a:t>
            </a:r>
          </a:p>
          <a:p>
            <a:pPr marL="355600" indent="-355600">
              <a:spcAft>
                <a:spcPts val="600"/>
              </a:spcAft>
              <a:tabLst>
                <a:tab pos="355600" algn="l"/>
              </a:tabLst>
            </a:pPr>
            <a:r>
              <a:rPr lang="en-US" sz="2000" dirty="0">
                <a:solidFill>
                  <a:schemeClr val="bg1">
                    <a:alpha val="25000"/>
                  </a:schemeClr>
                </a:solidFill>
                <a:latin typeface="Fira Sans" panose="020B0503050000020004" pitchFamily="34" charset="0"/>
              </a:rPr>
              <a:t>3️⃣	</a:t>
            </a:r>
            <a:r>
              <a:rPr lang="en-US" sz="2000" dirty="0" err="1">
                <a:solidFill>
                  <a:schemeClr val="bg1">
                    <a:alpha val="25000"/>
                  </a:schemeClr>
                </a:solidFill>
                <a:latin typeface="Fira Sans" panose="020B0503050000020004" pitchFamily="34" charset="0"/>
              </a:rPr>
              <a:t>Intercepción</a:t>
            </a:r>
            <a:r>
              <a:rPr lang="en-US" sz="2000" dirty="0">
                <a:solidFill>
                  <a:schemeClr val="bg1">
                    <a:alpha val="25000"/>
                  </a:schemeClr>
                </a:solidFill>
                <a:latin typeface="Fira Sans" panose="020B0503050000020004" pitchFamily="34" charset="0"/>
              </a:rPr>
              <a:t> de </a:t>
            </a:r>
            <a:r>
              <a:rPr lang="en-US" sz="2000" dirty="0" err="1">
                <a:solidFill>
                  <a:schemeClr val="bg1">
                    <a:alpha val="25000"/>
                  </a:schemeClr>
                </a:solidFill>
                <a:latin typeface="Fira Sans" panose="020B0503050000020004" pitchFamily="34" charset="0"/>
              </a:rPr>
              <a:t>peticiones</a:t>
            </a:r>
            <a:r>
              <a:rPr lang="en-US" sz="2000" dirty="0">
                <a:solidFill>
                  <a:schemeClr val="bg1">
                    <a:alpha val="25000"/>
                  </a:schemeClr>
                </a:solidFill>
                <a:latin typeface="Fira Sans" panose="020B0503050000020004" pitchFamily="34" charset="0"/>
              </a:rPr>
              <a:t>.</a:t>
            </a:r>
            <a:endParaRPr lang="es-ES" sz="2000" dirty="0">
              <a:solidFill>
                <a:schemeClr val="bg1">
                  <a:alpha val="25000"/>
                </a:schemeClr>
              </a:solidFill>
              <a:latin typeface="Fira Sans" panose="020B0503050000020004" pitchFamily="34" charset="0"/>
            </a:endParaRPr>
          </a:p>
        </p:txBody>
      </p:sp>
      <p:sp>
        <p:nvSpPr>
          <p:cNvPr id="9" name="TextBox 8">
            <a:extLst>
              <a:ext uri="{FF2B5EF4-FFF2-40B4-BE49-F238E27FC236}">
                <a16:creationId xmlns:a16="http://schemas.microsoft.com/office/drawing/2014/main" id="{00E1B63E-4C1D-3758-8010-C1BE56F5466C}"/>
              </a:ext>
            </a:extLst>
          </p:cNvPr>
          <p:cNvSpPr txBox="1"/>
          <p:nvPr/>
        </p:nvSpPr>
        <p:spPr>
          <a:xfrm>
            <a:off x="334963" y="1287020"/>
            <a:ext cx="3308989" cy="400110"/>
          </a:xfrm>
          <a:prstGeom prst="rect">
            <a:avLst/>
          </a:prstGeom>
          <a:noFill/>
        </p:spPr>
        <p:txBody>
          <a:bodyPr wrap="square">
            <a:spAutoFit/>
          </a:bodyPr>
          <a:lstStyle/>
          <a:p>
            <a:pPr marL="363538" indent="-363538">
              <a:spcAft>
                <a:spcPts val="600"/>
              </a:spcAft>
              <a:tabLst>
                <a:tab pos="363538" algn="l"/>
              </a:tabLst>
            </a:pPr>
            <a:r>
              <a:rPr lang="en-US" sz="2000" b="1" dirty="0">
                <a:solidFill>
                  <a:schemeClr val="bg1"/>
                </a:solidFill>
                <a:latin typeface="Fira Code" panose="020B0809050000020004" pitchFamily="49" charset="0"/>
                <a:ea typeface="Fira Code" panose="020B0809050000020004" pitchFamily="49" charset="0"/>
                <a:cs typeface="Fira Code" panose="020B0809050000020004" pitchFamily="49" charset="0"/>
              </a:rPr>
              <a:t>⚙️	</a:t>
            </a:r>
            <a:r>
              <a:rPr lang="es-ES" sz="2000" b="1" dirty="0" err="1">
                <a:solidFill>
                  <a:schemeClr val="bg1"/>
                </a:solidFill>
                <a:latin typeface="Fira Code" panose="020B0809050000020004" pitchFamily="49" charset="0"/>
                <a:ea typeface="Fira Code" panose="020B0809050000020004" pitchFamily="49" charset="0"/>
                <a:cs typeface="Fira Code" panose="020B0809050000020004" pitchFamily="49" charset="0"/>
              </a:rPr>
              <a:t>Service</a:t>
            </a:r>
            <a:r>
              <a:rPr lang="es-ES" sz="2000" b="1" dirty="0">
                <a:solidFill>
                  <a:schemeClr val="bg1"/>
                </a:solidFill>
                <a:latin typeface="Fira Code" panose="020B0809050000020004" pitchFamily="49" charset="0"/>
                <a:ea typeface="Fira Code" panose="020B0809050000020004" pitchFamily="49" charset="0"/>
                <a:cs typeface="Fira Code" panose="020B0809050000020004" pitchFamily="49" charset="0"/>
              </a:rPr>
              <a:t> </a:t>
            </a:r>
            <a:r>
              <a:rPr lang="es-ES" sz="2000" b="1" dirty="0" err="1">
                <a:solidFill>
                  <a:schemeClr val="bg1"/>
                </a:solidFill>
                <a:latin typeface="Fira Code" panose="020B0809050000020004" pitchFamily="49" charset="0"/>
                <a:ea typeface="Fira Code" panose="020B0809050000020004" pitchFamily="49" charset="0"/>
                <a:cs typeface="Fira Code" panose="020B0809050000020004" pitchFamily="49" charset="0"/>
              </a:rPr>
              <a:t>Worker</a:t>
            </a:r>
            <a:endParaRPr lang="es-ES" sz="2000" b="1" dirty="0">
              <a:solidFill>
                <a:schemeClr val="bg1"/>
              </a:solidFill>
              <a:latin typeface="Fira Code" panose="020B0809050000020004" pitchFamily="49" charset="0"/>
              <a:ea typeface="Fira Code" panose="020B0809050000020004" pitchFamily="49" charset="0"/>
              <a:cs typeface="Fira Code" panose="020B0809050000020004" pitchFamily="49" charset="0"/>
            </a:endParaRPr>
          </a:p>
        </p:txBody>
      </p:sp>
      <p:grpSp>
        <p:nvGrpSpPr>
          <p:cNvPr id="27" name="Group 26">
            <a:extLst>
              <a:ext uri="{FF2B5EF4-FFF2-40B4-BE49-F238E27FC236}">
                <a16:creationId xmlns:a16="http://schemas.microsoft.com/office/drawing/2014/main" id="{8BD321F3-6A53-AB54-1EE6-783704CF154B}"/>
              </a:ext>
            </a:extLst>
          </p:cNvPr>
          <p:cNvGrpSpPr/>
          <p:nvPr/>
        </p:nvGrpSpPr>
        <p:grpSpPr>
          <a:xfrm>
            <a:off x="6961364" y="-4155459"/>
            <a:ext cx="2253907" cy="1408078"/>
            <a:chOff x="7014028" y="2756653"/>
            <a:chExt cx="2253907" cy="1408078"/>
          </a:xfrm>
        </p:grpSpPr>
        <p:sp>
          <p:nvSpPr>
            <p:cNvPr id="14" name="TextBox 13">
              <a:extLst>
                <a:ext uri="{FF2B5EF4-FFF2-40B4-BE49-F238E27FC236}">
                  <a16:creationId xmlns:a16="http://schemas.microsoft.com/office/drawing/2014/main" id="{C5473212-D80F-A835-6E2D-7F65B4939552}"/>
                </a:ext>
              </a:extLst>
            </p:cNvPr>
            <p:cNvSpPr txBox="1"/>
            <p:nvPr/>
          </p:nvSpPr>
          <p:spPr>
            <a:xfrm>
              <a:off x="7551877" y="2756653"/>
              <a:ext cx="1178211" cy="1107996"/>
            </a:xfrm>
            <a:prstGeom prst="rect">
              <a:avLst/>
            </a:prstGeom>
            <a:noFill/>
          </p:spPr>
          <p:txBody>
            <a:bodyPr wrap="square">
              <a:spAutoFit/>
            </a:bodyPr>
            <a:lstStyle/>
            <a:p>
              <a:pPr algn="ctr">
                <a:spcAft>
                  <a:spcPts val="600"/>
                </a:spcAft>
              </a:pPr>
              <a:r>
                <a:rPr lang="en-US" sz="6600" dirty="0">
                  <a:solidFill>
                    <a:schemeClr val="bg1"/>
                  </a:solidFill>
                  <a:latin typeface="Fira Sans" panose="020B0503050000020004" pitchFamily="34" charset="0"/>
                </a:rPr>
                <a:t>⚙️</a:t>
              </a:r>
              <a:endParaRPr lang="es-ES" sz="6600" dirty="0">
                <a:solidFill>
                  <a:schemeClr val="bg1"/>
                </a:solidFill>
                <a:latin typeface="Fira Sans" panose="020B0503050000020004" pitchFamily="34" charset="0"/>
              </a:endParaRPr>
            </a:p>
          </p:txBody>
        </p:sp>
        <p:sp>
          <p:nvSpPr>
            <p:cNvPr id="20" name="TextBox 19">
              <a:extLst>
                <a:ext uri="{FF2B5EF4-FFF2-40B4-BE49-F238E27FC236}">
                  <a16:creationId xmlns:a16="http://schemas.microsoft.com/office/drawing/2014/main" id="{CF6F6077-0E54-CA51-5FDF-7329B03BA0C1}"/>
                </a:ext>
              </a:extLst>
            </p:cNvPr>
            <p:cNvSpPr txBox="1"/>
            <p:nvPr/>
          </p:nvSpPr>
          <p:spPr>
            <a:xfrm>
              <a:off x="7014028" y="3703066"/>
              <a:ext cx="2253907" cy="461665"/>
            </a:xfrm>
            <a:prstGeom prst="rect">
              <a:avLst/>
            </a:prstGeom>
            <a:noFill/>
          </p:spPr>
          <p:txBody>
            <a:bodyPr wrap="square" rtlCol="0">
              <a:spAutoFit/>
            </a:bodyPr>
            <a:lstStyle/>
            <a:p>
              <a:pPr algn="ctr"/>
              <a:r>
                <a:rPr lang="es-AR" sz="2400" dirty="0" err="1">
                  <a:solidFill>
                    <a:srgbClr val="FFFF00"/>
                  </a:solidFill>
                  <a:latin typeface="Girls Have Many Secrets" pitchFamily="2" charset="0"/>
                </a:rPr>
                <a:t>ServiceWorker</a:t>
              </a:r>
              <a:endParaRPr lang="en-US" sz="2400" dirty="0">
                <a:solidFill>
                  <a:srgbClr val="FFFF00"/>
                </a:solidFill>
                <a:latin typeface="Girls Have Many Secrets" pitchFamily="2" charset="0"/>
              </a:endParaRPr>
            </a:p>
          </p:txBody>
        </p:sp>
      </p:grpSp>
      <p:grpSp>
        <p:nvGrpSpPr>
          <p:cNvPr id="25" name="Group 24">
            <a:extLst>
              <a:ext uri="{FF2B5EF4-FFF2-40B4-BE49-F238E27FC236}">
                <a16:creationId xmlns:a16="http://schemas.microsoft.com/office/drawing/2014/main" id="{9ED38149-5503-C4FB-BD0A-A04459D81D15}"/>
              </a:ext>
            </a:extLst>
          </p:cNvPr>
          <p:cNvGrpSpPr/>
          <p:nvPr/>
        </p:nvGrpSpPr>
        <p:grpSpPr>
          <a:xfrm>
            <a:off x="9010638" y="-6100475"/>
            <a:ext cx="2253907" cy="1377300"/>
            <a:chOff x="9395107" y="1610185"/>
            <a:chExt cx="2253907" cy="1377300"/>
          </a:xfrm>
        </p:grpSpPr>
        <p:sp>
          <p:nvSpPr>
            <p:cNvPr id="15" name="TextBox 14">
              <a:extLst>
                <a:ext uri="{FF2B5EF4-FFF2-40B4-BE49-F238E27FC236}">
                  <a16:creationId xmlns:a16="http://schemas.microsoft.com/office/drawing/2014/main" id="{116028E9-3CDB-5AAD-82F4-67CB4A125EF7}"/>
                </a:ext>
              </a:extLst>
            </p:cNvPr>
            <p:cNvSpPr txBox="1"/>
            <p:nvPr/>
          </p:nvSpPr>
          <p:spPr>
            <a:xfrm>
              <a:off x="9932956" y="1610185"/>
              <a:ext cx="1178211" cy="1107996"/>
            </a:xfrm>
            <a:prstGeom prst="rect">
              <a:avLst/>
            </a:prstGeom>
            <a:noFill/>
          </p:spPr>
          <p:txBody>
            <a:bodyPr wrap="square">
              <a:spAutoFit/>
            </a:bodyPr>
            <a:lstStyle/>
            <a:p>
              <a:pPr algn="ctr">
                <a:spcAft>
                  <a:spcPts val="600"/>
                </a:spcAft>
              </a:pPr>
              <a:r>
                <a:rPr lang="en-US" sz="6600" dirty="0">
                  <a:solidFill>
                    <a:schemeClr val="bg1"/>
                  </a:solidFill>
                  <a:latin typeface="Fira Sans" panose="020B0503050000020004" pitchFamily="34" charset="0"/>
                </a:rPr>
                <a:t>🌎</a:t>
              </a:r>
              <a:endParaRPr lang="es-ES" sz="6600" dirty="0">
                <a:solidFill>
                  <a:schemeClr val="bg1"/>
                </a:solidFill>
                <a:latin typeface="Fira Sans" panose="020B0503050000020004" pitchFamily="34" charset="0"/>
              </a:endParaRPr>
            </a:p>
          </p:txBody>
        </p:sp>
        <p:sp>
          <p:nvSpPr>
            <p:cNvPr id="21" name="TextBox 20">
              <a:extLst>
                <a:ext uri="{FF2B5EF4-FFF2-40B4-BE49-F238E27FC236}">
                  <a16:creationId xmlns:a16="http://schemas.microsoft.com/office/drawing/2014/main" id="{AC8B6B06-20C0-97A4-4C86-3CF242FA8F15}"/>
                </a:ext>
              </a:extLst>
            </p:cNvPr>
            <p:cNvSpPr txBox="1"/>
            <p:nvPr/>
          </p:nvSpPr>
          <p:spPr>
            <a:xfrm>
              <a:off x="9395107" y="2525820"/>
              <a:ext cx="2253907" cy="461665"/>
            </a:xfrm>
            <a:prstGeom prst="rect">
              <a:avLst/>
            </a:prstGeom>
            <a:noFill/>
          </p:spPr>
          <p:txBody>
            <a:bodyPr wrap="square" rtlCol="0">
              <a:spAutoFit/>
            </a:bodyPr>
            <a:lstStyle/>
            <a:p>
              <a:pPr algn="ctr"/>
              <a:r>
                <a:rPr lang="es-AR" sz="2400" dirty="0">
                  <a:solidFill>
                    <a:srgbClr val="FFFF00"/>
                  </a:solidFill>
                  <a:latin typeface="Girls Have Many Secrets" pitchFamily="2" charset="0"/>
                </a:rPr>
                <a:t>Network</a:t>
              </a:r>
              <a:endParaRPr lang="en-US" sz="2400" dirty="0">
                <a:solidFill>
                  <a:srgbClr val="FFFF00"/>
                </a:solidFill>
                <a:latin typeface="Girls Have Many Secrets" pitchFamily="2" charset="0"/>
              </a:endParaRPr>
            </a:p>
          </p:txBody>
        </p:sp>
      </p:grpSp>
      <p:grpSp>
        <p:nvGrpSpPr>
          <p:cNvPr id="26" name="Group 25">
            <a:extLst>
              <a:ext uri="{FF2B5EF4-FFF2-40B4-BE49-F238E27FC236}">
                <a16:creationId xmlns:a16="http://schemas.microsoft.com/office/drawing/2014/main" id="{8976DE04-A544-9D58-FC07-E96C54A7E5C4}"/>
              </a:ext>
            </a:extLst>
          </p:cNvPr>
          <p:cNvGrpSpPr/>
          <p:nvPr/>
        </p:nvGrpSpPr>
        <p:grpSpPr>
          <a:xfrm>
            <a:off x="9932953" y="-2310930"/>
            <a:ext cx="1178216" cy="1569661"/>
            <a:chOff x="9932952" y="3826177"/>
            <a:chExt cx="1178216" cy="1569661"/>
          </a:xfrm>
        </p:grpSpPr>
        <p:sp>
          <p:nvSpPr>
            <p:cNvPr id="18" name="TextBox 17">
              <a:extLst>
                <a:ext uri="{FF2B5EF4-FFF2-40B4-BE49-F238E27FC236}">
                  <a16:creationId xmlns:a16="http://schemas.microsoft.com/office/drawing/2014/main" id="{BE45BDAD-F1A2-8FA5-771E-FE184950D87E}"/>
                </a:ext>
              </a:extLst>
            </p:cNvPr>
            <p:cNvSpPr txBox="1"/>
            <p:nvPr/>
          </p:nvSpPr>
          <p:spPr>
            <a:xfrm>
              <a:off x="9932957" y="3826177"/>
              <a:ext cx="1178211" cy="1107996"/>
            </a:xfrm>
            <a:prstGeom prst="rect">
              <a:avLst/>
            </a:prstGeom>
            <a:noFill/>
          </p:spPr>
          <p:txBody>
            <a:bodyPr wrap="square">
              <a:spAutoFit/>
            </a:bodyPr>
            <a:lstStyle/>
            <a:p>
              <a:pPr algn="ctr">
                <a:spcAft>
                  <a:spcPts val="600"/>
                </a:spcAft>
              </a:pPr>
              <a:r>
                <a:rPr lang="en-US" sz="6600" dirty="0">
                  <a:solidFill>
                    <a:schemeClr val="bg1"/>
                  </a:solidFill>
                  <a:latin typeface="Fira Sans" panose="020B0503050000020004" pitchFamily="34" charset="0"/>
                </a:rPr>
                <a:t>💾</a:t>
              </a:r>
              <a:endParaRPr lang="es-ES" sz="6600" dirty="0">
                <a:solidFill>
                  <a:schemeClr val="bg1"/>
                </a:solidFill>
                <a:latin typeface="Fira Sans" panose="020B0503050000020004" pitchFamily="34" charset="0"/>
              </a:endParaRPr>
            </a:p>
          </p:txBody>
        </p:sp>
        <p:sp>
          <p:nvSpPr>
            <p:cNvPr id="22" name="TextBox 21">
              <a:extLst>
                <a:ext uri="{FF2B5EF4-FFF2-40B4-BE49-F238E27FC236}">
                  <a16:creationId xmlns:a16="http://schemas.microsoft.com/office/drawing/2014/main" id="{B322E17D-0A49-484E-2520-C1BFE875522F}"/>
                </a:ext>
              </a:extLst>
            </p:cNvPr>
            <p:cNvSpPr txBox="1"/>
            <p:nvPr/>
          </p:nvSpPr>
          <p:spPr>
            <a:xfrm>
              <a:off x="9932952" y="4934173"/>
              <a:ext cx="1178216" cy="461665"/>
            </a:xfrm>
            <a:prstGeom prst="rect">
              <a:avLst/>
            </a:prstGeom>
            <a:noFill/>
          </p:spPr>
          <p:txBody>
            <a:bodyPr wrap="square" rtlCol="0">
              <a:spAutoFit/>
            </a:bodyPr>
            <a:lstStyle/>
            <a:p>
              <a:pPr algn="ctr"/>
              <a:r>
                <a:rPr lang="es-AR" sz="2400" dirty="0">
                  <a:solidFill>
                    <a:srgbClr val="FFFF00"/>
                  </a:solidFill>
                  <a:latin typeface="Girls Have Many Secrets" pitchFamily="2" charset="0"/>
                </a:rPr>
                <a:t>Cache</a:t>
              </a:r>
              <a:endParaRPr lang="en-US" sz="2400" dirty="0">
                <a:solidFill>
                  <a:srgbClr val="FFFF00"/>
                </a:solidFill>
                <a:latin typeface="Girls Have Many Secrets" pitchFamily="2" charset="0"/>
              </a:endParaRPr>
            </a:p>
          </p:txBody>
        </p:sp>
      </p:grpSp>
      <p:grpSp>
        <p:nvGrpSpPr>
          <p:cNvPr id="24" name="Group 23">
            <a:extLst>
              <a:ext uri="{FF2B5EF4-FFF2-40B4-BE49-F238E27FC236}">
                <a16:creationId xmlns:a16="http://schemas.microsoft.com/office/drawing/2014/main" id="{A4040C31-9088-818A-FAB5-A6AA123B94C0}"/>
              </a:ext>
            </a:extLst>
          </p:cNvPr>
          <p:cNvGrpSpPr/>
          <p:nvPr/>
        </p:nvGrpSpPr>
        <p:grpSpPr>
          <a:xfrm>
            <a:off x="4197578" y="-4355903"/>
            <a:ext cx="2253907" cy="1924613"/>
            <a:chOff x="4165649" y="2718181"/>
            <a:chExt cx="2253907" cy="1924613"/>
          </a:xfrm>
        </p:grpSpPr>
        <p:sp>
          <p:nvSpPr>
            <p:cNvPr id="16" name="TextBox 15">
              <a:extLst>
                <a:ext uri="{FF2B5EF4-FFF2-40B4-BE49-F238E27FC236}">
                  <a16:creationId xmlns:a16="http://schemas.microsoft.com/office/drawing/2014/main" id="{68E4E8A8-B36E-3274-19F4-AAED3F33AF9D}"/>
                </a:ext>
              </a:extLst>
            </p:cNvPr>
            <p:cNvSpPr txBox="1"/>
            <p:nvPr/>
          </p:nvSpPr>
          <p:spPr>
            <a:xfrm>
              <a:off x="4703498" y="2718181"/>
              <a:ext cx="1178211" cy="1446550"/>
            </a:xfrm>
            <a:prstGeom prst="rect">
              <a:avLst/>
            </a:prstGeom>
            <a:noFill/>
          </p:spPr>
          <p:txBody>
            <a:bodyPr wrap="square">
              <a:spAutoFit/>
            </a:bodyPr>
            <a:lstStyle/>
            <a:p>
              <a:pPr algn="ctr">
                <a:spcAft>
                  <a:spcPts val="600"/>
                </a:spcAft>
              </a:pPr>
              <a:r>
                <a:rPr lang="en-US" sz="8800" dirty="0">
                  <a:solidFill>
                    <a:schemeClr val="bg1"/>
                  </a:solidFill>
                  <a:latin typeface="Fira Sans" panose="020B0503050000020004" pitchFamily="34" charset="0"/>
                </a:rPr>
                <a:t>💻</a:t>
              </a:r>
              <a:endParaRPr lang="es-ES" sz="8800" dirty="0">
                <a:solidFill>
                  <a:schemeClr val="bg1"/>
                </a:solidFill>
                <a:latin typeface="Fira Sans" panose="020B0503050000020004" pitchFamily="34" charset="0"/>
              </a:endParaRPr>
            </a:p>
          </p:txBody>
        </p:sp>
        <p:sp>
          <p:nvSpPr>
            <p:cNvPr id="17" name="TextBox 16">
              <a:extLst>
                <a:ext uri="{FF2B5EF4-FFF2-40B4-BE49-F238E27FC236}">
                  <a16:creationId xmlns:a16="http://schemas.microsoft.com/office/drawing/2014/main" id="{B7EEA141-91C5-D984-3BEE-CA1882DBF4D1}"/>
                </a:ext>
              </a:extLst>
            </p:cNvPr>
            <p:cNvSpPr txBox="1"/>
            <p:nvPr/>
          </p:nvSpPr>
          <p:spPr>
            <a:xfrm>
              <a:off x="5170795" y="3254794"/>
              <a:ext cx="1178211" cy="1015663"/>
            </a:xfrm>
            <a:prstGeom prst="rect">
              <a:avLst/>
            </a:prstGeom>
            <a:noFill/>
          </p:spPr>
          <p:txBody>
            <a:bodyPr wrap="square">
              <a:spAutoFit/>
            </a:bodyPr>
            <a:lstStyle/>
            <a:p>
              <a:pPr algn="ctr">
                <a:spcAft>
                  <a:spcPts val="600"/>
                </a:spcAft>
              </a:pPr>
              <a:r>
                <a:rPr lang="en-US" sz="6000" dirty="0">
                  <a:solidFill>
                    <a:schemeClr val="bg1"/>
                  </a:solidFill>
                  <a:latin typeface="Fira Sans" panose="020B0503050000020004" pitchFamily="34" charset="0"/>
                </a:rPr>
                <a:t>📱</a:t>
              </a:r>
              <a:endParaRPr lang="es-ES" sz="6600" dirty="0">
                <a:solidFill>
                  <a:schemeClr val="bg1"/>
                </a:solidFill>
                <a:latin typeface="Fira Sans" panose="020B0503050000020004" pitchFamily="34" charset="0"/>
              </a:endParaRPr>
            </a:p>
          </p:txBody>
        </p:sp>
        <p:sp>
          <p:nvSpPr>
            <p:cNvPr id="23" name="TextBox 22">
              <a:extLst>
                <a:ext uri="{FF2B5EF4-FFF2-40B4-BE49-F238E27FC236}">
                  <a16:creationId xmlns:a16="http://schemas.microsoft.com/office/drawing/2014/main" id="{4ED7AE29-BA2B-6CCA-7DEA-3AA742E4F041}"/>
                </a:ext>
              </a:extLst>
            </p:cNvPr>
            <p:cNvSpPr txBox="1"/>
            <p:nvPr/>
          </p:nvSpPr>
          <p:spPr>
            <a:xfrm>
              <a:off x="4165649" y="4181129"/>
              <a:ext cx="2253907" cy="461665"/>
            </a:xfrm>
            <a:prstGeom prst="rect">
              <a:avLst/>
            </a:prstGeom>
            <a:noFill/>
          </p:spPr>
          <p:txBody>
            <a:bodyPr wrap="square" rtlCol="0">
              <a:spAutoFit/>
            </a:bodyPr>
            <a:lstStyle/>
            <a:p>
              <a:pPr algn="ctr"/>
              <a:r>
                <a:rPr lang="es-AR" sz="2400" dirty="0" err="1">
                  <a:solidFill>
                    <a:srgbClr val="FFFF00"/>
                  </a:solidFill>
                  <a:latin typeface="Girls Have Many Secrets" pitchFamily="2" charset="0"/>
                </a:rPr>
                <a:t>WebApp</a:t>
              </a:r>
              <a:endParaRPr lang="en-US" sz="2400" dirty="0">
                <a:solidFill>
                  <a:srgbClr val="FFFF00"/>
                </a:solidFill>
                <a:latin typeface="Girls Have Many Secrets" pitchFamily="2" charset="0"/>
              </a:endParaRPr>
            </a:p>
          </p:txBody>
        </p:sp>
      </p:grpSp>
      <p:cxnSp>
        <p:nvCxnSpPr>
          <p:cNvPr id="29" name="Straight Arrow Connector 28">
            <a:extLst>
              <a:ext uri="{FF2B5EF4-FFF2-40B4-BE49-F238E27FC236}">
                <a16:creationId xmlns:a16="http://schemas.microsoft.com/office/drawing/2014/main" id="{F4F5519E-181E-17DA-9416-6905054E301E}"/>
              </a:ext>
            </a:extLst>
          </p:cNvPr>
          <p:cNvCxnSpPr>
            <a:cxnSpLocks/>
            <a:stCxn id="17" idx="0"/>
            <a:endCxn id="14" idx="1"/>
          </p:cNvCxnSpPr>
          <p:nvPr/>
        </p:nvCxnSpPr>
        <p:spPr>
          <a:xfrm>
            <a:off x="5791830" y="-3819290"/>
            <a:ext cx="1707383" cy="217829"/>
          </a:xfrm>
          <a:prstGeom prst="straightConnector1">
            <a:avLst/>
          </a:prstGeom>
          <a:ln w="38100">
            <a:solidFill>
              <a:srgbClr val="FFFF00"/>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8F4A9B2-FAD7-CD4F-300E-0E310CF1B634}"/>
              </a:ext>
            </a:extLst>
          </p:cNvPr>
          <p:cNvCxnSpPr>
            <a:cxnSpLocks/>
            <a:stCxn id="14" idx="3"/>
            <a:endCxn id="21" idx="2"/>
          </p:cNvCxnSpPr>
          <p:nvPr/>
        </p:nvCxnSpPr>
        <p:spPr>
          <a:xfrm flipV="1">
            <a:off x="8677424" y="-4723175"/>
            <a:ext cx="1460168" cy="1121714"/>
          </a:xfrm>
          <a:prstGeom prst="curvedConnector2">
            <a:avLst/>
          </a:prstGeom>
          <a:ln w="38100">
            <a:solidFill>
              <a:srgbClr val="FFFF00"/>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37" name="Straight Arrow Connector 30">
            <a:extLst>
              <a:ext uri="{FF2B5EF4-FFF2-40B4-BE49-F238E27FC236}">
                <a16:creationId xmlns:a16="http://schemas.microsoft.com/office/drawing/2014/main" id="{6F2D71E8-2555-454F-47DD-15B8B3155306}"/>
              </a:ext>
            </a:extLst>
          </p:cNvPr>
          <p:cNvCxnSpPr>
            <a:cxnSpLocks/>
            <a:stCxn id="15" idx="1"/>
            <a:endCxn id="16" idx="0"/>
          </p:cNvCxnSpPr>
          <p:nvPr/>
        </p:nvCxnSpPr>
        <p:spPr>
          <a:xfrm rot="10800000" flipV="1">
            <a:off x="5324533" y="-5546477"/>
            <a:ext cx="4223954" cy="1190574"/>
          </a:xfrm>
          <a:prstGeom prst="curvedConnector2">
            <a:avLst/>
          </a:prstGeom>
          <a:ln w="38100">
            <a:solidFill>
              <a:srgbClr val="FFFF00"/>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41" name="Straight Arrow Connector 30">
            <a:extLst>
              <a:ext uri="{FF2B5EF4-FFF2-40B4-BE49-F238E27FC236}">
                <a16:creationId xmlns:a16="http://schemas.microsoft.com/office/drawing/2014/main" id="{718001F9-0AE8-0998-7ED4-138F2B41FC19}"/>
              </a:ext>
            </a:extLst>
          </p:cNvPr>
          <p:cNvCxnSpPr>
            <a:cxnSpLocks/>
            <a:stCxn id="15" idx="1"/>
            <a:endCxn id="16" idx="0"/>
          </p:cNvCxnSpPr>
          <p:nvPr/>
        </p:nvCxnSpPr>
        <p:spPr>
          <a:xfrm rot="10800000" flipV="1">
            <a:off x="5324533" y="-5546477"/>
            <a:ext cx="4223954" cy="1190574"/>
          </a:xfrm>
          <a:prstGeom prst="curvedConnector2">
            <a:avLst/>
          </a:prstGeom>
          <a:ln w="38100">
            <a:solidFill>
              <a:srgbClr val="FFFF00">
                <a:alpha val="0"/>
              </a:srgbClr>
            </a:solidFill>
            <a:tailEnd type="arrow" w="lg" len="med"/>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8B3582D1-27E9-DCB9-C190-B5AF75C6D7C3}"/>
              </a:ext>
            </a:extLst>
          </p:cNvPr>
          <p:cNvSpPr txBox="1"/>
          <p:nvPr/>
        </p:nvSpPr>
        <p:spPr>
          <a:xfrm>
            <a:off x="6606553" y="-4236609"/>
            <a:ext cx="337928" cy="461665"/>
          </a:xfrm>
          <a:prstGeom prst="rect">
            <a:avLst/>
          </a:prstGeom>
          <a:noFill/>
        </p:spPr>
        <p:txBody>
          <a:bodyPr wrap="square" rtlCol="0">
            <a:spAutoFit/>
          </a:bodyPr>
          <a:lstStyle/>
          <a:p>
            <a:pPr algn="ctr"/>
            <a:r>
              <a:rPr lang="es-AR" sz="2400" dirty="0">
                <a:solidFill>
                  <a:srgbClr val="FFFF00"/>
                </a:solidFill>
                <a:latin typeface="Girls Have Many Secrets" pitchFamily="2" charset="0"/>
              </a:rPr>
              <a:t>1</a:t>
            </a:r>
            <a:endParaRPr lang="en-US" sz="2400" dirty="0">
              <a:solidFill>
                <a:srgbClr val="FFFF00"/>
              </a:solidFill>
              <a:latin typeface="Girls Have Many Secrets" pitchFamily="2" charset="0"/>
            </a:endParaRPr>
          </a:p>
        </p:txBody>
      </p:sp>
      <p:sp>
        <p:nvSpPr>
          <p:cNvPr id="47" name="TextBox 46">
            <a:extLst>
              <a:ext uri="{FF2B5EF4-FFF2-40B4-BE49-F238E27FC236}">
                <a16:creationId xmlns:a16="http://schemas.microsoft.com/office/drawing/2014/main" id="{C90E2D6A-85AE-0D30-2BBF-58AB7DAAC9F2}"/>
              </a:ext>
            </a:extLst>
          </p:cNvPr>
          <p:cNvSpPr txBox="1"/>
          <p:nvPr/>
        </p:nvSpPr>
        <p:spPr>
          <a:xfrm>
            <a:off x="8734010" y="-4107162"/>
            <a:ext cx="337928" cy="461665"/>
          </a:xfrm>
          <a:prstGeom prst="rect">
            <a:avLst/>
          </a:prstGeom>
          <a:noFill/>
        </p:spPr>
        <p:txBody>
          <a:bodyPr wrap="square" rtlCol="0">
            <a:spAutoFit/>
          </a:bodyPr>
          <a:lstStyle/>
          <a:p>
            <a:pPr algn="ctr"/>
            <a:r>
              <a:rPr lang="es-AR" sz="2400" dirty="0">
                <a:solidFill>
                  <a:srgbClr val="FFFF00"/>
                </a:solidFill>
                <a:latin typeface="Girls Have Many Secrets" pitchFamily="2" charset="0"/>
              </a:rPr>
              <a:t>2</a:t>
            </a:r>
            <a:endParaRPr lang="en-US" sz="2400" dirty="0">
              <a:solidFill>
                <a:srgbClr val="FFFF00"/>
              </a:solidFill>
              <a:latin typeface="Girls Have Many Secrets" pitchFamily="2" charset="0"/>
            </a:endParaRPr>
          </a:p>
        </p:txBody>
      </p:sp>
      <p:sp>
        <p:nvSpPr>
          <p:cNvPr id="48" name="TextBox 47">
            <a:extLst>
              <a:ext uri="{FF2B5EF4-FFF2-40B4-BE49-F238E27FC236}">
                <a16:creationId xmlns:a16="http://schemas.microsoft.com/office/drawing/2014/main" id="{9DA4039F-0C39-7BAD-D226-A270E97F0E2E}"/>
              </a:ext>
            </a:extLst>
          </p:cNvPr>
          <p:cNvSpPr txBox="1"/>
          <p:nvPr/>
        </p:nvSpPr>
        <p:spPr>
          <a:xfrm>
            <a:off x="7818786" y="-5321163"/>
            <a:ext cx="337928" cy="461665"/>
          </a:xfrm>
          <a:prstGeom prst="rect">
            <a:avLst/>
          </a:prstGeom>
          <a:noFill/>
        </p:spPr>
        <p:txBody>
          <a:bodyPr wrap="square" rtlCol="0">
            <a:spAutoFit/>
          </a:bodyPr>
          <a:lstStyle/>
          <a:p>
            <a:pPr algn="ctr"/>
            <a:r>
              <a:rPr lang="es-AR" sz="2400" dirty="0">
                <a:solidFill>
                  <a:srgbClr val="FFFF00"/>
                </a:solidFill>
                <a:latin typeface="Girls Have Many Secrets" pitchFamily="2" charset="0"/>
              </a:rPr>
              <a:t>3</a:t>
            </a:r>
            <a:endParaRPr lang="en-US" sz="2400" dirty="0">
              <a:solidFill>
                <a:srgbClr val="FFFF00"/>
              </a:solidFill>
              <a:latin typeface="Girls Have Many Secrets" pitchFamily="2" charset="0"/>
            </a:endParaRPr>
          </a:p>
        </p:txBody>
      </p:sp>
      <p:sp>
        <p:nvSpPr>
          <p:cNvPr id="49" name="TextBox 48">
            <a:extLst>
              <a:ext uri="{FF2B5EF4-FFF2-40B4-BE49-F238E27FC236}">
                <a16:creationId xmlns:a16="http://schemas.microsoft.com/office/drawing/2014/main" id="{3E8B0C4B-4426-6B8A-919E-9A2F4D953089}"/>
              </a:ext>
            </a:extLst>
          </p:cNvPr>
          <p:cNvSpPr txBox="1"/>
          <p:nvPr/>
        </p:nvSpPr>
        <p:spPr>
          <a:xfrm>
            <a:off x="6653095" y="-1202935"/>
            <a:ext cx="337928" cy="461665"/>
          </a:xfrm>
          <a:prstGeom prst="rect">
            <a:avLst/>
          </a:prstGeom>
          <a:noFill/>
        </p:spPr>
        <p:txBody>
          <a:bodyPr wrap="square" rtlCol="0">
            <a:spAutoFit/>
          </a:bodyPr>
          <a:lstStyle/>
          <a:p>
            <a:pPr algn="ctr"/>
            <a:r>
              <a:rPr lang="es-AR" sz="2400" dirty="0">
                <a:solidFill>
                  <a:srgbClr val="FFFF00">
                    <a:alpha val="0"/>
                  </a:srgbClr>
                </a:solidFill>
                <a:latin typeface="Girls Have Many Secrets" pitchFamily="2" charset="0"/>
              </a:rPr>
              <a:t>4</a:t>
            </a:r>
            <a:endParaRPr lang="en-US" sz="2400" dirty="0">
              <a:solidFill>
                <a:srgbClr val="FFFF00">
                  <a:alpha val="0"/>
                </a:srgbClr>
              </a:solidFill>
              <a:latin typeface="Girls Have Many Secrets" pitchFamily="2" charset="0"/>
            </a:endParaRPr>
          </a:p>
        </p:txBody>
      </p:sp>
      <p:sp>
        <p:nvSpPr>
          <p:cNvPr id="10" name="TextBox 9">
            <a:extLst>
              <a:ext uri="{FF2B5EF4-FFF2-40B4-BE49-F238E27FC236}">
                <a16:creationId xmlns:a16="http://schemas.microsoft.com/office/drawing/2014/main" id="{F1F2B664-64F5-6AC4-EB7E-340C048336BB}"/>
              </a:ext>
            </a:extLst>
          </p:cNvPr>
          <p:cNvSpPr txBox="1"/>
          <p:nvPr/>
        </p:nvSpPr>
        <p:spPr>
          <a:xfrm rot="21320333">
            <a:off x="4220952" y="-6601741"/>
            <a:ext cx="3258384" cy="707886"/>
          </a:xfrm>
          <a:prstGeom prst="rect">
            <a:avLst/>
          </a:prstGeom>
          <a:noFill/>
        </p:spPr>
        <p:txBody>
          <a:bodyPr wrap="square" rtlCol="0">
            <a:spAutoFit/>
          </a:bodyPr>
          <a:lstStyle/>
          <a:p>
            <a:pPr algn="ctr"/>
            <a:r>
              <a:rPr lang="es-AR" sz="4000" dirty="0">
                <a:solidFill>
                  <a:srgbClr val="FFFF00"/>
                </a:solidFill>
                <a:latin typeface="Girls Have Many Secrets" pitchFamily="2" charset="0"/>
              </a:rPr>
              <a:t>Network </a:t>
            </a:r>
            <a:r>
              <a:rPr lang="es-AR" sz="4000" dirty="0" err="1">
                <a:solidFill>
                  <a:srgbClr val="FFFF00"/>
                </a:solidFill>
                <a:latin typeface="Girls Have Many Secrets" pitchFamily="2" charset="0"/>
              </a:rPr>
              <a:t>Only</a:t>
            </a:r>
            <a:endParaRPr lang="en-US" sz="4000" dirty="0">
              <a:solidFill>
                <a:srgbClr val="FFFF00"/>
              </a:solidFill>
              <a:latin typeface="Girls Have Many Secrets" pitchFamily="2" charset="0"/>
            </a:endParaRPr>
          </a:p>
        </p:txBody>
      </p:sp>
      <p:cxnSp>
        <p:nvCxnSpPr>
          <p:cNvPr id="12" name="Straight Arrow Connector 30">
            <a:extLst>
              <a:ext uri="{FF2B5EF4-FFF2-40B4-BE49-F238E27FC236}">
                <a16:creationId xmlns:a16="http://schemas.microsoft.com/office/drawing/2014/main" id="{720A4AE2-5438-EB52-2725-4889D33FD86A}"/>
              </a:ext>
            </a:extLst>
          </p:cNvPr>
          <p:cNvCxnSpPr>
            <a:cxnSpLocks/>
            <a:stCxn id="22" idx="1"/>
            <a:endCxn id="23" idx="2"/>
          </p:cNvCxnSpPr>
          <p:nvPr/>
        </p:nvCxnSpPr>
        <p:spPr>
          <a:xfrm rot="10800000">
            <a:off x="5324533" y="-2431289"/>
            <a:ext cx="4608421" cy="1459189"/>
          </a:xfrm>
          <a:prstGeom prst="curvedConnector2">
            <a:avLst/>
          </a:prstGeom>
          <a:ln w="38100">
            <a:solidFill>
              <a:srgbClr val="FFFF00">
                <a:alpha val="0"/>
              </a:srgbClr>
            </a:solidFill>
            <a:tailEnd type="arrow" w="lg" len="med"/>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6CE6F02-8A62-839E-A5E3-691593B23932}"/>
              </a:ext>
            </a:extLst>
          </p:cNvPr>
          <p:cNvSpPr txBox="1"/>
          <p:nvPr/>
        </p:nvSpPr>
        <p:spPr>
          <a:xfrm>
            <a:off x="334964" y="-4068014"/>
            <a:ext cx="3513706" cy="3247043"/>
          </a:xfrm>
          <a:prstGeom prst="rect">
            <a:avLst/>
          </a:prstGeom>
          <a:noFill/>
        </p:spPr>
        <p:txBody>
          <a:bodyPr wrap="square">
            <a:spAutoFit/>
          </a:bodyPr>
          <a:lstStyle/>
          <a:p>
            <a:pPr>
              <a:spcAft>
                <a:spcPts val="600"/>
              </a:spcAft>
            </a:pPr>
            <a:r>
              <a:rPr lang="es-ES" sz="2000" dirty="0">
                <a:solidFill>
                  <a:schemeClr val="bg1"/>
                </a:solidFill>
                <a:latin typeface="Fira Sans" panose="020B0503050000020004" pitchFamily="34" charset="0"/>
              </a:rPr>
              <a:t>Es un script que el navegador ejecuta en segundo plano en un hilo separado.</a:t>
            </a:r>
          </a:p>
          <a:p>
            <a:pPr>
              <a:spcAft>
                <a:spcPts val="600"/>
              </a:spcAft>
            </a:pPr>
            <a:r>
              <a:rPr lang="es-ES" sz="2000" dirty="0">
                <a:solidFill>
                  <a:schemeClr val="bg1"/>
                </a:solidFill>
                <a:latin typeface="Fira Sans" panose="020B0503050000020004" pitchFamily="34" charset="0"/>
              </a:rPr>
              <a:t>Sin embargo, es súper potente: puede </a:t>
            </a:r>
            <a:r>
              <a:rPr lang="es-ES" sz="2000" b="1" dirty="0">
                <a:solidFill>
                  <a:schemeClr val="bg1"/>
                </a:solidFill>
                <a:latin typeface="Fira Sans" panose="020B0503050000020004" pitchFamily="34" charset="0"/>
              </a:rPr>
              <a:t>interceptar</a:t>
            </a:r>
            <a:r>
              <a:rPr lang="es-ES" sz="2000" dirty="0">
                <a:solidFill>
                  <a:schemeClr val="bg1"/>
                </a:solidFill>
                <a:latin typeface="Fira Sans" panose="020B0503050000020004" pitchFamily="34" charset="0"/>
              </a:rPr>
              <a:t> y manejar las </a:t>
            </a:r>
            <a:r>
              <a:rPr lang="es-ES" sz="2000" b="1" dirty="0">
                <a:solidFill>
                  <a:schemeClr val="bg1"/>
                </a:solidFill>
                <a:latin typeface="Fira Sans" panose="020B0503050000020004" pitchFamily="34" charset="0"/>
              </a:rPr>
              <a:t>peticiones de red</a:t>
            </a:r>
            <a:r>
              <a:rPr lang="es-ES" sz="2000" dirty="0">
                <a:solidFill>
                  <a:schemeClr val="bg1"/>
                </a:solidFill>
                <a:latin typeface="Fira Sans" panose="020B0503050000020004" pitchFamily="34" charset="0"/>
              </a:rPr>
              <a:t>, gestionar la caché para </a:t>
            </a:r>
            <a:r>
              <a:rPr lang="es-ES" sz="2000" b="1" dirty="0">
                <a:solidFill>
                  <a:schemeClr val="bg1"/>
                </a:solidFill>
                <a:latin typeface="Fira Sans" panose="020B0503050000020004" pitchFamily="34" charset="0"/>
              </a:rPr>
              <a:t>habilitar el soporte offline</a:t>
            </a:r>
            <a:r>
              <a:rPr lang="es-ES" sz="2000" dirty="0">
                <a:solidFill>
                  <a:schemeClr val="bg1"/>
                </a:solidFill>
                <a:latin typeface="Fira Sans" panose="020B0503050000020004" pitchFamily="34" charset="0"/>
              </a:rPr>
              <a:t> o </a:t>
            </a:r>
            <a:r>
              <a:rPr lang="es-ES" sz="2000" b="1" dirty="0">
                <a:solidFill>
                  <a:schemeClr val="bg1"/>
                </a:solidFill>
                <a:latin typeface="Fira Sans" panose="020B0503050000020004" pitchFamily="34" charset="0"/>
              </a:rPr>
              <a:t>enviar notificaciones </a:t>
            </a:r>
            <a:r>
              <a:rPr lang="es-ES" sz="2000" b="1" dirty="0" err="1">
                <a:solidFill>
                  <a:schemeClr val="bg1"/>
                </a:solidFill>
                <a:latin typeface="Fira Sans" panose="020B0503050000020004" pitchFamily="34" charset="0"/>
              </a:rPr>
              <a:t>push</a:t>
            </a:r>
            <a:r>
              <a:rPr lang="es-ES" sz="2000" dirty="0">
                <a:solidFill>
                  <a:schemeClr val="bg1"/>
                </a:solidFill>
                <a:latin typeface="Fira Sans" panose="020B0503050000020004" pitchFamily="34" charset="0"/>
              </a:rPr>
              <a:t>.</a:t>
            </a:r>
          </a:p>
        </p:txBody>
      </p:sp>
      <p:sp>
        <p:nvSpPr>
          <p:cNvPr id="28" name="TextBox 27">
            <a:extLst>
              <a:ext uri="{FF2B5EF4-FFF2-40B4-BE49-F238E27FC236}">
                <a16:creationId xmlns:a16="http://schemas.microsoft.com/office/drawing/2014/main" id="{7082BE2F-8C1A-ADBD-D3D2-FC2AADE7FF84}"/>
              </a:ext>
            </a:extLst>
          </p:cNvPr>
          <p:cNvSpPr txBox="1"/>
          <p:nvPr/>
        </p:nvSpPr>
        <p:spPr>
          <a:xfrm>
            <a:off x="4197579" y="2961989"/>
            <a:ext cx="8756421" cy="6370975"/>
          </a:xfrm>
          <a:prstGeom prst="rect">
            <a:avLst/>
          </a:prstGeom>
          <a:noFill/>
        </p:spPr>
        <p:txBody>
          <a:bodyPr wrap="square">
            <a:spAutoFit/>
          </a:bodyPr>
          <a:lstStyle/>
          <a:p>
            <a:r>
              <a:rPr lang="en-US" sz="1700" dirty="0">
                <a:solidFill>
                  <a:schemeClr val="bg1"/>
                </a:solidFill>
                <a:latin typeface="Fira Sans" panose="020B0503050000020004" pitchFamily="34" charset="0"/>
              </a:rPr>
              <a:t>1️⃣ </a:t>
            </a:r>
            <a:r>
              <a:rPr lang="en-US" sz="1700" b="0" dirty="0">
                <a:solidFill>
                  <a:srgbClr val="6A9955"/>
                </a:solidFill>
                <a:effectLst/>
                <a:latin typeface="Fira Code" panose="020B0809050000020004" pitchFamily="49" charset="0"/>
              </a:rPr>
              <a:t>// array de </a:t>
            </a:r>
            <a:r>
              <a:rPr lang="en-US" sz="1700" b="0" dirty="0" err="1">
                <a:solidFill>
                  <a:srgbClr val="6A9955"/>
                </a:solidFill>
                <a:effectLst/>
                <a:latin typeface="Fira Code" panose="020B0809050000020004" pitchFamily="49" charset="0"/>
              </a:rPr>
              <a:t>recursos</a:t>
            </a:r>
            <a:r>
              <a:rPr lang="en-US" sz="1700" b="0" dirty="0">
                <a:solidFill>
                  <a:srgbClr val="6A9955"/>
                </a:solidFill>
                <a:effectLst/>
                <a:latin typeface="Fira Code" panose="020B0809050000020004" pitchFamily="49" charset="0"/>
              </a:rPr>
              <a:t> que </a:t>
            </a:r>
            <a:r>
              <a:rPr lang="en-US" sz="1700" b="0" dirty="0" err="1">
                <a:solidFill>
                  <a:srgbClr val="6A9955"/>
                </a:solidFill>
                <a:effectLst/>
                <a:latin typeface="Fira Code" panose="020B0809050000020004" pitchFamily="49" charset="0"/>
              </a:rPr>
              <a:t>queremos</a:t>
            </a:r>
            <a:r>
              <a:rPr lang="en-US" sz="1700" b="0" dirty="0">
                <a:solidFill>
                  <a:srgbClr val="6A9955"/>
                </a:solidFill>
                <a:effectLst/>
                <a:latin typeface="Fira Code" panose="020B0809050000020004" pitchFamily="49" charset="0"/>
              </a:rPr>
              <a:t> </a:t>
            </a:r>
            <a:r>
              <a:rPr lang="en-US" sz="1700" b="0" dirty="0" err="1">
                <a:solidFill>
                  <a:srgbClr val="6A9955"/>
                </a:solidFill>
                <a:effectLst/>
                <a:latin typeface="Fira Code" panose="020B0809050000020004" pitchFamily="49" charset="0"/>
              </a:rPr>
              <a:t>cachear</a:t>
            </a:r>
            <a:endParaRPr lang="en-US" sz="1700" b="0" dirty="0">
              <a:solidFill>
                <a:srgbClr val="D4D4D4"/>
              </a:solidFill>
              <a:effectLst/>
              <a:latin typeface="Fira Code" panose="020B0809050000020004" pitchFamily="49" charset="0"/>
            </a:endParaRPr>
          </a:p>
          <a:p>
            <a:r>
              <a:rPr lang="en-US" sz="1700" b="0" dirty="0">
                <a:solidFill>
                  <a:srgbClr val="569CD6"/>
                </a:solidFill>
                <a:effectLst/>
                <a:latin typeface="Fira Code" panose="020B0809050000020004" pitchFamily="49" charset="0"/>
              </a:rPr>
              <a:t>const</a:t>
            </a:r>
            <a:r>
              <a:rPr lang="en-US" sz="1700" b="0" dirty="0">
                <a:solidFill>
                  <a:srgbClr val="D4D4D4"/>
                </a:solidFill>
                <a:effectLst/>
                <a:latin typeface="Fira Code" panose="020B0809050000020004" pitchFamily="49" charset="0"/>
              </a:rPr>
              <a:t> </a:t>
            </a:r>
            <a:r>
              <a:rPr lang="en-US" sz="1700" b="0" dirty="0">
                <a:solidFill>
                  <a:srgbClr val="4FC1FF"/>
                </a:solidFill>
                <a:effectLst/>
                <a:latin typeface="Fira Code" panose="020B0809050000020004" pitchFamily="49" charset="0"/>
              </a:rPr>
              <a:t>assets</a:t>
            </a:r>
            <a:r>
              <a:rPr lang="en-US" sz="1700" b="0" dirty="0">
                <a:solidFill>
                  <a:srgbClr val="D4D4D4"/>
                </a:solidFill>
                <a:effectLst/>
                <a:latin typeface="Fira Code" panose="020B0809050000020004" pitchFamily="49" charset="0"/>
              </a:rPr>
              <a:t> = [</a:t>
            </a:r>
          </a:p>
          <a:p>
            <a:r>
              <a:rPr lang="en-US" sz="1700" b="0" dirty="0">
                <a:solidFill>
                  <a:srgbClr val="D4D4D4"/>
                </a:solidFill>
                <a:effectLst/>
                <a:latin typeface="Fira Code" panose="020B0809050000020004" pitchFamily="49" charset="0"/>
              </a:rPr>
              <a:t>    </a:t>
            </a:r>
            <a:r>
              <a:rPr lang="en-US" sz="1700" b="0" dirty="0">
                <a:solidFill>
                  <a:srgbClr val="CE9178"/>
                </a:solidFill>
                <a:effectLst/>
                <a:latin typeface="Fira Code" panose="020B0809050000020004" pitchFamily="49" charset="0"/>
              </a:rPr>
              <a:t>"/index.html"</a:t>
            </a:r>
            <a:r>
              <a:rPr lang="en-US" sz="1700" b="0" dirty="0">
                <a:solidFill>
                  <a:srgbClr val="D4D4D4"/>
                </a:solidFill>
                <a:effectLst/>
                <a:latin typeface="Fira Code" panose="020B0809050000020004" pitchFamily="49" charset="0"/>
              </a:rPr>
              <a:t>,</a:t>
            </a:r>
          </a:p>
          <a:p>
            <a:r>
              <a:rPr lang="en-US" sz="1700" b="0" dirty="0">
                <a:solidFill>
                  <a:srgbClr val="D4D4D4"/>
                </a:solidFill>
                <a:effectLst/>
                <a:latin typeface="Fira Code" panose="020B0809050000020004" pitchFamily="49" charset="0"/>
              </a:rPr>
              <a:t>    </a:t>
            </a:r>
            <a:r>
              <a:rPr lang="en-US" sz="1700" b="0" dirty="0">
                <a:solidFill>
                  <a:srgbClr val="CE9178"/>
                </a:solidFill>
                <a:effectLst/>
                <a:latin typeface="Fira Code" panose="020B0809050000020004" pitchFamily="49" charset="0"/>
              </a:rPr>
              <a:t>"/styles/styles.min.css"</a:t>
            </a:r>
            <a:r>
              <a:rPr lang="en-US" sz="1700" b="0" dirty="0">
                <a:solidFill>
                  <a:srgbClr val="D4D4D4"/>
                </a:solidFill>
                <a:effectLst/>
                <a:latin typeface="Fira Code" panose="020B0809050000020004" pitchFamily="49" charset="0"/>
              </a:rPr>
              <a:t>,</a:t>
            </a:r>
          </a:p>
          <a:p>
            <a:r>
              <a:rPr lang="en-US" sz="1700" b="0" dirty="0">
                <a:solidFill>
                  <a:srgbClr val="D4D4D4"/>
                </a:solidFill>
                <a:effectLst/>
                <a:latin typeface="Fira Code" panose="020B0809050000020004" pitchFamily="49" charset="0"/>
              </a:rPr>
              <a:t>    </a:t>
            </a:r>
            <a:r>
              <a:rPr lang="en-US" sz="1700" b="0" dirty="0">
                <a:solidFill>
                  <a:srgbClr val="CE9178"/>
                </a:solidFill>
                <a:effectLst/>
                <a:latin typeface="Fira Code" panose="020B0809050000020004" pitchFamily="49" charset="0"/>
              </a:rPr>
              <a:t>"/</a:t>
            </a:r>
            <a:r>
              <a:rPr lang="en-US" sz="1700" b="0" dirty="0" err="1">
                <a:solidFill>
                  <a:srgbClr val="CE9178"/>
                </a:solidFill>
                <a:effectLst/>
                <a:latin typeface="Fira Code" panose="020B0809050000020004" pitchFamily="49" charset="0"/>
              </a:rPr>
              <a:t>js</a:t>
            </a:r>
            <a:r>
              <a:rPr lang="en-US" sz="1700" b="0" dirty="0">
                <a:solidFill>
                  <a:srgbClr val="CE9178"/>
                </a:solidFill>
                <a:effectLst/>
                <a:latin typeface="Fira Code" panose="020B0809050000020004" pitchFamily="49" charset="0"/>
              </a:rPr>
              <a:t>/app.js"</a:t>
            </a:r>
            <a:endParaRPr lang="en-US" sz="1700" b="0" dirty="0">
              <a:solidFill>
                <a:srgbClr val="D4D4D4"/>
              </a:solidFill>
              <a:effectLst/>
              <a:latin typeface="Fira Code" panose="020B0809050000020004" pitchFamily="49" charset="0"/>
            </a:endParaRPr>
          </a:p>
          <a:p>
            <a:r>
              <a:rPr lang="en-US" sz="1700" b="0" dirty="0">
                <a:solidFill>
                  <a:srgbClr val="D4D4D4"/>
                </a:solidFill>
                <a:effectLst/>
                <a:latin typeface="Fira Code" panose="020B0809050000020004" pitchFamily="49" charset="0"/>
              </a:rPr>
              <a:t>];</a:t>
            </a:r>
          </a:p>
          <a:p>
            <a:br>
              <a:rPr lang="en-US" sz="1700" b="0" dirty="0">
                <a:solidFill>
                  <a:srgbClr val="D4D4D4"/>
                </a:solidFill>
                <a:effectLst/>
                <a:latin typeface="Fira Code" panose="020B0809050000020004" pitchFamily="49" charset="0"/>
              </a:rPr>
            </a:br>
            <a:r>
              <a:rPr lang="en-US" sz="1700" dirty="0">
                <a:solidFill>
                  <a:schemeClr val="bg1">
                    <a:alpha val="25000"/>
                  </a:schemeClr>
                </a:solidFill>
                <a:latin typeface="Fira Sans" panose="020B0503050000020004" pitchFamily="34" charset="0"/>
              </a:rPr>
              <a:t>2️⃣ </a:t>
            </a:r>
            <a:r>
              <a:rPr lang="en-US" sz="1700" b="0" dirty="0">
                <a:solidFill>
                  <a:srgbClr val="6A9955">
                    <a:alpha val="25000"/>
                  </a:srgbClr>
                </a:solidFill>
                <a:effectLst/>
                <a:latin typeface="Fira Code" panose="020B0809050000020004" pitchFamily="49" charset="0"/>
              </a:rPr>
              <a:t>// </a:t>
            </a:r>
            <a:r>
              <a:rPr lang="en-US" sz="1700" b="0" dirty="0" err="1">
                <a:solidFill>
                  <a:srgbClr val="6A9955">
                    <a:alpha val="25000"/>
                  </a:srgbClr>
                </a:solidFill>
                <a:effectLst/>
                <a:latin typeface="Fira Code" panose="020B0809050000020004" pitchFamily="49" charset="0"/>
              </a:rPr>
              <a:t>instalamos</a:t>
            </a:r>
            <a:r>
              <a:rPr lang="en-US" sz="1700" b="0" dirty="0">
                <a:solidFill>
                  <a:srgbClr val="6A9955">
                    <a:alpha val="25000"/>
                  </a:srgbClr>
                </a:solidFill>
                <a:effectLst/>
                <a:latin typeface="Fira Code" panose="020B0809050000020004" pitchFamily="49" charset="0"/>
              </a:rPr>
              <a:t> </a:t>
            </a:r>
            <a:r>
              <a:rPr lang="en-US" sz="1700" b="0" dirty="0" err="1">
                <a:solidFill>
                  <a:srgbClr val="6A9955">
                    <a:alpha val="25000"/>
                  </a:srgbClr>
                </a:solidFill>
                <a:effectLst/>
                <a:latin typeface="Fira Code" panose="020B0809050000020004" pitchFamily="49" charset="0"/>
              </a:rPr>
              <a:t>el</a:t>
            </a:r>
            <a:r>
              <a:rPr lang="en-US" sz="1700" b="0" dirty="0">
                <a:solidFill>
                  <a:srgbClr val="6A9955">
                    <a:alpha val="25000"/>
                  </a:srgbClr>
                </a:solidFill>
                <a:effectLst/>
                <a:latin typeface="Fira Code" panose="020B0809050000020004" pitchFamily="49" charset="0"/>
              </a:rPr>
              <a:t> service worker</a:t>
            </a:r>
            <a:endParaRPr lang="en-US" sz="1700" b="0" dirty="0">
              <a:solidFill>
                <a:srgbClr val="D4D4D4">
                  <a:alpha val="25000"/>
                </a:srgbClr>
              </a:solidFill>
              <a:effectLst/>
              <a:latin typeface="Fira Code" panose="020B0809050000020004" pitchFamily="49" charset="0"/>
            </a:endParaRPr>
          </a:p>
          <a:p>
            <a:r>
              <a:rPr lang="en-US" sz="1700" b="0" dirty="0" err="1">
                <a:solidFill>
                  <a:srgbClr val="9CDCFE">
                    <a:alpha val="25000"/>
                  </a:srgbClr>
                </a:solidFill>
                <a:effectLst/>
                <a:latin typeface="Fira Code" panose="020B0809050000020004" pitchFamily="49" charset="0"/>
              </a:rPr>
              <a:t>self</a:t>
            </a:r>
            <a:r>
              <a:rPr lang="en-US" sz="1700" b="0" dirty="0" err="1">
                <a:solidFill>
                  <a:srgbClr val="D4D4D4">
                    <a:alpha val="25000"/>
                  </a:srgbClr>
                </a:solidFill>
                <a:effectLst/>
                <a:latin typeface="Fira Code" panose="020B0809050000020004" pitchFamily="49" charset="0"/>
              </a:rPr>
              <a:t>.</a:t>
            </a:r>
            <a:r>
              <a:rPr lang="en-US" sz="1700" b="0" dirty="0" err="1">
                <a:solidFill>
                  <a:srgbClr val="DCDCAA">
                    <a:alpha val="25000"/>
                  </a:srgbClr>
                </a:solidFill>
                <a:effectLst/>
                <a:latin typeface="Fira Code" panose="020B0809050000020004" pitchFamily="49" charset="0"/>
              </a:rPr>
              <a:t>addEventListener</a:t>
            </a:r>
            <a:r>
              <a:rPr lang="en-US" sz="1700" b="0" dirty="0">
                <a:solidFill>
                  <a:srgbClr val="D4D4D4">
                    <a:alpha val="25000"/>
                  </a:srgbClr>
                </a:solidFill>
                <a:effectLst/>
                <a:latin typeface="Fira Code" panose="020B0809050000020004" pitchFamily="49" charset="0"/>
              </a:rPr>
              <a:t>(</a:t>
            </a:r>
            <a:r>
              <a:rPr lang="en-US" sz="1700" b="0" dirty="0">
                <a:solidFill>
                  <a:srgbClr val="CE9178">
                    <a:alpha val="25000"/>
                  </a:srgbClr>
                </a:solidFill>
                <a:effectLst/>
                <a:latin typeface="Fira Code" panose="020B0809050000020004" pitchFamily="49" charset="0"/>
              </a:rPr>
              <a:t>"install"</a:t>
            </a:r>
            <a:r>
              <a:rPr lang="en-US" sz="1700" b="0" dirty="0">
                <a:solidFill>
                  <a:srgbClr val="D4D4D4">
                    <a:alpha val="25000"/>
                  </a:srgbClr>
                </a:solidFill>
                <a:effectLst/>
                <a:latin typeface="Fira Code" panose="020B0809050000020004" pitchFamily="49" charset="0"/>
              </a:rPr>
              <a:t>, </a:t>
            </a:r>
            <a:r>
              <a:rPr lang="en-US" sz="1700" b="0" dirty="0" err="1">
                <a:solidFill>
                  <a:srgbClr val="9CDCFE">
                    <a:alpha val="25000"/>
                  </a:srgbClr>
                </a:solidFill>
                <a:effectLst/>
                <a:latin typeface="Fira Code" panose="020B0809050000020004" pitchFamily="49" charset="0"/>
              </a:rPr>
              <a:t>installEvent</a:t>
            </a:r>
            <a:r>
              <a:rPr lang="en-US" sz="1700" b="0" dirty="0">
                <a:solidFill>
                  <a:srgbClr val="D4D4D4">
                    <a:alpha val="25000"/>
                  </a:srgbClr>
                </a:solidFill>
                <a:effectLst/>
                <a:latin typeface="Fira Code" panose="020B0809050000020004" pitchFamily="49" charset="0"/>
              </a:rPr>
              <a:t> </a:t>
            </a:r>
            <a:r>
              <a:rPr lang="en-US" sz="1700" b="0" dirty="0">
                <a:solidFill>
                  <a:srgbClr val="569CD6">
                    <a:alpha val="25000"/>
                  </a:srgbClr>
                </a:solidFill>
                <a:effectLst/>
                <a:latin typeface="Fira Code" panose="020B0809050000020004" pitchFamily="49" charset="0"/>
              </a:rPr>
              <a:t>=&gt;</a:t>
            </a:r>
            <a:r>
              <a:rPr lang="en-US" sz="1700" b="0" dirty="0">
                <a:solidFill>
                  <a:srgbClr val="D4D4D4">
                    <a:alpha val="25000"/>
                  </a:srgbClr>
                </a:solidFill>
                <a:effectLst/>
                <a:latin typeface="Fira Code" panose="020B0809050000020004" pitchFamily="49" charset="0"/>
              </a:rPr>
              <a:t> {</a:t>
            </a:r>
          </a:p>
          <a:p>
            <a:r>
              <a:rPr lang="en-US" sz="1700" b="0" dirty="0">
                <a:solidFill>
                  <a:srgbClr val="D4D4D4">
                    <a:alpha val="25000"/>
                  </a:srgbClr>
                </a:solidFill>
                <a:effectLst/>
                <a:latin typeface="Fira Code" panose="020B0809050000020004" pitchFamily="49" charset="0"/>
              </a:rPr>
              <a:t>    </a:t>
            </a:r>
            <a:r>
              <a:rPr lang="en-US" sz="1700" b="0" dirty="0" err="1">
                <a:solidFill>
                  <a:srgbClr val="9CDCFE">
                    <a:alpha val="25000"/>
                  </a:srgbClr>
                </a:solidFill>
                <a:effectLst/>
                <a:latin typeface="Fira Code" panose="020B0809050000020004" pitchFamily="49" charset="0"/>
              </a:rPr>
              <a:t>installEvent</a:t>
            </a:r>
            <a:r>
              <a:rPr lang="en-US" sz="1700" b="0" dirty="0" err="1">
                <a:solidFill>
                  <a:srgbClr val="D4D4D4">
                    <a:alpha val="25000"/>
                  </a:srgbClr>
                </a:solidFill>
                <a:effectLst/>
                <a:latin typeface="Fira Code" panose="020B0809050000020004" pitchFamily="49" charset="0"/>
              </a:rPr>
              <a:t>.</a:t>
            </a:r>
            <a:r>
              <a:rPr lang="en-US" sz="1700" b="0" dirty="0" err="1">
                <a:solidFill>
                  <a:srgbClr val="DCDCAA">
                    <a:alpha val="25000"/>
                  </a:srgbClr>
                </a:solidFill>
                <a:effectLst/>
                <a:latin typeface="Fira Code" panose="020B0809050000020004" pitchFamily="49" charset="0"/>
              </a:rPr>
              <a:t>waitUntil</a:t>
            </a:r>
            <a:r>
              <a:rPr lang="en-US" sz="1700" b="0" dirty="0">
                <a:solidFill>
                  <a:srgbClr val="D4D4D4">
                    <a:alpha val="25000"/>
                  </a:srgbClr>
                </a:solidFill>
                <a:effectLst/>
                <a:latin typeface="Fira Code" panose="020B0809050000020004" pitchFamily="49" charset="0"/>
              </a:rPr>
              <a:t>(</a:t>
            </a:r>
          </a:p>
          <a:p>
            <a:r>
              <a:rPr lang="en-US" sz="1700" b="0" dirty="0">
                <a:solidFill>
                  <a:srgbClr val="D4D4D4">
                    <a:alpha val="25000"/>
                  </a:srgbClr>
                </a:solidFill>
                <a:effectLst/>
                <a:latin typeface="Fira Code" panose="020B0809050000020004" pitchFamily="49" charset="0"/>
              </a:rPr>
              <a:t>        </a:t>
            </a:r>
            <a:r>
              <a:rPr lang="en-US" sz="1700" b="0" dirty="0" err="1">
                <a:solidFill>
                  <a:srgbClr val="9CDCFE">
                    <a:alpha val="25000"/>
                  </a:srgbClr>
                </a:solidFill>
                <a:effectLst/>
                <a:latin typeface="Fira Code" panose="020B0809050000020004" pitchFamily="49" charset="0"/>
              </a:rPr>
              <a:t>caches</a:t>
            </a:r>
            <a:r>
              <a:rPr lang="en-US" sz="1700" b="0" dirty="0" err="1">
                <a:solidFill>
                  <a:srgbClr val="D4D4D4">
                    <a:alpha val="25000"/>
                  </a:srgbClr>
                </a:solidFill>
                <a:effectLst/>
                <a:latin typeface="Fira Code" panose="020B0809050000020004" pitchFamily="49" charset="0"/>
              </a:rPr>
              <a:t>.</a:t>
            </a:r>
            <a:r>
              <a:rPr lang="en-US" sz="1700" b="0" dirty="0" err="1">
                <a:solidFill>
                  <a:srgbClr val="DCDCAA">
                    <a:alpha val="25000"/>
                  </a:srgbClr>
                </a:solidFill>
                <a:effectLst/>
                <a:latin typeface="Fira Code" panose="020B0809050000020004" pitchFamily="49" charset="0"/>
              </a:rPr>
              <a:t>open</a:t>
            </a:r>
            <a:r>
              <a:rPr lang="en-US" sz="1700" b="0" dirty="0">
                <a:solidFill>
                  <a:srgbClr val="D4D4D4">
                    <a:alpha val="25000"/>
                  </a:srgbClr>
                </a:solidFill>
                <a:effectLst/>
                <a:latin typeface="Fira Code" panose="020B0809050000020004" pitchFamily="49" charset="0"/>
              </a:rPr>
              <a:t>(</a:t>
            </a:r>
            <a:r>
              <a:rPr lang="en-US" sz="1700" b="0" dirty="0">
                <a:solidFill>
                  <a:srgbClr val="CE9178">
                    <a:alpha val="25000"/>
                  </a:srgbClr>
                </a:solidFill>
                <a:effectLst/>
                <a:latin typeface="Fira Code" panose="020B0809050000020004" pitchFamily="49" charset="0"/>
              </a:rPr>
              <a:t>"my-todo-list-0"</a:t>
            </a:r>
            <a:r>
              <a:rPr lang="en-US" sz="1700" b="0" dirty="0">
                <a:solidFill>
                  <a:srgbClr val="D4D4D4">
                    <a:alpha val="25000"/>
                  </a:srgbClr>
                </a:solidFill>
                <a:effectLst/>
                <a:latin typeface="Fira Code" panose="020B0809050000020004" pitchFamily="49" charset="0"/>
              </a:rPr>
              <a:t>).</a:t>
            </a:r>
            <a:r>
              <a:rPr lang="en-US" sz="1700" b="0" dirty="0">
                <a:solidFill>
                  <a:srgbClr val="DCDCAA">
                    <a:alpha val="25000"/>
                  </a:srgbClr>
                </a:solidFill>
                <a:effectLst/>
                <a:latin typeface="Fira Code" panose="020B0809050000020004" pitchFamily="49" charset="0"/>
              </a:rPr>
              <a:t>then</a:t>
            </a:r>
            <a:r>
              <a:rPr lang="en-US" sz="1700" b="0" dirty="0">
                <a:solidFill>
                  <a:srgbClr val="D4D4D4">
                    <a:alpha val="25000"/>
                  </a:srgbClr>
                </a:solidFill>
                <a:effectLst/>
                <a:latin typeface="Fira Code" panose="020B0809050000020004" pitchFamily="49" charset="0"/>
              </a:rPr>
              <a:t>(</a:t>
            </a:r>
            <a:r>
              <a:rPr lang="en-US" sz="1700" b="0" dirty="0">
                <a:solidFill>
                  <a:srgbClr val="9CDCFE">
                    <a:alpha val="25000"/>
                  </a:srgbClr>
                </a:solidFill>
                <a:effectLst/>
                <a:latin typeface="Fira Code" panose="020B0809050000020004" pitchFamily="49" charset="0"/>
              </a:rPr>
              <a:t>cache</a:t>
            </a:r>
            <a:r>
              <a:rPr lang="en-US" sz="1700" b="0" dirty="0">
                <a:solidFill>
                  <a:srgbClr val="D4D4D4">
                    <a:alpha val="25000"/>
                  </a:srgbClr>
                </a:solidFill>
                <a:effectLst/>
                <a:latin typeface="Fira Code" panose="020B0809050000020004" pitchFamily="49" charset="0"/>
              </a:rPr>
              <a:t> </a:t>
            </a:r>
            <a:r>
              <a:rPr lang="en-US" sz="1700" b="0" dirty="0">
                <a:solidFill>
                  <a:srgbClr val="569CD6">
                    <a:alpha val="25000"/>
                  </a:srgbClr>
                </a:solidFill>
                <a:effectLst/>
                <a:latin typeface="Fira Code" panose="020B0809050000020004" pitchFamily="49" charset="0"/>
              </a:rPr>
              <a:t>=&gt;</a:t>
            </a:r>
            <a:r>
              <a:rPr lang="en-US" sz="1700" b="0" dirty="0">
                <a:solidFill>
                  <a:srgbClr val="D4D4D4">
                    <a:alpha val="25000"/>
                  </a:srgbClr>
                </a:solidFill>
                <a:effectLst/>
                <a:latin typeface="Fira Code" panose="020B0809050000020004" pitchFamily="49" charset="0"/>
              </a:rPr>
              <a:t> {</a:t>
            </a:r>
          </a:p>
          <a:p>
            <a:r>
              <a:rPr lang="en-US" sz="1700" b="0" dirty="0">
                <a:solidFill>
                  <a:srgbClr val="D4D4D4">
                    <a:alpha val="25000"/>
                  </a:srgbClr>
                </a:solidFill>
                <a:effectLst/>
                <a:latin typeface="Fira Code" panose="020B0809050000020004" pitchFamily="49" charset="0"/>
              </a:rPr>
              <a:t>            </a:t>
            </a:r>
            <a:r>
              <a:rPr lang="en-US" sz="1700" b="0" dirty="0" err="1">
                <a:solidFill>
                  <a:srgbClr val="9CDCFE">
                    <a:alpha val="25000"/>
                  </a:srgbClr>
                </a:solidFill>
                <a:effectLst/>
                <a:latin typeface="Fira Code" panose="020B0809050000020004" pitchFamily="49" charset="0"/>
              </a:rPr>
              <a:t>cache</a:t>
            </a:r>
            <a:r>
              <a:rPr lang="en-US" sz="1700" b="0" dirty="0" err="1">
                <a:solidFill>
                  <a:srgbClr val="D4D4D4">
                    <a:alpha val="25000"/>
                  </a:srgbClr>
                </a:solidFill>
                <a:effectLst/>
                <a:latin typeface="Fira Code" panose="020B0809050000020004" pitchFamily="49" charset="0"/>
              </a:rPr>
              <a:t>.</a:t>
            </a:r>
            <a:r>
              <a:rPr lang="en-US" sz="1700" b="0" dirty="0" err="1">
                <a:solidFill>
                  <a:srgbClr val="DCDCAA">
                    <a:alpha val="25000"/>
                  </a:srgbClr>
                </a:solidFill>
                <a:effectLst/>
                <a:latin typeface="Fira Code" panose="020B0809050000020004" pitchFamily="49" charset="0"/>
              </a:rPr>
              <a:t>addAll</a:t>
            </a:r>
            <a:r>
              <a:rPr lang="en-US" sz="1700" b="0" dirty="0">
                <a:solidFill>
                  <a:srgbClr val="D4D4D4">
                    <a:alpha val="25000"/>
                  </a:srgbClr>
                </a:solidFill>
                <a:effectLst/>
                <a:latin typeface="Fira Code" panose="020B0809050000020004" pitchFamily="49" charset="0"/>
              </a:rPr>
              <a:t>(</a:t>
            </a:r>
            <a:r>
              <a:rPr lang="en-US" sz="1700" b="0" dirty="0">
                <a:solidFill>
                  <a:srgbClr val="4FC1FF">
                    <a:alpha val="25000"/>
                  </a:srgbClr>
                </a:solidFill>
                <a:effectLst/>
                <a:latin typeface="Fira Code" panose="020B0809050000020004" pitchFamily="49" charset="0"/>
              </a:rPr>
              <a:t>assets</a:t>
            </a:r>
            <a:r>
              <a:rPr lang="en-US" sz="1700" b="0" dirty="0">
                <a:solidFill>
                  <a:srgbClr val="D4D4D4">
                    <a:alpha val="25000"/>
                  </a:srgbClr>
                </a:solidFill>
                <a:effectLst/>
                <a:latin typeface="Fira Code" panose="020B0809050000020004" pitchFamily="49" charset="0"/>
              </a:rPr>
              <a:t>)</a:t>
            </a:r>
          </a:p>
          <a:p>
            <a:r>
              <a:rPr lang="en-US" sz="1700" b="0" dirty="0">
                <a:solidFill>
                  <a:srgbClr val="D4D4D4">
                    <a:alpha val="25000"/>
                  </a:srgbClr>
                </a:solidFill>
                <a:effectLst/>
                <a:latin typeface="Fira Code" panose="020B0809050000020004" pitchFamily="49" charset="0"/>
              </a:rPr>
              <a:t>        })</a:t>
            </a:r>
          </a:p>
          <a:p>
            <a:r>
              <a:rPr lang="en-US" sz="1700" b="0" dirty="0">
                <a:solidFill>
                  <a:srgbClr val="D4D4D4">
                    <a:alpha val="25000"/>
                  </a:srgbClr>
                </a:solidFill>
                <a:effectLst/>
                <a:latin typeface="Fira Code" panose="020B0809050000020004" pitchFamily="49" charset="0"/>
              </a:rPr>
              <a:t>    )</a:t>
            </a:r>
          </a:p>
          <a:p>
            <a:r>
              <a:rPr lang="en-US" sz="1700" b="0" dirty="0">
                <a:solidFill>
                  <a:srgbClr val="D4D4D4">
                    <a:alpha val="25000"/>
                  </a:srgbClr>
                </a:solidFill>
                <a:effectLst/>
                <a:latin typeface="Fira Code" panose="020B0809050000020004" pitchFamily="49" charset="0"/>
              </a:rPr>
              <a:t>});</a:t>
            </a:r>
          </a:p>
          <a:p>
            <a:endParaRPr lang="en-US" sz="1700" b="0" dirty="0">
              <a:solidFill>
                <a:srgbClr val="D4D4D4">
                  <a:alpha val="25000"/>
                </a:srgbClr>
              </a:solidFill>
              <a:effectLst/>
              <a:latin typeface="Fira Code" panose="020B0809050000020004" pitchFamily="49" charset="0"/>
            </a:endParaRPr>
          </a:p>
          <a:p>
            <a:r>
              <a:rPr lang="en-US" sz="1700" dirty="0">
                <a:solidFill>
                  <a:schemeClr val="bg1">
                    <a:alpha val="25000"/>
                  </a:schemeClr>
                </a:solidFill>
                <a:latin typeface="Fira Sans" panose="020B0503050000020004" pitchFamily="34" charset="0"/>
              </a:rPr>
              <a:t>3️⃣ </a:t>
            </a:r>
            <a:r>
              <a:rPr lang="en-US" sz="1700" b="0" dirty="0">
                <a:solidFill>
                  <a:srgbClr val="6A9955">
                    <a:alpha val="25000"/>
                  </a:srgbClr>
                </a:solidFill>
                <a:effectLst/>
                <a:latin typeface="Fira Code" panose="020B0809050000020004" pitchFamily="49" charset="0"/>
              </a:rPr>
              <a:t>// </a:t>
            </a:r>
            <a:r>
              <a:rPr lang="en-US" sz="1700" b="0" dirty="0" err="1">
                <a:solidFill>
                  <a:srgbClr val="6A9955">
                    <a:alpha val="25000"/>
                  </a:srgbClr>
                </a:solidFill>
                <a:effectLst/>
                <a:latin typeface="Fira Code" panose="020B0809050000020004" pitchFamily="49" charset="0"/>
              </a:rPr>
              <a:t>interceptamos</a:t>
            </a:r>
            <a:r>
              <a:rPr lang="en-US" sz="1700" b="0" dirty="0">
                <a:solidFill>
                  <a:srgbClr val="6A9955">
                    <a:alpha val="25000"/>
                  </a:srgbClr>
                </a:solidFill>
                <a:effectLst/>
                <a:latin typeface="Fira Code" panose="020B0809050000020004" pitchFamily="49" charset="0"/>
              </a:rPr>
              <a:t> las </a:t>
            </a:r>
            <a:r>
              <a:rPr lang="en-US" sz="1700" b="0" dirty="0" err="1">
                <a:solidFill>
                  <a:srgbClr val="6A9955">
                    <a:alpha val="25000"/>
                  </a:srgbClr>
                </a:solidFill>
                <a:effectLst/>
                <a:latin typeface="Fira Code" panose="020B0809050000020004" pitchFamily="49" charset="0"/>
              </a:rPr>
              <a:t>peticiones</a:t>
            </a:r>
            <a:r>
              <a:rPr lang="en-US" sz="1700" b="0" dirty="0">
                <a:solidFill>
                  <a:srgbClr val="6A9955">
                    <a:alpha val="25000"/>
                  </a:srgbClr>
                </a:solidFill>
                <a:effectLst/>
                <a:latin typeface="Fira Code" panose="020B0809050000020004" pitchFamily="49" charset="0"/>
              </a:rPr>
              <a:t> de red</a:t>
            </a:r>
            <a:br>
              <a:rPr lang="en-US" sz="1700" b="0" dirty="0">
                <a:solidFill>
                  <a:srgbClr val="D4D4D4">
                    <a:alpha val="25000"/>
                  </a:srgbClr>
                </a:solidFill>
                <a:effectLst/>
                <a:latin typeface="Fira Code" panose="020B0809050000020004" pitchFamily="49" charset="0"/>
              </a:rPr>
            </a:br>
            <a:r>
              <a:rPr lang="en-US" sz="1700" b="0" dirty="0" err="1">
                <a:solidFill>
                  <a:srgbClr val="9CDCFE">
                    <a:alpha val="25000"/>
                  </a:srgbClr>
                </a:solidFill>
                <a:effectLst/>
                <a:latin typeface="Fira Code" panose="020B0809050000020004" pitchFamily="49" charset="0"/>
              </a:rPr>
              <a:t>self</a:t>
            </a:r>
            <a:r>
              <a:rPr lang="en-US" sz="1700" b="0" dirty="0" err="1">
                <a:solidFill>
                  <a:srgbClr val="D4D4D4">
                    <a:alpha val="25000"/>
                  </a:srgbClr>
                </a:solidFill>
                <a:effectLst/>
                <a:latin typeface="Fira Code" panose="020B0809050000020004" pitchFamily="49" charset="0"/>
              </a:rPr>
              <a:t>.</a:t>
            </a:r>
            <a:r>
              <a:rPr lang="en-US" sz="1700" b="0" dirty="0" err="1">
                <a:solidFill>
                  <a:srgbClr val="DCDCAA">
                    <a:alpha val="25000"/>
                  </a:srgbClr>
                </a:solidFill>
                <a:effectLst/>
                <a:latin typeface="Fira Code" panose="020B0809050000020004" pitchFamily="49" charset="0"/>
              </a:rPr>
              <a:t>addEventListener</a:t>
            </a:r>
            <a:r>
              <a:rPr lang="en-US" sz="1700" b="0" dirty="0">
                <a:solidFill>
                  <a:srgbClr val="D4D4D4">
                    <a:alpha val="25000"/>
                  </a:srgbClr>
                </a:solidFill>
                <a:effectLst/>
                <a:latin typeface="Fira Code" panose="020B0809050000020004" pitchFamily="49" charset="0"/>
              </a:rPr>
              <a:t>(</a:t>
            </a:r>
            <a:r>
              <a:rPr lang="en-US" sz="1700" b="0" dirty="0">
                <a:solidFill>
                  <a:srgbClr val="CE9178">
                    <a:alpha val="25000"/>
                  </a:srgbClr>
                </a:solidFill>
                <a:effectLst/>
                <a:latin typeface="Fira Code" panose="020B0809050000020004" pitchFamily="49" charset="0"/>
              </a:rPr>
              <a:t>"fetch"</a:t>
            </a:r>
            <a:r>
              <a:rPr lang="en-US" sz="1700" b="0" dirty="0">
                <a:solidFill>
                  <a:srgbClr val="D4D4D4">
                    <a:alpha val="25000"/>
                  </a:srgbClr>
                </a:solidFill>
                <a:effectLst/>
                <a:latin typeface="Fira Code" panose="020B0809050000020004" pitchFamily="49" charset="0"/>
              </a:rPr>
              <a:t>, </a:t>
            </a:r>
            <a:r>
              <a:rPr lang="en-US" sz="1700" b="0" dirty="0" err="1">
                <a:solidFill>
                  <a:srgbClr val="9CDCFE">
                    <a:alpha val="25000"/>
                  </a:srgbClr>
                </a:solidFill>
                <a:effectLst/>
                <a:latin typeface="Fira Code" panose="020B0809050000020004" pitchFamily="49" charset="0"/>
              </a:rPr>
              <a:t>fetchEvent</a:t>
            </a:r>
            <a:r>
              <a:rPr lang="en-US" sz="1700" b="0" dirty="0">
                <a:solidFill>
                  <a:srgbClr val="D4D4D4">
                    <a:alpha val="25000"/>
                  </a:srgbClr>
                </a:solidFill>
                <a:effectLst/>
                <a:latin typeface="Fira Code" panose="020B0809050000020004" pitchFamily="49" charset="0"/>
              </a:rPr>
              <a:t> </a:t>
            </a:r>
            <a:r>
              <a:rPr lang="en-US" sz="1700" b="0" dirty="0">
                <a:solidFill>
                  <a:srgbClr val="569CD6">
                    <a:alpha val="25000"/>
                  </a:srgbClr>
                </a:solidFill>
                <a:effectLst/>
                <a:latin typeface="Fira Code" panose="020B0809050000020004" pitchFamily="49" charset="0"/>
              </a:rPr>
              <a:t>=&gt;</a:t>
            </a:r>
            <a:r>
              <a:rPr lang="en-US" sz="1700" b="0" dirty="0">
                <a:solidFill>
                  <a:srgbClr val="D4D4D4">
                    <a:alpha val="25000"/>
                  </a:srgbClr>
                </a:solidFill>
                <a:effectLst/>
                <a:latin typeface="Fira Code" panose="020B0809050000020004" pitchFamily="49" charset="0"/>
              </a:rPr>
              <a:t> {</a:t>
            </a:r>
          </a:p>
          <a:p>
            <a:r>
              <a:rPr lang="en-US" sz="1700" b="0" dirty="0">
                <a:solidFill>
                  <a:srgbClr val="D4D4D4">
                    <a:alpha val="25000"/>
                  </a:srgbClr>
                </a:solidFill>
                <a:effectLst/>
                <a:latin typeface="Fira Code" panose="020B0809050000020004" pitchFamily="49" charset="0"/>
              </a:rPr>
              <a:t>    </a:t>
            </a:r>
            <a:r>
              <a:rPr lang="en-US" sz="1700" b="0" dirty="0" err="1">
                <a:solidFill>
                  <a:srgbClr val="9CDCFE">
                    <a:alpha val="25000"/>
                  </a:srgbClr>
                </a:solidFill>
                <a:effectLst/>
                <a:latin typeface="Fira Code" panose="020B0809050000020004" pitchFamily="49" charset="0"/>
              </a:rPr>
              <a:t>fetchEvent</a:t>
            </a:r>
            <a:r>
              <a:rPr lang="en-US" sz="1700" b="0" dirty="0" err="1">
                <a:solidFill>
                  <a:srgbClr val="D4D4D4">
                    <a:alpha val="25000"/>
                  </a:srgbClr>
                </a:solidFill>
                <a:effectLst/>
                <a:latin typeface="Fira Code" panose="020B0809050000020004" pitchFamily="49" charset="0"/>
              </a:rPr>
              <a:t>.</a:t>
            </a:r>
            <a:r>
              <a:rPr lang="en-US" sz="1700" b="0" dirty="0" err="1">
                <a:solidFill>
                  <a:srgbClr val="DCDCAA">
                    <a:alpha val="25000"/>
                  </a:srgbClr>
                </a:solidFill>
                <a:effectLst/>
                <a:latin typeface="Fira Code" panose="020B0809050000020004" pitchFamily="49" charset="0"/>
              </a:rPr>
              <a:t>respondWith</a:t>
            </a:r>
            <a:r>
              <a:rPr lang="en-US" sz="1700" b="0" dirty="0">
                <a:solidFill>
                  <a:srgbClr val="D4D4D4">
                    <a:alpha val="25000"/>
                  </a:srgbClr>
                </a:solidFill>
                <a:effectLst/>
                <a:latin typeface="Fira Code" panose="020B0809050000020004" pitchFamily="49" charset="0"/>
              </a:rPr>
              <a:t>(</a:t>
            </a:r>
          </a:p>
          <a:p>
            <a:r>
              <a:rPr lang="en-US" sz="1700" b="0" dirty="0">
                <a:solidFill>
                  <a:srgbClr val="D4D4D4">
                    <a:alpha val="25000"/>
                  </a:srgbClr>
                </a:solidFill>
                <a:effectLst/>
                <a:latin typeface="Fira Code" panose="020B0809050000020004" pitchFamily="49" charset="0"/>
              </a:rPr>
              <a:t>        </a:t>
            </a:r>
            <a:r>
              <a:rPr lang="en-US" sz="1700" b="0" dirty="0" err="1">
                <a:solidFill>
                  <a:srgbClr val="9CDCFE">
                    <a:alpha val="25000"/>
                  </a:srgbClr>
                </a:solidFill>
                <a:effectLst/>
                <a:latin typeface="Fira Code" panose="020B0809050000020004" pitchFamily="49" charset="0"/>
              </a:rPr>
              <a:t>caches</a:t>
            </a:r>
            <a:r>
              <a:rPr lang="en-US" sz="1700" b="0" dirty="0" err="1">
                <a:solidFill>
                  <a:srgbClr val="D4D4D4">
                    <a:alpha val="25000"/>
                  </a:srgbClr>
                </a:solidFill>
                <a:effectLst/>
                <a:latin typeface="Fira Code" panose="020B0809050000020004" pitchFamily="49" charset="0"/>
              </a:rPr>
              <a:t>.</a:t>
            </a:r>
            <a:r>
              <a:rPr lang="en-US" sz="1700" b="0" dirty="0" err="1">
                <a:solidFill>
                  <a:srgbClr val="DCDCAA">
                    <a:alpha val="25000"/>
                  </a:srgbClr>
                </a:solidFill>
                <a:effectLst/>
                <a:latin typeface="Fira Code" panose="020B0809050000020004" pitchFamily="49" charset="0"/>
              </a:rPr>
              <a:t>match</a:t>
            </a:r>
            <a:r>
              <a:rPr lang="en-US" sz="1700" b="0" dirty="0">
                <a:solidFill>
                  <a:srgbClr val="D4D4D4">
                    <a:alpha val="25000"/>
                  </a:srgbClr>
                </a:solidFill>
                <a:effectLst/>
                <a:latin typeface="Fira Code" panose="020B0809050000020004" pitchFamily="49" charset="0"/>
              </a:rPr>
              <a:t>(</a:t>
            </a:r>
            <a:r>
              <a:rPr lang="en-US" sz="1700" b="0" dirty="0" err="1">
                <a:solidFill>
                  <a:srgbClr val="9CDCFE">
                    <a:alpha val="25000"/>
                  </a:srgbClr>
                </a:solidFill>
                <a:effectLst/>
                <a:latin typeface="Fira Code" panose="020B0809050000020004" pitchFamily="49" charset="0"/>
              </a:rPr>
              <a:t>fetchEvent</a:t>
            </a:r>
            <a:r>
              <a:rPr lang="en-US" sz="1700" b="0" dirty="0" err="1">
                <a:solidFill>
                  <a:srgbClr val="D4D4D4">
                    <a:alpha val="25000"/>
                  </a:srgbClr>
                </a:solidFill>
                <a:effectLst/>
                <a:latin typeface="Fira Code" panose="020B0809050000020004" pitchFamily="49" charset="0"/>
              </a:rPr>
              <a:t>.</a:t>
            </a:r>
            <a:r>
              <a:rPr lang="en-US" sz="1700" b="0" dirty="0" err="1">
                <a:solidFill>
                  <a:srgbClr val="9CDCFE">
                    <a:alpha val="25000"/>
                  </a:srgbClr>
                </a:solidFill>
                <a:effectLst/>
                <a:latin typeface="Fira Code" panose="020B0809050000020004" pitchFamily="49" charset="0"/>
              </a:rPr>
              <a:t>request</a:t>
            </a:r>
            <a:r>
              <a:rPr lang="en-US" sz="1700" b="0" dirty="0">
                <a:solidFill>
                  <a:srgbClr val="D4D4D4">
                    <a:alpha val="25000"/>
                  </a:srgbClr>
                </a:solidFill>
                <a:effectLst/>
                <a:latin typeface="Fira Code" panose="020B0809050000020004" pitchFamily="49" charset="0"/>
              </a:rPr>
              <a:t>).</a:t>
            </a:r>
            <a:r>
              <a:rPr lang="en-US" sz="1700" b="0" dirty="0">
                <a:solidFill>
                  <a:srgbClr val="DCDCAA">
                    <a:alpha val="25000"/>
                  </a:srgbClr>
                </a:solidFill>
                <a:effectLst/>
                <a:latin typeface="Fira Code" panose="020B0809050000020004" pitchFamily="49" charset="0"/>
              </a:rPr>
              <a:t>then</a:t>
            </a:r>
            <a:r>
              <a:rPr lang="en-US" sz="1700" b="0" dirty="0">
                <a:solidFill>
                  <a:srgbClr val="D4D4D4">
                    <a:alpha val="25000"/>
                  </a:srgbClr>
                </a:solidFill>
                <a:effectLst/>
                <a:latin typeface="Fira Code" panose="020B0809050000020004" pitchFamily="49" charset="0"/>
              </a:rPr>
              <a:t>(</a:t>
            </a:r>
            <a:r>
              <a:rPr lang="en-US" sz="1700" b="0" dirty="0">
                <a:solidFill>
                  <a:srgbClr val="9CDCFE">
                    <a:alpha val="25000"/>
                  </a:srgbClr>
                </a:solidFill>
                <a:effectLst/>
                <a:latin typeface="Fira Code" panose="020B0809050000020004" pitchFamily="49" charset="0"/>
              </a:rPr>
              <a:t>res</a:t>
            </a:r>
            <a:r>
              <a:rPr lang="en-US" sz="1700" b="0" dirty="0">
                <a:solidFill>
                  <a:srgbClr val="D4D4D4">
                    <a:alpha val="25000"/>
                  </a:srgbClr>
                </a:solidFill>
                <a:effectLst/>
                <a:latin typeface="Fira Code" panose="020B0809050000020004" pitchFamily="49" charset="0"/>
              </a:rPr>
              <a:t> </a:t>
            </a:r>
            <a:r>
              <a:rPr lang="en-US" sz="1700" b="0" dirty="0">
                <a:solidFill>
                  <a:srgbClr val="569CD6">
                    <a:alpha val="25000"/>
                  </a:srgbClr>
                </a:solidFill>
                <a:effectLst/>
                <a:latin typeface="Fira Code" panose="020B0809050000020004" pitchFamily="49" charset="0"/>
              </a:rPr>
              <a:t>=&gt;</a:t>
            </a:r>
            <a:r>
              <a:rPr lang="en-US" sz="1700" b="0" dirty="0">
                <a:solidFill>
                  <a:srgbClr val="D4D4D4">
                    <a:alpha val="25000"/>
                  </a:srgbClr>
                </a:solidFill>
                <a:effectLst/>
                <a:latin typeface="Fira Code" panose="020B0809050000020004" pitchFamily="49" charset="0"/>
              </a:rPr>
              <a:t> {</a:t>
            </a:r>
          </a:p>
          <a:p>
            <a:r>
              <a:rPr lang="en-US" sz="1700" b="0" dirty="0">
                <a:solidFill>
                  <a:srgbClr val="D4D4D4">
                    <a:alpha val="25000"/>
                  </a:srgbClr>
                </a:solidFill>
                <a:effectLst/>
                <a:latin typeface="Fira Code" panose="020B0809050000020004" pitchFamily="49" charset="0"/>
              </a:rPr>
              <a:t>            </a:t>
            </a:r>
            <a:r>
              <a:rPr lang="en-US" sz="1700" b="0" dirty="0">
                <a:solidFill>
                  <a:srgbClr val="C586C0">
                    <a:alpha val="25000"/>
                  </a:srgbClr>
                </a:solidFill>
                <a:effectLst/>
                <a:latin typeface="Fira Code" panose="020B0809050000020004" pitchFamily="49" charset="0"/>
              </a:rPr>
              <a:t>return</a:t>
            </a:r>
            <a:r>
              <a:rPr lang="en-US" sz="1700" b="0" dirty="0">
                <a:solidFill>
                  <a:srgbClr val="D4D4D4">
                    <a:alpha val="25000"/>
                  </a:srgbClr>
                </a:solidFill>
                <a:effectLst/>
                <a:latin typeface="Fira Code" panose="020B0809050000020004" pitchFamily="49" charset="0"/>
              </a:rPr>
              <a:t> </a:t>
            </a:r>
            <a:r>
              <a:rPr lang="en-US" sz="1700" b="0" dirty="0">
                <a:solidFill>
                  <a:srgbClr val="9CDCFE">
                    <a:alpha val="25000"/>
                  </a:srgbClr>
                </a:solidFill>
                <a:effectLst/>
                <a:latin typeface="Fira Code" panose="020B0809050000020004" pitchFamily="49" charset="0"/>
              </a:rPr>
              <a:t>res</a:t>
            </a:r>
            <a:r>
              <a:rPr lang="en-US" sz="1700" b="0" dirty="0">
                <a:solidFill>
                  <a:srgbClr val="D4D4D4">
                    <a:alpha val="25000"/>
                  </a:srgbClr>
                </a:solidFill>
                <a:effectLst/>
                <a:latin typeface="Fira Code" panose="020B0809050000020004" pitchFamily="49" charset="0"/>
              </a:rPr>
              <a:t> || </a:t>
            </a:r>
            <a:r>
              <a:rPr lang="en-US" sz="1700" b="0" dirty="0">
                <a:solidFill>
                  <a:srgbClr val="DCDCAA">
                    <a:alpha val="25000"/>
                  </a:srgbClr>
                </a:solidFill>
                <a:effectLst/>
                <a:latin typeface="Fira Code" panose="020B0809050000020004" pitchFamily="49" charset="0"/>
              </a:rPr>
              <a:t>fetch</a:t>
            </a:r>
            <a:r>
              <a:rPr lang="en-US" sz="1700" b="0" dirty="0">
                <a:solidFill>
                  <a:srgbClr val="D4D4D4">
                    <a:alpha val="25000"/>
                  </a:srgbClr>
                </a:solidFill>
                <a:effectLst/>
                <a:latin typeface="Fira Code" panose="020B0809050000020004" pitchFamily="49" charset="0"/>
              </a:rPr>
              <a:t>(</a:t>
            </a:r>
            <a:r>
              <a:rPr lang="en-US" sz="1700" b="0" dirty="0" err="1">
                <a:solidFill>
                  <a:srgbClr val="9CDCFE">
                    <a:alpha val="25000"/>
                  </a:srgbClr>
                </a:solidFill>
                <a:effectLst/>
                <a:latin typeface="Fira Code" panose="020B0809050000020004" pitchFamily="49" charset="0"/>
              </a:rPr>
              <a:t>fetchEvent</a:t>
            </a:r>
            <a:r>
              <a:rPr lang="en-US" sz="1700" b="0" dirty="0" err="1">
                <a:solidFill>
                  <a:srgbClr val="D4D4D4">
                    <a:alpha val="25000"/>
                  </a:srgbClr>
                </a:solidFill>
                <a:effectLst/>
                <a:latin typeface="Fira Code" panose="020B0809050000020004" pitchFamily="49" charset="0"/>
              </a:rPr>
              <a:t>.</a:t>
            </a:r>
            <a:r>
              <a:rPr lang="en-US" sz="1700" b="0" dirty="0" err="1">
                <a:solidFill>
                  <a:srgbClr val="9CDCFE">
                    <a:alpha val="25000"/>
                  </a:srgbClr>
                </a:solidFill>
                <a:effectLst/>
                <a:latin typeface="Fira Code" panose="020B0809050000020004" pitchFamily="49" charset="0"/>
              </a:rPr>
              <a:t>request</a:t>
            </a:r>
            <a:r>
              <a:rPr lang="en-US" sz="1700" b="0" dirty="0">
                <a:solidFill>
                  <a:srgbClr val="D4D4D4">
                    <a:alpha val="25000"/>
                  </a:srgbClr>
                </a:solidFill>
                <a:effectLst/>
                <a:latin typeface="Fira Code" panose="020B0809050000020004" pitchFamily="49" charset="0"/>
              </a:rPr>
              <a:t>)</a:t>
            </a:r>
          </a:p>
          <a:p>
            <a:r>
              <a:rPr lang="en-US" sz="1700" b="0" dirty="0">
                <a:solidFill>
                  <a:srgbClr val="D4D4D4">
                    <a:alpha val="25000"/>
                  </a:srgbClr>
                </a:solidFill>
                <a:effectLst/>
                <a:latin typeface="Fira Code" panose="020B0809050000020004" pitchFamily="49" charset="0"/>
              </a:rPr>
              <a:t>        })</a:t>
            </a:r>
          </a:p>
          <a:p>
            <a:r>
              <a:rPr lang="en-US" sz="1700" b="0" dirty="0">
                <a:solidFill>
                  <a:srgbClr val="D4D4D4">
                    <a:alpha val="25000"/>
                  </a:srgbClr>
                </a:solidFill>
                <a:effectLst/>
                <a:latin typeface="Fira Code" panose="020B0809050000020004" pitchFamily="49" charset="0"/>
              </a:rPr>
              <a:t>    )</a:t>
            </a:r>
          </a:p>
          <a:p>
            <a:r>
              <a:rPr lang="en-US" sz="1700" b="0" dirty="0">
                <a:solidFill>
                  <a:srgbClr val="D4D4D4">
                    <a:alpha val="25000"/>
                  </a:srgbClr>
                </a:solidFill>
                <a:effectLst/>
                <a:latin typeface="Fira Code" panose="020B0809050000020004" pitchFamily="49" charset="0"/>
              </a:rPr>
              <a:t>})</a:t>
            </a:r>
          </a:p>
        </p:txBody>
      </p:sp>
      <p:grpSp>
        <p:nvGrpSpPr>
          <p:cNvPr id="32" name="Group 31">
            <a:extLst>
              <a:ext uri="{FF2B5EF4-FFF2-40B4-BE49-F238E27FC236}">
                <a16:creationId xmlns:a16="http://schemas.microsoft.com/office/drawing/2014/main" id="{8DBCF409-EC90-E35D-51E4-9887C995B90C}"/>
              </a:ext>
            </a:extLst>
          </p:cNvPr>
          <p:cNvGrpSpPr/>
          <p:nvPr/>
        </p:nvGrpSpPr>
        <p:grpSpPr>
          <a:xfrm>
            <a:off x="257306" y="246819"/>
            <a:ext cx="7428010" cy="646331"/>
            <a:chOff x="344390" y="1412206"/>
            <a:chExt cx="7428010" cy="646331"/>
          </a:xfrm>
        </p:grpSpPr>
        <p:sp>
          <p:nvSpPr>
            <p:cNvPr id="33" name="TextBox 32">
              <a:extLst>
                <a:ext uri="{FF2B5EF4-FFF2-40B4-BE49-F238E27FC236}">
                  <a16:creationId xmlns:a16="http://schemas.microsoft.com/office/drawing/2014/main" id="{89E7D6DA-E2BD-3626-C0A8-F23B639279B2}"/>
                </a:ext>
              </a:extLst>
            </p:cNvPr>
            <p:cNvSpPr txBox="1"/>
            <p:nvPr/>
          </p:nvSpPr>
          <p:spPr>
            <a:xfrm>
              <a:off x="344390" y="1412206"/>
              <a:ext cx="7428010" cy="646331"/>
            </a:xfrm>
            <a:prstGeom prst="rect">
              <a:avLst/>
            </a:prstGeom>
            <a:noFill/>
          </p:spPr>
          <p:txBody>
            <a:bodyPr wrap="square" rtlCol="0">
              <a:spAutoFit/>
            </a:bodyPr>
            <a:lstStyle/>
            <a:p>
              <a:r>
                <a:rPr lang="en-US" sz="3600" dirty="0">
                  <a:solidFill>
                    <a:schemeClr val="bg1"/>
                  </a:solidFill>
                  <a:latin typeface="Fira Sans" panose="020B0503050000020004" pitchFamily="34" charset="0"/>
                </a:rPr>
                <a:t>¿</a:t>
              </a:r>
              <a:r>
                <a:rPr lang="en-US" sz="3600" dirty="0" err="1">
                  <a:solidFill>
                    <a:schemeClr val="bg1"/>
                  </a:solidFill>
                  <a:latin typeface="Fira Sans" panose="020B0503050000020004" pitchFamily="34" charset="0"/>
                </a:rPr>
                <a:t>Cómo</a:t>
              </a:r>
              <a:r>
                <a:rPr lang="en-US" sz="3600" dirty="0">
                  <a:solidFill>
                    <a:schemeClr val="bg1"/>
                  </a:solidFill>
                  <a:latin typeface="Fira Sans" panose="020B0503050000020004" pitchFamily="34" charset="0"/>
                </a:rPr>
                <a:t> </a:t>
              </a:r>
              <a:r>
                <a:rPr lang="en-US" sz="3600" dirty="0" err="1">
                  <a:solidFill>
                    <a:schemeClr val="bg1"/>
                  </a:solidFill>
                  <a:latin typeface="Fira Sans" panose="020B0503050000020004" pitchFamily="34" charset="0"/>
                </a:rPr>
                <a:t>hacer</a:t>
              </a:r>
              <a:r>
                <a:rPr lang="en-US" sz="3600" dirty="0">
                  <a:solidFill>
                    <a:schemeClr val="bg1"/>
                  </a:solidFill>
                  <a:latin typeface="Fira Sans" panose="020B0503050000020004" pitchFamily="34" charset="0"/>
                </a:rPr>
                <a:t> </a:t>
              </a:r>
              <a:r>
                <a:rPr lang="en-US" sz="3600" dirty="0" err="1">
                  <a:solidFill>
                    <a:schemeClr val="bg1"/>
                  </a:solidFill>
                  <a:latin typeface="Fira Sans" panose="020B0503050000020004" pitchFamily="34" charset="0"/>
                </a:rPr>
                <a:t>una</a:t>
              </a:r>
              <a:r>
                <a:rPr lang="en-US" sz="3600" dirty="0">
                  <a:solidFill>
                    <a:schemeClr val="bg1"/>
                  </a:solidFill>
                  <a:latin typeface="Fira Sans" panose="020B0503050000020004" pitchFamily="34" charset="0"/>
                </a:rPr>
                <a:t>          ?</a:t>
              </a:r>
            </a:p>
          </p:txBody>
        </p:sp>
        <p:grpSp>
          <p:nvGrpSpPr>
            <p:cNvPr id="34" name="Group 33">
              <a:extLst>
                <a:ext uri="{FF2B5EF4-FFF2-40B4-BE49-F238E27FC236}">
                  <a16:creationId xmlns:a16="http://schemas.microsoft.com/office/drawing/2014/main" id="{2B60095D-98E5-CD3A-50E6-35E64F48244D}"/>
                </a:ext>
              </a:extLst>
            </p:cNvPr>
            <p:cNvGrpSpPr/>
            <p:nvPr/>
          </p:nvGrpSpPr>
          <p:grpSpPr>
            <a:xfrm>
              <a:off x="4204024" y="1552732"/>
              <a:ext cx="918066" cy="340949"/>
              <a:chOff x="-2324696" y="2904313"/>
              <a:chExt cx="1954896" cy="726002"/>
            </a:xfrm>
          </p:grpSpPr>
          <p:sp>
            <p:nvSpPr>
              <p:cNvPr id="35" name="Freeform: Shape 34">
                <a:extLst>
                  <a:ext uri="{FF2B5EF4-FFF2-40B4-BE49-F238E27FC236}">
                    <a16:creationId xmlns:a16="http://schemas.microsoft.com/office/drawing/2014/main" id="{E6688566-DB85-1AD9-5F19-FF154AF6132C}"/>
                  </a:ext>
                </a:extLst>
              </p:cNvPr>
              <p:cNvSpPr/>
              <p:nvPr/>
            </p:nvSpPr>
            <p:spPr>
              <a:xfrm>
                <a:off x="-877078" y="2904313"/>
                <a:ext cx="507278" cy="723393"/>
              </a:xfrm>
              <a:custGeom>
                <a:avLst/>
                <a:gdLst>
                  <a:gd name="connsiteX0" fmla="*/ 689 w 747308"/>
                  <a:gd name="connsiteY0" fmla="*/ 874927 h 1065677"/>
                  <a:gd name="connsiteX1" fmla="*/ 82460 w 747308"/>
                  <a:gd name="connsiteY1" fmla="*/ 668150 h 1065677"/>
                  <a:gd name="connsiteX2" fmla="*/ 318558 w 747308"/>
                  <a:gd name="connsiteY2" fmla="*/ 668150 h 1065677"/>
                  <a:gd name="connsiteX3" fmla="*/ 206489 w 747308"/>
                  <a:gd name="connsiteY3" fmla="*/ 354479 h 1065677"/>
                  <a:gd name="connsiteX4" fmla="*/ 346632 w 747308"/>
                  <a:gd name="connsiteY4" fmla="*/ 116 h 1065677"/>
                  <a:gd name="connsiteX5" fmla="*/ 747998 w 747308"/>
                  <a:gd name="connsiteY5" fmla="*/ 1065794 h 1065677"/>
                  <a:gd name="connsiteX6" fmla="*/ 452007 w 747308"/>
                  <a:gd name="connsiteY6" fmla="*/ 1065794 h 1065677"/>
                  <a:gd name="connsiteX7" fmla="*/ 383422 w 747308"/>
                  <a:gd name="connsiteY7" fmla="*/ 874927 h 1065677"/>
                  <a:gd name="connsiteX8" fmla="*/ 689 w 747308"/>
                  <a:gd name="connsiteY8" fmla="*/ 874927 h 1065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7308" h="1065677">
                    <a:moveTo>
                      <a:pt x="689" y="874927"/>
                    </a:moveTo>
                    <a:lnTo>
                      <a:pt x="82460" y="668150"/>
                    </a:lnTo>
                    <a:lnTo>
                      <a:pt x="318558" y="668150"/>
                    </a:lnTo>
                    <a:lnTo>
                      <a:pt x="206489" y="354479"/>
                    </a:lnTo>
                    <a:lnTo>
                      <a:pt x="346632" y="116"/>
                    </a:lnTo>
                    <a:lnTo>
                      <a:pt x="747998" y="1065794"/>
                    </a:lnTo>
                    <a:lnTo>
                      <a:pt x="452007" y="1065794"/>
                    </a:lnTo>
                    <a:lnTo>
                      <a:pt x="383422" y="874927"/>
                    </a:lnTo>
                    <a:lnTo>
                      <a:pt x="689" y="874927"/>
                    </a:lnTo>
                    <a:close/>
                  </a:path>
                </a:pathLst>
              </a:custGeom>
              <a:solidFill>
                <a:schemeClr val="bg1">
                  <a:alpha val="91000"/>
                </a:schemeClr>
              </a:solidFill>
              <a:ln w="22666" cap="flat">
                <a:noFill/>
                <a:prstDash val="solid"/>
                <a:round/>
              </a:ln>
            </p:spPr>
            <p:txBody>
              <a:bodyPr rtlCol="0" anchor="ctr"/>
              <a:lstStyle/>
              <a:p>
                <a:endParaRPr lang="en-US"/>
              </a:p>
            </p:txBody>
          </p:sp>
          <p:sp>
            <p:nvSpPr>
              <p:cNvPr id="36" name="Freeform: Shape 35">
                <a:extLst>
                  <a:ext uri="{FF2B5EF4-FFF2-40B4-BE49-F238E27FC236}">
                    <a16:creationId xmlns:a16="http://schemas.microsoft.com/office/drawing/2014/main" id="{D9641CD5-BCF6-923C-5D8B-1C8A483BBD0A}"/>
                  </a:ext>
                </a:extLst>
              </p:cNvPr>
              <p:cNvSpPr/>
              <p:nvPr/>
            </p:nvSpPr>
            <p:spPr>
              <a:xfrm>
                <a:off x="-1833714" y="2906889"/>
                <a:ext cx="1040375" cy="723389"/>
              </a:xfrm>
              <a:custGeom>
                <a:avLst/>
                <a:gdLst>
                  <a:gd name="connsiteX0" fmla="*/ 1103388 w 1532655"/>
                  <a:gd name="connsiteY0" fmla="*/ 1065776 h 1065677"/>
                  <a:gd name="connsiteX1" fmla="*/ 1533054 w 1532655"/>
                  <a:gd name="connsiteY1" fmla="*/ 98 h 1065677"/>
                  <a:gd name="connsiteX2" fmla="*/ 1248206 w 1532655"/>
                  <a:gd name="connsiteY2" fmla="*/ 121 h 1065677"/>
                  <a:gd name="connsiteX3" fmla="*/ 954280 w 1532655"/>
                  <a:gd name="connsiteY3" fmla="*/ 688785 h 1065677"/>
                  <a:gd name="connsiteX4" fmla="*/ 745257 w 1532655"/>
                  <a:gd name="connsiteY4" fmla="*/ 121 h 1065677"/>
                  <a:gd name="connsiteX5" fmla="*/ 526316 w 1532655"/>
                  <a:gd name="connsiteY5" fmla="*/ 121 h 1065677"/>
                  <a:gd name="connsiteX6" fmla="*/ 301905 w 1532655"/>
                  <a:gd name="connsiteY6" fmla="*/ 688785 h 1065677"/>
                  <a:gd name="connsiteX7" fmla="*/ 143629 w 1532655"/>
                  <a:gd name="connsiteY7" fmla="*/ 374956 h 1065677"/>
                  <a:gd name="connsiteX8" fmla="*/ 399 w 1532655"/>
                  <a:gd name="connsiteY8" fmla="*/ 816219 h 1065677"/>
                  <a:gd name="connsiteX9" fmla="*/ 145830 w 1532655"/>
                  <a:gd name="connsiteY9" fmla="*/ 1065776 h 1065677"/>
                  <a:gd name="connsiteX10" fmla="*/ 426162 w 1532655"/>
                  <a:gd name="connsiteY10" fmla="*/ 1065776 h 1065677"/>
                  <a:gd name="connsiteX11" fmla="*/ 628966 w 1532655"/>
                  <a:gd name="connsiteY11" fmla="*/ 448193 h 1065677"/>
                  <a:gd name="connsiteX12" fmla="*/ 822307 w 1532655"/>
                  <a:gd name="connsiteY12" fmla="*/ 1065776 h 1065677"/>
                  <a:gd name="connsiteX13" fmla="*/ 1103388 w 1532655"/>
                  <a:gd name="connsiteY13" fmla="*/ 1065776 h 1065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2655" h="1065677">
                    <a:moveTo>
                      <a:pt x="1103388" y="1065776"/>
                    </a:moveTo>
                    <a:lnTo>
                      <a:pt x="1533054" y="98"/>
                    </a:lnTo>
                    <a:lnTo>
                      <a:pt x="1248206" y="121"/>
                    </a:lnTo>
                    <a:lnTo>
                      <a:pt x="954280" y="688785"/>
                    </a:lnTo>
                    <a:lnTo>
                      <a:pt x="745257" y="121"/>
                    </a:lnTo>
                    <a:lnTo>
                      <a:pt x="526316" y="121"/>
                    </a:lnTo>
                    <a:lnTo>
                      <a:pt x="301905" y="688785"/>
                    </a:lnTo>
                    <a:lnTo>
                      <a:pt x="143629" y="374956"/>
                    </a:lnTo>
                    <a:lnTo>
                      <a:pt x="399" y="816219"/>
                    </a:lnTo>
                    <a:lnTo>
                      <a:pt x="145830" y="1065776"/>
                    </a:lnTo>
                    <a:lnTo>
                      <a:pt x="426162" y="1065776"/>
                    </a:lnTo>
                    <a:lnTo>
                      <a:pt x="628966" y="448193"/>
                    </a:lnTo>
                    <a:lnTo>
                      <a:pt x="822307" y="1065776"/>
                    </a:lnTo>
                    <a:lnTo>
                      <a:pt x="1103388" y="1065776"/>
                    </a:lnTo>
                    <a:close/>
                  </a:path>
                </a:pathLst>
              </a:custGeom>
              <a:solidFill>
                <a:srgbClr val="5A0FC8"/>
              </a:solidFill>
              <a:ln w="22666" cap="flat">
                <a:noFill/>
                <a:prstDash val="solid"/>
                <a:round/>
              </a:ln>
            </p:spPr>
            <p:txBody>
              <a:bodyPr rtlCol="0" anchor="ctr"/>
              <a:lstStyle/>
              <a:p>
                <a:endParaRPr lang="en-US"/>
              </a:p>
            </p:txBody>
          </p:sp>
          <p:sp>
            <p:nvSpPr>
              <p:cNvPr id="38" name="Freeform: Shape 37">
                <a:extLst>
                  <a:ext uri="{FF2B5EF4-FFF2-40B4-BE49-F238E27FC236}">
                    <a16:creationId xmlns:a16="http://schemas.microsoft.com/office/drawing/2014/main" id="{D61EA719-9D2C-4B8D-F189-D2245CDFFEA8}"/>
                  </a:ext>
                </a:extLst>
              </p:cNvPr>
              <p:cNvSpPr/>
              <p:nvPr/>
            </p:nvSpPr>
            <p:spPr>
              <a:xfrm>
                <a:off x="-2324696" y="2906924"/>
                <a:ext cx="515906" cy="723391"/>
              </a:xfrm>
              <a:custGeom>
                <a:avLst/>
                <a:gdLst>
                  <a:gd name="connsiteX0" fmla="*/ 270455 w 760018"/>
                  <a:gd name="connsiteY0" fmla="*/ 699929 h 1065677"/>
                  <a:gd name="connsiteX1" fmla="*/ 445912 w 760018"/>
                  <a:gd name="connsiteY1" fmla="*/ 699929 h 1065677"/>
                  <a:gd name="connsiteX2" fmla="*/ 587893 w 760018"/>
                  <a:gd name="connsiteY2" fmla="*/ 682136 h 1065677"/>
                  <a:gd name="connsiteX3" fmla="*/ 633261 w 760018"/>
                  <a:gd name="connsiteY3" fmla="*/ 542356 h 1065677"/>
                  <a:gd name="connsiteX4" fmla="*/ 760082 w 760018"/>
                  <a:gd name="connsiteY4" fmla="*/ 151634 h 1065677"/>
                  <a:gd name="connsiteX5" fmla="*/ 726992 w 760018"/>
                  <a:gd name="connsiteY5" fmla="*/ 108196 h 1065677"/>
                  <a:gd name="connsiteX6" fmla="*/ 441191 w 760018"/>
                  <a:gd name="connsiteY6" fmla="*/ 98 h 1065677"/>
                  <a:gd name="connsiteX7" fmla="*/ 64 w 760018"/>
                  <a:gd name="connsiteY7" fmla="*/ 98 h 1065677"/>
                  <a:gd name="connsiteX8" fmla="*/ 64 w 760018"/>
                  <a:gd name="connsiteY8" fmla="*/ 1065776 h 1065677"/>
                  <a:gd name="connsiteX9" fmla="*/ 270455 w 760018"/>
                  <a:gd name="connsiteY9" fmla="*/ 1065776 h 1065677"/>
                  <a:gd name="connsiteX10" fmla="*/ 270455 w 760018"/>
                  <a:gd name="connsiteY10" fmla="*/ 699929 h 1065677"/>
                  <a:gd name="connsiteX11" fmla="*/ 502695 w 760018"/>
                  <a:gd name="connsiteY11" fmla="*/ 245252 h 1065677"/>
                  <a:gd name="connsiteX12" fmla="*/ 540846 w 760018"/>
                  <a:gd name="connsiteY12" fmla="*/ 348016 h 1065677"/>
                  <a:gd name="connsiteX13" fmla="*/ 507302 w 760018"/>
                  <a:gd name="connsiteY13" fmla="*/ 450916 h 1065677"/>
                  <a:gd name="connsiteX14" fmla="*/ 371857 w 760018"/>
                  <a:gd name="connsiteY14" fmla="*/ 493175 h 1065677"/>
                  <a:gd name="connsiteX15" fmla="*/ 270455 w 760018"/>
                  <a:gd name="connsiteY15" fmla="*/ 493175 h 1065677"/>
                  <a:gd name="connsiteX16" fmla="*/ 270455 w 760018"/>
                  <a:gd name="connsiteY16" fmla="*/ 206875 h 1065677"/>
                  <a:gd name="connsiteX17" fmla="*/ 372606 w 760018"/>
                  <a:gd name="connsiteY17" fmla="*/ 206875 h 1065677"/>
                  <a:gd name="connsiteX18" fmla="*/ 502695 w 760018"/>
                  <a:gd name="connsiteY18" fmla="*/ 245252 h 1065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60018" h="1065677">
                    <a:moveTo>
                      <a:pt x="270455" y="699929"/>
                    </a:moveTo>
                    <a:lnTo>
                      <a:pt x="445912" y="699929"/>
                    </a:lnTo>
                    <a:cubicBezTo>
                      <a:pt x="499064" y="699929"/>
                      <a:pt x="546383" y="694005"/>
                      <a:pt x="587893" y="682136"/>
                    </a:cubicBezTo>
                    <a:lnTo>
                      <a:pt x="633261" y="542356"/>
                    </a:lnTo>
                    <a:lnTo>
                      <a:pt x="760082" y="151634"/>
                    </a:lnTo>
                    <a:cubicBezTo>
                      <a:pt x="750436" y="136338"/>
                      <a:pt x="739407" y="121835"/>
                      <a:pt x="726992" y="108196"/>
                    </a:cubicBezTo>
                    <a:cubicBezTo>
                      <a:pt x="661880" y="36115"/>
                      <a:pt x="566605" y="98"/>
                      <a:pt x="441191" y="98"/>
                    </a:cubicBezTo>
                    <a:lnTo>
                      <a:pt x="64" y="98"/>
                    </a:lnTo>
                    <a:lnTo>
                      <a:pt x="64" y="1065776"/>
                    </a:lnTo>
                    <a:lnTo>
                      <a:pt x="270455" y="1065776"/>
                    </a:lnTo>
                    <a:lnTo>
                      <a:pt x="270455" y="699929"/>
                    </a:lnTo>
                    <a:close/>
                    <a:moveTo>
                      <a:pt x="502695" y="245252"/>
                    </a:moveTo>
                    <a:cubicBezTo>
                      <a:pt x="528136" y="270852"/>
                      <a:pt x="540846" y="305122"/>
                      <a:pt x="540846" y="348016"/>
                    </a:cubicBezTo>
                    <a:cubicBezTo>
                      <a:pt x="540846" y="391273"/>
                      <a:pt x="529657" y="425566"/>
                      <a:pt x="507302" y="450916"/>
                    </a:cubicBezTo>
                    <a:cubicBezTo>
                      <a:pt x="482769" y="479081"/>
                      <a:pt x="437628" y="493175"/>
                      <a:pt x="371857" y="493175"/>
                    </a:cubicBezTo>
                    <a:lnTo>
                      <a:pt x="270455" y="493175"/>
                    </a:lnTo>
                    <a:lnTo>
                      <a:pt x="270455" y="206875"/>
                    </a:lnTo>
                    <a:lnTo>
                      <a:pt x="372606" y="206875"/>
                    </a:lnTo>
                    <a:cubicBezTo>
                      <a:pt x="433906" y="206875"/>
                      <a:pt x="477276" y="219652"/>
                      <a:pt x="502695" y="245252"/>
                    </a:cubicBezTo>
                    <a:close/>
                  </a:path>
                </a:pathLst>
              </a:custGeom>
              <a:solidFill>
                <a:schemeClr val="bg1">
                  <a:alpha val="91000"/>
                </a:schemeClr>
              </a:solidFill>
              <a:ln w="22666" cap="flat">
                <a:noFill/>
                <a:prstDash val="solid"/>
                <a:round/>
              </a:ln>
            </p:spPr>
            <p:txBody>
              <a:bodyPr rtlCol="0" anchor="ctr"/>
              <a:lstStyle/>
              <a:p>
                <a:endParaRPr lang="en-US"/>
              </a:p>
            </p:txBody>
          </p:sp>
        </p:grpSp>
      </p:grpSp>
    </p:spTree>
    <p:extLst>
      <p:ext uri="{BB962C8B-B14F-4D97-AF65-F5344CB8AC3E}">
        <p14:creationId xmlns:p14="http://schemas.microsoft.com/office/powerpoint/2010/main" val="15684977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B8E98FC-53FB-81FE-9458-4DB82F21411E}"/>
              </a:ext>
            </a:extLst>
          </p:cNvPr>
          <p:cNvSpPr txBox="1"/>
          <p:nvPr/>
        </p:nvSpPr>
        <p:spPr>
          <a:xfrm>
            <a:off x="334964" y="1687130"/>
            <a:ext cx="3513706" cy="3477875"/>
          </a:xfrm>
          <a:prstGeom prst="rect">
            <a:avLst/>
          </a:prstGeom>
          <a:noFill/>
        </p:spPr>
        <p:txBody>
          <a:bodyPr wrap="square">
            <a:spAutoFit/>
          </a:bodyPr>
          <a:lstStyle/>
          <a:p>
            <a:pPr>
              <a:spcAft>
                <a:spcPts val="600"/>
              </a:spcAft>
            </a:pPr>
            <a:r>
              <a:rPr lang="es-ES" sz="2000" dirty="0">
                <a:solidFill>
                  <a:schemeClr val="bg1"/>
                </a:solidFill>
                <a:latin typeface="Fira Sans" panose="020B0503050000020004" pitchFamily="34" charset="0"/>
              </a:rPr>
              <a:t>En un </a:t>
            </a:r>
            <a:r>
              <a:rPr lang="es-ES" sz="2000" dirty="0" err="1">
                <a:solidFill>
                  <a:schemeClr val="bg1"/>
                </a:solidFill>
                <a:latin typeface="Fira Sans" panose="020B0503050000020004" pitchFamily="34" charset="0"/>
              </a:rPr>
              <a:t>service</a:t>
            </a:r>
            <a:r>
              <a:rPr lang="es-ES" sz="2000" dirty="0">
                <a:solidFill>
                  <a:schemeClr val="bg1"/>
                </a:solidFill>
                <a:latin typeface="Fira Sans" panose="020B0503050000020004" pitchFamily="34" charset="0"/>
              </a:rPr>
              <a:t> </a:t>
            </a:r>
            <a:r>
              <a:rPr lang="es-ES" sz="2000" dirty="0" err="1">
                <a:solidFill>
                  <a:schemeClr val="bg1"/>
                </a:solidFill>
                <a:latin typeface="Fira Sans" panose="020B0503050000020004" pitchFamily="34" charset="0"/>
              </a:rPr>
              <a:t>worker</a:t>
            </a:r>
            <a:r>
              <a:rPr lang="es-ES" sz="2000" dirty="0">
                <a:solidFill>
                  <a:schemeClr val="bg1"/>
                </a:solidFill>
                <a:latin typeface="Fira Sans" panose="020B0503050000020004" pitchFamily="34" charset="0"/>
              </a:rPr>
              <a:t> encontramos al menos tres partes importantes.</a:t>
            </a:r>
          </a:p>
          <a:p>
            <a:pPr>
              <a:spcAft>
                <a:spcPts val="600"/>
              </a:spcAft>
            </a:pPr>
            <a:endParaRPr lang="es-ES" sz="2000" dirty="0">
              <a:solidFill>
                <a:schemeClr val="bg1"/>
              </a:solidFill>
              <a:latin typeface="Fira Sans" panose="020B0503050000020004" pitchFamily="34" charset="0"/>
            </a:endParaRPr>
          </a:p>
          <a:p>
            <a:pPr marL="355600" indent="-355600">
              <a:spcAft>
                <a:spcPts val="600"/>
              </a:spcAft>
              <a:tabLst>
                <a:tab pos="355600" algn="l"/>
              </a:tabLst>
            </a:pPr>
            <a:r>
              <a:rPr lang="en-US" sz="2000" dirty="0">
                <a:solidFill>
                  <a:schemeClr val="bg1">
                    <a:alpha val="25000"/>
                  </a:schemeClr>
                </a:solidFill>
                <a:latin typeface="Fira Sans" panose="020B0503050000020004" pitchFamily="34" charset="0"/>
              </a:rPr>
              <a:t>1️⃣	</a:t>
            </a:r>
            <a:r>
              <a:rPr lang="en-US" sz="2000" dirty="0" err="1">
                <a:solidFill>
                  <a:schemeClr val="bg1">
                    <a:alpha val="25000"/>
                  </a:schemeClr>
                </a:solidFill>
                <a:latin typeface="Fira Sans" panose="020B0503050000020004" pitchFamily="34" charset="0"/>
              </a:rPr>
              <a:t>Listado</a:t>
            </a:r>
            <a:r>
              <a:rPr lang="en-US" sz="2000" dirty="0">
                <a:solidFill>
                  <a:schemeClr val="bg1">
                    <a:alpha val="25000"/>
                  </a:schemeClr>
                </a:solidFill>
                <a:latin typeface="Fira Sans" panose="020B0503050000020004" pitchFamily="34" charset="0"/>
              </a:rPr>
              <a:t> de </a:t>
            </a:r>
            <a:r>
              <a:rPr lang="en-US" sz="2000" dirty="0" err="1">
                <a:solidFill>
                  <a:schemeClr val="bg1">
                    <a:alpha val="25000"/>
                  </a:schemeClr>
                </a:solidFill>
                <a:latin typeface="Fira Sans" panose="020B0503050000020004" pitchFamily="34" charset="0"/>
              </a:rPr>
              <a:t>Recursos</a:t>
            </a:r>
            <a:r>
              <a:rPr lang="en-US" sz="2000" dirty="0">
                <a:solidFill>
                  <a:schemeClr val="bg1">
                    <a:alpha val="25000"/>
                  </a:schemeClr>
                </a:solidFill>
                <a:latin typeface="Fira Sans" panose="020B0503050000020004" pitchFamily="34" charset="0"/>
              </a:rPr>
              <a:t> que </a:t>
            </a:r>
            <a:r>
              <a:rPr lang="en-US" sz="2000" dirty="0" err="1">
                <a:solidFill>
                  <a:schemeClr val="bg1">
                    <a:alpha val="25000"/>
                  </a:schemeClr>
                </a:solidFill>
                <a:latin typeface="Fira Sans" panose="020B0503050000020004" pitchFamily="34" charset="0"/>
              </a:rPr>
              <a:t>queremos</a:t>
            </a:r>
            <a:r>
              <a:rPr lang="en-US" sz="2000" dirty="0">
                <a:solidFill>
                  <a:schemeClr val="bg1">
                    <a:alpha val="25000"/>
                  </a:schemeClr>
                </a:solidFill>
                <a:latin typeface="Fira Sans" panose="020B0503050000020004" pitchFamily="34" charset="0"/>
              </a:rPr>
              <a:t> </a:t>
            </a:r>
            <a:r>
              <a:rPr lang="en-US" sz="2000" dirty="0" err="1">
                <a:solidFill>
                  <a:schemeClr val="bg1">
                    <a:alpha val="25000"/>
                  </a:schemeClr>
                </a:solidFill>
                <a:latin typeface="Fira Sans" panose="020B0503050000020004" pitchFamily="34" charset="0"/>
              </a:rPr>
              <a:t>cachear</a:t>
            </a:r>
            <a:r>
              <a:rPr lang="en-US" sz="2000" dirty="0">
                <a:solidFill>
                  <a:schemeClr val="bg1">
                    <a:alpha val="25000"/>
                  </a:schemeClr>
                </a:solidFill>
                <a:latin typeface="Fira Sans" panose="020B0503050000020004" pitchFamily="34" charset="0"/>
              </a:rPr>
              <a:t>.</a:t>
            </a:r>
          </a:p>
          <a:p>
            <a:pPr marL="355600" indent="-355600">
              <a:spcAft>
                <a:spcPts val="600"/>
              </a:spcAft>
              <a:tabLst>
                <a:tab pos="355600" algn="l"/>
              </a:tabLst>
            </a:pPr>
            <a:r>
              <a:rPr lang="en-US" sz="2000" dirty="0">
                <a:solidFill>
                  <a:schemeClr val="bg1"/>
                </a:solidFill>
                <a:latin typeface="Fira Sans" panose="020B0503050000020004" pitchFamily="34" charset="0"/>
              </a:rPr>
              <a:t>2️⃣	</a:t>
            </a:r>
            <a:r>
              <a:rPr lang="en-US" sz="2000" dirty="0" err="1">
                <a:solidFill>
                  <a:schemeClr val="bg1"/>
                </a:solidFill>
                <a:latin typeface="Fira Sans" panose="020B0503050000020004" pitchFamily="34" charset="0"/>
              </a:rPr>
              <a:t>Instalación</a:t>
            </a:r>
            <a:r>
              <a:rPr lang="en-US" sz="2000" dirty="0">
                <a:solidFill>
                  <a:schemeClr val="bg1"/>
                </a:solidFill>
                <a:latin typeface="Fira Sans" panose="020B0503050000020004" pitchFamily="34" charset="0"/>
              </a:rPr>
              <a:t> del Service Worker.</a:t>
            </a:r>
          </a:p>
          <a:p>
            <a:pPr marL="355600" indent="-355600">
              <a:spcAft>
                <a:spcPts val="600"/>
              </a:spcAft>
              <a:tabLst>
                <a:tab pos="355600" algn="l"/>
              </a:tabLst>
            </a:pPr>
            <a:r>
              <a:rPr lang="en-US" sz="2000" dirty="0">
                <a:solidFill>
                  <a:schemeClr val="bg1">
                    <a:alpha val="25000"/>
                  </a:schemeClr>
                </a:solidFill>
                <a:latin typeface="Fira Sans" panose="020B0503050000020004" pitchFamily="34" charset="0"/>
              </a:rPr>
              <a:t>3️⃣	</a:t>
            </a:r>
            <a:r>
              <a:rPr lang="en-US" sz="2000" dirty="0" err="1">
                <a:solidFill>
                  <a:schemeClr val="bg1">
                    <a:alpha val="25000"/>
                  </a:schemeClr>
                </a:solidFill>
                <a:latin typeface="Fira Sans" panose="020B0503050000020004" pitchFamily="34" charset="0"/>
              </a:rPr>
              <a:t>Intercepción</a:t>
            </a:r>
            <a:r>
              <a:rPr lang="en-US" sz="2000" dirty="0">
                <a:solidFill>
                  <a:schemeClr val="bg1">
                    <a:alpha val="25000"/>
                  </a:schemeClr>
                </a:solidFill>
                <a:latin typeface="Fira Sans" panose="020B0503050000020004" pitchFamily="34" charset="0"/>
              </a:rPr>
              <a:t> de </a:t>
            </a:r>
            <a:r>
              <a:rPr lang="en-US" sz="2000" dirty="0" err="1">
                <a:solidFill>
                  <a:schemeClr val="bg1">
                    <a:alpha val="25000"/>
                  </a:schemeClr>
                </a:solidFill>
                <a:latin typeface="Fira Sans" panose="020B0503050000020004" pitchFamily="34" charset="0"/>
              </a:rPr>
              <a:t>peticiones</a:t>
            </a:r>
            <a:r>
              <a:rPr lang="en-US" sz="2000" dirty="0">
                <a:solidFill>
                  <a:schemeClr val="bg1">
                    <a:alpha val="25000"/>
                  </a:schemeClr>
                </a:solidFill>
                <a:latin typeface="Fira Sans" panose="020B0503050000020004" pitchFamily="34" charset="0"/>
              </a:rPr>
              <a:t>.</a:t>
            </a:r>
            <a:endParaRPr lang="es-ES" sz="2000" dirty="0">
              <a:solidFill>
                <a:schemeClr val="bg1">
                  <a:alpha val="25000"/>
                </a:schemeClr>
              </a:solidFill>
              <a:latin typeface="Fira Sans" panose="020B0503050000020004" pitchFamily="34" charset="0"/>
            </a:endParaRPr>
          </a:p>
        </p:txBody>
      </p:sp>
      <p:sp>
        <p:nvSpPr>
          <p:cNvPr id="9" name="TextBox 8">
            <a:extLst>
              <a:ext uri="{FF2B5EF4-FFF2-40B4-BE49-F238E27FC236}">
                <a16:creationId xmlns:a16="http://schemas.microsoft.com/office/drawing/2014/main" id="{00E1B63E-4C1D-3758-8010-C1BE56F5466C}"/>
              </a:ext>
            </a:extLst>
          </p:cNvPr>
          <p:cNvSpPr txBox="1"/>
          <p:nvPr/>
        </p:nvSpPr>
        <p:spPr>
          <a:xfrm>
            <a:off x="334963" y="1287020"/>
            <a:ext cx="3308989" cy="400110"/>
          </a:xfrm>
          <a:prstGeom prst="rect">
            <a:avLst/>
          </a:prstGeom>
          <a:noFill/>
        </p:spPr>
        <p:txBody>
          <a:bodyPr wrap="square">
            <a:spAutoFit/>
          </a:bodyPr>
          <a:lstStyle/>
          <a:p>
            <a:pPr marL="363538" indent="-363538">
              <a:spcAft>
                <a:spcPts val="600"/>
              </a:spcAft>
              <a:tabLst>
                <a:tab pos="363538" algn="l"/>
              </a:tabLst>
            </a:pPr>
            <a:r>
              <a:rPr lang="en-US" sz="2000" b="1" dirty="0">
                <a:solidFill>
                  <a:schemeClr val="bg1"/>
                </a:solidFill>
                <a:latin typeface="Fira Code" panose="020B0809050000020004" pitchFamily="49" charset="0"/>
                <a:ea typeface="Fira Code" panose="020B0809050000020004" pitchFamily="49" charset="0"/>
                <a:cs typeface="Fira Code" panose="020B0809050000020004" pitchFamily="49" charset="0"/>
              </a:rPr>
              <a:t>⚙️	</a:t>
            </a:r>
            <a:r>
              <a:rPr lang="es-ES" sz="2000" b="1" dirty="0" err="1">
                <a:solidFill>
                  <a:schemeClr val="bg1"/>
                </a:solidFill>
                <a:latin typeface="Fira Code" panose="020B0809050000020004" pitchFamily="49" charset="0"/>
                <a:ea typeface="Fira Code" panose="020B0809050000020004" pitchFamily="49" charset="0"/>
                <a:cs typeface="Fira Code" panose="020B0809050000020004" pitchFamily="49" charset="0"/>
              </a:rPr>
              <a:t>Service</a:t>
            </a:r>
            <a:r>
              <a:rPr lang="es-ES" sz="2000" b="1" dirty="0">
                <a:solidFill>
                  <a:schemeClr val="bg1"/>
                </a:solidFill>
                <a:latin typeface="Fira Code" panose="020B0809050000020004" pitchFamily="49" charset="0"/>
                <a:ea typeface="Fira Code" panose="020B0809050000020004" pitchFamily="49" charset="0"/>
                <a:cs typeface="Fira Code" panose="020B0809050000020004" pitchFamily="49" charset="0"/>
              </a:rPr>
              <a:t> </a:t>
            </a:r>
            <a:r>
              <a:rPr lang="es-ES" sz="2000" b="1" dirty="0" err="1">
                <a:solidFill>
                  <a:schemeClr val="bg1"/>
                </a:solidFill>
                <a:latin typeface="Fira Code" panose="020B0809050000020004" pitchFamily="49" charset="0"/>
                <a:ea typeface="Fira Code" panose="020B0809050000020004" pitchFamily="49" charset="0"/>
                <a:cs typeface="Fira Code" panose="020B0809050000020004" pitchFamily="49" charset="0"/>
              </a:rPr>
              <a:t>Worker</a:t>
            </a:r>
            <a:endParaRPr lang="es-ES" sz="2000" b="1" dirty="0">
              <a:solidFill>
                <a:schemeClr val="bg1"/>
              </a:solidFill>
              <a:latin typeface="Fira Code" panose="020B0809050000020004" pitchFamily="49" charset="0"/>
              <a:ea typeface="Fira Code" panose="020B0809050000020004" pitchFamily="49" charset="0"/>
              <a:cs typeface="Fira Code" panose="020B0809050000020004" pitchFamily="49" charset="0"/>
            </a:endParaRPr>
          </a:p>
        </p:txBody>
      </p:sp>
      <p:grpSp>
        <p:nvGrpSpPr>
          <p:cNvPr id="27" name="Group 26">
            <a:extLst>
              <a:ext uri="{FF2B5EF4-FFF2-40B4-BE49-F238E27FC236}">
                <a16:creationId xmlns:a16="http://schemas.microsoft.com/office/drawing/2014/main" id="{8BD321F3-6A53-AB54-1EE6-783704CF154B}"/>
              </a:ext>
            </a:extLst>
          </p:cNvPr>
          <p:cNvGrpSpPr/>
          <p:nvPr/>
        </p:nvGrpSpPr>
        <p:grpSpPr>
          <a:xfrm>
            <a:off x="6961364" y="-4155459"/>
            <a:ext cx="2253907" cy="1408078"/>
            <a:chOff x="7014028" y="2756653"/>
            <a:chExt cx="2253907" cy="1408078"/>
          </a:xfrm>
        </p:grpSpPr>
        <p:sp>
          <p:nvSpPr>
            <p:cNvPr id="14" name="TextBox 13">
              <a:extLst>
                <a:ext uri="{FF2B5EF4-FFF2-40B4-BE49-F238E27FC236}">
                  <a16:creationId xmlns:a16="http://schemas.microsoft.com/office/drawing/2014/main" id="{C5473212-D80F-A835-6E2D-7F65B4939552}"/>
                </a:ext>
              </a:extLst>
            </p:cNvPr>
            <p:cNvSpPr txBox="1"/>
            <p:nvPr/>
          </p:nvSpPr>
          <p:spPr>
            <a:xfrm>
              <a:off x="7551877" y="2756653"/>
              <a:ext cx="1178211" cy="1107996"/>
            </a:xfrm>
            <a:prstGeom prst="rect">
              <a:avLst/>
            </a:prstGeom>
            <a:noFill/>
          </p:spPr>
          <p:txBody>
            <a:bodyPr wrap="square">
              <a:spAutoFit/>
            </a:bodyPr>
            <a:lstStyle/>
            <a:p>
              <a:pPr algn="ctr">
                <a:spcAft>
                  <a:spcPts val="600"/>
                </a:spcAft>
              </a:pPr>
              <a:r>
                <a:rPr lang="en-US" sz="6600" dirty="0">
                  <a:solidFill>
                    <a:schemeClr val="bg1"/>
                  </a:solidFill>
                  <a:latin typeface="Fira Sans" panose="020B0503050000020004" pitchFamily="34" charset="0"/>
                </a:rPr>
                <a:t>⚙️</a:t>
              </a:r>
              <a:endParaRPr lang="es-ES" sz="6600" dirty="0">
                <a:solidFill>
                  <a:schemeClr val="bg1"/>
                </a:solidFill>
                <a:latin typeface="Fira Sans" panose="020B0503050000020004" pitchFamily="34" charset="0"/>
              </a:endParaRPr>
            </a:p>
          </p:txBody>
        </p:sp>
        <p:sp>
          <p:nvSpPr>
            <p:cNvPr id="20" name="TextBox 19">
              <a:extLst>
                <a:ext uri="{FF2B5EF4-FFF2-40B4-BE49-F238E27FC236}">
                  <a16:creationId xmlns:a16="http://schemas.microsoft.com/office/drawing/2014/main" id="{CF6F6077-0E54-CA51-5FDF-7329B03BA0C1}"/>
                </a:ext>
              </a:extLst>
            </p:cNvPr>
            <p:cNvSpPr txBox="1"/>
            <p:nvPr/>
          </p:nvSpPr>
          <p:spPr>
            <a:xfrm>
              <a:off x="7014028" y="3703066"/>
              <a:ext cx="2253907" cy="461665"/>
            </a:xfrm>
            <a:prstGeom prst="rect">
              <a:avLst/>
            </a:prstGeom>
            <a:noFill/>
          </p:spPr>
          <p:txBody>
            <a:bodyPr wrap="square" rtlCol="0">
              <a:spAutoFit/>
            </a:bodyPr>
            <a:lstStyle/>
            <a:p>
              <a:pPr algn="ctr"/>
              <a:r>
                <a:rPr lang="es-AR" sz="2400" dirty="0" err="1">
                  <a:solidFill>
                    <a:srgbClr val="FFFF00"/>
                  </a:solidFill>
                  <a:latin typeface="Girls Have Many Secrets" pitchFamily="2" charset="0"/>
                </a:rPr>
                <a:t>ServiceWorker</a:t>
              </a:r>
              <a:endParaRPr lang="en-US" sz="2400" dirty="0">
                <a:solidFill>
                  <a:srgbClr val="FFFF00"/>
                </a:solidFill>
                <a:latin typeface="Girls Have Many Secrets" pitchFamily="2" charset="0"/>
              </a:endParaRPr>
            </a:p>
          </p:txBody>
        </p:sp>
      </p:grpSp>
      <p:grpSp>
        <p:nvGrpSpPr>
          <p:cNvPr id="25" name="Group 24">
            <a:extLst>
              <a:ext uri="{FF2B5EF4-FFF2-40B4-BE49-F238E27FC236}">
                <a16:creationId xmlns:a16="http://schemas.microsoft.com/office/drawing/2014/main" id="{9ED38149-5503-C4FB-BD0A-A04459D81D15}"/>
              </a:ext>
            </a:extLst>
          </p:cNvPr>
          <p:cNvGrpSpPr/>
          <p:nvPr/>
        </p:nvGrpSpPr>
        <p:grpSpPr>
          <a:xfrm>
            <a:off x="9010638" y="-6100475"/>
            <a:ext cx="2253907" cy="1377300"/>
            <a:chOff x="9395107" y="1610185"/>
            <a:chExt cx="2253907" cy="1377300"/>
          </a:xfrm>
        </p:grpSpPr>
        <p:sp>
          <p:nvSpPr>
            <p:cNvPr id="15" name="TextBox 14">
              <a:extLst>
                <a:ext uri="{FF2B5EF4-FFF2-40B4-BE49-F238E27FC236}">
                  <a16:creationId xmlns:a16="http://schemas.microsoft.com/office/drawing/2014/main" id="{116028E9-3CDB-5AAD-82F4-67CB4A125EF7}"/>
                </a:ext>
              </a:extLst>
            </p:cNvPr>
            <p:cNvSpPr txBox="1"/>
            <p:nvPr/>
          </p:nvSpPr>
          <p:spPr>
            <a:xfrm>
              <a:off x="9932956" y="1610185"/>
              <a:ext cx="1178211" cy="1107996"/>
            </a:xfrm>
            <a:prstGeom prst="rect">
              <a:avLst/>
            </a:prstGeom>
            <a:noFill/>
          </p:spPr>
          <p:txBody>
            <a:bodyPr wrap="square">
              <a:spAutoFit/>
            </a:bodyPr>
            <a:lstStyle/>
            <a:p>
              <a:pPr algn="ctr">
                <a:spcAft>
                  <a:spcPts val="600"/>
                </a:spcAft>
              </a:pPr>
              <a:r>
                <a:rPr lang="en-US" sz="6600" dirty="0">
                  <a:solidFill>
                    <a:schemeClr val="bg1"/>
                  </a:solidFill>
                  <a:latin typeface="Fira Sans" panose="020B0503050000020004" pitchFamily="34" charset="0"/>
                </a:rPr>
                <a:t>🌎</a:t>
              </a:r>
              <a:endParaRPr lang="es-ES" sz="6600" dirty="0">
                <a:solidFill>
                  <a:schemeClr val="bg1"/>
                </a:solidFill>
                <a:latin typeface="Fira Sans" panose="020B0503050000020004" pitchFamily="34" charset="0"/>
              </a:endParaRPr>
            </a:p>
          </p:txBody>
        </p:sp>
        <p:sp>
          <p:nvSpPr>
            <p:cNvPr id="21" name="TextBox 20">
              <a:extLst>
                <a:ext uri="{FF2B5EF4-FFF2-40B4-BE49-F238E27FC236}">
                  <a16:creationId xmlns:a16="http://schemas.microsoft.com/office/drawing/2014/main" id="{AC8B6B06-20C0-97A4-4C86-3CF242FA8F15}"/>
                </a:ext>
              </a:extLst>
            </p:cNvPr>
            <p:cNvSpPr txBox="1"/>
            <p:nvPr/>
          </p:nvSpPr>
          <p:spPr>
            <a:xfrm>
              <a:off x="9395107" y="2525820"/>
              <a:ext cx="2253907" cy="461665"/>
            </a:xfrm>
            <a:prstGeom prst="rect">
              <a:avLst/>
            </a:prstGeom>
            <a:noFill/>
          </p:spPr>
          <p:txBody>
            <a:bodyPr wrap="square" rtlCol="0">
              <a:spAutoFit/>
            </a:bodyPr>
            <a:lstStyle/>
            <a:p>
              <a:pPr algn="ctr"/>
              <a:r>
                <a:rPr lang="es-AR" sz="2400" dirty="0">
                  <a:solidFill>
                    <a:srgbClr val="FFFF00"/>
                  </a:solidFill>
                  <a:latin typeface="Girls Have Many Secrets" pitchFamily="2" charset="0"/>
                </a:rPr>
                <a:t>Network</a:t>
              </a:r>
              <a:endParaRPr lang="en-US" sz="2400" dirty="0">
                <a:solidFill>
                  <a:srgbClr val="FFFF00"/>
                </a:solidFill>
                <a:latin typeface="Girls Have Many Secrets" pitchFamily="2" charset="0"/>
              </a:endParaRPr>
            </a:p>
          </p:txBody>
        </p:sp>
      </p:grpSp>
      <p:grpSp>
        <p:nvGrpSpPr>
          <p:cNvPr id="26" name="Group 25">
            <a:extLst>
              <a:ext uri="{FF2B5EF4-FFF2-40B4-BE49-F238E27FC236}">
                <a16:creationId xmlns:a16="http://schemas.microsoft.com/office/drawing/2014/main" id="{8976DE04-A544-9D58-FC07-E96C54A7E5C4}"/>
              </a:ext>
            </a:extLst>
          </p:cNvPr>
          <p:cNvGrpSpPr/>
          <p:nvPr/>
        </p:nvGrpSpPr>
        <p:grpSpPr>
          <a:xfrm>
            <a:off x="9932953" y="-2310930"/>
            <a:ext cx="1178216" cy="1569661"/>
            <a:chOff x="9932952" y="3826177"/>
            <a:chExt cx="1178216" cy="1569661"/>
          </a:xfrm>
        </p:grpSpPr>
        <p:sp>
          <p:nvSpPr>
            <p:cNvPr id="18" name="TextBox 17">
              <a:extLst>
                <a:ext uri="{FF2B5EF4-FFF2-40B4-BE49-F238E27FC236}">
                  <a16:creationId xmlns:a16="http://schemas.microsoft.com/office/drawing/2014/main" id="{BE45BDAD-F1A2-8FA5-771E-FE184950D87E}"/>
                </a:ext>
              </a:extLst>
            </p:cNvPr>
            <p:cNvSpPr txBox="1"/>
            <p:nvPr/>
          </p:nvSpPr>
          <p:spPr>
            <a:xfrm>
              <a:off x="9932957" y="3826177"/>
              <a:ext cx="1178211" cy="1107996"/>
            </a:xfrm>
            <a:prstGeom prst="rect">
              <a:avLst/>
            </a:prstGeom>
            <a:noFill/>
          </p:spPr>
          <p:txBody>
            <a:bodyPr wrap="square">
              <a:spAutoFit/>
            </a:bodyPr>
            <a:lstStyle/>
            <a:p>
              <a:pPr algn="ctr">
                <a:spcAft>
                  <a:spcPts val="600"/>
                </a:spcAft>
              </a:pPr>
              <a:r>
                <a:rPr lang="en-US" sz="6600" dirty="0">
                  <a:solidFill>
                    <a:schemeClr val="bg1"/>
                  </a:solidFill>
                  <a:latin typeface="Fira Sans" panose="020B0503050000020004" pitchFamily="34" charset="0"/>
                </a:rPr>
                <a:t>💾</a:t>
              </a:r>
              <a:endParaRPr lang="es-ES" sz="6600" dirty="0">
                <a:solidFill>
                  <a:schemeClr val="bg1"/>
                </a:solidFill>
                <a:latin typeface="Fira Sans" panose="020B0503050000020004" pitchFamily="34" charset="0"/>
              </a:endParaRPr>
            </a:p>
          </p:txBody>
        </p:sp>
        <p:sp>
          <p:nvSpPr>
            <p:cNvPr id="22" name="TextBox 21">
              <a:extLst>
                <a:ext uri="{FF2B5EF4-FFF2-40B4-BE49-F238E27FC236}">
                  <a16:creationId xmlns:a16="http://schemas.microsoft.com/office/drawing/2014/main" id="{B322E17D-0A49-484E-2520-C1BFE875522F}"/>
                </a:ext>
              </a:extLst>
            </p:cNvPr>
            <p:cNvSpPr txBox="1"/>
            <p:nvPr/>
          </p:nvSpPr>
          <p:spPr>
            <a:xfrm>
              <a:off x="9932952" y="4934173"/>
              <a:ext cx="1178216" cy="461665"/>
            </a:xfrm>
            <a:prstGeom prst="rect">
              <a:avLst/>
            </a:prstGeom>
            <a:noFill/>
          </p:spPr>
          <p:txBody>
            <a:bodyPr wrap="square" rtlCol="0">
              <a:spAutoFit/>
            </a:bodyPr>
            <a:lstStyle/>
            <a:p>
              <a:pPr algn="ctr"/>
              <a:r>
                <a:rPr lang="es-AR" sz="2400" dirty="0">
                  <a:solidFill>
                    <a:srgbClr val="FFFF00"/>
                  </a:solidFill>
                  <a:latin typeface="Girls Have Many Secrets" pitchFamily="2" charset="0"/>
                </a:rPr>
                <a:t>Cache</a:t>
              </a:r>
              <a:endParaRPr lang="en-US" sz="2400" dirty="0">
                <a:solidFill>
                  <a:srgbClr val="FFFF00"/>
                </a:solidFill>
                <a:latin typeface="Girls Have Many Secrets" pitchFamily="2" charset="0"/>
              </a:endParaRPr>
            </a:p>
          </p:txBody>
        </p:sp>
      </p:grpSp>
      <p:grpSp>
        <p:nvGrpSpPr>
          <p:cNvPr id="24" name="Group 23">
            <a:extLst>
              <a:ext uri="{FF2B5EF4-FFF2-40B4-BE49-F238E27FC236}">
                <a16:creationId xmlns:a16="http://schemas.microsoft.com/office/drawing/2014/main" id="{A4040C31-9088-818A-FAB5-A6AA123B94C0}"/>
              </a:ext>
            </a:extLst>
          </p:cNvPr>
          <p:cNvGrpSpPr/>
          <p:nvPr/>
        </p:nvGrpSpPr>
        <p:grpSpPr>
          <a:xfrm>
            <a:off x="4197578" y="-4355903"/>
            <a:ext cx="2253907" cy="1924613"/>
            <a:chOff x="4165649" y="2718181"/>
            <a:chExt cx="2253907" cy="1924613"/>
          </a:xfrm>
        </p:grpSpPr>
        <p:sp>
          <p:nvSpPr>
            <p:cNvPr id="16" name="TextBox 15">
              <a:extLst>
                <a:ext uri="{FF2B5EF4-FFF2-40B4-BE49-F238E27FC236}">
                  <a16:creationId xmlns:a16="http://schemas.microsoft.com/office/drawing/2014/main" id="{68E4E8A8-B36E-3274-19F4-AAED3F33AF9D}"/>
                </a:ext>
              </a:extLst>
            </p:cNvPr>
            <p:cNvSpPr txBox="1"/>
            <p:nvPr/>
          </p:nvSpPr>
          <p:spPr>
            <a:xfrm>
              <a:off x="4703498" y="2718181"/>
              <a:ext cx="1178211" cy="1446550"/>
            </a:xfrm>
            <a:prstGeom prst="rect">
              <a:avLst/>
            </a:prstGeom>
            <a:noFill/>
          </p:spPr>
          <p:txBody>
            <a:bodyPr wrap="square">
              <a:spAutoFit/>
            </a:bodyPr>
            <a:lstStyle/>
            <a:p>
              <a:pPr algn="ctr">
                <a:spcAft>
                  <a:spcPts val="600"/>
                </a:spcAft>
              </a:pPr>
              <a:r>
                <a:rPr lang="en-US" sz="8800" dirty="0">
                  <a:solidFill>
                    <a:schemeClr val="bg1"/>
                  </a:solidFill>
                  <a:latin typeface="Fira Sans" panose="020B0503050000020004" pitchFamily="34" charset="0"/>
                </a:rPr>
                <a:t>💻</a:t>
              </a:r>
              <a:endParaRPr lang="es-ES" sz="8800" dirty="0">
                <a:solidFill>
                  <a:schemeClr val="bg1"/>
                </a:solidFill>
                <a:latin typeface="Fira Sans" panose="020B0503050000020004" pitchFamily="34" charset="0"/>
              </a:endParaRPr>
            </a:p>
          </p:txBody>
        </p:sp>
        <p:sp>
          <p:nvSpPr>
            <p:cNvPr id="17" name="TextBox 16">
              <a:extLst>
                <a:ext uri="{FF2B5EF4-FFF2-40B4-BE49-F238E27FC236}">
                  <a16:creationId xmlns:a16="http://schemas.microsoft.com/office/drawing/2014/main" id="{B7EEA141-91C5-D984-3BEE-CA1882DBF4D1}"/>
                </a:ext>
              </a:extLst>
            </p:cNvPr>
            <p:cNvSpPr txBox="1"/>
            <p:nvPr/>
          </p:nvSpPr>
          <p:spPr>
            <a:xfrm>
              <a:off x="5170795" y="3254794"/>
              <a:ext cx="1178211" cy="1015663"/>
            </a:xfrm>
            <a:prstGeom prst="rect">
              <a:avLst/>
            </a:prstGeom>
            <a:noFill/>
          </p:spPr>
          <p:txBody>
            <a:bodyPr wrap="square">
              <a:spAutoFit/>
            </a:bodyPr>
            <a:lstStyle/>
            <a:p>
              <a:pPr algn="ctr">
                <a:spcAft>
                  <a:spcPts val="600"/>
                </a:spcAft>
              </a:pPr>
              <a:r>
                <a:rPr lang="en-US" sz="6000" dirty="0">
                  <a:solidFill>
                    <a:schemeClr val="bg1"/>
                  </a:solidFill>
                  <a:latin typeface="Fira Sans" panose="020B0503050000020004" pitchFamily="34" charset="0"/>
                </a:rPr>
                <a:t>📱</a:t>
              </a:r>
              <a:endParaRPr lang="es-ES" sz="6600" dirty="0">
                <a:solidFill>
                  <a:schemeClr val="bg1"/>
                </a:solidFill>
                <a:latin typeface="Fira Sans" panose="020B0503050000020004" pitchFamily="34" charset="0"/>
              </a:endParaRPr>
            </a:p>
          </p:txBody>
        </p:sp>
        <p:sp>
          <p:nvSpPr>
            <p:cNvPr id="23" name="TextBox 22">
              <a:extLst>
                <a:ext uri="{FF2B5EF4-FFF2-40B4-BE49-F238E27FC236}">
                  <a16:creationId xmlns:a16="http://schemas.microsoft.com/office/drawing/2014/main" id="{4ED7AE29-BA2B-6CCA-7DEA-3AA742E4F041}"/>
                </a:ext>
              </a:extLst>
            </p:cNvPr>
            <p:cNvSpPr txBox="1"/>
            <p:nvPr/>
          </p:nvSpPr>
          <p:spPr>
            <a:xfrm>
              <a:off x="4165649" y="4181129"/>
              <a:ext cx="2253907" cy="461665"/>
            </a:xfrm>
            <a:prstGeom prst="rect">
              <a:avLst/>
            </a:prstGeom>
            <a:noFill/>
          </p:spPr>
          <p:txBody>
            <a:bodyPr wrap="square" rtlCol="0">
              <a:spAutoFit/>
            </a:bodyPr>
            <a:lstStyle/>
            <a:p>
              <a:pPr algn="ctr"/>
              <a:r>
                <a:rPr lang="es-AR" sz="2400" dirty="0" err="1">
                  <a:solidFill>
                    <a:srgbClr val="FFFF00"/>
                  </a:solidFill>
                  <a:latin typeface="Girls Have Many Secrets" pitchFamily="2" charset="0"/>
                </a:rPr>
                <a:t>WebApp</a:t>
              </a:r>
              <a:endParaRPr lang="en-US" sz="2400" dirty="0">
                <a:solidFill>
                  <a:srgbClr val="FFFF00"/>
                </a:solidFill>
                <a:latin typeface="Girls Have Many Secrets" pitchFamily="2" charset="0"/>
              </a:endParaRPr>
            </a:p>
          </p:txBody>
        </p:sp>
      </p:grpSp>
      <p:cxnSp>
        <p:nvCxnSpPr>
          <p:cNvPr id="29" name="Straight Arrow Connector 28">
            <a:extLst>
              <a:ext uri="{FF2B5EF4-FFF2-40B4-BE49-F238E27FC236}">
                <a16:creationId xmlns:a16="http://schemas.microsoft.com/office/drawing/2014/main" id="{F4F5519E-181E-17DA-9416-6905054E301E}"/>
              </a:ext>
            </a:extLst>
          </p:cNvPr>
          <p:cNvCxnSpPr>
            <a:cxnSpLocks/>
            <a:stCxn id="17" idx="0"/>
            <a:endCxn id="14" idx="1"/>
          </p:cNvCxnSpPr>
          <p:nvPr/>
        </p:nvCxnSpPr>
        <p:spPr>
          <a:xfrm>
            <a:off x="5791830" y="-3819290"/>
            <a:ext cx="1707383" cy="217829"/>
          </a:xfrm>
          <a:prstGeom prst="straightConnector1">
            <a:avLst/>
          </a:prstGeom>
          <a:ln w="38100">
            <a:solidFill>
              <a:srgbClr val="FFFF00"/>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8F4A9B2-FAD7-CD4F-300E-0E310CF1B634}"/>
              </a:ext>
            </a:extLst>
          </p:cNvPr>
          <p:cNvCxnSpPr>
            <a:cxnSpLocks/>
            <a:stCxn id="14" idx="3"/>
            <a:endCxn id="21" idx="2"/>
          </p:cNvCxnSpPr>
          <p:nvPr/>
        </p:nvCxnSpPr>
        <p:spPr>
          <a:xfrm flipV="1">
            <a:off x="8677424" y="-4723175"/>
            <a:ext cx="1460168" cy="1121714"/>
          </a:xfrm>
          <a:prstGeom prst="curvedConnector2">
            <a:avLst/>
          </a:prstGeom>
          <a:ln w="38100">
            <a:solidFill>
              <a:srgbClr val="FFFF00"/>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37" name="Straight Arrow Connector 30">
            <a:extLst>
              <a:ext uri="{FF2B5EF4-FFF2-40B4-BE49-F238E27FC236}">
                <a16:creationId xmlns:a16="http://schemas.microsoft.com/office/drawing/2014/main" id="{6F2D71E8-2555-454F-47DD-15B8B3155306}"/>
              </a:ext>
            </a:extLst>
          </p:cNvPr>
          <p:cNvCxnSpPr>
            <a:cxnSpLocks/>
            <a:stCxn id="15" idx="1"/>
            <a:endCxn id="16" idx="0"/>
          </p:cNvCxnSpPr>
          <p:nvPr/>
        </p:nvCxnSpPr>
        <p:spPr>
          <a:xfrm rot="10800000" flipV="1">
            <a:off x="5324533" y="-5546477"/>
            <a:ext cx="4223954" cy="1190574"/>
          </a:xfrm>
          <a:prstGeom prst="curvedConnector2">
            <a:avLst/>
          </a:prstGeom>
          <a:ln w="38100">
            <a:solidFill>
              <a:srgbClr val="FFFF00"/>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41" name="Straight Arrow Connector 30">
            <a:extLst>
              <a:ext uri="{FF2B5EF4-FFF2-40B4-BE49-F238E27FC236}">
                <a16:creationId xmlns:a16="http://schemas.microsoft.com/office/drawing/2014/main" id="{718001F9-0AE8-0998-7ED4-138F2B41FC19}"/>
              </a:ext>
            </a:extLst>
          </p:cNvPr>
          <p:cNvCxnSpPr>
            <a:cxnSpLocks/>
            <a:stCxn id="15" idx="1"/>
            <a:endCxn id="16" idx="0"/>
          </p:cNvCxnSpPr>
          <p:nvPr/>
        </p:nvCxnSpPr>
        <p:spPr>
          <a:xfrm rot="10800000" flipV="1">
            <a:off x="5324533" y="-5546477"/>
            <a:ext cx="4223954" cy="1190574"/>
          </a:xfrm>
          <a:prstGeom prst="curvedConnector2">
            <a:avLst/>
          </a:prstGeom>
          <a:ln w="38100">
            <a:solidFill>
              <a:srgbClr val="FFFF00">
                <a:alpha val="0"/>
              </a:srgbClr>
            </a:solidFill>
            <a:tailEnd type="arrow" w="lg" len="med"/>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8B3582D1-27E9-DCB9-C190-B5AF75C6D7C3}"/>
              </a:ext>
            </a:extLst>
          </p:cNvPr>
          <p:cNvSpPr txBox="1"/>
          <p:nvPr/>
        </p:nvSpPr>
        <p:spPr>
          <a:xfrm>
            <a:off x="6606553" y="-4236609"/>
            <a:ext cx="337928" cy="461665"/>
          </a:xfrm>
          <a:prstGeom prst="rect">
            <a:avLst/>
          </a:prstGeom>
          <a:noFill/>
        </p:spPr>
        <p:txBody>
          <a:bodyPr wrap="square" rtlCol="0">
            <a:spAutoFit/>
          </a:bodyPr>
          <a:lstStyle/>
          <a:p>
            <a:pPr algn="ctr"/>
            <a:r>
              <a:rPr lang="es-AR" sz="2400" dirty="0">
                <a:solidFill>
                  <a:srgbClr val="FFFF00"/>
                </a:solidFill>
                <a:latin typeface="Girls Have Many Secrets" pitchFamily="2" charset="0"/>
              </a:rPr>
              <a:t>1</a:t>
            </a:r>
            <a:endParaRPr lang="en-US" sz="2400" dirty="0">
              <a:solidFill>
                <a:srgbClr val="FFFF00"/>
              </a:solidFill>
              <a:latin typeface="Girls Have Many Secrets" pitchFamily="2" charset="0"/>
            </a:endParaRPr>
          </a:p>
        </p:txBody>
      </p:sp>
      <p:sp>
        <p:nvSpPr>
          <p:cNvPr id="47" name="TextBox 46">
            <a:extLst>
              <a:ext uri="{FF2B5EF4-FFF2-40B4-BE49-F238E27FC236}">
                <a16:creationId xmlns:a16="http://schemas.microsoft.com/office/drawing/2014/main" id="{C90E2D6A-85AE-0D30-2BBF-58AB7DAAC9F2}"/>
              </a:ext>
            </a:extLst>
          </p:cNvPr>
          <p:cNvSpPr txBox="1"/>
          <p:nvPr/>
        </p:nvSpPr>
        <p:spPr>
          <a:xfrm>
            <a:off x="8734010" y="-4107162"/>
            <a:ext cx="337928" cy="461665"/>
          </a:xfrm>
          <a:prstGeom prst="rect">
            <a:avLst/>
          </a:prstGeom>
          <a:noFill/>
        </p:spPr>
        <p:txBody>
          <a:bodyPr wrap="square" rtlCol="0">
            <a:spAutoFit/>
          </a:bodyPr>
          <a:lstStyle/>
          <a:p>
            <a:pPr algn="ctr"/>
            <a:r>
              <a:rPr lang="es-AR" sz="2400" dirty="0">
                <a:solidFill>
                  <a:srgbClr val="FFFF00"/>
                </a:solidFill>
                <a:latin typeface="Girls Have Many Secrets" pitchFamily="2" charset="0"/>
              </a:rPr>
              <a:t>2</a:t>
            </a:r>
            <a:endParaRPr lang="en-US" sz="2400" dirty="0">
              <a:solidFill>
                <a:srgbClr val="FFFF00"/>
              </a:solidFill>
              <a:latin typeface="Girls Have Many Secrets" pitchFamily="2" charset="0"/>
            </a:endParaRPr>
          </a:p>
        </p:txBody>
      </p:sp>
      <p:sp>
        <p:nvSpPr>
          <p:cNvPr id="48" name="TextBox 47">
            <a:extLst>
              <a:ext uri="{FF2B5EF4-FFF2-40B4-BE49-F238E27FC236}">
                <a16:creationId xmlns:a16="http://schemas.microsoft.com/office/drawing/2014/main" id="{9DA4039F-0C39-7BAD-D226-A270E97F0E2E}"/>
              </a:ext>
            </a:extLst>
          </p:cNvPr>
          <p:cNvSpPr txBox="1"/>
          <p:nvPr/>
        </p:nvSpPr>
        <p:spPr>
          <a:xfrm>
            <a:off x="7818786" y="-5321163"/>
            <a:ext cx="337928" cy="461665"/>
          </a:xfrm>
          <a:prstGeom prst="rect">
            <a:avLst/>
          </a:prstGeom>
          <a:noFill/>
        </p:spPr>
        <p:txBody>
          <a:bodyPr wrap="square" rtlCol="0">
            <a:spAutoFit/>
          </a:bodyPr>
          <a:lstStyle/>
          <a:p>
            <a:pPr algn="ctr"/>
            <a:r>
              <a:rPr lang="es-AR" sz="2400" dirty="0">
                <a:solidFill>
                  <a:srgbClr val="FFFF00"/>
                </a:solidFill>
                <a:latin typeface="Girls Have Many Secrets" pitchFamily="2" charset="0"/>
              </a:rPr>
              <a:t>3</a:t>
            </a:r>
            <a:endParaRPr lang="en-US" sz="2400" dirty="0">
              <a:solidFill>
                <a:srgbClr val="FFFF00"/>
              </a:solidFill>
              <a:latin typeface="Girls Have Many Secrets" pitchFamily="2" charset="0"/>
            </a:endParaRPr>
          </a:p>
        </p:txBody>
      </p:sp>
      <p:sp>
        <p:nvSpPr>
          <p:cNvPr id="49" name="TextBox 48">
            <a:extLst>
              <a:ext uri="{FF2B5EF4-FFF2-40B4-BE49-F238E27FC236}">
                <a16:creationId xmlns:a16="http://schemas.microsoft.com/office/drawing/2014/main" id="{3E8B0C4B-4426-6B8A-919E-9A2F4D953089}"/>
              </a:ext>
            </a:extLst>
          </p:cNvPr>
          <p:cNvSpPr txBox="1"/>
          <p:nvPr/>
        </p:nvSpPr>
        <p:spPr>
          <a:xfrm>
            <a:off x="6653095" y="-1202935"/>
            <a:ext cx="337928" cy="461665"/>
          </a:xfrm>
          <a:prstGeom prst="rect">
            <a:avLst/>
          </a:prstGeom>
          <a:noFill/>
        </p:spPr>
        <p:txBody>
          <a:bodyPr wrap="square" rtlCol="0">
            <a:spAutoFit/>
          </a:bodyPr>
          <a:lstStyle/>
          <a:p>
            <a:pPr algn="ctr"/>
            <a:r>
              <a:rPr lang="es-AR" sz="2400" dirty="0">
                <a:solidFill>
                  <a:srgbClr val="FFFF00">
                    <a:alpha val="0"/>
                  </a:srgbClr>
                </a:solidFill>
                <a:latin typeface="Girls Have Many Secrets" pitchFamily="2" charset="0"/>
              </a:rPr>
              <a:t>4</a:t>
            </a:r>
            <a:endParaRPr lang="en-US" sz="2400" dirty="0">
              <a:solidFill>
                <a:srgbClr val="FFFF00">
                  <a:alpha val="0"/>
                </a:srgbClr>
              </a:solidFill>
              <a:latin typeface="Girls Have Many Secrets" pitchFamily="2" charset="0"/>
            </a:endParaRPr>
          </a:p>
        </p:txBody>
      </p:sp>
      <p:sp>
        <p:nvSpPr>
          <p:cNvPr id="10" name="TextBox 9">
            <a:extLst>
              <a:ext uri="{FF2B5EF4-FFF2-40B4-BE49-F238E27FC236}">
                <a16:creationId xmlns:a16="http://schemas.microsoft.com/office/drawing/2014/main" id="{F1F2B664-64F5-6AC4-EB7E-340C048336BB}"/>
              </a:ext>
            </a:extLst>
          </p:cNvPr>
          <p:cNvSpPr txBox="1"/>
          <p:nvPr/>
        </p:nvSpPr>
        <p:spPr>
          <a:xfrm rot="21320333">
            <a:off x="4220952" y="-6601741"/>
            <a:ext cx="3258384" cy="707886"/>
          </a:xfrm>
          <a:prstGeom prst="rect">
            <a:avLst/>
          </a:prstGeom>
          <a:noFill/>
        </p:spPr>
        <p:txBody>
          <a:bodyPr wrap="square" rtlCol="0">
            <a:spAutoFit/>
          </a:bodyPr>
          <a:lstStyle/>
          <a:p>
            <a:pPr algn="ctr"/>
            <a:r>
              <a:rPr lang="es-AR" sz="4000" dirty="0">
                <a:solidFill>
                  <a:srgbClr val="FFFF00"/>
                </a:solidFill>
                <a:latin typeface="Girls Have Many Secrets" pitchFamily="2" charset="0"/>
              </a:rPr>
              <a:t>Network </a:t>
            </a:r>
            <a:r>
              <a:rPr lang="es-AR" sz="4000" dirty="0" err="1">
                <a:solidFill>
                  <a:srgbClr val="FFFF00"/>
                </a:solidFill>
                <a:latin typeface="Girls Have Many Secrets" pitchFamily="2" charset="0"/>
              </a:rPr>
              <a:t>Only</a:t>
            </a:r>
            <a:endParaRPr lang="en-US" sz="4000" dirty="0">
              <a:solidFill>
                <a:srgbClr val="FFFF00"/>
              </a:solidFill>
              <a:latin typeface="Girls Have Many Secrets" pitchFamily="2" charset="0"/>
            </a:endParaRPr>
          </a:p>
        </p:txBody>
      </p:sp>
      <p:cxnSp>
        <p:nvCxnSpPr>
          <p:cNvPr id="12" name="Straight Arrow Connector 30">
            <a:extLst>
              <a:ext uri="{FF2B5EF4-FFF2-40B4-BE49-F238E27FC236}">
                <a16:creationId xmlns:a16="http://schemas.microsoft.com/office/drawing/2014/main" id="{720A4AE2-5438-EB52-2725-4889D33FD86A}"/>
              </a:ext>
            </a:extLst>
          </p:cNvPr>
          <p:cNvCxnSpPr>
            <a:cxnSpLocks/>
            <a:stCxn id="22" idx="1"/>
            <a:endCxn id="23" idx="2"/>
          </p:cNvCxnSpPr>
          <p:nvPr/>
        </p:nvCxnSpPr>
        <p:spPr>
          <a:xfrm rot="10800000">
            <a:off x="5324533" y="-2431289"/>
            <a:ext cx="4608421" cy="1459189"/>
          </a:xfrm>
          <a:prstGeom prst="curvedConnector2">
            <a:avLst/>
          </a:prstGeom>
          <a:ln w="38100">
            <a:solidFill>
              <a:srgbClr val="FFFF00">
                <a:alpha val="0"/>
              </a:srgbClr>
            </a:solidFill>
            <a:tailEnd type="arrow" w="lg" len="med"/>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6CE6F02-8A62-839E-A5E3-691593B23932}"/>
              </a:ext>
            </a:extLst>
          </p:cNvPr>
          <p:cNvSpPr txBox="1"/>
          <p:nvPr/>
        </p:nvSpPr>
        <p:spPr>
          <a:xfrm>
            <a:off x="334964" y="-4068014"/>
            <a:ext cx="3513706" cy="3247043"/>
          </a:xfrm>
          <a:prstGeom prst="rect">
            <a:avLst/>
          </a:prstGeom>
          <a:noFill/>
        </p:spPr>
        <p:txBody>
          <a:bodyPr wrap="square">
            <a:spAutoFit/>
          </a:bodyPr>
          <a:lstStyle/>
          <a:p>
            <a:pPr>
              <a:spcAft>
                <a:spcPts val="600"/>
              </a:spcAft>
            </a:pPr>
            <a:r>
              <a:rPr lang="es-ES" sz="2000" dirty="0">
                <a:solidFill>
                  <a:schemeClr val="bg1"/>
                </a:solidFill>
                <a:latin typeface="Fira Sans" panose="020B0503050000020004" pitchFamily="34" charset="0"/>
              </a:rPr>
              <a:t>Es un script que el navegador ejecuta en segundo plano en un hilo separado.</a:t>
            </a:r>
          </a:p>
          <a:p>
            <a:pPr>
              <a:spcAft>
                <a:spcPts val="600"/>
              </a:spcAft>
            </a:pPr>
            <a:r>
              <a:rPr lang="es-ES" sz="2000" dirty="0">
                <a:solidFill>
                  <a:schemeClr val="bg1"/>
                </a:solidFill>
                <a:latin typeface="Fira Sans" panose="020B0503050000020004" pitchFamily="34" charset="0"/>
              </a:rPr>
              <a:t>Sin embargo, es súper potente: puede </a:t>
            </a:r>
            <a:r>
              <a:rPr lang="es-ES" sz="2000" b="1" dirty="0">
                <a:solidFill>
                  <a:schemeClr val="bg1"/>
                </a:solidFill>
                <a:latin typeface="Fira Sans" panose="020B0503050000020004" pitchFamily="34" charset="0"/>
              </a:rPr>
              <a:t>interceptar</a:t>
            </a:r>
            <a:r>
              <a:rPr lang="es-ES" sz="2000" dirty="0">
                <a:solidFill>
                  <a:schemeClr val="bg1"/>
                </a:solidFill>
                <a:latin typeface="Fira Sans" panose="020B0503050000020004" pitchFamily="34" charset="0"/>
              </a:rPr>
              <a:t> y manejar las </a:t>
            </a:r>
            <a:r>
              <a:rPr lang="es-ES" sz="2000" b="1" dirty="0">
                <a:solidFill>
                  <a:schemeClr val="bg1"/>
                </a:solidFill>
                <a:latin typeface="Fira Sans" panose="020B0503050000020004" pitchFamily="34" charset="0"/>
              </a:rPr>
              <a:t>peticiones de red</a:t>
            </a:r>
            <a:r>
              <a:rPr lang="es-ES" sz="2000" dirty="0">
                <a:solidFill>
                  <a:schemeClr val="bg1"/>
                </a:solidFill>
                <a:latin typeface="Fira Sans" panose="020B0503050000020004" pitchFamily="34" charset="0"/>
              </a:rPr>
              <a:t>, gestionar la caché para </a:t>
            </a:r>
            <a:r>
              <a:rPr lang="es-ES" sz="2000" b="1" dirty="0">
                <a:solidFill>
                  <a:schemeClr val="bg1"/>
                </a:solidFill>
                <a:latin typeface="Fira Sans" panose="020B0503050000020004" pitchFamily="34" charset="0"/>
              </a:rPr>
              <a:t>habilitar el soporte offline</a:t>
            </a:r>
            <a:r>
              <a:rPr lang="es-ES" sz="2000" dirty="0">
                <a:solidFill>
                  <a:schemeClr val="bg1"/>
                </a:solidFill>
                <a:latin typeface="Fira Sans" panose="020B0503050000020004" pitchFamily="34" charset="0"/>
              </a:rPr>
              <a:t> o </a:t>
            </a:r>
            <a:r>
              <a:rPr lang="es-ES" sz="2000" b="1" dirty="0">
                <a:solidFill>
                  <a:schemeClr val="bg1"/>
                </a:solidFill>
                <a:latin typeface="Fira Sans" panose="020B0503050000020004" pitchFamily="34" charset="0"/>
              </a:rPr>
              <a:t>enviar notificaciones </a:t>
            </a:r>
            <a:r>
              <a:rPr lang="es-ES" sz="2000" b="1" dirty="0" err="1">
                <a:solidFill>
                  <a:schemeClr val="bg1"/>
                </a:solidFill>
                <a:latin typeface="Fira Sans" panose="020B0503050000020004" pitchFamily="34" charset="0"/>
              </a:rPr>
              <a:t>push</a:t>
            </a:r>
            <a:r>
              <a:rPr lang="es-ES" sz="2000" dirty="0">
                <a:solidFill>
                  <a:schemeClr val="bg1"/>
                </a:solidFill>
                <a:latin typeface="Fira Sans" panose="020B0503050000020004" pitchFamily="34" charset="0"/>
              </a:rPr>
              <a:t>.</a:t>
            </a:r>
          </a:p>
        </p:txBody>
      </p:sp>
      <p:sp>
        <p:nvSpPr>
          <p:cNvPr id="28" name="TextBox 27">
            <a:extLst>
              <a:ext uri="{FF2B5EF4-FFF2-40B4-BE49-F238E27FC236}">
                <a16:creationId xmlns:a16="http://schemas.microsoft.com/office/drawing/2014/main" id="{7082BE2F-8C1A-ADBD-D3D2-FC2AADE7FF84}"/>
              </a:ext>
            </a:extLst>
          </p:cNvPr>
          <p:cNvSpPr txBox="1"/>
          <p:nvPr/>
        </p:nvSpPr>
        <p:spPr>
          <a:xfrm>
            <a:off x="4197579" y="1175349"/>
            <a:ext cx="8756421" cy="6370975"/>
          </a:xfrm>
          <a:prstGeom prst="rect">
            <a:avLst/>
          </a:prstGeom>
          <a:noFill/>
        </p:spPr>
        <p:txBody>
          <a:bodyPr wrap="square">
            <a:spAutoFit/>
          </a:bodyPr>
          <a:lstStyle/>
          <a:p>
            <a:r>
              <a:rPr lang="en-US" sz="1700" dirty="0">
                <a:solidFill>
                  <a:schemeClr val="bg1">
                    <a:alpha val="25000"/>
                  </a:schemeClr>
                </a:solidFill>
                <a:latin typeface="Fira Sans" panose="020B0503050000020004" pitchFamily="34" charset="0"/>
              </a:rPr>
              <a:t>1️⃣ </a:t>
            </a:r>
            <a:r>
              <a:rPr lang="en-US" sz="1700" b="0" dirty="0">
                <a:solidFill>
                  <a:srgbClr val="6A9955">
                    <a:alpha val="25000"/>
                  </a:srgbClr>
                </a:solidFill>
                <a:effectLst/>
                <a:latin typeface="Fira Code" panose="020B0809050000020004" pitchFamily="49" charset="0"/>
              </a:rPr>
              <a:t>// array de </a:t>
            </a:r>
            <a:r>
              <a:rPr lang="en-US" sz="1700" b="0" dirty="0" err="1">
                <a:solidFill>
                  <a:srgbClr val="6A9955">
                    <a:alpha val="25000"/>
                  </a:srgbClr>
                </a:solidFill>
                <a:effectLst/>
                <a:latin typeface="Fira Code" panose="020B0809050000020004" pitchFamily="49" charset="0"/>
              </a:rPr>
              <a:t>recursos</a:t>
            </a:r>
            <a:r>
              <a:rPr lang="en-US" sz="1700" b="0" dirty="0">
                <a:solidFill>
                  <a:srgbClr val="6A9955">
                    <a:alpha val="25000"/>
                  </a:srgbClr>
                </a:solidFill>
                <a:effectLst/>
                <a:latin typeface="Fira Code" panose="020B0809050000020004" pitchFamily="49" charset="0"/>
              </a:rPr>
              <a:t> que </a:t>
            </a:r>
            <a:r>
              <a:rPr lang="en-US" sz="1700" b="0" dirty="0" err="1">
                <a:solidFill>
                  <a:srgbClr val="6A9955">
                    <a:alpha val="25000"/>
                  </a:srgbClr>
                </a:solidFill>
                <a:effectLst/>
                <a:latin typeface="Fira Code" panose="020B0809050000020004" pitchFamily="49" charset="0"/>
              </a:rPr>
              <a:t>queremos</a:t>
            </a:r>
            <a:r>
              <a:rPr lang="en-US" sz="1700" b="0" dirty="0">
                <a:solidFill>
                  <a:srgbClr val="6A9955">
                    <a:alpha val="25000"/>
                  </a:srgbClr>
                </a:solidFill>
                <a:effectLst/>
                <a:latin typeface="Fira Code" panose="020B0809050000020004" pitchFamily="49" charset="0"/>
              </a:rPr>
              <a:t> </a:t>
            </a:r>
            <a:r>
              <a:rPr lang="en-US" sz="1700" b="0" dirty="0" err="1">
                <a:solidFill>
                  <a:srgbClr val="6A9955">
                    <a:alpha val="25000"/>
                  </a:srgbClr>
                </a:solidFill>
                <a:effectLst/>
                <a:latin typeface="Fira Code" panose="020B0809050000020004" pitchFamily="49" charset="0"/>
              </a:rPr>
              <a:t>cachear</a:t>
            </a:r>
            <a:endParaRPr lang="en-US" sz="1700" b="0" dirty="0">
              <a:solidFill>
                <a:srgbClr val="D4D4D4">
                  <a:alpha val="25000"/>
                </a:srgbClr>
              </a:solidFill>
              <a:effectLst/>
              <a:latin typeface="Fira Code" panose="020B0809050000020004" pitchFamily="49" charset="0"/>
            </a:endParaRPr>
          </a:p>
          <a:p>
            <a:r>
              <a:rPr lang="en-US" sz="1700" b="0" dirty="0">
                <a:solidFill>
                  <a:srgbClr val="569CD6">
                    <a:alpha val="25000"/>
                  </a:srgbClr>
                </a:solidFill>
                <a:effectLst/>
                <a:latin typeface="Fira Code" panose="020B0809050000020004" pitchFamily="49" charset="0"/>
              </a:rPr>
              <a:t>const</a:t>
            </a:r>
            <a:r>
              <a:rPr lang="en-US" sz="1700" b="0" dirty="0">
                <a:solidFill>
                  <a:srgbClr val="D4D4D4">
                    <a:alpha val="25000"/>
                  </a:srgbClr>
                </a:solidFill>
                <a:effectLst/>
                <a:latin typeface="Fira Code" panose="020B0809050000020004" pitchFamily="49" charset="0"/>
              </a:rPr>
              <a:t> </a:t>
            </a:r>
            <a:r>
              <a:rPr lang="en-US" sz="1700" b="0" dirty="0">
                <a:solidFill>
                  <a:srgbClr val="4FC1FF">
                    <a:alpha val="25000"/>
                  </a:srgbClr>
                </a:solidFill>
                <a:effectLst/>
                <a:latin typeface="Fira Code" panose="020B0809050000020004" pitchFamily="49" charset="0"/>
              </a:rPr>
              <a:t>assets</a:t>
            </a:r>
            <a:r>
              <a:rPr lang="en-US" sz="1700" b="0" dirty="0">
                <a:solidFill>
                  <a:srgbClr val="D4D4D4">
                    <a:alpha val="25000"/>
                  </a:srgbClr>
                </a:solidFill>
                <a:effectLst/>
                <a:latin typeface="Fira Code" panose="020B0809050000020004" pitchFamily="49" charset="0"/>
              </a:rPr>
              <a:t> = [</a:t>
            </a:r>
          </a:p>
          <a:p>
            <a:r>
              <a:rPr lang="en-US" sz="1700" b="0" dirty="0">
                <a:solidFill>
                  <a:srgbClr val="D4D4D4">
                    <a:alpha val="25000"/>
                  </a:srgbClr>
                </a:solidFill>
                <a:effectLst/>
                <a:latin typeface="Fira Code" panose="020B0809050000020004" pitchFamily="49" charset="0"/>
              </a:rPr>
              <a:t>    </a:t>
            </a:r>
            <a:r>
              <a:rPr lang="en-US" sz="1700" b="0" dirty="0">
                <a:solidFill>
                  <a:srgbClr val="CE9178">
                    <a:alpha val="25000"/>
                  </a:srgbClr>
                </a:solidFill>
                <a:effectLst/>
                <a:latin typeface="Fira Code" panose="020B0809050000020004" pitchFamily="49" charset="0"/>
              </a:rPr>
              <a:t>"/index.html"</a:t>
            </a:r>
            <a:r>
              <a:rPr lang="en-US" sz="1700" b="0" dirty="0">
                <a:solidFill>
                  <a:srgbClr val="D4D4D4">
                    <a:alpha val="25000"/>
                  </a:srgbClr>
                </a:solidFill>
                <a:effectLst/>
                <a:latin typeface="Fira Code" panose="020B0809050000020004" pitchFamily="49" charset="0"/>
              </a:rPr>
              <a:t>,</a:t>
            </a:r>
          </a:p>
          <a:p>
            <a:r>
              <a:rPr lang="en-US" sz="1700" b="0" dirty="0">
                <a:solidFill>
                  <a:srgbClr val="D4D4D4">
                    <a:alpha val="25000"/>
                  </a:srgbClr>
                </a:solidFill>
                <a:effectLst/>
                <a:latin typeface="Fira Code" panose="020B0809050000020004" pitchFamily="49" charset="0"/>
              </a:rPr>
              <a:t>    </a:t>
            </a:r>
            <a:r>
              <a:rPr lang="en-US" sz="1700" b="0" dirty="0">
                <a:solidFill>
                  <a:srgbClr val="CE9178">
                    <a:alpha val="25000"/>
                  </a:srgbClr>
                </a:solidFill>
                <a:effectLst/>
                <a:latin typeface="Fira Code" panose="020B0809050000020004" pitchFamily="49" charset="0"/>
              </a:rPr>
              <a:t>"/styles/styles.min.css"</a:t>
            </a:r>
            <a:r>
              <a:rPr lang="en-US" sz="1700" b="0" dirty="0">
                <a:solidFill>
                  <a:srgbClr val="D4D4D4">
                    <a:alpha val="25000"/>
                  </a:srgbClr>
                </a:solidFill>
                <a:effectLst/>
                <a:latin typeface="Fira Code" panose="020B0809050000020004" pitchFamily="49" charset="0"/>
              </a:rPr>
              <a:t>,</a:t>
            </a:r>
          </a:p>
          <a:p>
            <a:r>
              <a:rPr lang="en-US" sz="1700" b="0" dirty="0">
                <a:solidFill>
                  <a:srgbClr val="D4D4D4">
                    <a:alpha val="25000"/>
                  </a:srgbClr>
                </a:solidFill>
                <a:effectLst/>
                <a:latin typeface="Fira Code" panose="020B0809050000020004" pitchFamily="49" charset="0"/>
              </a:rPr>
              <a:t>    </a:t>
            </a:r>
            <a:r>
              <a:rPr lang="en-US" sz="1700" b="0" dirty="0">
                <a:solidFill>
                  <a:srgbClr val="CE9178">
                    <a:alpha val="25000"/>
                  </a:srgbClr>
                </a:solidFill>
                <a:effectLst/>
                <a:latin typeface="Fira Code" panose="020B0809050000020004" pitchFamily="49" charset="0"/>
              </a:rPr>
              <a:t>"/</a:t>
            </a:r>
            <a:r>
              <a:rPr lang="en-US" sz="1700" b="0" dirty="0" err="1">
                <a:solidFill>
                  <a:srgbClr val="CE9178">
                    <a:alpha val="25000"/>
                  </a:srgbClr>
                </a:solidFill>
                <a:effectLst/>
                <a:latin typeface="Fira Code" panose="020B0809050000020004" pitchFamily="49" charset="0"/>
              </a:rPr>
              <a:t>js</a:t>
            </a:r>
            <a:r>
              <a:rPr lang="en-US" sz="1700" b="0" dirty="0">
                <a:solidFill>
                  <a:srgbClr val="CE9178">
                    <a:alpha val="25000"/>
                  </a:srgbClr>
                </a:solidFill>
                <a:effectLst/>
                <a:latin typeface="Fira Code" panose="020B0809050000020004" pitchFamily="49" charset="0"/>
              </a:rPr>
              <a:t>/app.js"</a:t>
            </a:r>
            <a:endParaRPr lang="en-US" sz="1700" b="0" dirty="0">
              <a:solidFill>
                <a:srgbClr val="D4D4D4">
                  <a:alpha val="25000"/>
                </a:srgbClr>
              </a:solidFill>
              <a:effectLst/>
              <a:latin typeface="Fira Code" panose="020B0809050000020004" pitchFamily="49" charset="0"/>
            </a:endParaRPr>
          </a:p>
          <a:p>
            <a:r>
              <a:rPr lang="en-US" sz="1700" b="0" dirty="0">
                <a:solidFill>
                  <a:srgbClr val="D4D4D4">
                    <a:alpha val="25000"/>
                  </a:srgbClr>
                </a:solidFill>
                <a:effectLst/>
                <a:latin typeface="Fira Code" panose="020B0809050000020004" pitchFamily="49" charset="0"/>
              </a:rPr>
              <a:t>];</a:t>
            </a:r>
          </a:p>
          <a:p>
            <a:br>
              <a:rPr lang="en-US" sz="1700" b="0" dirty="0">
                <a:solidFill>
                  <a:srgbClr val="D4D4D4"/>
                </a:solidFill>
                <a:effectLst/>
                <a:latin typeface="Fira Code" panose="020B0809050000020004" pitchFamily="49" charset="0"/>
              </a:rPr>
            </a:br>
            <a:r>
              <a:rPr lang="en-US" sz="1700" dirty="0">
                <a:solidFill>
                  <a:schemeClr val="bg1"/>
                </a:solidFill>
                <a:latin typeface="Fira Sans" panose="020B0503050000020004" pitchFamily="34" charset="0"/>
              </a:rPr>
              <a:t>2️⃣ </a:t>
            </a:r>
            <a:r>
              <a:rPr lang="en-US" sz="1700" b="0" dirty="0">
                <a:solidFill>
                  <a:srgbClr val="6A9955"/>
                </a:solidFill>
                <a:effectLst/>
                <a:latin typeface="Fira Code" panose="020B0809050000020004" pitchFamily="49" charset="0"/>
              </a:rPr>
              <a:t>// </a:t>
            </a:r>
            <a:r>
              <a:rPr lang="en-US" sz="1700" b="0" dirty="0" err="1">
                <a:solidFill>
                  <a:srgbClr val="6A9955"/>
                </a:solidFill>
                <a:effectLst/>
                <a:latin typeface="Fira Code" panose="020B0809050000020004" pitchFamily="49" charset="0"/>
              </a:rPr>
              <a:t>instalamos</a:t>
            </a:r>
            <a:r>
              <a:rPr lang="en-US" sz="1700" b="0" dirty="0">
                <a:solidFill>
                  <a:srgbClr val="6A9955"/>
                </a:solidFill>
                <a:effectLst/>
                <a:latin typeface="Fira Code" panose="020B0809050000020004" pitchFamily="49" charset="0"/>
              </a:rPr>
              <a:t> </a:t>
            </a:r>
            <a:r>
              <a:rPr lang="en-US" sz="1700" b="0" dirty="0" err="1">
                <a:solidFill>
                  <a:srgbClr val="6A9955"/>
                </a:solidFill>
                <a:effectLst/>
                <a:latin typeface="Fira Code" panose="020B0809050000020004" pitchFamily="49" charset="0"/>
              </a:rPr>
              <a:t>el</a:t>
            </a:r>
            <a:r>
              <a:rPr lang="en-US" sz="1700" b="0" dirty="0">
                <a:solidFill>
                  <a:srgbClr val="6A9955"/>
                </a:solidFill>
                <a:effectLst/>
                <a:latin typeface="Fira Code" panose="020B0809050000020004" pitchFamily="49" charset="0"/>
              </a:rPr>
              <a:t> service worker</a:t>
            </a:r>
            <a:endParaRPr lang="en-US" sz="1700" b="0" dirty="0">
              <a:solidFill>
                <a:srgbClr val="D4D4D4"/>
              </a:solidFill>
              <a:effectLst/>
              <a:latin typeface="Fira Code" panose="020B0809050000020004" pitchFamily="49" charset="0"/>
            </a:endParaRPr>
          </a:p>
          <a:p>
            <a:r>
              <a:rPr lang="en-US" sz="1700" b="0" dirty="0" err="1">
                <a:solidFill>
                  <a:srgbClr val="9CDCFE"/>
                </a:solidFill>
                <a:effectLst/>
                <a:latin typeface="Fira Code" panose="020B0809050000020004" pitchFamily="49" charset="0"/>
              </a:rPr>
              <a:t>self</a:t>
            </a:r>
            <a:r>
              <a:rPr lang="en-US" sz="1700" b="0" dirty="0" err="1">
                <a:solidFill>
                  <a:srgbClr val="D4D4D4"/>
                </a:solidFill>
                <a:effectLst/>
                <a:latin typeface="Fira Code" panose="020B0809050000020004" pitchFamily="49" charset="0"/>
              </a:rPr>
              <a:t>.</a:t>
            </a:r>
            <a:r>
              <a:rPr lang="en-US" sz="1700" b="0" dirty="0" err="1">
                <a:solidFill>
                  <a:srgbClr val="DCDCAA"/>
                </a:solidFill>
                <a:effectLst/>
                <a:latin typeface="Fira Code" panose="020B0809050000020004" pitchFamily="49" charset="0"/>
              </a:rPr>
              <a:t>addEventListener</a:t>
            </a:r>
            <a:r>
              <a:rPr lang="en-US" sz="1700" b="0" dirty="0">
                <a:solidFill>
                  <a:srgbClr val="D4D4D4"/>
                </a:solidFill>
                <a:effectLst/>
                <a:latin typeface="Fira Code" panose="020B0809050000020004" pitchFamily="49" charset="0"/>
              </a:rPr>
              <a:t>(</a:t>
            </a:r>
            <a:r>
              <a:rPr lang="en-US" sz="1700" b="0" dirty="0">
                <a:solidFill>
                  <a:srgbClr val="CE9178"/>
                </a:solidFill>
                <a:effectLst/>
                <a:latin typeface="Fira Code" panose="020B0809050000020004" pitchFamily="49" charset="0"/>
              </a:rPr>
              <a:t>"install"</a:t>
            </a:r>
            <a:r>
              <a:rPr lang="en-US" sz="1700" b="0" dirty="0">
                <a:solidFill>
                  <a:srgbClr val="D4D4D4"/>
                </a:solidFill>
                <a:effectLst/>
                <a:latin typeface="Fira Code" panose="020B0809050000020004" pitchFamily="49" charset="0"/>
              </a:rPr>
              <a:t>, </a:t>
            </a:r>
            <a:r>
              <a:rPr lang="en-US" sz="1700" b="0" dirty="0" err="1">
                <a:solidFill>
                  <a:srgbClr val="9CDCFE"/>
                </a:solidFill>
                <a:effectLst/>
                <a:latin typeface="Fira Code" panose="020B0809050000020004" pitchFamily="49" charset="0"/>
              </a:rPr>
              <a:t>installEvent</a:t>
            </a:r>
            <a:r>
              <a:rPr lang="en-US" sz="1700" b="0" dirty="0">
                <a:solidFill>
                  <a:srgbClr val="D4D4D4"/>
                </a:solidFill>
                <a:effectLst/>
                <a:latin typeface="Fira Code" panose="020B0809050000020004" pitchFamily="49" charset="0"/>
              </a:rPr>
              <a:t> </a:t>
            </a:r>
            <a:r>
              <a:rPr lang="en-US" sz="1700" b="0" dirty="0">
                <a:solidFill>
                  <a:srgbClr val="569CD6"/>
                </a:solidFill>
                <a:effectLst/>
                <a:latin typeface="Fira Code" panose="020B0809050000020004" pitchFamily="49" charset="0"/>
              </a:rPr>
              <a:t>=&gt;</a:t>
            </a:r>
            <a:r>
              <a:rPr lang="en-US" sz="1700" b="0" dirty="0">
                <a:solidFill>
                  <a:srgbClr val="D4D4D4"/>
                </a:solidFill>
                <a:effectLst/>
                <a:latin typeface="Fira Code" panose="020B0809050000020004" pitchFamily="49" charset="0"/>
              </a:rPr>
              <a:t> {</a:t>
            </a:r>
          </a:p>
          <a:p>
            <a:r>
              <a:rPr lang="en-US" sz="1700" b="0" dirty="0">
                <a:solidFill>
                  <a:srgbClr val="D4D4D4"/>
                </a:solidFill>
                <a:effectLst/>
                <a:latin typeface="Fira Code" panose="020B0809050000020004" pitchFamily="49" charset="0"/>
              </a:rPr>
              <a:t>    </a:t>
            </a:r>
            <a:r>
              <a:rPr lang="en-US" sz="1700" b="0" dirty="0" err="1">
                <a:solidFill>
                  <a:srgbClr val="9CDCFE"/>
                </a:solidFill>
                <a:effectLst/>
                <a:latin typeface="Fira Code" panose="020B0809050000020004" pitchFamily="49" charset="0"/>
              </a:rPr>
              <a:t>installEvent</a:t>
            </a:r>
            <a:r>
              <a:rPr lang="en-US" sz="1700" b="0" dirty="0" err="1">
                <a:solidFill>
                  <a:srgbClr val="D4D4D4"/>
                </a:solidFill>
                <a:effectLst/>
                <a:latin typeface="Fira Code" panose="020B0809050000020004" pitchFamily="49" charset="0"/>
              </a:rPr>
              <a:t>.</a:t>
            </a:r>
            <a:r>
              <a:rPr lang="en-US" sz="1700" b="0" dirty="0" err="1">
                <a:solidFill>
                  <a:srgbClr val="DCDCAA"/>
                </a:solidFill>
                <a:effectLst/>
                <a:latin typeface="Fira Code" panose="020B0809050000020004" pitchFamily="49" charset="0"/>
              </a:rPr>
              <a:t>waitUntil</a:t>
            </a:r>
            <a:r>
              <a:rPr lang="en-US" sz="1700" b="0" dirty="0">
                <a:solidFill>
                  <a:srgbClr val="D4D4D4"/>
                </a:solidFill>
                <a:effectLst/>
                <a:latin typeface="Fira Code" panose="020B0809050000020004" pitchFamily="49" charset="0"/>
              </a:rPr>
              <a:t>(</a:t>
            </a:r>
          </a:p>
          <a:p>
            <a:r>
              <a:rPr lang="en-US" sz="1700" b="0" dirty="0">
                <a:solidFill>
                  <a:srgbClr val="D4D4D4"/>
                </a:solidFill>
                <a:effectLst/>
                <a:latin typeface="Fira Code" panose="020B0809050000020004" pitchFamily="49" charset="0"/>
              </a:rPr>
              <a:t>        </a:t>
            </a:r>
            <a:r>
              <a:rPr lang="en-US" sz="1700" b="0" dirty="0" err="1">
                <a:solidFill>
                  <a:srgbClr val="9CDCFE"/>
                </a:solidFill>
                <a:effectLst/>
                <a:latin typeface="Fira Code" panose="020B0809050000020004" pitchFamily="49" charset="0"/>
              </a:rPr>
              <a:t>caches</a:t>
            </a:r>
            <a:r>
              <a:rPr lang="en-US" sz="1700" b="0" dirty="0" err="1">
                <a:solidFill>
                  <a:srgbClr val="D4D4D4"/>
                </a:solidFill>
                <a:effectLst/>
                <a:latin typeface="Fira Code" panose="020B0809050000020004" pitchFamily="49" charset="0"/>
              </a:rPr>
              <a:t>.</a:t>
            </a:r>
            <a:r>
              <a:rPr lang="en-US" sz="1700" b="0" dirty="0" err="1">
                <a:solidFill>
                  <a:srgbClr val="DCDCAA"/>
                </a:solidFill>
                <a:effectLst/>
                <a:latin typeface="Fira Code" panose="020B0809050000020004" pitchFamily="49" charset="0"/>
              </a:rPr>
              <a:t>open</a:t>
            </a:r>
            <a:r>
              <a:rPr lang="en-US" sz="1700" b="0" dirty="0">
                <a:solidFill>
                  <a:srgbClr val="D4D4D4"/>
                </a:solidFill>
                <a:effectLst/>
                <a:latin typeface="Fira Code" panose="020B0809050000020004" pitchFamily="49" charset="0"/>
              </a:rPr>
              <a:t>(</a:t>
            </a:r>
            <a:r>
              <a:rPr lang="en-US" sz="1700" b="0" dirty="0">
                <a:solidFill>
                  <a:srgbClr val="CE9178"/>
                </a:solidFill>
                <a:effectLst/>
                <a:latin typeface="Fira Code" panose="020B0809050000020004" pitchFamily="49" charset="0"/>
              </a:rPr>
              <a:t>"my-todo-list-0"</a:t>
            </a:r>
            <a:r>
              <a:rPr lang="en-US" sz="1700" b="0" dirty="0">
                <a:solidFill>
                  <a:srgbClr val="D4D4D4"/>
                </a:solidFill>
                <a:effectLst/>
                <a:latin typeface="Fira Code" panose="020B0809050000020004" pitchFamily="49" charset="0"/>
              </a:rPr>
              <a:t>).</a:t>
            </a:r>
            <a:r>
              <a:rPr lang="en-US" sz="1700" b="0" dirty="0">
                <a:solidFill>
                  <a:srgbClr val="DCDCAA"/>
                </a:solidFill>
                <a:effectLst/>
                <a:latin typeface="Fira Code" panose="020B0809050000020004" pitchFamily="49" charset="0"/>
              </a:rPr>
              <a:t>then</a:t>
            </a:r>
            <a:r>
              <a:rPr lang="en-US" sz="1700" b="0" dirty="0">
                <a:solidFill>
                  <a:srgbClr val="D4D4D4"/>
                </a:solidFill>
                <a:effectLst/>
                <a:latin typeface="Fira Code" panose="020B0809050000020004" pitchFamily="49" charset="0"/>
              </a:rPr>
              <a:t>(</a:t>
            </a:r>
            <a:r>
              <a:rPr lang="en-US" sz="1700" b="0" dirty="0">
                <a:solidFill>
                  <a:srgbClr val="9CDCFE"/>
                </a:solidFill>
                <a:effectLst/>
                <a:latin typeface="Fira Code" panose="020B0809050000020004" pitchFamily="49" charset="0"/>
              </a:rPr>
              <a:t>cache</a:t>
            </a:r>
            <a:r>
              <a:rPr lang="en-US" sz="1700" b="0" dirty="0">
                <a:solidFill>
                  <a:srgbClr val="D4D4D4"/>
                </a:solidFill>
                <a:effectLst/>
                <a:latin typeface="Fira Code" panose="020B0809050000020004" pitchFamily="49" charset="0"/>
              </a:rPr>
              <a:t> </a:t>
            </a:r>
            <a:r>
              <a:rPr lang="en-US" sz="1700" b="0" dirty="0">
                <a:solidFill>
                  <a:srgbClr val="569CD6"/>
                </a:solidFill>
                <a:effectLst/>
                <a:latin typeface="Fira Code" panose="020B0809050000020004" pitchFamily="49" charset="0"/>
              </a:rPr>
              <a:t>=&gt;</a:t>
            </a:r>
            <a:r>
              <a:rPr lang="en-US" sz="1700" b="0" dirty="0">
                <a:solidFill>
                  <a:srgbClr val="D4D4D4"/>
                </a:solidFill>
                <a:effectLst/>
                <a:latin typeface="Fira Code" panose="020B0809050000020004" pitchFamily="49" charset="0"/>
              </a:rPr>
              <a:t> {</a:t>
            </a:r>
          </a:p>
          <a:p>
            <a:r>
              <a:rPr lang="en-US" sz="1700" b="0" dirty="0">
                <a:solidFill>
                  <a:srgbClr val="D4D4D4"/>
                </a:solidFill>
                <a:effectLst/>
                <a:latin typeface="Fira Code" panose="020B0809050000020004" pitchFamily="49" charset="0"/>
              </a:rPr>
              <a:t>            </a:t>
            </a:r>
            <a:r>
              <a:rPr lang="en-US" sz="1700" b="0" dirty="0" err="1">
                <a:solidFill>
                  <a:srgbClr val="9CDCFE"/>
                </a:solidFill>
                <a:effectLst/>
                <a:latin typeface="Fira Code" panose="020B0809050000020004" pitchFamily="49" charset="0"/>
              </a:rPr>
              <a:t>cache</a:t>
            </a:r>
            <a:r>
              <a:rPr lang="en-US" sz="1700" b="0" dirty="0" err="1">
                <a:solidFill>
                  <a:srgbClr val="D4D4D4"/>
                </a:solidFill>
                <a:effectLst/>
                <a:latin typeface="Fira Code" panose="020B0809050000020004" pitchFamily="49" charset="0"/>
              </a:rPr>
              <a:t>.</a:t>
            </a:r>
            <a:r>
              <a:rPr lang="en-US" sz="1700" b="0" dirty="0" err="1">
                <a:solidFill>
                  <a:srgbClr val="DCDCAA"/>
                </a:solidFill>
                <a:effectLst/>
                <a:latin typeface="Fira Code" panose="020B0809050000020004" pitchFamily="49" charset="0"/>
              </a:rPr>
              <a:t>addAll</a:t>
            </a:r>
            <a:r>
              <a:rPr lang="en-US" sz="1700" b="0" dirty="0">
                <a:solidFill>
                  <a:srgbClr val="D4D4D4"/>
                </a:solidFill>
                <a:effectLst/>
                <a:latin typeface="Fira Code" panose="020B0809050000020004" pitchFamily="49" charset="0"/>
              </a:rPr>
              <a:t>(</a:t>
            </a:r>
            <a:r>
              <a:rPr lang="en-US" sz="1700" b="0" dirty="0">
                <a:solidFill>
                  <a:srgbClr val="4FC1FF"/>
                </a:solidFill>
                <a:effectLst/>
                <a:latin typeface="Fira Code" panose="020B0809050000020004" pitchFamily="49" charset="0"/>
              </a:rPr>
              <a:t>assets</a:t>
            </a:r>
            <a:r>
              <a:rPr lang="en-US" sz="1700" b="0" dirty="0">
                <a:solidFill>
                  <a:srgbClr val="D4D4D4"/>
                </a:solidFill>
                <a:effectLst/>
                <a:latin typeface="Fira Code" panose="020B0809050000020004" pitchFamily="49" charset="0"/>
              </a:rPr>
              <a:t>)</a:t>
            </a:r>
          </a:p>
          <a:p>
            <a:r>
              <a:rPr lang="en-US" sz="1700" b="0" dirty="0">
                <a:solidFill>
                  <a:srgbClr val="D4D4D4"/>
                </a:solidFill>
                <a:effectLst/>
                <a:latin typeface="Fira Code" panose="020B0809050000020004" pitchFamily="49" charset="0"/>
              </a:rPr>
              <a:t>        })</a:t>
            </a:r>
          </a:p>
          <a:p>
            <a:r>
              <a:rPr lang="en-US" sz="1700" b="0" dirty="0">
                <a:solidFill>
                  <a:srgbClr val="D4D4D4"/>
                </a:solidFill>
                <a:effectLst/>
                <a:latin typeface="Fira Code" panose="020B0809050000020004" pitchFamily="49" charset="0"/>
              </a:rPr>
              <a:t>    )</a:t>
            </a:r>
          </a:p>
          <a:p>
            <a:r>
              <a:rPr lang="en-US" sz="1700" b="0" dirty="0">
                <a:solidFill>
                  <a:srgbClr val="D4D4D4"/>
                </a:solidFill>
                <a:effectLst/>
                <a:latin typeface="Fira Code" panose="020B0809050000020004" pitchFamily="49" charset="0"/>
              </a:rPr>
              <a:t>});</a:t>
            </a:r>
          </a:p>
          <a:p>
            <a:endParaRPr lang="en-US" sz="1700" b="0" dirty="0">
              <a:solidFill>
                <a:srgbClr val="D4D4D4"/>
              </a:solidFill>
              <a:effectLst/>
              <a:latin typeface="Fira Code" panose="020B0809050000020004" pitchFamily="49" charset="0"/>
            </a:endParaRPr>
          </a:p>
          <a:p>
            <a:r>
              <a:rPr lang="en-US" sz="1700" dirty="0">
                <a:solidFill>
                  <a:schemeClr val="bg1">
                    <a:alpha val="25000"/>
                  </a:schemeClr>
                </a:solidFill>
                <a:latin typeface="Fira Sans" panose="020B0503050000020004" pitchFamily="34" charset="0"/>
              </a:rPr>
              <a:t>3️⃣ </a:t>
            </a:r>
            <a:r>
              <a:rPr lang="en-US" sz="1700" b="0" dirty="0">
                <a:solidFill>
                  <a:srgbClr val="6A9955">
                    <a:alpha val="25000"/>
                  </a:srgbClr>
                </a:solidFill>
                <a:effectLst/>
                <a:latin typeface="Fira Code" panose="020B0809050000020004" pitchFamily="49" charset="0"/>
              </a:rPr>
              <a:t>// </a:t>
            </a:r>
            <a:r>
              <a:rPr lang="en-US" sz="1700" b="0" dirty="0" err="1">
                <a:solidFill>
                  <a:srgbClr val="6A9955">
                    <a:alpha val="25000"/>
                  </a:srgbClr>
                </a:solidFill>
                <a:effectLst/>
                <a:latin typeface="Fira Code" panose="020B0809050000020004" pitchFamily="49" charset="0"/>
              </a:rPr>
              <a:t>interceptamos</a:t>
            </a:r>
            <a:r>
              <a:rPr lang="en-US" sz="1700" b="0" dirty="0">
                <a:solidFill>
                  <a:srgbClr val="6A9955">
                    <a:alpha val="25000"/>
                  </a:srgbClr>
                </a:solidFill>
                <a:effectLst/>
                <a:latin typeface="Fira Code" panose="020B0809050000020004" pitchFamily="49" charset="0"/>
              </a:rPr>
              <a:t> las </a:t>
            </a:r>
            <a:r>
              <a:rPr lang="en-US" sz="1700" b="0" dirty="0" err="1">
                <a:solidFill>
                  <a:srgbClr val="6A9955">
                    <a:alpha val="25000"/>
                  </a:srgbClr>
                </a:solidFill>
                <a:effectLst/>
                <a:latin typeface="Fira Code" panose="020B0809050000020004" pitchFamily="49" charset="0"/>
              </a:rPr>
              <a:t>peticiones</a:t>
            </a:r>
            <a:r>
              <a:rPr lang="en-US" sz="1700" b="0" dirty="0">
                <a:solidFill>
                  <a:srgbClr val="6A9955">
                    <a:alpha val="25000"/>
                  </a:srgbClr>
                </a:solidFill>
                <a:effectLst/>
                <a:latin typeface="Fira Code" panose="020B0809050000020004" pitchFamily="49" charset="0"/>
              </a:rPr>
              <a:t> de red</a:t>
            </a:r>
            <a:br>
              <a:rPr lang="en-US" sz="1700" b="0" dirty="0">
                <a:solidFill>
                  <a:srgbClr val="D4D4D4">
                    <a:alpha val="25000"/>
                  </a:srgbClr>
                </a:solidFill>
                <a:effectLst/>
                <a:latin typeface="Fira Code" panose="020B0809050000020004" pitchFamily="49" charset="0"/>
              </a:rPr>
            </a:br>
            <a:r>
              <a:rPr lang="en-US" sz="1700" b="0" dirty="0" err="1">
                <a:solidFill>
                  <a:srgbClr val="9CDCFE">
                    <a:alpha val="25000"/>
                  </a:srgbClr>
                </a:solidFill>
                <a:effectLst/>
                <a:latin typeface="Fira Code" panose="020B0809050000020004" pitchFamily="49" charset="0"/>
              </a:rPr>
              <a:t>self</a:t>
            </a:r>
            <a:r>
              <a:rPr lang="en-US" sz="1700" b="0" dirty="0" err="1">
                <a:solidFill>
                  <a:srgbClr val="D4D4D4">
                    <a:alpha val="25000"/>
                  </a:srgbClr>
                </a:solidFill>
                <a:effectLst/>
                <a:latin typeface="Fira Code" panose="020B0809050000020004" pitchFamily="49" charset="0"/>
              </a:rPr>
              <a:t>.</a:t>
            </a:r>
            <a:r>
              <a:rPr lang="en-US" sz="1700" b="0" dirty="0" err="1">
                <a:solidFill>
                  <a:srgbClr val="DCDCAA">
                    <a:alpha val="25000"/>
                  </a:srgbClr>
                </a:solidFill>
                <a:effectLst/>
                <a:latin typeface="Fira Code" panose="020B0809050000020004" pitchFamily="49" charset="0"/>
              </a:rPr>
              <a:t>addEventListener</a:t>
            </a:r>
            <a:r>
              <a:rPr lang="en-US" sz="1700" b="0" dirty="0">
                <a:solidFill>
                  <a:srgbClr val="D4D4D4">
                    <a:alpha val="25000"/>
                  </a:srgbClr>
                </a:solidFill>
                <a:effectLst/>
                <a:latin typeface="Fira Code" panose="020B0809050000020004" pitchFamily="49" charset="0"/>
              </a:rPr>
              <a:t>(</a:t>
            </a:r>
            <a:r>
              <a:rPr lang="en-US" sz="1700" b="0" dirty="0">
                <a:solidFill>
                  <a:srgbClr val="CE9178">
                    <a:alpha val="25000"/>
                  </a:srgbClr>
                </a:solidFill>
                <a:effectLst/>
                <a:latin typeface="Fira Code" panose="020B0809050000020004" pitchFamily="49" charset="0"/>
              </a:rPr>
              <a:t>"fetch"</a:t>
            </a:r>
            <a:r>
              <a:rPr lang="en-US" sz="1700" b="0" dirty="0">
                <a:solidFill>
                  <a:srgbClr val="D4D4D4">
                    <a:alpha val="25000"/>
                  </a:srgbClr>
                </a:solidFill>
                <a:effectLst/>
                <a:latin typeface="Fira Code" panose="020B0809050000020004" pitchFamily="49" charset="0"/>
              </a:rPr>
              <a:t>, </a:t>
            </a:r>
            <a:r>
              <a:rPr lang="en-US" sz="1700" b="0" dirty="0" err="1">
                <a:solidFill>
                  <a:srgbClr val="9CDCFE">
                    <a:alpha val="25000"/>
                  </a:srgbClr>
                </a:solidFill>
                <a:effectLst/>
                <a:latin typeface="Fira Code" panose="020B0809050000020004" pitchFamily="49" charset="0"/>
              </a:rPr>
              <a:t>fetchEvent</a:t>
            </a:r>
            <a:r>
              <a:rPr lang="en-US" sz="1700" b="0" dirty="0">
                <a:solidFill>
                  <a:srgbClr val="D4D4D4">
                    <a:alpha val="25000"/>
                  </a:srgbClr>
                </a:solidFill>
                <a:effectLst/>
                <a:latin typeface="Fira Code" panose="020B0809050000020004" pitchFamily="49" charset="0"/>
              </a:rPr>
              <a:t> </a:t>
            </a:r>
            <a:r>
              <a:rPr lang="en-US" sz="1700" b="0" dirty="0">
                <a:solidFill>
                  <a:srgbClr val="569CD6">
                    <a:alpha val="25000"/>
                  </a:srgbClr>
                </a:solidFill>
                <a:effectLst/>
                <a:latin typeface="Fira Code" panose="020B0809050000020004" pitchFamily="49" charset="0"/>
              </a:rPr>
              <a:t>=&gt;</a:t>
            </a:r>
            <a:r>
              <a:rPr lang="en-US" sz="1700" b="0" dirty="0">
                <a:solidFill>
                  <a:srgbClr val="D4D4D4">
                    <a:alpha val="25000"/>
                  </a:srgbClr>
                </a:solidFill>
                <a:effectLst/>
                <a:latin typeface="Fira Code" panose="020B0809050000020004" pitchFamily="49" charset="0"/>
              </a:rPr>
              <a:t> {</a:t>
            </a:r>
          </a:p>
          <a:p>
            <a:r>
              <a:rPr lang="en-US" sz="1700" b="0" dirty="0">
                <a:solidFill>
                  <a:srgbClr val="D4D4D4">
                    <a:alpha val="25000"/>
                  </a:srgbClr>
                </a:solidFill>
                <a:effectLst/>
                <a:latin typeface="Fira Code" panose="020B0809050000020004" pitchFamily="49" charset="0"/>
              </a:rPr>
              <a:t>    </a:t>
            </a:r>
            <a:r>
              <a:rPr lang="en-US" sz="1700" b="0" dirty="0" err="1">
                <a:solidFill>
                  <a:srgbClr val="9CDCFE">
                    <a:alpha val="25000"/>
                  </a:srgbClr>
                </a:solidFill>
                <a:effectLst/>
                <a:latin typeface="Fira Code" panose="020B0809050000020004" pitchFamily="49" charset="0"/>
              </a:rPr>
              <a:t>fetchEvent</a:t>
            </a:r>
            <a:r>
              <a:rPr lang="en-US" sz="1700" b="0" dirty="0" err="1">
                <a:solidFill>
                  <a:srgbClr val="D4D4D4">
                    <a:alpha val="25000"/>
                  </a:srgbClr>
                </a:solidFill>
                <a:effectLst/>
                <a:latin typeface="Fira Code" panose="020B0809050000020004" pitchFamily="49" charset="0"/>
              </a:rPr>
              <a:t>.</a:t>
            </a:r>
            <a:r>
              <a:rPr lang="en-US" sz="1700" b="0" dirty="0" err="1">
                <a:solidFill>
                  <a:srgbClr val="DCDCAA">
                    <a:alpha val="25000"/>
                  </a:srgbClr>
                </a:solidFill>
                <a:effectLst/>
                <a:latin typeface="Fira Code" panose="020B0809050000020004" pitchFamily="49" charset="0"/>
              </a:rPr>
              <a:t>respondWith</a:t>
            </a:r>
            <a:r>
              <a:rPr lang="en-US" sz="1700" b="0" dirty="0">
                <a:solidFill>
                  <a:srgbClr val="D4D4D4">
                    <a:alpha val="25000"/>
                  </a:srgbClr>
                </a:solidFill>
                <a:effectLst/>
                <a:latin typeface="Fira Code" panose="020B0809050000020004" pitchFamily="49" charset="0"/>
              </a:rPr>
              <a:t>(</a:t>
            </a:r>
          </a:p>
          <a:p>
            <a:r>
              <a:rPr lang="en-US" sz="1700" b="0" dirty="0">
                <a:solidFill>
                  <a:srgbClr val="D4D4D4">
                    <a:alpha val="25000"/>
                  </a:srgbClr>
                </a:solidFill>
                <a:effectLst/>
                <a:latin typeface="Fira Code" panose="020B0809050000020004" pitchFamily="49" charset="0"/>
              </a:rPr>
              <a:t>        </a:t>
            </a:r>
            <a:r>
              <a:rPr lang="en-US" sz="1700" b="0" dirty="0" err="1">
                <a:solidFill>
                  <a:srgbClr val="9CDCFE">
                    <a:alpha val="25000"/>
                  </a:srgbClr>
                </a:solidFill>
                <a:effectLst/>
                <a:latin typeface="Fira Code" panose="020B0809050000020004" pitchFamily="49" charset="0"/>
              </a:rPr>
              <a:t>caches</a:t>
            </a:r>
            <a:r>
              <a:rPr lang="en-US" sz="1700" b="0" dirty="0" err="1">
                <a:solidFill>
                  <a:srgbClr val="D4D4D4">
                    <a:alpha val="25000"/>
                  </a:srgbClr>
                </a:solidFill>
                <a:effectLst/>
                <a:latin typeface="Fira Code" panose="020B0809050000020004" pitchFamily="49" charset="0"/>
              </a:rPr>
              <a:t>.</a:t>
            </a:r>
            <a:r>
              <a:rPr lang="en-US" sz="1700" b="0" dirty="0" err="1">
                <a:solidFill>
                  <a:srgbClr val="DCDCAA">
                    <a:alpha val="25000"/>
                  </a:srgbClr>
                </a:solidFill>
                <a:effectLst/>
                <a:latin typeface="Fira Code" panose="020B0809050000020004" pitchFamily="49" charset="0"/>
              </a:rPr>
              <a:t>match</a:t>
            </a:r>
            <a:r>
              <a:rPr lang="en-US" sz="1700" b="0" dirty="0">
                <a:solidFill>
                  <a:srgbClr val="D4D4D4">
                    <a:alpha val="25000"/>
                  </a:srgbClr>
                </a:solidFill>
                <a:effectLst/>
                <a:latin typeface="Fira Code" panose="020B0809050000020004" pitchFamily="49" charset="0"/>
              </a:rPr>
              <a:t>(</a:t>
            </a:r>
            <a:r>
              <a:rPr lang="en-US" sz="1700" b="0" dirty="0" err="1">
                <a:solidFill>
                  <a:srgbClr val="9CDCFE">
                    <a:alpha val="25000"/>
                  </a:srgbClr>
                </a:solidFill>
                <a:effectLst/>
                <a:latin typeface="Fira Code" panose="020B0809050000020004" pitchFamily="49" charset="0"/>
              </a:rPr>
              <a:t>fetchEvent</a:t>
            </a:r>
            <a:r>
              <a:rPr lang="en-US" sz="1700" b="0" dirty="0" err="1">
                <a:solidFill>
                  <a:srgbClr val="D4D4D4">
                    <a:alpha val="25000"/>
                  </a:srgbClr>
                </a:solidFill>
                <a:effectLst/>
                <a:latin typeface="Fira Code" panose="020B0809050000020004" pitchFamily="49" charset="0"/>
              </a:rPr>
              <a:t>.</a:t>
            </a:r>
            <a:r>
              <a:rPr lang="en-US" sz="1700" b="0" dirty="0" err="1">
                <a:solidFill>
                  <a:srgbClr val="9CDCFE">
                    <a:alpha val="25000"/>
                  </a:srgbClr>
                </a:solidFill>
                <a:effectLst/>
                <a:latin typeface="Fira Code" panose="020B0809050000020004" pitchFamily="49" charset="0"/>
              </a:rPr>
              <a:t>request</a:t>
            </a:r>
            <a:r>
              <a:rPr lang="en-US" sz="1700" b="0" dirty="0">
                <a:solidFill>
                  <a:srgbClr val="D4D4D4">
                    <a:alpha val="25000"/>
                  </a:srgbClr>
                </a:solidFill>
                <a:effectLst/>
                <a:latin typeface="Fira Code" panose="020B0809050000020004" pitchFamily="49" charset="0"/>
              </a:rPr>
              <a:t>).</a:t>
            </a:r>
            <a:r>
              <a:rPr lang="en-US" sz="1700" b="0" dirty="0">
                <a:solidFill>
                  <a:srgbClr val="DCDCAA">
                    <a:alpha val="25000"/>
                  </a:srgbClr>
                </a:solidFill>
                <a:effectLst/>
                <a:latin typeface="Fira Code" panose="020B0809050000020004" pitchFamily="49" charset="0"/>
              </a:rPr>
              <a:t>then</a:t>
            </a:r>
            <a:r>
              <a:rPr lang="en-US" sz="1700" b="0" dirty="0">
                <a:solidFill>
                  <a:srgbClr val="D4D4D4">
                    <a:alpha val="25000"/>
                  </a:srgbClr>
                </a:solidFill>
                <a:effectLst/>
                <a:latin typeface="Fira Code" panose="020B0809050000020004" pitchFamily="49" charset="0"/>
              </a:rPr>
              <a:t>(</a:t>
            </a:r>
            <a:r>
              <a:rPr lang="en-US" sz="1700" b="0" dirty="0">
                <a:solidFill>
                  <a:srgbClr val="9CDCFE">
                    <a:alpha val="25000"/>
                  </a:srgbClr>
                </a:solidFill>
                <a:effectLst/>
                <a:latin typeface="Fira Code" panose="020B0809050000020004" pitchFamily="49" charset="0"/>
              </a:rPr>
              <a:t>res</a:t>
            </a:r>
            <a:r>
              <a:rPr lang="en-US" sz="1700" b="0" dirty="0">
                <a:solidFill>
                  <a:srgbClr val="D4D4D4">
                    <a:alpha val="25000"/>
                  </a:srgbClr>
                </a:solidFill>
                <a:effectLst/>
                <a:latin typeface="Fira Code" panose="020B0809050000020004" pitchFamily="49" charset="0"/>
              </a:rPr>
              <a:t> </a:t>
            </a:r>
            <a:r>
              <a:rPr lang="en-US" sz="1700" b="0" dirty="0">
                <a:solidFill>
                  <a:srgbClr val="569CD6">
                    <a:alpha val="25000"/>
                  </a:srgbClr>
                </a:solidFill>
                <a:effectLst/>
                <a:latin typeface="Fira Code" panose="020B0809050000020004" pitchFamily="49" charset="0"/>
              </a:rPr>
              <a:t>=&gt;</a:t>
            </a:r>
            <a:r>
              <a:rPr lang="en-US" sz="1700" b="0" dirty="0">
                <a:solidFill>
                  <a:srgbClr val="D4D4D4">
                    <a:alpha val="25000"/>
                  </a:srgbClr>
                </a:solidFill>
                <a:effectLst/>
                <a:latin typeface="Fira Code" panose="020B0809050000020004" pitchFamily="49" charset="0"/>
              </a:rPr>
              <a:t> {</a:t>
            </a:r>
          </a:p>
          <a:p>
            <a:r>
              <a:rPr lang="en-US" sz="1700" b="0" dirty="0">
                <a:solidFill>
                  <a:srgbClr val="D4D4D4">
                    <a:alpha val="25000"/>
                  </a:srgbClr>
                </a:solidFill>
                <a:effectLst/>
                <a:latin typeface="Fira Code" panose="020B0809050000020004" pitchFamily="49" charset="0"/>
              </a:rPr>
              <a:t>            </a:t>
            </a:r>
            <a:r>
              <a:rPr lang="en-US" sz="1700" b="0" dirty="0">
                <a:solidFill>
                  <a:srgbClr val="C586C0">
                    <a:alpha val="25000"/>
                  </a:srgbClr>
                </a:solidFill>
                <a:effectLst/>
                <a:latin typeface="Fira Code" panose="020B0809050000020004" pitchFamily="49" charset="0"/>
              </a:rPr>
              <a:t>return</a:t>
            </a:r>
            <a:r>
              <a:rPr lang="en-US" sz="1700" b="0" dirty="0">
                <a:solidFill>
                  <a:srgbClr val="D4D4D4">
                    <a:alpha val="25000"/>
                  </a:srgbClr>
                </a:solidFill>
                <a:effectLst/>
                <a:latin typeface="Fira Code" panose="020B0809050000020004" pitchFamily="49" charset="0"/>
              </a:rPr>
              <a:t> </a:t>
            </a:r>
            <a:r>
              <a:rPr lang="en-US" sz="1700" b="0" dirty="0">
                <a:solidFill>
                  <a:srgbClr val="9CDCFE">
                    <a:alpha val="25000"/>
                  </a:srgbClr>
                </a:solidFill>
                <a:effectLst/>
                <a:latin typeface="Fira Code" panose="020B0809050000020004" pitchFamily="49" charset="0"/>
              </a:rPr>
              <a:t>res</a:t>
            </a:r>
            <a:r>
              <a:rPr lang="en-US" sz="1700" b="0" dirty="0">
                <a:solidFill>
                  <a:srgbClr val="D4D4D4">
                    <a:alpha val="25000"/>
                  </a:srgbClr>
                </a:solidFill>
                <a:effectLst/>
                <a:latin typeface="Fira Code" panose="020B0809050000020004" pitchFamily="49" charset="0"/>
              </a:rPr>
              <a:t> || </a:t>
            </a:r>
            <a:r>
              <a:rPr lang="en-US" sz="1700" b="0" dirty="0">
                <a:solidFill>
                  <a:srgbClr val="DCDCAA">
                    <a:alpha val="25000"/>
                  </a:srgbClr>
                </a:solidFill>
                <a:effectLst/>
                <a:latin typeface="Fira Code" panose="020B0809050000020004" pitchFamily="49" charset="0"/>
              </a:rPr>
              <a:t>fetch</a:t>
            </a:r>
            <a:r>
              <a:rPr lang="en-US" sz="1700" b="0" dirty="0">
                <a:solidFill>
                  <a:srgbClr val="D4D4D4">
                    <a:alpha val="25000"/>
                  </a:srgbClr>
                </a:solidFill>
                <a:effectLst/>
                <a:latin typeface="Fira Code" panose="020B0809050000020004" pitchFamily="49" charset="0"/>
              </a:rPr>
              <a:t>(</a:t>
            </a:r>
            <a:r>
              <a:rPr lang="en-US" sz="1700" b="0" dirty="0" err="1">
                <a:solidFill>
                  <a:srgbClr val="9CDCFE">
                    <a:alpha val="25000"/>
                  </a:srgbClr>
                </a:solidFill>
                <a:effectLst/>
                <a:latin typeface="Fira Code" panose="020B0809050000020004" pitchFamily="49" charset="0"/>
              </a:rPr>
              <a:t>fetchEvent</a:t>
            </a:r>
            <a:r>
              <a:rPr lang="en-US" sz="1700" b="0" dirty="0" err="1">
                <a:solidFill>
                  <a:srgbClr val="D4D4D4">
                    <a:alpha val="25000"/>
                  </a:srgbClr>
                </a:solidFill>
                <a:effectLst/>
                <a:latin typeface="Fira Code" panose="020B0809050000020004" pitchFamily="49" charset="0"/>
              </a:rPr>
              <a:t>.</a:t>
            </a:r>
            <a:r>
              <a:rPr lang="en-US" sz="1700" b="0" dirty="0" err="1">
                <a:solidFill>
                  <a:srgbClr val="9CDCFE">
                    <a:alpha val="25000"/>
                  </a:srgbClr>
                </a:solidFill>
                <a:effectLst/>
                <a:latin typeface="Fira Code" panose="020B0809050000020004" pitchFamily="49" charset="0"/>
              </a:rPr>
              <a:t>request</a:t>
            </a:r>
            <a:r>
              <a:rPr lang="en-US" sz="1700" b="0" dirty="0">
                <a:solidFill>
                  <a:srgbClr val="D4D4D4">
                    <a:alpha val="25000"/>
                  </a:srgbClr>
                </a:solidFill>
                <a:effectLst/>
                <a:latin typeface="Fira Code" panose="020B0809050000020004" pitchFamily="49" charset="0"/>
              </a:rPr>
              <a:t>)</a:t>
            </a:r>
          </a:p>
          <a:p>
            <a:r>
              <a:rPr lang="en-US" sz="1700" b="0" dirty="0">
                <a:solidFill>
                  <a:srgbClr val="D4D4D4">
                    <a:alpha val="25000"/>
                  </a:srgbClr>
                </a:solidFill>
                <a:effectLst/>
                <a:latin typeface="Fira Code" panose="020B0809050000020004" pitchFamily="49" charset="0"/>
              </a:rPr>
              <a:t>        })</a:t>
            </a:r>
          </a:p>
          <a:p>
            <a:r>
              <a:rPr lang="en-US" sz="1700" b="0" dirty="0">
                <a:solidFill>
                  <a:srgbClr val="D4D4D4">
                    <a:alpha val="25000"/>
                  </a:srgbClr>
                </a:solidFill>
                <a:effectLst/>
                <a:latin typeface="Fira Code" panose="020B0809050000020004" pitchFamily="49" charset="0"/>
              </a:rPr>
              <a:t>    )</a:t>
            </a:r>
          </a:p>
          <a:p>
            <a:r>
              <a:rPr lang="en-US" sz="1700" b="0" dirty="0">
                <a:solidFill>
                  <a:srgbClr val="D4D4D4">
                    <a:alpha val="25000"/>
                  </a:srgbClr>
                </a:solidFill>
                <a:effectLst/>
                <a:latin typeface="Fira Code" panose="020B0809050000020004" pitchFamily="49" charset="0"/>
              </a:rPr>
              <a:t>})</a:t>
            </a:r>
          </a:p>
        </p:txBody>
      </p:sp>
      <p:pic>
        <p:nvPicPr>
          <p:cNvPr id="3" name="Picture 2">
            <a:extLst>
              <a:ext uri="{FF2B5EF4-FFF2-40B4-BE49-F238E27FC236}">
                <a16:creationId xmlns:a16="http://schemas.microsoft.com/office/drawing/2014/main" id="{59D93DF3-349D-0D7E-C69B-7DA8BC401273}"/>
              </a:ext>
            </a:extLst>
          </p:cNvPr>
          <p:cNvPicPr>
            <a:picLocks noChangeAspect="1"/>
          </p:cNvPicPr>
          <p:nvPr/>
        </p:nvPicPr>
        <p:blipFill rotWithShape="1">
          <a:blip r:embed="rId3"/>
          <a:srcRect l="295" t="366" r="354" b="762"/>
          <a:stretch/>
        </p:blipFill>
        <p:spPr>
          <a:xfrm>
            <a:off x="12723345" y="2216394"/>
            <a:ext cx="8167687" cy="5562600"/>
          </a:xfrm>
          <a:prstGeom prst="roundRect">
            <a:avLst>
              <a:gd name="adj" fmla="val 1095"/>
            </a:avLst>
          </a:prstGeom>
          <a:effectLst>
            <a:outerShdw blurRad="127000" algn="ctr" rotWithShape="0">
              <a:prstClr val="black">
                <a:alpha val="66000"/>
              </a:prstClr>
            </a:outerShdw>
          </a:effectLst>
        </p:spPr>
      </p:pic>
      <p:grpSp>
        <p:nvGrpSpPr>
          <p:cNvPr id="4" name="Group 3">
            <a:extLst>
              <a:ext uri="{FF2B5EF4-FFF2-40B4-BE49-F238E27FC236}">
                <a16:creationId xmlns:a16="http://schemas.microsoft.com/office/drawing/2014/main" id="{AC5299E8-50F9-87CB-3081-91F15BE03093}"/>
              </a:ext>
            </a:extLst>
          </p:cNvPr>
          <p:cNvGrpSpPr/>
          <p:nvPr/>
        </p:nvGrpSpPr>
        <p:grpSpPr>
          <a:xfrm>
            <a:off x="257306" y="246819"/>
            <a:ext cx="7428010" cy="646331"/>
            <a:chOff x="344390" y="1412206"/>
            <a:chExt cx="7428010" cy="646331"/>
          </a:xfrm>
        </p:grpSpPr>
        <p:sp>
          <p:nvSpPr>
            <p:cNvPr id="6" name="TextBox 5">
              <a:extLst>
                <a:ext uri="{FF2B5EF4-FFF2-40B4-BE49-F238E27FC236}">
                  <a16:creationId xmlns:a16="http://schemas.microsoft.com/office/drawing/2014/main" id="{6EF9FA94-4C27-9397-A569-608D071BE539}"/>
                </a:ext>
              </a:extLst>
            </p:cNvPr>
            <p:cNvSpPr txBox="1"/>
            <p:nvPr/>
          </p:nvSpPr>
          <p:spPr>
            <a:xfrm>
              <a:off x="344390" y="1412206"/>
              <a:ext cx="7428010" cy="646331"/>
            </a:xfrm>
            <a:prstGeom prst="rect">
              <a:avLst/>
            </a:prstGeom>
            <a:noFill/>
          </p:spPr>
          <p:txBody>
            <a:bodyPr wrap="square" rtlCol="0">
              <a:spAutoFit/>
            </a:bodyPr>
            <a:lstStyle/>
            <a:p>
              <a:r>
                <a:rPr lang="en-US" sz="3600" dirty="0">
                  <a:solidFill>
                    <a:schemeClr val="bg1"/>
                  </a:solidFill>
                  <a:latin typeface="Fira Sans" panose="020B0503050000020004" pitchFamily="34" charset="0"/>
                </a:rPr>
                <a:t>¿</a:t>
              </a:r>
              <a:r>
                <a:rPr lang="en-US" sz="3600" dirty="0" err="1">
                  <a:solidFill>
                    <a:schemeClr val="bg1"/>
                  </a:solidFill>
                  <a:latin typeface="Fira Sans" panose="020B0503050000020004" pitchFamily="34" charset="0"/>
                </a:rPr>
                <a:t>Cómo</a:t>
              </a:r>
              <a:r>
                <a:rPr lang="en-US" sz="3600" dirty="0">
                  <a:solidFill>
                    <a:schemeClr val="bg1"/>
                  </a:solidFill>
                  <a:latin typeface="Fira Sans" panose="020B0503050000020004" pitchFamily="34" charset="0"/>
                </a:rPr>
                <a:t> </a:t>
              </a:r>
              <a:r>
                <a:rPr lang="en-US" sz="3600" dirty="0" err="1">
                  <a:solidFill>
                    <a:schemeClr val="bg1"/>
                  </a:solidFill>
                  <a:latin typeface="Fira Sans" panose="020B0503050000020004" pitchFamily="34" charset="0"/>
                </a:rPr>
                <a:t>hacer</a:t>
              </a:r>
              <a:r>
                <a:rPr lang="en-US" sz="3600" dirty="0">
                  <a:solidFill>
                    <a:schemeClr val="bg1"/>
                  </a:solidFill>
                  <a:latin typeface="Fira Sans" panose="020B0503050000020004" pitchFamily="34" charset="0"/>
                </a:rPr>
                <a:t> </a:t>
              </a:r>
              <a:r>
                <a:rPr lang="en-US" sz="3600" dirty="0" err="1">
                  <a:solidFill>
                    <a:schemeClr val="bg1"/>
                  </a:solidFill>
                  <a:latin typeface="Fira Sans" panose="020B0503050000020004" pitchFamily="34" charset="0"/>
                </a:rPr>
                <a:t>una</a:t>
              </a:r>
              <a:r>
                <a:rPr lang="en-US" sz="3600" dirty="0">
                  <a:solidFill>
                    <a:schemeClr val="bg1"/>
                  </a:solidFill>
                  <a:latin typeface="Fira Sans" panose="020B0503050000020004" pitchFamily="34" charset="0"/>
                </a:rPr>
                <a:t>          ?</a:t>
              </a:r>
            </a:p>
          </p:txBody>
        </p:sp>
        <p:grpSp>
          <p:nvGrpSpPr>
            <p:cNvPr id="11" name="Group 10">
              <a:extLst>
                <a:ext uri="{FF2B5EF4-FFF2-40B4-BE49-F238E27FC236}">
                  <a16:creationId xmlns:a16="http://schemas.microsoft.com/office/drawing/2014/main" id="{681834AF-80A5-AF97-0C64-DCCA63A5A2F0}"/>
                </a:ext>
              </a:extLst>
            </p:cNvPr>
            <p:cNvGrpSpPr/>
            <p:nvPr/>
          </p:nvGrpSpPr>
          <p:grpSpPr>
            <a:xfrm>
              <a:off x="4204024" y="1552732"/>
              <a:ext cx="918066" cy="340949"/>
              <a:chOff x="-2324696" y="2904313"/>
              <a:chExt cx="1954896" cy="726002"/>
            </a:xfrm>
          </p:grpSpPr>
          <p:sp>
            <p:nvSpPr>
              <p:cNvPr id="13" name="Freeform: Shape 12">
                <a:extLst>
                  <a:ext uri="{FF2B5EF4-FFF2-40B4-BE49-F238E27FC236}">
                    <a16:creationId xmlns:a16="http://schemas.microsoft.com/office/drawing/2014/main" id="{6170B34A-6FD6-7954-9904-A4F5D4BB7DB6}"/>
                  </a:ext>
                </a:extLst>
              </p:cNvPr>
              <p:cNvSpPr/>
              <p:nvPr/>
            </p:nvSpPr>
            <p:spPr>
              <a:xfrm>
                <a:off x="-877078" y="2904313"/>
                <a:ext cx="507278" cy="723393"/>
              </a:xfrm>
              <a:custGeom>
                <a:avLst/>
                <a:gdLst>
                  <a:gd name="connsiteX0" fmla="*/ 689 w 747308"/>
                  <a:gd name="connsiteY0" fmla="*/ 874927 h 1065677"/>
                  <a:gd name="connsiteX1" fmla="*/ 82460 w 747308"/>
                  <a:gd name="connsiteY1" fmla="*/ 668150 h 1065677"/>
                  <a:gd name="connsiteX2" fmla="*/ 318558 w 747308"/>
                  <a:gd name="connsiteY2" fmla="*/ 668150 h 1065677"/>
                  <a:gd name="connsiteX3" fmla="*/ 206489 w 747308"/>
                  <a:gd name="connsiteY3" fmla="*/ 354479 h 1065677"/>
                  <a:gd name="connsiteX4" fmla="*/ 346632 w 747308"/>
                  <a:gd name="connsiteY4" fmla="*/ 116 h 1065677"/>
                  <a:gd name="connsiteX5" fmla="*/ 747998 w 747308"/>
                  <a:gd name="connsiteY5" fmla="*/ 1065794 h 1065677"/>
                  <a:gd name="connsiteX6" fmla="*/ 452007 w 747308"/>
                  <a:gd name="connsiteY6" fmla="*/ 1065794 h 1065677"/>
                  <a:gd name="connsiteX7" fmla="*/ 383422 w 747308"/>
                  <a:gd name="connsiteY7" fmla="*/ 874927 h 1065677"/>
                  <a:gd name="connsiteX8" fmla="*/ 689 w 747308"/>
                  <a:gd name="connsiteY8" fmla="*/ 874927 h 1065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7308" h="1065677">
                    <a:moveTo>
                      <a:pt x="689" y="874927"/>
                    </a:moveTo>
                    <a:lnTo>
                      <a:pt x="82460" y="668150"/>
                    </a:lnTo>
                    <a:lnTo>
                      <a:pt x="318558" y="668150"/>
                    </a:lnTo>
                    <a:lnTo>
                      <a:pt x="206489" y="354479"/>
                    </a:lnTo>
                    <a:lnTo>
                      <a:pt x="346632" y="116"/>
                    </a:lnTo>
                    <a:lnTo>
                      <a:pt x="747998" y="1065794"/>
                    </a:lnTo>
                    <a:lnTo>
                      <a:pt x="452007" y="1065794"/>
                    </a:lnTo>
                    <a:lnTo>
                      <a:pt x="383422" y="874927"/>
                    </a:lnTo>
                    <a:lnTo>
                      <a:pt x="689" y="874927"/>
                    </a:lnTo>
                    <a:close/>
                  </a:path>
                </a:pathLst>
              </a:custGeom>
              <a:solidFill>
                <a:schemeClr val="bg1">
                  <a:alpha val="91000"/>
                </a:schemeClr>
              </a:solidFill>
              <a:ln w="22666" cap="flat">
                <a:noFill/>
                <a:prstDash val="solid"/>
                <a:round/>
              </a:ln>
            </p:spPr>
            <p:txBody>
              <a:bodyPr rtlCol="0" anchor="ctr"/>
              <a:lstStyle/>
              <a:p>
                <a:endParaRPr lang="en-US"/>
              </a:p>
            </p:txBody>
          </p:sp>
          <p:sp>
            <p:nvSpPr>
              <p:cNvPr id="19" name="Freeform: Shape 18">
                <a:extLst>
                  <a:ext uri="{FF2B5EF4-FFF2-40B4-BE49-F238E27FC236}">
                    <a16:creationId xmlns:a16="http://schemas.microsoft.com/office/drawing/2014/main" id="{3F1C552D-A6FC-9FB1-B4FA-CD82B4CEE4E5}"/>
                  </a:ext>
                </a:extLst>
              </p:cNvPr>
              <p:cNvSpPr/>
              <p:nvPr/>
            </p:nvSpPr>
            <p:spPr>
              <a:xfrm>
                <a:off x="-1833714" y="2906889"/>
                <a:ext cx="1040375" cy="723389"/>
              </a:xfrm>
              <a:custGeom>
                <a:avLst/>
                <a:gdLst>
                  <a:gd name="connsiteX0" fmla="*/ 1103388 w 1532655"/>
                  <a:gd name="connsiteY0" fmla="*/ 1065776 h 1065677"/>
                  <a:gd name="connsiteX1" fmla="*/ 1533054 w 1532655"/>
                  <a:gd name="connsiteY1" fmla="*/ 98 h 1065677"/>
                  <a:gd name="connsiteX2" fmla="*/ 1248206 w 1532655"/>
                  <a:gd name="connsiteY2" fmla="*/ 121 h 1065677"/>
                  <a:gd name="connsiteX3" fmla="*/ 954280 w 1532655"/>
                  <a:gd name="connsiteY3" fmla="*/ 688785 h 1065677"/>
                  <a:gd name="connsiteX4" fmla="*/ 745257 w 1532655"/>
                  <a:gd name="connsiteY4" fmla="*/ 121 h 1065677"/>
                  <a:gd name="connsiteX5" fmla="*/ 526316 w 1532655"/>
                  <a:gd name="connsiteY5" fmla="*/ 121 h 1065677"/>
                  <a:gd name="connsiteX6" fmla="*/ 301905 w 1532655"/>
                  <a:gd name="connsiteY6" fmla="*/ 688785 h 1065677"/>
                  <a:gd name="connsiteX7" fmla="*/ 143629 w 1532655"/>
                  <a:gd name="connsiteY7" fmla="*/ 374956 h 1065677"/>
                  <a:gd name="connsiteX8" fmla="*/ 399 w 1532655"/>
                  <a:gd name="connsiteY8" fmla="*/ 816219 h 1065677"/>
                  <a:gd name="connsiteX9" fmla="*/ 145830 w 1532655"/>
                  <a:gd name="connsiteY9" fmla="*/ 1065776 h 1065677"/>
                  <a:gd name="connsiteX10" fmla="*/ 426162 w 1532655"/>
                  <a:gd name="connsiteY10" fmla="*/ 1065776 h 1065677"/>
                  <a:gd name="connsiteX11" fmla="*/ 628966 w 1532655"/>
                  <a:gd name="connsiteY11" fmla="*/ 448193 h 1065677"/>
                  <a:gd name="connsiteX12" fmla="*/ 822307 w 1532655"/>
                  <a:gd name="connsiteY12" fmla="*/ 1065776 h 1065677"/>
                  <a:gd name="connsiteX13" fmla="*/ 1103388 w 1532655"/>
                  <a:gd name="connsiteY13" fmla="*/ 1065776 h 1065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2655" h="1065677">
                    <a:moveTo>
                      <a:pt x="1103388" y="1065776"/>
                    </a:moveTo>
                    <a:lnTo>
                      <a:pt x="1533054" y="98"/>
                    </a:lnTo>
                    <a:lnTo>
                      <a:pt x="1248206" y="121"/>
                    </a:lnTo>
                    <a:lnTo>
                      <a:pt x="954280" y="688785"/>
                    </a:lnTo>
                    <a:lnTo>
                      <a:pt x="745257" y="121"/>
                    </a:lnTo>
                    <a:lnTo>
                      <a:pt x="526316" y="121"/>
                    </a:lnTo>
                    <a:lnTo>
                      <a:pt x="301905" y="688785"/>
                    </a:lnTo>
                    <a:lnTo>
                      <a:pt x="143629" y="374956"/>
                    </a:lnTo>
                    <a:lnTo>
                      <a:pt x="399" y="816219"/>
                    </a:lnTo>
                    <a:lnTo>
                      <a:pt x="145830" y="1065776"/>
                    </a:lnTo>
                    <a:lnTo>
                      <a:pt x="426162" y="1065776"/>
                    </a:lnTo>
                    <a:lnTo>
                      <a:pt x="628966" y="448193"/>
                    </a:lnTo>
                    <a:lnTo>
                      <a:pt x="822307" y="1065776"/>
                    </a:lnTo>
                    <a:lnTo>
                      <a:pt x="1103388" y="1065776"/>
                    </a:lnTo>
                    <a:close/>
                  </a:path>
                </a:pathLst>
              </a:custGeom>
              <a:solidFill>
                <a:srgbClr val="5A0FC8"/>
              </a:solidFill>
              <a:ln w="22666" cap="flat">
                <a:noFill/>
                <a:prstDash val="solid"/>
                <a:round/>
              </a:ln>
            </p:spPr>
            <p:txBody>
              <a:bodyPr rtlCol="0" anchor="ctr"/>
              <a:lstStyle/>
              <a:p>
                <a:endParaRPr lang="en-US"/>
              </a:p>
            </p:txBody>
          </p:sp>
          <p:sp>
            <p:nvSpPr>
              <p:cNvPr id="30" name="Freeform: Shape 29">
                <a:extLst>
                  <a:ext uri="{FF2B5EF4-FFF2-40B4-BE49-F238E27FC236}">
                    <a16:creationId xmlns:a16="http://schemas.microsoft.com/office/drawing/2014/main" id="{5D994B63-619D-86DE-ECB7-DF39401D7502}"/>
                  </a:ext>
                </a:extLst>
              </p:cNvPr>
              <p:cNvSpPr/>
              <p:nvPr/>
            </p:nvSpPr>
            <p:spPr>
              <a:xfrm>
                <a:off x="-2324696" y="2906924"/>
                <a:ext cx="515906" cy="723391"/>
              </a:xfrm>
              <a:custGeom>
                <a:avLst/>
                <a:gdLst>
                  <a:gd name="connsiteX0" fmla="*/ 270455 w 760018"/>
                  <a:gd name="connsiteY0" fmla="*/ 699929 h 1065677"/>
                  <a:gd name="connsiteX1" fmla="*/ 445912 w 760018"/>
                  <a:gd name="connsiteY1" fmla="*/ 699929 h 1065677"/>
                  <a:gd name="connsiteX2" fmla="*/ 587893 w 760018"/>
                  <a:gd name="connsiteY2" fmla="*/ 682136 h 1065677"/>
                  <a:gd name="connsiteX3" fmla="*/ 633261 w 760018"/>
                  <a:gd name="connsiteY3" fmla="*/ 542356 h 1065677"/>
                  <a:gd name="connsiteX4" fmla="*/ 760082 w 760018"/>
                  <a:gd name="connsiteY4" fmla="*/ 151634 h 1065677"/>
                  <a:gd name="connsiteX5" fmla="*/ 726992 w 760018"/>
                  <a:gd name="connsiteY5" fmla="*/ 108196 h 1065677"/>
                  <a:gd name="connsiteX6" fmla="*/ 441191 w 760018"/>
                  <a:gd name="connsiteY6" fmla="*/ 98 h 1065677"/>
                  <a:gd name="connsiteX7" fmla="*/ 64 w 760018"/>
                  <a:gd name="connsiteY7" fmla="*/ 98 h 1065677"/>
                  <a:gd name="connsiteX8" fmla="*/ 64 w 760018"/>
                  <a:gd name="connsiteY8" fmla="*/ 1065776 h 1065677"/>
                  <a:gd name="connsiteX9" fmla="*/ 270455 w 760018"/>
                  <a:gd name="connsiteY9" fmla="*/ 1065776 h 1065677"/>
                  <a:gd name="connsiteX10" fmla="*/ 270455 w 760018"/>
                  <a:gd name="connsiteY10" fmla="*/ 699929 h 1065677"/>
                  <a:gd name="connsiteX11" fmla="*/ 502695 w 760018"/>
                  <a:gd name="connsiteY11" fmla="*/ 245252 h 1065677"/>
                  <a:gd name="connsiteX12" fmla="*/ 540846 w 760018"/>
                  <a:gd name="connsiteY12" fmla="*/ 348016 h 1065677"/>
                  <a:gd name="connsiteX13" fmla="*/ 507302 w 760018"/>
                  <a:gd name="connsiteY13" fmla="*/ 450916 h 1065677"/>
                  <a:gd name="connsiteX14" fmla="*/ 371857 w 760018"/>
                  <a:gd name="connsiteY14" fmla="*/ 493175 h 1065677"/>
                  <a:gd name="connsiteX15" fmla="*/ 270455 w 760018"/>
                  <a:gd name="connsiteY15" fmla="*/ 493175 h 1065677"/>
                  <a:gd name="connsiteX16" fmla="*/ 270455 w 760018"/>
                  <a:gd name="connsiteY16" fmla="*/ 206875 h 1065677"/>
                  <a:gd name="connsiteX17" fmla="*/ 372606 w 760018"/>
                  <a:gd name="connsiteY17" fmla="*/ 206875 h 1065677"/>
                  <a:gd name="connsiteX18" fmla="*/ 502695 w 760018"/>
                  <a:gd name="connsiteY18" fmla="*/ 245252 h 1065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60018" h="1065677">
                    <a:moveTo>
                      <a:pt x="270455" y="699929"/>
                    </a:moveTo>
                    <a:lnTo>
                      <a:pt x="445912" y="699929"/>
                    </a:lnTo>
                    <a:cubicBezTo>
                      <a:pt x="499064" y="699929"/>
                      <a:pt x="546383" y="694005"/>
                      <a:pt x="587893" y="682136"/>
                    </a:cubicBezTo>
                    <a:lnTo>
                      <a:pt x="633261" y="542356"/>
                    </a:lnTo>
                    <a:lnTo>
                      <a:pt x="760082" y="151634"/>
                    </a:lnTo>
                    <a:cubicBezTo>
                      <a:pt x="750436" y="136338"/>
                      <a:pt x="739407" y="121835"/>
                      <a:pt x="726992" y="108196"/>
                    </a:cubicBezTo>
                    <a:cubicBezTo>
                      <a:pt x="661880" y="36115"/>
                      <a:pt x="566605" y="98"/>
                      <a:pt x="441191" y="98"/>
                    </a:cubicBezTo>
                    <a:lnTo>
                      <a:pt x="64" y="98"/>
                    </a:lnTo>
                    <a:lnTo>
                      <a:pt x="64" y="1065776"/>
                    </a:lnTo>
                    <a:lnTo>
                      <a:pt x="270455" y="1065776"/>
                    </a:lnTo>
                    <a:lnTo>
                      <a:pt x="270455" y="699929"/>
                    </a:lnTo>
                    <a:close/>
                    <a:moveTo>
                      <a:pt x="502695" y="245252"/>
                    </a:moveTo>
                    <a:cubicBezTo>
                      <a:pt x="528136" y="270852"/>
                      <a:pt x="540846" y="305122"/>
                      <a:pt x="540846" y="348016"/>
                    </a:cubicBezTo>
                    <a:cubicBezTo>
                      <a:pt x="540846" y="391273"/>
                      <a:pt x="529657" y="425566"/>
                      <a:pt x="507302" y="450916"/>
                    </a:cubicBezTo>
                    <a:cubicBezTo>
                      <a:pt x="482769" y="479081"/>
                      <a:pt x="437628" y="493175"/>
                      <a:pt x="371857" y="493175"/>
                    </a:cubicBezTo>
                    <a:lnTo>
                      <a:pt x="270455" y="493175"/>
                    </a:lnTo>
                    <a:lnTo>
                      <a:pt x="270455" y="206875"/>
                    </a:lnTo>
                    <a:lnTo>
                      <a:pt x="372606" y="206875"/>
                    </a:lnTo>
                    <a:cubicBezTo>
                      <a:pt x="433906" y="206875"/>
                      <a:pt x="477276" y="219652"/>
                      <a:pt x="502695" y="245252"/>
                    </a:cubicBezTo>
                    <a:close/>
                  </a:path>
                </a:pathLst>
              </a:custGeom>
              <a:solidFill>
                <a:schemeClr val="bg1">
                  <a:alpha val="91000"/>
                </a:schemeClr>
              </a:solidFill>
              <a:ln w="22666" cap="flat">
                <a:noFill/>
                <a:prstDash val="solid"/>
                <a:round/>
              </a:ln>
            </p:spPr>
            <p:txBody>
              <a:bodyPr rtlCol="0" anchor="ctr"/>
              <a:lstStyle/>
              <a:p>
                <a:endParaRPr lang="en-US"/>
              </a:p>
            </p:txBody>
          </p:sp>
        </p:grpSp>
      </p:grpSp>
    </p:spTree>
    <p:extLst>
      <p:ext uri="{BB962C8B-B14F-4D97-AF65-F5344CB8AC3E}">
        <p14:creationId xmlns:p14="http://schemas.microsoft.com/office/powerpoint/2010/main" val="37658884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15D28938-2B92-93AB-F99E-6AFA29ED386F}"/>
              </a:ext>
            </a:extLst>
          </p:cNvPr>
          <p:cNvSpPr txBox="1"/>
          <p:nvPr/>
        </p:nvSpPr>
        <p:spPr>
          <a:xfrm>
            <a:off x="4197579" y="1175349"/>
            <a:ext cx="8756421" cy="6370975"/>
          </a:xfrm>
          <a:prstGeom prst="rect">
            <a:avLst/>
          </a:prstGeom>
          <a:noFill/>
        </p:spPr>
        <p:txBody>
          <a:bodyPr wrap="square">
            <a:spAutoFit/>
          </a:bodyPr>
          <a:lstStyle/>
          <a:p>
            <a:r>
              <a:rPr lang="en-US" sz="1700" dirty="0">
                <a:solidFill>
                  <a:schemeClr val="bg1">
                    <a:alpha val="25000"/>
                  </a:schemeClr>
                </a:solidFill>
                <a:latin typeface="Fira Sans" panose="020B0503050000020004" pitchFamily="34" charset="0"/>
              </a:rPr>
              <a:t>1️⃣ </a:t>
            </a:r>
            <a:r>
              <a:rPr lang="en-US" sz="1700" b="0" dirty="0">
                <a:solidFill>
                  <a:srgbClr val="6A9955">
                    <a:alpha val="25000"/>
                  </a:srgbClr>
                </a:solidFill>
                <a:effectLst/>
                <a:latin typeface="Fira Code" panose="020B0809050000020004" pitchFamily="49" charset="0"/>
              </a:rPr>
              <a:t>// array de </a:t>
            </a:r>
            <a:r>
              <a:rPr lang="en-US" sz="1700" b="0" dirty="0" err="1">
                <a:solidFill>
                  <a:srgbClr val="6A9955">
                    <a:alpha val="25000"/>
                  </a:srgbClr>
                </a:solidFill>
                <a:effectLst/>
                <a:latin typeface="Fira Code" panose="020B0809050000020004" pitchFamily="49" charset="0"/>
              </a:rPr>
              <a:t>recursos</a:t>
            </a:r>
            <a:r>
              <a:rPr lang="en-US" sz="1700" b="0" dirty="0">
                <a:solidFill>
                  <a:srgbClr val="6A9955">
                    <a:alpha val="25000"/>
                  </a:srgbClr>
                </a:solidFill>
                <a:effectLst/>
                <a:latin typeface="Fira Code" panose="020B0809050000020004" pitchFamily="49" charset="0"/>
              </a:rPr>
              <a:t> que </a:t>
            </a:r>
            <a:r>
              <a:rPr lang="en-US" sz="1700" b="0" dirty="0" err="1">
                <a:solidFill>
                  <a:srgbClr val="6A9955">
                    <a:alpha val="25000"/>
                  </a:srgbClr>
                </a:solidFill>
                <a:effectLst/>
                <a:latin typeface="Fira Code" panose="020B0809050000020004" pitchFamily="49" charset="0"/>
              </a:rPr>
              <a:t>queremos</a:t>
            </a:r>
            <a:r>
              <a:rPr lang="en-US" sz="1700" b="0" dirty="0">
                <a:solidFill>
                  <a:srgbClr val="6A9955">
                    <a:alpha val="25000"/>
                  </a:srgbClr>
                </a:solidFill>
                <a:effectLst/>
                <a:latin typeface="Fira Code" panose="020B0809050000020004" pitchFamily="49" charset="0"/>
              </a:rPr>
              <a:t> </a:t>
            </a:r>
            <a:r>
              <a:rPr lang="en-US" sz="1700" b="0" dirty="0" err="1">
                <a:solidFill>
                  <a:srgbClr val="6A9955">
                    <a:alpha val="25000"/>
                  </a:srgbClr>
                </a:solidFill>
                <a:effectLst/>
                <a:latin typeface="Fira Code" panose="020B0809050000020004" pitchFamily="49" charset="0"/>
              </a:rPr>
              <a:t>cachear</a:t>
            </a:r>
            <a:endParaRPr lang="en-US" sz="1700" b="0" dirty="0">
              <a:solidFill>
                <a:srgbClr val="D4D4D4">
                  <a:alpha val="25000"/>
                </a:srgbClr>
              </a:solidFill>
              <a:effectLst/>
              <a:latin typeface="Fira Code" panose="020B0809050000020004" pitchFamily="49" charset="0"/>
            </a:endParaRPr>
          </a:p>
          <a:p>
            <a:r>
              <a:rPr lang="en-US" sz="1700" b="0" dirty="0">
                <a:solidFill>
                  <a:srgbClr val="569CD6">
                    <a:alpha val="25000"/>
                  </a:srgbClr>
                </a:solidFill>
                <a:effectLst/>
                <a:latin typeface="Fira Code" panose="020B0809050000020004" pitchFamily="49" charset="0"/>
              </a:rPr>
              <a:t>const</a:t>
            </a:r>
            <a:r>
              <a:rPr lang="en-US" sz="1700" b="0" dirty="0">
                <a:solidFill>
                  <a:srgbClr val="D4D4D4">
                    <a:alpha val="25000"/>
                  </a:srgbClr>
                </a:solidFill>
                <a:effectLst/>
                <a:latin typeface="Fira Code" panose="020B0809050000020004" pitchFamily="49" charset="0"/>
              </a:rPr>
              <a:t> </a:t>
            </a:r>
            <a:r>
              <a:rPr lang="en-US" sz="1700" b="0" dirty="0">
                <a:solidFill>
                  <a:srgbClr val="4FC1FF">
                    <a:alpha val="25000"/>
                  </a:srgbClr>
                </a:solidFill>
                <a:effectLst/>
                <a:latin typeface="Fira Code" panose="020B0809050000020004" pitchFamily="49" charset="0"/>
              </a:rPr>
              <a:t>assets</a:t>
            </a:r>
            <a:r>
              <a:rPr lang="en-US" sz="1700" b="0" dirty="0">
                <a:solidFill>
                  <a:srgbClr val="D4D4D4">
                    <a:alpha val="25000"/>
                  </a:srgbClr>
                </a:solidFill>
                <a:effectLst/>
                <a:latin typeface="Fira Code" panose="020B0809050000020004" pitchFamily="49" charset="0"/>
              </a:rPr>
              <a:t> = [</a:t>
            </a:r>
          </a:p>
          <a:p>
            <a:r>
              <a:rPr lang="en-US" sz="1700" b="0" dirty="0">
                <a:solidFill>
                  <a:srgbClr val="D4D4D4">
                    <a:alpha val="25000"/>
                  </a:srgbClr>
                </a:solidFill>
                <a:effectLst/>
                <a:latin typeface="Fira Code" panose="020B0809050000020004" pitchFamily="49" charset="0"/>
              </a:rPr>
              <a:t>    </a:t>
            </a:r>
            <a:r>
              <a:rPr lang="en-US" sz="1700" b="0" dirty="0">
                <a:solidFill>
                  <a:srgbClr val="CE9178">
                    <a:alpha val="25000"/>
                  </a:srgbClr>
                </a:solidFill>
                <a:effectLst/>
                <a:latin typeface="Fira Code" panose="020B0809050000020004" pitchFamily="49" charset="0"/>
              </a:rPr>
              <a:t>"/index.html"</a:t>
            </a:r>
            <a:r>
              <a:rPr lang="en-US" sz="1700" b="0" dirty="0">
                <a:solidFill>
                  <a:srgbClr val="D4D4D4">
                    <a:alpha val="25000"/>
                  </a:srgbClr>
                </a:solidFill>
                <a:effectLst/>
                <a:latin typeface="Fira Code" panose="020B0809050000020004" pitchFamily="49" charset="0"/>
              </a:rPr>
              <a:t>,</a:t>
            </a:r>
          </a:p>
          <a:p>
            <a:r>
              <a:rPr lang="en-US" sz="1700" b="0" dirty="0">
                <a:solidFill>
                  <a:srgbClr val="D4D4D4">
                    <a:alpha val="25000"/>
                  </a:srgbClr>
                </a:solidFill>
                <a:effectLst/>
                <a:latin typeface="Fira Code" panose="020B0809050000020004" pitchFamily="49" charset="0"/>
              </a:rPr>
              <a:t>    </a:t>
            </a:r>
            <a:r>
              <a:rPr lang="en-US" sz="1700" b="0" dirty="0">
                <a:solidFill>
                  <a:srgbClr val="CE9178">
                    <a:alpha val="25000"/>
                  </a:srgbClr>
                </a:solidFill>
                <a:effectLst/>
                <a:latin typeface="Fira Code" panose="020B0809050000020004" pitchFamily="49" charset="0"/>
              </a:rPr>
              <a:t>"/styles/styles.min.css"</a:t>
            </a:r>
            <a:r>
              <a:rPr lang="en-US" sz="1700" b="0" dirty="0">
                <a:solidFill>
                  <a:srgbClr val="D4D4D4">
                    <a:alpha val="25000"/>
                  </a:srgbClr>
                </a:solidFill>
                <a:effectLst/>
                <a:latin typeface="Fira Code" panose="020B0809050000020004" pitchFamily="49" charset="0"/>
              </a:rPr>
              <a:t>,</a:t>
            </a:r>
          </a:p>
          <a:p>
            <a:r>
              <a:rPr lang="en-US" sz="1700" b="0" dirty="0">
                <a:solidFill>
                  <a:srgbClr val="D4D4D4">
                    <a:alpha val="25000"/>
                  </a:srgbClr>
                </a:solidFill>
                <a:effectLst/>
                <a:latin typeface="Fira Code" panose="020B0809050000020004" pitchFamily="49" charset="0"/>
              </a:rPr>
              <a:t>    </a:t>
            </a:r>
            <a:r>
              <a:rPr lang="en-US" sz="1700" b="0" dirty="0">
                <a:solidFill>
                  <a:srgbClr val="CE9178">
                    <a:alpha val="25000"/>
                  </a:srgbClr>
                </a:solidFill>
                <a:effectLst/>
                <a:latin typeface="Fira Code" panose="020B0809050000020004" pitchFamily="49" charset="0"/>
              </a:rPr>
              <a:t>"/</a:t>
            </a:r>
            <a:r>
              <a:rPr lang="en-US" sz="1700" b="0" dirty="0" err="1">
                <a:solidFill>
                  <a:srgbClr val="CE9178">
                    <a:alpha val="25000"/>
                  </a:srgbClr>
                </a:solidFill>
                <a:effectLst/>
                <a:latin typeface="Fira Code" panose="020B0809050000020004" pitchFamily="49" charset="0"/>
              </a:rPr>
              <a:t>js</a:t>
            </a:r>
            <a:r>
              <a:rPr lang="en-US" sz="1700" b="0" dirty="0">
                <a:solidFill>
                  <a:srgbClr val="CE9178">
                    <a:alpha val="25000"/>
                  </a:srgbClr>
                </a:solidFill>
                <a:effectLst/>
                <a:latin typeface="Fira Code" panose="020B0809050000020004" pitchFamily="49" charset="0"/>
              </a:rPr>
              <a:t>/app.js"</a:t>
            </a:r>
            <a:endParaRPr lang="en-US" sz="1700" b="0" dirty="0">
              <a:solidFill>
                <a:srgbClr val="D4D4D4">
                  <a:alpha val="25000"/>
                </a:srgbClr>
              </a:solidFill>
              <a:effectLst/>
              <a:latin typeface="Fira Code" panose="020B0809050000020004" pitchFamily="49" charset="0"/>
            </a:endParaRPr>
          </a:p>
          <a:p>
            <a:r>
              <a:rPr lang="en-US" sz="1700" b="0" dirty="0">
                <a:solidFill>
                  <a:srgbClr val="D4D4D4">
                    <a:alpha val="25000"/>
                  </a:srgbClr>
                </a:solidFill>
                <a:effectLst/>
                <a:latin typeface="Fira Code" panose="020B0809050000020004" pitchFamily="49" charset="0"/>
              </a:rPr>
              <a:t>];</a:t>
            </a:r>
          </a:p>
          <a:p>
            <a:br>
              <a:rPr lang="en-US" sz="1700" b="0" dirty="0">
                <a:solidFill>
                  <a:srgbClr val="D4D4D4"/>
                </a:solidFill>
                <a:effectLst/>
                <a:latin typeface="Fira Code" panose="020B0809050000020004" pitchFamily="49" charset="0"/>
              </a:rPr>
            </a:br>
            <a:r>
              <a:rPr lang="en-US" sz="1700" dirty="0">
                <a:solidFill>
                  <a:schemeClr val="bg1"/>
                </a:solidFill>
                <a:latin typeface="Fira Sans" panose="020B0503050000020004" pitchFamily="34" charset="0"/>
              </a:rPr>
              <a:t>2️⃣ </a:t>
            </a:r>
            <a:r>
              <a:rPr lang="en-US" sz="1700" b="0" dirty="0">
                <a:solidFill>
                  <a:srgbClr val="6A9955"/>
                </a:solidFill>
                <a:effectLst/>
                <a:latin typeface="Fira Code" panose="020B0809050000020004" pitchFamily="49" charset="0"/>
              </a:rPr>
              <a:t>// </a:t>
            </a:r>
            <a:r>
              <a:rPr lang="en-US" sz="1700" b="0" dirty="0" err="1">
                <a:solidFill>
                  <a:srgbClr val="6A9955"/>
                </a:solidFill>
                <a:effectLst/>
                <a:latin typeface="Fira Code" panose="020B0809050000020004" pitchFamily="49" charset="0"/>
              </a:rPr>
              <a:t>instalamos</a:t>
            </a:r>
            <a:r>
              <a:rPr lang="en-US" sz="1700" b="0" dirty="0">
                <a:solidFill>
                  <a:srgbClr val="6A9955"/>
                </a:solidFill>
                <a:effectLst/>
                <a:latin typeface="Fira Code" panose="020B0809050000020004" pitchFamily="49" charset="0"/>
              </a:rPr>
              <a:t> </a:t>
            </a:r>
            <a:r>
              <a:rPr lang="en-US" sz="1700" b="0" dirty="0" err="1">
                <a:solidFill>
                  <a:srgbClr val="6A9955"/>
                </a:solidFill>
                <a:effectLst/>
                <a:latin typeface="Fira Code" panose="020B0809050000020004" pitchFamily="49" charset="0"/>
              </a:rPr>
              <a:t>el</a:t>
            </a:r>
            <a:r>
              <a:rPr lang="en-US" sz="1700" b="0" dirty="0">
                <a:solidFill>
                  <a:srgbClr val="6A9955"/>
                </a:solidFill>
                <a:effectLst/>
                <a:latin typeface="Fira Code" panose="020B0809050000020004" pitchFamily="49" charset="0"/>
              </a:rPr>
              <a:t> service worker</a:t>
            </a:r>
            <a:endParaRPr lang="en-US" sz="1700" b="0" dirty="0">
              <a:solidFill>
                <a:srgbClr val="D4D4D4"/>
              </a:solidFill>
              <a:effectLst/>
              <a:latin typeface="Fira Code" panose="020B0809050000020004" pitchFamily="49" charset="0"/>
            </a:endParaRPr>
          </a:p>
          <a:p>
            <a:r>
              <a:rPr lang="en-US" sz="1700" b="0" dirty="0" err="1">
                <a:solidFill>
                  <a:srgbClr val="9CDCFE"/>
                </a:solidFill>
                <a:effectLst/>
                <a:latin typeface="Fira Code" panose="020B0809050000020004" pitchFamily="49" charset="0"/>
              </a:rPr>
              <a:t>self</a:t>
            </a:r>
            <a:r>
              <a:rPr lang="en-US" sz="1700" b="0" dirty="0" err="1">
                <a:solidFill>
                  <a:srgbClr val="D4D4D4"/>
                </a:solidFill>
                <a:effectLst/>
                <a:latin typeface="Fira Code" panose="020B0809050000020004" pitchFamily="49" charset="0"/>
              </a:rPr>
              <a:t>.</a:t>
            </a:r>
            <a:r>
              <a:rPr lang="en-US" sz="1700" b="0" dirty="0" err="1">
                <a:solidFill>
                  <a:srgbClr val="DCDCAA"/>
                </a:solidFill>
                <a:effectLst/>
                <a:latin typeface="Fira Code" panose="020B0809050000020004" pitchFamily="49" charset="0"/>
              </a:rPr>
              <a:t>addEventListener</a:t>
            </a:r>
            <a:r>
              <a:rPr lang="en-US" sz="1700" b="0" dirty="0">
                <a:solidFill>
                  <a:srgbClr val="D4D4D4"/>
                </a:solidFill>
                <a:effectLst/>
                <a:latin typeface="Fira Code" panose="020B0809050000020004" pitchFamily="49" charset="0"/>
              </a:rPr>
              <a:t>(</a:t>
            </a:r>
            <a:r>
              <a:rPr lang="en-US" sz="1700" b="0" dirty="0">
                <a:solidFill>
                  <a:srgbClr val="CE9178"/>
                </a:solidFill>
                <a:effectLst/>
                <a:latin typeface="Fira Code" panose="020B0809050000020004" pitchFamily="49" charset="0"/>
              </a:rPr>
              <a:t>"install"</a:t>
            </a:r>
            <a:r>
              <a:rPr lang="en-US" sz="1700" b="0" dirty="0">
                <a:solidFill>
                  <a:srgbClr val="D4D4D4"/>
                </a:solidFill>
                <a:effectLst/>
                <a:latin typeface="Fira Code" panose="020B0809050000020004" pitchFamily="49" charset="0"/>
              </a:rPr>
              <a:t>, </a:t>
            </a:r>
            <a:r>
              <a:rPr lang="en-US" sz="1700" b="0" dirty="0" err="1">
                <a:solidFill>
                  <a:srgbClr val="9CDCFE"/>
                </a:solidFill>
                <a:effectLst/>
                <a:latin typeface="Fira Code" panose="020B0809050000020004" pitchFamily="49" charset="0"/>
              </a:rPr>
              <a:t>installEvent</a:t>
            </a:r>
            <a:r>
              <a:rPr lang="en-US" sz="1700" b="0" dirty="0">
                <a:solidFill>
                  <a:srgbClr val="D4D4D4"/>
                </a:solidFill>
                <a:effectLst/>
                <a:latin typeface="Fira Code" panose="020B0809050000020004" pitchFamily="49" charset="0"/>
              </a:rPr>
              <a:t> </a:t>
            </a:r>
            <a:r>
              <a:rPr lang="en-US" sz="1700" b="0" dirty="0">
                <a:solidFill>
                  <a:srgbClr val="569CD6"/>
                </a:solidFill>
                <a:effectLst/>
                <a:latin typeface="Fira Code" panose="020B0809050000020004" pitchFamily="49" charset="0"/>
              </a:rPr>
              <a:t>=&gt;</a:t>
            </a:r>
            <a:r>
              <a:rPr lang="en-US" sz="1700" b="0" dirty="0">
                <a:solidFill>
                  <a:srgbClr val="D4D4D4"/>
                </a:solidFill>
                <a:effectLst/>
                <a:latin typeface="Fira Code" panose="020B0809050000020004" pitchFamily="49" charset="0"/>
              </a:rPr>
              <a:t> {</a:t>
            </a:r>
          </a:p>
          <a:p>
            <a:r>
              <a:rPr lang="en-US" sz="1700" b="0" dirty="0">
                <a:solidFill>
                  <a:srgbClr val="D4D4D4"/>
                </a:solidFill>
                <a:effectLst/>
                <a:latin typeface="Fira Code" panose="020B0809050000020004" pitchFamily="49" charset="0"/>
              </a:rPr>
              <a:t>    </a:t>
            </a:r>
            <a:r>
              <a:rPr lang="en-US" sz="1700" b="0" dirty="0" err="1">
                <a:solidFill>
                  <a:srgbClr val="9CDCFE"/>
                </a:solidFill>
                <a:effectLst/>
                <a:latin typeface="Fira Code" panose="020B0809050000020004" pitchFamily="49" charset="0"/>
              </a:rPr>
              <a:t>installEvent</a:t>
            </a:r>
            <a:r>
              <a:rPr lang="en-US" sz="1700" b="0" dirty="0" err="1">
                <a:solidFill>
                  <a:srgbClr val="D4D4D4"/>
                </a:solidFill>
                <a:effectLst/>
                <a:latin typeface="Fira Code" panose="020B0809050000020004" pitchFamily="49" charset="0"/>
              </a:rPr>
              <a:t>.</a:t>
            </a:r>
            <a:r>
              <a:rPr lang="en-US" sz="1700" b="0" dirty="0" err="1">
                <a:solidFill>
                  <a:srgbClr val="DCDCAA"/>
                </a:solidFill>
                <a:effectLst/>
                <a:latin typeface="Fira Code" panose="020B0809050000020004" pitchFamily="49" charset="0"/>
              </a:rPr>
              <a:t>waitUntil</a:t>
            </a:r>
            <a:r>
              <a:rPr lang="en-US" sz="1700" b="0" dirty="0">
                <a:solidFill>
                  <a:srgbClr val="D4D4D4"/>
                </a:solidFill>
                <a:effectLst/>
                <a:latin typeface="Fira Code" panose="020B0809050000020004" pitchFamily="49" charset="0"/>
              </a:rPr>
              <a:t>(</a:t>
            </a:r>
          </a:p>
          <a:p>
            <a:r>
              <a:rPr lang="en-US" sz="1700" b="0" dirty="0">
                <a:solidFill>
                  <a:srgbClr val="D4D4D4"/>
                </a:solidFill>
                <a:effectLst/>
                <a:latin typeface="Fira Code" panose="020B0809050000020004" pitchFamily="49" charset="0"/>
              </a:rPr>
              <a:t>        </a:t>
            </a:r>
            <a:r>
              <a:rPr lang="en-US" sz="1700" b="0" dirty="0" err="1">
                <a:solidFill>
                  <a:srgbClr val="9CDCFE"/>
                </a:solidFill>
                <a:effectLst/>
                <a:latin typeface="Fira Code" panose="020B0809050000020004" pitchFamily="49" charset="0"/>
              </a:rPr>
              <a:t>caches</a:t>
            </a:r>
            <a:r>
              <a:rPr lang="en-US" sz="1700" b="0" dirty="0" err="1">
                <a:solidFill>
                  <a:srgbClr val="D4D4D4"/>
                </a:solidFill>
                <a:effectLst/>
                <a:latin typeface="Fira Code" panose="020B0809050000020004" pitchFamily="49" charset="0"/>
              </a:rPr>
              <a:t>.</a:t>
            </a:r>
            <a:r>
              <a:rPr lang="en-US" sz="1700" b="0" dirty="0" err="1">
                <a:solidFill>
                  <a:srgbClr val="DCDCAA"/>
                </a:solidFill>
                <a:effectLst/>
                <a:latin typeface="Fira Code" panose="020B0809050000020004" pitchFamily="49" charset="0"/>
              </a:rPr>
              <a:t>open</a:t>
            </a:r>
            <a:r>
              <a:rPr lang="en-US" sz="1700" b="0" dirty="0">
                <a:solidFill>
                  <a:srgbClr val="D4D4D4"/>
                </a:solidFill>
                <a:effectLst/>
                <a:latin typeface="Fira Code" panose="020B0809050000020004" pitchFamily="49" charset="0"/>
              </a:rPr>
              <a:t>(</a:t>
            </a:r>
            <a:r>
              <a:rPr lang="en-US" sz="1700" b="0" dirty="0">
                <a:solidFill>
                  <a:srgbClr val="CE9178"/>
                </a:solidFill>
                <a:effectLst/>
                <a:latin typeface="Fira Code" panose="020B0809050000020004" pitchFamily="49" charset="0"/>
              </a:rPr>
              <a:t>"my-todo-list-0"</a:t>
            </a:r>
            <a:r>
              <a:rPr lang="en-US" sz="1700" b="0" dirty="0">
                <a:solidFill>
                  <a:srgbClr val="D4D4D4"/>
                </a:solidFill>
                <a:effectLst/>
                <a:latin typeface="Fira Code" panose="020B0809050000020004" pitchFamily="49" charset="0"/>
              </a:rPr>
              <a:t>).</a:t>
            </a:r>
            <a:r>
              <a:rPr lang="en-US" sz="1700" b="0" dirty="0">
                <a:solidFill>
                  <a:srgbClr val="DCDCAA"/>
                </a:solidFill>
                <a:effectLst/>
                <a:latin typeface="Fira Code" panose="020B0809050000020004" pitchFamily="49" charset="0"/>
              </a:rPr>
              <a:t>then</a:t>
            </a:r>
            <a:r>
              <a:rPr lang="en-US" sz="1700" b="0" dirty="0">
                <a:solidFill>
                  <a:srgbClr val="D4D4D4"/>
                </a:solidFill>
                <a:effectLst/>
                <a:latin typeface="Fira Code" panose="020B0809050000020004" pitchFamily="49" charset="0"/>
              </a:rPr>
              <a:t>(</a:t>
            </a:r>
            <a:r>
              <a:rPr lang="en-US" sz="1700" b="0" dirty="0">
                <a:solidFill>
                  <a:srgbClr val="9CDCFE"/>
                </a:solidFill>
                <a:effectLst/>
                <a:latin typeface="Fira Code" panose="020B0809050000020004" pitchFamily="49" charset="0"/>
              </a:rPr>
              <a:t>cache</a:t>
            </a:r>
            <a:r>
              <a:rPr lang="en-US" sz="1700" b="0" dirty="0">
                <a:solidFill>
                  <a:srgbClr val="D4D4D4"/>
                </a:solidFill>
                <a:effectLst/>
                <a:latin typeface="Fira Code" panose="020B0809050000020004" pitchFamily="49" charset="0"/>
              </a:rPr>
              <a:t> </a:t>
            </a:r>
            <a:r>
              <a:rPr lang="en-US" sz="1700" b="0" dirty="0">
                <a:solidFill>
                  <a:srgbClr val="569CD6"/>
                </a:solidFill>
                <a:effectLst/>
                <a:latin typeface="Fira Code" panose="020B0809050000020004" pitchFamily="49" charset="0"/>
              </a:rPr>
              <a:t>=&gt;</a:t>
            </a:r>
            <a:r>
              <a:rPr lang="en-US" sz="1700" b="0" dirty="0">
                <a:solidFill>
                  <a:srgbClr val="D4D4D4"/>
                </a:solidFill>
                <a:effectLst/>
                <a:latin typeface="Fira Code" panose="020B0809050000020004" pitchFamily="49" charset="0"/>
              </a:rPr>
              <a:t> {</a:t>
            </a:r>
          </a:p>
          <a:p>
            <a:r>
              <a:rPr lang="en-US" sz="1700" b="0" dirty="0">
                <a:solidFill>
                  <a:srgbClr val="D4D4D4"/>
                </a:solidFill>
                <a:effectLst/>
                <a:latin typeface="Fira Code" panose="020B0809050000020004" pitchFamily="49" charset="0"/>
              </a:rPr>
              <a:t>            </a:t>
            </a:r>
            <a:r>
              <a:rPr lang="en-US" sz="1700" b="0" dirty="0" err="1">
                <a:solidFill>
                  <a:srgbClr val="9CDCFE"/>
                </a:solidFill>
                <a:effectLst/>
                <a:latin typeface="Fira Code" panose="020B0809050000020004" pitchFamily="49" charset="0"/>
              </a:rPr>
              <a:t>cache</a:t>
            </a:r>
            <a:r>
              <a:rPr lang="en-US" sz="1700" b="0" dirty="0" err="1">
                <a:solidFill>
                  <a:srgbClr val="D4D4D4"/>
                </a:solidFill>
                <a:effectLst/>
                <a:latin typeface="Fira Code" panose="020B0809050000020004" pitchFamily="49" charset="0"/>
              </a:rPr>
              <a:t>.</a:t>
            </a:r>
            <a:r>
              <a:rPr lang="en-US" sz="1700" b="0" dirty="0" err="1">
                <a:solidFill>
                  <a:srgbClr val="DCDCAA"/>
                </a:solidFill>
                <a:effectLst/>
                <a:latin typeface="Fira Code" panose="020B0809050000020004" pitchFamily="49" charset="0"/>
              </a:rPr>
              <a:t>addAll</a:t>
            </a:r>
            <a:r>
              <a:rPr lang="en-US" sz="1700" b="0" dirty="0">
                <a:solidFill>
                  <a:srgbClr val="D4D4D4"/>
                </a:solidFill>
                <a:effectLst/>
                <a:latin typeface="Fira Code" panose="020B0809050000020004" pitchFamily="49" charset="0"/>
              </a:rPr>
              <a:t>(</a:t>
            </a:r>
            <a:r>
              <a:rPr lang="en-US" sz="1700" b="0" dirty="0">
                <a:solidFill>
                  <a:srgbClr val="4FC1FF"/>
                </a:solidFill>
                <a:effectLst/>
                <a:latin typeface="Fira Code" panose="020B0809050000020004" pitchFamily="49" charset="0"/>
              </a:rPr>
              <a:t>assets</a:t>
            </a:r>
            <a:r>
              <a:rPr lang="en-US" sz="1700" b="0" dirty="0">
                <a:solidFill>
                  <a:srgbClr val="D4D4D4"/>
                </a:solidFill>
                <a:effectLst/>
                <a:latin typeface="Fira Code" panose="020B0809050000020004" pitchFamily="49" charset="0"/>
              </a:rPr>
              <a:t>)</a:t>
            </a:r>
          </a:p>
          <a:p>
            <a:r>
              <a:rPr lang="en-US" sz="1700" b="0" dirty="0">
                <a:solidFill>
                  <a:srgbClr val="D4D4D4"/>
                </a:solidFill>
                <a:effectLst/>
                <a:latin typeface="Fira Code" panose="020B0809050000020004" pitchFamily="49" charset="0"/>
              </a:rPr>
              <a:t>        })</a:t>
            </a:r>
          </a:p>
          <a:p>
            <a:r>
              <a:rPr lang="en-US" sz="1700" b="0" dirty="0">
                <a:solidFill>
                  <a:srgbClr val="D4D4D4"/>
                </a:solidFill>
                <a:effectLst/>
                <a:latin typeface="Fira Code" panose="020B0809050000020004" pitchFamily="49" charset="0"/>
              </a:rPr>
              <a:t>    )</a:t>
            </a:r>
          </a:p>
          <a:p>
            <a:r>
              <a:rPr lang="en-US" sz="1700" b="0" dirty="0">
                <a:solidFill>
                  <a:srgbClr val="D4D4D4"/>
                </a:solidFill>
                <a:effectLst/>
                <a:latin typeface="Fira Code" panose="020B0809050000020004" pitchFamily="49" charset="0"/>
              </a:rPr>
              <a:t>});</a:t>
            </a:r>
          </a:p>
          <a:p>
            <a:endParaRPr lang="en-US" sz="1700" b="0" dirty="0">
              <a:solidFill>
                <a:srgbClr val="D4D4D4"/>
              </a:solidFill>
              <a:effectLst/>
              <a:latin typeface="Fira Code" panose="020B0809050000020004" pitchFamily="49" charset="0"/>
            </a:endParaRPr>
          </a:p>
          <a:p>
            <a:r>
              <a:rPr lang="en-US" sz="1700" dirty="0">
                <a:solidFill>
                  <a:schemeClr val="bg1">
                    <a:alpha val="25000"/>
                  </a:schemeClr>
                </a:solidFill>
                <a:latin typeface="Fira Sans" panose="020B0503050000020004" pitchFamily="34" charset="0"/>
              </a:rPr>
              <a:t>3️⃣ </a:t>
            </a:r>
            <a:r>
              <a:rPr lang="en-US" sz="1700" b="0" dirty="0">
                <a:solidFill>
                  <a:srgbClr val="6A9955">
                    <a:alpha val="25000"/>
                  </a:srgbClr>
                </a:solidFill>
                <a:effectLst/>
                <a:latin typeface="Fira Code" panose="020B0809050000020004" pitchFamily="49" charset="0"/>
              </a:rPr>
              <a:t>// </a:t>
            </a:r>
            <a:r>
              <a:rPr lang="en-US" sz="1700" b="0" dirty="0" err="1">
                <a:solidFill>
                  <a:srgbClr val="6A9955">
                    <a:alpha val="25000"/>
                  </a:srgbClr>
                </a:solidFill>
                <a:effectLst/>
                <a:latin typeface="Fira Code" panose="020B0809050000020004" pitchFamily="49" charset="0"/>
              </a:rPr>
              <a:t>interceptamos</a:t>
            </a:r>
            <a:r>
              <a:rPr lang="en-US" sz="1700" b="0" dirty="0">
                <a:solidFill>
                  <a:srgbClr val="6A9955">
                    <a:alpha val="25000"/>
                  </a:srgbClr>
                </a:solidFill>
                <a:effectLst/>
                <a:latin typeface="Fira Code" panose="020B0809050000020004" pitchFamily="49" charset="0"/>
              </a:rPr>
              <a:t> las </a:t>
            </a:r>
            <a:r>
              <a:rPr lang="en-US" sz="1700" b="0" dirty="0" err="1">
                <a:solidFill>
                  <a:srgbClr val="6A9955">
                    <a:alpha val="25000"/>
                  </a:srgbClr>
                </a:solidFill>
                <a:effectLst/>
                <a:latin typeface="Fira Code" panose="020B0809050000020004" pitchFamily="49" charset="0"/>
              </a:rPr>
              <a:t>peticiones</a:t>
            </a:r>
            <a:r>
              <a:rPr lang="en-US" sz="1700" b="0" dirty="0">
                <a:solidFill>
                  <a:srgbClr val="6A9955">
                    <a:alpha val="25000"/>
                  </a:srgbClr>
                </a:solidFill>
                <a:effectLst/>
                <a:latin typeface="Fira Code" panose="020B0809050000020004" pitchFamily="49" charset="0"/>
              </a:rPr>
              <a:t> de red</a:t>
            </a:r>
            <a:br>
              <a:rPr lang="en-US" sz="1700" b="0" dirty="0">
                <a:solidFill>
                  <a:srgbClr val="D4D4D4">
                    <a:alpha val="25000"/>
                  </a:srgbClr>
                </a:solidFill>
                <a:effectLst/>
                <a:latin typeface="Fira Code" panose="020B0809050000020004" pitchFamily="49" charset="0"/>
              </a:rPr>
            </a:br>
            <a:r>
              <a:rPr lang="en-US" sz="1700" b="0" dirty="0" err="1">
                <a:solidFill>
                  <a:srgbClr val="9CDCFE">
                    <a:alpha val="25000"/>
                  </a:srgbClr>
                </a:solidFill>
                <a:effectLst/>
                <a:latin typeface="Fira Code" panose="020B0809050000020004" pitchFamily="49" charset="0"/>
              </a:rPr>
              <a:t>self</a:t>
            </a:r>
            <a:r>
              <a:rPr lang="en-US" sz="1700" b="0" dirty="0" err="1">
                <a:solidFill>
                  <a:srgbClr val="D4D4D4">
                    <a:alpha val="25000"/>
                  </a:srgbClr>
                </a:solidFill>
                <a:effectLst/>
                <a:latin typeface="Fira Code" panose="020B0809050000020004" pitchFamily="49" charset="0"/>
              </a:rPr>
              <a:t>.</a:t>
            </a:r>
            <a:r>
              <a:rPr lang="en-US" sz="1700" b="0" dirty="0" err="1">
                <a:solidFill>
                  <a:srgbClr val="DCDCAA">
                    <a:alpha val="25000"/>
                  </a:srgbClr>
                </a:solidFill>
                <a:effectLst/>
                <a:latin typeface="Fira Code" panose="020B0809050000020004" pitchFamily="49" charset="0"/>
              </a:rPr>
              <a:t>addEventListener</a:t>
            </a:r>
            <a:r>
              <a:rPr lang="en-US" sz="1700" b="0" dirty="0">
                <a:solidFill>
                  <a:srgbClr val="D4D4D4">
                    <a:alpha val="25000"/>
                  </a:srgbClr>
                </a:solidFill>
                <a:effectLst/>
                <a:latin typeface="Fira Code" panose="020B0809050000020004" pitchFamily="49" charset="0"/>
              </a:rPr>
              <a:t>(</a:t>
            </a:r>
            <a:r>
              <a:rPr lang="en-US" sz="1700" b="0" dirty="0">
                <a:solidFill>
                  <a:srgbClr val="CE9178">
                    <a:alpha val="25000"/>
                  </a:srgbClr>
                </a:solidFill>
                <a:effectLst/>
                <a:latin typeface="Fira Code" panose="020B0809050000020004" pitchFamily="49" charset="0"/>
              </a:rPr>
              <a:t>"fetch"</a:t>
            </a:r>
            <a:r>
              <a:rPr lang="en-US" sz="1700" b="0" dirty="0">
                <a:solidFill>
                  <a:srgbClr val="D4D4D4">
                    <a:alpha val="25000"/>
                  </a:srgbClr>
                </a:solidFill>
                <a:effectLst/>
                <a:latin typeface="Fira Code" panose="020B0809050000020004" pitchFamily="49" charset="0"/>
              </a:rPr>
              <a:t>, </a:t>
            </a:r>
            <a:r>
              <a:rPr lang="en-US" sz="1700" b="0" dirty="0" err="1">
                <a:solidFill>
                  <a:srgbClr val="9CDCFE">
                    <a:alpha val="25000"/>
                  </a:srgbClr>
                </a:solidFill>
                <a:effectLst/>
                <a:latin typeface="Fira Code" panose="020B0809050000020004" pitchFamily="49" charset="0"/>
              </a:rPr>
              <a:t>fetchEvent</a:t>
            </a:r>
            <a:r>
              <a:rPr lang="en-US" sz="1700" b="0" dirty="0">
                <a:solidFill>
                  <a:srgbClr val="D4D4D4">
                    <a:alpha val="25000"/>
                  </a:srgbClr>
                </a:solidFill>
                <a:effectLst/>
                <a:latin typeface="Fira Code" panose="020B0809050000020004" pitchFamily="49" charset="0"/>
              </a:rPr>
              <a:t> </a:t>
            </a:r>
            <a:r>
              <a:rPr lang="en-US" sz="1700" b="0" dirty="0">
                <a:solidFill>
                  <a:srgbClr val="569CD6">
                    <a:alpha val="25000"/>
                  </a:srgbClr>
                </a:solidFill>
                <a:effectLst/>
                <a:latin typeface="Fira Code" panose="020B0809050000020004" pitchFamily="49" charset="0"/>
              </a:rPr>
              <a:t>=&gt;</a:t>
            </a:r>
            <a:r>
              <a:rPr lang="en-US" sz="1700" b="0" dirty="0">
                <a:solidFill>
                  <a:srgbClr val="D4D4D4">
                    <a:alpha val="25000"/>
                  </a:srgbClr>
                </a:solidFill>
                <a:effectLst/>
                <a:latin typeface="Fira Code" panose="020B0809050000020004" pitchFamily="49" charset="0"/>
              </a:rPr>
              <a:t> {</a:t>
            </a:r>
          </a:p>
          <a:p>
            <a:r>
              <a:rPr lang="en-US" sz="1700" b="0" dirty="0">
                <a:solidFill>
                  <a:srgbClr val="D4D4D4">
                    <a:alpha val="25000"/>
                  </a:srgbClr>
                </a:solidFill>
                <a:effectLst/>
                <a:latin typeface="Fira Code" panose="020B0809050000020004" pitchFamily="49" charset="0"/>
              </a:rPr>
              <a:t>    </a:t>
            </a:r>
            <a:r>
              <a:rPr lang="en-US" sz="1700" b="0" dirty="0" err="1">
                <a:solidFill>
                  <a:srgbClr val="9CDCFE">
                    <a:alpha val="25000"/>
                  </a:srgbClr>
                </a:solidFill>
                <a:effectLst/>
                <a:latin typeface="Fira Code" panose="020B0809050000020004" pitchFamily="49" charset="0"/>
              </a:rPr>
              <a:t>fetchEvent</a:t>
            </a:r>
            <a:r>
              <a:rPr lang="en-US" sz="1700" b="0" dirty="0" err="1">
                <a:solidFill>
                  <a:srgbClr val="D4D4D4">
                    <a:alpha val="25000"/>
                  </a:srgbClr>
                </a:solidFill>
                <a:effectLst/>
                <a:latin typeface="Fira Code" panose="020B0809050000020004" pitchFamily="49" charset="0"/>
              </a:rPr>
              <a:t>.</a:t>
            </a:r>
            <a:r>
              <a:rPr lang="en-US" sz="1700" b="0" dirty="0" err="1">
                <a:solidFill>
                  <a:srgbClr val="DCDCAA">
                    <a:alpha val="25000"/>
                  </a:srgbClr>
                </a:solidFill>
                <a:effectLst/>
                <a:latin typeface="Fira Code" panose="020B0809050000020004" pitchFamily="49" charset="0"/>
              </a:rPr>
              <a:t>respondWith</a:t>
            </a:r>
            <a:r>
              <a:rPr lang="en-US" sz="1700" b="0" dirty="0">
                <a:solidFill>
                  <a:srgbClr val="D4D4D4">
                    <a:alpha val="25000"/>
                  </a:srgbClr>
                </a:solidFill>
                <a:effectLst/>
                <a:latin typeface="Fira Code" panose="020B0809050000020004" pitchFamily="49" charset="0"/>
              </a:rPr>
              <a:t>(</a:t>
            </a:r>
          </a:p>
          <a:p>
            <a:r>
              <a:rPr lang="en-US" sz="1700" b="0" dirty="0">
                <a:solidFill>
                  <a:srgbClr val="D4D4D4">
                    <a:alpha val="25000"/>
                  </a:srgbClr>
                </a:solidFill>
                <a:effectLst/>
                <a:latin typeface="Fira Code" panose="020B0809050000020004" pitchFamily="49" charset="0"/>
              </a:rPr>
              <a:t>        </a:t>
            </a:r>
            <a:r>
              <a:rPr lang="en-US" sz="1700" b="0" dirty="0" err="1">
                <a:solidFill>
                  <a:srgbClr val="9CDCFE">
                    <a:alpha val="25000"/>
                  </a:srgbClr>
                </a:solidFill>
                <a:effectLst/>
                <a:latin typeface="Fira Code" panose="020B0809050000020004" pitchFamily="49" charset="0"/>
              </a:rPr>
              <a:t>caches</a:t>
            </a:r>
            <a:r>
              <a:rPr lang="en-US" sz="1700" b="0" dirty="0" err="1">
                <a:solidFill>
                  <a:srgbClr val="D4D4D4">
                    <a:alpha val="25000"/>
                  </a:srgbClr>
                </a:solidFill>
                <a:effectLst/>
                <a:latin typeface="Fira Code" panose="020B0809050000020004" pitchFamily="49" charset="0"/>
              </a:rPr>
              <a:t>.</a:t>
            </a:r>
            <a:r>
              <a:rPr lang="en-US" sz="1700" b="0" dirty="0" err="1">
                <a:solidFill>
                  <a:srgbClr val="DCDCAA">
                    <a:alpha val="25000"/>
                  </a:srgbClr>
                </a:solidFill>
                <a:effectLst/>
                <a:latin typeface="Fira Code" panose="020B0809050000020004" pitchFamily="49" charset="0"/>
              </a:rPr>
              <a:t>match</a:t>
            </a:r>
            <a:r>
              <a:rPr lang="en-US" sz="1700" b="0" dirty="0">
                <a:solidFill>
                  <a:srgbClr val="D4D4D4">
                    <a:alpha val="25000"/>
                  </a:srgbClr>
                </a:solidFill>
                <a:effectLst/>
                <a:latin typeface="Fira Code" panose="020B0809050000020004" pitchFamily="49" charset="0"/>
              </a:rPr>
              <a:t>(</a:t>
            </a:r>
            <a:r>
              <a:rPr lang="en-US" sz="1700" b="0" dirty="0" err="1">
                <a:solidFill>
                  <a:srgbClr val="9CDCFE">
                    <a:alpha val="25000"/>
                  </a:srgbClr>
                </a:solidFill>
                <a:effectLst/>
                <a:latin typeface="Fira Code" panose="020B0809050000020004" pitchFamily="49" charset="0"/>
              </a:rPr>
              <a:t>fetchEvent</a:t>
            </a:r>
            <a:r>
              <a:rPr lang="en-US" sz="1700" b="0" dirty="0" err="1">
                <a:solidFill>
                  <a:srgbClr val="D4D4D4">
                    <a:alpha val="25000"/>
                  </a:srgbClr>
                </a:solidFill>
                <a:effectLst/>
                <a:latin typeface="Fira Code" panose="020B0809050000020004" pitchFamily="49" charset="0"/>
              </a:rPr>
              <a:t>.</a:t>
            </a:r>
            <a:r>
              <a:rPr lang="en-US" sz="1700" b="0" dirty="0" err="1">
                <a:solidFill>
                  <a:srgbClr val="9CDCFE">
                    <a:alpha val="25000"/>
                  </a:srgbClr>
                </a:solidFill>
                <a:effectLst/>
                <a:latin typeface="Fira Code" panose="020B0809050000020004" pitchFamily="49" charset="0"/>
              </a:rPr>
              <a:t>request</a:t>
            </a:r>
            <a:r>
              <a:rPr lang="en-US" sz="1700" b="0" dirty="0">
                <a:solidFill>
                  <a:srgbClr val="D4D4D4">
                    <a:alpha val="25000"/>
                  </a:srgbClr>
                </a:solidFill>
                <a:effectLst/>
                <a:latin typeface="Fira Code" panose="020B0809050000020004" pitchFamily="49" charset="0"/>
              </a:rPr>
              <a:t>).</a:t>
            </a:r>
            <a:r>
              <a:rPr lang="en-US" sz="1700" b="0" dirty="0">
                <a:solidFill>
                  <a:srgbClr val="DCDCAA">
                    <a:alpha val="25000"/>
                  </a:srgbClr>
                </a:solidFill>
                <a:effectLst/>
                <a:latin typeface="Fira Code" panose="020B0809050000020004" pitchFamily="49" charset="0"/>
              </a:rPr>
              <a:t>then</a:t>
            </a:r>
            <a:r>
              <a:rPr lang="en-US" sz="1700" b="0" dirty="0">
                <a:solidFill>
                  <a:srgbClr val="D4D4D4">
                    <a:alpha val="25000"/>
                  </a:srgbClr>
                </a:solidFill>
                <a:effectLst/>
                <a:latin typeface="Fira Code" panose="020B0809050000020004" pitchFamily="49" charset="0"/>
              </a:rPr>
              <a:t>(</a:t>
            </a:r>
            <a:r>
              <a:rPr lang="en-US" sz="1700" b="0" dirty="0">
                <a:solidFill>
                  <a:srgbClr val="9CDCFE">
                    <a:alpha val="25000"/>
                  </a:srgbClr>
                </a:solidFill>
                <a:effectLst/>
                <a:latin typeface="Fira Code" panose="020B0809050000020004" pitchFamily="49" charset="0"/>
              </a:rPr>
              <a:t>res</a:t>
            </a:r>
            <a:r>
              <a:rPr lang="en-US" sz="1700" b="0" dirty="0">
                <a:solidFill>
                  <a:srgbClr val="D4D4D4">
                    <a:alpha val="25000"/>
                  </a:srgbClr>
                </a:solidFill>
                <a:effectLst/>
                <a:latin typeface="Fira Code" panose="020B0809050000020004" pitchFamily="49" charset="0"/>
              </a:rPr>
              <a:t> </a:t>
            </a:r>
            <a:r>
              <a:rPr lang="en-US" sz="1700" b="0" dirty="0">
                <a:solidFill>
                  <a:srgbClr val="569CD6">
                    <a:alpha val="25000"/>
                  </a:srgbClr>
                </a:solidFill>
                <a:effectLst/>
                <a:latin typeface="Fira Code" panose="020B0809050000020004" pitchFamily="49" charset="0"/>
              </a:rPr>
              <a:t>=&gt;</a:t>
            </a:r>
            <a:r>
              <a:rPr lang="en-US" sz="1700" b="0" dirty="0">
                <a:solidFill>
                  <a:srgbClr val="D4D4D4">
                    <a:alpha val="25000"/>
                  </a:srgbClr>
                </a:solidFill>
                <a:effectLst/>
                <a:latin typeface="Fira Code" panose="020B0809050000020004" pitchFamily="49" charset="0"/>
              </a:rPr>
              <a:t> {</a:t>
            </a:r>
          </a:p>
          <a:p>
            <a:r>
              <a:rPr lang="en-US" sz="1700" b="0" dirty="0">
                <a:solidFill>
                  <a:srgbClr val="D4D4D4">
                    <a:alpha val="25000"/>
                  </a:srgbClr>
                </a:solidFill>
                <a:effectLst/>
                <a:latin typeface="Fira Code" panose="020B0809050000020004" pitchFamily="49" charset="0"/>
              </a:rPr>
              <a:t>            </a:t>
            </a:r>
            <a:r>
              <a:rPr lang="en-US" sz="1700" b="0" dirty="0">
                <a:solidFill>
                  <a:srgbClr val="C586C0">
                    <a:alpha val="25000"/>
                  </a:srgbClr>
                </a:solidFill>
                <a:effectLst/>
                <a:latin typeface="Fira Code" panose="020B0809050000020004" pitchFamily="49" charset="0"/>
              </a:rPr>
              <a:t>return</a:t>
            </a:r>
            <a:r>
              <a:rPr lang="en-US" sz="1700" b="0" dirty="0">
                <a:solidFill>
                  <a:srgbClr val="D4D4D4">
                    <a:alpha val="25000"/>
                  </a:srgbClr>
                </a:solidFill>
                <a:effectLst/>
                <a:latin typeface="Fira Code" panose="020B0809050000020004" pitchFamily="49" charset="0"/>
              </a:rPr>
              <a:t> </a:t>
            </a:r>
            <a:r>
              <a:rPr lang="en-US" sz="1700" b="0" dirty="0">
                <a:solidFill>
                  <a:srgbClr val="9CDCFE">
                    <a:alpha val="25000"/>
                  </a:srgbClr>
                </a:solidFill>
                <a:effectLst/>
                <a:latin typeface="Fira Code" panose="020B0809050000020004" pitchFamily="49" charset="0"/>
              </a:rPr>
              <a:t>res</a:t>
            </a:r>
            <a:r>
              <a:rPr lang="en-US" sz="1700" b="0" dirty="0">
                <a:solidFill>
                  <a:srgbClr val="D4D4D4">
                    <a:alpha val="25000"/>
                  </a:srgbClr>
                </a:solidFill>
                <a:effectLst/>
                <a:latin typeface="Fira Code" panose="020B0809050000020004" pitchFamily="49" charset="0"/>
              </a:rPr>
              <a:t> || </a:t>
            </a:r>
            <a:r>
              <a:rPr lang="en-US" sz="1700" b="0" dirty="0">
                <a:solidFill>
                  <a:srgbClr val="DCDCAA">
                    <a:alpha val="25000"/>
                  </a:srgbClr>
                </a:solidFill>
                <a:effectLst/>
                <a:latin typeface="Fira Code" panose="020B0809050000020004" pitchFamily="49" charset="0"/>
              </a:rPr>
              <a:t>fetch</a:t>
            </a:r>
            <a:r>
              <a:rPr lang="en-US" sz="1700" b="0" dirty="0">
                <a:solidFill>
                  <a:srgbClr val="D4D4D4">
                    <a:alpha val="25000"/>
                  </a:srgbClr>
                </a:solidFill>
                <a:effectLst/>
                <a:latin typeface="Fira Code" panose="020B0809050000020004" pitchFamily="49" charset="0"/>
              </a:rPr>
              <a:t>(</a:t>
            </a:r>
            <a:r>
              <a:rPr lang="en-US" sz="1700" b="0" dirty="0" err="1">
                <a:solidFill>
                  <a:srgbClr val="9CDCFE">
                    <a:alpha val="25000"/>
                  </a:srgbClr>
                </a:solidFill>
                <a:effectLst/>
                <a:latin typeface="Fira Code" panose="020B0809050000020004" pitchFamily="49" charset="0"/>
              </a:rPr>
              <a:t>fetchEvent</a:t>
            </a:r>
            <a:r>
              <a:rPr lang="en-US" sz="1700" b="0" dirty="0" err="1">
                <a:solidFill>
                  <a:srgbClr val="D4D4D4">
                    <a:alpha val="25000"/>
                  </a:srgbClr>
                </a:solidFill>
                <a:effectLst/>
                <a:latin typeface="Fira Code" panose="020B0809050000020004" pitchFamily="49" charset="0"/>
              </a:rPr>
              <a:t>.</a:t>
            </a:r>
            <a:r>
              <a:rPr lang="en-US" sz="1700" b="0" dirty="0" err="1">
                <a:solidFill>
                  <a:srgbClr val="9CDCFE">
                    <a:alpha val="25000"/>
                  </a:srgbClr>
                </a:solidFill>
                <a:effectLst/>
                <a:latin typeface="Fira Code" panose="020B0809050000020004" pitchFamily="49" charset="0"/>
              </a:rPr>
              <a:t>request</a:t>
            </a:r>
            <a:r>
              <a:rPr lang="en-US" sz="1700" b="0" dirty="0">
                <a:solidFill>
                  <a:srgbClr val="D4D4D4">
                    <a:alpha val="25000"/>
                  </a:srgbClr>
                </a:solidFill>
                <a:effectLst/>
                <a:latin typeface="Fira Code" panose="020B0809050000020004" pitchFamily="49" charset="0"/>
              </a:rPr>
              <a:t>)</a:t>
            </a:r>
          </a:p>
          <a:p>
            <a:r>
              <a:rPr lang="en-US" sz="1700" b="0" dirty="0">
                <a:solidFill>
                  <a:srgbClr val="D4D4D4">
                    <a:alpha val="25000"/>
                  </a:srgbClr>
                </a:solidFill>
                <a:effectLst/>
                <a:latin typeface="Fira Code" panose="020B0809050000020004" pitchFamily="49" charset="0"/>
              </a:rPr>
              <a:t>        })</a:t>
            </a:r>
          </a:p>
          <a:p>
            <a:r>
              <a:rPr lang="en-US" sz="1700" b="0" dirty="0">
                <a:solidFill>
                  <a:srgbClr val="D4D4D4">
                    <a:alpha val="25000"/>
                  </a:srgbClr>
                </a:solidFill>
                <a:effectLst/>
                <a:latin typeface="Fira Code" panose="020B0809050000020004" pitchFamily="49" charset="0"/>
              </a:rPr>
              <a:t>    )</a:t>
            </a:r>
          </a:p>
          <a:p>
            <a:r>
              <a:rPr lang="en-US" sz="1700" b="0" dirty="0">
                <a:solidFill>
                  <a:srgbClr val="D4D4D4">
                    <a:alpha val="25000"/>
                  </a:srgbClr>
                </a:solidFill>
                <a:effectLst/>
                <a:latin typeface="Fira Code" panose="020B0809050000020004" pitchFamily="49" charset="0"/>
              </a:rPr>
              <a:t>})</a:t>
            </a:r>
          </a:p>
        </p:txBody>
      </p:sp>
      <p:sp>
        <p:nvSpPr>
          <p:cNvPr id="7" name="TextBox 6">
            <a:extLst>
              <a:ext uri="{FF2B5EF4-FFF2-40B4-BE49-F238E27FC236}">
                <a16:creationId xmlns:a16="http://schemas.microsoft.com/office/drawing/2014/main" id="{AB8E98FC-53FB-81FE-9458-4DB82F21411E}"/>
              </a:ext>
            </a:extLst>
          </p:cNvPr>
          <p:cNvSpPr txBox="1"/>
          <p:nvPr/>
        </p:nvSpPr>
        <p:spPr>
          <a:xfrm>
            <a:off x="334964" y="1687130"/>
            <a:ext cx="3513706" cy="3477875"/>
          </a:xfrm>
          <a:prstGeom prst="rect">
            <a:avLst/>
          </a:prstGeom>
          <a:noFill/>
        </p:spPr>
        <p:txBody>
          <a:bodyPr wrap="square">
            <a:spAutoFit/>
          </a:bodyPr>
          <a:lstStyle/>
          <a:p>
            <a:pPr>
              <a:spcAft>
                <a:spcPts val="600"/>
              </a:spcAft>
            </a:pPr>
            <a:r>
              <a:rPr lang="es-ES" sz="2000" dirty="0">
                <a:solidFill>
                  <a:schemeClr val="bg1"/>
                </a:solidFill>
                <a:latin typeface="Fira Sans" panose="020B0503050000020004" pitchFamily="34" charset="0"/>
              </a:rPr>
              <a:t>En un </a:t>
            </a:r>
            <a:r>
              <a:rPr lang="es-ES" sz="2000" dirty="0" err="1">
                <a:solidFill>
                  <a:schemeClr val="bg1"/>
                </a:solidFill>
                <a:latin typeface="Fira Sans" panose="020B0503050000020004" pitchFamily="34" charset="0"/>
              </a:rPr>
              <a:t>service</a:t>
            </a:r>
            <a:r>
              <a:rPr lang="es-ES" sz="2000" dirty="0">
                <a:solidFill>
                  <a:schemeClr val="bg1"/>
                </a:solidFill>
                <a:latin typeface="Fira Sans" panose="020B0503050000020004" pitchFamily="34" charset="0"/>
              </a:rPr>
              <a:t> </a:t>
            </a:r>
            <a:r>
              <a:rPr lang="es-ES" sz="2000" dirty="0" err="1">
                <a:solidFill>
                  <a:schemeClr val="bg1"/>
                </a:solidFill>
                <a:latin typeface="Fira Sans" panose="020B0503050000020004" pitchFamily="34" charset="0"/>
              </a:rPr>
              <a:t>worker</a:t>
            </a:r>
            <a:r>
              <a:rPr lang="es-ES" sz="2000" dirty="0">
                <a:solidFill>
                  <a:schemeClr val="bg1"/>
                </a:solidFill>
                <a:latin typeface="Fira Sans" panose="020B0503050000020004" pitchFamily="34" charset="0"/>
              </a:rPr>
              <a:t> encontramos al menos tres partes importantes.</a:t>
            </a:r>
          </a:p>
          <a:p>
            <a:pPr>
              <a:spcAft>
                <a:spcPts val="600"/>
              </a:spcAft>
            </a:pPr>
            <a:endParaRPr lang="es-ES" sz="2000" dirty="0">
              <a:solidFill>
                <a:schemeClr val="bg1"/>
              </a:solidFill>
              <a:latin typeface="Fira Sans" panose="020B0503050000020004" pitchFamily="34" charset="0"/>
            </a:endParaRPr>
          </a:p>
          <a:p>
            <a:pPr marL="355600" indent="-355600">
              <a:spcAft>
                <a:spcPts val="600"/>
              </a:spcAft>
              <a:tabLst>
                <a:tab pos="355600" algn="l"/>
              </a:tabLst>
            </a:pPr>
            <a:r>
              <a:rPr lang="en-US" sz="2000" dirty="0">
                <a:solidFill>
                  <a:schemeClr val="bg1">
                    <a:alpha val="25000"/>
                  </a:schemeClr>
                </a:solidFill>
                <a:latin typeface="Fira Sans" panose="020B0503050000020004" pitchFamily="34" charset="0"/>
              </a:rPr>
              <a:t>1️⃣	</a:t>
            </a:r>
            <a:r>
              <a:rPr lang="en-US" sz="2000" dirty="0" err="1">
                <a:solidFill>
                  <a:schemeClr val="bg1">
                    <a:alpha val="25000"/>
                  </a:schemeClr>
                </a:solidFill>
                <a:latin typeface="Fira Sans" panose="020B0503050000020004" pitchFamily="34" charset="0"/>
              </a:rPr>
              <a:t>Listado</a:t>
            </a:r>
            <a:r>
              <a:rPr lang="en-US" sz="2000" dirty="0">
                <a:solidFill>
                  <a:schemeClr val="bg1">
                    <a:alpha val="25000"/>
                  </a:schemeClr>
                </a:solidFill>
                <a:latin typeface="Fira Sans" panose="020B0503050000020004" pitchFamily="34" charset="0"/>
              </a:rPr>
              <a:t> de </a:t>
            </a:r>
            <a:r>
              <a:rPr lang="en-US" sz="2000" dirty="0" err="1">
                <a:solidFill>
                  <a:schemeClr val="bg1">
                    <a:alpha val="25000"/>
                  </a:schemeClr>
                </a:solidFill>
                <a:latin typeface="Fira Sans" panose="020B0503050000020004" pitchFamily="34" charset="0"/>
              </a:rPr>
              <a:t>Recursos</a:t>
            </a:r>
            <a:r>
              <a:rPr lang="en-US" sz="2000" dirty="0">
                <a:solidFill>
                  <a:schemeClr val="bg1">
                    <a:alpha val="25000"/>
                  </a:schemeClr>
                </a:solidFill>
                <a:latin typeface="Fira Sans" panose="020B0503050000020004" pitchFamily="34" charset="0"/>
              </a:rPr>
              <a:t> que </a:t>
            </a:r>
            <a:r>
              <a:rPr lang="en-US" sz="2000" dirty="0" err="1">
                <a:solidFill>
                  <a:schemeClr val="bg1">
                    <a:alpha val="25000"/>
                  </a:schemeClr>
                </a:solidFill>
                <a:latin typeface="Fira Sans" panose="020B0503050000020004" pitchFamily="34" charset="0"/>
              </a:rPr>
              <a:t>queremos</a:t>
            </a:r>
            <a:r>
              <a:rPr lang="en-US" sz="2000" dirty="0">
                <a:solidFill>
                  <a:schemeClr val="bg1">
                    <a:alpha val="25000"/>
                  </a:schemeClr>
                </a:solidFill>
                <a:latin typeface="Fira Sans" panose="020B0503050000020004" pitchFamily="34" charset="0"/>
              </a:rPr>
              <a:t> </a:t>
            </a:r>
            <a:r>
              <a:rPr lang="en-US" sz="2000" dirty="0" err="1">
                <a:solidFill>
                  <a:schemeClr val="bg1">
                    <a:alpha val="25000"/>
                  </a:schemeClr>
                </a:solidFill>
                <a:latin typeface="Fira Sans" panose="020B0503050000020004" pitchFamily="34" charset="0"/>
              </a:rPr>
              <a:t>cachear</a:t>
            </a:r>
            <a:r>
              <a:rPr lang="en-US" sz="2000" dirty="0">
                <a:solidFill>
                  <a:schemeClr val="bg1">
                    <a:alpha val="25000"/>
                  </a:schemeClr>
                </a:solidFill>
                <a:latin typeface="Fira Sans" panose="020B0503050000020004" pitchFamily="34" charset="0"/>
              </a:rPr>
              <a:t>.</a:t>
            </a:r>
          </a:p>
          <a:p>
            <a:pPr marL="355600" indent="-355600">
              <a:spcAft>
                <a:spcPts val="600"/>
              </a:spcAft>
              <a:tabLst>
                <a:tab pos="355600" algn="l"/>
              </a:tabLst>
            </a:pPr>
            <a:r>
              <a:rPr lang="en-US" sz="2000" dirty="0">
                <a:solidFill>
                  <a:schemeClr val="bg1"/>
                </a:solidFill>
                <a:latin typeface="Fira Sans" panose="020B0503050000020004" pitchFamily="34" charset="0"/>
              </a:rPr>
              <a:t>2️⃣	</a:t>
            </a:r>
            <a:r>
              <a:rPr lang="en-US" sz="2000" dirty="0" err="1">
                <a:solidFill>
                  <a:schemeClr val="bg1"/>
                </a:solidFill>
                <a:latin typeface="Fira Sans" panose="020B0503050000020004" pitchFamily="34" charset="0"/>
              </a:rPr>
              <a:t>Instalación</a:t>
            </a:r>
            <a:r>
              <a:rPr lang="en-US" sz="2000" dirty="0">
                <a:solidFill>
                  <a:schemeClr val="bg1"/>
                </a:solidFill>
                <a:latin typeface="Fira Sans" panose="020B0503050000020004" pitchFamily="34" charset="0"/>
              </a:rPr>
              <a:t> del Service Worker.</a:t>
            </a:r>
          </a:p>
          <a:p>
            <a:pPr marL="355600" indent="-355600">
              <a:spcAft>
                <a:spcPts val="600"/>
              </a:spcAft>
              <a:tabLst>
                <a:tab pos="355600" algn="l"/>
              </a:tabLst>
            </a:pPr>
            <a:r>
              <a:rPr lang="en-US" sz="2000" dirty="0">
                <a:solidFill>
                  <a:schemeClr val="bg1">
                    <a:alpha val="25000"/>
                  </a:schemeClr>
                </a:solidFill>
                <a:latin typeface="Fira Sans" panose="020B0503050000020004" pitchFamily="34" charset="0"/>
              </a:rPr>
              <a:t>3️⃣	</a:t>
            </a:r>
            <a:r>
              <a:rPr lang="en-US" sz="2000" dirty="0" err="1">
                <a:solidFill>
                  <a:schemeClr val="bg1">
                    <a:alpha val="25000"/>
                  </a:schemeClr>
                </a:solidFill>
                <a:latin typeface="Fira Sans" panose="020B0503050000020004" pitchFamily="34" charset="0"/>
              </a:rPr>
              <a:t>Intercepción</a:t>
            </a:r>
            <a:r>
              <a:rPr lang="en-US" sz="2000" dirty="0">
                <a:solidFill>
                  <a:schemeClr val="bg1">
                    <a:alpha val="25000"/>
                  </a:schemeClr>
                </a:solidFill>
                <a:latin typeface="Fira Sans" panose="020B0503050000020004" pitchFamily="34" charset="0"/>
              </a:rPr>
              <a:t> de </a:t>
            </a:r>
            <a:r>
              <a:rPr lang="en-US" sz="2000" dirty="0" err="1">
                <a:solidFill>
                  <a:schemeClr val="bg1">
                    <a:alpha val="25000"/>
                  </a:schemeClr>
                </a:solidFill>
                <a:latin typeface="Fira Sans" panose="020B0503050000020004" pitchFamily="34" charset="0"/>
              </a:rPr>
              <a:t>peticiones</a:t>
            </a:r>
            <a:r>
              <a:rPr lang="en-US" sz="2000" dirty="0">
                <a:solidFill>
                  <a:schemeClr val="bg1">
                    <a:alpha val="25000"/>
                  </a:schemeClr>
                </a:solidFill>
                <a:latin typeface="Fira Sans" panose="020B0503050000020004" pitchFamily="34" charset="0"/>
              </a:rPr>
              <a:t>.</a:t>
            </a:r>
            <a:endParaRPr lang="es-ES" sz="2000" dirty="0">
              <a:solidFill>
                <a:schemeClr val="bg1">
                  <a:alpha val="25000"/>
                </a:schemeClr>
              </a:solidFill>
              <a:latin typeface="Fira Sans" panose="020B0503050000020004" pitchFamily="34" charset="0"/>
            </a:endParaRPr>
          </a:p>
        </p:txBody>
      </p:sp>
      <p:sp>
        <p:nvSpPr>
          <p:cNvPr id="9" name="TextBox 8">
            <a:extLst>
              <a:ext uri="{FF2B5EF4-FFF2-40B4-BE49-F238E27FC236}">
                <a16:creationId xmlns:a16="http://schemas.microsoft.com/office/drawing/2014/main" id="{00E1B63E-4C1D-3758-8010-C1BE56F5466C}"/>
              </a:ext>
            </a:extLst>
          </p:cNvPr>
          <p:cNvSpPr txBox="1"/>
          <p:nvPr/>
        </p:nvSpPr>
        <p:spPr>
          <a:xfrm>
            <a:off x="334963" y="1287020"/>
            <a:ext cx="3308989" cy="400110"/>
          </a:xfrm>
          <a:prstGeom prst="rect">
            <a:avLst/>
          </a:prstGeom>
          <a:noFill/>
        </p:spPr>
        <p:txBody>
          <a:bodyPr wrap="square">
            <a:spAutoFit/>
          </a:bodyPr>
          <a:lstStyle/>
          <a:p>
            <a:pPr marL="363538" indent="-363538">
              <a:spcAft>
                <a:spcPts val="600"/>
              </a:spcAft>
              <a:tabLst>
                <a:tab pos="363538" algn="l"/>
              </a:tabLst>
            </a:pPr>
            <a:r>
              <a:rPr lang="en-US" sz="2000" b="1" dirty="0">
                <a:solidFill>
                  <a:schemeClr val="bg1"/>
                </a:solidFill>
                <a:latin typeface="Fira Code" panose="020B0809050000020004" pitchFamily="49" charset="0"/>
                <a:ea typeface="Fira Code" panose="020B0809050000020004" pitchFamily="49" charset="0"/>
                <a:cs typeface="Fira Code" panose="020B0809050000020004" pitchFamily="49" charset="0"/>
              </a:rPr>
              <a:t>⚙️	</a:t>
            </a:r>
            <a:r>
              <a:rPr lang="es-ES" sz="2000" b="1" dirty="0" err="1">
                <a:solidFill>
                  <a:schemeClr val="bg1"/>
                </a:solidFill>
                <a:latin typeface="Fira Code" panose="020B0809050000020004" pitchFamily="49" charset="0"/>
                <a:ea typeface="Fira Code" panose="020B0809050000020004" pitchFamily="49" charset="0"/>
                <a:cs typeface="Fira Code" panose="020B0809050000020004" pitchFamily="49" charset="0"/>
              </a:rPr>
              <a:t>Service</a:t>
            </a:r>
            <a:r>
              <a:rPr lang="es-ES" sz="2000" b="1" dirty="0">
                <a:solidFill>
                  <a:schemeClr val="bg1"/>
                </a:solidFill>
                <a:latin typeface="Fira Code" panose="020B0809050000020004" pitchFamily="49" charset="0"/>
                <a:ea typeface="Fira Code" panose="020B0809050000020004" pitchFamily="49" charset="0"/>
                <a:cs typeface="Fira Code" panose="020B0809050000020004" pitchFamily="49" charset="0"/>
              </a:rPr>
              <a:t> </a:t>
            </a:r>
            <a:r>
              <a:rPr lang="es-ES" sz="2000" b="1" dirty="0" err="1">
                <a:solidFill>
                  <a:schemeClr val="bg1"/>
                </a:solidFill>
                <a:latin typeface="Fira Code" panose="020B0809050000020004" pitchFamily="49" charset="0"/>
                <a:ea typeface="Fira Code" panose="020B0809050000020004" pitchFamily="49" charset="0"/>
                <a:cs typeface="Fira Code" panose="020B0809050000020004" pitchFamily="49" charset="0"/>
              </a:rPr>
              <a:t>Worker</a:t>
            </a:r>
            <a:endParaRPr lang="es-ES" sz="2000" b="1" dirty="0">
              <a:solidFill>
                <a:schemeClr val="bg1"/>
              </a:solidFill>
              <a:latin typeface="Fira Code" panose="020B0809050000020004" pitchFamily="49" charset="0"/>
              <a:ea typeface="Fira Code" panose="020B0809050000020004" pitchFamily="49" charset="0"/>
              <a:cs typeface="Fira Code" panose="020B0809050000020004" pitchFamily="49" charset="0"/>
            </a:endParaRPr>
          </a:p>
        </p:txBody>
      </p:sp>
      <p:grpSp>
        <p:nvGrpSpPr>
          <p:cNvPr id="27" name="Group 26">
            <a:extLst>
              <a:ext uri="{FF2B5EF4-FFF2-40B4-BE49-F238E27FC236}">
                <a16:creationId xmlns:a16="http://schemas.microsoft.com/office/drawing/2014/main" id="{8BD321F3-6A53-AB54-1EE6-783704CF154B}"/>
              </a:ext>
            </a:extLst>
          </p:cNvPr>
          <p:cNvGrpSpPr/>
          <p:nvPr/>
        </p:nvGrpSpPr>
        <p:grpSpPr>
          <a:xfrm>
            <a:off x="6961364" y="-4155459"/>
            <a:ext cx="2253907" cy="1408078"/>
            <a:chOff x="7014028" y="2756653"/>
            <a:chExt cx="2253907" cy="1408078"/>
          </a:xfrm>
        </p:grpSpPr>
        <p:sp>
          <p:nvSpPr>
            <p:cNvPr id="14" name="TextBox 13">
              <a:extLst>
                <a:ext uri="{FF2B5EF4-FFF2-40B4-BE49-F238E27FC236}">
                  <a16:creationId xmlns:a16="http://schemas.microsoft.com/office/drawing/2014/main" id="{C5473212-D80F-A835-6E2D-7F65B4939552}"/>
                </a:ext>
              </a:extLst>
            </p:cNvPr>
            <p:cNvSpPr txBox="1"/>
            <p:nvPr/>
          </p:nvSpPr>
          <p:spPr>
            <a:xfrm>
              <a:off x="7551877" y="2756653"/>
              <a:ext cx="1178211" cy="1107996"/>
            </a:xfrm>
            <a:prstGeom prst="rect">
              <a:avLst/>
            </a:prstGeom>
            <a:noFill/>
          </p:spPr>
          <p:txBody>
            <a:bodyPr wrap="square">
              <a:spAutoFit/>
            </a:bodyPr>
            <a:lstStyle/>
            <a:p>
              <a:pPr algn="ctr">
                <a:spcAft>
                  <a:spcPts val="600"/>
                </a:spcAft>
              </a:pPr>
              <a:r>
                <a:rPr lang="en-US" sz="6600" dirty="0">
                  <a:solidFill>
                    <a:schemeClr val="bg1"/>
                  </a:solidFill>
                  <a:latin typeface="Fira Sans" panose="020B0503050000020004" pitchFamily="34" charset="0"/>
                </a:rPr>
                <a:t>⚙️</a:t>
              </a:r>
              <a:endParaRPr lang="es-ES" sz="6600" dirty="0">
                <a:solidFill>
                  <a:schemeClr val="bg1"/>
                </a:solidFill>
                <a:latin typeface="Fira Sans" panose="020B0503050000020004" pitchFamily="34" charset="0"/>
              </a:endParaRPr>
            </a:p>
          </p:txBody>
        </p:sp>
        <p:sp>
          <p:nvSpPr>
            <p:cNvPr id="20" name="TextBox 19">
              <a:extLst>
                <a:ext uri="{FF2B5EF4-FFF2-40B4-BE49-F238E27FC236}">
                  <a16:creationId xmlns:a16="http://schemas.microsoft.com/office/drawing/2014/main" id="{CF6F6077-0E54-CA51-5FDF-7329B03BA0C1}"/>
                </a:ext>
              </a:extLst>
            </p:cNvPr>
            <p:cNvSpPr txBox="1"/>
            <p:nvPr/>
          </p:nvSpPr>
          <p:spPr>
            <a:xfrm>
              <a:off x="7014028" y="3703066"/>
              <a:ext cx="2253907" cy="461665"/>
            </a:xfrm>
            <a:prstGeom prst="rect">
              <a:avLst/>
            </a:prstGeom>
            <a:noFill/>
          </p:spPr>
          <p:txBody>
            <a:bodyPr wrap="square" rtlCol="0">
              <a:spAutoFit/>
            </a:bodyPr>
            <a:lstStyle/>
            <a:p>
              <a:pPr algn="ctr"/>
              <a:r>
                <a:rPr lang="es-AR" sz="2400" dirty="0" err="1">
                  <a:solidFill>
                    <a:srgbClr val="FFFF00"/>
                  </a:solidFill>
                  <a:latin typeface="Girls Have Many Secrets" pitchFamily="2" charset="0"/>
                </a:rPr>
                <a:t>ServiceWorker</a:t>
              </a:r>
              <a:endParaRPr lang="en-US" sz="2400" dirty="0">
                <a:solidFill>
                  <a:srgbClr val="FFFF00"/>
                </a:solidFill>
                <a:latin typeface="Girls Have Many Secrets" pitchFamily="2" charset="0"/>
              </a:endParaRPr>
            </a:p>
          </p:txBody>
        </p:sp>
      </p:grpSp>
      <p:grpSp>
        <p:nvGrpSpPr>
          <p:cNvPr id="25" name="Group 24">
            <a:extLst>
              <a:ext uri="{FF2B5EF4-FFF2-40B4-BE49-F238E27FC236}">
                <a16:creationId xmlns:a16="http://schemas.microsoft.com/office/drawing/2014/main" id="{9ED38149-5503-C4FB-BD0A-A04459D81D15}"/>
              </a:ext>
            </a:extLst>
          </p:cNvPr>
          <p:cNvGrpSpPr/>
          <p:nvPr/>
        </p:nvGrpSpPr>
        <p:grpSpPr>
          <a:xfrm>
            <a:off x="9010638" y="-6100475"/>
            <a:ext cx="2253907" cy="1377300"/>
            <a:chOff x="9395107" y="1610185"/>
            <a:chExt cx="2253907" cy="1377300"/>
          </a:xfrm>
        </p:grpSpPr>
        <p:sp>
          <p:nvSpPr>
            <p:cNvPr id="15" name="TextBox 14">
              <a:extLst>
                <a:ext uri="{FF2B5EF4-FFF2-40B4-BE49-F238E27FC236}">
                  <a16:creationId xmlns:a16="http://schemas.microsoft.com/office/drawing/2014/main" id="{116028E9-3CDB-5AAD-82F4-67CB4A125EF7}"/>
                </a:ext>
              </a:extLst>
            </p:cNvPr>
            <p:cNvSpPr txBox="1"/>
            <p:nvPr/>
          </p:nvSpPr>
          <p:spPr>
            <a:xfrm>
              <a:off x="9932956" y="1610185"/>
              <a:ext cx="1178211" cy="1107996"/>
            </a:xfrm>
            <a:prstGeom prst="rect">
              <a:avLst/>
            </a:prstGeom>
            <a:noFill/>
          </p:spPr>
          <p:txBody>
            <a:bodyPr wrap="square">
              <a:spAutoFit/>
            </a:bodyPr>
            <a:lstStyle/>
            <a:p>
              <a:pPr algn="ctr">
                <a:spcAft>
                  <a:spcPts val="600"/>
                </a:spcAft>
              </a:pPr>
              <a:r>
                <a:rPr lang="en-US" sz="6600" dirty="0">
                  <a:solidFill>
                    <a:schemeClr val="bg1"/>
                  </a:solidFill>
                  <a:latin typeface="Fira Sans" panose="020B0503050000020004" pitchFamily="34" charset="0"/>
                </a:rPr>
                <a:t>🌎</a:t>
              </a:r>
              <a:endParaRPr lang="es-ES" sz="6600" dirty="0">
                <a:solidFill>
                  <a:schemeClr val="bg1"/>
                </a:solidFill>
                <a:latin typeface="Fira Sans" panose="020B0503050000020004" pitchFamily="34" charset="0"/>
              </a:endParaRPr>
            </a:p>
          </p:txBody>
        </p:sp>
        <p:sp>
          <p:nvSpPr>
            <p:cNvPr id="21" name="TextBox 20">
              <a:extLst>
                <a:ext uri="{FF2B5EF4-FFF2-40B4-BE49-F238E27FC236}">
                  <a16:creationId xmlns:a16="http://schemas.microsoft.com/office/drawing/2014/main" id="{AC8B6B06-20C0-97A4-4C86-3CF242FA8F15}"/>
                </a:ext>
              </a:extLst>
            </p:cNvPr>
            <p:cNvSpPr txBox="1"/>
            <p:nvPr/>
          </p:nvSpPr>
          <p:spPr>
            <a:xfrm>
              <a:off x="9395107" y="2525820"/>
              <a:ext cx="2253907" cy="461665"/>
            </a:xfrm>
            <a:prstGeom prst="rect">
              <a:avLst/>
            </a:prstGeom>
            <a:noFill/>
          </p:spPr>
          <p:txBody>
            <a:bodyPr wrap="square" rtlCol="0">
              <a:spAutoFit/>
            </a:bodyPr>
            <a:lstStyle/>
            <a:p>
              <a:pPr algn="ctr"/>
              <a:r>
                <a:rPr lang="es-AR" sz="2400" dirty="0">
                  <a:solidFill>
                    <a:srgbClr val="FFFF00"/>
                  </a:solidFill>
                  <a:latin typeface="Girls Have Many Secrets" pitchFamily="2" charset="0"/>
                </a:rPr>
                <a:t>Network</a:t>
              </a:r>
              <a:endParaRPr lang="en-US" sz="2400" dirty="0">
                <a:solidFill>
                  <a:srgbClr val="FFFF00"/>
                </a:solidFill>
                <a:latin typeface="Girls Have Many Secrets" pitchFamily="2" charset="0"/>
              </a:endParaRPr>
            </a:p>
          </p:txBody>
        </p:sp>
      </p:grpSp>
      <p:grpSp>
        <p:nvGrpSpPr>
          <p:cNvPr id="26" name="Group 25">
            <a:extLst>
              <a:ext uri="{FF2B5EF4-FFF2-40B4-BE49-F238E27FC236}">
                <a16:creationId xmlns:a16="http://schemas.microsoft.com/office/drawing/2014/main" id="{8976DE04-A544-9D58-FC07-E96C54A7E5C4}"/>
              </a:ext>
            </a:extLst>
          </p:cNvPr>
          <p:cNvGrpSpPr/>
          <p:nvPr/>
        </p:nvGrpSpPr>
        <p:grpSpPr>
          <a:xfrm>
            <a:off x="9932953" y="-2310930"/>
            <a:ext cx="1178216" cy="1569661"/>
            <a:chOff x="9932952" y="3826177"/>
            <a:chExt cx="1178216" cy="1569661"/>
          </a:xfrm>
        </p:grpSpPr>
        <p:sp>
          <p:nvSpPr>
            <p:cNvPr id="18" name="TextBox 17">
              <a:extLst>
                <a:ext uri="{FF2B5EF4-FFF2-40B4-BE49-F238E27FC236}">
                  <a16:creationId xmlns:a16="http://schemas.microsoft.com/office/drawing/2014/main" id="{BE45BDAD-F1A2-8FA5-771E-FE184950D87E}"/>
                </a:ext>
              </a:extLst>
            </p:cNvPr>
            <p:cNvSpPr txBox="1"/>
            <p:nvPr/>
          </p:nvSpPr>
          <p:spPr>
            <a:xfrm>
              <a:off x="9932957" y="3826177"/>
              <a:ext cx="1178211" cy="1107996"/>
            </a:xfrm>
            <a:prstGeom prst="rect">
              <a:avLst/>
            </a:prstGeom>
            <a:noFill/>
          </p:spPr>
          <p:txBody>
            <a:bodyPr wrap="square">
              <a:spAutoFit/>
            </a:bodyPr>
            <a:lstStyle/>
            <a:p>
              <a:pPr algn="ctr">
                <a:spcAft>
                  <a:spcPts val="600"/>
                </a:spcAft>
              </a:pPr>
              <a:r>
                <a:rPr lang="en-US" sz="6600" dirty="0">
                  <a:solidFill>
                    <a:schemeClr val="bg1"/>
                  </a:solidFill>
                  <a:latin typeface="Fira Sans" panose="020B0503050000020004" pitchFamily="34" charset="0"/>
                </a:rPr>
                <a:t>💾</a:t>
              </a:r>
              <a:endParaRPr lang="es-ES" sz="6600" dirty="0">
                <a:solidFill>
                  <a:schemeClr val="bg1"/>
                </a:solidFill>
                <a:latin typeface="Fira Sans" panose="020B0503050000020004" pitchFamily="34" charset="0"/>
              </a:endParaRPr>
            </a:p>
          </p:txBody>
        </p:sp>
        <p:sp>
          <p:nvSpPr>
            <p:cNvPr id="22" name="TextBox 21">
              <a:extLst>
                <a:ext uri="{FF2B5EF4-FFF2-40B4-BE49-F238E27FC236}">
                  <a16:creationId xmlns:a16="http://schemas.microsoft.com/office/drawing/2014/main" id="{B322E17D-0A49-484E-2520-C1BFE875522F}"/>
                </a:ext>
              </a:extLst>
            </p:cNvPr>
            <p:cNvSpPr txBox="1"/>
            <p:nvPr/>
          </p:nvSpPr>
          <p:spPr>
            <a:xfrm>
              <a:off x="9932952" y="4934173"/>
              <a:ext cx="1178216" cy="461665"/>
            </a:xfrm>
            <a:prstGeom prst="rect">
              <a:avLst/>
            </a:prstGeom>
            <a:noFill/>
          </p:spPr>
          <p:txBody>
            <a:bodyPr wrap="square" rtlCol="0">
              <a:spAutoFit/>
            </a:bodyPr>
            <a:lstStyle/>
            <a:p>
              <a:pPr algn="ctr"/>
              <a:r>
                <a:rPr lang="es-AR" sz="2400" dirty="0">
                  <a:solidFill>
                    <a:srgbClr val="FFFF00"/>
                  </a:solidFill>
                  <a:latin typeface="Girls Have Many Secrets" pitchFamily="2" charset="0"/>
                </a:rPr>
                <a:t>Cache</a:t>
              </a:r>
              <a:endParaRPr lang="en-US" sz="2400" dirty="0">
                <a:solidFill>
                  <a:srgbClr val="FFFF00"/>
                </a:solidFill>
                <a:latin typeface="Girls Have Many Secrets" pitchFamily="2" charset="0"/>
              </a:endParaRPr>
            </a:p>
          </p:txBody>
        </p:sp>
      </p:grpSp>
      <p:grpSp>
        <p:nvGrpSpPr>
          <p:cNvPr id="24" name="Group 23">
            <a:extLst>
              <a:ext uri="{FF2B5EF4-FFF2-40B4-BE49-F238E27FC236}">
                <a16:creationId xmlns:a16="http://schemas.microsoft.com/office/drawing/2014/main" id="{A4040C31-9088-818A-FAB5-A6AA123B94C0}"/>
              </a:ext>
            </a:extLst>
          </p:cNvPr>
          <p:cNvGrpSpPr/>
          <p:nvPr/>
        </p:nvGrpSpPr>
        <p:grpSpPr>
          <a:xfrm>
            <a:off x="4197578" y="-4355903"/>
            <a:ext cx="2253907" cy="1924613"/>
            <a:chOff x="4165649" y="2718181"/>
            <a:chExt cx="2253907" cy="1924613"/>
          </a:xfrm>
        </p:grpSpPr>
        <p:sp>
          <p:nvSpPr>
            <p:cNvPr id="16" name="TextBox 15">
              <a:extLst>
                <a:ext uri="{FF2B5EF4-FFF2-40B4-BE49-F238E27FC236}">
                  <a16:creationId xmlns:a16="http://schemas.microsoft.com/office/drawing/2014/main" id="{68E4E8A8-B36E-3274-19F4-AAED3F33AF9D}"/>
                </a:ext>
              </a:extLst>
            </p:cNvPr>
            <p:cNvSpPr txBox="1"/>
            <p:nvPr/>
          </p:nvSpPr>
          <p:spPr>
            <a:xfrm>
              <a:off x="4703498" y="2718181"/>
              <a:ext cx="1178211" cy="1446550"/>
            </a:xfrm>
            <a:prstGeom prst="rect">
              <a:avLst/>
            </a:prstGeom>
            <a:noFill/>
          </p:spPr>
          <p:txBody>
            <a:bodyPr wrap="square">
              <a:spAutoFit/>
            </a:bodyPr>
            <a:lstStyle/>
            <a:p>
              <a:pPr algn="ctr">
                <a:spcAft>
                  <a:spcPts val="600"/>
                </a:spcAft>
              </a:pPr>
              <a:r>
                <a:rPr lang="en-US" sz="8800" dirty="0">
                  <a:solidFill>
                    <a:schemeClr val="bg1"/>
                  </a:solidFill>
                  <a:latin typeface="Fira Sans" panose="020B0503050000020004" pitchFamily="34" charset="0"/>
                </a:rPr>
                <a:t>💻</a:t>
              </a:r>
              <a:endParaRPr lang="es-ES" sz="8800" dirty="0">
                <a:solidFill>
                  <a:schemeClr val="bg1"/>
                </a:solidFill>
                <a:latin typeface="Fira Sans" panose="020B0503050000020004" pitchFamily="34" charset="0"/>
              </a:endParaRPr>
            </a:p>
          </p:txBody>
        </p:sp>
        <p:sp>
          <p:nvSpPr>
            <p:cNvPr id="17" name="TextBox 16">
              <a:extLst>
                <a:ext uri="{FF2B5EF4-FFF2-40B4-BE49-F238E27FC236}">
                  <a16:creationId xmlns:a16="http://schemas.microsoft.com/office/drawing/2014/main" id="{B7EEA141-91C5-D984-3BEE-CA1882DBF4D1}"/>
                </a:ext>
              </a:extLst>
            </p:cNvPr>
            <p:cNvSpPr txBox="1"/>
            <p:nvPr/>
          </p:nvSpPr>
          <p:spPr>
            <a:xfrm>
              <a:off x="5170795" y="3254794"/>
              <a:ext cx="1178211" cy="1015663"/>
            </a:xfrm>
            <a:prstGeom prst="rect">
              <a:avLst/>
            </a:prstGeom>
            <a:noFill/>
          </p:spPr>
          <p:txBody>
            <a:bodyPr wrap="square">
              <a:spAutoFit/>
            </a:bodyPr>
            <a:lstStyle/>
            <a:p>
              <a:pPr algn="ctr">
                <a:spcAft>
                  <a:spcPts val="600"/>
                </a:spcAft>
              </a:pPr>
              <a:r>
                <a:rPr lang="en-US" sz="6000" dirty="0">
                  <a:solidFill>
                    <a:schemeClr val="bg1"/>
                  </a:solidFill>
                  <a:latin typeface="Fira Sans" panose="020B0503050000020004" pitchFamily="34" charset="0"/>
                </a:rPr>
                <a:t>📱</a:t>
              </a:r>
              <a:endParaRPr lang="es-ES" sz="6600" dirty="0">
                <a:solidFill>
                  <a:schemeClr val="bg1"/>
                </a:solidFill>
                <a:latin typeface="Fira Sans" panose="020B0503050000020004" pitchFamily="34" charset="0"/>
              </a:endParaRPr>
            </a:p>
          </p:txBody>
        </p:sp>
        <p:sp>
          <p:nvSpPr>
            <p:cNvPr id="23" name="TextBox 22">
              <a:extLst>
                <a:ext uri="{FF2B5EF4-FFF2-40B4-BE49-F238E27FC236}">
                  <a16:creationId xmlns:a16="http://schemas.microsoft.com/office/drawing/2014/main" id="{4ED7AE29-BA2B-6CCA-7DEA-3AA742E4F041}"/>
                </a:ext>
              </a:extLst>
            </p:cNvPr>
            <p:cNvSpPr txBox="1"/>
            <p:nvPr/>
          </p:nvSpPr>
          <p:spPr>
            <a:xfrm>
              <a:off x="4165649" y="4181129"/>
              <a:ext cx="2253907" cy="461665"/>
            </a:xfrm>
            <a:prstGeom prst="rect">
              <a:avLst/>
            </a:prstGeom>
            <a:noFill/>
          </p:spPr>
          <p:txBody>
            <a:bodyPr wrap="square" rtlCol="0">
              <a:spAutoFit/>
            </a:bodyPr>
            <a:lstStyle/>
            <a:p>
              <a:pPr algn="ctr"/>
              <a:r>
                <a:rPr lang="es-AR" sz="2400" dirty="0" err="1">
                  <a:solidFill>
                    <a:srgbClr val="FFFF00"/>
                  </a:solidFill>
                  <a:latin typeface="Girls Have Many Secrets" pitchFamily="2" charset="0"/>
                </a:rPr>
                <a:t>WebApp</a:t>
              </a:r>
              <a:endParaRPr lang="en-US" sz="2400" dirty="0">
                <a:solidFill>
                  <a:srgbClr val="FFFF00"/>
                </a:solidFill>
                <a:latin typeface="Girls Have Many Secrets" pitchFamily="2" charset="0"/>
              </a:endParaRPr>
            </a:p>
          </p:txBody>
        </p:sp>
      </p:grpSp>
      <p:cxnSp>
        <p:nvCxnSpPr>
          <p:cNvPr id="29" name="Straight Arrow Connector 28">
            <a:extLst>
              <a:ext uri="{FF2B5EF4-FFF2-40B4-BE49-F238E27FC236}">
                <a16:creationId xmlns:a16="http://schemas.microsoft.com/office/drawing/2014/main" id="{F4F5519E-181E-17DA-9416-6905054E301E}"/>
              </a:ext>
            </a:extLst>
          </p:cNvPr>
          <p:cNvCxnSpPr>
            <a:cxnSpLocks/>
            <a:stCxn id="17" idx="0"/>
            <a:endCxn id="14" idx="1"/>
          </p:cNvCxnSpPr>
          <p:nvPr/>
        </p:nvCxnSpPr>
        <p:spPr>
          <a:xfrm>
            <a:off x="5791830" y="-3819290"/>
            <a:ext cx="1707383" cy="217829"/>
          </a:xfrm>
          <a:prstGeom prst="straightConnector1">
            <a:avLst/>
          </a:prstGeom>
          <a:ln w="38100">
            <a:solidFill>
              <a:srgbClr val="FFFF00"/>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8F4A9B2-FAD7-CD4F-300E-0E310CF1B634}"/>
              </a:ext>
            </a:extLst>
          </p:cNvPr>
          <p:cNvCxnSpPr>
            <a:cxnSpLocks/>
            <a:stCxn id="14" idx="3"/>
            <a:endCxn id="21" idx="2"/>
          </p:cNvCxnSpPr>
          <p:nvPr/>
        </p:nvCxnSpPr>
        <p:spPr>
          <a:xfrm flipV="1">
            <a:off x="8677424" y="-4723175"/>
            <a:ext cx="1460168" cy="1121714"/>
          </a:xfrm>
          <a:prstGeom prst="curvedConnector2">
            <a:avLst/>
          </a:prstGeom>
          <a:ln w="38100">
            <a:solidFill>
              <a:srgbClr val="FFFF00"/>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37" name="Straight Arrow Connector 30">
            <a:extLst>
              <a:ext uri="{FF2B5EF4-FFF2-40B4-BE49-F238E27FC236}">
                <a16:creationId xmlns:a16="http://schemas.microsoft.com/office/drawing/2014/main" id="{6F2D71E8-2555-454F-47DD-15B8B3155306}"/>
              </a:ext>
            </a:extLst>
          </p:cNvPr>
          <p:cNvCxnSpPr>
            <a:cxnSpLocks/>
            <a:stCxn id="15" idx="1"/>
            <a:endCxn id="16" idx="0"/>
          </p:cNvCxnSpPr>
          <p:nvPr/>
        </p:nvCxnSpPr>
        <p:spPr>
          <a:xfrm rot="10800000" flipV="1">
            <a:off x="5324533" y="-5546477"/>
            <a:ext cx="4223954" cy="1190574"/>
          </a:xfrm>
          <a:prstGeom prst="curvedConnector2">
            <a:avLst/>
          </a:prstGeom>
          <a:ln w="38100">
            <a:solidFill>
              <a:srgbClr val="FFFF00"/>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41" name="Straight Arrow Connector 30">
            <a:extLst>
              <a:ext uri="{FF2B5EF4-FFF2-40B4-BE49-F238E27FC236}">
                <a16:creationId xmlns:a16="http://schemas.microsoft.com/office/drawing/2014/main" id="{718001F9-0AE8-0998-7ED4-138F2B41FC19}"/>
              </a:ext>
            </a:extLst>
          </p:cNvPr>
          <p:cNvCxnSpPr>
            <a:cxnSpLocks/>
            <a:stCxn id="15" idx="1"/>
            <a:endCxn id="16" idx="0"/>
          </p:cNvCxnSpPr>
          <p:nvPr/>
        </p:nvCxnSpPr>
        <p:spPr>
          <a:xfrm rot="10800000" flipV="1">
            <a:off x="5324533" y="-5546477"/>
            <a:ext cx="4223954" cy="1190574"/>
          </a:xfrm>
          <a:prstGeom prst="curvedConnector2">
            <a:avLst/>
          </a:prstGeom>
          <a:ln w="38100">
            <a:solidFill>
              <a:srgbClr val="FFFF00">
                <a:alpha val="0"/>
              </a:srgbClr>
            </a:solidFill>
            <a:tailEnd type="arrow" w="lg" len="med"/>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8B3582D1-27E9-DCB9-C190-B5AF75C6D7C3}"/>
              </a:ext>
            </a:extLst>
          </p:cNvPr>
          <p:cNvSpPr txBox="1"/>
          <p:nvPr/>
        </p:nvSpPr>
        <p:spPr>
          <a:xfrm>
            <a:off x="6606553" y="-4236609"/>
            <a:ext cx="337928" cy="461665"/>
          </a:xfrm>
          <a:prstGeom prst="rect">
            <a:avLst/>
          </a:prstGeom>
          <a:noFill/>
        </p:spPr>
        <p:txBody>
          <a:bodyPr wrap="square" rtlCol="0">
            <a:spAutoFit/>
          </a:bodyPr>
          <a:lstStyle/>
          <a:p>
            <a:pPr algn="ctr"/>
            <a:r>
              <a:rPr lang="es-AR" sz="2400" dirty="0">
                <a:solidFill>
                  <a:srgbClr val="FFFF00"/>
                </a:solidFill>
                <a:latin typeface="Girls Have Many Secrets" pitchFamily="2" charset="0"/>
              </a:rPr>
              <a:t>1</a:t>
            </a:r>
            <a:endParaRPr lang="en-US" sz="2400" dirty="0">
              <a:solidFill>
                <a:srgbClr val="FFFF00"/>
              </a:solidFill>
              <a:latin typeface="Girls Have Many Secrets" pitchFamily="2" charset="0"/>
            </a:endParaRPr>
          </a:p>
        </p:txBody>
      </p:sp>
      <p:sp>
        <p:nvSpPr>
          <p:cNvPr id="47" name="TextBox 46">
            <a:extLst>
              <a:ext uri="{FF2B5EF4-FFF2-40B4-BE49-F238E27FC236}">
                <a16:creationId xmlns:a16="http://schemas.microsoft.com/office/drawing/2014/main" id="{C90E2D6A-85AE-0D30-2BBF-58AB7DAAC9F2}"/>
              </a:ext>
            </a:extLst>
          </p:cNvPr>
          <p:cNvSpPr txBox="1"/>
          <p:nvPr/>
        </p:nvSpPr>
        <p:spPr>
          <a:xfrm>
            <a:off x="8734010" y="-4107162"/>
            <a:ext cx="337928" cy="461665"/>
          </a:xfrm>
          <a:prstGeom prst="rect">
            <a:avLst/>
          </a:prstGeom>
          <a:noFill/>
        </p:spPr>
        <p:txBody>
          <a:bodyPr wrap="square" rtlCol="0">
            <a:spAutoFit/>
          </a:bodyPr>
          <a:lstStyle/>
          <a:p>
            <a:pPr algn="ctr"/>
            <a:r>
              <a:rPr lang="es-AR" sz="2400" dirty="0">
                <a:solidFill>
                  <a:srgbClr val="FFFF00"/>
                </a:solidFill>
                <a:latin typeface="Girls Have Many Secrets" pitchFamily="2" charset="0"/>
              </a:rPr>
              <a:t>2</a:t>
            </a:r>
            <a:endParaRPr lang="en-US" sz="2400" dirty="0">
              <a:solidFill>
                <a:srgbClr val="FFFF00"/>
              </a:solidFill>
              <a:latin typeface="Girls Have Many Secrets" pitchFamily="2" charset="0"/>
            </a:endParaRPr>
          </a:p>
        </p:txBody>
      </p:sp>
      <p:sp>
        <p:nvSpPr>
          <p:cNvPr id="48" name="TextBox 47">
            <a:extLst>
              <a:ext uri="{FF2B5EF4-FFF2-40B4-BE49-F238E27FC236}">
                <a16:creationId xmlns:a16="http://schemas.microsoft.com/office/drawing/2014/main" id="{9DA4039F-0C39-7BAD-D226-A270E97F0E2E}"/>
              </a:ext>
            </a:extLst>
          </p:cNvPr>
          <p:cNvSpPr txBox="1"/>
          <p:nvPr/>
        </p:nvSpPr>
        <p:spPr>
          <a:xfrm>
            <a:off x="7818786" y="-5321163"/>
            <a:ext cx="337928" cy="461665"/>
          </a:xfrm>
          <a:prstGeom prst="rect">
            <a:avLst/>
          </a:prstGeom>
          <a:noFill/>
        </p:spPr>
        <p:txBody>
          <a:bodyPr wrap="square" rtlCol="0">
            <a:spAutoFit/>
          </a:bodyPr>
          <a:lstStyle/>
          <a:p>
            <a:pPr algn="ctr"/>
            <a:r>
              <a:rPr lang="es-AR" sz="2400" dirty="0">
                <a:solidFill>
                  <a:srgbClr val="FFFF00"/>
                </a:solidFill>
                <a:latin typeface="Girls Have Many Secrets" pitchFamily="2" charset="0"/>
              </a:rPr>
              <a:t>3</a:t>
            </a:r>
            <a:endParaRPr lang="en-US" sz="2400" dirty="0">
              <a:solidFill>
                <a:srgbClr val="FFFF00"/>
              </a:solidFill>
              <a:latin typeface="Girls Have Many Secrets" pitchFamily="2" charset="0"/>
            </a:endParaRPr>
          </a:p>
        </p:txBody>
      </p:sp>
      <p:sp>
        <p:nvSpPr>
          <p:cNvPr id="49" name="TextBox 48">
            <a:extLst>
              <a:ext uri="{FF2B5EF4-FFF2-40B4-BE49-F238E27FC236}">
                <a16:creationId xmlns:a16="http://schemas.microsoft.com/office/drawing/2014/main" id="{3E8B0C4B-4426-6B8A-919E-9A2F4D953089}"/>
              </a:ext>
            </a:extLst>
          </p:cNvPr>
          <p:cNvSpPr txBox="1"/>
          <p:nvPr/>
        </p:nvSpPr>
        <p:spPr>
          <a:xfrm>
            <a:off x="6653095" y="-1202935"/>
            <a:ext cx="337928" cy="461665"/>
          </a:xfrm>
          <a:prstGeom prst="rect">
            <a:avLst/>
          </a:prstGeom>
          <a:noFill/>
        </p:spPr>
        <p:txBody>
          <a:bodyPr wrap="square" rtlCol="0">
            <a:spAutoFit/>
          </a:bodyPr>
          <a:lstStyle/>
          <a:p>
            <a:pPr algn="ctr"/>
            <a:r>
              <a:rPr lang="es-AR" sz="2400" dirty="0">
                <a:solidFill>
                  <a:srgbClr val="FFFF00">
                    <a:alpha val="0"/>
                  </a:srgbClr>
                </a:solidFill>
                <a:latin typeface="Girls Have Many Secrets" pitchFamily="2" charset="0"/>
              </a:rPr>
              <a:t>4</a:t>
            </a:r>
            <a:endParaRPr lang="en-US" sz="2400" dirty="0">
              <a:solidFill>
                <a:srgbClr val="FFFF00">
                  <a:alpha val="0"/>
                </a:srgbClr>
              </a:solidFill>
              <a:latin typeface="Girls Have Many Secrets" pitchFamily="2" charset="0"/>
            </a:endParaRPr>
          </a:p>
        </p:txBody>
      </p:sp>
      <p:sp>
        <p:nvSpPr>
          <p:cNvPr id="10" name="TextBox 9">
            <a:extLst>
              <a:ext uri="{FF2B5EF4-FFF2-40B4-BE49-F238E27FC236}">
                <a16:creationId xmlns:a16="http://schemas.microsoft.com/office/drawing/2014/main" id="{F1F2B664-64F5-6AC4-EB7E-340C048336BB}"/>
              </a:ext>
            </a:extLst>
          </p:cNvPr>
          <p:cNvSpPr txBox="1"/>
          <p:nvPr/>
        </p:nvSpPr>
        <p:spPr>
          <a:xfrm rot="21320333">
            <a:off x="4220952" y="-6601741"/>
            <a:ext cx="3258384" cy="707886"/>
          </a:xfrm>
          <a:prstGeom prst="rect">
            <a:avLst/>
          </a:prstGeom>
          <a:noFill/>
        </p:spPr>
        <p:txBody>
          <a:bodyPr wrap="square" rtlCol="0">
            <a:spAutoFit/>
          </a:bodyPr>
          <a:lstStyle/>
          <a:p>
            <a:pPr algn="ctr"/>
            <a:r>
              <a:rPr lang="es-AR" sz="4000" dirty="0">
                <a:solidFill>
                  <a:srgbClr val="FFFF00"/>
                </a:solidFill>
                <a:latin typeface="Girls Have Many Secrets" pitchFamily="2" charset="0"/>
              </a:rPr>
              <a:t>Network </a:t>
            </a:r>
            <a:r>
              <a:rPr lang="es-AR" sz="4000" dirty="0" err="1">
                <a:solidFill>
                  <a:srgbClr val="FFFF00"/>
                </a:solidFill>
                <a:latin typeface="Girls Have Many Secrets" pitchFamily="2" charset="0"/>
              </a:rPr>
              <a:t>Only</a:t>
            </a:r>
            <a:endParaRPr lang="en-US" sz="4000" dirty="0">
              <a:solidFill>
                <a:srgbClr val="FFFF00"/>
              </a:solidFill>
              <a:latin typeface="Girls Have Many Secrets" pitchFamily="2" charset="0"/>
            </a:endParaRPr>
          </a:p>
        </p:txBody>
      </p:sp>
      <p:cxnSp>
        <p:nvCxnSpPr>
          <p:cNvPr id="12" name="Straight Arrow Connector 30">
            <a:extLst>
              <a:ext uri="{FF2B5EF4-FFF2-40B4-BE49-F238E27FC236}">
                <a16:creationId xmlns:a16="http://schemas.microsoft.com/office/drawing/2014/main" id="{720A4AE2-5438-EB52-2725-4889D33FD86A}"/>
              </a:ext>
            </a:extLst>
          </p:cNvPr>
          <p:cNvCxnSpPr>
            <a:cxnSpLocks/>
            <a:stCxn id="22" idx="1"/>
            <a:endCxn id="23" idx="2"/>
          </p:cNvCxnSpPr>
          <p:nvPr/>
        </p:nvCxnSpPr>
        <p:spPr>
          <a:xfrm rot="10800000">
            <a:off x="5324533" y="-2431289"/>
            <a:ext cx="4608421" cy="1459189"/>
          </a:xfrm>
          <a:prstGeom prst="curvedConnector2">
            <a:avLst/>
          </a:prstGeom>
          <a:ln w="38100">
            <a:solidFill>
              <a:srgbClr val="FFFF00">
                <a:alpha val="0"/>
              </a:srgbClr>
            </a:solidFill>
            <a:tailEnd type="arrow" w="lg" len="med"/>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6CE6F02-8A62-839E-A5E3-691593B23932}"/>
              </a:ext>
            </a:extLst>
          </p:cNvPr>
          <p:cNvSpPr txBox="1"/>
          <p:nvPr/>
        </p:nvSpPr>
        <p:spPr>
          <a:xfrm>
            <a:off x="334964" y="-4068014"/>
            <a:ext cx="3513706" cy="3247043"/>
          </a:xfrm>
          <a:prstGeom prst="rect">
            <a:avLst/>
          </a:prstGeom>
          <a:noFill/>
        </p:spPr>
        <p:txBody>
          <a:bodyPr wrap="square">
            <a:spAutoFit/>
          </a:bodyPr>
          <a:lstStyle/>
          <a:p>
            <a:pPr>
              <a:spcAft>
                <a:spcPts val="600"/>
              </a:spcAft>
            </a:pPr>
            <a:r>
              <a:rPr lang="es-ES" sz="2000" dirty="0">
                <a:solidFill>
                  <a:schemeClr val="bg1"/>
                </a:solidFill>
                <a:latin typeface="Fira Sans" panose="020B0503050000020004" pitchFamily="34" charset="0"/>
              </a:rPr>
              <a:t>Es un script que el navegador ejecuta en segundo plano en un hilo separado.</a:t>
            </a:r>
          </a:p>
          <a:p>
            <a:pPr>
              <a:spcAft>
                <a:spcPts val="600"/>
              </a:spcAft>
            </a:pPr>
            <a:r>
              <a:rPr lang="es-ES" sz="2000" dirty="0">
                <a:solidFill>
                  <a:schemeClr val="bg1"/>
                </a:solidFill>
                <a:latin typeface="Fira Sans" panose="020B0503050000020004" pitchFamily="34" charset="0"/>
              </a:rPr>
              <a:t>Sin embargo, es súper potente: puede </a:t>
            </a:r>
            <a:r>
              <a:rPr lang="es-ES" sz="2000" b="1" dirty="0">
                <a:solidFill>
                  <a:schemeClr val="bg1"/>
                </a:solidFill>
                <a:latin typeface="Fira Sans" panose="020B0503050000020004" pitchFamily="34" charset="0"/>
              </a:rPr>
              <a:t>interceptar</a:t>
            </a:r>
            <a:r>
              <a:rPr lang="es-ES" sz="2000" dirty="0">
                <a:solidFill>
                  <a:schemeClr val="bg1"/>
                </a:solidFill>
                <a:latin typeface="Fira Sans" panose="020B0503050000020004" pitchFamily="34" charset="0"/>
              </a:rPr>
              <a:t> y manejar las </a:t>
            </a:r>
            <a:r>
              <a:rPr lang="es-ES" sz="2000" b="1" dirty="0">
                <a:solidFill>
                  <a:schemeClr val="bg1"/>
                </a:solidFill>
                <a:latin typeface="Fira Sans" panose="020B0503050000020004" pitchFamily="34" charset="0"/>
              </a:rPr>
              <a:t>peticiones de red</a:t>
            </a:r>
            <a:r>
              <a:rPr lang="es-ES" sz="2000" dirty="0">
                <a:solidFill>
                  <a:schemeClr val="bg1"/>
                </a:solidFill>
                <a:latin typeface="Fira Sans" panose="020B0503050000020004" pitchFamily="34" charset="0"/>
              </a:rPr>
              <a:t>, gestionar la caché para </a:t>
            </a:r>
            <a:r>
              <a:rPr lang="es-ES" sz="2000" b="1" dirty="0">
                <a:solidFill>
                  <a:schemeClr val="bg1"/>
                </a:solidFill>
                <a:latin typeface="Fira Sans" panose="020B0503050000020004" pitchFamily="34" charset="0"/>
              </a:rPr>
              <a:t>habilitar el soporte offline</a:t>
            </a:r>
            <a:r>
              <a:rPr lang="es-ES" sz="2000" dirty="0">
                <a:solidFill>
                  <a:schemeClr val="bg1"/>
                </a:solidFill>
                <a:latin typeface="Fira Sans" panose="020B0503050000020004" pitchFamily="34" charset="0"/>
              </a:rPr>
              <a:t> o </a:t>
            </a:r>
            <a:r>
              <a:rPr lang="es-ES" sz="2000" b="1" dirty="0">
                <a:solidFill>
                  <a:schemeClr val="bg1"/>
                </a:solidFill>
                <a:latin typeface="Fira Sans" panose="020B0503050000020004" pitchFamily="34" charset="0"/>
              </a:rPr>
              <a:t>enviar notificaciones </a:t>
            </a:r>
            <a:r>
              <a:rPr lang="es-ES" sz="2000" b="1" dirty="0" err="1">
                <a:solidFill>
                  <a:schemeClr val="bg1"/>
                </a:solidFill>
                <a:latin typeface="Fira Sans" panose="020B0503050000020004" pitchFamily="34" charset="0"/>
              </a:rPr>
              <a:t>push</a:t>
            </a:r>
            <a:r>
              <a:rPr lang="es-ES" sz="2000" dirty="0">
                <a:solidFill>
                  <a:schemeClr val="bg1"/>
                </a:solidFill>
                <a:latin typeface="Fira Sans" panose="020B0503050000020004" pitchFamily="34" charset="0"/>
              </a:rPr>
              <a:t>.</a:t>
            </a:r>
          </a:p>
        </p:txBody>
      </p:sp>
      <p:pic>
        <p:nvPicPr>
          <p:cNvPr id="3" name="Picture 2">
            <a:extLst>
              <a:ext uri="{FF2B5EF4-FFF2-40B4-BE49-F238E27FC236}">
                <a16:creationId xmlns:a16="http://schemas.microsoft.com/office/drawing/2014/main" id="{4DF466E0-790D-0516-44BA-C099202E8BB6}"/>
              </a:ext>
            </a:extLst>
          </p:cNvPr>
          <p:cNvPicPr>
            <a:picLocks noChangeAspect="1"/>
          </p:cNvPicPr>
          <p:nvPr/>
        </p:nvPicPr>
        <p:blipFill rotWithShape="1">
          <a:blip r:embed="rId3"/>
          <a:srcRect l="295" t="366" r="354" b="762"/>
          <a:stretch/>
        </p:blipFill>
        <p:spPr>
          <a:xfrm>
            <a:off x="3643952" y="2216394"/>
            <a:ext cx="8167687" cy="5562600"/>
          </a:xfrm>
          <a:prstGeom prst="roundRect">
            <a:avLst>
              <a:gd name="adj" fmla="val 1095"/>
            </a:avLst>
          </a:prstGeom>
          <a:effectLst>
            <a:outerShdw blurRad="127000" algn="ctr" rotWithShape="0">
              <a:prstClr val="black">
                <a:alpha val="66000"/>
              </a:prstClr>
            </a:outerShdw>
          </a:effectLst>
        </p:spPr>
      </p:pic>
      <p:grpSp>
        <p:nvGrpSpPr>
          <p:cNvPr id="4" name="Group 3">
            <a:extLst>
              <a:ext uri="{FF2B5EF4-FFF2-40B4-BE49-F238E27FC236}">
                <a16:creationId xmlns:a16="http://schemas.microsoft.com/office/drawing/2014/main" id="{D8194698-0015-484E-7B7A-172B66917211}"/>
              </a:ext>
            </a:extLst>
          </p:cNvPr>
          <p:cNvGrpSpPr/>
          <p:nvPr/>
        </p:nvGrpSpPr>
        <p:grpSpPr>
          <a:xfrm>
            <a:off x="257306" y="246819"/>
            <a:ext cx="7428010" cy="646331"/>
            <a:chOff x="344390" y="1412206"/>
            <a:chExt cx="7428010" cy="646331"/>
          </a:xfrm>
        </p:grpSpPr>
        <p:sp>
          <p:nvSpPr>
            <p:cNvPr id="6" name="TextBox 5">
              <a:extLst>
                <a:ext uri="{FF2B5EF4-FFF2-40B4-BE49-F238E27FC236}">
                  <a16:creationId xmlns:a16="http://schemas.microsoft.com/office/drawing/2014/main" id="{8CC259AA-6D05-DC25-3C42-D326B6E400B8}"/>
                </a:ext>
              </a:extLst>
            </p:cNvPr>
            <p:cNvSpPr txBox="1"/>
            <p:nvPr/>
          </p:nvSpPr>
          <p:spPr>
            <a:xfrm>
              <a:off x="344390" y="1412206"/>
              <a:ext cx="7428010" cy="646331"/>
            </a:xfrm>
            <a:prstGeom prst="rect">
              <a:avLst/>
            </a:prstGeom>
            <a:noFill/>
          </p:spPr>
          <p:txBody>
            <a:bodyPr wrap="square" rtlCol="0">
              <a:spAutoFit/>
            </a:bodyPr>
            <a:lstStyle/>
            <a:p>
              <a:r>
                <a:rPr lang="en-US" sz="3600" dirty="0">
                  <a:solidFill>
                    <a:schemeClr val="bg1"/>
                  </a:solidFill>
                  <a:latin typeface="Fira Sans" panose="020B0503050000020004" pitchFamily="34" charset="0"/>
                </a:rPr>
                <a:t>¿</a:t>
              </a:r>
              <a:r>
                <a:rPr lang="en-US" sz="3600" dirty="0" err="1">
                  <a:solidFill>
                    <a:schemeClr val="bg1"/>
                  </a:solidFill>
                  <a:latin typeface="Fira Sans" panose="020B0503050000020004" pitchFamily="34" charset="0"/>
                </a:rPr>
                <a:t>Cómo</a:t>
              </a:r>
              <a:r>
                <a:rPr lang="en-US" sz="3600" dirty="0">
                  <a:solidFill>
                    <a:schemeClr val="bg1"/>
                  </a:solidFill>
                  <a:latin typeface="Fira Sans" panose="020B0503050000020004" pitchFamily="34" charset="0"/>
                </a:rPr>
                <a:t> </a:t>
              </a:r>
              <a:r>
                <a:rPr lang="en-US" sz="3600" dirty="0" err="1">
                  <a:solidFill>
                    <a:schemeClr val="bg1"/>
                  </a:solidFill>
                  <a:latin typeface="Fira Sans" panose="020B0503050000020004" pitchFamily="34" charset="0"/>
                </a:rPr>
                <a:t>hacer</a:t>
              </a:r>
              <a:r>
                <a:rPr lang="en-US" sz="3600" dirty="0">
                  <a:solidFill>
                    <a:schemeClr val="bg1"/>
                  </a:solidFill>
                  <a:latin typeface="Fira Sans" panose="020B0503050000020004" pitchFamily="34" charset="0"/>
                </a:rPr>
                <a:t> </a:t>
              </a:r>
              <a:r>
                <a:rPr lang="en-US" sz="3600" dirty="0" err="1">
                  <a:solidFill>
                    <a:schemeClr val="bg1"/>
                  </a:solidFill>
                  <a:latin typeface="Fira Sans" panose="020B0503050000020004" pitchFamily="34" charset="0"/>
                </a:rPr>
                <a:t>una</a:t>
              </a:r>
              <a:r>
                <a:rPr lang="en-US" sz="3600" dirty="0">
                  <a:solidFill>
                    <a:schemeClr val="bg1"/>
                  </a:solidFill>
                  <a:latin typeface="Fira Sans" panose="020B0503050000020004" pitchFamily="34" charset="0"/>
                </a:rPr>
                <a:t>          ?</a:t>
              </a:r>
            </a:p>
          </p:txBody>
        </p:sp>
        <p:grpSp>
          <p:nvGrpSpPr>
            <p:cNvPr id="11" name="Group 10">
              <a:extLst>
                <a:ext uri="{FF2B5EF4-FFF2-40B4-BE49-F238E27FC236}">
                  <a16:creationId xmlns:a16="http://schemas.microsoft.com/office/drawing/2014/main" id="{04CC0432-2FED-55AF-65AD-BFA774D9D79C}"/>
                </a:ext>
              </a:extLst>
            </p:cNvPr>
            <p:cNvGrpSpPr/>
            <p:nvPr/>
          </p:nvGrpSpPr>
          <p:grpSpPr>
            <a:xfrm>
              <a:off x="4204024" y="1552732"/>
              <a:ext cx="918066" cy="340949"/>
              <a:chOff x="-2324696" y="2904313"/>
              <a:chExt cx="1954896" cy="726002"/>
            </a:xfrm>
          </p:grpSpPr>
          <p:sp>
            <p:nvSpPr>
              <p:cNvPr id="13" name="Freeform: Shape 12">
                <a:extLst>
                  <a:ext uri="{FF2B5EF4-FFF2-40B4-BE49-F238E27FC236}">
                    <a16:creationId xmlns:a16="http://schemas.microsoft.com/office/drawing/2014/main" id="{D0A767B7-5D5B-BB25-46FA-3A928A39CE99}"/>
                  </a:ext>
                </a:extLst>
              </p:cNvPr>
              <p:cNvSpPr/>
              <p:nvPr/>
            </p:nvSpPr>
            <p:spPr>
              <a:xfrm>
                <a:off x="-877078" y="2904313"/>
                <a:ext cx="507278" cy="723393"/>
              </a:xfrm>
              <a:custGeom>
                <a:avLst/>
                <a:gdLst>
                  <a:gd name="connsiteX0" fmla="*/ 689 w 747308"/>
                  <a:gd name="connsiteY0" fmla="*/ 874927 h 1065677"/>
                  <a:gd name="connsiteX1" fmla="*/ 82460 w 747308"/>
                  <a:gd name="connsiteY1" fmla="*/ 668150 h 1065677"/>
                  <a:gd name="connsiteX2" fmla="*/ 318558 w 747308"/>
                  <a:gd name="connsiteY2" fmla="*/ 668150 h 1065677"/>
                  <a:gd name="connsiteX3" fmla="*/ 206489 w 747308"/>
                  <a:gd name="connsiteY3" fmla="*/ 354479 h 1065677"/>
                  <a:gd name="connsiteX4" fmla="*/ 346632 w 747308"/>
                  <a:gd name="connsiteY4" fmla="*/ 116 h 1065677"/>
                  <a:gd name="connsiteX5" fmla="*/ 747998 w 747308"/>
                  <a:gd name="connsiteY5" fmla="*/ 1065794 h 1065677"/>
                  <a:gd name="connsiteX6" fmla="*/ 452007 w 747308"/>
                  <a:gd name="connsiteY6" fmla="*/ 1065794 h 1065677"/>
                  <a:gd name="connsiteX7" fmla="*/ 383422 w 747308"/>
                  <a:gd name="connsiteY7" fmla="*/ 874927 h 1065677"/>
                  <a:gd name="connsiteX8" fmla="*/ 689 w 747308"/>
                  <a:gd name="connsiteY8" fmla="*/ 874927 h 1065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7308" h="1065677">
                    <a:moveTo>
                      <a:pt x="689" y="874927"/>
                    </a:moveTo>
                    <a:lnTo>
                      <a:pt x="82460" y="668150"/>
                    </a:lnTo>
                    <a:lnTo>
                      <a:pt x="318558" y="668150"/>
                    </a:lnTo>
                    <a:lnTo>
                      <a:pt x="206489" y="354479"/>
                    </a:lnTo>
                    <a:lnTo>
                      <a:pt x="346632" y="116"/>
                    </a:lnTo>
                    <a:lnTo>
                      <a:pt x="747998" y="1065794"/>
                    </a:lnTo>
                    <a:lnTo>
                      <a:pt x="452007" y="1065794"/>
                    </a:lnTo>
                    <a:lnTo>
                      <a:pt x="383422" y="874927"/>
                    </a:lnTo>
                    <a:lnTo>
                      <a:pt x="689" y="874927"/>
                    </a:lnTo>
                    <a:close/>
                  </a:path>
                </a:pathLst>
              </a:custGeom>
              <a:solidFill>
                <a:schemeClr val="bg1">
                  <a:alpha val="91000"/>
                </a:schemeClr>
              </a:solidFill>
              <a:ln w="22666" cap="flat">
                <a:noFill/>
                <a:prstDash val="solid"/>
                <a:round/>
              </a:ln>
            </p:spPr>
            <p:txBody>
              <a:bodyPr rtlCol="0" anchor="ctr"/>
              <a:lstStyle/>
              <a:p>
                <a:endParaRPr lang="en-US"/>
              </a:p>
            </p:txBody>
          </p:sp>
          <p:sp>
            <p:nvSpPr>
              <p:cNvPr id="19" name="Freeform: Shape 18">
                <a:extLst>
                  <a:ext uri="{FF2B5EF4-FFF2-40B4-BE49-F238E27FC236}">
                    <a16:creationId xmlns:a16="http://schemas.microsoft.com/office/drawing/2014/main" id="{6E2616B7-3603-A48F-A515-913367DC26DD}"/>
                  </a:ext>
                </a:extLst>
              </p:cNvPr>
              <p:cNvSpPr/>
              <p:nvPr/>
            </p:nvSpPr>
            <p:spPr>
              <a:xfrm>
                <a:off x="-1833714" y="2906889"/>
                <a:ext cx="1040375" cy="723389"/>
              </a:xfrm>
              <a:custGeom>
                <a:avLst/>
                <a:gdLst>
                  <a:gd name="connsiteX0" fmla="*/ 1103388 w 1532655"/>
                  <a:gd name="connsiteY0" fmla="*/ 1065776 h 1065677"/>
                  <a:gd name="connsiteX1" fmla="*/ 1533054 w 1532655"/>
                  <a:gd name="connsiteY1" fmla="*/ 98 h 1065677"/>
                  <a:gd name="connsiteX2" fmla="*/ 1248206 w 1532655"/>
                  <a:gd name="connsiteY2" fmla="*/ 121 h 1065677"/>
                  <a:gd name="connsiteX3" fmla="*/ 954280 w 1532655"/>
                  <a:gd name="connsiteY3" fmla="*/ 688785 h 1065677"/>
                  <a:gd name="connsiteX4" fmla="*/ 745257 w 1532655"/>
                  <a:gd name="connsiteY4" fmla="*/ 121 h 1065677"/>
                  <a:gd name="connsiteX5" fmla="*/ 526316 w 1532655"/>
                  <a:gd name="connsiteY5" fmla="*/ 121 h 1065677"/>
                  <a:gd name="connsiteX6" fmla="*/ 301905 w 1532655"/>
                  <a:gd name="connsiteY6" fmla="*/ 688785 h 1065677"/>
                  <a:gd name="connsiteX7" fmla="*/ 143629 w 1532655"/>
                  <a:gd name="connsiteY7" fmla="*/ 374956 h 1065677"/>
                  <a:gd name="connsiteX8" fmla="*/ 399 w 1532655"/>
                  <a:gd name="connsiteY8" fmla="*/ 816219 h 1065677"/>
                  <a:gd name="connsiteX9" fmla="*/ 145830 w 1532655"/>
                  <a:gd name="connsiteY9" fmla="*/ 1065776 h 1065677"/>
                  <a:gd name="connsiteX10" fmla="*/ 426162 w 1532655"/>
                  <a:gd name="connsiteY10" fmla="*/ 1065776 h 1065677"/>
                  <a:gd name="connsiteX11" fmla="*/ 628966 w 1532655"/>
                  <a:gd name="connsiteY11" fmla="*/ 448193 h 1065677"/>
                  <a:gd name="connsiteX12" fmla="*/ 822307 w 1532655"/>
                  <a:gd name="connsiteY12" fmla="*/ 1065776 h 1065677"/>
                  <a:gd name="connsiteX13" fmla="*/ 1103388 w 1532655"/>
                  <a:gd name="connsiteY13" fmla="*/ 1065776 h 1065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2655" h="1065677">
                    <a:moveTo>
                      <a:pt x="1103388" y="1065776"/>
                    </a:moveTo>
                    <a:lnTo>
                      <a:pt x="1533054" y="98"/>
                    </a:lnTo>
                    <a:lnTo>
                      <a:pt x="1248206" y="121"/>
                    </a:lnTo>
                    <a:lnTo>
                      <a:pt x="954280" y="688785"/>
                    </a:lnTo>
                    <a:lnTo>
                      <a:pt x="745257" y="121"/>
                    </a:lnTo>
                    <a:lnTo>
                      <a:pt x="526316" y="121"/>
                    </a:lnTo>
                    <a:lnTo>
                      <a:pt x="301905" y="688785"/>
                    </a:lnTo>
                    <a:lnTo>
                      <a:pt x="143629" y="374956"/>
                    </a:lnTo>
                    <a:lnTo>
                      <a:pt x="399" y="816219"/>
                    </a:lnTo>
                    <a:lnTo>
                      <a:pt x="145830" y="1065776"/>
                    </a:lnTo>
                    <a:lnTo>
                      <a:pt x="426162" y="1065776"/>
                    </a:lnTo>
                    <a:lnTo>
                      <a:pt x="628966" y="448193"/>
                    </a:lnTo>
                    <a:lnTo>
                      <a:pt x="822307" y="1065776"/>
                    </a:lnTo>
                    <a:lnTo>
                      <a:pt x="1103388" y="1065776"/>
                    </a:lnTo>
                    <a:close/>
                  </a:path>
                </a:pathLst>
              </a:custGeom>
              <a:solidFill>
                <a:srgbClr val="5A0FC8"/>
              </a:solidFill>
              <a:ln w="22666" cap="flat">
                <a:noFill/>
                <a:prstDash val="solid"/>
                <a:round/>
              </a:ln>
            </p:spPr>
            <p:txBody>
              <a:bodyPr rtlCol="0" anchor="ctr"/>
              <a:lstStyle/>
              <a:p>
                <a:endParaRPr lang="en-US"/>
              </a:p>
            </p:txBody>
          </p:sp>
          <p:sp>
            <p:nvSpPr>
              <p:cNvPr id="30" name="Freeform: Shape 29">
                <a:extLst>
                  <a:ext uri="{FF2B5EF4-FFF2-40B4-BE49-F238E27FC236}">
                    <a16:creationId xmlns:a16="http://schemas.microsoft.com/office/drawing/2014/main" id="{0BF44821-A74A-AC59-9BCE-797735D979E1}"/>
                  </a:ext>
                </a:extLst>
              </p:cNvPr>
              <p:cNvSpPr/>
              <p:nvPr/>
            </p:nvSpPr>
            <p:spPr>
              <a:xfrm>
                <a:off x="-2324696" y="2906924"/>
                <a:ext cx="515906" cy="723391"/>
              </a:xfrm>
              <a:custGeom>
                <a:avLst/>
                <a:gdLst>
                  <a:gd name="connsiteX0" fmla="*/ 270455 w 760018"/>
                  <a:gd name="connsiteY0" fmla="*/ 699929 h 1065677"/>
                  <a:gd name="connsiteX1" fmla="*/ 445912 w 760018"/>
                  <a:gd name="connsiteY1" fmla="*/ 699929 h 1065677"/>
                  <a:gd name="connsiteX2" fmla="*/ 587893 w 760018"/>
                  <a:gd name="connsiteY2" fmla="*/ 682136 h 1065677"/>
                  <a:gd name="connsiteX3" fmla="*/ 633261 w 760018"/>
                  <a:gd name="connsiteY3" fmla="*/ 542356 h 1065677"/>
                  <a:gd name="connsiteX4" fmla="*/ 760082 w 760018"/>
                  <a:gd name="connsiteY4" fmla="*/ 151634 h 1065677"/>
                  <a:gd name="connsiteX5" fmla="*/ 726992 w 760018"/>
                  <a:gd name="connsiteY5" fmla="*/ 108196 h 1065677"/>
                  <a:gd name="connsiteX6" fmla="*/ 441191 w 760018"/>
                  <a:gd name="connsiteY6" fmla="*/ 98 h 1065677"/>
                  <a:gd name="connsiteX7" fmla="*/ 64 w 760018"/>
                  <a:gd name="connsiteY7" fmla="*/ 98 h 1065677"/>
                  <a:gd name="connsiteX8" fmla="*/ 64 w 760018"/>
                  <a:gd name="connsiteY8" fmla="*/ 1065776 h 1065677"/>
                  <a:gd name="connsiteX9" fmla="*/ 270455 w 760018"/>
                  <a:gd name="connsiteY9" fmla="*/ 1065776 h 1065677"/>
                  <a:gd name="connsiteX10" fmla="*/ 270455 w 760018"/>
                  <a:gd name="connsiteY10" fmla="*/ 699929 h 1065677"/>
                  <a:gd name="connsiteX11" fmla="*/ 502695 w 760018"/>
                  <a:gd name="connsiteY11" fmla="*/ 245252 h 1065677"/>
                  <a:gd name="connsiteX12" fmla="*/ 540846 w 760018"/>
                  <a:gd name="connsiteY12" fmla="*/ 348016 h 1065677"/>
                  <a:gd name="connsiteX13" fmla="*/ 507302 w 760018"/>
                  <a:gd name="connsiteY13" fmla="*/ 450916 h 1065677"/>
                  <a:gd name="connsiteX14" fmla="*/ 371857 w 760018"/>
                  <a:gd name="connsiteY14" fmla="*/ 493175 h 1065677"/>
                  <a:gd name="connsiteX15" fmla="*/ 270455 w 760018"/>
                  <a:gd name="connsiteY15" fmla="*/ 493175 h 1065677"/>
                  <a:gd name="connsiteX16" fmla="*/ 270455 w 760018"/>
                  <a:gd name="connsiteY16" fmla="*/ 206875 h 1065677"/>
                  <a:gd name="connsiteX17" fmla="*/ 372606 w 760018"/>
                  <a:gd name="connsiteY17" fmla="*/ 206875 h 1065677"/>
                  <a:gd name="connsiteX18" fmla="*/ 502695 w 760018"/>
                  <a:gd name="connsiteY18" fmla="*/ 245252 h 1065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60018" h="1065677">
                    <a:moveTo>
                      <a:pt x="270455" y="699929"/>
                    </a:moveTo>
                    <a:lnTo>
                      <a:pt x="445912" y="699929"/>
                    </a:lnTo>
                    <a:cubicBezTo>
                      <a:pt x="499064" y="699929"/>
                      <a:pt x="546383" y="694005"/>
                      <a:pt x="587893" y="682136"/>
                    </a:cubicBezTo>
                    <a:lnTo>
                      <a:pt x="633261" y="542356"/>
                    </a:lnTo>
                    <a:lnTo>
                      <a:pt x="760082" y="151634"/>
                    </a:lnTo>
                    <a:cubicBezTo>
                      <a:pt x="750436" y="136338"/>
                      <a:pt x="739407" y="121835"/>
                      <a:pt x="726992" y="108196"/>
                    </a:cubicBezTo>
                    <a:cubicBezTo>
                      <a:pt x="661880" y="36115"/>
                      <a:pt x="566605" y="98"/>
                      <a:pt x="441191" y="98"/>
                    </a:cubicBezTo>
                    <a:lnTo>
                      <a:pt x="64" y="98"/>
                    </a:lnTo>
                    <a:lnTo>
                      <a:pt x="64" y="1065776"/>
                    </a:lnTo>
                    <a:lnTo>
                      <a:pt x="270455" y="1065776"/>
                    </a:lnTo>
                    <a:lnTo>
                      <a:pt x="270455" y="699929"/>
                    </a:lnTo>
                    <a:close/>
                    <a:moveTo>
                      <a:pt x="502695" y="245252"/>
                    </a:moveTo>
                    <a:cubicBezTo>
                      <a:pt x="528136" y="270852"/>
                      <a:pt x="540846" y="305122"/>
                      <a:pt x="540846" y="348016"/>
                    </a:cubicBezTo>
                    <a:cubicBezTo>
                      <a:pt x="540846" y="391273"/>
                      <a:pt x="529657" y="425566"/>
                      <a:pt x="507302" y="450916"/>
                    </a:cubicBezTo>
                    <a:cubicBezTo>
                      <a:pt x="482769" y="479081"/>
                      <a:pt x="437628" y="493175"/>
                      <a:pt x="371857" y="493175"/>
                    </a:cubicBezTo>
                    <a:lnTo>
                      <a:pt x="270455" y="493175"/>
                    </a:lnTo>
                    <a:lnTo>
                      <a:pt x="270455" y="206875"/>
                    </a:lnTo>
                    <a:lnTo>
                      <a:pt x="372606" y="206875"/>
                    </a:lnTo>
                    <a:cubicBezTo>
                      <a:pt x="433906" y="206875"/>
                      <a:pt x="477276" y="219652"/>
                      <a:pt x="502695" y="245252"/>
                    </a:cubicBezTo>
                    <a:close/>
                  </a:path>
                </a:pathLst>
              </a:custGeom>
              <a:solidFill>
                <a:schemeClr val="bg1">
                  <a:alpha val="91000"/>
                </a:schemeClr>
              </a:solidFill>
              <a:ln w="22666" cap="flat">
                <a:noFill/>
                <a:prstDash val="solid"/>
                <a:round/>
              </a:ln>
            </p:spPr>
            <p:txBody>
              <a:bodyPr rtlCol="0" anchor="ctr"/>
              <a:lstStyle/>
              <a:p>
                <a:endParaRPr lang="en-US"/>
              </a:p>
            </p:txBody>
          </p:sp>
        </p:grpSp>
      </p:grpSp>
    </p:spTree>
    <p:extLst>
      <p:ext uri="{BB962C8B-B14F-4D97-AF65-F5344CB8AC3E}">
        <p14:creationId xmlns:p14="http://schemas.microsoft.com/office/powerpoint/2010/main" val="39528141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B8E98FC-53FB-81FE-9458-4DB82F21411E}"/>
              </a:ext>
            </a:extLst>
          </p:cNvPr>
          <p:cNvSpPr txBox="1"/>
          <p:nvPr/>
        </p:nvSpPr>
        <p:spPr>
          <a:xfrm>
            <a:off x="334964" y="1687130"/>
            <a:ext cx="3513706" cy="3477875"/>
          </a:xfrm>
          <a:prstGeom prst="rect">
            <a:avLst/>
          </a:prstGeom>
          <a:noFill/>
        </p:spPr>
        <p:txBody>
          <a:bodyPr wrap="square">
            <a:spAutoFit/>
          </a:bodyPr>
          <a:lstStyle/>
          <a:p>
            <a:pPr>
              <a:spcAft>
                <a:spcPts val="600"/>
              </a:spcAft>
            </a:pPr>
            <a:r>
              <a:rPr lang="es-ES" sz="2000" dirty="0">
                <a:solidFill>
                  <a:schemeClr val="bg1"/>
                </a:solidFill>
                <a:latin typeface="Fira Sans" panose="020B0503050000020004" pitchFamily="34" charset="0"/>
              </a:rPr>
              <a:t>En un </a:t>
            </a:r>
            <a:r>
              <a:rPr lang="es-ES" sz="2000" dirty="0" err="1">
                <a:solidFill>
                  <a:schemeClr val="bg1"/>
                </a:solidFill>
                <a:latin typeface="Fira Sans" panose="020B0503050000020004" pitchFamily="34" charset="0"/>
              </a:rPr>
              <a:t>service</a:t>
            </a:r>
            <a:r>
              <a:rPr lang="es-ES" sz="2000" dirty="0">
                <a:solidFill>
                  <a:schemeClr val="bg1"/>
                </a:solidFill>
                <a:latin typeface="Fira Sans" panose="020B0503050000020004" pitchFamily="34" charset="0"/>
              </a:rPr>
              <a:t> </a:t>
            </a:r>
            <a:r>
              <a:rPr lang="es-ES" sz="2000" dirty="0" err="1">
                <a:solidFill>
                  <a:schemeClr val="bg1"/>
                </a:solidFill>
                <a:latin typeface="Fira Sans" panose="020B0503050000020004" pitchFamily="34" charset="0"/>
              </a:rPr>
              <a:t>worker</a:t>
            </a:r>
            <a:r>
              <a:rPr lang="es-ES" sz="2000" dirty="0">
                <a:solidFill>
                  <a:schemeClr val="bg1"/>
                </a:solidFill>
                <a:latin typeface="Fira Sans" panose="020B0503050000020004" pitchFamily="34" charset="0"/>
              </a:rPr>
              <a:t> encontramos al menos tres partes importantes.</a:t>
            </a:r>
          </a:p>
          <a:p>
            <a:pPr>
              <a:spcAft>
                <a:spcPts val="600"/>
              </a:spcAft>
            </a:pPr>
            <a:endParaRPr lang="es-ES" sz="2000" dirty="0">
              <a:solidFill>
                <a:schemeClr val="bg1"/>
              </a:solidFill>
              <a:latin typeface="Fira Sans" panose="020B0503050000020004" pitchFamily="34" charset="0"/>
            </a:endParaRPr>
          </a:p>
          <a:p>
            <a:pPr marL="355600" indent="-355600">
              <a:spcAft>
                <a:spcPts val="600"/>
              </a:spcAft>
              <a:tabLst>
                <a:tab pos="355600" algn="l"/>
              </a:tabLst>
            </a:pPr>
            <a:r>
              <a:rPr lang="en-US" sz="2000" dirty="0">
                <a:solidFill>
                  <a:schemeClr val="bg1">
                    <a:alpha val="25000"/>
                  </a:schemeClr>
                </a:solidFill>
                <a:latin typeface="Fira Sans" panose="020B0503050000020004" pitchFamily="34" charset="0"/>
              </a:rPr>
              <a:t>1️⃣	</a:t>
            </a:r>
            <a:r>
              <a:rPr lang="en-US" sz="2000" dirty="0" err="1">
                <a:solidFill>
                  <a:schemeClr val="bg1">
                    <a:alpha val="25000"/>
                  </a:schemeClr>
                </a:solidFill>
                <a:latin typeface="Fira Sans" panose="020B0503050000020004" pitchFamily="34" charset="0"/>
              </a:rPr>
              <a:t>Listado</a:t>
            </a:r>
            <a:r>
              <a:rPr lang="en-US" sz="2000" dirty="0">
                <a:solidFill>
                  <a:schemeClr val="bg1">
                    <a:alpha val="25000"/>
                  </a:schemeClr>
                </a:solidFill>
                <a:latin typeface="Fira Sans" panose="020B0503050000020004" pitchFamily="34" charset="0"/>
              </a:rPr>
              <a:t> de </a:t>
            </a:r>
            <a:r>
              <a:rPr lang="en-US" sz="2000" dirty="0" err="1">
                <a:solidFill>
                  <a:schemeClr val="bg1">
                    <a:alpha val="25000"/>
                  </a:schemeClr>
                </a:solidFill>
                <a:latin typeface="Fira Sans" panose="020B0503050000020004" pitchFamily="34" charset="0"/>
              </a:rPr>
              <a:t>Recursos</a:t>
            </a:r>
            <a:r>
              <a:rPr lang="en-US" sz="2000" dirty="0">
                <a:solidFill>
                  <a:schemeClr val="bg1">
                    <a:alpha val="25000"/>
                  </a:schemeClr>
                </a:solidFill>
                <a:latin typeface="Fira Sans" panose="020B0503050000020004" pitchFamily="34" charset="0"/>
              </a:rPr>
              <a:t> que </a:t>
            </a:r>
            <a:r>
              <a:rPr lang="en-US" sz="2000" dirty="0" err="1">
                <a:solidFill>
                  <a:schemeClr val="bg1">
                    <a:alpha val="25000"/>
                  </a:schemeClr>
                </a:solidFill>
                <a:latin typeface="Fira Sans" panose="020B0503050000020004" pitchFamily="34" charset="0"/>
              </a:rPr>
              <a:t>queremos</a:t>
            </a:r>
            <a:r>
              <a:rPr lang="en-US" sz="2000" dirty="0">
                <a:solidFill>
                  <a:schemeClr val="bg1">
                    <a:alpha val="25000"/>
                  </a:schemeClr>
                </a:solidFill>
                <a:latin typeface="Fira Sans" panose="020B0503050000020004" pitchFamily="34" charset="0"/>
              </a:rPr>
              <a:t> </a:t>
            </a:r>
            <a:r>
              <a:rPr lang="en-US" sz="2000" dirty="0" err="1">
                <a:solidFill>
                  <a:schemeClr val="bg1">
                    <a:alpha val="25000"/>
                  </a:schemeClr>
                </a:solidFill>
                <a:latin typeface="Fira Sans" panose="020B0503050000020004" pitchFamily="34" charset="0"/>
              </a:rPr>
              <a:t>cachear</a:t>
            </a:r>
            <a:r>
              <a:rPr lang="en-US" sz="2000" dirty="0">
                <a:solidFill>
                  <a:schemeClr val="bg1">
                    <a:alpha val="25000"/>
                  </a:schemeClr>
                </a:solidFill>
                <a:latin typeface="Fira Sans" panose="020B0503050000020004" pitchFamily="34" charset="0"/>
              </a:rPr>
              <a:t>.</a:t>
            </a:r>
          </a:p>
          <a:p>
            <a:pPr marL="355600" indent="-355600">
              <a:spcAft>
                <a:spcPts val="600"/>
              </a:spcAft>
              <a:tabLst>
                <a:tab pos="355600" algn="l"/>
              </a:tabLst>
            </a:pPr>
            <a:r>
              <a:rPr lang="en-US" sz="2000" dirty="0">
                <a:solidFill>
                  <a:schemeClr val="bg1">
                    <a:alpha val="25000"/>
                  </a:schemeClr>
                </a:solidFill>
                <a:latin typeface="Fira Sans" panose="020B0503050000020004" pitchFamily="34" charset="0"/>
              </a:rPr>
              <a:t>2️⃣	</a:t>
            </a:r>
            <a:r>
              <a:rPr lang="en-US" sz="2000" dirty="0" err="1">
                <a:solidFill>
                  <a:schemeClr val="bg1">
                    <a:alpha val="25000"/>
                  </a:schemeClr>
                </a:solidFill>
                <a:latin typeface="Fira Sans" panose="020B0503050000020004" pitchFamily="34" charset="0"/>
              </a:rPr>
              <a:t>Instalación</a:t>
            </a:r>
            <a:r>
              <a:rPr lang="en-US" sz="2000" dirty="0">
                <a:solidFill>
                  <a:schemeClr val="bg1">
                    <a:alpha val="25000"/>
                  </a:schemeClr>
                </a:solidFill>
                <a:latin typeface="Fira Sans" panose="020B0503050000020004" pitchFamily="34" charset="0"/>
              </a:rPr>
              <a:t> del Service Worker.</a:t>
            </a:r>
          </a:p>
          <a:p>
            <a:pPr marL="355600" indent="-355600">
              <a:spcAft>
                <a:spcPts val="600"/>
              </a:spcAft>
              <a:tabLst>
                <a:tab pos="355600" algn="l"/>
              </a:tabLst>
            </a:pPr>
            <a:r>
              <a:rPr lang="en-US" sz="2000" dirty="0">
                <a:solidFill>
                  <a:schemeClr val="bg1"/>
                </a:solidFill>
                <a:latin typeface="Fira Sans" panose="020B0503050000020004" pitchFamily="34" charset="0"/>
              </a:rPr>
              <a:t>3️⃣	</a:t>
            </a:r>
            <a:r>
              <a:rPr lang="en-US" sz="2000" dirty="0" err="1">
                <a:solidFill>
                  <a:schemeClr val="bg1"/>
                </a:solidFill>
                <a:latin typeface="Fira Sans" panose="020B0503050000020004" pitchFamily="34" charset="0"/>
              </a:rPr>
              <a:t>Intercepción</a:t>
            </a:r>
            <a:r>
              <a:rPr lang="en-US" sz="2000" dirty="0">
                <a:solidFill>
                  <a:schemeClr val="bg1"/>
                </a:solidFill>
                <a:latin typeface="Fira Sans" panose="020B0503050000020004" pitchFamily="34" charset="0"/>
              </a:rPr>
              <a:t> de </a:t>
            </a:r>
            <a:r>
              <a:rPr lang="en-US" sz="2000" dirty="0" err="1">
                <a:solidFill>
                  <a:schemeClr val="bg1"/>
                </a:solidFill>
                <a:latin typeface="Fira Sans" panose="020B0503050000020004" pitchFamily="34" charset="0"/>
              </a:rPr>
              <a:t>peticiones</a:t>
            </a:r>
            <a:r>
              <a:rPr lang="en-US" sz="2000" dirty="0">
                <a:solidFill>
                  <a:schemeClr val="bg1"/>
                </a:solidFill>
                <a:latin typeface="Fira Sans" panose="020B0503050000020004" pitchFamily="34" charset="0"/>
              </a:rPr>
              <a:t>.</a:t>
            </a:r>
            <a:endParaRPr lang="es-ES" sz="2000" dirty="0">
              <a:solidFill>
                <a:schemeClr val="bg1"/>
              </a:solidFill>
              <a:latin typeface="Fira Sans" panose="020B0503050000020004" pitchFamily="34" charset="0"/>
            </a:endParaRPr>
          </a:p>
        </p:txBody>
      </p:sp>
      <p:sp>
        <p:nvSpPr>
          <p:cNvPr id="9" name="TextBox 8">
            <a:extLst>
              <a:ext uri="{FF2B5EF4-FFF2-40B4-BE49-F238E27FC236}">
                <a16:creationId xmlns:a16="http://schemas.microsoft.com/office/drawing/2014/main" id="{00E1B63E-4C1D-3758-8010-C1BE56F5466C}"/>
              </a:ext>
            </a:extLst>
          </p:cNvPr>
          <p:cNvSpPr txBox="1"/>
          <p:nvPr/>
        </p:nvSpPr>
        <p:spPr>
          <a:xfrm>
            <a:off x="334963" y="1287020"/>
            <a:ext cx="3308989" cy="400110"/>
          </a:xfrm>
          <a:prstGeom prst="rect">
            <a:avLst/>
          </a:prstGeom>
          <a:noFill/>
        </p:spPr>
        <p:txBody>
          <a:bodyPr wrap="square">
            <a:spAutoFit/>
          </a:bodyPr>
          <a:lstStyle/>
          <a:p>
            <a:pPr marL="363538" indent="-363538">
              <a:spcAft>
                <a:spcPts val="600"/>
              </a:spcAft>
              <a:tabLst>
                <a:tab pos="363538" algn="l"/>
              </a:tabLst>
            </a:pPr>
            <a:r>
              <a:rPr lang="en-US" sz="2000" b="1" dirty="0">
                <a:solidFill>
                  <a:schemeClr val="bg1"/>
                </a:solidFill>
                <a:latin typeface="Fira Code" panose="020B0809050000020004" pitchFamily="49" charset="0"/>
                <a:ea typeface="Fira Code" panose="020B0809050000020004" pitchFamily="49" charset="0"/>
                <a:cs typeface="Fira Code" panose="020B0809050000020004" pitchFamily="49" charset="0"/>
              </a:rPr>
              <a:t>⚙️	</a:t>
            </a:r>
            <a:r>
              <a:rPr lang="es-ES" sz="2000" b="1" dirty="0" err="1">
                <a:solidFill>
                  <a:schemeClr val="bg1"/>
                </a:solidFill>
                <a:latin typeface="Fira Code" panose="020B0809050000020004" pitchFamily="49" charset="0"/>
                <a:ea typeface="Fira Code" panose="020B0809050000020004" pitchFamily="49" charset="0"/>
                <a:cs typeface="Fira Code" panose="020B0809050000020004" pitchFamily="49" charset="0"/>
              </a:rPr>
              <a:t>Service</a:t>
            </a:r>
            <a:r>
              <a:rPr lang="es-ES" sz="2000" b="1" dirty="0">
                <a:solidFill>
                  <a:schemeClr val="bg1"/>
                </a:solidFill>
                <a:latin typeface="Fira Code" panose="020B0809050000020004" pitchFamily="49" charset="0"/>
                <a:ea typeface="Fira Code" panose="020B0809050000020004" pitchFamily="49" charset="0"/>
                <a:cs typeface="Fira Code" panose="020B0809050000020004" pitchFamily="49" charset="0"/>
              </a:rPr>
              <a:t> </a:t>
            </a:r>
            <a:r>
              <a:rPr lang="es-ES" sz="2000" b="1" dirty="0" err="1">
                <a:solidFill>
                  <a:schemeClr val="bg1"/>
                </a:solidFill>
                <a:latin typeface="Fira Code" panose="020B0809050000020004" pitchFamily="49" charset="0"/>
                <a:ea typeface="Fira Code" panose="020B0809050000020004" pitchFamily="49" charset="0"/>
                <a:cs typeface="Fira Code" panose="020B0809050000020004" pitchFamily="49" charset="0"/>
              </a:rPr>
              <a:t>Worker</a:t>
            </a:r>
            <a:endParaRPr lang="es-ES" sz="2000" b="1" dirty="0">
              <a:solidFill>
                <a:schemeClr val="bg1"/>
              </a:solidFill>
              <a:latin typeface="Fira Code" panose="020B0809050000020004" pitchFamily="49" charset="0"/>
              <a:ea typeface="Fira Code" panose="020B0809050000020004" pitchFamily="49" charset="0"/>
              <a:cs typeface="Fira Code" panose="020B0809050000020004" pitchFamily="49" charset="0"/>
            </a:endParaRPr>
          </a:p>
        </p:txBody>
      </p:sp>
      <p:grpSp>
        <p:nvGrpSpPr>
          <p:cNvPr id="27" name="Group 26">
            <a:extLst>
              <a:ext uri="{FF2B5EF4-FFF2-40B4-BE49-F238E27FC236}">
                <a16:creationId xmlns:a16="http://schemas.microsoft.com/office/drawing/2014/main" id="{8BD321F3-6A53-AB54-1EE6-783704CF154B}"/>
              </a:ext>
            </a:extLst>
          </p:cNvPr>
          <p:cNvGrpSpPr/>
          <p:nvPr/>
        </p:nvGrpSpPr>
        <p:grpSpPr>
          <a:xfrm>
            <a:off x="6961364" y="-4155459"/>
            <a:ext cx="2253907" cy="1408078"/>
            <a:chOff x="7014028" y="2756653"/>
            <a:chExt cx="2253907" cy="1408078"/>
          </a:xfrm>
        </p:grpSpPr>
        <p:sp>
          <p:nvSpPr>
            <p:cNvPr id="14" name="TextBox 13">
              <a:extLst>
                <a:ext uri="{FF2B5EF4-FFF2-40B4-BE49-F238E27FC236}">
                  <a16:creationId xmlns:a16="http://schemas.microsoft.com/office/drawing/2014/main" id="{C5473212-D80F-A835-6E2D-7F65B4939552}"/>
                </a:ext>
              </a:extLst>
            </p:cNvPr>
            <p:cNvSpPr txBox="1"/>
            <p:nvPr/>
          </p:nvSpPr>
          <p:spPr>
            <a:xfrm>
              <a:off x="7551877" y="2756653"/>
              <a:ext cx="1178211" cy="1107996"/>
            </a:xfrm>
            <a:prstGeom prst="rect">
              <a:avLst/>
            </a:prstGeom>
            <a:noFill/>
          </p:spPr>
          <p:txBody>
            <a:bodyPr wrap="square">
              <a:spAutoFit/>
            </a:bodyPr>
            <a:lstStyle/>
            <a:p>
              <a:pPr algn="ctr">
                <a:spcAft>
                  <a:spcPts val="600"/>
                </a:spcAft>
              </a:pPr>
              <a:r>
                <a:rPr lang="en-US" sz="6600" dirty="0">
                  <a:solidFill>
                    <a:schemeClr val="bg1"/>
                  </a:solidFill>
                  <a:latin typeface="Fira Sans" panose="020B0503050000020004" pitchFamily="34" charset="0"/>
                </a:rPr>
                <a:t>⚙️</a:t>
              </a:r>
              <a:endParaRPr lang="es-ES" sz="6600" dirty="0">
                <a:solidFill>
                  <a:schemeClr val="bg1"/>
                </a:solidFill>
                <a:latin typeface="Fira Sans" panose="020B0503050000020004" pitchFamily="34" charset="0"/>
              </a:endParaRPr>
            </a:p>
          </p:txBody>
        </p:sp>
        <p:sp>
          <p:nvSpPr>
            <p:cNvPr id="20" name="TextBox 19">
              <a:extLst>
                <a:ext uri="{FF2B5EF4-FFF2-40B4-BE49-F238E27FC236}">
                  <a16:creationId xmlns:a16="http://schemas.microsoft.com/office/drawing/2014/main" id="{CF6F6077-0E54-CA51-5FDF-7329B03BA0C1}"/>
                </a:ext>
              </a:extLst>
            </p:cNvPr>
            <p:cNvSpPr txBox="1"/>
            <p:nvPr/>
          </p:nvSpPr>
          <p:spPr>
            <a:xfrm>
              <a:off x="7014028" y="3703066"/>
              <a:ext cx="2253907" cy="461665"/>
            </a:xfrm>
            <a:prstGeom prst="rect">
              <a:avLst/>
            </a:prstGeom>
            <a:noFill/>
          </p:spPr>
          <p:txBody>
            <a:bodyPr wrap="square" rtlCol="0">
              <a:spAutoFit/>
            </a:bodyPr>
            <a:lstStyle/>
            <a:p>
              <a:pPr algn="ctr"/>
              <a:r>
                <a:rPr lang="es-AR" sz="2400" dirty="0" err="1">
                  <a:solidFill>
                    <a:srgbClr val="FFFF00"/>
                  </a:solidFill>
                  <a:latin typeface="Girls Have Many Secrets" pitchFamily="2" charset="0"/>
                </a:rPr>
                <a:t>ServiceWorker</a:t>
              </a:r>
              <a:endParaRPr lang="en-US" sz="2400" dirty="0">
                <a:solidFill>
                  <a:srgbClr val="FFFF00"/>
                </a:solidFill>
                <a:latin typeface="Girls Have Many Secrets" pitchFamily="2" charset="0"/>
              </a:endParaRPr>
            </a:p>
          </p:txBody>
        </p:sp>
      </p:grpSp>
      <p:grpSp>
        <p:nvGrpSpPr>
          <p:cNvPr id="25" name="Group 24">
            <a:extLst>
              <a:ext uri="{FF2B5EF4-FFF2-40B4-BE49-F238E27FC236}">
                <a16:creationId xmlns:a16="http://schemas.microsoft.com/office/drawing/2014/main" id="{9ED38149-5503-C4FB-BD0A-A04459D81D15}"/>
              </a:ext>
            </a:extLst>
          </p:cNvPr>
          <p:cNvGrpSpPr/>
          <p:nvPr/>
        </p:nvGrpSpPr>
        <p:grpSpPr>
          <a:xfrm>
            <a:off x="9010638" y="-6100475"/>
            <a:ext cx="2253907" cy="1377300"/>
            <a:chOff x="9395107" y="1610185"/>
            <a:chExt cx="2253907" cy="1377300"/>
          </a:xfrm>
        </p:grpSpPr>
        <p:sp>
          <p:nvSpPr>
            <p:cNvPr id="15" name="TextBox 14">
              <a:extLst>
                <a:ext uri="{FF2B5EF4-FFF2-40B4-BE49-F238E27FC236}">
                  <a16:creationId xmlns:a16="http://schemas.microsoft.com/office/drawing/2014/main" id="{116028E9-3CDB-5AAD-82F4-67CB4A125EF7}"/>
                </a:ext>
              </a:extLst>
            </p:cNvPr>
            <p:cNvSpPr txBox="1"/>
            <p:nvPr/>
          </p:nvSpPr>
          <p:spPr>
            <a:xfrm>
              <a:off x="9932956" y="1610185"/>
              <a:ext cx="1178211" cy="1107996"/>
            </a:xfrm>
            <a:prstGeom prst="rect">
              <a:avLst/>
            </a:prstGeom>
            <a:noFill/>
          </p:spPr>
          <p:txBody>
            <a:bodyPr wrap="square">
              <a:spAutoFit/>
            </a:bodyPr>
            <a:lstStyle/>
            <a:p>
              <a:pPr algn="ctr">
                <a:spcAft>
                  <a:spcPts val="600"/>
                </a:spcAft>
              </a:pPr>
              <a:r>
                <a:rPr lang="en-US" sz="6600" dirty="0">
                  <a:solidFill>
                    <a:schemeClr val="bg1"/>
                  </a:solidFill>
                  <a:latin typeface="Fira Sans" panose="020B0503050000020004" pitchFamily="34" charset="0"/>
                </a:rPr>
                <a:t>🌎</a:t>
              </a:r>
              <a:endParaRPr lang="es-ES" sz="6600" dirty="0">
                <a:solidFill>
                  <a:schemeClr val="bg1"/>
                </a:solidFill>
                <a:latin typeface="Fira Sans" panose="020B0503050000020004" pitchFamily="34" charset="0"/>
              </a:endParaRPr>
            </a:p>
          </p:txBody>
        </p:sp>
        <p:sp>
          <p:nvSpPr>
            <p:cNvPr id="21" name="TextBox 20">
              <a:extLst>
                <a:ext uri="{FF2B5EF4-FFF2-40B4-BE49-F238E27FC236}">
                  <a16:creationId xmlns:a16="http://schemas.microsoft.com/office/drawing/2014/main" id="{AC8B6B06-20C0-97A4-4C86-3CF242FA8F15}"/>
                </a:ext>
              </a:extLst>
            </p:cNvPr>
            <p:cNvSpPr txBox="1"/>
            <p:nvPr/>
          </p:nvSpPr>
          <p:spPr>
            <a:xfrm>
              <a:off x="9395107" y="2525820"/>
              <a:ext cx="2253907" cy="461665"/>
            </a:xfrm>
            <a:prstGeom prst="rect">
              <a:avLst/>
            </a:prstGeom>
            <a:noFill/>
          </p:spPr>
          <p:txBody>
            <a:bodyPr wrap="square" rtlCol="0">
              <a:spAutoFit/>
            </a:bodyPr>
            <a:lstStyle/>
            <a:p>
              <a:pPr algn="ctr"/>
              <a:r>
                <a:rPr lang="es-AR" sz="2400" dirty="0">
                  <a:solidFill>
                    <a:srgbClr val="FFFF00"/>
                  </a:solidFill>
                  <a:latin typeface="Girls Have Many Secrets" pitchFamily="2" charset="0"/>
                </a:rPr>
                <a:t>Network</a:t>
              </a:r>
              <a:endParaRPr lang="en-US" sz="2400" dirty="0">
                <a:solidFill>
                  <a:srgbClr val="FFFF00"/>
                </a:solidFill>
                <a:latin typeface="Girls Have Many Secrets" pitchFamily="2" charset="0"/>
              </a:endParaRPr>
            </a:p>
          </p:txBody>
        </p:sp>
      </p:grpSp>
      <p:grpSp>
        <p:nvGrpSpPr>
          <p:cNvPr id="26" name="Group 25">
            <a:extLst>
              <a:ext uri="{FF2B5EF4-FFF2-40B4-BE49-F238E27FC236}">
                <a16:creationId xmlns:a16="http://schemas.microsoft.com/office/drawing/2014/main" id="{8976DE04-A544-9D58-FC07-E96C54A7E5C4}"/>
              </a:ext>
            </a:extLst>
          </p:cNvPr>
          <p:cNvGrpSpPr/>
          <p:nvPr/>
        </p:nvGrpSpPr>
        <p:grpSpPr>
          <a:xfrm>
            <a:off x="9932953" y="-2310930"/>
            <a:ext cx="1178216" cy="1569661"/>
            <a:chOff x="9932952" y="3826177"/>
            <a:chExt cx="1178216" cy="1569661"/>
          </a:xfrm>
        </p:grpSpPr>
        <p:sp>
          <p:nvSpPr>
            <p:cNvPr id="18" name="TextBox 17">
              <a:extLst>
                <a:ext uri="{FF2B5EF4-FFF2-40B4-BE49-F238E27FC236}">
                  <a16:creationId xmlns:a16="http://schemas.microsoft.com/office/drawing/2014/main" id="{BE45BDAD-F1A2-8FA5-771E-FE184950D87E}"/>
                </a:ext>
              </a:extLst>
            </p:cNvPr>
            <p:cNvSpPr txBox="1"/>
            <p:nvPr/>
          </p:nvSpPr>
          <p:spPr>
            <a:xfrm>
              <a:off x="9932957" y="3826177"/>
              <a:ext cx="1178211" cy="1107996"/>
            </a:xfrm>
            <a:prstGeom prst="rect">
              <a:avLst/>
            </a:prstGeom>
            <a:noFill/>
          </p:spPr>
          <p:txBody>
            <a:bodyPr wrap="square">
              <a:spAutoFit/>
            </a:bodyPr>
            <a:lstStyle/>
            <a:p>
              <a:pPr algn="ctr">
                <a:spcAft>
                  <a:spcPts val="600"/>
                </a:spcAft>
              </a:pPr>
              <a:r>
                <a:rPr lang="en-US" sz="6600" dirty="0">
                  <a:solidFill>
                    <a:schemeClr val="bg1"/>
                  </a:solidFill>
                  <a:latin typeface="Fira Sans" panose="020B0503050000020004" pitchFamily="34" charset="0"/>
                </a:rPr>
                <a:t>💾</a:t>
              </a:r>
              <a:endParaRPr lang="es-ES" sz="6600" dirty="0">
                <a:solidFill>
                  <a:schemeClr val="bg1"/>
                </a:solidFill>
                <a:latin typeface="Fira Sans" panose="020B0503050000020004" pitchFamily="34" charset="0"/>
              </a:endParaRPr>
            </a:p>
          </p:txBody>
        </p:sp>
        <p:sp>
          <p:nvSpPr>
            <p:cNvPr id="22" name="TextBox 21">
              <a:extLst>
                <a:ext uri="{FF2B5EF4-FFF2-40B4-BE49-F238E27FC236}">
                  <a16:creationId xmlns:a16="http://schemas.microsoft.com/office/drawing/2014/main" id="{B322E17D-0A49-484E-2520-C1BFE875522F}"/>
                </a:ext>
              </a:extLst>
            </p:cNvPr>
            <p:cNvSpPr txBox="1"/>
            <p:nvPr/>
          </p:nvSpPr>
          <p:spPr>
            <a:xfrm>
              <a:off x="9932952" y="4934173"/>
              <a:ext cx="1178216" cy="461665"/>
            </a:xfrm>
            <a:prstGeom prst="rect">
              <a:avLst/>
            </a:prstGeom>
            <a:noFill/>
          </p:spPr>
          <p:txBody>
            <a:bodyPr wrap="square" rtlCol="0">
              <a:spAutoFit/>
            </a:bodyPr>
            <a:lstStyle/>
            <a:p>
              <a:pPr algn="ctr"/>
              <a:r>
                <a:rPr lang="es-AR" sz="2400" dirty="0">
                  <a:solidFill>
                    <a:srgbClr val="FFFF00"/>
                  </a:solidFill>
                  <a:latin typeface="Girls Have Many Secrets" pitchFamily="2" charset="0"/>
                </a:rPr>
                <a:t>Cache</a:t>
              </a:r>
              <a:endParaRPr lang="en-US" sz="2400" dirty="0">
                <a:solidFill>
                  <a:srgbClr val="FFFF00"/>
                </a:solidFill>
                <a:latin typeface="Girls Have Many Secrets" pitchFamily="2" charset="0"/>
              </a:endParaRPr>
            </a:p>
          </p:txBody>
        </p:sp>
      </p:grpSp>
      <p:grpSp>
        <p:nvGrpSpPr>
          <p:cNvPr id="24" name="Group 23">
            <a:extLst>
              <a:ext uri="{FF2B5EF4-FFF2-40B4-BE49-F238E27FC236}">
                <a16:creationId xmlns:a16="http://schemas.microsoft.com/office/drawing/2014/main" id="{A4040C31-9088-818A-FAB5-A6AA123B94C0}"/>
              </a:ext>
            </a:extLst>
          </p:cNvPr>
          <p:cNvGrpSpPr/>
          <p:nvPr/>
        </p:nvGrpSpPr>
        <p:grpSpPr>
          <a:xfrm>
            <a:off x="4197578" y="-4355903"/>
            <a:ext cx="2253907" cy="1924613"/>
            <a:chOff x="4165649" y="2718181"/>
            <a:chExt cx="2253907" cy="1924613"/>
          </a:xfrm>
        </p:grpSpPr>
        <p:sp>
          <p:nvSpPr>
            <p:cNvPr id="16" name="TextBox 15">
              <a:extLst>
                <a:ext uri="{FF2B5EF4-FFF2-40B4-BE49-F238E27FC236}">
                  <a16:creationId xmlns:a16="http://schemas.microsoft.com/office/drawing/2014/main" id="{68E4E8A8-B36E-3274-19F4-AAED3F33AF9D}"/>
                </a:ext>
              </a:extLst>
            </p:cNvPr>
            <p:cNvSpPr txBox="1"/>
            <p:nvPr/>
          </p:nvSpPr>
          <p:spPr>
            <a:xfrm>
              <a:off x="4703498" y="2718181"/>
              <a:ext cx="1178211" cy="1446550"/>
            </a:xfrm>
            <a:prstGeom prst="rect">
              <a:avLst/>
            </a:prstGeom>
            <a:noFill/>
          </p:spPr>
          <p:txBody>
            <a:bodyPr wrap="square">
              <a:spAutoFit/>
            </a:bodyPr>
            <a:lstStyle/>
            <a:p>
              <a:pPr algn="ctr">
                <a:spcAft>
                  <a:spcPts val="600"/>
                </a:spcAft>
              </a:pPr>
              <a:r>
                <a:rPr lang="en-US" sz="8800" dirty="0">
                  <a:solidFill>
                    <a:schemeClr val="bg1"/>
                  </a:solidFill>
                  <a:latin typeface="Fira Sans" panose="020B0503050000020004" pitchFamily="34" charset="0"/>
                </a:rPr>
                <a:t>💻</a:t>
              </a:r>
              <a:endParaRPr lang="es-ES" sz="8800" dirty="0">
                <a:solidFill>
                  <a:schemeClr val="bg1"/>
                </a:solidFill>
                <a:latin typeface="Fira Sans" panose="020B0503050000020004" pitchFamily="34" charset="0"/>
              </a:endParaRPr>
            </a:p>
          </p:txBody>
        </p:sp>
        <p:sp>
          <p:nvSpPr>
            <p:cNvPr id="17" name="TextBox 16">
              <a:extLst>
                <a:ext uri="{FF2B5EF4-FFF2-40B4-BE49-F238E27FC236}">
                  <a16:creationId xmlns:a16="http://schemas.microsoft.com/office/drawing/2014/main" id="{B7EEA141-91C5-D984-3BEE-CA1882DBF4D1}"/>
                </a:ext>
              </a:extLst>
            </p:cNvPr>
            <p:cNvSpPr txBox="1"/>
            <p:nvPr/>
          </p:nvSpPr>
          <p:spPr>
            <a:xfrm>
              <a:off x="5170795" y="3254794"/>
              <a:ext cx="1178211" cy="1015663"/>
            </a:xfrm>
            <a:prstGeom prst="rect">
              <a:avLst/>
            </a:prstGeom>
            <a:noFill/>
          </p:spPr>
          <p:txBody>
            <a:bodyPr wrap="square">
              <a:spAutoFit/>
            </a:bodyPr>
            <a:lstStyle/>
            <a:p>
              <a:pPr algn="ctr">
                <a:spcAft>
                  <a:spcPts val="600"/>
                </a:spcAft>
              </a:pPr>
              <a:r>
                <a:rPr lang="en-US" sz="6000" dirty="0">
                  <a:solidFill>
                    <a:schemeClr val="bg1"/>
                  </a:solidFill>
                  <a:latin typeface="Fira Sans" panose="020B0503050000020004" pitchFamily="34" charset="0"/>
                </a:rPr>
                <a:t>📱</a:t>
              </a:r>
              <a:endParaRPr lang="es-ES" sz="6600" dirty="0">
                <a:solidFill>
                  <a:schemeClr val="bg1"/>
                </a:solidFill>
                <a:latin typeface="Fira Sans" panose="020B0503050000020004" pitchFamily="34" charset="0"/>
              </a:endParaRPr>
            </a:p>
          </p:txBody>
        </p:sp>
        <p:sp>
          <p:nvSpPr>
            <p:cNvPr id="23" name="TextBox 22">
              <a:extLst>
                <a:ext uri="{FF2B5EF4-FFF2-40B4-BE49-F238E27FC236}">
                  <a16:creationId xmlns:a16="http://schemas.microsoft.com/office/drawing/2014/main" id="{4ED7AE29-BA2B-6CCA-7DEA-3AA742E4F041}"/>
                </a:ext>
              </a:extLst>
            </p:cNvPr>
            <p:cNvSpPr txBox="1"/>
            <p:nvPr/>
          </p:nvSpPr>
          <p:spPr>
            <a:xfrm>
              <a:off x="4165649" y="4181129"/>
              <a:ext cx="2253907" cy="461665"/>
            </a:xfrm>
            <a:prstGeom prst="rect">
              <a:avLst/>
            </a:prstGeom>
            <a:noFill/>
          </p:spPr>
          <p:txBody>
            <a:bodyPr wrap="square" rtlCol="0">
              <a:spAutoFit/>
            </a:bodyPr>
            <a:lstStyle/>
            <a:p>
              <a:pPr algn="ctr"/>
              <a:r>
                <a:rPr lang="es-AR" sz="2400" dirty="0" err="1">
                  <a:solidFill>
                    <a:srgbClr val="FFFF00"/>
                  </a:solidFill>
                  <a:latin typeface="Girls Have Many Secrets" pitchFamily="2" charset="0"/>
                </a:rPr>
                <a:t>WebApp</a:t>
              </a:r>
              <a:endParaRPr lang="en-US" sz="2400" dirty="0">
                <a:solidFill>
                  <a:srgbClr val="FFFF00"/>
                </a:solidFill>
                <a:latin typeface="Girls Have Many Secrets" pitchFamily="2" charset="0"/>
              </a:endParaRPr>
            </a:p>
          </p:txBody>
        </p:sp>
      </p:grpSp>
      <p:cxnSp>
        <p:nvCxnSpPr>
          <p:cNvPr id="29" name="Straight Arrow Connector 28">
            <a:extLst>
              <a:ext uri="{FF2B5EF4-FFF2-40B4-BE49-F238E27FC236}">
                <a16:creationId xmlns:a16="http://schemas.microsoft.com/office/drawing/2014/main" id="{F4F5519E-181E-17DA-9416-6905054E301E}"/>
              </a:ext>
            </a:extLst>
          </p:cNvPr>
          <p:cNvCxnSpPr>
            <a:cxnSpLocks/>
            <a:stCxn id="17" idx="0"/>
            <a:endCxn id="14" idx="1"/>
          </p:cNvCxnSpPr>
          <p:nvPr/>
        </p:nvCxnSpPr>
        <p:spPr>
          <a:xfrm>
            <a:off x="5791830" y="-3819290"/>
            <a:ext cx="1707383" cy="217829"/>
          </a:xfrm>
          <a:prstGeom prst="straightConnector1">
            <a:avLst/>
          </a:prstGeom>
          <a:ln w="38100">
            <a:solidFill>
              <a:srgbClr val="FFFF00"/>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8F4A9B2-FAD7-CD4F-300E-0E310CF1B634}"/>
              </a:ext>
            </a:extLst>
          </p:cNvPr>
          <p:cNvCxnSpPr>
            <a:cxnSpLocks/>
            <a:stCxn id="14" idx="3"/>
            <a:endCxn id="21" idx="2"/>
          </p:cNvCxnSpPr>
          <p:nvPr/>
        </p:nvCxnSpPr>
        <p:spPr>
          <a:xfrm flipV="1">
            <a:off x="8677424" y="-4723175"/>
            <a:ext cx="1460168" cy="1121714"/>
          </a:xfrm>
          <a:prstGeom prst="curvedConnector2">
            <a:avLst/>
          </a:prstGeom>
          <a:ln w="38100">
            <a:solidFill>
              <a:srgbClr val="FFFF00"/>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37" name="Straight Arrow Connector 30">
            <a:extLst>
              <a:ext uri="{FF2B5EF4-FFF2-40B4-BE49-F238E27FC236}">
                <a16:creationId xmlns:a16="http://schemas.microsoft.com/office/drawing/2014/main" id="{6F2D71E8-2555-454F-47DD-15B8B3155306}"/>
              </a:ext>
            </a:extLst>
          </p:cNvPr>
          <p:cNvCxnSpPr>
            <a:cxnSpLocks/>
            <a:stCxn id="15" idx="1"/>
            <a:endCxn id="16" idx="0"/>
          </p:cNvCxnSpPr>
          <p:nvPr/>
        </p:nvCxnSpPr>
        <p:spPr>
          <a:xfrm rot="10800000" flipV="1">
            <a:off x="5324533" y="-5546477"/>
            <a:ext cx="4223954" cy="1190574"/>
          </a:xfrm>
          <a:prstGeom prst="curvedConnector2">
            <a:avLst/>
          </a:prstGeom>
          <a:ln w="38100">
            <a:solidFill>
              <a:srgbClr val="FFFF00"/>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41" name="Straight Arrow Connector 30">
            <a:extLst>
              <a:ext uri="{FF2B5EF4-FFF2-40B4-BE49-F238E27FC236}">
                <a16:creationId xmlns:a16="http://schemas.microsoft.com/office/drawing/2014/main" id="{718001F9-0AE8-0998-7ED4-138F2B41FC19}"/>
              </a:ext>
            </a:extLst>
          </p:cNvPr>
          <p:cNvCxnSpPr>
            <a:cxnSpLocks/>
            <a:stCxn id="15" idx="1"/>
            <a:endCxn id="16" idx="0"/>
          </p:cNvCxnSpPr>
          <p:nvPr/>
        </p:nvCxnSpPr>
        <p:spPr>
          <a:xfrm rot="10800000" flipV="1">
            <a:off x="5324533" y="-5546477"/>
            <a:ext cx="4223954" cy="1190574"/>
          </a:xfrm>
          <a:prstGeom prst="curvedConnector2">
            <a:avLst/>
          </a:prstGeom>
          <a:ln w="38100">
            <a:solidFill>
              <a:srgbClr val="FFFF00">
                <a:alpha val="0"/>
              </a:srgbClr>
            </a:solidFill>
            <a:tailEnd type="arrow" w="lg" len="med"/>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8B3582D1-27E9-DCB9-C190-B5AF75C6D7C3}"/>
              </a:ext>
            </a:extLst>
          </p:cNvPr>
          <p:cNvSpPr txBox="1"/>
          <p:nvPr/>
        </p:nvSpPr>
        <p:spPr>
          <a:xfrm>
            <a:off x="6606553" y="-4236609"/>
            <a:ext cx="337928" cy="461665"/>
          </a:xfrm>
          <a:prstGeom prst="rect">
            <a:avLst/>
          </a:prstGeom>
          <a:noFill/>
        </p:spPr>
        <p:txBody>
          <a:bodyPr wrap="square" rtlCol="0">
            <a:spAutoFit/>
          </a:bodyPr>
          <a:lstStyle/>
          <a:p>
            <a:pPr algn="ctr"/>
            <a:r>
              <a:rPr lang="es-AR" sz="2400" dirty="0">
                <a:solidFill>
                  <a:srgbClr val="FFFF00"/>
                </a:solidFill>
                <a:latin typeface="Girls Have Many Secrets" pitchFamily="2" charset="0"/>
              </a:rPr>
              <a:t>1</a:t>
            </a:r>
            <a:endParaRPr lang="en-US" sz="2400" dirty="0">
              <a:solidFill>
                <a:srgbClr val="FFFF00"/>
              </a:solidFill>
              <a:latin typeface="Girls Have Many Secrets" pitchFamily="2" charset="0"/>
            </a:endParaRPr>
          </a:p>
        </p:txBody>
      </p:sp>
      <p:sp>
        <p:nvSpPr>
          <p:cNvPr id="47" name="TextBox 46">
            <a:extLst>
              <a:ext uri="{FF2B5EF4-FFF2-40B4-BE49-F238E27FC236}">
                <a16:creationId xmlns:a16="http://schemas.microsoft.com/office/drawing/2014/main" id="{C90E2D6A-85AE-0D30-2BBF-58AB7DAAC9F2}"/>
              </a:ext>
            </a:extLst>
          </p:cNvPr>
          <p:cNvSpPr txBox="1"/>
          <p:nvPr/>
        </p:nvSpPr>
        <p:spPr>
          <a:xfrm>
            <a:off x="8734010" y="-4107162"/>
            <a:ext cx="337928" cy="461665"/>
          </a:xfrm>
          <a:prstGeom prst="rect">
            <a:avLst/>
          </a:prstGeom>
          <a:noFill/>
        </p:spPr>
        <p:txBody>
          <a:bodyPr wrap="square" rtlCol="0">
            <a:spAutoFit/>
          </a:bodyPr>
          <a:lstStyle/>
          <a:p>
            <a:pPr algn="ctr"/>
            <a:r>
              <a:rPr lang="es-AR" sz="2400" dirty="0">
                <a:solidFill>
                  <a:srgbClr val="FFFF00"/>
                </a:solidFill>
                <a:latin typeface="Girls Have Many Secrets" pitchFamily="2" charset="0"/>
              </a:rPr>
              <a:t>2</a:t>
            </a:r>
            <a:endParaRPr lang="en-US" sz="2400" dirty="0">
              <a:solidFill>
                <a:srgbClr val="FFFF00"/>
              </a:solidFill>
              <a:latin typeface="Girls Have Many Secrets" pitchFamily="2" charset="0"/>
            </a:endParaRPr>
          </a:p>
        </p:txBody>
      </p:sp>
      <p:sp>
        <p:nvSpPr>
          <p:cNvPr id="48" name="TextBox 47">
            <a:extLst>
              <a:ext uri="{FF2B5EF4-FFF2-40B4-BE49-F238E27FC236}">
                <a16:creationId xmlns:a16="http://schemas.microsoft.com/office/drawing/2014/main" id="{9DA4039F-0C39-7BAD-D226-A270E97F0E2E}"/>
              </a:ext>
            </a:extLst>
          </p:cNvPr>
          <p:cNvSpPr txBox="1"/>
          <p:nvPr/>
        </p:nvSpPr>
        <p:spPr>
          <a:xfrm>
            <a:off x="7818786" y="-5321163"/>
            <a:ext cx="337928" cy="461665"/>
          </a:xfrm>
          <a:prstGeom prst="rect">
            <a:avLst/>
          </a:prstGeom>
          <a:noFill/>
        </p:spPr>
        <p:txBody>
          <a:bodyPr wrap="square" rtlCol="0">
            <a:spAutoFit/>
          </a:bodyPr>
          <a:lstStyle/>
          <a:p>
            <a:pPr algn="ctr"/>
            <a:r>
              <a:rPr lang="es-AR" sz="2400" dirty="0">
                <a:solidFill>
                  <a:srgbClr val="FFFF00"/>
                </a:solidFill>
                <a:latin typeface="Girls Have Many Secrets" pitchFamily="2" charset="0"/>
              </a:rPr>
              <a:t>3</a:t>
            </a:r>
            <a:endParaRPr lang="en-US" sz="2400" dirty="0">
              <a:solidFill>
                <a:srgbClr val="FFFF00"/>
              </a:solidFill>
              <a:latin typeface="Girls Have Many Secrets" pitchFamily="2" charset="0"/>
            </a:endParaRPr>
          </a:p>
        </p:txBody>
      </p:sp>
      <p:sp>
        <p:nvSpPr>
          <p:cNvPr id="49" name="TextBox 48">
            <a:extLst>
              <a:ext uri="{FF2B5EF4-FFF2-40B4-BE49-F238E27FC236}">
                <a16:creationId xmlns:a16="http://schemas.microsoft.com/office/drawing/2014/main" id="{3E8B0C4B-4426-6B8A-919E-9A2F4D953089}"/>
              </a:ext>
            </a:extLst>
          </p:cNvPr>
          <p:cNvSpPr txBox="1"/>
          <p:nvPr/>
        </p:nvSpPr>
        <p:spPr>
          <a:xfrm>
            <a:off x="6653095" y="-1202935"/>
            <a:ext cx="337928" cy="461665"/>
          </a:xfrm>
          <a:prstGeom prst="rect">
            <a:avLst/>
          </a:prstGeom>
          <a:noFill/>
        </p:spPr>
        <p:txBody>
          <a:bodyPr wrap="square" rtlCol="0">
            <a:spAutoFit/>
          </a:bodyPr>
          <a:lstStyle/>
          <a:p>
            <a:pPr algn="ctr"/>
            <a:r>
              <a:rPr lang="es-AR" sz="2400" dirty="0">
                <a:solidFill>
                  <a:srgbClr val="FFFF00">
                    <a:alpha val="0"/>
                  </a:srgbClr>
                </a:solidFill>
                <a:latin typeface="Girls Have Many Secrets" pitchFamily="2" charset="0"/>
              </a:rPr>
              <a:t>4</a:t>
            </a:r>
            <a:endParaRPr lang="en-US" sz="2400" dirty="0">
              <a:solidFill>
                <a:srgbClr val="FFFF00">
                  <a:alpha val="0"/>
                </a:srgbClr>
              </a:solidFill>
              <a:latin typeface="Girls Have Many Secrets" pitchFamily="2" charset="0"/>
            </a:endParaRPr>
          </a:p>
        </p:txBody>
      </p:sp>
      <p:sp>
        <p:nvSpPr>
          <p:cNvPr id="10" name="TextBox 9">
            <a:extLst>
              <a:ext uri="{FF2B5EF4-FFF2-40B4-BE49-F238E27FC236}">
                <a16:creationId xmlns:a16="http://schemas.microsoft.com/office/drawing/2014/main" id="{F1F2B664-64F5-6AC4-EB7E-340C048336BB}"/>
              </a:ext>
            </a:extLst>
          </p:cNvPr>
          <p:cNvSpPr txBox="1"/>
          <p:nvPr/>
        </p:nvSpPr>
        <p:spPr>
          <a:xfrm rot="21320333">
            <a:off x="4220952" y="-6601741"/>
            <a:ext cx="3258384" cy="707886"/>
          </a:xfrm>
          <a:prstGeom prst="rect">
            <a:avLst/>
          </a:prstGeom>
          <a:noFill/>
        </p:spPr>
        <p:txBody>
          <a:bodyPr wrap="square" rtlCol="0">
            <a:spAutoFit/>
          </a:bodyPr>
          <a:lstStyle/>
          <a:p>
            <a:pPr algn="ctr"/>
            <a:r>
              <a:rPr lang="es-AR" sz="4000" dirty="0">
                <a:solidFill>
                  <a:srgbClr val="FFFF00"/>
                </a:solidFill>
                <a:latin typeface="Girls Have Many Secrets" pitchFamily="2" charset="0"/>
              </a:rPr>
              <a:t>Network </a:t>
            </a:r>
            <a:r>
              <a:rPr lang="es-AR" sz="4000" dirty="0" err="1">
                <a:solidFill>
                  <a:srgbClr val="FFFF00"/>
                </a:solidFill>
                <a:latin typeface="Girls Have Many Secrets" pitchFamily="2" charset="0"/>
              </a:rPr>
              <a:t>Only</a:t>
            </a:r>
            <a:endParaRPr lang="en-US" sz="4000" dirty="0">
              <a:solidFill>
                <a:srgbClr val="FFFF00"/>
              </a:solidFill>
              <a:latin typeface="Girls Have Many Secrets" pitchFamily="2" charset="0"/>
            </a:endParaRPr>
          </a:p>
        </p:txBody>
      </p:sp>
      <p:cxnSp>
        <p:nvCxnSpPr>
          <p:cNvPr id="12" name="Straight Arrow Connector 30">
            <a:extLst>
              <a:ext uri="{FF2B5EF4-FFF2-40B4-BE49-F238E27FC236}">
                <a16:creationId xmlns:a16="http://schemas.microsoft.com/office/drawing/2014/main" id="{720A4AE2-5438-EB52-2725-4889D33FD86A}"/>
              </a:ext>
            </a:extLst>
          </p:cNvPr>
          <p:cNvCxnSpPr>
            <a:cxnSpLocks/>
            <a:stCxn id="22" idx="1"/>
            <a:endCxn id="23" idx="2"/>
          </p:cNvCxnSpPr>
          <p:nvPr/>
        </p:nvCxnSpPr>
        <p:spPr>
          <a:xfrm rot="10800000">
            <a:off x="5324533" y="-2431289"/>
            <a:ext cx="4608421" cy="1459189"/>
          </a:xfrm>
          <a:prstGeom prst="curvedConnector2">
            <a:avLst/>
          </a:prstGeom>
          <a:ln w="38100">
            <a:solidFill>
              <a:srgbClr val="FFFF00">
                <a:alpha val="0"/>
              </a:srgbClr>
            </a:solidFill>
            <a:tailEnd type="arrow" w="lg" len="med"/>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6CE6F02-8A62-839E-A5E3-691593B23932}"/>
              </a:ext>
            </a:extLst>
          </p:cNvPr>
          <p:cNvSpPr txBox="1"/>
          <p:nvPr/>
        </p:nvSpPr>
        <p:spPr>
          <a:xfrm>
            <a:off x="334964" y="-4068014"/>
            <a:ext cx="3513706" cy="3247043"/>
          </a:xfrm>
          <a:prstGeom prst="rect">
            <a:avLst/>
          </a:prstGeom>
          <a:noFill/>
        </p:spPr>
        <p:txBody>
          <a:bodyPr wrap="square">
            <a:spAutoFit/>
          </a:bodyPr>
          <a:lstStyle/>
          <a:p>
            <a:pPr>
              <a:spcAft>
                <a:spcPts val="600"/>
              </a:spcAft>
            </a:pPr>
            <a:r>
              <a:rPr lang="es-ES" sz="2000" dirty="0">
                <a:solidFill>
                  <a:schemeClr val="bg1"/>
                </a:solidFill>
                <a:latin typeface="Fira Sans" panose="020B0503050000020004" pitchFamily="34" charset="0"/>
              </a:rPr>
              <a:t>Es un script que el navegador ejecuta en segundo plano en un hilo separado.</a:t>
            </a:r>
          </a:p>
          <a:p>
            <a:pPr>
              <a:spcAft>
                <a:spcPts val="600"/>
              </a:spcAft>
            </a:pPr>
            <a:r>
              <a:rPr lang="es-ES" sz="2000" dirty="0">
                <a:solidFill>
                  <a:schemeClr val="bg1"/>
                </a:solidFill>
                <a:latin typeface="Fira Sans" panose="020B0503050000020004" pitchFamily="34" charset="0"/>
              </a:rPr>
              <a:t>Sin embargo, es súper potente: puede </a:t>
            </a:r>
            <a:r>
              <a:rPr lang="es-ES" sz="2000" b="1" dirty="0">
                <a:solidFill>
                  <a:schemeClr val="bg1"/>
                </a:solidFill>
                <a:latin typeface="Fira Sans" panose="020B0503050000020004" pitchFamily="34" charset="0"/>
              </a:rPr>
              <a:t>interceptar</a:t>
            </a:r>
            <a:r>
              <a:rPr lang="es-ES" sz="2000" dirty="0">
                <a:solidFill>
                  <a:schemeClr val="bg1"/>
                </a:solidFill>
                <a:latin typeface="Fira Sans" panose="020B0503050000020004" pitchFamily="34" charset="0"/>
              </a:rPr>
              <a:t> y manejar las </a:t>
            </a:r>
            <a:r>
              <a:rPr lang="es-ES" sz="2000" b="1" dirty="0">
                <a:solidFill>
                  <a:schemeClr val="bg1"/>
                </a:solidFill>
                <a:latin typeface="Fira Sans" panose="020B0503050000020004" pitchFamily="34" charset="0"/>
              </a:rPr>
              <a:t>peticiones de red</a:t>
            </a:r>
            <a:r>
              <a:rPr lang="es-ES" sz="2000" dirty="0">
                <a:solidFill>
                  <a:schemeClr val="bg1"/>
                </a:solidFill>
                <a:latin typeface="Fira Sans" panose="020B0503050000020004" pitchFamily="34" charset="0"/>
              </a:rPr>
              <a:t>, gestionar la caché para </a:t>
            </a:r>
            <a:r>
              <a:rPr lang="es-ES" sz="2000" b="1" dirty="0">
                <a:solidFill>
                  <a:schemeClr val="bg1"/>
                </a:solidFill>
                <a:latin typeface="Fira Sans" panose="020B0503050000020004" pitchFamily="34" charset="0"/>
              </a:rPr>
              <a:t>habilitar el soporte offline</a:t>
            </a:r>
            <a:r>
              <a:rPr lang="es-ES" sz="2000" dirty="0">
                <a:solidFill>
                  <a:schemeClr val="bg1"/>
                </a:solidFill>
                <a:latin typeface="Fira Sans" panose="020B0503050000020004" pitchFamily="34" charset="0"/>
              </a:rPr>
              <a:t> o </a:t>
            </a:r>
            <a:r>
              <a:rPr lang="es-ES" sz="2000" b="1" dirty="0">
                <a:solidFill>
                  <a:schemeClr val="bg1"/>
                </a:solidFill>
                <a:latin typeface="Fira Sans" panose="020B0503050000020004" pitchFamily="34" charset="0"/>
              </a:rPr>
              <a:t>enviar notificaciones </a:t>
            </a:r>
            <a:r>
              <a:rPr lang="es-ES" sz="2000" b="1" dirty="0" err="1">
                <a:solidFill>
                  <a:schemeClr val="bg1"/>
                </a:solidFill>
                <a:latin typeface="Fira Sans" panose="020B0503050000020004" pitchFamily="34" charset="0"/>
              </a:rPr>
              <a:t>push</a:t>
            </a:r>
            <a:r>
              <a:rPr lang="es-ES" sz="2000" dirty="0">
                <a:solidFill>
                  <a:schemeClr val="bg1"/>
                </a:solidFill>
                <a:latin typeface="Fira Sans" panose="020B0503050000020004" pitchFamily="34" charset="0"/>
              </a:rPr>
              <a:t>.</a:t>
            </a:r>
          </a:p>
        </p:txBody>
      </p:sp>
      <p:sp>
        <p:nvSpPr>
          <p:cNvPr id="28" name="TextBox 27">
            <a:extLst>
              <a:ext uri="{FF2B5EF4-FFF2-40B4-BE49-F238E27FC236}">
                <a16:creationId xmlns:a16="http://schemas.microsoft.com/office/drawing/2014/main" id="{7082BE2F-8C1A-ADBD-D3D2-FC2AADE7FF84}"/>
              </a:ext>
            </a:extLst>
          </p:cNvPr>
          <p:cNvSpPr txBox="1"/>
          <p:nvPr/>
        </p:nvSpPr>
        <p:spPr>
          <a:xfrm>
            <a:off x="4197579" y="-1118952"/>
            <a:ext cx="8756421" cy="6370975"/>
          </a:xfrm>
          <a:prstGeom prst="rect">
            <a:avLst/>
          </a:prstGeom>
          <a:noFill/>
        </p:spPr>
        <p:txBody>
          <a:bodyPr wrap="square">
            <a:spAutoFit/>
          </a:bodyPr>
          <a:lstStyle/>
          <a:p>
            <a:r>
              <a:rPr lang="en-US" sz="1700" dirty="0">
                <a:solidFill>
                  <a:schemeClr val="bg1">
                    <a:alpha val="25000"/>
                  </a:schemeClr>
                </a:solidFill>
                <a:latin typeface="Fira Sans" panose="020B0503050000020004" pitchFamily="34" charset="0"/>
              </a:rPr>
              <a:t>1️⃣ </a:t>
            </a:r>
            <a:r>
              <a:rPr lang="en-US" sz="1700" b="0" dirty="0">
                <a:solidFill>
                  <a:srgbClr val="6A9955">
                    <a:alpha val="25000"/>
                  </a:srgbClr>
                </a:solidFill>
                <a:effectLst/>
                <a:latin typeface="Fira Code" panose="020B0809050000020004" pitchFamily="49" charset="0"/>
              </a:rPr>
              <a:t>// array de </a:t>
            </a:r>
            <a:r>
              <a:rPr lang="en-US" sz="1700" b="0" dirty="0" err="1">
                <a:solidFill>
                  <a:srgbClr val="6A9955">
                    <a:alpha val="25000"/>
                  </a:srgbClr>
                </a:solidFill>
                <a:effectLst/>
                <a:latin typeface="Fira Code" panose="020B0809050000020004" pitchFamily="49" charset="0"/>
              </a:rPr>
              <a:t>recursos</a:t>
            </a:r>
            <a:r>
              <a:rPr lang="en-US" sz="1700" b="0" dirty="0">
                <a:solidFill>
                  <a:srgbClr val="6A9955">
                    <a:alpha val="25000"/>
                  </a:srgbClr>
                </a:solidFill>
                <a:effectLst/>
                <a:latin typeface="Fira Code" panose="020B0809050000020004" pitchFamily="49" charset="0"/>
              </a:rPr>
              <a:t> que </a:t>
            </a:r>
            <a:r>
              <a:rPr lang="en-US" sz="1700" b="0" dirty="0" err="1">
                <a:solidFill>
                  <a:srgbClr val="6A9955">
                    <a:alpha val="25000"/>
                  </a:srgbClr>
                </a:solidFill>
                <a:effectLst/>
                <a:latin typeface="Fira Code" panose="020B0809050000020004" pitchFamily="49" charset="0"/>
              </a:rPr>
              <a:t>queremos</a:t>
            </a:r>
            <a:r>
              <a:rPr lang="en-US" sz="1700" b="0" dirty="0">
                <a:solidFill>
                  <a:srgbClr val="6A9955">
                    <a:alpha val="25000"/>
                  </a:srgbClr>
                </a:solidFill>
                <a:effectLst/>
                <a:latin typeface="Fira Code" panose="020B0809050000020004" pitchFamily="49" charset="0"/>
              </a:rPr>
              <a:t> </a:t>
            </a:r>
            <a:r>
              <a:rPr lang="en-US" sz="1700" b="0" dirty="0" err="1">
                <a:solidFill>
                  <a:srgbClr val="6A9955">
                    <a:alpha val="25000"/>
                  </a:srgbClr>
                </a:solidFill>
                <a:effectLst/>
                <a:latin typeface="Fira Code" panose="020B0809050000020004" pitchFamily="49" charset="0"/>
              </a:rPr>
              <a:t>cachear</a:t>
            </a:r>
            <a:endParaRPr lang="en-US" sz="1700" b="0" dirty="0">
              <a:solidFill>
                <a:srgbClr val="D4D4D4">
                  <a:alpha val="25000"/>
                </a:srgbClr>
              </a:solidFill>
              <a:effectLst/>
              <a:latin typeface="Fira Code" panose="020B0809050000020004" pitchFamily="49" charset="0"/>
            </a:endParaRPr>
          </a:p>
          <a:p>
            <a:r>
              <a:rPr lang="en-US" sz="1700" b="0" dirty="0">
                <a:solidFill>
                  <a:srgbClr val="569CD6">
                    <a:alpha val="25000"/>
                  </a:srgbClr>
                </a:solidFill>
                <a:effectLst/>
                <a:latin typeface="Fira Code" panose="020B0809050000020004" pitchFamily="49" charset="0"/>
              </a:rPr>
              <a:t>const</a:t>
            </a:r>
            <a:r>
              <a:rPr lang="en-US" sz="1700" b="0" dirty="0">
                <a:solidFill>
                  <a:srgbClr val="D4D4D4">
                    <a:alpha val="25000"/>
                  </a:srgbClr>
                </a:solidFill>
                <a:effectLst/>
                <a:latin typeface="Fira Code" panose="020B0809050000020004" pitchFamily="49" charset="0"/>
              </a:rPr>
              <a:t> </a:t>
            </a:r>
            <a:r>
              <a:rPr lang="en-US" sz="1700" b="0" dirty="0">
                <a:solidFill>
                  <a:srgbClr val="4FC1FF">
                    <a:alpha val="25000"/>
                  </a:srgbClr>
                </a:solidFill>
                <a:effectLst/>
                <a:latin typeface="Fira Code" panose="020B0809050000020004" pitchFamily="49" charset="0"/>
              </a:rPr>
              <a:t>assets</a:t>
            </a:r>
            <a:r>
              <a:rPr lang="en-US" sz="1700" b="0" dirty="0">
                <a:solidFill>
                  <a:srgbClr val="D4D4D4">
                    <a:alpha val="25000"/>
                  </a:srgbClr>
                </a:solidFill>
                <a:effectLst/>
                <a:latin typeface="Fira Code" panose="020B0809050000020004" pitchFamily="49" charset="0"/>
              </a:rPr>
              <a:t> = [</a:t>
            </a:r>
          </a:p>
          <a:p>
            <a:r>
              <a:rPr lang="en-US" sz="1700" b="0" dirty="0">
                <a:solidFill>
                  <a:srgbClr val="D4D4D4">
                    <a:alpha val="25000"/>
                  </a:srgbClr>
                </a:solidFill>
                <a:effectLst/>
                <a:latin typeface="Fira Code" panose="020B0809050000020004" pitchFamily="49" charset="0"/>
              </a:rPr>
              <a:t>    </a:t>
            </a:r>
            <a:r>
              <a:rPr lang="en-US" sz="1700" b="0" dirty="0">
                <a:solidFill>
                  <a:srgbClr val="CE9178">
                    <a:alpha val="25000"/>
                  </a:srgbClr>
                </a:solidFill>
                <a:effectLst/>
                <a:latin typeface="Fira Code" panose="020B0809050000020004" pitchFamily="49" charset="0"/>
              </a:rPr>
              <a:t>"/index.html"</a:t>
            </a:r>
            <a:r>
              <a:rPr lang="en-US" sz="1700" b="0" dirty="0">
                <a:solidFill>
                  <a:srgbClr val="D4D4D4">
                    <a:alpha val="25000"/>
                  </a:srgbClr>
                </a:solidFill>
                <a:effectLst/>
                <a:latin typeface="Fira Code" panose="020B0809050000020004" pitchFamily="49" charset="0"/>
              </a:rPr>
              <a:t>,</a:t>
            </a:r>
          </a:p>
          <a:p>
            <a:r>
              <a:rPr lang="en-US" sz="1700" b="0" dirty="0">
                <a:solidFill>
                  <a:srgbClr val="D4D4D4">
                    <a:alpha val="25000"/>
                  </a:srgbClr>
                </a:solidFill>
                <a:effectLst/>
                <a:latin typeface="Fira Code" panose="020B0809050000020004" pitchFamily="49" charset="0"/>
              </a:rPr>
              <a:t>    </a:t>
            </a:r>
            <a:r>
              <a:rPr lang="en-US" sz="1700" b="0" dirty="0">
                <a:solidFill>
                  <a:srgbClr val="CE9178">
                    <a:alpha val="25000"/>
                  </a:srgbClr>
                </a:solidFill>
                <a:effectLst/>
                <a:latin typeface="Fira Code" panose="020B0809050000020004" pitchFamily="49" charset="0"/>
              </a:rPr>
              <a:t>"/styles/styles.min.css"</a:t>
            </a:r>
            <a:r>
              <a:rPr lang="en-US" sz="1700" b="0" dirty="0">
                <a:solidFill>
                  <a:srgbClr val="D4D4D4">
                    <a:alpha val="25000"/>
                  </a:srgbClr>
                </a:solidFill>
                <a:effectLst/>
                <a:latin typeface="Fira Code" panose="020B0809050000020004" pitchFamily="49" charset="0"/>
              </a:rPr>
              <a:t>,</a:t>
            </a:r>
          </a:p>
          <a:p>
            <a:r>
              <a:rPr lang="en-US" sz="1700" b="0" dirty="0">
                <a:solidFill>
                  <a:srgbClr val="D4D4D4">
                    <a:alpha val="25000"/>
                  </a:srgbClr>
                </a:solidFill>
                <a:effectLst/>
                <a:latin typeface="Fira Code" panose="020B0809050000020004" pitchFamily="49" charset="0"/>
              </a:rPr>
              <a:t>    </a:t>
            </a:r>
            <a:r>
              <a:rPr lang="en-US" sz="1700" b="0" dirty="0">
                <a:solidFill>
                  <a:srgbClr val="CE9178">
                    <a:alpha val="25000"/>
                  </a:srgbClr>
                </a:solidFill>
                <a:effectLst/>
                <a:latin typeface="Fira Code" panose="020B0809050000020004" pitchFamily="49" charset="0"/>
              </a:rPr>
              <a:t>"/</a:t>
            </a:r>
            <a:r>
              <a:rPr lang="en-US" sz="1700" b="0" dirty="0" err="1">
                <a:solidFill>
                  <a:srgbClr val="CE9178">
                    <a:alpha val="25000"/>
                  </a:srgbClr>
                </a:solidFill>
                <a:effectLst/>
                <a:latin typeface="Fira Code" panose="020B0809050000020004" pitchFamily="49" charset="0"/>
              </a:rPr>
              <a:t>js</a:t>
            </a:r>
            <a:r>
              <a:rPr lang="en-US" sz="1700" b="0" dirty="0">
                <a:solidFill>
                  <a:srgbClr val="CE9178">
                    <a:alpha val="25000"/>
                  </a:srgbClr>
                </a:solidFill>
                <a:effectLst/>
                <a:latin typeface="Fira Code" panose="020B0809050000020004" pitchFamily="49" charset="0"/>
              </a:rPr>
              <a:t>/app.js"</a:t>
            </a:r>
            <a:endParaRPr lang="en-US" sz="1700" b="0" dirty="0">
              <a:solidFill>
                <a:srgbClr val="D4D4D4">
                  <a:alpha val="25000"/>
                </a:srgbClr>
              </a:solidFill>
              <a:effectLst/>
              <a:latin typeface="Fira Code" panose="020B0809050000020004" pitchFamily="49" charset="0"/>
            </a:endParaRPr>
          </a:p>
          <a:p>
            <a:r>
              <a:rPr lang="en-US" sz="1700" b="0" dirty="0">
                <a:solidFill>
                  <a:srgbClr val="D4D4D4">
                    <a:alpha val="25000"/>
                  </a:srgbClr>
                </a:solidFill>
                <a:effectLst/>
                <a:latin typeface="Fira Code" panose="020B0809050000020004" pitchFamily="49" charset="0"/>
              </a:rPr>
              <a:t>];</a:t>
            </a:r>
          </a:p>
          <a:p>
            <a:br>
              <a:rPr lang="en-US" sz="1700" b="0" dirty="0">
                <a:solidFill>
                  <a:srgbClr val="D4D4D4">
                    <a:alpha val="25000"/>
                  </a:srgbClr>
                </a:solidFill>
                <a:effectLst/>
                <a:latin typeface="Fira Code" panose="020B0809050000020004" pitchFamily="49" charset="0"/>
              </a:rPr>
            </a:br>
            <a:r>
              <a:rPr lang="en-US" sz="1700" dirty="0">
                <a:solidFill>
                  <a:schemeClr val="bg1">
                    <a:alpha val="25000"/>
                  </a:schemeClr>
                </a:solidFill>
                <a:latin typeface="Fira Sans" panose="020B0503050000020004" pitchFamily="34" charset="0"/>
              </a:rPr>
              <a:t>2️⃣ </a:t>
            </a:r>
            <a:r>
              <a:rPr lang="en-US" sz="1700" b="0" dirty="0">
                <a:solidFill>
                  <a:srgbClr val="6A9955">
                    <a:alpha val="25000"/>
                  </a:srgbClr>
                </a:solidFill>
                <a:effectLst/>
                <a:latin typeface="Fira Code" panose="020B0809050000020004" pitchFamily="49" charset="0"/>
              </a:rPr>
              <a:t>// </a:t>
            </a:r>
            <a:r>
              <a:rPr lang="en-US" sz="1700" b="0" dirty="0" err="1">
                <a:solidFill>
                  <a:srgbClr val="6A9955">
                    <a:alpha val="25000"/>
                  </a:srgbClr>
                </a:solidFill>
                <a:effectLst/>
                <a:latin typeface="Fira Code" panose="020B0809050000020004" pitchFamily="49" charset="0"/>
              </a:rPr>
              <a:t>instalamos</a:t>
            </a:r>
            <a:r>
              <a:rPr lang="en-US" sz="1700" b="0" dirty="0">
                <a:solidFill>
                  <a:srgbClr val="6A9955">
                    <a:alpha val="25000"/>
                  </a:srgbClr>
                </a:solidFill>
                <a:effectLst/>
                <a:latin typeface="Fira Code" panose="020B0809050000020004" pitchFamily="49" charset="0"/>
              </a:rPr>
              <a:t> </a:t>
            </a:r>
            <a:r>
              <a:rPr lang="en-US" sz="1700" b="0" dirty="0" err="1">
                <a:solidFill>
                  <a:srgbClr val="6A9955">
                    <a:alpha val="25000"/>
                  </a:srgbClr>
                </a:solidFill>
                <a:effectLst/>
                <a:latin typeface="Fira Code" panose="020B0809050000020004" pitchFamily="49" charset="0"/>
              </a:rPr>
              <a:t>el</a:t>
            </a:r>
            <a:r>
              <a:rPr lang="en-US" sz="1700" b="0" dirty="0">
                <a:solidFill>
                  <a:srgbClr val="6A9955">
                    <a:alpha val="25000"/>
                  </a:srgbClr>
                </a:solidFill>
                <a:effectLst/>
                <a:latin typeface="Fira Code" panose="020B0809050000020004" pitchFamily="49" charset="0"/>
              </a:rPr>
              <a:t> service worker</a:t>
            </a:r>
            <a:endParaRPr lang="en-US" sz="1700" b="0" dirty="0">
              <a:solidFill>
                <a:srgbClr val="D4D4D4">
                  <a:alpha val="25000"/>
                </a:srgbClr>
              </a:solidFill>
              <a:effectLst/>
              <a:latin typeface="Fira Code" panose="020B0809050000020004" pitchFamily="49" charset="0"/>
            </a:endParaRPr>
          </a:p>
          <a:p>
            <a:r>
              <a:rPr lang="en-US" sz="1700" b="0" dirty="0" err="1">
                <a:solidFill>
                  <a:srgbClr val="9CDCFE">
                    <a:alpha val="25000"/>
                  </a:srgbClr>
                </a:solidFill>
                <a:effectLst/>
                <a:latin typeface="Fira Code" panose="020B0809050000020004" pitchFamily="49" charset="0"/>
              </a:rPr>
              <a:t>self</a:t>
            </a:r>
            <a:r>
              <a:rPr lang="en-US" sz="1700" b="0" dirty="0" err="1">
                <a:solidFill>
                  <a:srgbClr val="D4D4D4">
                    <a:alpha val="25000"/>
                  </a:srgbClr>
                </a:solidFill>
                <a:effectLst/>
                <a:latin typeface="Fira Code" panose="020B0809050000020004" pitchFamily="49" charset="0"/>
              </a:rPr>
              <a:t>.</a:t>
            </a:r>
            <a:r>
              <a:rPr lang="en-US" sz="1700" b="0" dirty="0" err="1">
                <a:solidFill>
                  <a:srgbClr val="DCDCAA">
                    <a:alpha val="25000"/>
                  </a:srgbClr>
                </a:solidFill>
                <a:effectLst/>
                <a:latin typeface="Fira Code" panose="020B0809050000020004" pitchFamily="49" charset="0"/>
              </a:rPr>
              <a:t>addEventListener</a:t>
            </a:r>
            <a:r>
              <a:rPr lang="en-US" sz="1700" b="0" dirty="0">
                <a:solidFill>
                  <a:srgbClr val="D4D4D4">
                    <a:alpha val="25000"/>
                  </a:srgbClr>
                </a:solidFill>
                <a:effectLst/>
                <a:latin typeface="Fira Code" panose="020B0809050000020004" pitchFamily="49" charset="0"/>
              </a:rPr>
              <a:t>(</a:t>
            </a:r>
            <a:r>
              <a:rPr lang="en-US" sz="1700" b="0" dirty="0">
                <a:solidFill>
                  <a:srgbClr val="CE9178">
                    <a:alpha val="25000"/>
                  </a:srgbClr>
                </a:solidFill>
                <a:effectLst/>
                <a:latin typeface="Fira Code" panose="020B0809050000020004" pitchFamily="49" charset="0"/>
              </a:rPr>
              <a:t>"install"</a:t>
            </a:r>
            <a:r>
              <a:rPr lang="en-US" sz="1700" b="0" dirty="0">
                <a:solidFill>
                  <a:srgbClr val="D4D4D4">
                    <a:alpha val="25000"/>
                  </a:srgbClr>
                </a:solidFill>
                <a:effectLst/>
                <a:latin typeface="Fira Code" panose="020B0809050000020004" pitchFamily="49" charset="0"/>
              </a:rPr>
              <a:t>, </a:t>
            </a:r>
            <a:r>
              <a:rPr lang="en-US" sz="1700" b="0" dirty="0" err="1">
                <a:solidFill>
                  <a:srgbClr val="9CDCFE">
                    <a:alpha val="25000"/>
                  </a:srgbClr>
                </a:solidFill>
                <a:effectLst/>
                <a:latin typeface="Fira Code" panose="020B0809050000020004" pitchFamily="49" charset="0"/>
              </a:rPr>
              <a:t>installEvent</a:t>
            </a:r>
            <a:r>
              <a:rPr lang="en-US" sz="1700" b="0" dirty="0">
                <a:solidFill>
                  <a:srgbClr val="D4D4D4">
                    <a:alpha val="25000"/>
                  </a:srgbClr>
                </a:solidFill>
                <a:effectLst/>
                <a:latin typeface="Fira Code" panose="020B0809050000020004" pitchFamily="49" charset="0"/>
              </a:rPr>
              <a:t> </a:t>
            </a:r>
            <a:r>
              <a:rPr lang="en-US" sz="1700" b="0" dirty="0">
                <a:solidFill>
                  <a:srgbClr val="569CD6">
                    <a:alpha val="25000"/>
                  </a:srgbClr>
                </a:solidFill>
                <a:effectLst/>
                <a:latin typeface="Fira Code" panose="020B0809050000020004" pitchFamily="49" charset="0"/>
              </a:rPr>
              <a:t>=&gt;</a:t>
            </a:r>
            <a:r>
              <a:rPr lang="en-US" sz="1700" b="0" dirty="0">
                <a:solidFill>
                  <a:srgbClr val="D4D4D4">
                    <a:alpha val="25000"/>
                  </a:srgbClr>
                </a:solidFill>
                <a:effectLst/>
                <a:latin typeface="Fira Code" panose="020B0809050000020004" pitchFamily="49" charset="0"/>
              </a:rPr>
              <a:t> {</a:t>
            </a:r>
          </a:p>
          <a:p>
            <a:r>
              <a:rPr lang="en-US" sz="1700" b="0" dirty="0">
                <a:solidFill>
                  <a:srgbClr val="D4D4D4">
                    <a:alpha val="25000"/>
                  </a:srgbClr>
                </a:solidFill>
                <a:effectLst/>
                <a:latin typeface="Fira Code" panose="020B0809050000020004" pitchFamily="49" charset="0"/>
              </a:rPr>
              <a:t>    </a:t>
            </a:r>
            <a:r>
              <a:rPr lang="en-US" sz="1700" b="0" dirty="0" err="1">
                <a:solidFill>
                  <a:srgbClr val="9CDCFE">
                    <a:alpha val="25000"/>
                  </a:srgbClr>
                </a:solidFill>
                <a:effectLst/>
                <a:latin typeface="Fira Code" panose="020B0809050000020004" pitchFamily="49" charset="0"/>
              </a:rPr>
              <a:t>installEvent</a:t>
            </a:r>
            <a:r>
              <a:rPr lang="en-US" sz="1700" b="0" dirty="0" err="1">
                <a:solidFill>
                  <a:srgbClr val="D4D4D4">
                    <a:alpha val="25000"/>
                  </a:srgbClr>
                </a:solidFill>
                <a:effectLst/>
                <a:latin typeface="Fira Code" panose="020B0809050000020004" pitchFamily="49" charset="0"/>
              </a:rPr>
              <a:t>.</a:t>
            </a:r>
            <a:r>
              <a:rPr lang="en-US" sz="1700" b="0" dirty="0" err="1">
                <a:solidFill>
                  <a:srgbClr val="DCDCAA">
                    <a:alpha val="25000"/>
                  </a:srgbClr>
                </a:solidFill>
                <a:effectLst/>
                <a:latin typeface="Fira Code" panose="020B0809050000020004" pitchFamily="49" charset="0"/>
              </a:rPr>
              <a:t>waitUntil</a:t>
            </a:r>
            <a:r>
              <a:rPr lang="en-US" sz="1700" b="0" dirty="0">
                <a:solidFill>
                  <a:srgbClr val="D4D4D4">
                    <a:alpha val="25000"/>
                  </a:srgbClr>
                </a:solidFill>
                <a:effectLst/>
                <a:latin typeface="Fira Code" panose="020B0809050000020004" pitchFamily="49" charset="0"/>
              </a:rPr>
              <a:t>(</a:t>
            </a:r>
          </a:p>
          <a:p>
            <a:r>
              <a:rPr lang="en-US" sz="1700" b="0" dirty="0">
                <a:solidFill>
                  <a:srgbClr val="D4D4D4">
                    <a:alpha val="25000"/>
                  </a:srgbClr>
                </a:solidFill>
                <a:effectLst/>
                <a:latin typeface="Fira Code" panose="020B0809050000020004" pitchFamily="49" charset="0"/>
              </a:rPr>
              <a:t>        </a:t>
            </a:r>
            <a:r>
              <a:rPr lang="en-US" sz="1700" b="0" dirty="0" err="1">
                <a:solidFill>
                  <a:srgbClr val="9CDCFE">
                    <a:alpha val="25000"/>
                  </a:srgbClr>
                </a:solidFill>
                <a:effectLst/>
                <a:latin typeface="Fira Code" panose="020B0809050000020004" pitchFamily="49" charset="0"/>
              </a:rPr>
              <a:t>caches</a:t>
            </a:r>
            <a:r>
              <a:rPr lang="en-US" sz="1700" b="0" dirty="0" err="1">
                <a:solidFill>
                  <a:srgbClr val="D4D4D4">
                    <a:alpha val="25000"/>
                  </a:srgbClr>
                </a:solidFill>
                <a:effectLst/>
                <a:latin typeface="Fira Code" panose="020B0809050000020004" pitchFamily="49" charset="0"/>
              </a:rPr>
              <a:t>.</a:t>
            </a:r>
            <a:r>
              <a:rPr lang="en-US" sz="1700" b="0" dirty="0" err="1">
                <a:solidFill>
                  <a:srgbClr val="DCDCAA">
                    <a:alpha val="25000"/>
                  </a:srgbClr>
                </a:solidFill>
                <a:effectLst/>
                <a:latin typeface="Fira Code" panose="020B0809050000020004" pitchFamily="49" charset="0"/>
              </a:rPr>
              <a:t>open</a:t>
            </a:r>
            <a:r>
              <a:rPr lang="en-US" sz="1700" b="0" dirty="0">
                <a:solidFill>
                  <a:srgbClr val="D4D4D4">
                    <a:alpha val="25000"/>
                  </a:srgbClr>
                </a:solidFill>
                <a:effectLst/>
                <a:latin typeface="Fira Code" panose="020B0809050000020004" pitchFamily="49" charset="0"/>
              </a:rPr>
              <a:t>(</a:t>
            </a:r>
            <a:r>
              <a:rPr lang="en-US" sz="1700" b="0" dirty="0">
                <a:solidFill>
                  <a:srgbClr val="CE9178">
                    <a:alpha val="25000"/>
                  </a:srgbClr>
                </a:solidFill>
                <a:effectLst/>
                <a:latin typeface="Fira Code" panose="020B0809050000020004" pitchFamily="49" charset="0"/>
              </a:rPr>
              <a:t>"my-todo-list-0"</a:t>
            </a:r>
            <a:r>
              <a:rPr lang="en-US" sz="1700" b="0" dirty="0">
                <a:solidFill>
                  <a:srgbClr val="D4D4D4">
                    <a:alpha val="25000"/>
                  </a:srgbClr>
                </a:solidFill>
                <a:effectLst/>
                <a:latin typeface="Fira Code" panose="020B0809050000020004" pitchFamily="49" charset="0"/>
              </a:rPr>
              <a:t>).</a:t>
            </a:r>
            <a:r>
              <a:rPr lang="en-US" sz="1700" b="0" dirty="0">
                <a:solidFill>
                  <a:srgbClr val="DCDCAA">
                    <a:alpha val="25000"/>
                  </a:srgbClr>
                </a:solidFill>
                <a:effectLst/>
                <a:latin typeface="Fira Code" panose="020B0809050000020004" pitchFamily="49" charset="0"/>
              </a:rPr>
              <a:t>then</a:t>
            </a:r>
            <a:r>
              <a:rPr lang="en-US" sz="1700" b="0" dirty="0">
                <a:solidFill>
                  <a:srgbClr val="D4D4D4">
                    <a:alpha val="25000"/>
                  </a:srgbClr>
                </a:solidFill>
                <a:effectLst/>
                <a:latin typeface="Fira Code" panose="020B0809050000020004" pitchFamily="49" charset="0"/>
              </a:rPr>
              <a:t>(</a:t>
            </a:r>
            <a:r>
              <a:rPr lang="en-US" sz="1700" b="0" dirty="0">
                <a:solidFill>
                  <a:srgbClr val="9CDCFE">
                    <a:alpha val="25000"/>
                  </a:srgbClr>
                </a:solidFill>
                <a:effectLst/>
                <a:latin typeface="Fira Code" panose="020B0809050000020004" pitchFamily="49" charset="0"/>
              </a:rPr>
              <a:t>cache</a:t>
            </a:r>
            <a:r>
              <a:rPr lang="en-US" sz="1700" b="0" dirty="0">
                <a:solidFill>
                  <a:srgbClr val="D4D4D4">
                    <a:alpha val="25000"/>
                  </a:srgbClr>
                </a:solidFill>
                <a:effectLst/>
                <a:latin typeface="Fira Code" panose="020B0809050000020004" pitchFamily="49" charset="0"/>
              </a:rPr>
              <a:t> </a:t>
            </a:r>
            <a:r>
              <a:rPr lang="en-US" sz="1700" b="0" dirty="0">
                <a:solidFill>
                  <a:srgbClr val="569CD6">
                    <a:alpha val="25000"/>
                  </a:srgbClr>
                </a:solidFill>
                <a:effectLst/>
                <a:latin typeface="Fira Code" panose="020B0809050000020004" pitchFamily="49" charset="0"/>
              </a:rPr>
              <a:t>=&gt;</a:t>
            </a:r>
            <a:r>
              <a:rPr lang="en-US" sz="1700" b="0" dirty="0">
                <a:solidFill>
                  <a:srgbClr val="D4D4D4">
                    <a:alpha val="25000"/>
                  </a:srgbClr>
                </a:solidFill>
                <a:effectLst/>
                <a:latin typeface="Fira Code" panose="020B0809050000020004" pitchFamily="49" charset="0"/>
              </a:rPr>
              <a:t> {</a:t>
            </a:r>
          </a:p>
          <a:p>
            <a:r>
              <a:rPr lang="en-US" sz="1700" b="0" dirty="0">
                <a:solidFill>
                  <a:srgbClr val="D4D4D4">
                    <a:alpha val="25000"/>
                  </a:srgbClr>
                </a:solidFill>
                <a:effectLst/>
                <a:latin typeface="Fira Code" panose="020B0809050000020004" pitchFamily="49" charset="0"/>
              </a:rPr>
              <a:t>            </a:t>
            </a:r>
            <a:r>
              <a:rPr lang="en-US" sz="1700" b="0" dirty="0" err="1">
                <a:solidFill>
                  <a:srgbClr val="9CDCFE">
                    <a:alpha val="25000"/>
                  </a:srgbClr>
                </a:solidFill>
                <a:effectLst/>
                <a:latin typeface="Fira Code" panose="020B0809050000020004" pitchFamily="49" charset="0"/>
              </a:rPr>
              <a:t>cache</a:t>
            </a:r>
            <a:r>
              <a:rPr lang="en-US" sz="1700" b="0" dirty="0" err="1">
                <a:solidFill>
                  <a:srgbClr val="D4D4D4">
                    <a:alpha val="25000"/>
                  </a:srgbClr>
                </a:solidFill>
                <a:effectLst/>
                <a:latin typeface="Fira Code" panose="020B0809050000020004" pitchFamily="49" charset="0"/>
              </a:rPr>
              <a:t>.</a:t>
            </a:r>
            <a:r>
              <a:rPr lang="en-US" sz="1700" b="0" dirty="0" err="1">
                <a:solidFill>
                  <a:srgbClr val="DCDCAA">
                    <a:alpha val="25000"/>
                  </a:srgbClr>
                </a:solidFill>
                <a:effectLst/>
                <a:latin typeface="Fira Code" panose="020B0809050000020004" pitchFamily="49" charset="0"/>
              </a:rPr>
              <a:t>addAll</a:t>
            </a:r>
            <a:r>
              <a:rPr lang="en-US" sz="1700" b="0" dirty="0">
                <a:solidFill>
                  <a:srgbClr val="D4D4D4">
                    <a:alpha val="25000"/>
                  </a:srgbClr>
                </a:solidFill>
                <a:effectLst/>
                <a:latin typeface="Fira Code" panose="020B0809050000020004" pitchFamily="49" charset="0"/>
              </a:rPr>
              <a:t>(</a:t>
            </a:r>
            <a:r>
              <a:rPr lang="en-US" sz="1700" b="0" dirty="0">
                <a:solidFill>
                  <a:srgbClr val="4FC1FF">
                    <a:alpha val="25000"/>
                  </a:srgbClr>
                </a:solidFill>
                <a:effectLst/>
                <a:latin typeface="Fira Code" panose="020B0809050000020004" pitchFamily="49" charset="0"/>
              </a:rPr>
              <a:t>assets</a:t>
            </a:r>
            <a:r>
              <a:rPr lang="en-US" sz="1700" b="0" dirty="0">
                <a:solidFill>
                  <a:srgbClr val="D4D4D4">
                    <a:alpha val="25000"/>
                  </a:srgbClr>
                </a:solidFill>
                <a:effectLst/>
                <a:latin typeface="Fira Code" panose="020B0809050000020004" pitchFamily="49" charset="0"/>
              </a:rPr>
              <a:t>)</a:t>
            </a:r>
          </a:p>
          <a:p>
            <a:r>
              <a:rPr lang="en-US" sz="1700" b="0" dirty="0">
                <a:solidFill>
                  <a:srgbClr val="D4D4D4">
                    <a:alpha val="25000"/>
                  </a:srgbClr>
                </a:solidFill>
                <a:effectLst/>
                <a:latin typeface="Fira Code" panose="020B0809050000020004" pitchFamily="49" charset="0"/>
              </a:rPr>
              <a:t>        })</a:t>
            </a:r>
          </a:p>
          <a:p>
            <a:r>
              <a:rPr lang="en-US" sz="1700" b="0" dirty="0">
                <a:solidFill>
                  <a:srgbClr val="D4D4D4">
                    <a:alpha val="25000"/>
                  </a:srgbClr>
                </a:solidFill>
                <a:effectLst/>
                <a:latin typeface="Fira Code" panose="020B0809050000020004" pitchFamily="49" charset="0"/>
              </a:rPr>
              <a:t>    )</a:t>
            </a:r>
          </a:p>
          <a:p>
            <a:r>
              <a:rPr lang="en-US" sz="1700" b="0" dirty="0">
                <a:solidFill>
                  <a:srgbClr val="D4D4D4">
                    <a:alpha val="25000"/>
                  </a:srgbClr>
                </a:solidFill>
                <a:effectLst/>
                <a:latin typeface="Fira Code" panose="020B0809050000020004" pitchFamily="49" charset="0"/>
              </a:rPr>
              <a:t>});</a:t>
            </a:r>
          </a:p>
          <a:p>
            <a:endParaRPr lang="en-US" sz="1700" b="0" dirty="0">
              <a:solidFill>
                <a:srgbClr val="D4D4D4"/>
              </a:solidFill>
              <a:effectLst/>
              <a:latin typeface="Fira Code" panose="020B0809050000020004" pitchFamily="49" charset="0"/>
            </a:endParaRPr>
          </a:p>
          <a:p>
            <a:r>
              <a:rPr lang="en-US" sz="1700" dirty="0">
                <a:solidFill>
                  <a:schemeClr val="bg1"/>
                </a:solidFill>
                <a:latin typeface="Fira Sans" panose="020B0503050000020004" pitchFamily="34" charset="0"/>
              </a:rPr>
              <a:t>3️⃣ </a:t>
            </a:r>
            <a:r>
              <a:rPr lang="en-US" sz="1700" b="0" dirty="0">
                <a:solidFill>
                  <a:srgbClr val="6A9955"/>
                </a:solidFill>
                <a:effectLst/>
                <a:latin typeface="Fira Code" panose="020B0809050000020004" pitchFamily="49" charset="0"/>
              </a:rPr>
              <a:t>// </a:t>
            </a:r>
            <a:r>
              <a:rPr lang="en-US" sz="1700" b="0" dirty="0" err="1">
                <a:solidFill>
                  <a:srgbClr val="6A9955"/>
                </a:solidFill>
                <a:effectLst/>
                <a:latin typeface="Fira Code" panose="020B0809050000020004" pitchFamily="49" charset="0"/>
              </a:rPr>
              <a:t>interceptamos</a:t>
            </a:r>
            <a:r>
              <a:rPr lang="en-US" sz="1700" b="0" dirty="0">
                <a:solidFill>
                  <a:srgbClr val="6A9955"/>
                </a:solidFill>
                <a:effectLst/>
                <a:latin typeface="Fira Code" panose="020B0809050000020004" pitchFamily="49" charset="0"/>
              </a:rPr>
              <a:t> las </a:t>
            </a:r>
            <a:r>
              <a:rPr lang="en-US" sz="1700" b="0" dirty="0" err="1">
                <a:solidFill>
                  <a:srgbClr val="6A9955"/>
                </a:solidFill>
                <a:effectLst/>
                <a:latin typeface="Fira Code" panose="020B0809050000020004" pitchFamily="49" charset="0"/>
              </a:rPr>
              <a:t>peticiones</a:t>
            </a:r>
            <a:r>
              <a:rPr lang="en-US" sz="1700" b="0" dirty="0">
                <a:solidFill>
                  <a:srgbClr val="6A9955"/>
                </a:solidFill>
                <a:effectLst/>
                <a:latin typeface="Fira Code" panose="020B0809050000020004" pitchFamily="49" charset="0"/>
              </a:rPr>
              <a:t> de red</a:t>
            </a:r>
            <a:br>
              <a:rPr lang="en-US" sz="1700" b="0" dirty="0">
                <a:solidFill>
                  <a:srgbClr val="D4D4D4"/>
                </a:solidFill>
                <a:effectLst/>
                <a:latin typeface="Fira Code" panose="020B0809050000020004" pitchFamily="49" charset="0"/>
              </a:rPr>
            </a:br>
            <a:r>
              <a:rPr lang="en-US" sz="1700" b="0" dirty="0" err="1">
                <a:solidFill>
                  <a:srgbClr val="9CDCFE"/>
                </a:solidFill>
                <a:effectLst/>
                <a:latin typeface="Fira Code" panose="020B0809050000020004" pitchFamily="49" charset="0"/>
              </a:rPr>
              <a:t>self</a:t>
            </a:r>
            <a:r>
              <a:rPr lang="en-US" sz="1700" b="0" dirty="0" err="1">
                <a:solidFill>
                  <a:srgbClr val="D4D4D4"/>
                </a:solidFill>
                <a:effectLst/>
                <a:latin typeface="Fira Code" panose="020B0809050000020004" pitchFamily="49" charset="0"/>
              </a:rPr>
              <a:t>.</a:t>
            </a:r>
            <a:r>
              <a:rPr lang="en-US" sz="1700" b="0" dirty="0" err="1">
                <a:solidFill>
                  <a:srgbClr val="DCDCAA"/>
                </a:solidFill>
                <a:effectLst/>
                <a:latin typeface="Fira Code" panose="020B0809050000020004" pitchFamily="49" charset="0"/>
              </a:rPr>
              <a:t>addEventListener</a:t>
            </a:r>
            <a:r>
              <a:rPr lang="en-US" sz="1700" b="0" dirty="0">
                <a:solidFill>
                  <a:srgbClr val="D4D4D4"/>
                </a:solidFill>
                <a:effectLst/>
                <a:latin typeface="Fira Code" panose="020B0809050000020004" pitchFamily="49" charset="0"/>
              </a:rPr>
              <a:t>(</a:t>
            </a:r>
            <a:r>
              <a:rPr lang="en-US" sz="1700" b="0" dirty="0">
                <a:solidFill>
                  <a:srgbClr val="CE9178"/>
                </a:solidFill>
                <a:effectLst/>
                <a:latin typeface="Fira Code" panose="020B0809050000020004" pitchFamily="49" charset="0"/>
              </a:rPr>
              <a:t>"fetch"</a:t>
            </a:r>
            <a:r>
              <a:rPr lang="en-US" sz="1700" b="0" dirty="0">
                <a:solidFill>
                  <a:srgbClr val="D4D4D4"/>
                </a:solidFill>
                <a:effectLst/>
                <a:latin typeface="Fira Code" panose="020B0809050000020004" pitchFamily="49" charset="0"/>
              </a:rPr>
              <a:t>, </a:t>
            </a:r>
            <a:r>
              <a:rPr lang="en-US" sz="1700" b="0" dirty="0" err="1">
                <a:solidFill>
                  <a:srgbClr val="9CDCFE"/>
                </a:solidFill>
                <a:effectLst/>
                <a:latin typeface="Fira Code" panose="020B0809050000020004" pitchFamily="49" charset="0"/>
              </a:rPr>
              <a:t>fetchEvent</a:t>
            </a:r>
            <a:r>
              <a:rPr lang="en-US" sz="1700" b="0" dirty="0">
                <a:solidFill>
                  <a:srgbClr val="D4D4D4"/>
                </a:solidFill>
                <a:effectLst/>
                <a:latin typeface="Fira Code" panose="020B0809050000020004" pitchFamily="49" charset="0"/>
              </a:rPr>
              <a:t> </a:t>
            </a:r>
            <a:r>
              <a:rPr lang="en-US" sz="1700" b="0" dirty="0">
                <a:solidFill>
                  <a:srgbClr val="569CD6"/>
                </a:solidFill>
                <a:effectLst/>
                <a:latin typeface="Fira Code" panose="020B0809050000020004" pitchFamily="49" charset="0"/>
              </a:rPr>
              <a:t>=&gt;</a:t>
            </a:r>
            <a:r>
              <a:rPr lang="en-US" sz="1700" b="0" dirty="0">
                <a:solidFill>
                  <a:srgbClr val="D4D4D4"/>
                </a:solidFill>
                <a:effectLst/>
                <a:latin typeface="Fira Code" panose="020B0809050000020004" pitchFamily="49" charset="0"/>
              </a:rPr>
              <a:t> {</a:t>
            </a:r>
          </a:p>
          <a:p>
            <a:r>
              <a:rPr lang="en-US" sz="1700" b="0" dirty="0">
                <a:solidFill>
                  <a:srgbClr val="D4D4D4"/>
                </a:solidFill>
                <a:effectLst/>
                <a:latin typeface="Fira Code" panose="020B0809050000020004" pitchFamily="49" charset="0"/>
              </a:rPr>
              <a:t>    </a:t>
            </a:r>
            <a:r>
              <a:rPr lang="en-US" sz="1700" b="0" dirty="0" err="1">
                <a:solidFill>
                  <a:srgbClr val="9CDCFE"/>
                </a:solidFill>
                <a:effectLst/>
                <a:latin typeface="Fira Code" panose="020B0809050000020004" pitchFamily="49" charset="0"/>
              </a:rPr>
              <a:t>fetchEvent</a:t>
            </a:r>
            <a:r>
              <a:rPr lang="en-US" sz="1700" b="0" dirty="0" err="1">
                <a:solidFill>
                  <a:srgbClr val="D4D4D4"/>
                </a:solidFill>
                <a:effectLst/>
                <a:latin typeface="Fira Code" panose="020B0809050000020004" pitchFamily="49" charset="0"/>
              </a:rPr>
              <a:t>.</a:t>
            </a:r>
            <a:r>
              <a:rPr lang="en-US" sz="1700" b="0" dirty="0" err="1">
                <a:solidFill>
                  <a:srgbClr val="DCDCAA"/>
                </a:solidFill>
                <a:effectLst/>
                <a:latin typeface="Fira Code" panose="020B0809050000020004" pitchFamily="49" charset="0"/>
              </a:rPr>
              <a:t>respondWith</a:t>
            </a:r>
            <a:r>
              <a:rPr lang="en-US" sz="1700" b="0" dirty="0">
                <a:solidFill>
                  <a:srgbClr val="D4D4D4"/>
                </a:solidFill>
                <a:effectLst/>
                <a:latin typeface="Fira Code" panose="020B0809050000020004" pitchFamily="49" charset="0"/>
              </a:rPr>
              <a:t>(</a:t>
            </a:r>
          </a:p>
          <a:p>
            <a:r>
              <a:rPr lang="en-US" sz="1700" b="0" dirty="0">
                <a:solidFill>
                  <a:srgbClr val="D4D4D4"/>
                </a:solidFill>
                <a:effectLst/>
                <a:latin typeface="Fira Code" panose="020B0809050000020004" pitchFamily="49" charset="0"/>
              </a:rPr>
              <a:t>        </a:t>
            </a:r>
            <a:r>
              <a:rPr lang="en-US" sz="1700" b="0" dirty="0" err="1">
                <a:solidFill>
                  <a:srgbClr val="9CDCFE"/>
                </a:solidFill>
                <a:effectLst/>
                <a:latin typeface="Fira Code" panose="020B0809050000020004" pitchFamily="49" charset="0"/>
              </a:rPr>
              <a:t>caches</a:t>
            </a:r>
            <a:r>
              <a:rPr lang="en-US" sz="1700" b="0" dirty="0" err="1">
                <a:solidFill>
                  <a:srgbClr val="D4D4D4"/>
                </a:solidFill>
                <a:effectLst/>
                <a:latin typeface="Fira Code" panose="020B0809050000020004" pitchFamily="49" charset="0"/>
              </a:rPr>
              <a:t>.</a:t>
            </a:r>
            <a:r>
              <a:rPr lang="en-US" sz="1700" b="0" dirty="0" err="1">
                <a:solidFill>
                  <a:srgbClr val="DCDCAA"/>
                </a:solidFill>
                <a:effectLst/>
                <a:latin typeface="Fira Code" panose="020B0809050000020004" pitchFamily="49" charset="0"/>
              </a:rPr>
              <a:t>match</a:t>
            </a:r>
            <a:r>
              <a:rPr lang="en-US" sz="1700" b="0" dirty="0">
                <a:solidFill>
                  <a:srgbClr val="D4D4D4"/>
                </a:solidFill>
                <a:effectLst/>
                <a:latin typeface="Fira Code" panose="020B0809050000020004" pitchFamily="49" charset="0"/>
              </a:rPr>
              <a:t>(</a:t>
            </a:r>
            <a:r>
              <a:rPr lang="en-US" sz="1700" b="0" dirty="0" err="1">
                <a:solidFill>
                  <a:srgbClr val="9CDCFE"/>
                </a:solidFill>
                <a:effectLst/>
                <a:latin typeface="Fira Code" panose="020B0809050000020004" pitchFamily="49" charset="0"/>
              </a:rPr>
              <a:t>fetchEvent</a:t>
            </a:r>
            <a:r>
              <a:rPr lang="en-US" sz="1700" b="0" dirty="0" err="1">
                <a:solidFill>
                  <a:srgbClr val="D4D4D4"/>
                </a:solidFill>
                <a:effectLst/>
                <a:latin typeface="Fira Code" panose="020B0809050000020004" pitchFamily="49" charset="0"/>
              </a:rPr>
              <a:t>.</a:t>
            </a:r>
            <a:r>
              <a:rPr lang="en-US" sz="1700" b="0" dirty="0" err="1">
                <a:solidFill>
                  <a:srgbClr val="9CDCFE"/>
                </a:solidFill>
                <a:effectLst/>
                <a:latin typeface="Fira Code" panose="020B0809050000020004" pitchFamily="49" charset="0"/>
              </a:rPr>
              <a:t>request</a:t>
            </a:r>
            <a:r>
              <a:rPr lang="en-US" sz="1700" b="0" dirty="0">
                <a:solidFill>
                  <a:srgbClr val="D4D4D4"/>
                </a:solidFill>
                <a:effectLst/>
                <a:latin typeface="Fira Code" panose="020B0809050000020004" pitchFamily="49" charset="0"/>
              </a:rPr>
              <a:t>).</a:t>
            </a:r>
            <a:r>
              <a:rPr lang="en-US" sz="1700" b="0" dirty="0">
                <a:solidFill>
                  <a:srgbClr val="DCDCAA"/>
                </a:solidFill>
                <a:effectLst/>
                <a:latin typeface="Fira Code" panose="020B0809050000020004" pitchFamily="49" charset="0"/>
              </a:rPr>
              <a:t>then</a:t>
            </a:r>
            <a:r>
              <a:rPr lang="en-US" sz="1700" b="0" dirty="0">
                <a:solidFill>
                  <a:srgbClr val="D4D4D4"/>
                </a:solidFill>
                <a:effectLst/>
                <a:latin typeface="Fira Code" panose="020B0809050000020004" pitchFamily="49" charset="0"/>
              </a:rPr>
              <a:t>(</a:t>
            </a:r>
            <a:r>
              <a:rPr lang="en-US" sz="1700" b="0" dirty="0">
                <a:solidFill>
                  <a:srgbClr val="9CDCFE"/>
                </a:solidFill>
                <a:effectLst/>
                <a:latin typeface="Fira Code" panose="020B0809050000020004" pitchFamily="49" charset="0"/>
              </a:rPr>
              <a:t>res</a:t>
            </a:r>
            <a:r>
              <a:rPr lang="en-US" sz="1700" b="0" dirty="0">
                <a:solidFill>
                  <a:srgbClr val="D4D4D4"/>
                </a:solidFill>
                <a:effectLst/>
                <a:latin typeface="Fira Code" panose="020B0809050000020004" pitchFamily="49" charset="0"/>
              </a:rPr>
              <a:t> </a:t>
            </a:r>
            <a:r>
              <a:rPr lang="en-US" sz="1700" b="0" dirty="0">
                <a:solidFill>
                  <a:srgbClr val="569CD6"/>
                </a:solidFill>
                <a:effectLst/>
                <a:latin typeface="Fira Code" panose="020B0809050000020004" pitchFamily="49" charset="0"/>
              </a:rPr>
              <a:t>=&gt;</a:t>
            </a:r>
            <a:r>
              <a:rPr lang="en-US" sz="1700" b="0" dirty="0">
                <a:solidFill>
                  <a:srgbClr val="D4D4D4"/>
                </a:solidFill>
                <a:effectLst/>
                <a:latin typeface="Fira Code" panose="020B0809050000020004" pitchFamily="49" charset="0"/>
              </a:rPr>
              <a:t> {</a:t>
            </a:r>
          </a:p>
          <a:p>
            <a:r>
              <a:rPr lang="en-US" sz="1700" b="0" dirty="0">
                <a:solidFill>
                  <a:srgbClr val="D4D4D4"/>
                </a:solidFill>
                <a:effectLst/>
                <a:latin typeface="Fira Code" panose="020B0809050000020004" pitchFamily="49" charset="0"/>
              </a:rPr>
              <a:t>            </a:t>
            </a:r>
            <a:r>
              <a:rPr lang="en-US" sz="1700" b="0" dirty="0">
                <a:solidFill>
                  <a:srgbClr val="C586C0"/>
                </a:solidFill>
                <a:effectLst/>
                <a:latin typeface="Fira Code" panose="020B0809050000020004" pitchFamily="49" charset="0"/>
              </a:rPr>
              <a:t>return</a:t>
            </a:r>
            <a:r>
              <a:rPr lang="en-US" sz="1700" b="0" dirty="0">
                <a:solidFill>
                  <a:srgbClr val="D4D4D4"/>
                </a:solidFill>
                <a:effectLst/>
                <a:latin typeface="Fira Code" panose="020B0809050000020004" pitchFamily="49" charset="0"/>
              </a:rPr>
              <a:t> </a:t>
            </a:r>
            <a:r>
              <a:rPr lang="en-US" sz="1700" b="0" dirty="0">
                <a:solidFill>
                  <a:srgbClr val="9CDCFE"/>
                </a:solidFill>
                <a:effectLst/>
                <a:latin typeface="Fira Code" panose="020B0809050000020004" pitchFamily="49" charset="0"/>
              </a:rPr>
              <a:t>res</a:t>
            </a:r>
            <a:r>
              <a:rPr lang="en-US" sz="1700" b="0" dirty="0">
                <a:solidFill>
                  <a:srgbClr val="D4D4D4"/>
                </a:solidFill>
                <a:effectLst/>
                <a:latin typeface="Fira Code" panose="020B0809050000020004" pitchFamily="49" charset="0"/>
              </a:rPr>
              <a:t> || </a:t>
            </a:r>
            <a:r>
              <a:rPr lang="en-US" sz="1700" b="0" dirty="0">
                <a:solidFill>
                  <a:srgbClr val="DCDCAA"/>
                </a:solidFill>
                <a:effectLst/>
                <a:latin typeface="Fira Code" panose="020B0809050000020004" pitchFamily="49" charset="0"/>
              </a:rPr>
              <a:t>fetch</a:t>
            </a:r>
            <a:r>
              <a:rPr lang="en-US" sz="1700" b="0" dirty="0">
                <a:solidFill>
                  <a:srgbClr val="D4D4D4"/>
                </a:solidFill>
                <a:effectLst/>
                <a:latin typeface="Fira Code" panose="020B0809050000020004" pitchFamily="49" charset="0"/>
              </a:rPr>
              <a:t>(</a:t>
            </a:r>
            <a:r>
              <a:rPr lang="en-US" sz="1700" b="0" dirty="0" err="1">
                <a:solidFill>
                  <a:srgbClr val="9CDCFE"/>
                </a:solidFill>
                <a:effectLst/>
                <a:latin typeface="Fira Code" panose="020B0809050000020004" pitchFamily="49" charset="0"/>
              </a:rPr>
              <a:t>fetchEvent</a:t>
            </a:r>
            <a:r>
              <a:rPr lang="en-US" sz="1700" b="0" dirty="0" err="1">
                <a:solidFill>
                  <a:srgbClr val="D4D4D4"/>
                </a:solidFill>
                <a:effectLst/>
                <a:latin typeface="Fira Code" panose="020B0809050000020004" pitchFamily="49" charset="0"/>
              </a:rPr>
              <a:t>.</a:t>
            </a:r>
            <a:r>
              <a:rPr lang="en-US" sz="1700" b="0" dirty="0" err="1">
                <a:solidFill>
                  <a:srgbClr val="9CDCFE"/>
                </a:solidFill>
                <a:effectLst/>
                <a:latin typeface="Fira Code" panose="020B0809050000020004" pitchFamily="49" charset="0"/>
              </a:rPr>
              <a:t>request</a:t>
            </a:r>
            <a:r>
              <a:rPr lang="en-US" sz="1700" b="0" dirty="0">
                <a:solidFill>
                  <a:srgbClr val="D4D4D4"/>
                </a:solidFill>
                <a:effectLst/>
                <a:latin typeface="Fira Code" panose="020B0809050000020004" pitchFamily="49" charset="0"/>
              </a:rPr>
              <a:t>)</a:t>
            </a:r>
          </a:p>
          <a:p>
            <a:r>
              <a:rPr lang="en-US" sz="1700" b="0" dirty="0">
                <a:solidFill>
                  <a:srgbClr val="D4D4D4"/>
                </a:solidFill>
                <a:effectLst/>
                <a:latin typeface="Fira Code" panose="020B0809050000020004" pitchFamily="49" charset="0"/>
              </a:rPr>
              <a:t>        })</a:t>
            </a:r>
          </a:p>
          <a:p>
            <a:r>
              <a:rPr lang="en-US" sz="1700" b="0" dirty="0">
                <a:solidFill>
                  <a:srgbClr val="D4D4D4"/>
                </a:solidFill>
                <a:effectLst/>
                <a:latin typeface="Fira Code" panose="020B0809050000020004" pitchFamily="49" charset="0"/>
              </a:rPr>
              <a:t>    )</a:t>
            </a:r>
          </a:p>
          <a:p>
            <a:r>
              <a:rPr lang="en-US" sz="1700" b="0" dirty="0">
                <a:solidFill>
                  <a:srgbClr val="D4D4D4"/>
                </a:solidFill>
                <a:effectLst/>
                <a:latin typeface="Fira Code" panose="020B0809050000020004" pitchFamily="49" charset="0"/>
              </a:rPr>
              <a:t>})</a:t>
            </a:r>
          </a:p>
        </p:txBody>
      </p:sp>
      <p:pic>
        <p:nvPicPr>
          <p:cNvPr id="3" name="Picture 2">
            <a:extLst>
              <a:ext uri="{FF2B5EF4-FFF2-40B4-BE49-F238E27FC236}">
                <a16:creationId xmlns:a16="http://schemas.microsoft.com/office/drawing/2014/main" id="{4C4F0BEF-8DFB-8073-08C9-3BEF8FCAAE79}"/>
              </a:ext>
            </a:extLst>
          </p:cNvPr>
          <p:cNvPicPr>
            <a:picLocks noChangeAspect="1"/>
          </p:cNvPicPr>
          <p:nvPr/>
        </p:nvPicPr>
        <p:blipFill rotWithShape="1">
          <a:blip r:embed="rId3"/>
          <a:srcRect l="295" t="366" r="354" b="762"/>
          <a:stretch/>
        </p:blipFill>
        <p:spPr>
          <a:xfrm>
            <a:off x="12540302" y="2216394"/>
            <a:ext cx="8167687" cy="5562600"/>
          </a:xfrm>
          <a:prstGeom prst="roundRect">
            <a:avLst>
              <a:gd name="adj" fmla="val 1095"/>
            </a:avLst>
          </a:prstGeom>
          <a:effectLst>
            <a:outerShdw blurRad="127000" algn="ctr" rotWithShape="0">
              <a:prstClr val="black">
                <a:alpha val="66000"/>
              </a:prstClr>
            </a:outerShdw>
          </a:effectLst>
        </p:spPr>
      </p:pic>
      <p:grpSp>
        <p:nvGrpSpPr>
          <p:cNvPr id="4" name="Group 3">
            <a:extLst>
              <a:ext uri="{FF2B5EF4-FFF2-40B4-BE49-F238E27FC236}">
                <a16:creationId xmlns:a16="http://schemas.microsoft.com/office/drawing/2014/main" id="{CCF3553E-FCA0-1E36-6C88-48BBFEB6E078}"/>
              </a:ext>
            </a:extLst>
          </p:cNvPr>
          <p:cNvGrpSpPr/>
          <p:nvPr/>
        </p:nvGrpSpPr>
        <p:grpSpPr>
          <a:xfrm>
            <a:off x="257306" y="246819"/>
            <a:ext cx="7428010" cy="646331"/>
            <a:chOff x="344390" y="1412206"/>
            <a:chExt cx="7428010" cy="646331"/>
          </a:xfrm>
        </p:grpSpPr>
        <p:sp>
          <p:nvSpPr>
            <p:cNvPr id="6" name="TextBox 5">
              <a:extLst>
                <a:ext uri="{FF2B5EF4-FFF2-40B4-BE49-F238E27FC236}">
                  <a16:creationId xmlns:a16="http://schemas.microsoft.com/office/drawing/2014/main" id="{A04571BC-B6A6-E2A2-00AD-AD9C2F40D744}"/>
                </a:ext>
              </a:extLst>
            </p:cNvPr>
            <p:cNvSpPr txBox="1"/>
            <p:nvPr/>
          </p:nvSpPr>
          <p:spPr>
            <a:xfrm>
              <a:off x="344390" y="1412206"/>
              <a:ext cx="7428010" cy="646331"/>
            </a:xfrm>
            <a:prstGeom prst="rect">
              <a:avLst/>
            </a:prstGeom>
            <a:noFill/>
          </p:spPr>
          <p:txBody>
            <a:bodyPr wrap="square" rtlCol="0">
              <a:spAutoFit/>
            </a:bodyPr>
            <a:lstStyle/>
            <a:p>
              <a:r>
                <a:rPr lang="en-US" sz="3600" dirty="0">
                  <a:solidFill>
                    <a:schemeClr val="bg1"/>
                  </a:solidFill>
                  <a:latin typeface="Fira Sans" panose="020B0503050000020004" pitchFamily="34" charset="0"/>
                </a:rPr>
                <a:t>¿</a:t>
              </a:r>
              <a:r>
                <a:rPr lang="en-US" sz="3600" dirty="0" err="1">
                  <a:solidFill>
                    <a:schemeClr val="bg1"/>
                  </a:solidFill>
                  <a:latin typeface="Fira Sans" panose="020B0503050000020004" pitchFamily="34" charset="0"/>
                </a:rPr>
                <a:t>Cómo</a:t>
              </a:r>
              <a:r>
                <a:rPr lang="en-US" sz="3600" dirty="0">
                  <a:solidFill>
                    <a:schemeClr val="bg1"/>
                  </a:solidFill>
                  <a:latin typeface="Fira Sans" panose="020B0503050000020004" pitchFamily="34" charset="0"/>
                </a:rPr>
                <a:t> </a:t>
              </a:r>
              <a:r>
                <a:rPr lang="en-US" sz="3600" dirty="0" err="1">
                  <a:solidFill>
                    <a:schemeClr val="bg1"/>
                  </a:solidFill>
                  <a:latin typeface="Fira Sans" panose="020B0503050000020004" pitchFamily="34" charset="0"/>
                </a:rPr>
                <a:t>hacer</a:t>
              </a:r>
              <a:r>
                <a:rPr lang="en-US" sz="3600" dirty="0">
                  <a:solidFill>
                    <a:schemeClr val="bg1"/>
                  </a:solidFill>
                  <a:latin typeface="Fira Sans" panose="020B0503050000020004" pitchFamily="34" charset="0"/>
                </a:rPr>
                <a:t> </a:t>
              </a:r>
              <a:r>
                <a:rPr lang="en-US" sz="3600" dirty="0" err="1">
                  <a:solidFill>
                    <a:schemeClr val="bg1"/>
                  </a:solidFill>
                  <a:latin typeface="Fira Sans" panose="020B0503050000020004" pitchFamily="34" charset="0"/>
                </a:rPr>
                <a:t>una</a:t>
              </a:r>
              <a:r>
                <a:rPr lang="en-US" sz="3600" dirty="0">
                  <a:solidFill>
                    <a:schemeClr val="bg1"/>
                  </a:solidFill>
                  <a:latin typeface="Fira Sans" panose="020B0503050000020004" pitchFamily="34" charset="0"/>
                </a:rPr>
                <a:t>          ?</a:t>
              </a:r>
            </a:p>
          </p:txBody>
        </p:sp>
        <p:grpSp>
          <p:nvGrpSpPr>
            <p:cNvPr id="11" name="Group 10">
              <a:extLst>
                <a:ext uri="{FF2B5EF4-FFF2-40B4-BE49-F238E27FC236}">
                  <a16:creationId xmlns:a16="http://schemas.microsoft.com/office/drawing/2014/main" id="{8C5247D1-1CBB-8991-975C-5208BF601AF1}"/>
                </a:ext>
              </a:extLst>
            </p:cNvPr>
            <p:cNvGrpSpPr/>
            <p:nvPr/>
          </p:nvGrpSpPr>
          <p:grpSpPr>
            <a:xfrm>
              <a:off x="4204024" y="1552732"/>
              <a:ext cx="918066" cy="340949"/>
              <a:chOff x="-2324696" y="2904313"/>
              <a:chExt cx="1954896" cy="726002"/>
            </a:xfrm>
          </p:grpSpPr>
          <p:sp>
            <p:nvSpPr>
              <p:cNvPr id="13" name="Freeform: Shape 12">
                <a:extLst>
                  <a:ext uri="{FF2B5EF4-FFF2-40B4-BE49-F238E27FC236}">
                    <a16:creationId xmlns:a16="http://schemas.microsoft.com/office/drawing/2014/main" id="{2ADAF5B9-B152-802C-5F29-2E06A274FE44}"/>
                  </a:ext>
                </a:extLst>
              </p:cNvPr>
              <p:cNvSpPr/>
              <p:nvPr/>
            </p:nvSpPr>
            <p:spPr>
              <a:xfrm>
                <a:off x="-877078" y="2904313"/>
                <a:ext cx="507278" cy="723393"/>
              </a:xfrm>
              <a:custGeom>
                <a:avLst/>
                <a:gdLst>
                  <a:gd name="connsiteX0" fmla="*/ 689 w 747308"/>
                  <a:gd name="connsiteY0" fmla="*/ 874927 h 1065677"/>
                  <a:gd name="connsiteX1" fmla="*/ 82460 w 747308"/>
                  <a:gd name="connsiteY1" fmla="*/ 668150 h 1065677"/>
                  <a:gd name="connsiteX2" fmla="*/ 318558 w 747308"/>
                  <a:gd name="connsiteY2" fmla="*/ 668150 h 1065677"/>
                  <a:gd name="connsiteX3" fmla="*/ 206489 w 747308"/>
                  <a:gd name="connsiteY3" fmla="*/ 354479 h 1065677"/>
                  <a:gd name="connsiteX4" fmla="*/ 346632 w 747308"/>
                  <a:gd name="connsiteY4" fmla="*/ 116 h 1065677"/>
                  <a:gd name="connsiteX5" fmla="*/ 747998 w 747308"/>
                  <a:gd name="connsiteY5" fmla="*/ 1065794 h 1065677"/>
                  <a:gd name="connsiteX6" fmla="*/ 452007 w 747308"/>
                  <a:gd name="connsiteY6" fmla="*/ 1065794 h 1065677"/>
                  <a:gd name="connsiteX7" fmla="*/ 383422 w 747308"/>
                  <a:gd name="connsiteY7" fmla="*/ 874927 h 1065677"/>
                  <a:gd name="connsiteX8" fmla="*/ 689 w 747308"/>
                  <a:gd name="connsiteY8" fmla="*/ 874927 h 1065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7308" h="1065677">
                    <a:moveTo>
                      <a:pt x="689" y="874927"/>
                    </a:moveTo>
                    <a:lnTo>
                      <a:pt x="82460" y="668150"/>
                    </a:lnTo>
                    <a:lnTo>
                      <a:pt x="318558" y="668150"/>
                    </a:lnTo>
                    <a:lnTo>
                      <a:pt x="206489" y="354479"/>
                    </a:lnTo>
                    <a:lnTo>
                      <a:pt x="346632" y="116"/>
                    </a:lnTo>
                    <a:lnTo>
                      <a:pt x="747998" y="1065794"/>
                    </a:lnTo>
                    <a:lnTo>
                      <a:pt x="452007" y="1065794"/>
                    </a:lnTo>
                    <a:lnTo>
                      <a:pt x="383422" y="874927"/>
                    </a:lnTo>
                    <a:lnTo>
                      <a:pt x="689" y="874927"/>
                    </a:lnTo>
                    <a:close/>
                  </a:path>
                </a:pathLst>
              </a:custGeom>
              <a:solidFill>
                <a:schemeClr val="bg1">
                  <a:alpha val="91000"/>
                </a:schemeClr>
              </a:solidFill>
              <a:ln w="22666" cap="flat">
                <a:noFill/>
                <a:prstDash val="solid"/>
                <a:round/>
              </a:ln>
            </p:spPr>
            <p:txBody>
              <a:bodyPr rtlCol="0" anchor="ctr"/>
              <a:lstStyle/>
              <a:p>
                <a:endParaRPr lang="en-US"/>
              </a:p>
            </p:txBody>
          </p:sp>
          <p:sp>
            <p:nvSpPr>
              <p:cNvPr id="19" name="Freeform: Shape 18">
                <a:extLst>
                  <a:ext uri="{FF2B5EF4-FFF2-40B4-BE49-F238E27FC236}">
                    <a16:creationId xmlns:a16="http://schemas.microsoft.com/office/drawing/2014/main" id="{BF3E667F-FA3D-55FC-2110-12DD2F0FDBFC}"/>
                  </a:ext>
                </a:extLst>
              </p:cNvPr>
              <p:cNvSpPr/>
              <p:nvPr/>
            </p:nvSpPr>
            <p:spPr>
              <a:xfrm>
                <a:off x="-1833714" y="2906889"/>
                <a:ext cx="1040375" cy="723389"/>
              </a:xfrm>
              <a:custGeom>
                <a:avLst/>
                <a:gdLst>
                  <a:gd name="connsiteX0" fmla="*/ 1103388 w 1532655"/>
                  <a:gd name="connsiteY0" fmla="*/ 1065776 h 1065677"/>
                  <a:gd name="connsiteX1" fmla="*/ 1533054 w 1532655"/>
                  <a:gd name="connsiteY1" fmla="*/ 98 h 1065677"/>
                  <a:gd name="connsiteX2" fmla="*/ 1248206 w 1532655"/>
                  <a:gd name="connsiteY2" fmla="*/ 121 h 1065677"/>
                  <a:gd name="connsiteX3" fmla="*/ 954280 w 1532655"/>
                  <a:gd name="connsiteY3" fmla="*/ 688785 h 1065677"/>
                  <a:gd name="connsiteX4" fmla="*/ 745257 w 1532655"/>
                  <a:gd name="connsiteY4" fmla="*/ 121 h 1065677"/>
                  <a:gd name="connsiteX5" fmla="*/ 526316 w 1532655"/>
                  <a:gd name="connsiteY5" fmla="*/ 121 h 1065677"/>
                  <a:gd name="connsiteX6" fmla="*/ 301905 w 1532655"/>
                  <a:gd name="connsiteY6" fmla="*/ 688785 h 1065677"/>
                  <a:gd name="connsiteX7" fmla="*/ 143629 w 1532655"/>
                  <a:gd name="connsiteY7" fmla="*/ 374956 h 1065677"/>
                  <a:gd name="connsiteX8" fmla="*/ 399 w 1532655"/>
                  <a:gd name="connsiteY8" fmla="*/ 816219 h 1065677"/>
                  <a:gd name="connsiteX9" fmla="*/ 145830 w 1532655"/>
                  <a:gd name="connsiteY9" fmla="*/ 1065776 h 1065677"/>
                  <a:gd name="connsiteX10" fmla="*/ 426162 w 1532655"/>
                  <a:gd name="connsiteY10" fmla="*/ 1065776 h 1065677"/>
                  <a:gd name="connsiteX11" fmla="*/ 628966 w 1532655"/>
                  <a:gd name="connsiteY11" fmla="*/ 448193 h 1065677"/>
                  <a:gd name="connsiteX12" fmla="*/ 822307 w 1532655"/>
                  <a:gd name="connsiteY12" fmla="*/ 1065776 h 1065677"/>
                  <a:gd name="connsiteX13" fmla="*/ 1103388 w 1532655"/>
                  <a:gd name="connsiteY13" fmla="*/ 1065776 h 1065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2655" h="1065677">
                    <a:moveTo>
                      <a:pt x="1103388" y="1065776"/>
                    </a:moveTo>
                    <a:lnTo>
                      <a:pt x="1533054" y="98"/>
                    </a:lnTo>
                    <a:lnTo>
                      <a:pt x="1248206" y="121"/>
                    </a:lnTo>
                    <a:lnTo>
                      <a:pt x="954280" y="688785"/>
                    </a:lnTo>
                    <a:lnTo>
                      <a:pt x="745257" y="121"/>
                    </a:lnTo>
                    <a:lnTo>
                      <a:pt x="526316" y="121"/>
                    </a:lnTo>
                    <a:lnTo>
                      <a:pt x="301905" y="688785"/>
                    </a:lnTo>
                    <a:lnTo>
                      <a:pt x="143629" y="374956"/>
                    </a:lnTo>
                    <a:lnTo>
                      <a:pt x="399" y="816219"/>
                    </a:lnTo>
                    <a:lnTo>
                      <a:pt x="145830" y="1065776"/>
                    </a:lnTo>
                    <a:lnTo>
                      <a:pt x="426162" y="1065776"/>
                    </a:lnTo>
                    <a:lnTo>
                      <a:pt x="628966" y="448193"/>
                    </a:lnTo>
                    <a:lnTo>
                      <a:pt x="822307" y="1065776"/>
                    </a:lnTo>
                    <a:lnTo>
                      <a:pt x="1103388" y="1065776"/>
                    </a:lnTo>
                    <a:close/>
                  </a:path>
                </a:pathLst>
              </a:custGeom>
              <a:solidFill>
                <a:srgbClr val="5A0FC8"/>
              </a:solidFill>
              <a:ln w="22666" cap="flat">
                <a:noFill/>
                <a:prstDash val="solid"/>
                <a:round/>
              </a:ln>
            </p:spPr>
            <p:txBody>
              <a:bodyPr rtlCol="0" anchor="ctr"/>
              <a:lstStyle/>
              <a:p>
                <a:endParaRPr lang="en-US"/>
              </a:p>
            </p:txBody>
          </p:sp>
          <p:sp>
            <p:nvSpPr>
              <p:cNvPr id="30" name="Freeform: Shape 29">
                <a:extLst>
                  <a:ext uri="{FF2B5EF4-FFF2-40B4-BE49-F238E27FC236}">
                    <a16:creationId xmlns:a16="http://schemas.microsoft.com/office/drawing/2014/main" id="{DCBA20D7-1D9E-6A48-BFB0-9EE345296985}"/>
                  </a:ext>
                </a:extLst>
              </p:cNvPr>
              <p:cNvSpPr/>
              <p:nvPr/>
            </p:nvSpPr>
            <p:spPr>
              <a:xfrm>
                <a:off x="-2324696" y="2906924"/>
                <a:ext cx="515906" cy="723391"/>
              </a:xfrm>
              <a:custGeom>
                <a:avLst/>
                <a:gdLst>
                  <a:gd name="connsiteX0" fmla="*/ 270455 w 760018"/>
                  <a:gd name="connsiteY0" fmla="*/ 699929 h 1065677"/>
                  <a:gd name="connsiteX1" fmla="*/ 445912 w 760018"/>
                  <a:gd name="connsiteY1" fmla="*/ 699929 h 1065677"/>
                  <a:gd name="connsiteX2" fmla="*/ 587893 w 760018"/>
                  <a:gd name="connsiteY2" fmla="*/ 682136 h 1065677"/>
                  <a:gd name="connsiteX3" fmla="*/ 633261 w 760018"/>
                  <a:gd name="connsiteY3" fmla="*/ 542356 h 1065677"/>
                  <a:gd name="connsiteX4" fmla="*/ 760082 w 760018"/>
                  <a:gd name="connsiteY4" fmla="*/ 151634 h 1065677"/>
                  <a:gd name="connsiteX5" fmla="*/ 726992 w 760018"/>
                  <a:gd name="connsiteY5" fmla="*/ 108196 h 1065677"/>
                  <a:gd name="connsiteX6" fmla="*/ 441191 w 760018"/>
                  <a:gd name="connsiteY6" fmla="*/ 98 h 1065677"/>
                  <a:gd name="connsiteX7" fmla="*/ 64 w 760018"/>
                  <a:gd name="connsiteY7" fmla="*/ 98 h 1065677"/>
                  <a:gd name="connsiteX8" fmla="*/ 64 w 760018"/>
                  <a:gd name="connsiteY8" fmla="*/ 1065776 h 1065677"/>
                  <a:gd name="connsiteX9" fmla="*/ 270455 w 760018"/>
                  <a:gd name="connsiteY9" fmla="*/ 1065776 h 1065677"/>
                  <a:gd name="connsiteX10" fmla="*/ 270455 w 760018"/>
                  <a:gd name="connsiteY10" fmla="*/ 699929 h 1065677"/>
                  <a:gd name="connsiteX11" fmla="*/ 502695 w 760018"/>
                  <a:gd name="connsiteY11" fmla="*/ 245252 h 1065677"/>
                  <a:gd name="connsiteX12" fmla="*/ 540846 w 760018"/>
                  <a:gd name="connsiteY12" fmla="*/ 348016 h 1065677"/>
                  <a:gd name="connsiteX13" fmla="*/ 507302 w 760018"/>
                  <a:gd name="connsiteY13" fmla="*/ 450916 h 1065677"/>
                  <a:gd name="connsiteX14" fmla="*/ 371857 w 760018"/>
                  <a:gd name="connsiteY14" fmla="*/ 493175 h 1065677"/>
                  <a:gd name="connsiteX15" fmla="*/ 270455 w 760018"/>
                  <a:gd name="connsiteY15" fmla="*/ 493175 h 1065677"/>
                  <a:gd name="connsiteX16" fmla="*/ 270455 w 760018"/>
                  <a:gd name="connsiteY16" fmla="*/ 206875 h 1065677"/>
                  <a:gd name="connsiteX17" fmla="*/ 372606 w 760018"/>
                  <a:gd name="connsiteY17" fmla="*/ 206875 h 1065677"/>
                  <a:gd name="connsiteX18" fmla="*/ 502695 w 760018"/>
                  <a:gd name="connsiteY18" fmla="*/ 245252 h 1065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60018" h="1065677">
                    <a:moveTo>
                      <a:pt x="270455" y="699929"/>
                    </a:moveTo>
                    <a:lnTo>
                      <a:pt x="445912" y="699929"/>
                    </a:lnTo>
                    <a:cubicBezTo>
                      <a:pt x="499064" y="699929"/>
                      <a:pt x="546383" y="694005"/>
                      <a:pt x="587893" y="682136"/>
                    </a:cubicBezTo>
                    <a:lnTo>
                      <a:pt x="633261" y="542356"/>
                    </a:lnTo>
                    <a:lnTo>
                      <a:pt x="760082" y="151634"/>
                    </a:lnTo>
                    <a:cubicBezTo>
                      <a:pt x="750436" y="136338"/>
                      <a:pt x="739407" y="121835"/>
                      <a:pt x="726992" y="108196"/>
                    </a:cubicBezTo>
                    <a:cubicBezTo>
                      <a:pt x="661880" y="36115"/>
                      <a:pt x="566605" y="98"/>
                      <a:pt x="441191" y="98"/>
                    </a:cubicBezTo>
                    <a:lnTo>
                      <a:pt x="64" y="98"/>
                    </a:lnTo>
                    <a:lnTo>
                      <a:pt x="64" y="1065776"/>
                    </a:lnTo>
                    <a:lnTo>
                      <a:pt x="270455" y="1065776"/>
                    </a:lnTo>
                    <a:lnTo>
                      <a:pt x="270455" y="699929"/>
                    </a:lnTo>
                    <a:close/>
                    <a:moveTo>
                      <a:pt x="502695" y="245252"/>
                    </a:moveTo>
                    <a:cubicBezTo>
                      <a:pt x="528136" y="270852"/>
                      <a:pt x="540846" y="305122"/>
                      <a:pt x="540846" y="348016"/>
                    </a:cubicBezTo>
                    <a:cubicBezTo>
                      <a:pt x="540846" y="391273"/>
                      <a:pt x="529657" y="425566"/>
                      <a:pt x="507302" y="450916"/>
                    </a:cubicBezTo>
                    <a:cubicBezTo>
                      <a:pt x="482769" y="479081"/>
                      <a:pt x="437628" y="493175"/>
                      <a:pt x="371857" y="493175"/>
                    </a:cubicBezTo>
                    <a:lnTo>
                      <a:pt x="270455" y="493175"/>
                    </a:lnTo>
                    <a:lnTo>
                      <a:pt x="270455" y="206875"/>
                    </a:lnTo>
                    <a:lnTo>
                      <a:pt x="372606" y="206875"/>
                    </a:lnTo>
                    <a:cubicBezTo>
                      <a:pt x="433906" y="206875"/>
                      <a:pt x="477276" y="219652"/>
                      <a:pt x="502695" y="245252"/>
                    </a:cubicBezTo>
                    <a:close/>
                  </a:path>
                </a:pathLst>
              </a:custGeom>
              <a:solidFill>
                <a:schemeClr val="bg1">
                  <a:alpha val="91000"/>
                </a:schemeClr>
              </a:solidFill>
              <a:ln w="22666" cap="flat">
                <a:noFill/>
                <a:prstDash val="solid"/>
                <a:round/>
              </a:ln>
            </p:spPr>
            <p:txBody>
              <a:bodyPr rtlCol="0" anchor="ctr"/>
              <a:lstStyle/>
              <a:p>
                <a:endParaRPr lang="en-US"/>
              </a:p>
            </p:txBody>
          </p:sp>
        </p:grpSp>
      </p:grpSp>
    </p:spTree>
    <p:extLst>
      <p:ext uri="{BB962C8B-B14F-4D97-AF65-F5344CB8AC3E}">
        <p14:creationId xmlns:p14="http://schemas.microsoft.com/office/powerpoint/2010/main" val="9411279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B8E98FC-53FB-81FE-9458-4DB82F21411E}"/>
              </a:ext>
            </a:extLst>
          </p:cNvPr>
          <p:cNvSpPr txBox="1"/>
          <p:nvPr/>
        </p:nvSpPr>
        <p:spPr>
          <a:xfrm>
            <a:off x="334964" y="1687130"/>
            <a:ext cx="3513706" cy="1323439"/>
          </a:xfrm>
          <a:prstGeom prst="rect">
            <a:avLst/>
          </a:prstGeom>
          <a:noFill/>
        </p:spPr>
        <p:txBody>
          <a:bodyPr wrap="square">
            <a:spAutoFit/>
          </a:bodyPr>
          <a:lstStyle/>
          <a:p>
            <a:pPr>
              <a:spcAft>
                <a:spcPts val="600"/>
              </a:spcAft>
            </a:pPr>
            <a:r>
              <a:rPr lang="en-US" sz="2000" dirty="0">
                <a:solidFill>
                  <a:schemeClr val="bg1"/>
                </a:solidFill>
                <a:latin typeface="Fira Sans" panose="020B0503050000020004" pitchFamily="34" charset="0"/>
              </a:rPr>
              <a:t>Para que </a:t>
            </a:r>
            <a:r>
              <a:rPr lang="en-US" sz="2000" dirty="0" err="1">
                <a:solidFill>
                  <a:schemeClr val="bg1"/>
                </a:solidFill>
                <a:latin typeface="Fira Sans" panose="020B0503050000020004" pitchFamily="34" charset="0"/>
              </a:rPr>
              <a:t>el</a:t>
            </a:r>
            <a:r>
              <a:rPr lang="en-US" sz="2000" dirty="0">
                <a:solidFill>
                  <a:schemeClr val="bg1"/>
                </a:solidFill>
                <a:latin typeface="Fira Sans" panose="020B0503050000020004" pitchFamily="34" charset="0"/>
              </a:rPr>
              <a:t> Service Worker </a:t>
            </a:r>
            <a:r>
              <a:rPr lang="en-US" sz="2000" dirty="0" err="1">
                <a:solidFill>
                  <a:schemeClr val="bg1"/>
                </a:solidFill>
                <a:latin typeface="Fira Sans" panose="020B0503050000020004" pitchFamily="34" charset="0"/>
              </a:rPr>
              <a:t>funcione</a:t>
            </a:r>
            <a:r>
              <a:rPr lang="en-US" sz="2000" dirty="0">
                <a:solidFill>
                  <a:schemeClr val="bg1"/>
                </a:solidFill>
                <a:latin typeface="Fira Sans" panose="020B0503050000020004" pitchFamily="34" charset="0"/>
              </a:rPr>
              <a:t>, </a:t>
            </a:r>
            <a:r>
              <a:rPr lang="en-US" sz="2000" dirty="0" err="1">
                <a:solidFill>
                  <a:schemeClr val="bg1"/>
                </a:solidFill>
                <a:latin typeface="Fira Sans" panose="020B0503050000020004" pitchFamily="34" charset="0"/>
              </a:rPr>
              <a:t>debemos</a:t>
            </a:r>
            <a:r>
              <a:rPr lang="en-US" sz="2000" dirty="0">
                <a:solidFill>
                  <a:schemeClr val="bg1"/>
                </a:solidFill>
                <a:latin typeface="Fira Sans" panose="020B0503050000020004" pitchFamily="34" charset="0"/>
              </a:rPr>
              <a:t> </a:t>
            </a:r>
            <a:r>
              <a:rPr lang="en-US" sz="2000" dirty="0" err="1">
                <a:solidFill>
                  <a:schemeClr val="bg1"/>
                </a:solidFill>
                <a:latin typeface="Fira Sans" panose="020B0503050000020004" pitchFamily="34" charset="0"/>
              </a:rPr>
              <a:t>registrarlo</a:t>
            </a:r>
            <a:r>
              <a:rPr lang="en-US" sz="2000" dirty="0">
                <a:solidFill>
                  <a:schemeClr val="bg1"/>
                </a:solidFill>
                <a:latin typeface="Fira Sans" panose="020B0503050000020004" pitchFamily="34" charset="0"/>
              </a:rPr>
              <a:t> </a:t>
            </a:r>
            <a:r>
              <a:rPr lang="en-US" sz="2000" dirty="0" err="1">
                <a:solidFill>
                  <a:schemeClr val="bg1"/>
                </a:solidFill>
                <a:latin typeface="Fira Sans" panose="020B0503050000020004" pitchFamily="34" charset="0"/>
              </a:rPr>
              <a:t>en</a:t>
            </a:r>
            <a:r>
              <a:rPr lang="en-US" sz="2000" dirty="0">
                <a:solidFill>
                  <a:schemeClr val="bg1"/>
                </a:solidFill>
                <a:latin typeface="Fira Sans" panose="020B0503050000020004" pitchFamily="34" charset="0"/>
              </a:rPr>
              <a:t> </a:t>
            </a:r>
            <a:r>
              <a:rPr lang="en-US" sz="2000" dirty="0" err="1">
                <a:solidFill>
                  <a:schemeClr val="bg1"/>
                </a:solidFill>
                <a:latin typeface="Fira Sans" panose="020B0503050000020004" pitchFamily="34" charset="0"/>
              </a:rPr>
              <a:t>nuestra</a:t>
            </a:r>
            <a:r>
              <a:rPr lang="en-US" sz="2000" dirty="0">
                <a:solidFill>
                  <a:schemeClr val="bg1"/>
                </a:solidFill>
                <a:latin typeface="Fira Sans" panose="020B0503050000020004" pitchFamily="34" charset="0"/>
              </a:rPr>
              <a:t> app </a:t>
            </a:r>
            <a:r>
              <a:rPr lang="en-US" sz="2000" dirty="0" err="1">
                <a:solidFill>
                  <a:schemeClr val="bg1"/>
                </a:solidFill>
                <a:latin typeface="Fira Sans" panose="020B0503050000020004" pitchFamily="34" charset="0"/>
              </a:rPr>
              <a:t>en</a:t>
            </a:r>
            <a:r>
              <a:rPr lang="en-US" sz="2000" dirty="0">
                <a:solidFill>
                  <a:schemeClr val="bg1"/>
                </a:solidFill>
                <a:latin typeface="Fira Sans" panose="020B0503050000020004" pitchFamily="34" charset="0"/>
              </a:rPr>
              <a:t> </a:t>
            </a:r>
            <a:r>
              <a:rPr lang="en-US" sz="2000" dirty="0" err="1">
                <a:solidFill>
                  <a:schemeClr val="bg1"/>
                </a:solidFill>
                <a:latin typeface="Fira Sans" panose="020B0503050000020004" pitchFamily="34" charset="0"/>
              </a:rPr>
              <a:t>el</a:t>
            </a:r>
            <a:r>
              <a:rPr lang="en-US" sz="2000" dirty="0">
                <a:solidFill>
                  <a:schemeClr val="bg1"/>
                </a:solidFill>
                <a:latin typeface="Fira Sans" panose="020B0503050000020004" pitchFamily="34" charset="0"/>
              </a:rPr>
              <a:t> </a:t>
            </a:r>
            <a:r>
              <a:rPr lang="en-US" sz="2000" dirty="0" err="1">
                <a:solidFill>
                  <a:schemeClr val="bg1"/>
                </a:solidFill>
                <a:latin typeface="Fira Sans" panose="020B0503050000020004" pitchFamily="34" charset="0"/>
              </a:rPr>
              <a:t>evento</a:t>
            </a:r>
            <a:r>
              <a:rPr lang="en-US" sz="2000" dirty="0">
                <a:solidFill>
                  <a:schemeClr val="bg1"/>
                </a:solidFill>
                <a:latin typeface="Fira Sans" panose="020B0503050000020004" pitchFamily="34" charset="0"/>
              </a:rPr>
              <a:t> </a:t>
            </a:r>
            <a:r>
              <a:rPr lang="en-US" sz="2000" dirty="0">
                <a:solidFill>
                  <a:schemeClr val="bg1"/>
                </a:solidFill>
                <a:latin typeface="Fira Code" panose="020B0809050000020004" pitchFamily="49" charset="0"/>
                <a:ea typeface="Fira Code" panose="020B0809050000020004" pitchFamily="49" charset="0"/>
                <a:cs typeface="Fira Code" panose="020B0809050000020004" pitchFamily="49" charset="0"/>
              </a:rPr>
              <a:t>load</a:t>
            </a:r>
            <a:r>
              <a:rPr lang="en-US" sz="2000" dirty="0">
                <a:solidFill>
                  <a:schemeClr val="bg1"/>
                </a:solidFill>
                <a:latin typeface="Fira Sans" panose="020B0503050000020004" pitchFamily="34" charset="0"/>
              </a:rPr>
              <a:t>.</a:t>
            </a:r>
            <a:endParaRPr lang="es-ES" sz="2000" dirty="0">
              <a:solidFill>
                <a:schemeClr val="bg1"/>
              </a:solidFill>
              <a:latin typeface="Fira Sans" panose="020B0503050000020004" pitchFamily="34" charset="0"/>
            </a:endParaRPr>
          </a:p>
        </p:txBody>
      </p:sp>
      <p:sp>
        <p:nvSpPr>
          <p:cNvPr id="9" name="TextBox 8">
            <a:extLst>
              <a:ext uri="{FF2B5EF4-FFF2-40B4-BE49-F238E27FC236}">
                <a16:creationId xmlns:a16="http://schemas.microsoft.com/office/drawing/2014/main" id="{00E1B63E-4C1D-3758-8010-C1BE56F5466C}"/>
              </a:ext>
            </a:extLst>
          </p:cNvPr>
          <p:cNvSpPr txBox="1"/>
          <p:nvPr/>
        </p:nvSpPr>
        <p:spPr>
          <a:xfrm>
            <a:off x="334963" y="1287020"/>
            <a:ext cx="3308989" cy="400110"/>
          </a:xfrm>
          <a:prstGeom prst="rect">
            <a:avLst/>
          </a:prstGeom>
          <a:noFill/>
        </p:spPr>
        <p:txBody>
          <a:bodyPr wrap="square">
            <a:spAutoFit/>
          </a:bodyPr>
          <a:lstStyle/>
          <a:p>
            <a:pPr marL="363538" indent="-363538">
              <a:spcAft>
                <a:spcPts val="600"/>
              </a:spcAft>
              <a:tabLst>
                <a:tab pos="363538" algn="l"/>
              </a:tabLst>
            </a:pPr>
            <a:r>
              <a:rPr lang="en-US" sz="2000" b="1" dirty="0">
                <a:solidFill>
                  <a:schemeClr val="bg1"/>
                </a:solidFill>
                <a:latin typeface="Fira Code" panose="020B0809050000020004" pitchFamily="49" charset="0"/>
                <a:ea typeface="Fira Code" panose="020B0809050000020004" pitchFamily="49" charset="0"/>
                <a:cs typeface="Fira Code" panose="020B0809050000020004" pitchFamily="49" charset="0"/>
              </a:rPr>
              <a:t>⚙️	</a:t>
            </a:r>
            <a:r>
              <a:rPr lang="es-ES" sz="2000" b="1" dirty="0" err="1">
                <a:solidFill>
                  <a:schemeClr val="bg1"/>
                </a:solidFill>
                <a:latin typeface="Fira Code" panose="020B0809050000020004" pitchFamily="49" charset="0"/>
                <a:ea typeface="Fira Code" panose="020B0809050000020004" pitchFamily="49" charset="0"/>
                <a:cs typeface="Fira Code" panose="020B0809050000020004" pitchFamily="49" charset="0"/>
              </a:rPr>
              <a:t>Service</a:t>
            </a:r>
            <a:r>
              <a:rPr lang="es-ES" sz="2000" b="1" dirty="0">
                <a:solidFill>
                  <a:schemeClr val="bg1"/>
                </a:solidFill>
                <a:latin typeface="Fira Code" panose="020B0809050000020004" pitchFamily="49" charset="0"/>
                <a:ea typeface="Fira Code" panose="020B0809050000020004" pitchFamily="49" charset="0"/>
                <a:cs typeface="Fira Code" panose="020B0809050000020004" pitchFamily="49" charset="0"/>
              </a:rPr>
              <a:t> </a:t>
            </a:r>
            <a:r>
              <a:rPr lang="es-ES" sz="2000" b="1" dirty="0" err="1">
                <a:solidFill>
                  <a:schemeClr val="bg1"/>
                </a:solidFill>
                <a:latin typeface="Fira Code" panose="020B0809050000020004" pitchFamily="49" charset="0"/>
                <a:ea typeface="Fira Code" panose="020B0809050000020004" pitchFamily="49" charset="0"/>
                <a:cs typeface="Fira Code" panose="020B0809050000020004" pitchFamily="49" charset="0"/>
              </a:rPr>
              <a:t>Worker</a:t>
            </a:r>
            <a:endParaRPr lang="es-ES" sz="2000" b="1" dirty="0">
              <a:solidFill>
                <a:schemeClr val="bg1"/>
              </a:solidFill>
              <a:latin typeface="Fira Code" panose="020B0809050000020004" pitchFamily="49" charset="0"/>
              <a:ea typeface="Fira Code" panose="020B0809050000020004" pitchFamily="49" charset="0"/>
              <a:cs typeface="Fira Code" panose="020B0809050000020004" pitchFamily="49" charset="0"/>
            </a:endParaRPr>
          </a:p>
        </p:txBody>
      </p:sp>
      <p:sp>
        <p:nvSpPr>
          <p:cNvPr id="28" name="TextBox 27">
            <a:extLst>
              <a:ext uri="{FF2B5EF4-FFF2-40B4-BE49-F238E27FC236}">
                <a16:creationId xmlns:a16="http://schemas.microsoft.com/office/drawing/2014/main" id="{7082BE2F-8C1A-ADBD-D3D2-FC2AADE7FF84}"/>
              </a:ext>
            </a:extLst>
          </p:cNvPr>
          <p:cNvSpPr txBox="1"/>
          <p:nvPr/>
        </p:nvSpPr>
        <p:spPr>
          <a:xfrm>
            <a:off x="4197579" y="-6981825"/>
            <a:ext cx="8756421" cy="6370975"/>
          </a:xfrm>
          <a:prstGeom prst="rect">
            <a:avLst/>
          </a:prstGeom>
          <a:noFill/>
        </p:spPr>
        <p:txBody>
          <a:bodyPr wrap="square">
            <a:spAutoFit/>
          </a:bodyPr>
          <a:lstStyle/>
          <a:p>
            <a:r>
              <a:rPr lang="en-US" sz="1700" dirty="0">
                <a:solidFill>
                  <a:schemeClr val="bg1">
                    <a:alpha val="25000"/>
                  </a:schemeClr>
                </a:solidFill>
                <a:latin typeface="Fira Sans" panose="020B0503050000020004" pitchFamily="34" charset="0"/>
              </a:rPr>
              <a:t>1️⃣ </a:t>
            </a:r>
            <a:r>
              <a:rPr lang="en-US" sz="1700" b="0" dirty="0">
                <a:solidFill>
                  <a:srgbClr val="6A9955">
                    <a:alpha val="25000"/>
                  </a:srgbClr>
                </a:solidFill>
                <a:effectLst/>
                <a:latin typeface="Fira Code" panose="020B0809050000020004" pitchFamily="49" charset="0"/>
              </a:rPr>
              <a:t>// array de </a:t>
            </a:r>
            <a:r>
              <a:rPr lang="en-US" sz="1700" b="0" dirty="0" err="1">
                <a:solidFill>
                  <a:srgbClr val="6A9955">
                    <a:alpha val="25000"/>
                  </a:srgbClr>
                </a:solidFill>
                <a:effectLst/>
                <a:latin typeface="Fira Code" panose="020B0809050000020004" pitchFamily="49" charset="0"/>
              </a:rPr>
              <a:t>recursos</a:t>
            </a:r>
            <a:r>
              <a:rPr lang="en-US" sz="1700" b="0" dirty="0">
                <a:solidFill>
                  <a:srgbClr val="6A9955">
                    <a:alpha val="25000"/>
                  </a:srgbClr>
                </a:solidFill>
                <a:effectLst/>
                <a:latin typeface="Fira Code" panose="020B0809050000020004" pitchFamily="49" charset="0"/>
              </a:rPr>
              <a:t> que </a:t>
            </a:r>
            <a:r>
              <a:rPr lang="en-US" sz="1700" b="0" dirty="0" err="1">
                <a:solidFill>
                  <a:srgbClr val="6A9955">
                    <a:alpha val="25000"/>
                  </a:srgbClr>
                </a:solidFill>
                <a:effectLst/>
                <a:latin typeface="Fira Code" panose="020B0809050000020004" pitchFamily="49" charset="0"/>
              </a:rPr>
              <a:t>queremos</a:t>
            </a:r>
            <a:r>
              <a:rPr lang="en-US" sz="1700" b="0" dirty="0">
                <a:solidFill>
                  <a:srgbClr val="6A9955">
                    <a:alpha val="25000"/>
                  </a:srgbClr>
                </a:solidFill>
                <a:effectLst/>
                <a:latin typeface="Fira Code" panose="020B0809050000020004" pitchFamily="49" charset="0"/>
              </a:rPr>
              <a:t> </a:t>
            </a:r>
            <a:r>
              <a:rPr lang="en-US" sz="1700" b="0" dirty="0" err="1">
                <a:solidFill>
                  <a:srgbClr val="6A9955">
                    <a:alpha val="25000"/>
                  </a:srgbClr>
                </a:solidFill>
                <a:effectLst/>
                <a:latin typeface="Fira Code" panose="020B0809050000020004" pitchFamily="49" charset="0"/>
              </a:rPr>
              <a:t>cachear</a:t>
            </a:r>
            <a:endParaRPr lang="en-US" sz="1700" b="0" dirty="0">
              <a:solidFill>
                <a:srgbClr val="D4D4D4">
                  <a:alpha val="25000"/>
                </a:srgbClr>
              </a:solidFill>
              <a:effectLst/>
              <a:latin typeface="Fira Code" panose="020B0809050000020004" pitchFamily="49" charset="0"/>
            </a:endParaRPr>
          </a:p>
          <a:p>
            <a:r>
              <a:rPr lang="en-US" sz="1700" b="0" dirty="0">
                <a:solidFill>
                  <a:srgbClr val="569CD6">
                    <a:alpha val="25000"/>
                  </a:srgbClr>
                </a:solidFill>
                <a:effectLst/>
                <a:latin typeface="Fira Code" panose="020B0809050000020004" pitchFamily="49" charset="0"/>
              </a:rPr>
              <a:t>const</a:t>
            </a:r>
            <a:r>
              <a:rPr lang="en-US" sz="1700" b="0" dirty="0">
                <a:solidFill>
                  <a:srgbClr val="D4D4D4">
                    <a:alpha val="25000"/>
                  </a:srgbClr>
                </a:solidFill>
                <a:effectLst/>
                <a:latin typeface="Fira Code" panose="020B0809050000020004" pitchFamily="49" charset="0"/>
              </a:rPr>
              <a:t> </a:t>
            </a:r>
            <a:r>
              <a:rPr lang="en-US" sz="1700" b="0" dirty="0">
                <a:solidFill>
                  <a:srgbClr val="4FC1FF">
                    <a:alpha val="25000"/>
                  </a:srgbClr>
                </a:solidFill>
                <a:effectLst/>
                <a:latin typeface="Fira Code" panose="020B0809050000020004" pitchFamily="49" charset="0"/>
              </a:rPr>
              <a:t>assets</a:t>
            </a:r>
            <a:r>
              <a:rPr lang="en-US" sz="1700" b="0" dirty="0">
                <a:solidFill>
                  <a:srgbClr val="D4D4D4">
                    <a:alpha val="25000"/>
                  </a:srgbClr>
                </a:solidFill>
                <a:effectLst/>
                <a:latin typeface="Fira Code" panose="020B0809050000020004" pitchFamily="49" charset="0"/>
              </a:rPr>
              <a:t> = [</a:t>
            </a:r>
          </a:p>
          <a:p>
            <a:r>
              <a:rPr lang="en-US" sz="1700" b="0" dirty="0">
                <a:solidFill>
                  <a:srgbClr val="D4D4D4">
                    <a:alpha val="25000"/>
                  </a:srgbClr>
                </a:solidFill>
                <a:effectLst/>
                <a:latin typeface="Fira Code" panose="020B0809050000020004" pitchFamily="49" charset="0"/>
              </a:rPr>
              <a:t>    </a:t>
            </a:r>
            <a:r>
              <a:rPr lang="en-US" sz="1700" b="0" dirty="0">
                <a:solidFill>
                  <a:srgbClr val="CE9178">
                    <a:alpha val="25000"/>
                  </a:srgbClr>
                </a:solidFill>
                <a:effectLst/>
                <a:latin typeface="Fira Code" panose="020B0809050000020004" pitchFamily="49" charset="0"/>
              </a:rPr>
              <a:t>"/index.html"</a:t>
            </a:r>
            <a:r>
              <a:rPr lang="en-US" sz="1700" b="0" dirty="0">
                <a:solidFill>
                  <a:srgbClr val="D4D4D4">
                    <a:alpha val="25000"/>
                  </a:srgbClr>
                </a:solidFill>
                <a:effectLst/>
                <a:latin typeface="Fira Code" panose="020B0809050000020004" pitchFamily="49" charset="0"/>
              </a:rPr>
              <a:t>,</a:t>
            </a:r>
          </a:p>
          <a:p>
            <a:r>
              <a:rPr lang="en-US" sz="1700" b="0" dirty="0">
                <a:solidFill>
                  <a:srgbClr val="D4D4D4">
                    <a:alpha val="25000"/>
                  </a:srgbClr>
                </a:solidFill>
                <a:effectLst/>
                <a:latin typeface="Fira Code" panose="020B0809050000020004" pitchFamily="49" charset="0"/>
              </a:rPr>
              <a:t>    </a:t>
            </a:r>
            <a:r>
              <a:rPr lang="en-US" sz="1700" b="0" dirty="0">
                <a:solidFill>
                  <a:srgbClr val="CE9178">
                    <a:alpha val="25000"/>
                  </a:srgbClr>
                </a:solidFill>
                <a:effectLst/>
                <a:latin typeface="Fira Code" panose="020B0809050000020004" pitchFamily="49" charset="0"/>
              </a:rPr>
              <a:t>"/styles/styles.min.css"</a:t>
            </a:r>
            <a:r>
              <a:rPr lang="en-US" sz="1700" b="0" dirty="0">
                <a:solidFill>
                  <a:srgbClr val="D4D4D4">
                    <a:alpha val="25000"/>
                  </a:srgbClr>
                </a:solidFill>
                <a:effectLst/>
                <a:latin typeface="Fira Code" panose="020B0809050000020004" pitchFamily="49" charset="0"/>
              </a:rPr>
              <a:t>,</a:t>
            </a:r>
          </a:p>
          <a:p>
            <a:r>
              <a:rPr lang="en-US" sz="1700" b="0" dirty="0">
                <a:solidFill>
                  <a:srgbClr val="D4D4D4">
                    <a:alpha val="25000"/>
                  </a:srgbClr>
                </a:solidFill>
                <a:effectLst/>
                <a:latin typeface="Fira Code" panose="020B0809050000020004" pitchFamily="49" charset="0"/>
              </a:rPr>
              <a:t>    </a:t>
            </a:r>
            <a:r>
              <a:rPr lang="en-US" sz="1700" b="0" dirty="0">
                <a:solidFill>
                  <a:srgbClr val="CE9178">
                    <a:alpha val="25000"/>
                  </a:srgbClr>
                </a:solidFill>
                <a:effectLst/>
                <a:latin typeface="Fira Code" panose="020B0809050000020004" pitchFamily="49" charset="0"/>
              </a:rPr>
              <a:t>"/</a:t>
            </a:r>
            <a:r>
              <a:rPr lang="en-US" sz="1700" b="0" dirty="0" err="1">
                <a:solidFill>
                  <a:srgbClr val="CE9178">
                    <a:alpha val="25000"/>
                  </a:srgbClr>
                </a:solidFill>
                <a:effectLst/>
                <a:latin typeface="Fira Code" panose="020B0809050000020004" pitchFamily="49" charset="0"/>
              </a:rPr>
              <a:t>js</a:t>
            </a:r>
            <a:r>
              <a:rPr lang="en-US" sz="1700" b="0" dirty="0">
                <a:solidFill>
                  <a:srgbClr val="CE9178">
                    <a:alpha val="25000"/>
                  </a:srgbClr>
                </a:solidFill>
                <a:effectLst/>
                <a:latin typeface="Fira Code" panose="020B0809050000020004" pitchFamily="49" charset="0"/>
              </a:rPr>
              <a:t>/app.js"</a:t>
            </a:r>
            <a:endParaRPr lang="en-US" sz="1700" b="0" dirty="0">
              <a:solidFill>
                <a:srgbClr val="D4D4D4">
                  <a:alpha val="25000"/>
                </a:srgbClr>
              </a:solidFill>
              <a:effectLst/>
              <a:latin typeface="Fira Code" panose="020B0809050000020004" pitchFamily="49" charset="0"/>
            </a:endParaRPr>
          </a:p>
          <a:p>
            <a:r>
              <a:rPr lang="en-US" sz="1700" b="0" dirty="0">
                <a:solidFill>
                  <a:srgbClr val="D4D4D4">
                    <a:alpha val="25000"/>
                  </a:srgbClr>
                </a:solidFill>
                <a:effectLst/>
                <a:latin typeface="Fira Code" panose="020B0809050000020004" pitchFamily="49" charset="0"/>
              </a:rPr>
              <a:t>];</a:t>
            </a:r>
          </a:p>
          <a:p>
            <a:br>
              <a:rPr lang="en-US" sz="1700" b="0" dirty="0">
                <a:solidFill>
                  <a:srgbClr val="D4D4D4">
                    <a:alpha val="25000"/>
                  </a:srgbClr>
                </a:solidFill>
                <a:effectLst/>
                <a:latin typeface="Fira Code" panose="020B0809050000020004" pitchFamily="49" charset="0"/>
              </a:rPr>
            </a:br>
            <a:r>
              <a:rPr lang="en-US" sz="1700" dirty="0">
                <a:solidFill>
                  <a:schemeClr val="bg1">
                    <a:alpha val="25000"/>
                  </a:schemeClr>
                </a:solidFill>
                <a:latin typeface="Fira Sans" panose="020B0503050000020004" pitchFamily="34" charset="0"/>
              </a:rPr>
              <a:t>2️⃣ </a:t>
            </a:r>
            <a:r>
              <a:rPr lang="en-US" sz="1700" b="0" dirty="0">
                <a:solidFill>
                  <a:srgbClr val="6A9955">
                    <a:alpha val="25000"/>
                  </a:srgbClr>
                </a:solidFill>
                <a:effectLst/>
                <a:latin typeface="Fira Code" panose="020B0809050000020004" pitchFamily="49" charset="0"/>
              </a:rPr>
              <a:t>// </a:t>
            </a:r>
            <a:r>
              <a:rPr lang="en-US" sz="1700" b="0" dirty="0" err="1">
                <a:solidFill>
                  <a:srgbClr val="6A9955">
                    <a:alpha val="25000"/>
                  </a:srgbClr>
                </a:solidFill>
                <a:effectLst/>
                <a:latin typeface="Fira Code" panose="020B0809050000020004" pitchFamily="49" charset="0"/>
              </a:rPr>
              <a:t>instalamos</a:t>
            </a:r>
            <a:r>
              <a:rPr lang="en-US" sz="1700" b="0" dirty="0">
                <a:solidFill>
                  <a:srgbClr val="6A9955">
                    <a:alpha val="25000"/>
                  </a:srgbClr>
                </a:solidFill>
                <a:effectLst/>
                <a:latin typeface="Fira Code" panose="020B0809050000020004" pitchFamily="49" charset="0"/>
              </a:rPr>
              <a:t> </a:t>
            </a:r>
            <a:r>
              <a:rPr lang="en-US" sz="1700" b="0" dirty="0" err="1">
                <a:solidFill>
                  <a:srgbClr val="6A9955">
                    <a:alpha val="25000"/>
                  </a:srgbClr>
                </a:solidFill>
                <a:effectLst/>
                <a:latin typeface="Fira Code" panose="020B0809050000020004" pitchFamily="49" charset="0"/>
              </a:rPr>
              <a:t>el</a:t>
            </a:r>
            <a:r>
              <a:rPr lang="en-US" sz="1700" b="0" dirty="0">
                <a:solidFill>
                  <a:srgbClr val="6A9955">
                    <a:alpha val="25000"/>
                  </a:srgbClr>
                </a:solidFill>
                <a:effectLst/>
                <a:latin typeface="Fira Code" panose="020B0809050000020004" pitchFamily="49" charset="0"/>
              </a:rPr>
              <a:t> service worker</a:t>
            </a:r>
            <a:endParaRPr lang="en-US" sz="1700" b="0" dirty="0">
              <a:solidFill>
                <a:srgbClr val="D4D4D4">
                  <a:alpha val="25000"/>
                </a:srgbClr>
              </a:solidFill>
              <a:effectLst/>
              <a:latin typeface="Fira Code" panose="020B0809050000020004" pitchFamily="49" charset="0"/>
            </a:endParaRPr>
          </a:p>
          <a:p>
            <a:r>
              <a:rPr lang="en-US" sz="1700" b="0" dirty="0" err="1">
                <a:solidFill>
                  <a:srgbClr val="9CDCFE">
                    <a:alpha val="25000"/>
                  </a:srgbClr>
                </a:solidFill>
                <a:effectLst/>
                <a:latin typeface="Fira Code" panose="020B0809050000020004" pitchFamily="49" charset="0"/>
              </a:rPr>
              <a:t>self</a:t>
            </a:r>
            <a:r>
              <a:rPr lang="en-US" sz="1700" b="0" dirty="0" err="1">
                <a:solidFill>
                  <a:srgbClr val="D4D4D4">
                    <a:alpha val="25000"/>
                  </a:srgbClr>
                </a:solidFill>
                <a:effectLst/>
                <a:latin typeface="Fira Code" panose="020B0809050000020004" pitchFamily="49" charset="0"/>
              </a:rPr>
              <a:t>.</a:t>
            </a:r>
            <a:r>
              <a:rPr lang="en-US" sz="1700" b="0" dirty="0" err="1">
                <a:solidFill>
                  <a:srgbClr val="DCDCAA">
                    <a:alpha val="25000"/>
                  </a:srgbClr>
                </a:solidFill>
                <a:effectLst/>
                <a:latin typeface="Fira Code" panose="020B0809050000020004" pitchFamily="49" charset="0"/>
              </a:rPr>
              <a:t>addEventListener</a:t>
            </a:r>
            <a:r>
              <a:rPr lang="en-US" sz="1700" b="0" dirty="0">
                <a:solidFill>
                  <a:srgbClr val="D4D4D4">
                    <a:alpha val="25000"/>
                  </a:srgbClr>
                </a:solidFill>
                <a:effectLst/>
                <a:latin typeface="Fira Code" panose="020B0809050000020004" pitchFamily="49" charset="0"/>
              </a:rPr>
              <a:t>(</a:t>
            </a:r>
            <a:r>
              <a:rPr lang="en-US" sz="1700" b="0" dirty="0">
                <a:solidFill>
                  <a:srgbClr val="CE9178">
                    <a:alpha val="25000"/>
                  </a:srgbClr>
                </a:solidFill>
                <a:effectLst/>
                <a:latin typeface="Fira Code" panose="020B0809050000020004" pitchFamily="49" charset="0"/>
              </a:rPr>
              <a:t>"install"</a:t>
            </a:r>
            <a:r>
              <a:rPr lang="en-US" sz="1700" b="0" dirty="0">
                <a:solidFill>
                  <a:srgbClr val="D4D4D4">
                    <a:alpha val="25000"/>
                  </a:srgbClr>
                </a:solidFill>
                <a:effectLst/>
                <a:latin typeface="Fira Code" panose="020B0809050000020004" pitchFamily="49" charset="0"/>
              </a:rPr>
              <a:t>, </a:t>
            </a:r>
            <a:r>
              <a:rPr lang="en-US" sz="1700" b="0" dirty="0" err="1">
                <a:solidFill>
                  <a:srgbClr val="9CDCFE">
                    <a:alpha val="25000"/>
                  </a:srgbClr>
                </a:solidFill>
                <a:effectLst/>
                <a:latin typeface="Fira Code" panose="020B0809050000020004" pitchFamily="49" charset="0"/>
              </a:rPr>
              <a:t>installEvent</a:t>
            </a:r>
            <a:r>
              <a:rPr lang="en-US" sz="1700" b="0" dirty="0">
                <a:solidFill>
                  <a:srgbClr val="D4D4D4">
                    <a:alpha val="25000"/>
                  </a:srgbClr>
                </a:solidFill>
                <a:effectLst/>
                <a:latin typeface="Fira Code" panose="020B0809050000020004" pitchFamily="49" charset="0"/>
              </a:rPr>
              <a:t> </a:t>
            </a:r>
            <a:r>
              <a:rPr lang="en-US" sz="1700" b="0" dirty="0">
                <a:solidFill>
                  <a:srgbClr val="569CD6">
                    <a:alpha val="25000"/>
                  </a:srgbClr>
                </a:solidFill>
                <a:effectLst/>
                <a:latin typeface="Fira Code" panose="020B0809050000020004" pitchFamily="49" charset="0"/>
              </a:rPr>
              <a:t>=&gt;</a:t>
            </a:r>
            <a:r>
              <a:rPr lang="en-US" sz="1700" b="0" dirty="0">
                <a:solidFill>
                  <a:srgbClr val="D4D4D4">
                    <a:alpha val="25000"/>
                  </a:srgbClr>
                </a:solidFill>
                <a:effectLst/>
                <a:latin typeface="Fira Code" panose="020B0809050000020004" pitchFamily="49" charset="0"/>
              </a:rPr>
              <a:t> {</a:t>
            </a:r>
          </a:p>
          <a:p>
            <a:r>
              <a:rPr lang="en-US" sz="1700" b="0" dirty="0">
                <a:solidFill>
                  <a:srgbClr val="D4D4D4">
                    <a:alpha val="25000"/>
                  </a:srgbClr>
                </a:solidFill>
                <a:effectLst/>
                <a:latin typeface="Fira Code" panose="020B0809050000020004" pitchFamily="49" charset="0"/>
              </a:rPr>
              <a:t>    </a:t>
            </a:r>
            <a:r>
              <a:rPr lang="en-US" sz="1700" b="0" dirty="0" err="1">
                <a:solidFill>
                  <a:srgbClr val="9CDCFE">
                    <a:alpha val="25000"/>
                  </a:srgbClr>
                </a:solidFill>
                <a:effectLst/>
                <a:latin typeface="Fira Code" panose="020B0809050000020004" pitchFamily="49" charset="0"/>
              </a:rPr>
              <a:t>installEvent</a:t>
            </a:r>
            <a:r>
              <a:rPr lang="en-US" sz="1700" b="0" dirty="0" err="1">
                <a:solidFill>
                  <a:srgbClr val="D4D4D4">
                    <a:alpha val="25000"/>
                  </a:srgbClr>
                </a:solidFill>
                <a:effectLst/>
                <a:latin typeface="Fira Code" panose="020B0809050000020004" pitchFamily="49" charset="0"/>
              </a:rPr>
              <a:t>.</a:t>
            </a:r>
            <a:r>
              <a:rPr lang="en-US" sz="1700" b="0" dirty="0" err="1">
                <a:solidFill>
                  <a:srgbClr val="DCDCAA">
                    <a:alpha val="25000"/>
                  </a:srgbClr>
                </a:solidFill>
                <a:effectLst/>
                <a:latin typeface="Fira Code" panose="020B0809050000020004" pitchFamily="49" charset="0"/>
              </a:rPr>
              <a:t>waitUntil</a:t>
            </a:r>
            <a:r>
              <a:rPr lang="en-US" sz="1700" b="0" dirty="0">
                <a:solidFill>
                  <a:srgbClr val="D4D4D4">
                    <a:alpha val="25000"/>
                  </a:srgbClr>
                </a:solidFill>
                <a:effectLst/>
                <a:latin typeface="Fira Code" panose="020B0809050000020004" pitchFamily="49" charset="0"/>
              </a:rPr>
              <a:t>(</a:t>
            </a:r>
          </a:p>
          <a:p>
            <a:r>
              <a:rPr lang="en-US" sz="1700" b="0" dirty="0">
                <a:solidFill>
                  <a:srgbClr val="D4D4D4">
                    <a:alpha val="25000"/>
                  </a:srgbClr>
                </a:solidFill>
                <a:effectLst/>
                <a:latin typeface="Fira Code" panose="020B0809050000020004" pitchFamily="49" charset="0"/>
              </a:rPr>
              <a:t>        </a:t>
            </a:r>
            <a:r>
              <a:rPr lang="en-US" sz="1700" b="0" dirty="0" err="1">
                <a:solidFill>
                  <a:srgbClr val="9CDCFE">
                    <a:alpha val="25000"/>
                  </a:srgbClr>
                </a:solidFill>
                <a:effectLst/>
                <a:latin typeface="Fira Code" panose="020B0809050000020004" pitchFamily="49" charset="0"/>
              </a:rPr>
              <a:t>caches</a:t>
            </a:r>
            <a:r>
              <a:rPr lang="en-US" sz="1700" b="0" dirty="0" err="1">
                <a:solidFill>
                  <a:srgbClr val="D4D4D4">
                    <a:alpha val="25000"/>
                  </a:srgbClr>
                </a:solidFill>
                <a:effectLst/>
                <a:latin typeface="Fira Code" panose="020B0809050000020004" pitchFamily="49" charset="0"/>
              </a:rPr>
              <a:t>.</a:t>
            </a:r>
            <a:r>
              <a:rPr lang="en-US" sz="1700" b="0" dirty="0" err="1">
                <a:solidFill>
                  <a:srgbClr val="DCDCAA">
                    <a:alpha val="25000"/>
                  </a:srgbClr>
                </a:solidFill>
                <a:effectLst/>
                <a:latin typeface="Fira Code" panose="020B0809050000020004" pitchFamily="49" charset="0"/>
              </a:rPr>
              <a:t>open</a:t>
            </a:r>
            <a:r>
              <a:rPr lang="en-US" sz="1700" b="0" dirty="0">
                <a:solidFill>
                  <a:srgbClr val="D4D4D4">
                    <a:alpha val="25000"/>
                  </a:srgbClr>
                </a:solidFill>
                <a:effectLst/>
                <a:latin typeface="Fira Code" panose="020B0809050000020004" pitchFamily="49" charset="0"/>
              </a:rPr>
              <a:t>(</a:t>
            </a:r>
            <a:r>
              <a:rPr lang="en-US" sz="1700" b="0" dirty="0">
                <a:solidFill>
                  <a:srgbClr val="CE9178">
                    <a:alpha val="25000"/>
                  </a:srgbClr>
                </a:solidFill>
                <a:effectLst/>
                <a:latin typeface="Fira Code" panose="020B0809050000020004" pitchFamily="49" charset="0"/>
              </a:rPr>
              <a:t>"my-todo-list-0"</a:t>
            </a:r>
            <a:r>
              <a:rPr lang="en-US" sz="1700" b="0" dirty="0">
                <a:solidFill>
                  <a:srgbClr val="D4D4D4">
                    <a:alpha val="25000"/>
                  </a:srgbClr>
                </a:solidFill>
                <a:effectLst/>
                <a:latin typeface="Fira Code" panose="020B0809050000020004" pitchFamily="49" charset="0"/>
              </a:rPr>
              <a:t>).</a:t>
            </a:r>
            <a:r>
              <a:rPr lang="en-US" sz="1700" b="0" dirty="0">
                <a:solidFill>
                  <a:srgbClr val="DCDCAA">
                    <a:alpha val="25000"/>
                  </a:srgbClr>
                </a:solidFill>
                <a:effectLst/>
                <a:latin typeface="Fira Code" panose="020B0809050000020004" pitchFamily="49" charset="0"/>
              </a:rPr>
              <a:t>then</a:t>
            </a:r>
            <a:r>
              <a:rPr lang="en-US" sz="1700" b="0" dirty="0">
                <a:solidFill>
                  <a:srgbClr val="D4D4D4">
                    <a:alpha val="25000"/>
                  </a:srgbClr>
                </a:solidFill>
                <a:effectLst/>
                <a:latin typeface="Fira Code" panose="020B0809050000020004" pitchFamily="49" charset="0"/>
              </a:rPr>
              <a:t>(</a:t>
            </a:r>
            <a:r>
              <a:rPr lang="en-US" sz="1700" b="0" dirty="0">
                <a:solidFill>
                  <a:srgbClr val="9CDCFE">
                    <a:alpha val="25000"/>
                  </a:srgbClr>
                </a:solidFill>
                <a:effectLst/>
                <a:latin typeface="Fira Code" panose="020B0809050000020004" pitchFamily="49" charset="0"/>
              </a:rPr>
              <a:t>cache</a:t>
            </a:r>
            <a:r>
              <a:rPr lang="en-US" sz="1700" b="0" dirty="0">
                <a:solidFill>
                  <a:srgbClr val="D4D4D4">
                    <a:alpha val="25000"/>
                  </a:srgbClr>
                </a:solidFill>
                <a:effectLst/>
                <a:latin typeface="Fira Code" panose="020B0809050000020004" pitchFamily="49" charset="0"/>
              </a:rPr>
              <a:t> </a:t>
            </a:r>
            <a:r>
              <a:rPr lang="en-US" sz="1700" b="0" dirty="0">
                <a:solidFill>
                  <a:srgbClr val="569CD6">
                    <a:alpha val="25000"/>
                  </a:srgbClr>
                </a:solidFill>
                <a:effectLst/>
                <a:latin typeface="Fira Code" panose="020B0809050000020004" pitchFamily="49" charset="0"/>
              </a:rPr>
              <a:t>=&gt;</a:t>
            </a:r>
            <a:r>
              <a:rPr lang="en-US" sz="1700" b="0" dirty="0">
                <a:solidFill>
                  <a:srgbClr val="D4D4D4">
                    <a:alpha val="25000"/>
                  </a:srgbClr>
                </a:solidFill>
                <a:effectLst/>
                <a:latin typeface="Fira Code" panose="020B0809050000020004" pitchFamily="49" charset="0"/>
              </a:rPr>
              <a:t> {</a:t>
            </a:r>
          </a:p>
          <a:p>
            <a:r>
              <a:rPr lang="en-US" sz="1700" b="0" dirty="0">
                <a:solidFill>
                  <a:srgbClr val="D4D4D4">
                    <a:alpha val="25000"/>
                  </a:srgbClr>
                </a:solidFill>
                <a:effectLst/>
                <a:latin typeface="Fira Code" panose="020B0809050000020004" pitchFamily="49" charset="0"/>
              </a:rPr>
              <a:t>            </a:t>
            </a:r>
            <a:r>
              <a:rPr lang="en-US" sz="1700" b="0" dirty="0" err="1">
                <a:solidFill>
                  <a:srgbClr val="9CDCFE">
                    <a:alpha val="25000"/>
                  </a:srgbClr>
                </a:solidFill>
                <a:effectLst/>
                <a:latin typeface="Fira Code" panose="020B0809050000020004" pitchFamily="49" charset="0"/>
              </a:rPr>
              <a:t>cache</a:t>
            </a:r>
            <a:r>
              <a:rPr lang="en-US" sz="1700" b="0" dirty="0" err="1">
                <a:solidFill>
                  <a:srgbClr val="D4D4D4">
                    <a:alpha val="25000"/>
                  </a:srgbClr>
                </a:solidFill>
                <a:effectLst/>
                <a:latin typeface="Fira Code" panose="020B0809050000020004" pitchFamily="49" charset="0"/>
              </a:rPr>
              <a:t>.</a:t>
            </a:r>
            <a:r>
              <a:rPr lang="en-US" sz="1700" b="0" dirty="0" err="1">
                <a:solidFill>
                  <a:srgbClr val="DCDCAA">
                    <a:alpha val="25000"/>
                  </a:srgbClr>
                </a:solidFill>
                <a:effectLst/>
                <a:latin typeface="Fira Code" panose="020B0809050000020004" pitchFamily="49" charset="0"/>
              </a:rPr>
              <a:t>addAll</a:t>
            </a:r>
            <a:r>
              <a:rPr lang="en-US" sz="1700" b="0" dirty="0">
                <a:solidFill>
                  <a:srgbClr val="D4D4D4">
                    <a:alpha val="25000"/>
                  </a:srgbClr>
                </a:solidFill>
                <a:effectLst/>
                <a:latin typeface="Fira Code" panose="020B0809050000020004" pitchFamily="49" charset="0"/>
              </a:rPr>
              <a:t>(</a:t>
            </a:r>
            <a:r>
              <a:rPr lang="en-US" sz="1700" b="0" dirty="0">
                <a:solidFill>
                  <a:srgbClr val="4FC1FF">
                    <a:alpha val="25000"/>
                  </a:srgbClr>
                </a:solidFill>
                <a:effectLst/>
                <a:latin typeface="Fira Code" panose="020B0809050000020004" pitchFamily="49" charset="0"/>
              </a:rPr>
              <a:t>assets</a:t>
            </a:r>
            <a:r>
              <a:rPr lang="en-US" sz="1700" b="0" dirty="0">
                <a:solidFill>
                  <a:srgbClr val="D4D4D4">
                    <a:alpha val="25000"/>
                  </a:srgbClr>
                </a:solidFill>
                <a:effectLst/>
                <a:latin typeface="Fira Code" panose="020B0809050000020004" pitchFamily="49" charset="0"/>
              </a:rPr>
              <a:t>)</a:t>
            </a:r>
          </a:p>
          <a:p>
            <a:r>
              <a:rPr lang="en-US" sz="1700" b="0" dirty="0">
                <a:solidFill>
                  <a:srgbClr val="D4D4D4">
                    <a:alpha val="25000"/>
                  </a:srgbClr>
                </a:solidFill>
                <a:effectLst/>
                <a:latin typeface="Fira Code" panose="020B0809050000020004" pitchFamily="49" charset="0"/>
              </a:rPr>
              <a:t>        })</a:t>
            </a:r>
          </a:p>
          <a:p>
            <a:r>
              <a:rPr lang="en-US" sz="1700" b="0" dirty="0">
                <a:solidFill>
                  <a:srgbClr val="D4D4D4">
                    <a:alpha val="25000"/>
                  </a:srgbClr>
                </a:solidFill>
                <a:effectLst/>
                <a:latin typeface="Fira Code" panose="020B0809050000020004" pitchFamily="49" charset="0"/>
              </a:rPr>
              <a:t>    )</a:t>
            </a:r>
          </a:p>
          <a:p>
            <a:r>
              <a:rPr lang="en-US" sz="1700" b="0" dirty="0">
                <a:solidFill>
                  <a:srgbClr val="D4D4D4">
                    <a:alpha val="25000"/>
                  </a:srgbClr>
                </a:solidFill>
                <a:effectLst/>
                <a:latin typeface="Fira Code" panose="020B0809050000020004" pitchFamily="49" charset="0"/>
              </a:rPr>
              <a:t>});</a:t>
            </a:r>
          </a:p>
          <a:p>
            <a:endParaRPr lang="en-US" sz="1700" b="0" dirty="0">
              <a:solidFill>
                <a:srgbClr val="D4D4D4"/>
              </a:solidFill>
              <a:effectLst/>
              <a:latin typeface="Fira Code" panose="020B0809050000020004" pitchFamily="49" charset="0"/>
            </a:endParaRPr>
          </a:p>
          <a:p>
            <a:r>
              <a:rPr lang="en-US" sz="1700" dirty="0">
                <a:solidFill>
                  <a:schemeClr val="bg1"/>
                </a:solidFill>
                <a:latin typeface="Fira Sans" panose="020B0503050000020004" pitchFamily="34" charset="0"/>
              </a:rPr>
              <a:t>3️⃣ </a:t>
            </a:r>
            <a:r>
              <a:rPr lang="en-US" sz="1700" b="0" dirty="0">
                <a:solidFill>
                  <a:srgbClr val="6A9955"/>
                </a:solidFill>
                <a:effectLst/>
                <a:latin typeface="Fira Code" panose="020B0809050000020004" pitchFamily="49" charset="0"/>
              </a:rPr>
              <a:t>// </a:t>
            </a:r>
            <a:r>
              <a:rPr lang="en-US" sz="1700" b="0" dirty="0" err="1">
                <a:solidFill>
                  <a:srgbClr val="6A9955"/>
                </a:solidFill>
                <a:effectLst/>
                <a:latin typeface="Fira Code" panose="020B0809050000020004" pitchFamily="49" charset="0"/>
              </a:rPr>
              <a:t>interceptamos</a:t>
            </a:r>
            <a:r>
              <a:rPr lang="en-US" sz="1700" b="0" dirty="0">
                <a:solidFill>
                  <a:srgbClr val="6A9955"/>
                </a:solidFill>
                <a:effectLst/>
                <a:latin typeface="Fira Code" panose="020B0809050000020004" pitchFamily="49" charset="0"/>
              </a:rPr>
              <a:t> las </a:t>
            </a:r>
            <a:r>
              <a:rPr lang="en-US" sz="1700" b="0" dirty="0" err="1">
                <a:solidFill>
                  <a:srgbClr val="6A9955"/>
                </a:solidFill>
                <a:effectLst/>
                <a:latin typeface="Fira Code" panose="020B0809050000020004" pitchFamily="49" charset="0"/>
              </a:rPr>
              <a:t>peticiones</a:t>
            </a:r>
            <a:r>
              <a:rPr lang="en-US" sz="1700" b="0" dirty="0">
                <a:solidFill>
                  <a:srgbClr val="6A9955"/>
                </a:solidFill>
                <a:effectLst/>
                <a:latin typeface="Fira Code" panose="020B0809050000020004" pitchFamily="49" charset="0"/>
              </a:rPr>
              <a:t> de red</a:t>
            </a:r>
            <a:br>
              <a:rPr lang="en-US" sz="1700" b="0" dirty="0">
                <a:solidFill>
                  <a:srgbClr val="D4D4D4"/>
                </a:solidFill>
                <a:effectLst/>
                <a:latin typeface="Fira Code" panose="020B0809050000020004" pitchFamily="49" charset="0"/>
              </a:rPr>
            </a:br>
            <a:r>
              <a:rPr lang="en-US" sz="1700" b="0" dirty="0" err="1">
                <a:solidFill>
                  <a:srgbClr val="9CDCFE"/>
                </a:solidFill>
                <a:effectLst/>
                <a:latin typeface="Fira Code" panose="020B0809050000020004" pitchFamily="49" charset="0"/>
              </a:rPr>
              <a:t>self</a:t>
            </a:r>
            <a:r>
              <a:rPr lang="en-US" sz="1700" b="0" dirty="0" err="1">
                <a:solidFill>
                  <a:srgbClr val="D4D4D4"/>
                </a:solidFill>
                <a:effectLst/>
                <a:latin typeface="Fira Code" panose="020B0809050000020004" pitchFamily="49" charset="0"/>
              </a:rPr>
              <a:t>.</a:t>
            </a:r>
            <a:r>
              <a:rPr lang="en-US" sz="1700" b="0" dirty="0" err="1">
                <a:solidFill>
                  <a:srgbClr val="DCDCAA"/>
                </a:solidFill>
                <a:effectLst/>
                <a:latin typeface="Fira Code" panose="020B0809050000020004" pitchFamily="49" charset="0"/>
              </a:rPr>
              <a:t>addEventListener</a:t>
            </a:r>
            <a:r>
              <a:rPr lang="en-US" sz="1700" b="0" dirty="0">
                <a:solidFill>
                  <a:srgbClr val="D4D4D4"/>
                </a:solidFill>
                <a:effectLst/>
                <a:latin typeface="Fira Code" panose="020B0809050000020004" pitchFamily="49" charset="0"/>
              </a:rPr>
              <a:t>(</a:t>
            </a:r>
            <a:r>
              <a:rPr lang="en-US" sz="1700" b="0" dirty="0">
                <a:solidFill>
                  <a:srgbClr val="CE9178"/>
                </a:solidFill>
                <a:effectLst/>
                <a:latin typeface="Fira Code" panose="020B0809050000020004" pitchFamily="49" charset="0"/>
              </a:rPr>
              <a:t>"fetch"</a:t>
            </a:r>
            <a:r>
              <a:rPr lang="en-US" sz="1700" b="0" dirty="0">
                <a:solidFill>
                  <a:srgbClr val="D4D4D4"/>
                </a:solidFill>
                <a:effectLst/>
                <a:latin typeface="Fira Code" panose="020B0809050000020004" pitchFamily="49" charset="0"/>
              </a:rPr>
              <a:t>, </a:t>
            </a:r>
            <a:r>
              <a:rPr lang="en-US" sz="1700" b="0" dirty="0" err="1">
                <a:solidFill>
                  <a:srgbClr val="9CDCFE"/>
                </a:solidFill>
                <a:effectLst/>
                <a:latin typeface="Fira Code" panose="020B0809050000020004" pitchFamily="49" charset="0"/>
              </a:rPr>
              <a:t>fetchEvent</a:t>
            </a:r>
            <a:r>
              <a:rPr lang="en-US" sz="1700" b="0" dirty="0">
                <a:solidFill>
                  <a:srgbClr val="D4D4D4"/>
                </a:solidFill>
                <a:effectLst/>
                <a:latin typeface="Fira Code" panose="020B0809050000020004" pitchFamily="49" charset="0"/>
              </a:rPr>
              <a:t> </a:t>
            </a:r>
            <a:r>
              <a:rPr lang="en-US" sz="1700" b="0" dirty="0">
                <a:solidFill>
                  <a:srgbClr val="569CD6"/>
                </a:solidFill>
                <a:effectLst/>
                <a:latin typeface="Fira Code" panose="020B0809050000020004" pitchFamily="49" charset="0"/>
              </a:rPr>
              <a:t>=&gt;</a:t>
            </a:r>
            <a:r>
              <a:rPr lang="en-US" sz="1700" b="0" dirty="0">
                <a:solidFill>
                  <a:srgbClr val="D4D4D4"/>
                </a:solidFill>
                <a:effectLst/>
                <a:latin typeface="Fira Code" panose="020B0809050000020004" pitchFamily="49" charset="0"/>
              </a:rPr>
              <a:t> {</a:t>
            </a:r>
          </a:p>
          <a:p>
            <a:r>
              <a:rPr lang="en-US" sz="1700" b="0" dirty="0">
                <a:solidFill>
                  <a:srgbClr val="D4D4D4"/>
                </a:solidFill>
                <a:effectLst/>
                <a:latin typeface="Fira Code" panose="020B0809050000020004" pitchFamily="49" charset="0"/>
              </a:rPr>
              <a:t>    </a:t>
            </a:r>
            <a:r>
              <a:rPr lang="en-US" sz="1700" b="0" dirty="0" err="1">
                <a:solidFill>
                  <a:srgbClr val="9CDCFE"/>
                </a:solidFill>
                <a:effectLst/>
                <a:latin typeface="Fira Code" panose="020B0809050000020004" pitchFamily="49" charset="0"/>
              </a:rPr>
              <a:t>fetchEvent</a:t>
            </a:r>
            <a:r>
              <a:rPr lang="en-US" sz="1700" b="0" dirty="0" err="1">
                <a:solidFill>
                  <a:srgbClr val="D4D4D4"/>
                </a:solidFill>
                <a:effectLst/>
                <a:latin typeface="Fira Code" panose="020B0809050000020004" pitchFamily="49" charset="0"/>
              </a:rPr>
              <a:t>.</a:t>
            </a:r>
            <a:r>
              <a:rPr lang="en-US" sz="1700" b="0" dirty="0" err="1">
                <a:solidFill>
                  <a:srgbClr val="DCDCAA"/>
                </a:solidFill>
                <a:effectLst/>
                <a:latin typeface="Fira Code" panose="020B0809050000020004" pitchFamily="49" charset="0"/>
              </a:rPr>
              <a:t>respondWith</a:t>
            </a:r>
            <a:r>
              <a:rPr lang="en-US" sz="1700" b="0" dirty="0">
                <a:solidFill>
                  <a:srgbClr val="D4D4D4"/>
                </a:solidFill>
                <a:effectLst/>
                <a:latin typeface="Fira Code" panose="020B0809050000020004" pitchFamily="49" charset="0"/>
              </a:rPr>
              <a:t>(</a:t>
            </a:r>
          </a:p>
          <a:p>
            <a:r>
              <a:rPr lang="en-US" sz="1700" b="0" dirty="0">
                <a:solidFill>
                  <a:srgbClr val="D4D4D4"/>
                </a:solidFill>
                <a:effectLst/>
                <a:latin typeface="Fira Code" panose="020B0809050000020004" pitchFamily="49" charset="0"/>
              </a:rPr>
              <a:t>        </a:t>
            </a:r>
            <a:r>
              <a:rPr lang="en-US" sz="1700" b="0" dirty="0" err="1">
                <a:solidFill>
                  <a:srgbClr val="9CDCFE"/>
                </a:solidFill>
                <a:effectLst/>
                <a:latin typeface="Fira Code" panose="020B0809050000020004" pitchFamily="49" charset="0"/>
              </a:rPr>
              <a:t>caches</a:t>
            </a:r>
            <a:r>
              <a:rPr lang="en-US" sz="1700" b="0" dirty="0" err="1">
                <a:solidFill>
                  <a:srgbClr val="D4D4D4"/>
                </a:solidFill>
                <a:effectLst/>
                <a:latin typeface="Fira Code" panose="020B0809050000020004" pitchFamily="49" charset="0"/>
              </a:rPr>
              <a:t>.</a:t>
            </a:r>
            <a:r>
              <a:rPr lang="en-US" sz="1700" b="0" dirty="0" err="1">
                <a:solidFill>
                  <a:srgbClr val="DCDCAA"/>
                </a:solidFill>
                <a:effectLst/>
                <a:latin typeface="Fira Code" panose="020B0809050000020004" pitchFamily="49" charset="0"/>
              </a:rPr>
              <a:t>match</a:t>
            </a:r>
            <a:r>
              <a:rPr lang="en-US" sz="1700" b="0" dirty="0">
                <a:solidFill>
                  <a:srgbClr val="D4D4D4"/>
                </a:solidFill>
                <a:effectLst/>
                <a:latin typeface="Fira Code" panose="020B0809050000020004" pitchFamily="49" charset="0"/>
              </a:rPr>
              <a:t>(</a:t>
            </a:r>
            <a:r>
              <a:rPr lang="en-US" sz="1700" b="0" dirty="0" err="1">
                <a:solidFill>
                  <a:srgbClr val="9CDCFE"/>
                </a:solidFill>
                <a:effectLst/>
                <a:latin typeface="Fira Code" panose="020B0809050000020004" pitchFamily="49" charset="0"/>
              </a:rPr>
              <a:t>fetchEvent</a:t>
            </a:r>
            <a:r>
              <a:rPr lang="en-US" sz="1700" b="0" dirty="0" err="1">
                <a:solidFill>
                  <a:srgbClr val="D4D4D4"/>
                </a:solidFill>
                <a:effectLst/>
                <a:latin typeface="Fira Code" panose="020B0809050000020004" pitchFamily="49" charset="0"/>
              </a:rPr>
              <a:t>.</a:t>
            </a:r>
            <a:r>
              <a:rPr lang="en-US" sz="1700" b="0" dirty="0" err="1">
                <a:solidFill>
                  <a:srgbClr val="9CDCFE"/>
                </a:solidFill>
                <a:effectLst/>
                <a:latin typeface="Fira Code" panose="020B0809050000020004" pitchFamily="49" charset="0"/>
              </a:rPr>
              <a:t>request</a:t>
            </a:r>
            <a:r>
              <a:rPr lang="en-US" sz="1700" b="0" dirty="0">
                <a:solidFill>
                  <a:srgbClr val="D4D4D4"/>
                </a:solidFill>
                <a:effectLst/>
                <a:latin typeface="Fira Code" panose="020B0809050000020004" pitchFamily="49" charset="0"/>
              </a:rPr>
              <a:t>).</a:t>
            </a:r>
            <a:r>
              <a:rPr lang="en-US" sz="1700" b="0" dirty="0">
                <a:solidFill>
                  <a:srgbClr val="DCDCAA"/>
                </a:solidFill>
                <a:effectLst/>
                <a:latin typeface="Fira Code" panose="020B0809050000020004" pitchFamily="49" charset="0"/>
              </a:rPr>
              <a:t>then</a:t>
            </a:r>
            <a:r>
              <a:rPr lang="en-US" sz="1700" b="0" dirty="0">
                <a:solidFill>
                  <a:srgbClr val="D4D4D4"/>
                </a:solidFill>
                <a:effectLst/>
                <a:latin typeface="Fira Code" panose="020B0809050000020004" pitchFamily="49" charset="0"/>
              </a:rPr>
              <a:t>(</a:t>
            </a:r>
            <a:r>
              <a:rPr lang="en-US" sz="1700" b="0" dirty="0">
                <a:solidFill>
                  <a:srgbClr val="9CDCFE"/>
                </a:solidFill>
                <a:effectLst/>
                <a:latin typeface="Fira Code" panose="020B0809050000020004" pitchFamily="49" charset="0"/>
              </a:rPr>
              <a:t>res</a:t>
            </a:r>
            <a:r>
              <a:rPr lang="en-US" sz="1700" b="0" dirty="0">
                <a:solidFill>
                  <a:srgbClr val="D4D4D4"/>
                </a:solidFill>
                <a:effectLst/>
                <a:latin typeface="Fira Code" panose="020B0809050000020004" pitchFamily="49" charset="0"/>
              </a:rPr>
              <a:t> </a:t>
            </a:r>
            <a:r>
              <a:rPr lang="en-US" sz="1700" b="0" dirty="0">
                <a:solidFill>
                  <a:srgbClr val="569CD6"/>
                </a:solidFill>
                <a:effectLst/>
                <a:latin typeface="Fira Code" panose="020B0809050000020004" pitchFamily="49" charset="0"/>
              </a:rPr>
              <a:t>=&gt;</a:t>
            </a:r>
            <a:r>
              <a:rPr lang="en-US" sz="1700" b="0" dirty="0">
                <a:solidFill>
                  <a:srgbClr val="D4D4D4"/>
                </a:solidFill>
                <a:effectLst/>
                <a:latin typeface="Fira Code" panose="020B0809050000020004" pitchFamily="49" charset="0"/>
              </a:rPr>
              <a:t> {</a:t>
            </a:r>
          </a:p>
          <a:p>
            <a:r>
              <a:rPr lang="en-US" sz="1700" b="0" dirty="0">
                <a:solidFill>
                  <a:srgbClr val="D4D4D4"/>
                </a:solidFill>
                <a:effectLst/>
                <a:latin typeface="Fira Code" panose="020B0809050000020004" pitchFamily="49" charset="0"/>
              </a:rPr>
              <a:t>            </a:t>
            </a:r>
            <a:r>
              <a:rPr lang="en-US" sz="1700" b="0" dirty="0">
                <a:solidFill>
                  <a:srgbClr val="C586C0"/>
                </a:solidFill>
                <a:effectLst/>
                <a:latin typeface="Fira Code" panose="020B0809050000020004" pitchFamily="49" charset="0"/>
              </a:rPr>
              <a:t>return</a:t>
            </a:r>
            <a:r>
              <a:rPr lang="en-US" sz="1700" b="0" dirty="0">
                <a:solidFill>
                  <a:srgbClr val="D4D4D4"/>
                </a:solidFill>
                <a:effectLst/>
                <a:latin typeface="Fira Code" panose="020B0809050000020004" pitchFamily="49" charset="0"/>
              </a:rPr>
              <a:t> </a:t>
            </a:r>
            <a:r>
              <a:rPr lang="en-US" sz="1700" b="0" dirty="0">
                <a:solidFill>
                  <a:srgbClr val="9CDCFE"/>
                </a:solidFill>
                <a:effectLst/>
                <a:latin typeface="Fira Code" panose="020B0809050000020004" pitchFamily="49" charset="0"/>
              </a:rPr>
              <a:t>res</a:t>
            </a:r>
            <a:r>
              <a:rPr lang="en-US" sz="1700" b="0" dirty="0">
                <a:solidFill>
                  <a:srgbClr val="D4D4D4"/>
                </a:solidFill>
                <a:effectLst/>
                <a:latin typeface="Fira Code" panose="020B0809050000020004" pitchFamily="49" charset="0"/>
              </a:rPr>
              <a:t> || </a:t>
            </a:r>
            <a:r>
              <a:rPr lang="en-US" sz="1700" b="0" dirty="0">
                <a:solidFill>
                  <a:srgbClr val="DCDCAA"/>
                </a:solidFill>
                <a:effectLst/>
                <a:latin typeface="Fira Code" panose="020B0809050000020004" pitchFamily="49" charset="0"/>
              </a:rPr>
              <a:t>fetch</a:t>
            </a:r>
            <a:r>
              <a:rPr lang="en-US" sz="1700" b="0" dirty="0">
                <a:solidFill>
                  <a:srgbClr val="D4D4D4"/>
                </a:solidFill>
                <a:effectLst/>
                <a:latin typeface="Fira Code" panose="020B0809050000020004" pitchFamily="49" charset="0"/>
              </a:rPr>
              <a:t>(</a:t>
            </a:r>
            <a:r>
              <a:rPr lang="en-US" sz="1700" b="0" dirty="0" err="1">
                <a:solidFill>
                  <a:srgbClr val="9CDCFE"/>
                </a:solidFill>
                <a:effectLst/>
                <a:latin typeface="Fira Code" panose="020B0809050000020004" pitchFamily="49" charset="0"/>
              </a:rPr>
              <a:t>fetchEvent</a:t>
            </a:r>
            <a:r>
              <a:rPr lang="en-US" sz="1700" b="0" dirty="0" err="1">
                <a:solidFill>
                  <a:srgbClr val="D4D4D4"/>
                </a:solidFill>
                <a:effectLst/>
                <a:latin typeface="Fira Code" panose="020B0809050000020004" pitchFamily="49" charset="0"/>
              </a:rPr>
              <a:t>.</a:t>
            </a:r>
            <a:r>
              <a:rPr lang="en-US" sz="1700" b="0" dirty="0" err="1">
                <a:solidFill>
                  <a:srgbClr val="9CDCFE"/>
                </a:solidFill>
                <a:effectLst/>
                <a:latin typeface="Fira Code" panose="020B0809050000020004" pitchFamily="49" charset="0"/>
              </a:rPr>
              <a:t>request</a:t>
            </a:r>
            <a:r>
              <a:rPr lang="en-US" sz="1700" b="0" dirty="0">
                <a:solidFill>
                  <a:srgbClr val="D4D4D4"/>
                </a:solidFill>
                <a:effectLst/>
                <a:latin typeface="Fira Code" panose="020B0809050000020004" pitchFamily="49" charset="0"/>
              </a:rPr>
              <a:t>)</a:t>
            </a:r>
          </a:p>
          <a:p>
            <a:r>
              <a:rPr lang="en-US" sz="1700" b="0" dirty="0">
                <a:solidFill>
                  <a:srgbClr val="D4D4D4"/>
                </a:solidFill>
                <a:effectLst/>
                <a:latin typeface="Fira Code" panose="020B0809050000020004" pitchFamily="49" charset="0"/>
              </a:rPr>
              <a:t>        })</a:t>
            </a:r>
          </a:p>
          <a:p>
            <a:r>
              <a:rPr lang="en-US" sz="1700" b="0" dirty="0">
                <a:solidFill>
                  <a:srgbClr val="D4D4D4"/>
                </a:solidFill>
                <a:effectLst/>
                <a:latin typeface="Fira Code" panose="020B0809050000020004" pitchFamily="49" charset="0"/>
              </a:rPr>
              <a:t>    )</a:t>
            </a:r>
          </a:p>
          <a:p>
            <a:r>
              <a:rPr lang="en-US" sz="1700" b="0" dirty="0">
                <a:solidFill>
                  <a:srgbClr val="D4D4D4"/>
                </a:solidFill>
                <a:effectLst/>
                <a:latin typeface="Fira Code" panose="020B0809050000020004" pitchFamily="49" charset="0"/>
              </a:rPr>
              <a:t>})</a:t>
            </a:r>
          </a:p>
        </p:txBody>
      </p:sp>
      <p:sp>
        <p:nvSpPr>
          <p:cNvPr id="2" name="TextBox 1">
            <a:extLst>
              <a:ext uri="{FF2B5EF4-FFF2-40B4-BE49-F238E27FC236}">
                <a16:creationId xmlns:a16="http://schemas.microsoft.com/office/drawing/2014/main" id="{B22F27EE-F769-5A83-B6D9-19026400EA02}"/>
              </a:ext>
            </a:extLst>
          </p:cNvPr>
          <p:cNvSpPr txBox="1"/>
          <p:nvPr/>
        </p:nvSpPr>
        <p:spPr>
          <a:xfrm>
            <a:off x="334964" y="-4599370"/>
            <a:ext cx="3513706" cy="3477875"/>
          </a:xfrm>
          <a:prstGeom prst="rect">
            <a:avLst/>
          </a:prstGeom>
          <a:noFill/>
        </p:spPr>
        <p:txBody>
          <a:bodyPr wrap="square">
            <a:spAutoFit/>
          </a:bodyPr>
          <a:lstStyle/>
          <a:p>
            <a:pPr>
              <a:spcAft>
                <a:spcPts val="600"/>
              </a:spcAft>
            </a:pPr>
            <a:r>
              <a:rPr lang="es-ES" sz="2000" dirty="0">
                <a:solidFill>
                  <a:schemeClr val="bg1"/>
                </a:solidFill>
                <a:latin typeface="Fira Sans" panose="020B0503050000020004" pitchFamily="34" charset="0"/>
              </a:rPr>
              <a:t>En un </a:t>
            </a:r>
            <a:r>
              <a:rPr lang="es-ES" sz="2000" dirty="0" err="1">
                <a:solidFill>
                  <a:schemeClr val="bg1"/>
                </a:solidFill>
                <a:latin typeface="Fira Sans" panose="020B0503050000020004" pitchFamily="34" charset="0"/>
              </a:rPr>
              <a:t>service</a:t>
            </a:r>
            <a:r>
              <a:rPr lang="es-ES" sz="2000" dirty="0">
                <a:solidFill>
                  <a:schemeClr val="bg1"/>
                </a:solidFill>
                <a:latin typeface="Fira Sans" panose="020B0503050000020004" pitchFamily="34" charset="0"/>
              </a:rPr>
              <a:t> </a:t>
            </a:r>
            <a:r>
              <a:rPr lang="es-ES" sz="2000" dirty="0" err="1">
                <a:solidFill>
                  <a:schemeClr val="bg1"/>
                </a:solidFill>
                <a:latin typeface="Fira Sans" panose="020B0503050000020004" pitchFamily="34" charset="0"/>
              </a:rPr>
              <a:t>worker</a:t>
            </a:r>
            <a:r>
              <a:rPr lang="es-ES" sz="2000" dirty="0">
                <a:solidFill>
                  <a:schemeClr val="bg1"/>
                </a:solidFill>
                <a:latin typeface="Fira Sans" panose="020B0503050000020004" pitchFamily="34" charset="0"/>
              </a:rPr>
              <a:t> encontramos al menos tres partes importantes.</a:t>
            </a:r>
          </a:p>
          <a:p>
            <a:pPr>
              <a:spcAft>
                <a:spcPts val="600"/>
              </a:spcAft>
            </a:pPr>
            <a:endParaRPr lang="es-ES" sz="2000" dirty="0">
              <a:solidFill>
                <a:schemeClr val="bg1"/>
              </a:solidFill>
              <a:latin typeface="Fira Sans" panose="020B0503050000020004" pitchFamily="34" charset="0"/>
            </a:endParaRPr>
          </a:p>
          <a:p>
            <a:pPr marL="355600" indent="-355600">
              <a:spcAft>
                <a:spcPts val="600"/>
              </a:spcAft>
              <a:tabLst>
                <a:tab pos="355600" algn="l"/>
              </a:tabLst>
            </a:pPr>
            <a:r>
              <a:rPr lang="en-US" sz="2000" dirty="0">
                <a:solidFill>
                  <a:schemeClr val="bg1">
                    <a:alpha val="25000"/>
                  </a:schemeClr>
                </a:solidFill>
                <a:latin typeface="Fira Sans" panose="020B0503050000020004" pitchFamily="34" charset="0"/>
              </a:rPr>
              <a:t>1️⃣	</a:t>
            </a:r>
            <a:r>
              <a:rPr lang="en-US" sz="2000" dirty="0" err="1">
                <a:solidFill>
                  <a:schemeClr val="bg1">
                    <a:alpha val="25000"/>
                  </a:schemeClr>
                </a:solidFill>
                <a:latin typeface="Fira Sans" panose="020B0503050000020004" pitchFamily="34" charset="0"/>
              </a:rPr>
              <a:t>Listado</a:t>
            </a:r>
            <a:r>
              <a:rPr lang="en-US" sz="2000" dirty="0">
                <a:solidFill>
                  <a:schemeClr val="bg1">
                    <a:alpha val="25000"/>
                  </a:schemeClr>
                </a:solidFill>
                <a:latin typeface="Fira Sans" panose="020B0503050000020004" pitchFamily="34" charset="0"/>
              </a:rPr>
              <a:t> de </a:t>
            </a:r>
            <a:r>
              <a:rPr lang="en-US" sz="2000" dirty="0" err="1">
                <a:solidFill>
                  <a:schemeClr val="bg1">
                    <a:alpha val="25000"/>
                  </a:schemeClr>
                </a:solidFill>
                <a:latin typeface="Fira Sans" panose="020B0503050000020004" pitchFamily="34" charset="0"/>
              </a:rPr>
              <a:t>Recursos</a:t>
            </a:r>
            <a:r>
              <a:rPr lang="en-US" sz="2000" dirty="0">
                <a:solidFill>
                  <a:schemeClr val="bg1">
                    <a:alpha val="25000"/>
                  </a:schemeClr>
                </a:solidFill>
                <a:latin typeface="Fira Sans" panose="020B0503050000020004" pitchFamily="34" charset="0"/>
              </a:rPr>
              <a:t> que </a:t>
            </a:r>
            <a:r>
              <a:rPr lang="en-US" sz="2000" dirty="0" err="1">
                <a:solidFill>
                  <a:schemeClr val="bg1">
                    <a:alpha val="25000"/>
                  </a:schemeClr>
                </a:solidFill>
                <a:latin typeface="Fira Sans" panose="020B0503050000020004" pitchFamily="34" charset="0"/>
              </a:rPr>
              <a:t>queremos</a:t>
            </a:r>
            <a:r>
              <a:rPr lang="en-US" sz="2000" dirty="0">
                <a:solidFill>
                  <a:schemeClr val="bg1">
                    <a:alpha val="25000"/>
                  </a:schemeClr>
                </a:solidFill>
                <a:latin typeface="Fira Sans" panose="020B0503050000020004" pitchFamily="34" charset="0"/>
              </a:rPr>
              <a:t> </a:t>
            </a:r>
            <a:r>
              <a:rPr lang="en-US" sz="2000" dirty="0" err="1">
                <a:solidFill>
                  <a:schemeClr val="bg1">
                    <a:alpha val="25000"/>
                  </a:schemeClr>
                </a:solidFill>
                <a:latin typeface="Fira Sans" panose="020B0503050000020004" pitchFamily="34" charset="0"/>
              </a:rPr>
              <a:t>cachear</a:t>
            </a:r>
            <a:r>
              <a:rPr lang="en-US" sz="2000" dirty="0">
                <a:solidFill>
                  <a:schemeClr val="bg1">
                    <a:alpha val="25000"/>
                  </a:schemeClr>
                </a:solidFill>
                <a:latin typeface="Fira Sans" panose="020B0503050000020004" pitchFamily="34" charset="0"/>
              </a:rPr>
              <a:t>.</a:t>
            </a:r>
          </a:p>
          <a:p>
            <a:pPr marL="355600" indent="-355600">
              <a:spcAft>
                <a:spcPts val="600"/>
              </a:spcAft>
              <a:tabLst>
                <a:tab pos="355600" algn="l"/>
              </a:tabLst>
            </a:pPr>
            <a:r>
              <a:rPr lang="en-US" sz="2000" dirty="0">
                <a:solidFill>
                  <a:schemeClr val="bg1">
                    <a:alpha val="25000"/>
                  </a:schemeClr>
                </a:solidFill>
                <a:latin typeface="Fira Sans" panose="020B0503050000020004" pitchFamily="34" charset="0"/>
              </a:rPr>
              <a:t>2️⃣	</a:t>
            </a:r>
            <a:r>
              <a:rPr lang="en-US" sz="2000" dirty="0" err="1">
                <a:solidFill>
                  <a:schemeClr val="bg1">
                    <a:alpha val="25000"/>
                  </a:schemeClr>
                </a:solidFill>
                <a:latin typeface="Fira Sans" panose="020B0503050000020004" pitchFamily="34" charset="0"/>
              </a:rPr>
              <a:t>Instalación</a:t>
            </a:r>
            <a:r>
              <a:rPr lang="en-US" sz="2000" dirty="0">
                <a:solidFill>
                  <a:schemeClr val="bg1">
                    <a:alpha val="25000"/>
                  </a:schemeClr>
                </a:solidFill>
                <a:latin typeface="Fira Sans" panose="020B0503050000020004" pitchFamily="34" charset="0"/>
              </a:rPr>
              <a:t> del Service Worker.</a:t>
            </a:r>
          </a:p>
          <a:p>
            <a:pPr marL="355600" indent="-355600">
              <a:spcAft>
                <a:spcPts val="600"/>
              </a:spcAft>
              <a:tabLst>
                <a:tab pos="355600" algn="l"/>
              </a:tabLst>
            </a:pPr>
            <a:r>
              <a:rPr lang="en-US" sz="2000" dirty="0">
                <a:solidFill>
                  <a:schemeClr val="bg1"/>
                </a:solidFill>
                <a:latin typeface="Fira Sans" panose="020B0503050000020004" pitchFamily="34" charset="0"/>
              </a:rPr>
              <a:t>3️⃣	</a:t>
            </a:r>
            <a:r>
              <a:rPr lang="en-US" sz="2000" dirty="0" err="1">
                <a:solidFill>
                  <a:schemeClr val="bg1"/>
                </a:solidFill>
                <a:latin typeface="Fira Sans" panose="020B0503050000020004" pitchFamily="34" charset="0"/>
              </a:rPr>
              <a:t>Intercepción</a:t>
            </a:r>
            <a:r>
              <a:rPr lang="en-US" sz="2000" dirty="0">
                <a:solidFill>
                  <a:schemeClr val="bg1"/>
                </a:solidFill>
                <a:latin typeface="Fira Sans" panose="020B0503050000020004" pitchFamily="34" charset="0"/>
              </a:rPr>
              <a:t> de </a:t>
            </a:r>
            <a:r>
              <a:rPr lang="en-US" sz="2000" dirty="0" err="1">
                <a:solidFill>
                  <a:schemeClr val="bg1"/>
                </a:solidFill>
                <a:latin typeface="Fira Sans" panose="020B0503050000020004" pitchFamily="34" charset="0"/>
              </a:rPr>
              <a:t>peticiones</a:t>
            </a:r>
            <a:r>
              <a:rPr lang="en-US" sz="2000" dirty="0">
                <a:solidFill>
                  <a:schemeClr val="bg1"/>
                </a:solidFill>
                <a:latin typeface="Fira Sans" panose="020B0503050000020004" pitchFamily="34" charset="0"/>
              </a:rPr>
              <a:t>.</a:t>
            </a:r>
            <a:endParaRPr lang="es-ES" sz="2000" dirty="0">
              <a:solidFill>
                <a:schemeClr val="bg1"/>
              </a:solidFill>
              <a:latin typeface="Fira Sans" panose="020B0503050000020004" pitchFamily="34" charset="0"/>
            </a:endParaRPr>
          </a:p>
        </p:txBody>
      </p:sp>
      <p:sp>
        <p:nvSpPr>
          <p:cNvPr id="4" name="TextBox 3">
            <a:extLst>
              <a:ext uri="{FF2B5EF4-FFF2-40B4-BE49-F238E27FC236}">
                <a16:creationId xmlns:a16="http://schemas.microsoft.com/office/drawing/2014/main" id="{E5D8DB7B-3618-6BCC-D6E7-15791F1A4E95}"/>
              </a:ext>
            </a:extLst>
          </p:cNvPr>
          <p:cNvSpPr txBox="1"/>
          <p:nvPr/>
        </p:nvSpPr>
        <p:spPr>
          <a:xfrm>
            <a:off x="344390" y="3107114"/>
            <a:ext cx="9914035" cy="2800767"/>
          </a:xfrm>
          <a:prstGeom prst="rect">
            <a:avLst/>
          </a:prstGeom>
          <a:noFill/>
        </p:spPr>
        <p:txBody>
          <a:bodyPr wrap="square">
            <a:spAutoFit/>
          </a:bodyPr>
          <a:lstStyle/>
          <a:p>
            <a:r>
              <a:rPr lang="en-US" sz="1600" b="0" dirty="0">
                <a:solidFill>
                  <a:srgbClr val="569CD6"/>
                </a:solidFill>
                <a:effectLst/>
                <a:latin typeface="Fira Code" panose="020B0809050000020004" pitchFamily="49" charset="0"/>
              </a:rPr>
              <a:t>const</a:t>
            </a:r>
            <a:r>
              <a:rPr lang="en-US" sz="1600" b="0" dirty="0">
                <a:solidFill>
                  <a:srgbClr val="D4D4D4"/>
                </a:solidFill>
                <a:effectLst/>
                <a:latin typeface="Fira Code" panose="020B0809050000020004" pitchFamily="49" charset="0"/>
              </a:rPr>
              <a:t> </a:t>
            </a:r>
            <a:r>
              <a:rPr lang="en-US" sz="1600" b="0" dirty="0" err="1">
                <a:solidFill>
                  <a:srgbClr val="DCDCAA"/>
                </a:solidFill>
                <a:effectLst/>
                <a:latin typeface="Fira Code" panose="020B0809050000020004" pitchFamily="49" charset="0"/>
              </a:rPr>
              <a:t>registerServiceWorker</a:t>
            </a:r>
            <a:r>
              <a:rPr lang="en-US" sz="1600" b="0" dirty="0">
                <a:solidFill>
                  <a:srgbClr val="D4D4D4"/>
                </a:solidFill>
                <a:effectLst/>
                <a:latin typeface="Fira Code" panose="020B0809050000020004" pitchFamily="49" charset="0"/>
              </a:rPr>
              <a:t> = () </a:t>
            </a:r>
            <a:r>
              <a:rPr lang="en-US" sz="1600" b="0" dirty="0">
                <a:solidFill>
                  <a:srgbClr val="569CD6"/>
                </a:solidFill>
                <a:effectLst/>
                <a:latin typeface="Fira Code" panose="020B0809050000020004" pitchFamily="49" charset="0"/>
              </a:rPr>
              <a:t>=&gt;</a:t>
            </a:r>
            <a:r>
              <a:rPr lang="en-US" sz="1600" b="0" dirty="0">
                <a:solidFill>
                  <a:srgbClr val="D4D4D4"/>
                </a:solidFill>
                <a:effectLst/>
                <a:latin typeface="Fira Code" panose="020B0809050000020004" pitchFamily="49" charset="0"/>
              </a:rPr>
              <a:t> {</a:t>
            </a:r>
          </a:p>
          <a:p>
            <a:r>
              <a:rPr lang="en-US" sz="1600" b="0" dirty="0">
                <a:solidFill>
                  <a:srgbClr val="D4D4D4"/>
                </a:solidFill>
                <a:effectLst/>
                <a:latin typeface="Fira Code" panose="020B0809050000020004" pitchFamily="49" charset="0"/>
              </a:rPr>
              <a:t>    </a:t>
            </a:r>
            <a:r>
              <a:rPr lang="en-US" sz="1600" b="0" dirty="0">
                <a:solidFill>
                  <a:srgbClr val="C586C0"/>
                </a:solidFill>
                <a:effectLst/>
                <a:latin typeface="Fira Code" panose="020B0809050000020004" pitchFamily="49" charset="0"/>
              </a:rPr>
              <a:t>if</a:t>
            </a:r>
            <a:r>
              <a:rPr lang="en-US" sz="1600" b="0" dirty="0">
                <a:solidFill>
                  <a:srgbClr val="D4D4D4"/>
                </a:solidFill>
                <a:effectLst/>
                <a:latin typeface="Fira Code" panose="020B0809050000020004" pitchFamily="49" charset="0"/>
              </a:rPr>
              <a:t> (</a:t>
            </a:r>
            <a:r>
              <a:rPr lang="en-US" sz="1600" b="0" dirty="0">
                <a:solidFill>
                  <a:srgbClr val="CE9178"/>
                </a:solidFill>
                <a:effectLst/>
                <a:latin typeface="Fira Code" panose="020B0809050000020004" pitchFamily="49" charset="0"/>
              </a:rPr>
              <a:t>'</a:t>
            </a:r>
            <a:r>
              <a:rPr lang="en-US" sz="1600" b="0" dirty="0" err="1">
                <a:solidFill>
                  <a:srgbClr val="CE9178"/>
                </a:solidFill>
                <a:effectLst/>
                <a:latin typeface="Fira Code" panose="020B0809050000020004" pitchFamily="49" charset="0"/>
              </a:rPr>
              <a:t>serviceWorker</a:t>
            </a:r>
            <a:r>
              <a:rPr lang="en-US" sz="1600" b="0" dirty="0">
                <a:solidFill>
                  <a:srgbClr val="CE9178"/>
                </a:solidFill>
                <a:effectLst/>
                <a:latin typeface="Fira Code" panose="020B0809050000020004" pitchFamily="49" charset="0"/>
              </a:rPr>
              <a:t>'</a:t>
            </a:r>
            <a:r>
              <a:rPr lang="en-US" sz="1600" b="0" dirty="0">
                <a:solidFill>
                  <a:srgbClr val="D4D4D4"/>
                </a:solidFill>
                <a:effectLst/>
                <a:latin typeface="Fira Code" panose="020B0809050000020004" pitchFamily="49" charset="0"/>
              </a:rPr>
              <a:t> </a:t>
            </a:r>
            <a:r>
              <a:rPr lang="en-US" sz="1600" b="0" dirty="0">
                <a:solidFill>
                  <a:srgbClr val="569CD6"/>
                </a:solidFill>
                <a:effectLst/>
                <a:latin typeface="Fira Code" panose="020B0809050000020004" pitchFamily="49" charset="0"/>
              </a:rPr>
              <a:t>in</a:t>
            </a:r>
            <a:r>
              <a:rPr lang="en-US" sz="1600" b="0" dirty="0">
                <a:solidFill>
                  <a:srgbClr val="D4D4D4"/>
                </a:solidFill>
                <a:effectLst/>
                <a:latin typeface="Fira Code" panose="020B0809050000020004" pitchFamily="49" charset="0"/>
              </a:rPr>
              <a:t> </a:t>
            </a:r>
            <a:r>
              <a:rPr lang="en-US" sz="1600" b="0" dirty="0">
                <a:solidFill>
                  <a:srgbClr val="9CDCFE"/>
                </a:solidFill>
                <a:effectLst/>
                <a:latin typeface="Fira Code" panose="020B0809050000020004" pitchFamily="49" charset="0"/>
              </a:rPr>
              <a:t>navigator</a:t>
            </a:r>
            <a:r>
              <a:rPr lang="en-US" sz="1600" b="0" dirty="0">
                <a:solidFill>
                  <a:srgbClr val="D4D4D4"/>
                </a:solidFill>
                <a:effectLst/>
                <a:latin typeface="Fira Code" panose="020B0809050000020004" pitchFamily="49" charset="0"/>
              </a:rPr>
              <a:t>) {</a:t>
            </a:r>
          </a:p>
          <a:p>
            <a:r>
              <a:rPr lang="en-US" sz="1600" b="0" dirty="0">
                <a:solidFill>
                  <a:srgbClr val="D4D4D4"/>
                </a:solidFill>
                <a:effectLst/>
                <a:latin typeface="Fira Code" panose="020B0809050000020004" pitchFamily="49" charset="0"/>
              </a:rPr>
              <a:t>        </a:t>
            </a:r>
            <a:r>
              <a:rPr lang="en-US" sz="1600" b="0" dirty="0" err="1">
                <a:solidFill>
                  <a:srgbClr val="9CDCFE"/>
                </a:solidFill>
                <a:effectLst/>
                <a:latin typeface="Fira Code" panose="020B0809050000020004" pitchFamily="49" charset="0"/>
              </a:rPr>
              <a:t>navigator</a:t>
            </a:r>
            <a:r>
              <a:rPr lang="en-US" sz="1600" b="0" dirty="0" err="1">
                <a:solidFill>
                  <a:srgbClr val="D4D4D4"/>
                </a:solidFill>
                <a:effectLst/>
                <a:latin typeface="Fira Code" panose="020B0809050000020004" pitchFamily="49" charset="0"/>
              </a:rPr>
              <a:t>.</a:t>
            </a:r>
            <a:r>
              <a:rPr lang="en-US" sz="1600" b="0" dirty="0" err="1">
                <a:solidFill>
                  <a:srgbClr val="4FC1FF"/>
                </a:solidFill>
                <a:effectLst/>
                <a:latin typeface="Fira Code" panose="020B0809050000020004" pitchFamily="49" charset="0"/>
              </a:rPr>
              <a:t>serviceWorker</a:t>
            </a:r>
            <a:r>
              <a:rPr lang="en-US" sz="1600" b="0" dirty="0" err="1">
                <a:solidFill>
                  <a:srgbClr val="D4D4D4"/>
                </a:solidFill>
                <a:effectLst/>
                <a:latin typeface="Fira Code" panose="020B0809050000020004" pitchFamily="49" charset="0"/>
              </a:rPr>
              <a:t>.</a:t>
            </a:r>
            <a:r>
              <a:rPr lang="en-US" sz="1600" b="0" dirty="0" err="1">
                <a:solidFill>
                  <a:srgbClr val="DCDCAA"/>
                </a:solidFill>
                <a:effectLst/>
                <a:latin typeface="Fira Code" panose="020B0809050000020004" pitchFamily="49" charset="0"/>
              </a:rPr>
              <a:t>register</a:t>
            </a:r>
            <a:r>
              <a:rPr lang="en-US" sz="1600" b="0" dirty="0">
                <a:solidFill>
                  <a:srgbClr val="D4D4D4"/>
                </a:solidFill>
                <a:effectLst/>
                <a:latin typeface="Fira Code" panose="020B0809050000020004" pitchFamily="49" charset="0"/>
              </a:rPr>
              <a:t>(</a:t>
            </a:r>
            <a:r>
              <a:rPr lang="en-US" sz="1600" b="0" dirty="0">
                <a:solidFill>
                  <a:srgbClr val="CE9178"/>
                </a:solidFill>
                <a:effectLst/>
                <a:latin typeface="Fira Code" panose="020B0809050000020004" pitchFamily="49" charset="0"/>
              </a:rPr>
              <a:t>'/serviceWorker.js'</a:t>
            </a:r>
            <a:r>
              <a:rPr lang="en-US" sz="1600" b="0" dirty="0">
                <a:solidFill>
                  <a:srgbClr val="D4D4D4"/>
                </a:solidFill>
                <a:effectLst/>
                <a:latin typeface="Fira Code" panose="020B0809050000020004" pitchFamily="49" charset="0"/>
              </a:rPr>
              <a:t>)</a:t>
            </a:r>
          </a:p>
          <a:p>
            <a:r>
              <a:rPr lang="en-US" sz="1600" b="0" dirty="0">
                <a:solidFill>
                  <a:srgbClr val="D4D4D4"/>
                </a:solidFill>
                <a:effectLst/>
                <a:latin typeface="Fira Code" panose="020B0809050000020004" pitchFamily="49" charset="0"/>
              </a:rPr>
              <a:t>            .</a:t>
            </a:r>
            <a:r>
              <a:rPr lang="en-US" sz="1600" b="0" dirty="0">
                <a:solidFill>
                  <a:srgbClr val="DCDCAA"/>
                </a:solidFill>
                <a:effectLst/>
                <a:latin typeface="Fira Code" panose="020B0809050000020004" pitchFamily="49" charset="0"/>
              </a:rPr>
              <a:t>then</a:t>
            </a:r>
            <a:r>
              <a:rPr lang="en-US" sz="1600" b="0" dirty="0">
                <a:solidFill>
                  <a:srgbClr val="D4D4D4"/>
                </a:solidFill>
                <a:effectLst/>
                <a:latin typeface="Fira Code" panose="020B0809050000020004" pitchFamily="49" charset="0"/>
              </a:rPr>
              <a:t>(</a:t>
            </a:r>
            <a:r>
              <a:rPr lang="en-US" sz="1600" b="0" dirty="0">
                <a:solidFill>
                  <a:srgbClr val="9CDCFE"/>
                </a:solidFill>
                <a:effectLst/>
                <a:latin typeface="Fira Code" panose="020B0809050000020004" pitchFamily="49" charset="0"/>
              </a:rPr>
              <a:t>registration</a:t>
            </a:r>
            <a:r>
              <a:rPr lang="en-US" sz="1600" b="0" dirty="0">
                <a:solidFill>
                  <a:srgbClr val="D4D4D4"/>
                </a:solidFill>
                <a:effectLst/>
                <a:latin typeface="Fira Code" panose="020B0809050000020004" pitchFamily="49" charset="0"/>
              </a:rPr>
              <a:t> </a:t>
            </a:r>
            <a:r>
              <a:rPr lang="en-US" sz="1600" b="0" dirty="0">
                <a:solidFill>
                  <a:srgbClr val="569CD6"/>
                </a:solidFill>
                <a:effectLst/>
                <a:latin typeface="Fira Code" panose="020B0809050000020004" pitchFamily="49" charset="0"/>
              </a:rPr>
              <a:t>=&gt;</a:t>
            </a:r>
            <a:r>
              <a:rPr lang="en-US" sz="1600" b="0" dirty="0">
                <a:solidFill>
                  <a:srgbClr val="D4D4D4"/>
                </a:solidFill>
                <a:effectLst/>
                <a:latin typeface="Fira Code" panose="020B0809050000020004" pitchFamily="49" charset="0"/>
              </a:rPr>
              <a:t> {</a:t>
            </a:r>
          </a:p>
          <a:p>
            <a:r>
              <a:rPr lang="en-US" sz="1600" b="0" dirty="0">
                <a:solidFill>
                  <a:srgbClr val="D4D4D4"/>
                </a:solidFill>
                <a:effectLst/>
                <a:latin typeface="Fira Code" panose="020B0809050000020004" pitchFamily="49" charset="0"/>
              </a:rPr>
              <a:t>                </a:t>
            </a:r>
            <a:r>
              <a:rPr lang="en-US" sz="1600" b="0" dirty="0">
                <a:solidFill>
                  <a:srgbClr val="9CDCFE"/>
                </a:solidFill>
                <a:effectLst/>
                <a:latin typeface="Fira Code" panose="020B0809050000020004" pitchFamily="49" charset="0"/>
              </a:rPr>
              <a:t>console</a:t>
            </a:r>
            <a:r>
              <a:rPr lang="en-US" sz="1600" b="0" dirty="0">
                <a:solidFill>
                  <a:srgbClr val="D4D4D4"/>
                </a:solidFill>
                <a:effectLst/>
                <a:latin typeface="Fira Code" panose="020B0809050000020004" pitchFamily="49" charset="0"/>
              </a:rPr>
              <a:t>.</a:t>
            </a:r>
            <a:r>
              <a:rPr lang="en-US" sz="1600" b="0" dirty="0">
                <a:solidFill>
                  <a:srgbClr val="DCDCAA"/>
                </a:solidFill>
                <a:effectLst/>
                <a:latin typeface="Fira Code" panose="020B0809050000020004" pitchFamily="49" charset="0"/>
              </a:rPr>
              <a:t>log</a:t>
            </a:r>
            <a:r>
              <a:rPr lang="en-US" sz="1600" b="0" dirty="0">
                <a:solidFill>
                  <a:srgbClr val="D4D4D4"/>
                </a:solidFill>
                <a:effectLst/>
                <a:latin typeface="Fira Code" panose="020B0809050000020004" pitchFamily="49" charset="0"/>
              </a:rPr>
              <a:t>(</a:t>
            </a:r>
            <a:r>
              <a:rPr lang="en-US" sz="1600" b="0" dirty="0">
                <a:solidFill>
                  <a:srgbClr val="CE9178"/>
                </a:solidFill>
                <a:effectLst/>
                <a:latin typeface="Fira Code" panose="020B0809050000020004" pitchFamily="49" charset="0"/>
              </a:rPr>
              <a:t>'😊 Service Worker Registered'</a:t>
            </a:r>
            <a:r>
              <a:rPr lang="en-US" sz="1600" b="0" dirty="0">
                <a:solidFill>
                  <a:srgbClr val="D4D4D4"/>
                </a:solidFill>
                <a:effectLst/>
                <a:latin typeface="Fira Code" panose="020B0809050000020004" pitchFamily="49" charset="0"/>
              </a:rPr>
              <a:t>);</a:t>
            </a:r>
          </a:p>
          <a:p>
            <a:r>
              <a:rPr lang="en-US" sz="1600" b="0" dirty="0">
                <a:solidFill>
                  <a:srgbClr val="D4D4D4"/>
                </a:solidFill>
                <a:effectLst/>
                <a:latin typeface="Fira Code" panose="020B0809050000020004" pitchFamily="49" charset="0"/>
              </a:rPr>
              <a:t>            })</a:t>
            </a:r>
          </a:p>
          <a:p>
            <a:r>
              <a:rPr lang="en-US" sz="1600" b="0" dirty="0">
                <a:solidFill>
                  <a:srgbClr val="D4D4D4"/>
                </a:solidFill>
                <a:effectLst/>
                <a:latin typeface="Fira Code" panose="020B0809050000020004" pitchFamily="49" charset="0"/>
              </a:rPr>
              <a:t>            .</a:t>
            </a:r>
            <a:r>
              <a:rPr lang="en-US" sz="1600" b="0" dirty="0">
                <a:solidFill>
                  <a:srgbClr val="DCDCAA"/>
                </a:solidFill>
                <a:effectLst/>
                <a:latin typeface="Fira Code" panose="020B0809050000020004" pitchFamily="49" charset="0"/>
              </a:rPr>
              <a:t>catch</a:t>
            </a:r>
            <a:r>
              <a:rPr lang="en-US" sz="1600" b="0" dirty="0">
                <a:solidFill>
                  <a:srgbClr val="D4D4D4"/>
                </a:solidFill>
                <a:effectLst/>
                <a:latin typeface="Fira Code" panose="020B0809050000020004" pitchFamily="49" charset="0"/>
              </a:rPr>
              <a:t>(</a:t>
            </a:r>
            <a:r>
              <a:rPr lang="en-US" sz="1600" b="0" dirty="0">
                <a:solidFill>
                  <a:srgbClr val="9CDCFE"/>
                </a:solidFill>
                <a:effectLst/>
                <a:latin typeface="Fira Code" panose="020B0809050000020004" pitchFamily="49" charset="0"/>
              </a:rPr>
              <a:t>err</a:t>
            </a:r>
            <a:r>
              <a:rPr lang="en-US" sz="1600" b="0" dirty="0">
                <a:solidFill>
                  <a:srgbClr val="D4D4D4"/>
                </a:solidFill>
                <a:effectLst/>
                <a:latin typeface="Fira Code" panose="020B0809050000020004" pitchFamily="49" charset="0"/>
              </a:rPr>
              <a:t> </a:t>
            </a:r>
            <a:r>
              <a:rPr lang="en-US" sz="1600" b="0" dirty="0">
                <a:solidFill>
                  <a:srgbClr val="569CD6"/>
                </a:solidFill>
                <a:effectLst/>
                <a:latin typeface="Fira Code" panose="020B0809050000020004" pitchFamily="49" charset="0"/>
              </a:rPr>
              <a:t>=&gt;</a:t>
            </a:r>
            <a:r>
              <a:rPr lang="en-US" sz="1600" b="0" dirty="0">
                <a:solidFill>
                  <a:srgbClr val="D4D4D4"/>
                </a:solidFill>
                <a:effectLst/>
                <a:latin typeface="Fira Code" panose="020B0809050000020004" pitchFamily="49" charset="0"/>
              </a:rPr>
              <a:t> {</a:t>
            </a:r>
          </a:p>
          <a:p>
            <a:r>
              <a:rPr lang="en-US" sz="1600" b="0" dirty="0">
                <a:solidFill>
                  <a:srgbClr val="D4D4D4"/>
                </a:solidFill>
                <a:effectLst/>
                <a:latin typeface="Fira Code" panose="020B0809050000020004" pitchFamily="49" charset="0"/>
              </a:rPr>
              <a:t>                </a:t>
            </a:r>
            <a:r>
              <a:rPr lang="en-US" sz="1600" b="0" dirty="0" err="1">
                <a:solidFill>
                  <a:srgbClr val="9CDCFE"/>
                </a:solidFill>
                <a:effectLst/>
                <a:latin typeface="Fira Code" panose="020B0809050000020004" pitchFamily="49" charset="0"/>
              </a:rPr>
              <a:t>console</a:t>
            </a:r>
            <a:r>
              <a:rPr lang="en-US" sz="1600" b="0" dirty="0" err="1">
                <a:solidFill>
                  <a:srgbClr val="D4D4D4"/>
                </a:solidFill>
                <a:effectLst/>
                <a:latin typeface="Fira Code" panose="020B0809050000020004" pitchFamily="49" charset="0"/>
              </a:rPr>
              <a:t>.</a:t>
            </a:r>
            <a:r>
              <a:rPr lang="en-US" sz="1600" b="0" dirty="0" err="1">
                <a:solidFill>
                  <a:srgbClr val="DCDCAA"/>
                </a:solidFill>
                <a:effectLst/>
                <a:latin typeface="Fira Code" panose="020B0809050000020004" pitchFamily="49" charset="0"/>
              </a:rPr>
              <a:t>warn</a:t>
            </a:r>
            <a:r>
              <a:rPr lang="en-US" sz="1600" b="0" dirty="0">
                <a:solidFill>
                  <a:srgbClr val="D4D4D4"/>
                </a:solidFill>
                <a:effectLst/>
                <a:latin typeface="Fira Code" panose="020B0809050000020004" pitchFamily="49" charset="0"/>
              </a:rPr>
              <a:t>(</a:t>
            </a:r>
            <a:r>
              <a:rPr lang="en-US" sz="1600" b="0" dirty="0">
                <a:solidFill>
                  <a:srgbClr val="CE9178"/>
                </a:solidFill>
                <a:effectLst/>
                <a:latin typeface="Fira Code" panose="020B0809050000020004" pitchFamily="49" charset="0"/>
              </a:rPr>
              <a:t>'😭 Service Worker Failed to Register'</a:t>
            </a:r>
            <a:r>
              <a:rPr lang="en-US" sz="1600" b="0" dirty="0">
                <a:solidFill>
                  <a:srgbClr val="D4D4D4"/>
                </a:solidFill>
                <a:effectLst/>
                <a:latin typeface="Fira Code" panose="020B0809050000020004" pitchFamily="49" charset="0"/>
              </a:rPr>
              <a:t>, </a:t>
            </a:r>
            <a:r>
              <a:rPr lang="en-US" sz="1600" b="0" dirty="0">
                <a:solidFill>
                  <a:srgbClr val="9CDCFE"/>
                </a:solidFill>
                <a:effectLst/>
                <a:latin typeface="Fira Code" panose="020B0809050000020004" pitchFamily="49" charset="0"/>
              </a:rPr>
              <a:t>err</a:t>
            </a:r>
            <a:r>
              <a:rPr lang="en-US" sz="1600" b="0" dirty="0">
                <a:solidFill>
                  <a:srgbClr val="D4D4D4"/>
                </a:solidFill>
                <a:effectLst/>
                <a:latin typeface="Fira Code" panose="020B0809050000020004" pitchFamily="49" charset="0"/>
              </a:rPr>
              <a:t>);</a:t>
            </a:r>
          </a:p>
          <a:p>
            <a:r>
              <a:rPr lang="en-US" sz="1600" b="0" dirty="0">
                <a:solidFill>
                  <a:srgbClr val="D4D4D4"/>
                </a:solidFill>
                <a:effectLst/>
                <a:latin typeface="Fira Code" panose="020B0809050000020004" pitchFamily="49" charset="0"/>
              </a:rPr>
              <a:t>            });</a:t>
            </a:r>
          </a:p>
          <a:p>
            <a:r>
              <a:rPr lang="en-US" sz="1600" b="0" dirty="0">
                <a:solidFill>
                  <a:srgbClr val="D4D4D4"/>
                </a:solidFill>
                <a:effectLst/>
                <a:latin typeface="Fira Code" panose="020B0809050000020004" pitchFamily="49" charset="0"/>
              </a:rPr>
              <a:t>    }</a:t>
            </a:r>
          </a:p>
          <a:p>
            <a:r>
              <a:rPr lang="en-US" sz="1600" b="0" dirty="0">
                <a:solidFill>
                  <a:srgbClr val="D4D4D4"/>
                </a:solidFill>
                <a:effectLst/>
                <a:latin typeface="Fira Code" panose="020B0809050000020004" pitchFamily="49" charset="0"/>
              </a:rPr>
              <a:t>}</a:t>
            </a:r>
          </a:p>
        </p:txBody>
      </p:sp>
      <p:grpSp>
        <p:nvGrpSpPr>
          <p:cNvPr id="6" name="Group 5">
            <a:extLst>
              <a:ext uri="{FF2B5EF4-FFF2-40B4-BE49-F238E27FC236}">
                <a16:creationId xmlns:a16="http://schemas.microsoft.com/office/drawing/2014/main" id="{B9339C2C-E731-1A8A-83A6-CC4745775128}"/>
              </a:ext>
            </a:extLst>
          </p:cNvPr>
          <p:cNvGrpSpPr/>
          <p:nvPr/>
        </p:nvGrpSpPr>
        <p:grpSpPr>
          <a:xfrm>
            <a:off x="257306" y="246819"/>
            <a:ext cx="7428010" cy="646331"/>
            <a:chOff x="344390" y="1412206"/>
            <a:chExt cx="7428010" cy="646331"/>
          </a:xfrm>
        </p:grpSpPr>
        <p:sp>
          <p:nvSpPr>
            <p:cNvPr id="11" name="TextBox 10">
              <a:extLst>
                <a:ext uri="{FF2B5EF4-FFF2-40B4-BE49-F238E27FC236}">
                  <a16:creationId xmlns:a16="http://schemas.microsoft.com/office/drawing/2014/main" id="{35C49AA4-D158-9290-5F99-B93A05DEEC31}"/>
                </a:ext>
              </a:extLst>
            </p:cNvPr>
            <p:cNvSpPr txBox="1"/>
            <p:nvPr/>
          </p:nvSpPr>
          <p:spPr>
            <a:xfrm>
              <a:off x="344390" y="1412206"/>
              <a:ext cx="7428010" cy="646331"/>
            </a:xfrm>
            <a:prstGeom prst="rect">
              <a:avLst/>
            </a:prstGeom>
            <a:noFill/>
          </p:spPr>
          <p:txBody>
            <a:bodyPr wrap="square" rtlCol="0">
              <a:spAutoFit/>
            </a:bodyPr>
            <a:lstStyle/>
            <a:p>
              <a:r>
                <a:rPr lang="en-US" sz="3600" dirty="0">
                  <a:solidFill>
                    <a:schemeClr val="bg1"/>
                  </a:solidFill>
                  <a:latin typeface="Fira Sans" panose="020B0503050000020004" pitchFamily="34" charset="0"/>
                </a:rPr>
                <a:t>¿</a:t>
              </a:r>
              <a:r>
                <a:rPr lang="en-US" sz="3600" dirty="0" err="1">
                  <a:solidFill>
                    <a:schemeClr val="bg1"/>
                  </a:solidFill>
                  <a:latin typeface="Fira Sans" panose="020B0503050000020004" pitchFamily="34" charset="0"/>
                </a:rPr>
                <a:t>Cómo</a:t>
              </a:r>
              <a:r>
                <a:rPr lang="en-US" sz="3600" dirty="0">
                  <a:solidFill>
                    <a:schemeClr val="bg1"/>
                  </a:solidFill>
                  <a:latin typeface="Fira Sans" panose="020B0503050000020004" pitchFamily="34" charset="0"/>
                </a:rPr>
                <a:t> </a:t>
              </a:r>
              <a:r>
                <a:rPr lang="en-US" sz="3600" dirty="0" err="1">
                  <a:solidFill>
                    <a:schemeClr val="bg1"/>
                  </a:solidFill>
                  <a:latin typeface="Fira Sans" panose="020B0503050000020004" pitchFamily="34" charset="0"/>
                </a:rPr>
                <a:t>hacer</a:t>
              </a:r>
              <a:r>
                <a:rPr lang="en-US" sz="3600" dirty="0">
                  <a:solidFill>
                    <a:schemeClr val="bg1"/>
                  </a:solidFill>
                  <a:latin typeface="Fira Sans" panose="020B0503050000020004" pitchFamily="34" charset="0"/>
                </a:rPr>
                <a:t> </a:t>
              </a:r>
              <a:r>
                <a:rPr lang="en-US" sz="3600" dirty="0" err="1">
                  <a:solidFill>
                    <a:schemeClr val="bg1"/>
                  </a:solidFill>
                  <a:latin typeface="Fira Sans" panose="020B0503050000020004" pitchFamily="34" charset="0"/>
                </a:rPr>
                <a:t>una</a:t>
              </a:r>
              <a:r>
                <a:rPr lang="en-US" sz="3600" dirty="0">
                  <a:solidFill>
                    <a:schemeClr val="bg1"/>
                  </a:solidFill>
                  <a:latin typeface="Fira Sans" panose="020B0503050000020004" pitchFamily="34" charset="0"/>
                </a:rPr>
                <a:t>          ?</a:t>
              </a:r>
            </a:p>
          </p:txBody>
        </p:sp>
        <p:grpSp>
          <p:nvGrpSpPr>
            <p:cNvPr id="13" name="Group 12">
              <a:extLst>
                <a:ext uri="{FF2B5EF4-FFF2-40B4-BE49-F238E27FC236}">
                  <a16:creationId xmlns:a16="http://schemas.microsoft.com/office/drawing/2014/main" id="{474150F1-A6FC-C7F8-A36B-93E6B4EDC58A}"/>
                </a:ext>
              </a:extLst>
            </p:cNvPr>
            <p:cNvGrpSpPr/>
            <p:nvPr/>
          </p:nvGrpSpPr>
          <p:grpSpPr>
            <a:xfrm>
              <a:off x="4204024" y="1552732"/>
              <a:ext cx="918066" cy="340949"/>
              <a:chOff x="-2324696" y="2904313"/>
              <a:chExt cx="1954896" cy="726002"/>
            </a:xfrm>
          </p:grpSpPr>
          <p:sp>
            <p:nvSpPr>
              <p:cNvPr id="19" name="Freeform: Shape 18">
                <a:extLst>
                  <a:ext uri="{FF2B5EF4-FFF2-40B4-BE49-F238E27FC236}">
                    <a16:creationId xmlns:a16="http://schemas.microsoft.com/office/drawing/2014/main" id="{5B483B10-7718-730C-9D78-1A48A34C0B24}"/>
                  </a:ext>
                </a:extLst>
              </p:cNvPr>
              <p:cNvSpPr/>
              <p:nvPr/>
            </p:nvSpPr>
            <p:spPr>
              <a:xfrm>
                <a:off x="-877078" y="2904313"/>
                <a:ext cx="507278" cy="723393"/>
              </a:xfrm>
              <a:custGeom>
                <a:avLst/>
                <a:gdLst>
                  <a:gd name="connsiteX0" fmla="*/ 689 w 747308"/>
                  <a:gd name="connsiteY0" fmla="*/ 874927 h 1065677"/>
                  <a:gd name="connsiteX1" fmla="*/ 82460 w 747308"/>
                  <a:gd name="connsiteY1" fmla="*/ 668150 h 1065677"/>
                  <a:gd name="connsiteX2" fmla="*/ 318558 w 747308"/>
                  <a:gd name="connsiteY2" fmla="*/ 668150 h 1065677"/>
                  <a:gd name="connsiteX3" fmla="*/ 206489 w 747308"/>
                  <a:gd name="connsiteY3" fmla="*/ 354479 h 1065677"/>
                  <a:gd name="connsiteX4" fmla="*/ 346632 w 747308"/>
                  <a:gd name="connsiteY4" fmla="*/ 116 h 1065677"/>
                  <a:gd name="connsiteX5" fmla="*/ 747998 w 747308"/>
                  <a:gd name="connsiteY5" fmla="*/ 1065794 h 1065677"/>
                  <a:gd name="connsiteX6" fmla="*/ 452007 w 747308"/>
                  <a:gd name="connsiteY6" fmla="*/ 1065794 h 1065677"/>
                  <a:gd name="connsiteX7" fmla="*/ 383422 w 747308"/>
                  <a:gd name="connsiteY7" fmla="*/ 874927 h 1065677"/>
                  <a:gd name="connsiteX8" fmla="*/ 689 w 747308"/>
                  <a:gd name="connsiteY8" fmla="*/ 874927 h 1065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7308" h="1065677">
                    <a:moveTo>
                      <a:pt x="689" y="874927"/>
                    </a:moveTo>
                    <a:lnTo>
                      <a:pt x="82460" y="668150"/>
                    </a:lnTo>
                    <a:lnTo>
                      <a:pt x="318558" y="668150"/>
                    </a:lnTo>
                    <a:lnTo>
                      <a:pt x="206489" y="354479"/>
                    </a:lnTo>
                    <a:lnTo>
                      <a:pt x="346632" y="116"/>
                    </a:lnTo>
                    <a:lnTo>
                      <a:pt x="747998" y="1065794"/>
                    </a:lnTo>
                    <a:lnTo>
                      <a:pt x="452007" y="1065794"/>
                    </a:lnTo>
                    <a:lnTo>
                      <a:pt x="383422" y="874927"/>
                    </a:lnTo>
                    <a:lnTo>
                      <a:pt x="689" y="874927"/>
                    </a:lnTo>
                    <a:close/>
                  </a:path>
                </a:pathLst>
              </a:custGeom>
              <a:solidFill>
                <a:schemeClr val="bg1">
                  <a:alpha val="91000"/>
                </a:schemeClr>
              </a:solidFill>
              <a:ln w="22666" cap="flat">
                <a:noFill/>
                <a:prstDash val="solid"/>
                <a:round/>
              </a:ln>
            </p:spPr>
            <p:txBody>
              <a:bodyPr rtlCol="0" anchor="ctr"/>
              <a:lstStyle/>
              <a:p>
                <a:endParaRPr lang="en-US"/>
              </a:p>
            </p:txBody>
          </p:sp>
          <p:sp>
            <p:nvSpPr>
              <p:cNvPr id="30" name="Freeform: Shape 29">
                <a:extLst>
                  <a:ext uri="{FF2B5EF4-FFF2-40B4-BE49-F238E27FC236}">
                    <a16:creationId xmlns:a16="http://schemas.microsoft.com/office/drawing/2014/main" id="{51D3F699-DFC9-3EEB-47D5-EB5DF41B8C60}"/>
                  </a:ext>
                </a:extLst>
              </p:cNvPr>
              <p:cNvSpPr/>
              <p:nvPr/>
            </p:nvSpPr>
            <p:spPr>
              <a:xfrm>
                <a:off x="-1833714" y="2906889"/>
                <a:ext cx="1040375" cy="723389"/>
              </a:xfrm>
              <a:custGeom>
                <a:avLst/>
                <a:gdLst>
                  <a:gd name="connsiteX0" fmla="*/ 1103388 w 1532655"/>
                  <a:gd name="connsiteY0" fmla="*/ 1065776 h 1065677"/>
                  <a:gd name="connsiteX1" fmla="*/ 1533054 w 1532655"/>
                  <a:gd name="connsiteY1" fmla="*/ 98 h 1065677"/>
                  <a:gd name="connsiteX2" fmla="*/ 1248206 w 1532655"/>
                  <a:gd name="connsiteY2" fmla="*/ 121 h 1065677"/>
                  <a:gd name="connsiteX3" fmla="*/ 954280 w 1532655"/>
                  <a:gd name="connsiteY3" fmla="*/ 688785 h 1065677"/>
                  <a:gd name="connsiteX4" fmla="*/ 745257 w 1532655"/>
                  <a:gd name="connsiteY4" fmla="*/ 121 h 1065677"/>
                  <a:gd name="connsiteX5" fmla="*/ 526316 w 1532655"/>
                  <a:gd name="connsiteY5" fmla="*/ 121 h 1065677"/>
                  <a:gd name="connsiteX6" fmla="*/ 301905 w 1532655"/>
                  <a:gd name="connsiteY6" fmla="*/ 688785 h 1065677"/>
                  <a:gd name="connsiteX7" fmla="*/ 143629 w 1532655"/>
                  <a:gd name="connsiteY7" fmla="*/ 374956 h 1065677"/>
                  <a:gd name="connsiteX8" fmla="*/ 399 w 1532655"/>
                  <a:gd name="connsiteY8" fmla="*/ 816219 h 1065677"/>
                  <a:gd name="connsiteX9" fmla="*/ 145830 w 1532655"/>
                  <a:gd name="connsiteY9" fmla="*/ 1065776 h 1065677"/>
                  <a:gd name="connsiteX10" fmla="*/ 426162 w 1532655"/>
                  <a:gd name="connsiteY10" fmla="*/ 1065776 h 1065677"/>
                  <a:gd name="connsiteX11" fmla="*/ 628966 w 1532655"/>
                  <a:gd name="connsiteY11" fmla="*/ 448193 h 1065677"/>
                  <a:gd name="connsiteX12" fmla="*/ 822307 w 1532655"/>
                  <a:gd name="connsiteY12" fmla="*/ 1065776 h 1065677"/>
                  <a:gd name="connsiteX13" fmla="*/ 1103388 w 1532655"/>
                  <a:gd name="connsiteY13" fmla="*/ 1065776 h 1065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2655" h="1065677">
                    <a:moveTo>
                      <a:pt x="1103388" y="1065776"/>
                    </a:moveTo>
                    <a:lnTo>
                      <a:pt x="1533054" y="98"/>
                    </a:lnTo>
                    <a:lnTo>
                      <a:pt x="1248206" y="121"/>
                    </a:lnTo>
                    <a:lnTo>
                      <a:pt x="954280" y="688785"/>
                    </a:lnTo>
                    <a:lnTo>
                      <a:pt x="745257" y="121"/>
                    </a:lnTo>
                    <a:lnTo>
                      <a:pt x="526316" y="121"/>
                    </a:lnTo>
                    <a:lnTo>
                      <a:pt x="301905" y="688785"/>
                    </a:lnTo>
                    <a:lnTo>
                      <a:pt x="143629" y="374956"/>
                    </a:lnTo>
                    <a:lnTo>
                      <a:pt x="399" y="816219"/>
                    </a:lnTo>
                    <a:lnTo>
                      <a:pt x="145830" y="1065776"/>
                    </a:lnTo>
                    <a:lnTo>
                      <a:pt x="426162" y="1065776"/>
                    </a:lnTo>
                    <a:lnTo>
                      <a:pt x="628966" y="448193"/>
                    </a:lnTo>
                    <a:lnTo>
                      <a:pt x="822307" y="1065776"/>
                    </a:lnTo>
                    <a:lnTo>
                      <a:pt x="1103388" y="1065776"/>
                    </a:lnTo>
                    <a:close/>
                  </a:path>
                </a:pathLst>
              </a:custGeom>
              <a:solidFill>
                <a:srgbClr val="5A0FC8"/>
              </a:solidFill>
              <a:ln w="22666" cap="flat">
                <a:noFill/>
                <a:prstDash val="solid"/>
                <a:round/>
              </a:ln>
            </p:spPr>
            <p:txBody>
              <a:bodyPr rtlCol="0" anchor="ctr"/>
              <a:lstStyle/>
              <a:p>
                <a:endParaRPr lang="en-US"/>
              </a:p>
            </p:txBody>
          </p:sp>
          <p:sp>
            <p:nvSpPr>
              <p:cNvPr id="32" name="Freeform: Shape 31">
                <a:extLst>
                  <a:ext uri="{FF2B5EF4-FFF2-40B4-BE49-F238E27FC236}">
                    <a16:creationId xmlns:a16="http://schemas.microsoft.com/office/drawing/2014/main" id="{C72C18A5-D994-096D-618B-D3D37D79D0D9}"/>
                  </a:ext>
                </a:extLst>
              </p:cNvPr>
              <p:cNvSpPr/>
              <p:nvPr/>
            </p:nvSpPr>
            <p:spPr>
              <a:xfrm>
                <a:off x="-2324696" y="2906924"/>
                <a:ext cx="515906" cy="723391"/>
              </a:xfrm>
              <a:custGeom>
                <a:avLst/>
                <a:gdLst>
                  <a:gd name="connsiteX0" fmla="*/ 270455 w 760018"/>
                  <a:gd name="connsiteY0" fmla="*/ 699929 h 1065677"/>
                  <a:gd name="connsiteX1" fmla="*/ 445912 w 760018"/>
                  <a:gd name="connsiteY1" fmla="*/ 699929 h 1065677"/>
                  <a:gd name="connsiteX2" fmla="*/ 587893 w 760018"/>
                  <a:gd name="connsiteY2" fmla="*/ 682136 h 1065677"/>
                  <a:gd name="connsiteX3" fmla="*/ 633261 w 760018"/>
                  <a:gd name="connsiteY3" fmla="*/ 542356 h 1065677"/>
                  <a:gd name="connsiteX4" fmla="*/ 760082 w 760018"/>
                  <a:gd name="connsiteY4" fmla="*/ 151634 h 1065677"/>
                  <a:gd name="connsiteX5" fmla="*/ 726992 w 760018"/>
                  <a:gd name="connsiteY5" fmla="*/ 108196 h 1065677"/>
                  <a:gd name="connsiteX6" fmla="*/ 441191 w 760018"/>
                  <a:gd name="connsiteY6" fmla="*/ 98 h 1065677"/>
                  <a:gd name="connsiteX7" fmla="*/ 64 w 760018"/>
                  <a:gd name="connsiteY7" fmla="*/ 98 h 1065677"/>
                  <a:gd name="connsiteX8" fmla="*/ 64 w 760018"/>
                  <a:gd name="connsiteY8" fmla="*/ 1065776 h 1065677"/>
                  <a:gd name="connsiteX9" fmla="*/ 270455 w 760018"/>
                  <a:gd name="connsiteY9" fmla="*/ 1065776 h 1065677"/>
                  <a:gd name="connsiteX10" fmla="*/ 270455 w 760018"/>
                  <a:gd name="connsiteY10" fmla="*/ 699929 h 1065677"/>
                  <a:gd name="connsiteX11" fmla="*/ 502695 w 760018"/>
                  <a:gd name="connsiteY11" fmla="*/ 245252 h 1065677"/>
                  <a:gd name="connsiteX12" fmla="*/ 540846 w 760018"/>
                  <a:gd name="connsiteY12" fmla="*/ 348016 h 1065677"/>
                  <a:gd name="connsiteX13" fmla="*/ 507302 w 760018"/>
                  <a:gd name="connsiteY13" fmla="*/ 450916 h 1065677"/>
                  <a:gd name="connsiteX14" fmla="*/ 371857 w 760018"/>
                  <a:gd name="connsiteY14" fmla="*/ 493175 h 1065677"/>
                  <a:gd name="connsiteX15" fmla="*/ 270455 w 760018"/>
                  <a:gd name="connsiteY15" fmla="*/ 493175 h 1065677"/>
                  <a:gd name="connsiteX16" fmla="*/ 270455 w 760018"/>
                  <a:gd name="connsiteY16" fmla="*/ 206875 h 1065677"/>
                  <a:gd name="connsiteX17" fmla="*/ 372606 w 760018"/>
                  <a:gd name="connsiteY17" fmla="*/ 206875 h 1065677"/>
                  <a:gd name="connsiteX18" fmla="*/ 502695 w 760018"/>
                  <a:gd name="connsiteY18" fmla="*/ 245252 h 1065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60018" h="1065677">
                    <a:moveTo>
                      <a:pt x="270455" y="699929"/>
                    </a:moveTo>
                    <a:lnTo>
                      <a:pt x="445912" y="699929"/>
                    </a:lnTo>
                    <a:cubicBezTo>
                      <a:pt x="499064" y="699929"/>
                      <a:pt x="546383" y="694005"/>
                      <a:pt x="587893" y="682136"/>
                    </a:cubicBezTo>
                    <a:lnTo>
                      <a:pt x="633261" y="542356"/>
                    </a:lnTo>
                    <a:lnTo>
                      <a:pt x="760082" y="151634"/>
                    </a:lnTo>
                    <a:cubicBezTo>
                      <a:pt x="750436" y="136338"/>
                      <a:pt x="739407" y="121835"/>
                      <a:pt x="726992" y="108196"/>
                    </a:cubicBezTo>
                    <a:cubicBezTo>
                      <a:pt x="661880" y="36115"/>
                      <a:pt x="566605" y="98"/>
                      <a:pt x="441191" y="98"/>
                    </a:cubicBezTo>
                    <a:lnTo>
                      <a:pt x="64" y="98"/>
                    </a:lnTo>
                    <a:lnTo>
                      <a:pt x="64" y="1065776"/>
                    </a:lnTo>
                    <a:lnTo>
                      <a:pt x="270455" y="1065776"/>
                    </a:lnTo>
                    <a:lnTo>
                      <a:pt x="270455" y="699929"/>
                    </a:lnTo>
                    <a:close/>
                    <a:moveTo>
                      <a:pt x="502695" y="245252"/>
                    </a:moveTo>
                    <a:cubicBezTo>
                      <a:pt x="528136" y="270852"/>
                      <a:pt x="540846" y="305122"/>
                      <a:pt x="540846" y="348016"/>
                    </a:cubicBezTo>
                    <a:cubicBezTo>
                      <a:pt x="540846" y="391273"/>
                      <a:pt x="529657" y="425566"/>
                      <a:pt x="507302" y="450916"/>
                    </a:cubicBezTo>
                    <a:cubicBezTo>
                      <a:pt x="482769" y="479081"/>
                      <a:pt x="437628" y="493175"/>
                      <a:pt x="371857" y="493175"/>
                    </a:cubicBezTo>
                    <a:lnTo>
                      <a:pt x="270455" y="493175"/>
                    </a:lnTo>
                    <a:lnTo>
                      <a:pt x="270455" y="206875"/>
                    </a:lnTo>
                    <a:lnTo>
                      <a:pt x="372606" y="206875"/>
                    </a:lnTo>
                    <a:cubicBezTo>
                      <a:pt x="433906" y="206875"/>
                      <a:pt x="477276" y="219652"/>
                      <a:pt x="502695" y="245252"/>
                    </a:cubicBezTo>
                    <a:close/>
                  </a:path>
                </a:pathLst>
              </a:custGeom>
              <a:solidFill>
                <a:schemeClr val="bg1">
                  <a:alpha val="91000"/>
                </a:schemeClr>
              </a:solidFill>
              <a:ln w="22666" cap="flat">
                <a:noFill/>
                <a:prstDash val="solid"/>
                <a:round/>
              </a:ln>
            </p:spPr>
            <p:txBody>
              <a:bodyPr rtlCol="0" anchor="ctr"/>
              <a:lstStyle/>
              <a:p>
                <a:endParaRPr lang="en-US"/>
              </a:p>
            </p:txBody>
          </p:sp>
        </p:grpSp>
      </p:grpSp>
    </p:spTree>
    <p:extLst>
      <p:ext uri="{BB962C8B-B14F-4D97-AF65-F5344CB8AC3E}">
        <p14:creationId xmlns:p14="http://schemas.microsoft.com/office/powerpoint/2010/main" val="15839937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Linus Torvalds quote about talking - Talk is cheap. Show me the code.">
            <a:extLst>
              <a:ext uri="{FF2B5EF4-FFF2-40B4-BE49-F238E27FC236}">
                <a16:creationId xmlns:a16="http://schemas.microsoft.com/office/drawing/2014/main" id="{4883F13B-E5EE-3A7C-4707-E0B4114E8C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7700" y="1235392"/>
            <a:ext cx="8356600" cy="4387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1221875"/>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75433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629D213-A2B4-56FF-41F1-B35FC0BB7FDE}"/>
              </a:ext>
            </a:extLst>
          </p:cNvPr>
          <p:cNvSpPr txBox="1"/>
          <p:nvPr/>
        </p:nvSpPr>
        <p:spPr>
          <a:xfrm>
            <a:off x="334962" y="3075057"/>
            <a:ext cx="8428038" cy="830997"/>
          </a:xfrm>
          <a:prstGeom prst="rect">
            <a:avLst/>
          </a:prstGeom>
          <a:noFill/>
        </p:spPr>
        <p:txBody>
          <a:bodyPr wrap="square" rtlCol="0">
            <a:spAutoFit/>
          </a:bodyPr>
          <a:lstStyle/>
          <a:p>
            <a:r>
              <a:rPr lang="en-US" sz="4800" dirty="0">
                <a:solidFill>
                  <a:srgbClr val="FFFF00"/>
                </a:solidFill>
                <a:latin typeface="Girls Have Many Secrets" pitchFamily="2" charset="0"/>
              </a:rPr>
              <a:t>(¿y </a:t>
            </a:r>
            <a:r>
              <a:rPr lang="en-US" sz="4800" dirty="0" err="1">
                <a:solidFill>
                  <a:srgbClr val="FFFF00"/>
                </a:solidFill>
                <a:latin typeface="Girls Have Many Secrets" pitchFamily="2" charset="0"/>
              </a:rPr>
              <a:t>por</a:t>
            </a:r>
            <a:r>
              <a:rPr lang="en-US" sz="4800" dirty="0">
                <a:solidFill>
                  <a:srgbClr val="FFFF00"/>
                </a:solidFill>
                <a:latin typeface="Girls Have Many Secrets" pitchFamily="2" charset="0"/>
              </a:rPr>
              <a:t> </a:t>
            </a:r>
            <a:r>
              <a:rPr lang="en-US" sz="4800" dirty="0" err="1">
                <a:solidFill>
                  <a:srgbClr val="FFFF00"/>
                </a:solidFill>
                <a:latin typeface="Girls Have Many Secrets" pitchFamily="2" charset="0"/>
              </a:rPr>
              <a:t>qué</a:t>
            </a:r>
            <a:r>
              <a:rPr lang="en-US" sz="4800" dirty="0">
                <a:solidFill>
                  <a:srgbClr val="FFFF00"/>
                </a:solidFill>
                <a:latin typeface="Girls Have Many Secrets" pitchFamily="2" charset="0"/>
              </a:rPr>
              <a:t> </a:t>
            </a:r>
            <a:r>
              <a:rPr lang="en-US" sz="4800" dirty="0" err="1">
                <a:solidFill>
                  <a:srgbClr val="FFFF00"/>
                </a:solidFill>
                <a:latin typeface="Girls Have Many Secrets" pitchFamily="2" charset="0"/>
              </a:rPr>
              <a:t>debería</a:t>
            </a:r>
            <a:r>
              <a:rPr lang="en-US" sz="4800" dirty="0">
                <a:solidFill>
                  <a:srgbClr val="FFFF00"/>
                </a:solidFill>
                <a:latin typeface="Girls Have Many Secrets" pitchFamily="2" charset="0"/>
              </a:rPr>
              <a:t> </a:t>
            </a:r>
            <a:r>
              <a:rPr lang="en-US" sz="4800" dirty="0" err="1">
                <a:solidFill>
                  <a:srgbClr val="FFFF00"/>
                </a:solidFill>
                <a:latin typeface="Girls Have Many Secrets" pitchFamily="2" charset="0"/>
              </a:rPr>
              <a:t>interesarme</a:t>
            </a:r>
            <a:r>
              <a:rPr lang="en-US" sz="4800" dirty="0">
                <a:solidFill>
                  <a:srgbClr val="FFFF00"/>
                </a:solidFill>
                <a:latin typeface="Girls Have Many Secrets" pitchFamily="2" charset="0"/>
              </a:rPr>
              <a:t>?)</a:t>
            </a:r>
          </a:p>
        </p:txBody>
      </p:sp>
      <p:grpSp>
        <p:nvGrpSpPr>
          <p:cNvPr id="8" name="Group 7">
            <a:extLst>
              <a:ext uri="{FF2B5EF4-FFF2-40B4-BE49-F238E27FC236}">
                <a16:creationId xmlns:a16="http://schemas.microsoft.com/office/drawing/2014/main" id="{2EBF3DBB-1315-D75E-3346-2FD605BA3484}"/>
              </a:ext>
            </a:extLst>
          </p:cNvPr>
          <p:cNvGrpSpPr/>
          <p:nvPr/>
        </p:nvGrpSpPr>
        <p:grpSpPr>
          <a:xfrm>
            <a:off x="344390" y="-1234649"/>
            <a:ext cx="7428010" cy="830997"/>
            <a:chOff x="344390" y="1412206"/>
            <a:chExt cx="7428010" cy="830997"/>
          </a:xfrm>
        </p:grpSpPr>
        <p:sp>
          <p:nvSpPr>
            <p:cNvPr id="9" name="TextBox 8">
              <a:extLst>
                <a:ext uri="{FF2B5EF4-FFF2-40B4-BE49-F238E27FC236}">
                  <a16:creationId xmlns:a16="http://schemas.microsoft.com/office/drawing/2014/main" id="{B3A43387-74DB-4525-3C22-2D364015BCF6}"/>
                </a:ext>
              </a:extLst>
            </p:cNvPr>
            <p:cNvSpPr txBox="1"/>
            <p:nvPr/>
          </p:nvSpPr>
          <p:spPr>
            <a:xfrm>
              <a:off x="344390" y="1412206"/>
              <a:ext cx="7428010" cy="830997"/>
            </a:xfrm>
            <a:prstGeom prst="rect">
              <a:avLst/>
            </a:prstGeom>
            <a:noFill/>
          </p:spPr>
          <p:txBody>
            <a:bodyPr wrap="square" rtlCol="0">
              <a:spAutoFit/>
            </a:bodyPr>
            <a:lstStyle/>
            <a:p>
              <a:r>
                <a:rPr lang="en-US" sz="4800" dirty="0">
                  <a:solidFill>
                    <a:schemeClr val="bg1"/>
                  </a:solidFill>
                  <a:latin typeface="Fira Sans" panose="020B0503050000020004" pitchFamily="34" charset="0"/>
                </a:rPr>
                <a:t>¿</a:t>
              </a:r>
              <a:r>
                <a:rPr lang="en-US" sz="4800" dirty="0" err="1">
                  <a:solidFill>
                    <a:schemeClr val="bg1"/>
                  </a:solidFill>
                  <a:latin typeface="Fira Sans" panose="020B0503050000020004" pitchFamily="34" charset="0"/>
                </a:rPr>
                <a:t>Cómo</a:t>
              </a:r>
              <a:r>
                <a:rPr lang="en-US" sz="4800" dirty="0">
                  <a:solidFill>
                    <a:schemeClr val="bg1"/>
                  </a:solidFill>
                  <a:latin typeface="Fira Sans" panose="020B0503050000020004" pitchFamily="34" charset="0"/>
                </a:rPr>
                <a:t> </a:t>
              </a:r>
              <a:r>
                <a:rPr lang="en-US" sz="4800" dirty="0" err="1">
                  <a:solidFill>
                    <a:schemeClr val="bg1"/>
                  </a:solidFill>
                  <a:latin typeface="Fira Sans" panose="020B0503050000020004" pitchFamily="34" charset="0"/>
                </a:rPr>
                <a:t>hacer</a:t>
              </a:r>
              <a:r>
                <a:rPr lang="en-US" sz="4800" dirty="0">
                  <a:solidFill>
                    <a:schemeClr val="bg1"/>
                  </a:solidFill>
                  <a:latin typeface="Fira Sans" panose="020B0503050000020004" pitchFamily="34" charset="0"/>
                </a:rPr>
                <a:t> </a:t>
              </a:r>
              <a:r>
                <a:rPr lang="en-US" sz="4800" dirty="0" err="1">
                  <a:solidFill>
                    <a:schemeClr val="bg1"/>
                  </a:solidFill>
                  <a:latin typeface="Fira Sans" panose="020B0503050000020004" pitchFamily="34" charset="0"/>
                </a:rPr>
                <a:t>una</a:t>
              </a:r>
              <a:r>
                <a:rPr lang="en-US" sz="4800" dirty="0">
                  <a:solidFill>
                    <a:schemeClr val="bg1"/>
                  </a:solidFill>
                  <a:latin typeface="Fira Sans" panose="020B0503050000020004" pitchFamily="34" charset="0"/>
                </a:rPr>
                <a:t>          ?</a:t>
              </a:r>
            </a:p>
          </p:txBody>
        </p:sp>
        <p:grpSp>
          <p:nvGrpSpPr>
            <p:cNvPr id="10" name="Group 9">
              <a:extLst>
                <a:ext uri="{FF2B5EF4-FFF2-40B4-BE49-F238E27FC236}">
                  <a16:creationId xmlns:a16="http://schemas.microsoft.com/office/drawing/2014/main" id="{15995C12-9BFF-2946-47EF-E31F8BF4E54E}"/>
                </a:ext>
              </a:extLst>
            </p:cNvPr>
            <p:cNvGrpSpPr/>
            <p:nvPr/>
          </p:nvGrpSpPr>
          <p:grpSpPr>
            <a:xfrm>
              <a:off x="5453068" y="1541843"/>
              <a:ext cx="1329241" cy="501696"/>
              <a:chOff x="334968" y="2881127"/>
              <a:chExt cx="2830436" cy="1068292"/>
            </a:xfrm>
          </p:grpSpPr>
          <p:sp>
            <p:nvSpPr>
              <p:cNvPr id="11" name="Freeform: Shape 10">
                <a:extLst>
                  <a:ext uri="{FF2B5EF4-FFF2-40B4-BE49-F238E27FC236}">
                    <a16:creationId xmlns:a16="http://schemas.microsoft.com/office/drawing/2014/main" id="{D8319310-2DD3-409E-DBDE-40DA9D86AA18}"/>
                  </a:ext>
                </a:extLst>
              </p:cNvPr>
              <p:cNvSpPr/>
              <p:nvPr/>
            </p:nvSpPr>
            <p:spPr>
              <a:xfrm>
                <a:off x="2418096" y="2881127"/>
                <a:ext cx="747308" cy="1065677"/>
              </a:xfrm>
              <a:custGeom>
                <a:avLst/>
                <a:gdLst>
                  <a:gd name="connsiteX0" fmla="*/ 689 w 747308"/>
                  <a:gd name="connsiteY0" fmla="*/ 874927 h 1065677"/>
                  <a:gd name="connsiteX1" fmla="*/ 82460 w 747308"/>
                  <a:gd name="connsiteY1" fmla="*/ 668150 h 1065677"/>
                  <a:gd name="connsiteX2" fmla="*/ 318558 w 747308"/>
                  <a:gd name="connsiteY2" fmla="*/ 668150 h 1065677"/>
                  <a:gd name="connsiteX3" fmla="*/ 206489 w 747308"/>
                  <a:gd name="connsiteY3" fmla="*/ 354479 h 1065677"/>
                  <a:gd name="connsiteX4" fmla="*/ 346632 w 747308"/>
                  <a:gd name="connsiteY4" fmla="*/ 116 h 1065677"/>
                  <a:gd name="connsiteX5" fmla="*/ 747998 w 747308"/>
                  <a:gd name="connsiteY5" fmla="*/ 1065794 h 1065677"/>
                  <a:gd name="connsiteX6" fmla="*/ 452007 w 747308"/>
                  <a:gd name="connsiteY6" fmla="*/ 1065794 h 1065677"/>
                  <a:gd name="connsiteX7" fmla="*/ 383422 w 747308"/>
                  <a:gd name="connsiteY7" fmla="*/ 874927 h 1065677"/>
                  <a:gd name="connsiteX8" fmla="*/ 689 w 747308"/>
                  <a:gd name="connsiteY8" fmla="*/ 874927 h 1065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7308" h="1065677">
                    <a:moveTo>
                      <a:pt x="689" y="874927"/>
                    </a:moveTo>
                    <a:lnTo>
                      <a:pt x="82460" y="668150"/>
                    </a:lnTo>
                    <a:lnTo>
                      <a:pt x="318558" y="668150"/>
                    </a:lnTo>
                    <a:lnTo>
                      <a:pt x="206489" y="354479"/>
                    </a:lnTo>
                    <a:lnTo>
                      <a:pt x="346632" y="116"/>
                    </a:lnTo>
                    <a:lnTo>
                      <a:pt x="747998" y="1065794"/>
                    </a:lnTo>
                    <a:lnTo>
                      <a:pt x="452007" y="1065794"/>
                    </a:lnTo>
                    <a:lnTo>
                      <a:pt x="383422" y="874927"/>
                    </a:lnTo>
                    <a:lnTo>
                      <a:pt x="689" y="874927"/>
                    </a:lnTo>
                    <a:close/>
                  </a:path>
                </a:pathLst>
              </a:custGeom>
              <a:solidFill>
                <a:schemeClr val="bg1">
                  <a:alpha val="91000"/>
                </a:schemeClr>
              </a:solidFill>
              <a:ln w="22666" cap="flat">
                <a:noFill/>
                <a:prstDash val="solid"/>
                <a:round/>
              </a:ln>
            </p:spPr>
            <p:txBody>
              <a:bodyPr rtlCol="0" anchor="ctr"/>
              <a:lstStyle/>
              <a:p>
                <a:endParaRPr lang="en-US"/>
              </a:p>
            </p:txBody>
          </p:sp>
          <p:sp>
            <p:nvSpPr>
              <p:cNvPr id="12" name="Freeform: Shape 11">
                <a:extLst>
                  <a:ext uri="{FF2B5EF4-FFF2-40B4-BE49-F238E27FC236}">
                    <a16:creationId xmlns:a16="http://schemas.microsoft.com/office/drawing/2014/main" id="{AA35C079-5FE2-96FE-95F0-B8D531CD6E25}"/>
                  </a:ext>
                </a:extLst>
              </p:cNvPr>
              <p:cNvSpPr/>
              <p:nvPr/>
            </p:nvSpPr>
            <p:spPr>
              <a:xfrm>
                <a:off x="1062577" y="2883697"/>
                <a:ext cx="1532655" cy="1065677"/>
              </a:xfrm>
              <a:custGeom>
                <a:avLst/>
                <a:gdLst>
                  <a:gd name="connsiteX0" fmla="*/ 1103388 w 1532655"/>
                  <a:gd name="connsiteY0" fmla="*/ 1065776 h 1065677"/>
                  <a:gd name="connsiteX1" fmla="*/ 1533054 w 1532655"/>
                  <a:gd name="connsiteY1" fmla="*/ 98 h 1065677"/>
                  <a:gd name="connsiteX2" fmla="*/ 1248206 w 1532655"/>
                  <a:gd name="connsiteY2" fmla="*/ 121 h 1065677"/>
                  <a:gd name="connsiteX3" fmla="*/ 954280 w 1532655"/>
                  <a:gd name="connsiteY3" fmla="*/ 688785 h 1065677"/>
                  <a:gd name="connsiteX4" fmla="*/ 745257 w 1532655"/>
                  <a:gd name="connsiteY4" fmla="*/ 121 h 1065677"/>
                  <a:gd name="connsiteX5" fmla="*/ 526316 w 1532655"/>
                  <a:gd name="connsiteY5" fmla="*/ 121 h 1065677"/>
                  <a:gd name="connsiteX6" fmla="*/ 301905 w 1532655"/>
                  <a:gd name="connsiteY6" fmla="*/ 688785 h 1065677"/>
                  <a:gd name="connsiteX7" fmla="*/ 143629 w 1532655"/>
                  <a:gd name="connsiteY7" fmla="*/ 374956 h 1065677"/>
                  <a:gd name="connsiteX8" fmla="*/ 399 w 1532655"/>
                  <a:gd name="connsiteY8" fmla="*/ 816219 h 1065677"/>
                  <a:gd name="connsiteX9" fmla="*/ 145830 w 1532655"/>
                  <a:gd name="connsiteY9" fmla="*/ 1065776 h 1065677"/>
                  <a:gd name="connsiteX10" fmla="*/ 426162 w 1532655"/>
                  <a:gd name="connsiteY10" fmla="*/ 1065776 h 1065677"/>
                  <a:gd name="connsiteX11" fmla="*/ 628966 w 1532655"/>
                  <a:gd name="connsiteY11" fmla="*/ 448193 h 1065677"/>
                  <a:gd name="connsiteX12" fmla="*/ 822307 w 1532655"/>
                  <a:gd name="connsiteY12" fmla="*/ 1065776 h 1065677"/>
                  <a:gd name="connsiteX13" fmla="*/ 1103388 w 1532655"/>
                  <a:gd name="connsiteY13" fmla="*/ 1065776 h 1065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2655" h="1065677">
                    <a:moveTo>
                      <a:pt x="1103388" y="1065776"/>
                    </a:moveTo>
                    <a:lnTo>
                      <a:pt x="1533054" y="98"/>
                    </a:lnTo>
                    <a:lnTo>
                      <a:pt x="1248206" y="121"/>
                    </a:lnTo>
                    <a:lnTo>
                      <a:pt x="954280" y="688785"/>
                    </a:lnTo>
                    <a:lnTo>
                      <a:pt x="745257" y="121"/>
                    </a:lnTo>
                    <a:lnTo>
                      <a:pt x="526316" y="121"/>
                    </a:lnTo>
                    <a:lnTo>
                      <a:pt x="301905" y="688785"/>
                    </a:lnTo>
                    <a:lnTo>
                      <a:pt x="143629" y="374956"/>
                    </a:lnTo>
                    <a:lnTo>
                      <a:pt x="399" y="816219"/>
                    </a:lnTo>
                    <a:lnTo>
                      <a:pt x="145830" y="1065776"/>
                    </a:lnTo>
                    <a:lnTo>
                      <a:pt x="426162" y="1065776"/>
                    </a:lnTo>
                    <a:lnTo>
                      <a:pt x="628966" y="448193"/>
                    </a:lnTo>
                    <a:lnTo>
                      <a:pt x="822307" y="1065776"/>
                    </a:lnTo>
                    <a:lnTo>
                      <a:pt x="1103388" y="1065776"/>
                    </a:lnTo>
                    <a:close/>
                  </a:path>
                </a:pathLst>
              </a:custGeom>
              <a:solidFill>
                <a:srgbClr val="5A0FC8"/>
              </a:solidFill>
              <a:ln w="22666" cap="flat">
                <a:noFill/>
                <a:prstDash val="solid"/>
                <a:round/>
              </a:ln>
            </p:spPr>
            <p:txBody>
              <a:bodyPr rtlCol="0" anchor="ctr"/>
              <a:lstStyle/>
              <a:p>
                <a:endParaRPr lang="en-US"/>
              </a:p>
            </p:txBody>
          </p:sp>
          <p:sp>
            <p:nvSpPr>
              <p:cNvPr id="13" name="Freeform: Shape 12">
                <a:extLst>
                  <a:ext uri="{FF2B5EF4-FFF2-40B4-BE49-F238E27FC236}">
                    <a16:creationId xmlns:a16="http://schemas.microsoft.com/office/drawing/2014/main" id="{942CA247-9DDD-F217-6D6C-0DFA07373F2D}"/>
                  </a:ext>
                </a:extLst>
              </p:cNvPr>
              <p:cNvSpPr/>
              <p:nvPr/>
            </p:nvSpPr>
            <p:spPr>
              <a:xfrm>
                <a:off x="334968" y="2883742"/>
                <a:ext cx="760018" cy="1065677"/>
              </a:xfrm>
              <a:custGeom>
                <a:avLst/>
                <a:gdLst>
                  <a:gd name="connsiteX0" fmla="*/ 270455 w 760018"/>
                  <a:gd name="connsiteY0" fmla="*/ 699929 h 1065677"/>
                  <a:gd name="connsiteX1" fmla="*/ 445912 w 760018"/>
                  <a:gd name="connsiteY1" fmla="*/ 699929 h 1065677"/>
                  <a:gd name="connsiteX2" fmla="*/ 587893 w 760018"/>
                  <a:gd name="connsiteY2" fmla="*/ 682136 h 1065677"/>
                  <a:gd name="connsiteX3" fmla="*/ 633261 w 760018"/>
                  <a:gd name="connsiteY3" fmla="*/ 542356 h 1065677"/>
                  <a:gd name="connsiteX4" fmla="*/ 760082 w 760018"/>
                  <a:gd name="connsiteY4" fmla="*/ 151634 h 1065677"/>
                  <a:gd name="connsiteX5" fmla="*/ 726992 w 760018"/>
                  <a:gd name="connsiteY5" fmla="*/ 108196 h 1065677"/>
                  <a:gd name="connsiteX6" fmla="*/ 441191 w 760018"/>
                  <a:gd name="connsiteY6" fmla="*/ 98 h 1065677"/>
                  <a:gd name="connsiteX7" fmla="*/ 64 w 760018"/>
                  <a:gd name="connsiteY7" fmla="*/ 98 h 1065677"/>
                  <a:gd name="connsiteX8" fmla="*/ 64 w 760018"/>
                  <a:gd name="connsiteY8" fmla="*/ 1065776 h 1065677"/>
                  <a:gd name="connsiteX9" fmla="*/ 270455 w 760018"/>
                  <a:gd name="connsiteY9" fmla="*/ 1065776 h 1065677"/>
                  <a:gd name="connsiteX10" fmla="*/ 270455 w 760018"/>
                  <a:gd name="connsiteY10" fmla="*/ 699929 h 1065677"/>
                  <a:gd name="connsiteX11" fmla="*/ 502695 w 760018"/>
                  <a:gd name="connsiteY11" fmla="*/ 245252 h 1065677"/>
                  <a:gd name="connsiteX12" fmla="*/ 540846 w 760018"/>
                  <a:gd name="connsiteY12" fmla="*/ 348016 h 1065677"/>
                  <a:gd name="connsiteX13" fmla="*/ 507302 w 760018"/>
                  <a:gd name="connsiteY13" fmla="*/ 450916 h 1065677"/>
                  <a:gd name="connsiteX14" fmla="*/ 371857 w 760018"/>
                  <a:gd name="connsiteY14" fmla="*/ 493175 h 1065677"/>
                  <a:gd name="connsiteX15" fmla="*/ 270455 w 760018"/>
                  <a:gd name="connsiteY15" fmla="*/ 493175 h 1065677"/>
                  <a:gd name="connsiteX16" fmla="*/ 270455 w 760018"/>
                  <a:gd name="connsiteY16" fmla="*/ 206875 h 1065677"/>
                  <a:gd name="connsiteX17" fmla="*/ 372606 w 760018"/>
                  <a:gd name="connsiteY17" fmla="*/ 206875 h 1065677"/>
                  <a:gd name="connsiteX18" fmla="*/ 502695 w 760018"/>
                  <a:gd name="connsiteY18" fmla="*/ 245252 h 1065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60018" h="1065677">
                    <a:moveTo>
                      <a:pt x="270455" y="699929"/>
                    </a:moveTo>
                    <a:lnTo>
                      <a:pt x="445912" y="699929"/>
                    </a:lnTo>
                    <a:cubicBezTo>
                      <a:pt x="499064" y="699929"/>
                      <a:pt x="546383" y="694005"/>
                      <a:pt x="587893" y="682136"/>
                    </a:cubicBezTo>
                    <a:lnTo>
                      <a:pt x="633261" y="542356"/>
                    </a:lnTo>
                    <a:lnTo>
                      <a:pt x="760082" y="151634"/>
                    </a:lnTo>
                    <a:cubicBezTo>
                      <a:pt x="750436" y="136338"/>
                      <a:pt x="739407" y="121835"/>
                      <a:pt x="726992" y="108196"/>
                    </a:cubicBezTo>
                    <a:cubicBezTo>
                      <a:pt x="661880" y="36115"/>
                      <a:pt x="566605" y="98"/>
                      <a:pt x="441191" y="98"/>
                    </a:cubicBezTo>
                    <a:lnTo>
                      <a:pt x="64" y="98"/>
                    </a:lnTo>
                    <a:lnTo>
                      <a:pt x="64" y="1065776"/>
                    </a:lnTo>
                    <a:lnTo>
                      <a:pt x="270455" y="1065776"/>
                    </a:lnTo>
                    <a:lnTo>
                      <a:pt x="270455" y="699929"/>
                    </a:lnTo>
                    <a:close/>
                    <a:moveTo>
                      <a:pt x="502695" y="245252"/>
                    </a:moveTo>
                    <a:cubicBezTo>
                      <a:pt x="528136" y="270852"/>
                      <a:pt x="540846" y="305122"/>
                      <a:pt x="540846" y="348016"/>
                    </a:cubicBezTo>
                    <a:cubicBezTo>
                      <a:pt x="540846" y="391273"/>
                      <a:pt x="529657" y="425566"/>
                      <a:pt x="507302" y="450916"/>
                    </a:cubicBezTo>
                    <a:cubicBezTo>
                      <a:pt x="482769" y="479081"/>
                      <a:pt x="437628" y="493175"/>
                      <a:pt x="371857" y="493175"/>
                    </a:cubicBezTo>
                    <a:lnTo>
                      <a:pt x="270455" y="493175"/>
                    </a:lnTo>
                    <a:lnTo>
                      <a:pt x="270455" y="206875"/>
                    </a:lnTo>
                    <a:lnTo>
                      <a:pt x="372606" y="206875"/>
                    </a:lnTo>
                    <a:cubicBezTo>
                      <a:pt x="433906" y="206875"/>
                      <a:pt x="477276" y="219652"/>
                      <a:pt x="502695" y="245252"/>
                    </a:cubicBezTo>
                    <a:close/>
                  </a:path>
                </a:pathLst>
              </a:custGeom>
              <a:solidFill>
                <a:schemeClr val="bg1">
                  <a:alpha val="91000"/>
                </a:schemeClr>
              </a:solidFill>
              <a:ln w="22666" cap="flat">
                <a:noFill/>
                <a:prstDash val="solid"/>
                <a:round/>
              </a:ln>
            </p:spPr>
            <p:txBody>
              <a:bodyPr rtlCol="0" anchor="ctr"/>
              <a:lstStyle/>
              <a:p>
                <a:endParaRPr lang="en-US"/>
              </a:p>
            </p:txBody>
          </p:sp>
        </p:grpSp>
      </p:grpSp>
    </p:spTree>
    <p:extLst>
      <p:ext uri="{BB962C8B-B14F-4D97-AF65-F5344CB8AC3E}">
        <p14:creationId xmlns:p14="http://schemas.microsoft.com/office/powerpoint/2010/main" val="1828964054"/>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8D8F00-B6F4-D4B3-9E26-01B802294CE5}"/>
              </a:ext>
            </a:extLst>
          </p:cNvPr>
          <p:cNvSpPr txBox="1"/>
          <p:nvPr/>
        </p:nvSpPr>
        <p:spPr>
          <a:xfrm>
            <a:off x="257306" y="246819"/>
            <a:ext cx="7428010" cy="646331"/>
          </a:xfrm>
          <a:prstGeom prst="rect">
            <a:avLst/>
          </a:prstGeom>
          <a:noFill/>
        </p:spPr>
        <p:txBody>
          <a:bodyPr wrap="square" rtlCol="0">
            <a:spAutoFit/>
          </a:bodyPr>
          <a:lstStyle/>
          <a:p>
            <a:r>
              <a:rPr lang="en-US" sz="3600" dirty="0">
                <a:solidFill>
                  <a:schemeClr val="bg1"/>
                </a:solidFill>
                <a:latin typeface="Fira Sans" panose="020B0503050000020004" pitchFamily="34" charset="0"/>
              </a:rPr>
              <a:t>¿</a:t>
            </a:r>
            <a:r>
              <a:rPr lang="en-US" sz="3600" dirty="0" err="1">
                <a:solidFill>
                  <a:schemeClr val="bg1"/>
                </a:solidFill>
                <a:latin typeface="Fira Sans" panose="020B0503050000020004" pitchFamily="34" charset="0"/>
              </a:rPr>
              <a:t>Cómo</a:t>
            </a:r>
            <a:r>
              <a:rPr lang="en-US" sz="3600" dirty="0">
                <a:solidFill>
                  <a:schemeClr val="bg1"/>
                </a:solidFill>
                <a:latin typeface="Fira Sans" panose="020B0503050000020004" pitchFamily="34" charset="0"/>
              </a:rPr>
              <a:t> </a:t>
            </a:r>
            <a:r>
              <a:rPr lang="en-US" sz="3600" dirty="0" err="1">
                <a:solidFill>
                  <a:schemeClr val="bg1"/>
                </a:solidFill>
                <a:latin typeface="Fira Sans" panose="020B0503050000020004" pitchFamily="34" charset="0"/>
              </a:rPr>
              <a:t>hacer</a:t>
            </a:r>
            <a:r>
              <a:rPr lang="en-US" sz="3600" dirty="0">
                <a:solidFill>
                  <a:schemeClr val="bg1"/>
                </a:solidFill>
                <a:latin typeface="Fira Sans" panose="020B0503050000020004" pitchFamily="34" charset="0"/>
              </a:rPr>
              <a:t> </a:t>
            </a:r>
            <a:r>
              <a:rPr lang="en-US" sz="3600" dirty="0" err="1">
                <a:solidFill>
                  <a:schemeClr val="bg1"/>
                </a:solidFill>
                <a:latin typeface="Fira Sans" panose="020B0503050000020004" pitchFamily="34" charset="0"/>
              </a:rPr>
              <a:t>una</a:t>
            </a:r>
            <a:r>
              <a:rPr lang="en-US" sz="3600" dirty="0">
                <a:solidFill>
                  <a:schemeClr val="bg1"/>
                </a:solidFill>
                <a:latin typeface="Fira Sans" panose="020B0503050000020004" pitchFamily="34" charset="0"/>
              </a:rPr>
              <a:t>          ?</a:t>
            </a:r>
          </a:p>
        </p:txBody>
      </p:sp>
      <p:grpSp>
        <p:nvGrpSpPr>
          <p:cNvPr id="3" name="Group 2">
            <a:extLst>
              <a:ext uri="{FF2B5EF4-FFF2-40B4-BE49-F238E27FC236}">
                <a16:creationId xmlns:a16="http://schemas.microsoft.com/office/drawing/2014/main" id="{003ADF77-383C-B530-7D5F-2D7536EB2FB9}"/>
              </a:ext>
            </a:extLst>
          </p:cNvPr>
          <p:cNvGrpSpPr/>
          <p:nvPr/>
        </p:nvGrpSpPr>
        <p:grpSpPr>
          <a:xfrm>
            <a:off x="4116940" y="387345"/>
            <a:ext cx="918066" cy="340949"/>
            <a:chOff x="-2324696" y="2904313"/>
            <a:chExt cx="1954896" cy="726002"/>
          </a:xfrm>
        </p:grpSpPr>
        <p:sp>
          <p:nvSpPr>
            <p:cNvPr id="4" name="Freeform: Shape 3">
              <a:extLst>
                <a:ext uri="{FF2B5EF4-FFF2-40B4-BE49-F238E27FC236}">
                  <a16:creationId xmlns:a16="http://schemas.microsoft.com/office/drawing/2014/main" id="{064309FA-A734-43B9-7923-A5C11647FDB9}"/>
                </a:ext>
              </a:extLst>
            </p:cNvPr>
            <p:cNvSpPr/>
            <p:nvPr/>
          </p:nvSpPr>
          <p:spPr>
            <a:xfrm>
              <a:off x="-877078" y="2904313"/>
              <a:ext cx="507278" cy="723393"/>
            </a:xfrm>
            <a:custGeom>
              <a:avLst/>
              <a:gdLst>
                <a:gd name="connsiteX0" fmla="*/ 689 w 747308"/>
                <a:gd name="connsiteY0" fmla="*/ 874927 h 1065677"/>
                <a:gd name="connsiteX1" fmla="*/ 82460 w 747308"/>
                <a:gd name="connsiteY1" fmla="*/ 668150 h 1065677"/>
                <a:gd name="connsiteX2" fmla="*/ 318558 w 747308"/>
                <a:gd name="connsiteY2" fmla="*/ 668150 h 1065677"/>
                <a:gd name="connsiteX3" fmla="*/ 206489 w 747308"/>
                <a:gd name="connsiteY3" fmla="*/ 354479 h 1065677"/>
                <a:gd name="connsiteX4" fmla="*/ 346632 w 747308"/>
                <a:gd name="connsiteY4" fmla="*/ 116 h 1065677"/>
                <a:gd name="connsiteX5" fmla="*/ 747998 w 747308"/>
                <a:gd name="connsiteY5" fmla="*/ 1065794 h 1065677"/>
                <a:gd name="connsiteX6" fmla="*/ 452007 w 747308"/>
                <a:gd name="connsiteY6" fmla="*/ 1065794 h 1065677"/>
                <a:gd name="connsiteX7" fmla="*/ 383422 w 747308"/>
                <a:gd name="connsiteY7" fmla="*/ 874927 h 1065677"/>
                <a:gd name="connsiteX8" fmla="*/ 689 w 747308"/>
                <a:gd name="connsiteY8" fmla="*/ 874927 h 1065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7308" h="1065677">
                  <a:moveTo>
                    <a:pt x="689" y="874927"/>
                  </a:moveTo>
                  <a:lnTo>
                    <a:pt x="82460" y="668150"/>
                  </a:lnTo>
                  <a:lnTo>
                    <a:pt x="318558" y="668150"/>
                  </a:lnTo>
                  <a:lnTo>
                    <a:pt x="206489" y="354479"/>
                  </a:lnTo>
                  <a:lnTo>
                    <a:pt x="346632" y="116"/>
                  </a:lnTo>
                  <a:lnTo>
                    <a:pt x="747998" y="1065794"/>
                  </a:lnTo>
                  <a:lnTo>
                    <a:pt x="452007" y="1065794"/>
                  </a:lnTo>
                  <a:lnTo>
                    <a:pt x="383422" y="874927"/>
                  </a:lnTo>
                  <a:lnTo>
                    <a:pt x="689" y="874927"/>
                  </a:lnTo>
                  <a:close/>
                </a:path>
              </a:pathLst>
            </a:custGeom>
            <a:solidFill>
              <a:schemeClr val="bg1">
                <a:alpha val="91000"/>
              </a:schemeClr>
            </a:solidFill>
            <a:ln w="22666" cap="flat">
              <a:noFill/>
              <a:prstDash val="solid"/>
              <a:round/>
            </a:ln>
          </p:spPr>
          <p:txBody>
            <a:bodyPr rtlCol="0" anchor="ctr"/>
            <a:lstStyle/>
            <a:p>
              <a:endParaRPr lang="en-US"/>
            </a:p>
          </p:txBody>
        </p:sp>
        <p:sp>
          <p:nvSpPr>
            <p:cNvPr id="5" name="Freeform: Shape 4">
              <a:extLst>
                <a:ext uri="{FF2B5EF4-FFF2-40B4-BE49-F238E27FC236}">
                  <a16:creationId xmlns:a16="http://schemas.microsoft.com/office/drawing/2014/main" id="{04DEC4DA-3C35-95D8-7546-177A6D8E23A0}"/>
                </a:ext>
              </a:extLst>
            </p:cNvPr>
            <p:cNvSpPr/>
            <p:nvPr/>
          </p:nvSpPr>
          <p:spPr>
            <a:xfrm>
              <a:off x="-1833714" y="2906889"/>
              <a:ext cx="1040375" cy="723389"/>
            </a:xfrm>
            <a:custGeom>
              <a:avLst/>
              <a:gdLst>
                <a:gd name="connsiteX0" fmla="*/ 1103388 w 1532655"/>
                <a:gd name="connsiteY0" fmla="*/ 1065776 h 1065677"/>
                <a:gd name="connsiteX1" fmla="*/ 1533054 w 1532655"/>
                <a:gd name="connsiteY1" fmla="*/ 98 h 1065677"/>
                <a:gd name="connsiteX2" fmla="*/ 1248206 w 1532655"/>
                <a:gd name="connsiteY2" fmla="*/ 121 h 1065677"/>
                <a:gd name="connsiteX3" fmla="*/ 954280 w 1532655"/>
                <a:gd name="connsiteY3" fmla="*/ 688785 h 1065677"/>
                <a:gd name="connsiteX4" fmla="*/ 745257 w 1532655"/>
                <a:gd name="connsiteY4" fmla="*/ 121 h 1065677"/>
                <a:gd name="connsiteX5" fmla="*/ 526316 w 1532655"/>
                <a:gd name="connsiteY5" fmla="*/ 121 h 1065677"/>
                <a:gd name="connsiteX6" fmla="*/ 301905 w 1532655"/>
                <a:gd name="connsiteY6" fmla="*/ 688785 h 1065677"/>
                <a:gd name="connsiteX7" fmla="*/ 143629 w 1532655"/>
                <a:gd name="connsiteY7" fmla="*/ 374956 h 1065677"/>
                <a:gd name="connsiteX8" fmla="*/ 399 w 1532655"/>
                <a:gd name="connsiteY8" fmla="*/ 816219 h 1065677"/>
                <a:gd name="connsiteX9" fmla="*/ 145830 w 1532655"/>
                <a:gd name="connsiteY9" fmla="*/ 1065776 h 1065677"/>
                <a:gd name="connsiteX10" fmla="*/ 426162 w 1532655"/>
                <a:gd name="connsiteY10" fmla="*/ 1065776 h 1065677"/>
                <a:gd name="connsiteX11" fmla="*/ 628966 w 1532655"/>
                <a:gd name="connsiteY11" fmla="*/ 448193 h 1065677"/>
                <a:gd name="connsiteX12" fmla="*/ 822307 w 1532655"/>
                <a:gd name="connsiteY12" fmla="*/ 1065776 h 1065677"/>
                <a:gd name="connsiteX13" fmla="*/ 1103388 w 1532655"/>
                <a:gd name="connsiteY13" fmla="*/ 1065776 h 1065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2655" h="1065677">
                  <a:moveTo>
                    <a:pt x="1103388" y="1065776"/>
                  </a:moveTo>
                  <a:lnTo>
                    <a:pt x="1533054" y="98"/>
                  </a:lnTo>
                  <a:lnTo>
                    <a:pt x="1248206" y="121"/>
                  </a:lnTo>
                  <a:lnTo>
                    <a:pt x="954280" y="688785"/>
                  </a:lnTo>
                  <a:lnTo>
                    <a:pt x="745257" y="121"/>
                  </a:lnTo>
                  <a:lnTo>
                    <a:pt x="526316" y="121"/>
                  </a:lnTo>
                  <a:lnTo>
                    <a:pt x="301905" y="688785"/>
                  </a:lnTo>
                  <a:lnTo>
                    <a:pt x="143629" y="374956"/>
                  </a:lnTo>
                  <a:lnTo>
                    <a:pt x="399" y="816219"/>
                  </a:lnTo>
                  <a:lnTo>
                    <a:pt x="145830" y="1065776"/>
                  </a:lnTo>
                  <a:lnTo>
                    <a:pt x="426162" y="1065776"/>
                  </a:lnTo>
                  <a:lnTo>
                    <a:pt x="628966" y="448193"/>
                  </a:lnTo>
                  <a:lnTo>
                    <a:pt x="822307" y="1065776"/>
                  </a:lnTo>
                  <a:lnTo>
                    <a:pt x="1103388" y="1065776"/>
                  </a:lnTo>
                  <a:close/>
                </a:path>
              </a:pathLst>
            </a:custGeom>
            <a:solidFill>
              <a:srgbClr val="5A0FC8"/>
            </a:solidFill>
            <a:ln w="22666" cap="flat">
              <a:noFill/>
              <a:prstDash val="solid"/>
              <a:round/>
            </a:ln>
          </p:spPr>
          <p:txBody>
            <a:bodyPr rtlCol="0" anchor="ctr"/>
            <a:lstStyle/>
            <a:p>
              <a:endParaRPr lang="en-US"/>
            </a:p>
          </p:txBody>
        </p:sp>
        <p:sp>
          <p:nvSpPr>
            <p:cNvPr id="6" name="Freeform: Shape 5">
              <a:extLst>
                <a:ext uri="{FF2B5EF4-FFF2-40B4-BE49-F238E27FC236}">
                  <a16:creationId xmlns:a16="http://schemas.microsoft.com/office/drawing/2014/main" id="{023CE029-F53E-E184-DF0B-645C8B70F4D5}"/>
                </a:ext>
              </a:extLst>
            </p:cNvPr>
            <p:cNvSpPr/>
            <p:nvPr/>
          </p:nvSpPr>
          <p:spPr>
            <a:xfrm>
              <a:off x="-2324696" y="2906924"/>
              <a:ext cx="515906" cy="723391"/>
            </a:xfrm>
            <a:custGeom>
              <a:avLst/>
              <a:gdLst>
                <a:gd name="connsiteX0" fmla="*/ 270455 w 760018"/>
                <a:gd name="connsiteY0" fmla="*/ 699929 h 1065677"/>
                <a:gd name="connsiteX1" fmla="*/ 445912 w 760018"/>
                <a:gd name="connsiteY1" fmla="*/ 699929 h 1065677"/>
                <a:gd name="connsiteX2" fmla="*/ 587893 w 760018"/>
                <a:gd name="connsiteY2" fmla="*/ 682136 h 1065677"/>
                <a:gd name="connsiteX3" fmla="*/ 633261 w 760018"/>
                <a:gd name="connsiteY3" fmla="*/ 542356 h 1065677"/>
                <a:gd name="connsiteX4" fmla="*/ 760082 w 760018"/>
                <a:gd name="connsiteY4" fmla="*/ 151634 h 1065677"/>
                <a:gd name="connsiteX5" fmla="*/ 726992 w 760018"/>
                <a:gd name="connsiteY5" fmla="*/ 108196 h 1065677"/>
                <a:gd name="connsiteX6" fmla="*/ 441191 w 760018"/>
                <a:gd name="connsiteY6" fmla="*/ 98 h 1065677"/>
                <a:gd name="connsiteX7" fmla="*/ 64 w 760018"/>
                <a:gd name="connsiteY7" fmla="*/ 98 h 1065677"/>
                <a:gd name="connsiteX8" fmla="*/ 64 w 760018"/>
                <a:gd name="connsiteY8" fmla="*/ 1065776 h 1065677"/>
                <a:gd name="connsiteX9" fmla="*/ 270455 w 760018"/>
                <a:gd name="connsiteY9" fmla="*/ 1065776 h 1065677"/>
                <a:gd name="connsiteX10" fmla="*/ 270455 w 760018"/>
                <a:gd name="connsiteY10" fmla="*/ 699929 h 1065677"/>
                <a:gd name="connsiteX11" fmla="*/ 502695 w 760018"/>
                <a:gd name="connsiteY11" fmla="*/ 245252 h 1065677"/>
                <a:gd name="connsiteX12" fmla="*/ 540846 w 760018"/>
                <a:gd name="connsiteY12" fmla="*/ 348016 h 1065677"/>
                <a:gd name="connsiteX13" fmla="*/ 507302 w 760018"/>
                <a:gd name="connsiteY13" fmla="*/ 450916 h 1065677"/>
                <a:gd name="connsiteX14" fmla="*/ 371857 w 760018"/>
                <a:gd name="connsiteY14" fmla="*/ 493175 h 1065677"/>
                <a:gd name="connsiteX15" fmla="*/ 270455 w 760018"/>
                <a:gd name="connsiteY15" fmla="*/ 493175 h 1065677"/>
                <a:gd name="connsiteX16" fmla="*/ 270455 w 760018"/>
                <a:gd name="connsiteY16" fmla="*/ 206875 h 1065677"/>
                <a:gd name="connsiteX17" fmla="*/ 372606 w 760018"/>
                <a:gd name="connsiteY17" fmla="*/ 206875 h 1065677"/>
                <a:gd name="connsiteX18" fmla="*/ 502695 w 760018"/>
                <a:gd name="connsiteY18" fmla="*/ 245252 h 1065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60018" h="1065677">
                  <a:moveTo>
                    <a:pt x="270455" y="699929"/>
                  </a:moveTo>
                  <a:lnTo>
                    <a:pt x="445912" y="699929"/>
                  </a:lnTo>
                  <a:cubicBezTo>
                    <a:pt x="499064" y="699929"/>
                    <a:pt x="546383" y="694005"/>
                    <a:pt x="587893" y="682136"/>
                  </a:cubicBezTo>
                  <a:lnTo>
                    <a:pt x="633261" y="542356"/>
                  </a:lnTo>
                  <a:lnTo>
                    <a:pt x="760082" y="151634"/>
                  </a:lnTo>
                  <a:cubicBezTo>
                    <a:pt x="750436" y="136338"/>
                    <a:pt x="739407" y="121835"/>
                    <a:pt x="726992" y="108196"/>
                  </a:cubicBezTo>
                  <a:cubicBezTo>
                    <a:pt x="661880" y="36115"/>
                    <a:pt x="566605" y="98"/>
                    <a:pt x="441191" y="98"/>
                  </a:cubicBezTo>
                  <a:lnTo>
                    <a:pt x="64" y="98"/>
                  </a:lnTo>
                  <a:lnTo>
                    <a:pt x="64" y="1065776"/>
                  </a:lnTo>
                  <a:lnTo>
                    <a:pt x="270455" y="1065776"/>
                  </a:lnTo>
                  <a:lnTo>
                    <a:pt x="270455" y="699929"/>
                  </a:lnTo>
                  <a:close/>
                  <a:moveTo>
                    <a:pt x="502695" y="245252"/>
                  </a:moveTo>
                  <a:cubicBezTo>
                    <a:pt x="528136" y="270852"/>
                    <a:pt x="540846" y="305122"/>
                    <a:pt x="540846" y="348016"/>
                  </a:cubicBezTo>
                  <a:cubicBezTo>
                    <a:pt x="540846" y="391273"/>
                    <a:pt x="529657" y="425566"/>
                    <a:pt x="507302" y="450916"/>
                  </a:cubicBezTo>
                  <a:cubicBezTo>
                    <a:pt x="482769" y="479081"/>
                    <a:pt x="437628" y="493175"/>
                    <a:pt x="371857" y="493175"/>
                  </a:cubicBezTo>
                  <a:lnTo>
                    <a:pt x="270455" y="493175"/>
                  </a:lnTo>
                  <a:lnTo>
                    <a:pt x="270455" y="206875"/>
                  </a:lnTo>
                  <a:lnTo>
                    <a:pt x="372606" y="206875"/>
                  </a:lnTo>
                  <a:cubicBezTo>
                    <a:pt x="433906" y="206875"/>
                    <a:pt x="477276" y="219652"/>
                    <a:pt x="502695" y="245252"/>
                  </a:cubicBezTo>
                  <a:close/>
                </a:path>
              </a:pathLst>
            </a:custGeom>
            <a:solidFill>
              <a:schemeClr val="bg1">
                <a:alpha val="91000"/>
              </a:schemeClr>
            </a:solidFill>
            <a:ln w="22666" cap="flat">
              <a:noFill/>
              <a:prstDash val="solid"/>
              <a:round/>
            </a:ln>
          </p:spPr>
          <p:txBody>
            <a:bodyPr rtlCol="0" anchor="ctr"/>
            <a:lstStyle/>
            <a:p>
              <a:endParaRPr lang="en-US"/>
            </a:p>
          </p:txBody>
        </p:sp>
      </p:grpSp>
      <p:sp>
        <p:nvSpPr>
          <p:cNvPr id="8" name="TextBox 7">
            <a:extLst>
              <a:ext uri="{FF2B5EF4-FFF2-40B4-BE49-F238E27FC236}">
                <a16:creationId xmlns:a16="http://schemas.microsoft.com/office/drawing/2014/main" id="{D810C91D-A62A-C2B2-FE7C-F0C24C0EA138}"/>
              </a:ext>
            </a:extLst>
          </p:cNvPr>
          <p:cNvSpPr txBox="1"/>
          <p:nvPr/>
        </p:nvSpPr>
        <p:spPr>
          <a:xfrm>
            <a:off x="334962" y="6995560"/>
            <a:ext cx="7674719" cy="707886"/>
          </a:xfrm>
          <a:prstGeom prst="rect">
            <a:avLst/>
          </a:prstGeom>
          <a:noFill/>
        </p:spPr>
        <p:txBody>
          <a:bodyPr wrap="square" rtlCol="0">
            <a:spAutoFit/>
          </a:bodyPr>
          <a:lstStyle/>
          <a:p>
            <a:r>
              <a:rPr lang="en-US" sz="4000" dirty="0">
                <a:solidFill>
                  <a:srgbClr val="FFFF00"/>
                </a:solidFill>
                <a:latin typeface="Girls Have Many Secrets" pitchFamily="2" charset="0"/>
              </a:rPr>
              <a:t>(¿y </a:t>
            </a:r>
            <a:r>
              <a:rPr lang="en-US" sz="4000" dirty="0" err="1">
                <a:solidFill>
                  <a:srgbClr val="FFFF00"/>
                </a:solidFill>
                <a:latin typeface="Girls Have Many Secrets" pitchFamily="2" charset="0"/>
              </a:rPr>
              <a:t>por</a:t>
            </a:r>
            <a:r>
              <a:rPr lang="en-US" sz="4000" dirty="0">
                <a:solidFill>
                  <a:srgbClr val="FFFF00"/>
                </a:solidFill>
                <a:latin typeface="Girls Have Many Secrets" pitchFamily="2" charset="0"/>
              </a:rPr>
              <a:t> </a:t>
            </a:r>
            <a:r>
              <a:rPr lang="en-US" sz="4000" dirty="0" err="1">
                <a:solidFill>
                  <a:srgbClr val="FFFF00"/>
                </a:solidFill>
                <a:latin typeface="Girls Have Many Secrets" pitchFamily="2" charset="0"/>
              </a:rPr>
              <a:t>qué</a:t>
            </a:r>
            <a:r>
              <a:rPr lang="en-US" sz="4000" dirty="0">
                <a:solidFill>
                  <a:srgbClr val="FFFF00"/>
                </a:solidFill>
                <a:latin typeface="Girls Have Many Secrets" pitchFamily="2" charset="0"/>
              </a:rPr>
              <a:t> </a:t>
            </a:r>
            <a:r>
              <a:rPr lang="en-US" sz="4000" dirty="0" err="1">
                <a:solidFill>
                  <a:srgbClr val="FFFF00"/>
                </a:solidFill>
                <a:latin typeface="Girls Have Many Secrets" pitchFamily="2" charset="0"/>
              </a:rPr>
              <a:t>debería</a:t>
            </a:r>
            <a:r>
              <a:rPr lang="en-US" sz="4000" dirty="0">
                <a:solidFill>
                  <a:srgbClr val="FFFF00"/>
                </a:solidFill>
                <a:latin typeface="Girls Have Many Secrets" pitchFamily="2" charset="0"/>
              </a:rPr>
              <a:t> </a:t>
            </a:r>
            <a:r>
              <a:rPr lang="en-US" sz="4000" dirty="0" err="1">
                <a:solidFill>
                  <a:srgbClr val="FFFF00"/>
                </a:solidFill>
                <a:latin typeface="Girls Have Many Secrets" pitchFamily="2" charset="0"/>
              </a:rPr>
              <a:t>interesarme</a:t>
            </a:r>
            <a:r>
              <a:rPr lang="en-US" sz="4000" dirty="0">
                <a:solidFill>
                  <a:srgbClr val="FFFF00"/>
                </a:solidFill>
                <a:latin typeface="Girls Have Many Secrets" pitchFamily="2" charset="0"/>
              </a:rPr>
              <a:t>?)</a:t>
            </a:r>
          </a:p>
        </p:txBody>
      </p:sp>
    </p:spTree>
    <p:extLst>
      <p:ext uri="{BB962C8B-B14F-4D97-AF65-F5344CB8AC3E}">
        <p14:creationId xmlns:p14="http://schemas.microsoft.com/office/powerpoint/2010/main" val="42527330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DF1405-CE36-F6BB-CE71-C257958E0B56}"/>
              </a:ext>
            </a:extLst>
          </p:cNvPr>
          <p:cNvSpPr txBox="1"/>
          <p:nvPr/>
        </p:nvSpPr>
        <p:spPr>
          <a:xfrm>
            <a:off x="344389" y="3970195"/>
            <a:ext cx="10396635" cy="830997"/>
          </a:xfrm>
          <a:prstGeom prst="rect">
            <a:avLst/>
          </a:prstGeom>
          <a:noFill/>
        </p:spPr>
        <p:txBody>
          <a:bodyPr wrap="square" rtlCol="0">
            <a:spAutoFit/>
          </a:bodyPr>
          <a:lstStyle/>
          <a:p>
            <a:r>
              <a:rPr lang="en-US" sz="4800" dirty="0">
                <a:solidFill>
                  <a:schemeClr val="bg1"/>
                </a:solidFill>
                <a:latin typeface="Fira Sans" panose="020B0503050000020004" pitchFamily="34" charset="0"/>
              </a:rPr>
              <a:t>😊 ¡Gracias!</a:t>
            </a:r>
          </a:p>
        </p:txBody>
      </p:sp>
      <p:sp>
        <p:nvSpPr>
          <p:cNvPr id="5" name="TextBox 4">
            <a:extLst>
              <a:ext uri="{FF2B5EF4-FFF2-40B4-BE49-F238E27FC236}">
                <a16:creationId xmlns:a16="http://schemas.microsoft.com/office/drawing/2014/main" id="{E3F528A8-52E4-2116-3A03-A863960ABD4C}"/>
              </a:ext>
            </a:extLst>
          </p:cNvPr>
          <p:cNvSpPr txBox="1"/>
          <p:nvPr/>
        </p:nvSpPr>
        <p:spPr>
          <a:xfrm>
            <a:off x="334962" y="3124200"/>
            <a:ext cx="7674719" cy="646331"/>
          </a:xfrm>
          <a:prstGeom prst="rect">
            <a:avLst/>
          </a:prstGeom>
          <a:noFill/>
        </p:spPr>
        <p:txBody>
          <a:bodyPr wrap="square" rtlCol="0">
            <a:spAutoFit/>
          </a:bodyPr>
          <a:lstStyle/>
          <a:p>
            <a:r>
              <a:rPr lang="en-US" sz="3600" dirty="0">
                <a:solidFill>
                  <a:srgbClr val="FFFF00"/>
                </a:solidFill>
                <a:latin typeface="Girls Have Many Secrets" pitchFamily="2" charset="0"/>
              </a:rPr>
              <a:t>(¿y </a:t>
            </a:r>
            <a:r>
              <a:rPr lang="en-US" sz="3600" dirty="0" err="1">
                <a:solidFill>
                  <a:srgbClr val="FFFF00"/>
                </a:solidFill>
                <a:latin typeface="Girls Have Many Secrets" pitchFamily="2" charset="0"/>
              </a:rPr>
              <a:t>por</a:t>
            </a:r>
            <a:r>
              <a:rPr lang="en-US" sz="3600" dirty="0">
                <a:solidFill>
                  <a:srgbClr val="FFFF00"/>
                </a:solidFill>
                <a:latin typeface="Girls Have Many Secrets" pitchFamily="2" charset="0"/>
              </a:rPr>
              <a:t> </a:t>
            </a:r>
            <a:r>
              <a:rPr lang="en-US" sz="3600" dirty="0" err="1">
                <a:solidFill>
                  <a:srgbClr val="FFFF00"/>
                </a:solidFill>
                <a:latin typeface="Girls Have Many Secrets" pitchFamily="2" charset="0"/>
              </a:rPr>
              <a:t>qué</a:t>
            </a:r>
            <a:r>
              <a:rPr lang="en-US" sz="3600" dirty="0">
                <a:solidFill>
                  <a:srgbClr val="FFFF00"/>
                </a:solidFill>
                <a:latin typeface="Girls Have Many Secrets" pitchFamily="2" charset="0"/>
              </a:rPr>
              <a:t> </a:t>
            </a:r>
            <a:r>
              <a:rPr lang="en-US" sz="3600" dirty="0" err="1">
                <a:solidFill>
                  <a:srgbClr val="FFFF00"/>
                </a:solidFill>
                <a:latin typeface="Girls Have Many Secrets" pitchFamily="2" charset="0"/>
              </a:rPr>
              <a:t>debería</a:t>
            </a:r>
            <a:r>
              <a:rPr lang="en-US" sz="3600" dirty="0">
                <a:solidFill>
                  <a:srgbClr val="FFFF00"/>
                </a:solidFill>
                <a:latin typeface="Girls Have Many Secrets" pitchFamily="2" charset="0"/>
              </a:rPr>
              <a:t> </a:t>
            </a:r>
            <a:r>
              <a:rPr lang="en-US" sz="3600" dirty="0" err="1">
                <a:solidFill>
                  <a:srgbClr val="FFFF00"/>
                </a:solidFill>
                <a:latin typeface="Girls Have Many Secrets" pitchFamily="2" charset="0"/>
              </a:rPr>
              <a:t>interesarme</a:t>
            </a:r>
            <a:r>
              <a:rPr lang="en-US" sz="3600" dirty="0">
                <a:solidFill>
                  <a:srgbClr val="FFFF00"/>
                </a:solidFill>
                <a:latin typeface="Girls Have Many Secrets" pitchFamily="2" charset="0"/>
              </a:rPr>
              <a:t>?)</a:t>
            </a:r>
          </a:p>
        </p:txBody>
      </p:sp>
      <p:grpSp>
        <p:nvGrpSpPr>
          <p:cNvPr id="6" name="Group 5">
            <a:extLst>
              <a:ext uri="{FF2B5EF4-FFF2-40B4-BE49-F238E27FC236}">
                <a16:creationId xmlns:a16="http://schemas.microsoft.com/office/drawing/2014/main" id="{A845A8F0-D990-531D-7BB2-84C0B87D3887}"/>
              </a:ext>
            </a:extLst>
          </p:cNvPr>
          <p:cNvGrpSpPr/>
          <p:nvPr/>
        </p:nvGrpSpPr>
        <p:grpSpPr>
          <a:xfrm>
            <a:off x="344390" y="2293203"/>
            <a:ext cx="7428010" cy="830997"/>
            <a:chOff x="344390" y="1412206"/>
            <a:chExt cx="7428010" cy="830997"/>
          </a:xfrm>
        </p:grpSpPr>
        <p:sp>
          <p:nvSpPr>
            <p:cNvPr id="7" name="TextBox 6">
              <a:extLst>
                <a:ext uri="{FF2B5EF4-FFF2-40B4-BE49-F238E27FC236}">
                  <a16:creationId xmlns:a16="http://schemas.microsoft.com/office/drawing/2014/main" id="{EC69D125-8263-CF37-EBF6-FDFFC17B8435}"/>
                </a:ext>
              </a:extLst>
            </p:cNvPr>
            <p:cNvSpPr txBox="1"/>
            <p:nvPr/>
          </p:nvSpPr>
          <p:spPr>
            <a:xfrm>
              <a:off x="344390" y="1412206"/>
              <a:ext cx="7428010" cy="830997"/>
            </a:xfrm>
            <a:prstGeom prst="rect">
              <a:avLst/>
            </a:prstGeom>
            <a:noFill/>
          </p:spPr>
          <p:txBody>
            <a:bodyPr wrap="square" rtlCol="0">
              <a:spAutoFit/>
            </a:bodyPr>
            <a:lstStyle/>
            <a:p>
              <a:r>
                <a:rPr lang="en-US" sz="4800" dirty="0">
                  <a:solidFill>
                    <a:schemeClr val="bg1"/>
                  </a:solidFill>
                  <a:latin typeface="Fira Sans" panose="020B0503050000020004" pitchFamily="34" charset="0"/>
                </a:rPr>
                <a:t>¿</a:t>
              </a:r>
              <a:r>
                <a:rPr lang="en-US" sz="4800" dirty="0" err="1">
                  <a:solidFill>
                    <a:schemeClr val="bg1"/>
                  </a:solidFill>
                  <a:latin typeface="Fira Sans" panose="020B0503050000020004" pitchFamily="34" charset="0"/>
                </a:rPr>
                <a:t>Cómo</a:t>
              </a:r>
              <a:r>
                <a:rPr lang="en-US" sz="4800" dirty="0">
                  <a:solidFill>
                    <a:schemeClr val="bg1"/>
                  </a:solidFill>
                  <a:latin typeface="Fira Sans" panose="020B0503050000020004" pitchFamily="34" charset="0"/>
                </a:rPr>
                <a:t> </a:t>
              </a:r>
              <a:r>
                <a:rPr lang="en-US" sz="4800" dirty="0" err="1">
                  <a:solidFill>
                    <a:schemeClr val="bg1"/>
                  </a:solidFill>
                  <a:latin typeface="Fira Sans" panose="020B0503050000020004" pitchFamily="34" charset="0"/>
                </a:rPr>
                <a:t>hacer</a:t>
              </a:r>
              <a:r>
                <a:rPr lang="en-US" sz="4800" dirty="0">
                  <a:solidFill>
                    <a:schemeClr val="bg1"/>
                  </a:solidFill>
                  <a:latin typeface="Fira Sans" panose="020B0503050000020004" pitchFamily="34" charset="0"/>
                </a:rPr>
                <a:t> </a:t>
              </a:r>
              <a:r>
                <a:rPr lang="en-US" sz="4800" dirty="0" err="1">
                  <a:solidFill>
                    <a:schemeClr val="bg1"/>
                  </a:solidFill>
                  <a:latin typeface="Fira Sans" panose="020B0503050000020004" pitchFamily="34" charset="0"/>
                </a:rPr>
                <a:t>una</a:t>
              </a:r>
              <a:r>
                <a:rPr lang="en-US" sz="4800" dirty="0">
                  <a:solidFill>
                    <a:schemeClr val="bg1"/>
                  </a:solidFill>
                  <a:latin typeface="Fira Sans" panose="020B0503050000020004" pitchFamily="34" charset="0"/>
                </a:rPr>
                <a:t>          ?</a:t>
              </a:r>
            </a:p>
          </p:txBody>
        </p:sp>
        <p:grpSp>
          <p:nvGrpSpPr>
            <p:cNvPr id="8" name="Group 7">
              <a:extLst>
                <a:ext uri="{FF2B5EF4-FFF2-40B4-BE49-F238E27FC236}">
                  <a16:creationId xmlns:a16="http://schemas.microsoft.com/office/drawing/2014/main" id="{42FCA641-E3A1-D0B6-FD6F-B937B992A33F}"/>
                </a:ext>
              </a:extLst>
            </p:cNvPr>
            <p:cNvGrpSpPr/>
            <p:nvPr/>
          </p:nvGrpSpPr>
          <p:grpSpPr>
            <a:xfrm>
              <a:off x="5453068" y="1541843"/>
              <a:ext cx="1329241" cy="501696"/>
              <a:chOff x="334968" y="2881127"/>
              <a:chExt cx="2830436" cy="1068292"/>
            </a:xfrm>
          </p:grpSpPr>
          <p:sp>
            <p:nvSpPr>
              <p:cNvPr id="9" name="Freeform: Shape 8">
                <a:extLst>
                  <a:ext uri="{FF2B5EF4-FFF2-40B4-BE49-F238E27FC236}">
                    <a16:creationId xmlns:a16="http://schemas.microsoft.com/office/drawing/2014/main" id="{AACDC3A6-6B70-B109-D210-3D3C98A2F434}"/>
                  </a:ext>
                </a:extLst>
              </p:cNvPr>
              <p:cNvSpPr/>
              <p:nvPr/>
            </p:nvSpPr>
            <p:spPr>
              <a:xfrm>
                <a:off x="2418096" y="2881127"/>
                <a:ext cx="747308" cy="1065677"/>
              </a:xfrm>
              <a:custGeom>
                <a:avLst/>
                <a:gdLst>
                  <a:gd name="connsiteX0" fmla="*/ 689 w 747308"/>
                  <a:gd name="connsiteY0" fmla="*/ 874927 h 1065677"/>
                  <a:gd name="connsiteX1" fmla="*/ 82460 w 747308"/>
                  <a:gd name="connsiteY1" fmla="*/ 668150 h 1065677"/>
                  <a:gd name="connsiteX2" fmla="*/ 318558 w 747308"/>
                  <a:gd name="connsiteY2" fmla="*/ 668150 h 1065677"/>
                  <a:gd name="connsiteX3" fmla="*/ 206489 w 747308"/>
                  <a:gd name="connsiteY3" fmla="*/ 354479 h 1065677"/>
                  <a:gd name="connsiteX4" fmla="*/ 346632 w 747308"/>
                  <a:gd name="connsiteY4" fmla="*/ 116 h 1065677"/>
                  <a:gd name="connsiteX5" fmla="*/ 747998 w 747308"/>
                  <a:gd name="connsiteY5" fmla="*/ 1065794 h 1065677"/>
                  <a:gd name="connsiteX6" fmla="*/ 452007 w 747308"/>
                  <a:gd name="connsiteY6" fmla="*/ 1065794 h 1065677"/>
                  <a:gd name="connsiteX7" fmla="*/ 383422 w 747308"/>
                  <a:gd name="connsiteY7" fmla="*/ 874927 h 1065677"/>
                  <a:gd name="connsiteX8" fmla="*/ 689 w 747308"/>
                  <a:gd name="connsiteY8" fmla="*/ 874927 h 1065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7308" h="1065677">
                    <a:moveTo>
                      <a:pt x="689" y="874927"/>
                    </a:moveTo>
                    <a:lnTo>
                      <a:pt x="82460" y="668150"/>
                    </a:lnTo>
                    <a:lnTo>
                      <a:pt x="318558" y="668150"/>
                    </a:lnTo>
                    <a:lnTo>
                      <a:pt x="206489" y="354479"/>
                    </a:lnTo>
                    <a:lnTo>
                      <a:pt x="346632" y="116"/>
                    </a:lnTo>
                    <a:lnTo>
                      <a:pt x="747998" y="1065794"/>
                    </a:lnTo>
                    <a:lnTo>
                      <a:pt x="452007" y="1065794"/>
                    </a:lnTo>
                    <a:lnTo>
                      <a:pt x="383422" y="874927"/>
                    </a:lnTo>
                    <a:lnTo>
                      <a:pt x="689" y="874927"/>
                    </a:lnTo>
                    <a:close/>
                  </a:path>
                </a:pathLst>
              </a:custGeom>
              <a:solidFill>
                <a:schemeClr val="bg1">
                  <a:alpha val="91000"/>
                </a:schemeClr>
              </a:solidFill>
              <a:ln w="22666" cap="flat">
                <a:noFill/>
                <a:prstDash val="solid"/>
                <a:round/>
              </a:ln>
            </p:spPr>
            <p:txBody>
              <a:bodyPr rtlCol="0" anchor="ctr"/>
              <a:lstStyle/>
              <a:p>
                <a:endParaRPr lang="en-US"/>
              </a:p>
            </p:txBody>
          </p:sp>
          <p:sp>
            <p:nvSpPr>
              <p:cNvPr id="10" name="Freeform: Shape 9">
                <a:extLst>
                  <a:ext uri="{FF2B5EF4-FFF2-40B4-BE49-F238E27FC236}">
                    <a16:creationId xmlns:a16="http://schemas.microsoft.com/office/drawing/2014/main" id="{FF37CB1C-774F-B4D4-D8A7-28D0E59ECDF2}"/>
                  </a:ext>
                </a:extLst>
              </p:cNvPr>
              <p:cNvSpPr/>
              <p:nvPr/>
            </p:nvSpPr>
            <p:spPr>
              <a:xfrm>
                <a:off x="1062577" y="2883697"/>
                <a:ext cx="1532655" cy="1065677"/>
              </a:xfrm>
              <a:custGeom>
                <a:avLst/>
                <a:gdLst>
                  <a:gd name="connsiteX0" fmla="*/ 1103388 w 1532655"/>
                  <a:gd name="connsiteY0" fmla="*/ 1065776 h 1065677"/>
                  <a:gd name="connsiteX1" fmla="*/ 1533054 w 1532655"/>
                  <a:gd name="connsiteY1" fmla="*/ 98 h 1065677"/>
                  <a:gd name="connsiteX2" fmla="*/ 1248206 w 1532655"/>
                  <a:gd name="connsiteY2" fmla="*/ 121 h 1065677"/>
                  <a:gd name="connsiteX3" fmla="*/ 954280 w 1532655"/>
                  <a:gd name="connsiteY3" fmla="*/ 688785 h 1065677"/>
                  <a:gd name="connsiteX4" fmla="*/ 745257 w 1532655"/>
                  <a:gd name="connsiteY4" fmla="*/ 121 h 1065677"/>
                  <a:gd name="connsiteX5" fmla="*/ 526316 w 1532655"/>
                  <a:gd name="connsiteY5" fmla="*/ 121 h 1065677"/>
                  <a:gd name="connsiteX6" fmla="*/ 301905 w 1532655"/>
                  <a:gd name="connsiteY6" fmla="*/ 688785 h 1065677"/>
                  <a:gd name="connsiteX7" fmla="*/ 143629 w 1532655"/>
                  <a:gd name="connsiteY7" fmla="*/ 374956 h 1065677"/>
                  <a:gd name="connsiteX8" fmla="*/ 399 w 1532655"/>
                  <a:gd name="connsiteY8" fmla="*/ 816219 h 1065677"/>
                  <a:gd name="connsiteX9" fmla="*/ 145830 w 1532655"/>
                  <a:gd name="connsiteY9" fmla="*/ 1065776 h 1065677"/>
                  <a:gd name="connsiteX10" fmla="*/ 426162 w 1532655"/>
                  <a:gd name="connsiteY10" fmla="*/ 1065776 h 1065677"/>
                  <a:gd name="connsiteX11" fmla="*/ 628966 w 1532655"/>
                  <a:gd name="connsiteY11" fmla="*/ 448193 h 1065677"/>
                  <a:gd name="connsiteX12" fmla="*/ 822307 w 1532655"/>
                  <a:gd name="connsiteY12" fmla="*/ 1065776 h 1065677"/>
                  <a:gd name="connsiteX13" fmla="*/ 1103388 w 1532655"/>
                  <a:gd name="connsiteY13" fmla="*/ 1065776 h 1065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2655" h="1065677">
                    <a:moveTo>
                      <a:pt x="1103388" y="1065776"/>
                    </a:moveTo>
                    <a:lnTo>
                      <a:pt x="1533054" y="98"/>
                    </a:lnTo>
                    <a:lnTo>
                      <a:pt x="1248206" y="121"/>
                    </a:lnTo>
                    <a:lnTo>
                      <a:pt x="954280" y="688785"/>
                    </a:lnTo>
                    <a:lnTo>
                      <a:pt x="745257" y="121"/>
                    </a:lnTo>
                    <a:lnTo>
                      <a:pt x="526316" y="121"/>
                    </a:lnTo>
                    <a:lnTo>
                      <a:pt x="301905" y="688785"/>
                    </a:lnTo>
                    <a:lnTo>
                      <a:pt x="143629" y="374956"/>
                    </a:lnTo>
                    <a:lnTo>
                      <a:pt x="399" y="816219"/>
                    </a:lnTo>
                    <a:lnTo>
                      <a:pt x="145830" y="1065776"/>
                    </a:lnTo>
                    <a:lnTo>
                      <a:pt x="426162" y="1065776"/>
                    </a:lnTo>
                    <a:lnTo>
                      <a:pt x="628966" y="448193"/>
                    </a:lnTo>
                    <a:lnTo>
                      <a:pt x="822307" y="1065776"/>
                    </a:lnTo>
                    <a:lnTo>
                      <a:pt x="1103388" y="1065776"/>
                    </a:lnTo>
                    <a:close/>
                  </a:path>
                </a:pathLst>
              </a:custGeom>
              <a:solidFill>
                <a:srgbClr val="5A0FC8"/>
              </a:solidFill>
              <a:ln w="22666" cap="flat">
                <a:noFill/>
                <a:prstDash val="solid"/>
                <a:round/>
              </a:ln>
            </p:spPr>
            <p:txBody>
              <a:bodyPr rtlCol="0" anchor="ctr"/>
              <a:lstStyle/>
              <a:p>
                <a:endParaRPr lang="en-US"/>
              </a:p>
            </p:txBody>
          </p:sp>
          <p:sp>
            <p:nvSpPr>
              <p:cNvPr id="11" name="Freeform: Shape 10">
                <a:extLst>
                  <a:ext uri="{FF2B5EF4-FFF2-40B4-BE49-F238E27FC236}">
                    <a16:creationId xmlns:a16="http://schemas.microsoft.com/office/drawing/2014/main" id="{CAEB0E23-DCBC-81AA-6E05-5D6B9C572F7D}"/>
                  </a:ext>
                </a:extLst>
              </p:cNvPr>
              <p:cNvSpPr/>
              <p:nvPr/>
            </p:nvSpPr>
            <p:spPr>
              <a:xfrm>
                <a:off x="334968" y="2883742"/>
                <a:ext cx="760018" cy="1065677"/>
              </a:xfrm>
              <a:custGeom>
                <a:avLst/>
                <a:gdLst>
                  <a:gd name="connsiteX0" fmla="*/ 270455 w 760018"/>
                  <a:gd name="connsiteY0" fmla="*/ 699929 h 1065677"/>
                  <a:gd name="connsiteX1" fmla="*/ 445912 w 760018"/>
                  <a:gd name="connsiteY1" fmla="*/ 699929 h 1065677"/>
                  <a:gd name="connsiteX2" fmla="*/ 587893 w 760018"/>
                  <a:gd name="connsiteY2" fmla="*/ 682136 h 1065677"/>
                  <a:gd name="connsiteX3" fmla="*/ 633261 w 760018"/>
                  <a:gd name="connsiteY3" fmla="*/ 542356 h 1065677"/>
                  <a:gd name="connsiteX4" fmla="*/ 760082 w 760018"/>
                  <a:gd name="connsiteY4" fmla="*/ 151634 h 1065677"/>
                  <a:gd name="connsiteX5" fmla="*/ 726992 w 760018"/>
                  <a:gd name="connsiteY5" fmla="*/ 108196 h 1065677"/>
                  <a:gd name="connsiteX6" fmla="*/ 441191 w 760018"/>
                  <a:gd name="connsiteY6" fmla="*/ 98 h 1065677"/>
                  <a:gd name="connsiteX7" fmla="*/ 64 w 760018"/>
                  <a:gd name="connsiteY7" fmla="*/ 98 h 1065677"/>
                  <a:gd name="connsiteX8" fmla="*/ 64 w 760018"/>
                  <a:gd name="connsiteY8" fmla="*/ 1065776 h 1065677"/>
                  <a:gd name="connsiteX9" fmla="*/ 270455 w 760018"/>
                  <a:gd name="connsiteY9" fmla="*/ 1065776 h 1065677"/>
                  <a:gd name="connsiteX10" fmla="*/ 270455 w 760018"/>
                  <a:gd name="connsiteY10" fmla="*/ 699929 h 1065677"/>
                  <a:gd name="connsiteX11" fmla="*/ 502695 w 760018"/>
                  <a:gd name="connsiteY11" fmla="*/ 245252 h 1065677"/>
                  <a:gd name="connsiteX12" fmla="*/ 540846 w 760018"/>
                  <a:gd name="connsiteY12" fmla="*/ 348016 h 1065677"/>
                  <a:gd name="connsiteX13" fmla="*/ 507302 w 760018"/>
                  <a:gd name="connsiteY13" fmla="*/ 450916 h 1065677"/>
                  <a:gd name="connsiteX14" fmla="*/ 371857 w 760018"/>
                  <a:gd name="connsiteY14" fmla="*/ 493175 h 1065677"/>
                  <a:gd name="connsiteX15" fmla="*/ 270455 w 760018"/>
                  <a:gd name="connsiteY15" fmla="*/ 493175 h 1065677"/>
                  <a:gd name="connsiteX16" fmla="*/ 270455 w 760018"/>
                  <a:gd name="connsiteY16" fmla="*/ 206875 h 1065677"/>
                  <a:gd name="connsiteX17" fmla="*/ 372606 w 760018"/>
                  <a:gd name="connsiteY17" fmla="*/ 206875 h 1065677"/>
                  <a:gd name="connsiteX18" fmla="*/ 502695 w 760018"/>
                  <a:gd name="connsiteY18" fmla="*/ 245252 h 1065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60018" h="1065677">
                    <a:moveTo>
                      <a:pt x="270455" y="699929"/>
                    </a:moveTo>
                    <a:lnTo>
                      <a:pt x="445912" y="699929"/>
                    </a:lnTo>
                    <a:cubicBezTo>
                      <a:pt x="499064" y="699929"/>
                      <a:pt x="546383" y="694005"/>
                      <a:pt x="587893" y="682136"/>
                    </a:cubicBezTo>
                    <a:lnTo>
                      <a:pt x="633261" y="542356"/>
                    </a:lnTo>
                    <a:lnTo>
                      <a:pt x="760082" y="151634"/>
                    </a:lnTo>
                    <a:cubicBezTo>
                      <a:pt x="750436" y="136338"/>
                      <a:pt x="739407" y="121835"/>
                      <a:pt x="726992" y="108196"/>
                    </a:cubicBezTo>
                    <a:cubicBezTo>
                      <a:pt x="661880" y="36115"/>
                      <a:pt x="566605" y="98"/>
                      <a:pt x="441191" y="98"/>
                    </a:cubicBezTo>
                    <a:lnTo>
                      <a:pt x="64" y="98"/>
                    </a:lnTo>
                    <a:lnTo>
                      <a:pt x="64" y="1065776"/>
                    </a:lnTo>
                    <a:lnTo>
                      <a:pt x="270455" y="1065776"/>
                    </a:lnTo>
                    <a:lnTo>
                      <a:pt x="270455" y="699929"/>
                    </a:lnTo>
                    <a:close/>
                    <a:moveTo>
                      <a:pt x="502695" y="245252"/>
                    </a:moveTo>
                    <a:cubicBezTo>
                      <a:pt x="528136" y="270852"/>
                      <a:pt x="540846" y="305122"/>
                      <a:pt x="540846" y="348016"/>
                    </a:cubicBezTo>
                    <a:cubicBezTo>
                      <a:pt x="540846" y="391273"/>
                      <a:pt x="529657" y="425566"/>
                      <a:pt x="507302" y="450916"/>
                    </a:cubicBezTo>
                    <a:cubicBezTo>
                      <a:pt x="482769" y="479081"/>
                      <a:pt x="437628" y="493175"/>
                      <a:pt x="371857" y="493175"/>
                    </a:cubicBezTo>
                    <a:lnTo>
                      <a:pt x="270455" y="493175"/>
                    </a:lnTo>
                    <a:lnTo>
                      <a:pt x="270455" y="206875"/>
                    </a:lnTo>
                    <a:lnTo>
                      <a:pt x="372606" y="206875"/>
                    </a:lnTo>
                    <a:cubicBezTo>
                      <a:pt x="433906" y="206875"/>
                      <a:pt x="477276" y="219652"/>
                      <a:pt x="502695" y="245252"/>
                    </a:cubicBezTo>
                    <a:close/>
                  </a:path>
                </a:pathLst>
              </a:custGeom>
              <a:solidFill>
                <a:schemeClr val="bg1">
                  <a:alpha val="91000"/>
                </a:schemeClr>
              </a:solidFill>
              <a:ln w="22666" cap="flat">
                <a:noFill/>
                <a:prstDash val="solid"/>
                <a:round/>
              </a:ln>
            </p:spPr>
            <p:txBody>
              <a:bodyPr rtlCol="0" anchor="ctr"/>
              <a:lstStyle/>
              <a:p>
                <a:endParaRPr lang="en-US"/>
              </a:p>
            </p:txBody>
          </p:sp>
        </p:grpSp>
      </p:grpSp>
    </p:spTree>
    <p:extLst>
      <p:ext uri="{BB962C8B-B14F-4D97-AF65-F5344CB8AC3E}">
        <p14:creationId xmlns:p14="http://schemas.microsoft.com/office/powerpoint/2010/main" val="26045249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1048F9-81EE-A49E-04AA-BE950A16B4B4}"/>
              </a:ext>
            </a:extLst>
          </p:cNvPr>
          <p:cNvSpPr txBox="1"/>
          <p:nvPr/>
        </p:nvSpPr>
        <p:spPr>
          <a:xfrm>
            <a:off x="334963" y="1395242"/>
            <a:ext cx="9355792" cy="4785926"/>
          </a:xfrm>
          <a:prstGeom prst="rect">
            <a:avLst/>
          </a:prstGeom>
          <a:noFill/>
        </p:spPr>
        <p:txBody>
          <a:bodyPr wrap="square">
            <a:spAutoFit/>
          </a:bodyPr>
          <a:lstStyle/>
          <a:p>
            <a:pPr>
              <a:spcAft>
                <a:spcPts val="600"/>
              </a:spcAft>
            </a:pPr>
            <a:r>
              <a:rPr lang="es-ES" sz="2000" dirty="0">
                <a:solidFill>
                  <a:schemeClr val="bg1"/>
                </a:solidFill>
                <a:latin typeface="Fira Sans" panose="020B0503050000020004" pitchFamily="34" charset="0"/>
              </a:rPr>
              <a:t>Las aplicaciones web progresivas nos permiten hacer </a:t>
            </a:r>
            <a:br>
              <a:rPr lang="es-ES" sz="2000" dirty="0">
                <a:solidFill>
                  <a:schemeClr val="bg1"/>
                </a:solidFill>
                <a:latin typeface="Fira Sans" panose="020B0503050000020004" pitchFamily="34" charset="0"/>
              </a:rPr>
            </a:br>
            <a:r>
              <a:rPr lang="es-ES" sz="2000" dirty="0">
                <a:solidFill>
                  <a:schemeClr val="bg1"/>
                </a:solidFill>
                <a:latin typeface="Fira Sans" panose="020B0503050000020004" pitchFamily="34" charset="0"/>
              </a:rPr>
              <a:t>que nuestras </a:t>
            </a:r>
            <a:r>
              <a:rPr lang="es-ES" sz="2000" i="1" dirty="0">
                <a:solidFill>
                  <a:schemeClr val="bg1"/>
                </a:solidFill>
                <a:latin typeface="Fira Sans" panose="020B0503050000020004" pitchFamily="34" charset="0"/>
              </a:rPr>
              <a:t>aplicaciones web</a:t>
            </a:r>
            <a:r>
              <a:rPr lang="es-ES" sz="2000" dirty="0">
                <a:solidFill>
                  <a:schemeClr val="bg1"/>
                </a:solidFill>
                <a:latin typeface="Fira Sans" panose="020B0503050000020004" pitchFamily="34" charset="0"/>
              </a:rPr>
              <a:t> se sientan como </a:t>
            </a:r>
            <a:r>
              <a:rPr lang="es-ES" sz="2000" i="1" dirty="0">
                <a:solidFill>
                  <a:schemeClr val="bg1"/>
                </a:solidFill>
                <a:latin typeface="Fira Sans" panose="020B0503050000020004" pitchFamily="34" charset="0"/>
              </a:rPr>
              <a:t>aplicaciones nativas </a:t>
            </a:r>
            <a:r>
              <a:rPr lang="es-ES" sz="2000" dirty="0">
                <a:solidFill>
                  <a:schemeClr val="bg1"/>
                </a:solidFill>
                <a:latin typeface="Fira Sans" panose="020B0503050000020004" pitchFamily="34" charset="0"/>
              </a:rPr>
              <a:t>aumentando la usabilidad y logrando una gran experiencia de uso.</a:t>
            </a:r>
          </a:p>
          <a:p>
            <a:pPr>
              <a:spcAft>
                <a:spcPts val="600"/>
              </a:spcAft>
            </a:pPr>
            <a:endParaRPr lang="es-ES" sz="2000" dirty="0">
              <a:solidFill>
                <a:schemeClr val="bg1"/>
              </a:solidFill>
              <a:latin typeface="Fira Sans" panose="020B0503050000020004" pitchFamily="34" charset="0"/>
            </a:endParaRPr>
          </a:p>
          <a:p>
            <a:pPr>
              <a:spcAft>
                <a:spcPts val="600"/>
              </a:spcAft>
            </a:pPr>
            <a:r>
              <a:rPr lang="es-ES" sz="2000" b="1" dirty="0">
                <a:solidFill>
                  <a:schemeClr val="bg1"/>
                </a:solidFill>
                <a:latin typeface="Fira Sans" panose="020B0503050000020004" pitchFamily="34" charset="0"/>
              </a:rPr>
              <a:t>En otras palabras…</a:t>
            </a:r>
          </a:p>
          <a:p>
            <a:pPr>
              <a:spcAft>
                <a:spcPts val="600"/>
              </a:spcAft>
            </a:pPr>
            <a:r>
              <a:rPr lang="es-ES" sz="2000" dirty="0">
                <a:solidFill>
                  <a:schemeClr val="bg1"/>
                </a:solidFill>
                <a:latin typeface="Fira Sans" panose="020B0503050000020004" pitchFamily="34" charset="0"/>
              </a:rPr>
              <a:t>Una PWA es un sitio web normal que se ejecuta en un navegador, </a:t>
            </a:r>
            <a:br>
              <a:rPr lang="es-ES" sz="2000" dirty="0">
                <a:solidFill>
                  <a:schemeClr val="bg1"/>
                </a:solidFill>
                <a:latin typeface="Fira Sans" panose="020B0503050000020004" pitchFamily="34" charset="0"/>
              </a:rPr>
            </a:br>
            <a:r>
              <a:rPr lang="es-ES" sz="2000" dirty="0">
                <a:solidFill>
                  <a:schemeClr val="bg1"/>
                </a:solidFill>
                <a:latin typeface="Fira Sans" panose="020B0503050000020004" pitchFamily="34" charset="0"/>
              </a:rPr>
              <a:t>pero que puede</a:t>
            </a:r>
          </a:p>
          <a:p>
            <a:pPr marL="361950" indent="-361950">
              <a:spcAft>
                <a:spcPts val="600"/>
              </a:spcAft>
              <a:tabLst>
                <a:tab pos="361950" algn="l"/>
              </a:tabLst>
            </a:pPr>
            <a:r>
              <a:rPr lang="en-US" sz="2000" dirty="0">
                <a:solidFill>
                  <a:schemeClr val="bg1"/>
                </a:solidFill>
                <a:latin typeface="Fira Sans Light" panose="020B0403050000020004" pitchFamily="34" charset="0"/>
              </a:rPr>
              <a:t>📦	</a:t>
            </a:r>
            <a:r>
              <a:rPr lang="es-ES" sz="2000" dirty="0">
                <a:solidFill>
                  <a:schemeClr val="bg1"/>
                </a:solidFill>
                <a:latin typeface="Fira Sans Light" panose="020B0403050000020004" pitchFamily="34" charset="0"/>
              </a:rPr>
              <a:t>instalarse en el dispositivo</a:t>
            </a:r>
          </a:p>
          <a:p>
            <a:pPr marL="361950" indent="-361950">
              <a:spcAft>
                <a:spcPts val="600"/>
              </a:spcAft>
              <a:tabLst>
                <a:tab pos="361950" algn="l"/>
              </a:tabLst>
            </a:pPr>
            <a:r>
              <a:rPr lang="en-US" sz="2000" dirty="0">
                <a:solidFill>
                  <a:schemeClr val="bg1"/>
                </a:solidFill>
                <a:latin typeface="Fira Sans Light" panose="020B0403050000020004" pitchFamily="34" charset="0"/>
              </a:rPr>
              <a:t>🔌</a:t>
            </a:r>
            <a:r>
              <a:rPr lang="es-ES" sz="2000" dirty="0">
                <a:solidFill>
                  <a:schemeClr val="bg1"/>
                </a:solidFill>
                <a:latin typeface="Fira Sans Light" panose="020B0403050000020004" pitchFamily="34" charset="0"/>
              </a:rPr>
              <a:t>	trabajar de forma offline</a:t>
            </a:r>
          </a:p>
          <a:p>
            <a:pPr marL="361950" indent="-361950">
              <a:spcAft>
                <a:spcPts val="600"/>
              </a:spcAft>
              <a:tabLst>
                <a:tab pos="361950" algn="l"/>
              </a:tabLst>
            </a:pPr>
            <a:r>
              <a:rPr lang="en-US" sz="2000" dirty="0">
                <a:solidFill>
                  <a:schemeClr val="bg1"/>
                </a:solidFill>
                <a:latin typeface="Fira Sans Light" panose="020B0403050000020004" pitchFamily="34" charset="0"/>
              </a:rPr>
              <a:t>📷</a:t>
            </a:r>
            <a:r>
              <a:rPr lang="es-ES" sz="2000" dirty="0">
                <a:solidFill>
                  <a:schemeClr val="bg1"/>
                </a:solidFill>
                <a:latin typeface="Fira Sans Light" panose="020B0403050000020004" pitchFamily="34" charset="0"/>
              </a:rPr>
              <a:t>	acceder a sensores del dispositivo</a:t>
            </a:r>
          </a:p>
          <a:p>
            <a:pPr marL="361950" indent="-361950">
              <a:spcAft>
                <a:spcPts val="600"/>
              </a:spcAft>
              <a:tabLst>
                <a:tab pos="361950" algn="l"/>
              </a:tabLst>
            </a:pPr>
            <a:r>
              <a:rPr lang="en-US" sz="2000" dirty="0">
                <a:solidFill>
                  <a:schemeClr val="bg1"/>
                </a:solidFill>
                <a:latin typeface="Fira Sans Light" panose="020B0403050000020004" pitchFamily="34" charset="0"/>
              </a:rPr>
              <a:t>💌</a:t>
            </a:r>
            <a:r>
              <a:rPr lang="es-ES" sz="2000" dirty="0">
                <a:solidFill>
                  <a:schemeClr val="bg1"/>
                </a:solidFill>
                <a:latin typeface="Fira Sans Light" panose="020B0403050000020004" pitchFamily="34" charset="0"/>
              </a:rPr>
              <a:t>	recibir notificaciones </a:t>
            </a:r>
            <a:r>
              <a:rPr lang="es-ES" sz="2000" dirty="0" err="1">
                <a:solidFill>
                  <a:schemeClr val="bg1"/>
                </a:solidFill>
                <a:latin typeface="Fira Sans Light" panose="020B0403050000020004" pitchFamily="34" charset="0"/>
              </a:rPr>
              <a:t>push</a:t>
            </a:r>
            <a:endParaRPr lang="es-ES" sz="2000" dirty="0">
              <a:solidFill>
                <a:schemeClr val="bg1"/>
              </a:solidFill>
              <a:latin typeface="Fira Sans Light" panose="020B0403050000020004" pitchFamily="34" charset="0"/>
            </a:endParaRPr>
          </a:p>
          <a:p>
            <a:pPr marL="361950" indent="-361950">
              <a:spcAft>
                <a:spcPts val="600"/>
              </a:spcAft>
              <a:tabLst>
                <a:tab pos="361950" algn="l"/>
              </a:tabLst>
            </a:pPr>
            <a:r>
              <a:rPr lang="en-US" sz="2000" dirty="0">
                <a:solidFill>
                  <a:schemeClr val="bg1"/>
                </a:solidFill>
                <a:latin typeface="Fira Sans Light" panose="020B0403050000020004" pitchFamily="34" charset="0"/>
              </a:rPr>
              <a:t>🔃</a:t>
            </a:r>
            <a:r>
              <a:rPr lang="es-ES" sz="2000" dirty="0">
                <a:solidFill>
                  <a:schemeClr val="bg1"/>
                </a:solidFill>
                <a:latin typeface="Fira Sans Light" panose="020B0403050000020004" pitchFamily="34" charset="0"/>
              </a:rPr>
              <a:t>	realizar una sincronización en segundo plano</a:t>
            </a:r>
          </a:p>
          <a:p>
            <a:pPr marL="361950" indent="-361950">
              <a:spcAft>
                <a:spcPts val="600"/>
              </a:spcAft>
              <a:tabLst>
                <a:tab pos="361950" algn="l"/>
              </a:tabLst>
            </a:pPr>
            <a:r>
              <a:rPr lang="en-US" sz="2000" dirty="0">
                <a:solidFill>
                  <a:schemeClr val="bg1"/>
                </a:solidFill>
                <a:latin typeface="Fira Sans Light" panose="020B0403050000020004" pitchFamily="34" charset="0"/>
              </a:rPr>
              <a:t>💫</a:t>
            </a:r>
            <a:r>
              <a:rPr lang="es-ES" sz="2000" dirty="0">
                <a:solidFill>
                  <a:schemeClr val="bg1"/>
                </a:solidFill>
                <a:latin typeface="Fira Sans Light" panose="020B0403050000020004" pitchFamily="34" charset="0"/>
              </a:rPr>
              <a:t>	¡entre muchas otras cosas!</a:t>
            </a:r>
          </a:p>
        </p:txBody>
      </p:sp>
      <p:grpSp>
        <p:nvGrpSpPr>
          <p:cNvPr id="19" name="Group 18">
            <a:extLst>
              <a:ext uri="{FF2B5EF4-FFF2-40B4-BE49-F238E27FC236}">
                <a16:creationId xmlns:a16="http://schemas.microsoft.com/office/drawing/2014/main" id="{FC73F186-F67B-C07D-CF25-53AF46ACA777}"/>
              </a:ext>
            </a:extLst>
          </p:cNvPr>
          <p:cNvGrpSpPr/>
          <p:nvPr/>
        </p:nvGrpSpPr>
        <p:grpSpPr>
          <a:xfrm>
            <a:off x="257306" y="246819"/>
            <a:ext cx="7428010" cy="646331"/>
            <a:chOff x="344390" y="1412206"/>
            <a:chExt cx="7428010" cy="646331"/>
          </a:xfrm>
        </p:grpSpPr>
        <p:sp>
          <p:nvSpPr>
            <p:cNvPr id="20" name="TextBox 19">
              <a:extLst>
                <a:ext uri="{FF2B5EF4-FFF2-40B4-BE49-F238E27FC236}">
                  <a16:creationId xmlns:a16="http://schemas.microsoft.com/office/drawing/2014/main" id="{5AFD2154-D8C4-BC6B-FC83-0B3B00333355}"/>
                </a:ext>
              </a:extLst>
            </p:cNvPr>
            <p:cNvSpPr txBox="1"/>
            <p:nvPr/>
          </p:nvSpPr>
          <p:spPr>
            <a:xfrm>
              <a:off x="344390" y="1412206"/>
              <a:ext cx="7428010" cy="646331"/>
            </a:xfrm>
            <a:prstGeom prst="rect">
              <a:avLst/>
            </a:prstGeom>
            <a:noFill/>
          </p:spPr>
          <p:txBody>
            <a:bodyPr wrap="square" rtlCol="0">
              <a:spAutoFit/>
            </a:bodyPr>
            <a:lstStyle/>
            <a:p>
              <a:r>
                <a:rPr lang="en-US" sz="3600" dirty="0">
                  <a:solidFill>
                    <a:schemeClr val="bg1"/>
                  </a:solidFill>
                  <a:latin typeface="Fira Sans" panose="020B0503050000020004" pitchFamily="34" charset="0"/>
                </a:rPr>
                <a:t>¿</a:t>
              </a:r>
              <a:r>
                <a:rPr lang="en-US" sz="3600" dirty="0" err="1">
                  <a:solidFill>
                    <a:schemeClr val="bg1"/>
                  </a:solidFill>
                  <a:latin typeface="Fira Sans" panose="020B0503050000020004" pitchFamily="34" charset="0"/>
                </a:rPr>
                <a:t>Cómo</a:t>
              </a:r>
              <a:r>
                <a:rPr lang="en-US" sz="3600" dirty="0">
                  <a:solidFill>
                    <a:schemeClr val="bg1"/>
                  </a:solidFill>
                  <a:latin typeface="Fira Sans" panose="020B0503050000020004" pitchFamily="34" charset="0"/>
                </a:rPr>
                <a:t> </a:t>
              </a:r>
              <a:r>
                <a:rPr lang="en-US" sz="3600" dirty="0" err="1">
                  <a:solidFill>
                    <a:schemeClr val="bg1"/>
                  </a:solidFill>
                  <a:latin typeface="Fira Sans" panose="020B0503050000020004" pitchFamily="34" charset="0"/>
                </a:rPr>
                <a:t>hacer</a:t>
              </a:r>
              <a:r>
                <a:rPr lang="en-US" sz="3600" dirty="0">
                  <a:solidFill>
                    <a:schemeClr val="bg1"/>
                  </a:solidFill>
                  <a:latin typeface="Fira Sans" panose="020B0503050000020004" pitchFamily="34" charset="0"/>
                </a:rPr>
                <a:t> </a:t>
              </a:r>
              <a:r>
                <a:rPr lang="en-US" sz="3600" dirty="0" err="1">
                  <a:solidFill>
                    <a:schemeClr val="bg1"/>
                  </a:solidFill>
                  <a:latin typeface="Fira Sans" panose="020B0503050000020004" pitchFamily="34" charset="0"/>
                </a:rPr>
                <a:t>una</a:t>
              </a:r>
              <a:r>
                <a:rPr lang="en-US" sz="3600" dirty="0">
                  <a:solidFill>
                    <a:schemeClr val="bg1"/>
                  </a:solidFill>
                  <a:latin typeface="Fira Sans" panose="020B0503050000020004" pitchFamily="34" charset="0"/>
                </a:rPr>
                <a:t>          ?</a:t>
              </a:r>
            </a:p>
          </p:txBody>
        </p:sp>
        <p:grpSp>
          <p:nvGrpSpPr>
            <p:cNvPr id="21" name="Group 20">
              <a:extLst>
                <a:ext uri="{FF2B5EF4-FFF2-40B4-BE49-F238E27FC236}">
                  <a16:creationId xmlns:a16="http://schemas.microsoft.com/office/drawing/2014/main" id="{3426C05A-1AD1-7A40-E0D9-1353D3BD4D7E}"/>
                </a:ext>
              </a:extLst>
            </p:cNvPr>
            <p:cNvGrpSpPr/>
            <p:nvPr/>
          </p:nvGrpSpPr>
          <p:grpSpPr>
            <a:xfrm>
              <a:off x="4204024" y="1552732"/>
              <a:ext cx="918066" cy="340949"/>
              <a:chOff x="-2324696" y="2904313"/>
              <a:chExt cx="1954896" cy="726002"/>
            </a:xfrm>
          </p:grpSpPr>
          <p:sp>
            <p:nvSpPr>
              <p:cNvPr id="22" name="Freeform: Shape 21">
                <a:extLst>
                  <a:ext uri="{FF2B5EF4-FFF2-40B4-BE49-F238E27FC236}">
                    <a16:creationId xmlns:a16="http://schemas.microsoft.com/office/drawing/2014/main" id="{B131BFFE-02DE-6DF8-0558-00AFF7B7A88E}"/>
                  </a:ext>
                </a:extLst>
              </p:cNvPr>
              <p:cNvSpPr/>
              <p:nvPr/>
            </p:nvSpPr>
            <p:spPr>
              <a:xfrm>
                <a:off x="-877078" y="2904313"/>
                <a:ext cx="507278" cy="723393"/>
              </a:xfrm>
              <a:custGeom>
                <a:avLst/>
                <a:gdLst>
                  <a:gd name="connsiteX0" fmla="*/ 689 w 747308"/>
                  <a:gd name="connsiteY0" fmla="*/ 874927 h 1065677"/>
                  <a:gd name="connsiteX1" fmla="*/ 82460 w 747308"/>
                  <a:gd name="connsiteY1" fmla="*/ 668150 h 1065677"/>
                  <a:gd name="connsiteX2" fmla="*/ 318558 w 747308"/>
                  <a:gd name="connsiteY2" fmla="*/ 668150 h 1065677"/>
                  <a:gd name="connsiteX3" fmla="*/ 206489 w 747308"/>
                  <a:gd name="connsiteY3" fmla="*/ 354479 h 1065677"/>
                  <a:gd name="connsiteX4" fmla="*/ 346632 w 747308"/>
                  <a:gd name="connsiteY4" fmla="*/ 116 h 1065677"/>
                  <a:gd name="connsiteX5" fmla="*/ 747998 w 747308"/>
                  <a:gd name="connsiteY5" fmla="*/ 1065794 h 1065677"/>
                  <a:gd name="connsiteX6" fmla="*/ 452007 w 747308"/>
                  <a:gd name="connsiteY6" fmla="*/ 1065794 h 1065677"/>
                  <a:gd name="connsiteX7" fmla="*/ 383422 w 747308"/>
                  <a:gd name="connsiteY7" fmla="*/ 874927 h 1065677"/>
                  <a:gd name="connsiteX8" fmla="*/ 689 w 747308"/>
                  <a:gd name="connsiteY8" fmla="*/ 874927 h 1065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7308" h="1065677">
                    <a:moveTo>
                      <a:pt x="689" y="874927"/>
                    </a:moveTo>
                    <a:lnTo>
                      <a:pt x="82460" y="668150"/>
                    </a:lnTo>
                    <a:lnTo>
                      <a:pt x="318558" y="668150"/>
                    </a:lnTo>
                    <a:lnTo>
                      <a:pt x="206489" y="354479"/>
                    </a:lnTo>
                    <a:lnTo>
                      <a:pt x="346632" y="116"/>
                    </a:lnTo>
                    <a:lnTo>
                      <a:pt x="747998" y="1065794"/>
                    </a:lnTo>
                    <a:lnTo>
                      <a:pt x="452007" y="1065794"/>
                    </a:lnTo>
                    <a:lnTo>
                      <a:pt x="383422" y="874927"/>
                    </a:lnTo>
                    <a:lnTo>
                      <a:pt x="689" y="874927"/>
                    </a:lnTo>
                    <a:close/>
                  </a:path>
                </a:pathLst>
              </a:custGeom>
              <a:solidFill>
                <a:schemeClr val="bg1">
                  <a:alpha val="91000"/>
                </a:schemeClr>
              </a:solidFill>
              <a:ln w="22666" cap="flat">
                <a:noFill/>
                <a:prstDash val="solid"/>
                <a:round/>
              </a:ln>
            </p:spPr>
            <p:txBody>
              <a:bodyPr rtlCol="0" anchor="ctr"/>
              <a:lstStyle/>
              <a:p>
                <a:endParaRPr lang="en-US"/>
              </a:p>
            </p:txBody>
          </p:sp>
          <p:sp>
            <p:nvSpPr>
              <p:cNvPr id="23" name="Freeform: Shape 22">
                <a:extLst>
                  <a:ext uri="{FF2B5EF4-FFF2-40B4-BE49-F238E27FC236}">
                    <a16:creationId xmlns:a16="http://schemas.microsoft.com/office/drawing/2014/main" id="{88194730-3F11-5B57-BE26-CD101AAF11AB}"/>
                  </a:ext>
                </a:extLst>
              </p:cNvPr>
              <p:cNvSpPr/>
              <p:nvPr/>
            </p:nvSpPr>
            <p:spPr>
              <a:xfrm>
                <a:off x="-1833714" y="2906889"/>
                <a:ext cx="1040375" cy="723389"/>
              </a:xfrm>
              <a:custGeom>
                <a:avLst/>
                <a:gdLst>
                  <a:gd name="connsiteX0" fmla="*/ 1103388 w 1532655"/>
                  <a:gd name="connsiteY0" fmla="*/ 1065776 h 1065677"/>
                  <a:gd name="connsiteX1" fmla="*/ 1533054 w 1532655"/>
                  <a:gd name="connsiteY1" fmla="*/ 98 h 1065677"/>
                  <a:gd name="connsiteX2" fmla="*/ 1248206 w 1532655"/>
                  <a:gd name="connsiteY2" fmla="*/ 121 h 1065677"/>
                  <a:gd name="connsiteX3" fmla="*/ 954280 w 1532655"/>
                  <a:gd name="connsiteY3" fmla="*/ 688785 h 1065677"/>
                  <a:gd name="connsiteX4" fmla="*/ 745257 w 1532655"/>
                  <a:gd name="connsiteY4" fmla="*/ 121 h 1065677"/>
                  <a:gd name="connsiteX5" fmla="*/ 526316 w 1532655"/>
                  <a:gd name="connsiteY5" fmla="*/ 121 h 1065677"/>
                  <a:gd name="connsiteX6" fmla="*/ 301905 w 1532655"/>
                  <a:gd name="connsiteY6" fmla="*/ 688785 h 1065677"/>
                  <a:gd name="connsiteX7" fmla="*/ 143629 w 1532655"/>
                  <a:gd name="connsiteY7" fmla="*/ 374956 h 1065677"/>
                  <a:gd name="connsiteX8" fmla="*/ 399 w 1532655"/>
                  <a:gd name="connsiteY8" fmla="*/ 816219 h 1065677"/>
                  <a:gd name="connsiteX9" fmla="*/ 145830 w 1532655"/>
                  <a:gd name="connsiteY9" fmla="*/ 1065776 h 1065677"/>
                  <a:gd name="connsiteX10" fmla="*/ 426162 w 1532655"/>
                  <a:gd name="connsiteY10" fmla="*/ 1065776 h 1065677"/>
                  <a:gd name="connsiteX11" fmla="*/ 628966 w 1532655"/>
                  <a:gd name="connsiteY11" fmla="*/ 448193 h 1065677"/>
                  <a:gd name="connsiteX12" fmla="*/ 822307 w 1532655"/>
                  <a:gd name="connsiteY12" fmla="*/ 1065776 h 1065677"/>
                  <a:gd name="connsiteX13" fmla="*/ 1103388 w 1532655"/>
                  <a:gd name="connsiteY13" fmla="*/ 1065776 h 1065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2655" h="1065677">
                    <a:moveTo>
                      <a:pt x="1103388" y="1065776"/>
                    </a:moveTo>
                    <a:lnTo>
                      <a:pt x="1533054" y="98"/>
                    </a:lnTo>
                    <a:lnTo>
                      <a:pt x="1248206" y="121"/>
                    </a:lnTo>
                    <a:lnTo>
                      <a:pt x="954280" y="688785"/>
                    </a:lnTo>
                    <a:lnTo>
                      <a:pt x="745257" y="121"/>
                    </a:lnTo>
                    <a:lnTo>
                      <a:pt x="526316" y="121"/>
                    </a:lnTo>
                    <a:lnTo>
                      <a:pt x="301905" y="688785"/>
                    </a:lnTo>
                    <a:lnTo>
                      <a:pt x="143629" y="374956"/>
                    </a:lnTo>
                    <a:lnTo>
                      <a:pt x="399" y="816219"/>
                    </a:lnTo>
                    <a:lnTo>
                      <a:pt x="145830" y="1065776"/>
                    </a:lnTo>
                    <a:lnTo>
                      <a:pt x="426162" y="1065776"/>
                    </a:lnTo>
                    <a:lnTo>
                      <a:pt x="628966" y="448193"/>
                    </a:lnTo>
                    <a:lnTo>
                      <a:pt x="822307" y="1065776"/>
                    </a:lnTo>
                    <a:lnTo>
                      <a:pt x="1103388" y="1065776"/>
                    </a:lnTo>
                    <a:close/>
                  </a:path>
                </a:pathLst>
              </a:custGeom>
              <a:solidFill>
                <a:srgbClr val="5A0FC8"/>
              </a:solidFill>
              <a:ln w="22666" cap="flat">
                <a:noFill/>
                <a:prstDash val="solid"/>
                <a:round/>
              </a:ln>
            </p:spPr>
            <p:txBody>
              <a:bodyPr rtlCol="0" anchor="ctr"/>
              <a:lstStyle/>
              <a:p>
                <a:endParaRPr lang="en-US"/>
              </a:p>
            </p:txBody>
          </p:sp>
          <p:sp>
            <p:nvSpPr>
              <p:cNvPr id="24" name="Freeform: Shape 23">
                <a:extLst>
                  <a:ext uri="{FF2B5EF4-FFF2-40B4-BE49-F238E27FC236}">
                    <a16:creationId xmlns:a16="http://schemas.microsoft.com/office/drawing/2014/main" id="{59DAC4CF-6435-3A90-5F2D-2281C1F87A74}"/>
                  </a:ext>
                </a:extLst>
              </p:cNvPr>
              <p:cNvSpPr/>
              <p:nvPr/>
            </p:nvSpPr>
            <p:spPr>
              <a:xfrm>
                <a:off x="-2324696" y="2906924"/>
                <a:ext cx="515906" cy="723391"/>
              </a:xfrm>
              <a:custGeom>
                <a:avLst/>
                <a:gdLst>
                  <a:gd name="connsiteX0" fmla="*/ 270455 w 760018"/>
                  <a:gd name="connsiteY0" fmla="*/ 699929 h 1065677"/>
                  <a:gd name="connsiteX1" fmla="*/ 445912 w 760018"/>
                  <a:gd name="connsiteY1" fmla="*/ 699929 h 1065677"/>
                  <a:gd name="connsiteX2" fmla="*/ 587893 w 760018"/>
                  <a:gd name="connsiteY2" fmla="*/ 682136 h 1065677"/>
                  <a:gd name="connsiteX3" fmla="*/ 633261 w 760018"/>
                  <a:gd name="connsiteY3" fmla="*/ 542356 h 1065677"/>
                  <a:gd name="connsiteX4" fmla="*/ 760082 w 760018"/>
                  <a:gd name="connsiteY4" fmla="*/ 151634 h 1065677"/>
                  <a:gd name="connsiteX5" fmla="*/ 726992 w 760018"/>
                  <a:gd name="connsiteY5" fmla="*/ 108196 h 1065677"/>
                  <a:gd name="connsiteX6" fmla="*/ 441191 w 760018"/>
                  <a:gd name="connsiteY6" fmla="*/ 98 h 1065677"/>
                  <a:gd name="connsiteX7" fmla="*/ 64 w 760018"/>
                  <a:gd name="connsiteY7" fmla="*/ 98 h 1065677"/>
                  <a:gd name="connsiteX8" fmla="*/ 64 w 760018"/>
                  <a:gd name="connsiteY8" fmla="*/ 1065776 h 1065677"/>
                  <a:gd name="connsiteX9" fmla="*/ 270455 w 760018"/>
                  <a:gd name="connsiteY9" fmla="*/ 1065776 h 1065677"/>
                  <a:gd name="connsiteX10" fmla="*/ 270455 w 760018"/>
                  <a:gd name="connsiteY10" fmla="*/ 699929 h 1065677"/>
                  <a:gd name="connsiteX11" fmla="*/ 502695 w 760018"/>
                  <a:gd name="connsiteY11" fmla="*/ 245252 h 1065677"/>
                  <a:gd name="connsiteX12" fmla="*/ 540846 w 760018"/>
                  <a:gd name="connsiteY12" fmla="*/ 348016 h 1065677"/>
                  <a:gd name="connsiteX13" fmla="*/ 507302 w 760018"/>
                  <a:gd name="connsiteY13" fmla="*/ 450916 h 1065677"/>
                  <a:gd name="connsiteX14" fmla="*/ 371857 w 760018"/>
                  <a:gd name="connsiteY14" fmla="*/ 493175 h 1065677"/>
                  <a:gd name="connsiteX15" fmla="*/ 270455 w 760018"/>
                  <a:gd name="connsiteY15" fmla="*/ 493175 h 1065677"/>
                  <a:gd name="connsiteX16" fmla="*/ 270455 w 760018"/>
                  <a:gd name="connsiteY16" fmla="*/ 206875 h 1065677"/>
                  <a:gd name="connsiteX17" fmla="*/ 372606 w 760018"/>
                  <a:gd name="connsiteY17" fmla="*/ 206875 h 1065677"/>
                  <a:gd name="connsiteX18" fmla="*/ 502695 w 760018"/>
                  <a:gd name="connsiteY18" fmla="*/ 245252 h 1065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60018" h="1065677">
                    <a:moveTo>
                      <a:pt x="270455" y="699929"/>
                    </a:moveTo>
                    <a:lnTo>
                      <a:pt x="445912" y="699929"/>
                    </a:lnTo>
                    <a:cubicBezTo>
                      <a:pt x="499064" y="699929"/>
                      <a:pt x="546383" y="694005"/>
                      <a:pt x="587893" y="682136"/>
                    </a:cubicBezTo>
                    <a:lnTo>
                      <a:pt x="633261" y="542356"/>
                    </a:lnTo>
                    <a:lnTo>
                      <a:pt x="760082" y="151634"/>
                    </a:lnTo>
                    <a:cubicBezTo>
                      <a:pt x="750436" y="136338"/>
                      <a:pt x="739407" y="121835"/>
                      <a:pt x="726992" y="108196"/>
                    </a:cubicBezTo>
                    <a:cubicBezTo>
                      <a:pt x="661880" y="36115"/>
                      <a:pt x="566605" y="98"/>
                      <a:pt x="441191" y="98"/>
                    </a:cubicBezTo>
                    <a:lnTo>
                      <a:pt x="64" y="98"/>
                    </a:lnTo>
                    <a:lnTo>
                      <a:pt x="64" y="1065776"/>
                    </a:lnTo>
                    <a:lnTo>
                      <a:pt x="270455" y="1065776"/>
                    </a:lnTo>
                    <a:lnTo>
                      <a:pt x="270455" y="699929"/>
                    </a:lnTo>
                    <a:close/>
                    <a:moveTo>
                      <a:pt x="502695" y="245252"/>
                    </a:moveTo>
                    <a:cubicBezTo>
                      <a:pt x="528136" y="270852"/>
                      <a:pt x="540846" y="305122"/>
                      <a:pt x="540846" y="348016"/>
                    </a:cubicBezTo>
                    <a:cubicBezTo>
                      <a:pt x="540846" y="391273"/>
                      <a:pt x="529657" y="425566"/>
                      <a:pt x="507302" y="450916"/>
                    </a:cubicBezTo>
                    <a:cubicBezTo>
                      <a:pt x="482769" y="479081"/>
                      <a:pt x="437628" y="493175"/>
                      <a:pt x="371857" y="493175"/>
                    </a:cubicBezTo>
                    <a:lnTo>
                      <a:pt x="270455" y="493175"/>
                    </a:lnTo>
                    <a:lnTo>
                      <a:pt x="270455" y="206875"/>
                    </a:lnTo>
                    <a:lnTo>
                      <a:pt x="372606" y="206875"/>
                    </a:lnTo>
                    <a:cubicBezTo>
                      <a:pt x="433906" y="206875"/>
                      <a:pt x="477276" y="219652"/>
                      <a:pt x="502695" y="245252"/>
                    </a:cubicBezTo>
                    <a:close/>
                  </a:path>
                </a:pathLst>
              </a:custGeom>
              <a:solidFill>
                <a:schemeClr val="bg1">
                  <a:alpha val="91000"/>
                </a:schemeClr>
              </a:solidFill>
              <a:ln w="22666" cap="flat">
                <a:noFill/>
                <a:prstDash val="solid"/>
                <a:round/>
              </a:ln>
            </p:spPr>
            <p:txBody>
              <a:bodyPr rtlCol="0" anchor="ctr"/>
              <a:lstStyle/>
              <a:p>
                <a:endParaRPr lang="en-US"/>
              </a:p>
            </p:txBody>
          </p:sp>
        </p:grpSp>
      </p:grpSp>
      <p:sp>
        <p:nvSpPr>
          <p:cNvPr id="26" name="TextBox 25">
            <a:extLst>
              <a:ext uri="{FF2B5EF4-FFF2-40B4-BE49-F238E27FC236}">
                <a16:creationId xmlns:a16="http://schemas.microsoft.com/office/drawing/2014/main" id="{70AB46F7-132B-510B-44A5-6E62FCD8B185}"/>
              </a:ext>
            </a:extLst>
          </p:cNvPr>
          <p:cNvSpPr txBox="1"/>
          <p:nvPr/>
        </p:nvSpPr>
        <p:spPr>
          <a:xfrm>
            <a:off x="334963" y="7128385"/>
            <a:ext cx="9355792" cy="1477328"/>
          </a:xfrm>
          <a:prstGeom prst="rect">
            <a:avLst/>
          </a:prstGeom>
          <a:noFill/>
        </p:spPr>
        <p:txBody>
          <a:bodyPr wrap="square">
            <a:spAutoFit/>
          </a:bodyPr>
          <a:lstStyle/>
          <a:p>
            <a:pPr>
              <a:spcAft>
                <a:spcPts val="600"/>
              </a:spcAft>
            </a:pPr>
            <a:r>
              <a:rPr lang="es-ES" sz="2000" dirty="0" err="1">
                <a:solidFill>
                  <a:schemeClr val="bg1"/>
                </a:solidFill>
                <a:latin typeface="Fira Sans" panose="020B0503050000020004" pitchFamily="34" charset="0"/>
              </a:rPr>
              <a:t>Peeeero</a:t>
            </a:r>
            <a:r>
              <a:rPr lang="es-ES" sz="2000" dirty="0">
                <a:solidFill>
                  <a:schemeClr val="bg1"/>
                </a:solidFill>
                <a:latin typeface="Fira Sans" panose="020B0503050000020004" pitchFamily="34" charset="0"/>
              </a:rPr>
              <a:t>… para poder transformar una app web tradicional en una PWA, tenemos que añadir dos ingredientes:</a:t>
            </a:r>
          </a:p>
          <a:p>
            <a:pPr>
              <a:spcAft>
                <a:spcPts val="600"/>
              </a:spcAft>
            </a:pPr>
            <a:r>
              <a:rPr lang="en-US" sz="2000" dirty="0">
                <a:solidFill>
                  <a:schemeClr val="bg1"/>
                </a:solidFill>
                <a:latin typeface="Fira Sans" panose="020B0503050000020004" pitchFamily="34" charset="0"/>
              </a:rPr>
              <a:t>📄</a:t>
            </a:r>
            <a:r>
              <a:rPr lang="es-ES" sz="2000" dirty="0">
                <a:solidFill>
                  <a:schemeClr val="bg1"/>
                </a:solidFill>
                <a:latin typeface="Fira Sans" panose="020B0503050000020004" pitchFamily="34" charset="0"/>
              </a:rPr>
              <a:t>	un archivo </a:t>
            </a:r>
            <a:r>
              <a:rPr lang="es-ES" sz="2000" i="1" dirty="0" err="1">
                <a:solidFill>
                  <a:schemeClr val="bg1"/>
                </a:solidFill>
                <a:latin typeface="Fira Sans" panose="020B0503050000020004" pitchFamily="34" charset="0"/>
              </a:rPr>
              <a:t>manifiest</a:t>
            </a:r>
            <a:r>
              <a:rPr lang="es-ES" sz="2000" dirty="0">
                <a:solidFill>
                  <a:schemeClr val="bg1"/>
                </a:solidFill>
                <a:latin typeface="Fira Sans" panose="020B0503050000020004" pitchFamily="34" charset="0"/>
              </a:rPr>
              <a:t> </a:t>
            </a:r>
          </a:p>
          <a:p>
            <a:pPr>
              <a:spcAft>
                <a:spcPts val="600"/>
              </a:spcAft>
            </a:pPr>
            <a:r>
              <a:rPr lang="en-US" sz="2000" dirty="0">
                <a:solidFill>
                  <a:schemeClr val="bg1"/>
                </a:solidFill>
                <a:latin typeface="Fira Sans" panose="020B0503050000020004" pitchFamily="34" charset="0"/>
              </a:rPr>
              <a:t>⚙️</a:t>
            </a:r>
            <a:r>
              <a:rPr lang="es-ES" sz="2000" dirty="0">
                <a:solidFill>
                  <a:schemeClr val="bg1"/>
                </a:solidFill>
                <a:latin typeface="Fira Sans" panose="020B0503050000020004" pitchFamily="34" charset="0"/>
              </a:rPr>
              <a:t>	y un </a:t>
            </a:r>
            <a:r>
              <a:rPr lang="es-ES" sz="2000" i="1" dirty="0" err="1">
                <a:solidFill>
                  <a:schemeClr val="bg1"/>
                </a:solidFill>
                <a:latin typeface="Fira Sans" panose="020B0503050000020004" pitchFamily="34" charset="0"/>
              </a:rPr>
              <a:t>service</a:t>
            </a:r>
            <a:r>
              <a:rPr lang="es-ES" sz="2000" i="1" dirty="0">
                <a:solidFill>
                  <a:schemeClr val="bg1"/>
                </a:solidFill>
                <a:latin typeface="Fira Sans" panose="020B0503050000020004" pitchFamily="34" charset="0"/>
              </a:rPr>
              <a:t> </a:t>
            </a:r>
            <a:r>
              <a:rPr lang="es-ES" sz="2000" i="1" dirty="0" err="1">
                <a:solidFill>
                  <a:schemeClr val="bg1"/>
                </a:solidFill>
                <a:latin typeface="Fira Sans" panose="020B0503050000020004" pitchFamily="34" charset="0"/>
              </a:rPr>
              <a:t>worker</a:t>
            </a:r>
            <a:r>
              <a:rPr lang="es-ES" sz="2000" dirty="0">
                <a:solidFill>
                  <a:schemeClr val="bg1"/>
                </a:solidFill>
                <a:latin typeface="Fira Sans" panose="020B0503050000020004" pitchFamily="34" charset="0"/>
              </a:rPr>
              <a:t>.</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ABE3BCA7-9785-89E9-2CAB-046B85495199}"/>
                  </a:ext>
                </a:extLst>
              </p14:cNvPr>
              <p14:cNvContentPartPr/>
              <p14:nvPr/>
            </p14:nvContentPartPr>
            <p14:xfrm>
              <a:off x="1966680" y="2374200"/>
              <a:ext cx="8682480" cy="1639440"/>
            </p14:xfrm>
          </p:contentPart>
        </mc:Choice>
        <mc:Fallback xmlns="">
          <p:pic>
            <p:nvPicPr>
              <p:cNvPr id="2" name="Ink 1">
                <a:extLst>
                  <a:ext uri="{FF2B5EF4-FFF2-40B4-BE49-F238E27FC236}">
                    <a16:creationId xmlns:a16="http://schemas.microsoft.com/office/drawing/2014/main" id="{ABE3BCA7-9785-89E9-2CAB-046B85495199}"/>
                  </a:ext>
                </a:extLst>
              </p:cNvPr>
              <p:cNvPicPr/>
              <p:nvPr/>
            </p:nvPicPr>
            <p:blipFill>
              <a:blip r:embed="rId3"/>
              <a:stretch>
                <a:fillRect/>
              </a:stretch>
            </p:blipFill>
            <p:spPr>
              <a:xfrm>
                <a:off x="1957320" y="2364840"/>
                <a:ext cx="8701200" cy="1658160"/>
              </a:xfrm>
              <a:prstGeom prst="rect">
                <a:avLst/>
              </a:prstGeom>
            </p:spPr>
          </p:pic>
        </mc:Fallback>
      </mc:AlternateContent>
    </p:spTree>
    <p:extLst>
      <p:ext uri="{BB962C8B-B14F-4D97-AF65-F5344CB8AC3E}">
        <p14:creationId xmlns:p14="http://schemas.microsoft.com/office/powerpoint/2010/main" val="1740761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FCC294B2-0F00-F8D7-9AC6-F980805D5AD3}"/>
              </a:ext>
            </a:extLst>
          </p:cNvPr>
          <p:cNvSpPr txBox="1"/>
          <p:nvPr/>
        </p:nvSpPr>
        <p:spPr>
          <a:xfrm>
            <a:off x="334963" y="-4952243"/>
            <a:ext cx="9355792" cy="4785926"/>
          </a:xfrm>
          <a:prstGeom prst="rect">
            <a:avLst/>
          </a:prstGeom>
          <a:noFill/>
        </p:spPr>
        <p:txBody>
          <a:bodyPr wrap="square">
            <a:spAutoFit/>
          </a:bodyPr>
          <a:lstStyle/>
          <a:p>
            <a:pPr>
              <a:spcAft>
                <a:spcPts val="600"/>
              </a:spcAft>
            </a:pPr>
            <a:r>
              <a:rPr lang="es-ES" sz="2000" dirty="0">
                <a:solidFill>
                  <a:schemeClr val="bg1"/>
                </a:solidFill>
                <a:latin typeface="Fira Sans" panose="020B0503050000020004" pitchFamily="34" charset="0"/>
              </a:rPr>
              <a:t>Las aplicaciones web progresivas nos permiten hacer </a:t>
            </a:r>
            <a:br>
              <a:rPr lang="es-ES" sz="2000" dirty="0">
                <a:solidFill>
                  <a:schemeClr val="bg1"/>
                </a:solidFill>
                <a:latin typeface="Fira Sans" panose="020B0503050000020004" pitchFamily="34" charset="0"/>
              </a:rPr>
            </a:br>
            <a:r>
              <a:rPr lang="es-ES" sz="2000" dirty="0">
                <a:solidFill>
                  <a:schemeClr val="bg1"/>
                </a:solidFill>
                <a:latin typeface="Fira Sans" panose="020B0503050000020004" pitchFamily="34" charset="0"/>
              </a:rPr>
              <a:t>que nuestras </a:t>
            </a:r>
            <a:r>
              <a:rPr lang="es-ES" sz="2000" i="1" dirty="0">
                <a:solidFill>
                  <a:schemeClr val="bg1"/>
                </a:solidFill>
                <a:latin typeface="Fira Sans" panose="020B0503050000020004" pitchFamily="34" charset="0"/>
              </a:rPr>
              <a:t>aplicaciones web</a:t>
            </a:r>
            <a:r>
              <a:rPr lang="es-ES" sz="2000" dirty="0">
                <a:solidFill>
                  <a:schemeClr val="bg1"/>
                </a:solidFill>
                <a:latin typeface="Fira Sans" panose="020B0503050000020004" pitchFamily="34" charset="0"/>
              </a:rPr>
              <a:t> se sientan como </a:t>
            </a:r>
            <a:r>
              <a:rPr lang="es-ES" sz="2000" i="1" dirty="0">
                <a:solidFill>
                  <a:schemeClr val="bg1"/>
                </a:solidFill>
                <a:latin typeface="Fira Sans" panose="020B0503050000020004" pitchFamily="34" charset="0"/>
              </a:rPr>
              <a:t>aplicaciones nativas </a:t>
            </a:r>
            <a:r>
              <a:rPr lang="es-ES" sz="2000" dirty="0">
                <a:solidFill>
                  <a:schemeClr val="bg1"/>
                </a:solidFill>
                <a:latin typeface="Fira Sans" panose="020B0503050000020004" pitchFamily="34" charset="0"/>
              </a:rPr>
              <a:t>aumentando la usabilidad y logrando una gran experiencia de uso.</a:t>
            </a:r>
          </a:p>
          <a:p>
            <a:pPr>
              <a:spcAft>
                <a:spcPts val="600"/>
              </a:spcAft>
            </a:pPr>
            <a:endParaRPr lang="es-ES" sz="2000" dirty="0">
              <a:solidFill>
                <a:schemeClr val="bg1"/>
              </a:solidFill>
              <a:latin typeface="Fira Sans" panose="020B0503050000020004" pitchFamily="34" charset="0"/>
            </a:endParaRPr>
          </a:p>
          <a:p>
            <a:pPr>
              <a:spcAft>
                <a:spcPts val="600"/>
              </a:spcAft>
            </a:pPr>
            <a:r>
              <a:rPr lang="es-ES" sz="2000" b="1" dirty="0">
                <a:solidFill>
                  <a:schemeClr val="bg1"/>
                </a:solidFill>
                <a:latin typeface="Fira Sans" panose="020B0503050000020004" pitchFamily="34" charset="0"/>
              </a:rPr>
              <a:t>En otras palabras…</a:t>
            </a:r>
          </a:p>
          <a:p>
            <a:pPr>
              <a:spcAft>
                <a:spcPts val="600"/>
              </a:spcAft>
            </a:pPr>
            <a:r>
              <a:rPr lang="es-ES" sz="2000" dirty="0">
                <a:solidFill>
                  <a:schemeClr val="bg1"/>
                </a:solidFill>
                <a:latin typeface="Fira Sans" panose="020B0503050000020004" pitchFamily="34" charset="0"/>
              </a:rPr>
              <a:t>Una PWA es un sitio web normal que se ejecuta en un navegador, </a:t>
            </a:r>
            <a:br>
              <a:rPr lang="es-ES" sz="2000" dirty="0">
                <a:solidFill>
                  <a:schemeClr val="bg1"/>
                </a:solidFill>
                <a:latin typeface="Fira Sans" panose="020B0503050000020004" pitchFamily="34" charset="0"/>
              </a:rPr>
            </a:br>
            <a:r>
              <a:rPr lang="es-ES" sz="2000" dirty="0">
                <a:solidFill>
                  <a:schemeClr val="bg1"/>
                </a:solidFill>
                <a:latin typeface="Fira Sans" panose="020B0503050000020004" pitchFamily="34" charset="0"/>
              </a:rPr>
              <a:t>pero que puede</a:t>
            </a:r>
          </a:p>
          <a:p>
            <a:pPr marL="361950" indent="-361950">
              <a:spcAft>
                <a:spcPts val="600"/>
              </a:spcAft>
              <a:tabLst>
                <a:tab pos="361950" algn="l"/>
              </a:tabLst>
            </a:pPr>
            <a:r>
              <a:rPr lang="en-US" sz="2000" dirty="0">
                <a:solidFill>
                  <a:schemeClr val="bg1"/>
                </a:solidFill>
                <a:latin typeface="Fira Sans Light" panose="020B0403050000020004" pitchFamily="34" charset="0"/>
              </a:rPr>
              <a:t>📦	</a:t>
            </a:r>
            <a:r>
              <a:rPr lang="es-ES" sz="2000" dirty="0">
                <a:solidFill>
                  <a:schemeClr val="bg1"/>
                </a:solidFill>
                <a:latin typeface="Fira Sans Light" panose="020B0403050000020004" pitchFamily="34" charset="0"/>
              </a:rPr>
              <a:t>instalarse en el dispositivo</a:t>
            </a:r>
          </a:p>
          <a:p>
            <a:pPr marL="361950" indent="-361950">
              <a:spcAft>
                <a:spcPts val="600"/>
              </a:spcAft>
              <a:tabLst>
                <a:tab pos="361950" algn="l"/>
              </a:tabLst>
            </a:pPr>
            <a:r>
              <a:rPr lang="en-US" sz="2000" dirty="0">
                <a:solidFill>
                  <a:schemeClr val="bg1"/>
                </a:solidFill>
                <a:latin typeface="Fira Sans Light" panose="020B0403050000020004" pitchFamily="34" charset="0"/>
              </a:rPr>
              <a:t>🔌</a:t>
            </a:r>
            <a:r>
              <a:rPr lang="es-ES" sz="2000" dirty="0">
                <a:solidFill>
                  <a:schemeClr val="bg1"/>
                </a:solidFill>
                <a:latin typeface="Fira Sans Light" panose="020B0403050000020004" pitchFamily="34" charset="0"/>
              </a:rPr>
              <a:t>	trabajar de forma offline</a:t>
            </a:r>
          </a:p>
          <a:p>
            <a:pPr marL="361950" indent="-361950">
              <a:spcAft>
                <a:spcPts val="600"/>
              </a:spcAft>
              <a:tabLst>
                <a:tab pos="361950" algn="l"/>
              </a:tabLst>
            </a:pPr>
            <a:r>
              <a:rPr lang="en-US" sz="2000" dirty="0">
                <a:solidFill>
                  <a:schemeClr val="bg1"/>
                </a:solidFill>
                <a:latin typeface="Fira Sans Light" panose="020B0403050000020004" pitchFamily="34" charset="0"/>
              </a:rPr>
              <a:t>📷</a:t>
            </a:r>
            <a:r>
              <a:rPr lang="es-ES" sz="2000" dirty="0">
                <a:solidFill>
                  <a:schemeClr val="bg1"/>
                </a:solidFill>
                <a:latin typeface="Fira Sans Light" panose="020B0403050000020004" pitchFamily="34" charset="0"/>
              </a:rPr>
              <a:t>	acceder a sensores del dispositivo</a:t>
            </a:r>
          </a:p>
          <a:p>
            <a:pPr marL="361950" indent="-361950">
              <a:spcAft>
                <a:spcPts val="600"/>
              </a:spcAft>
              <a:tabLst>
                <a:tab pos="361950" algn="l"/>
              </a:tabLst>
            </a:pPr>
            <a:r>
              <a:rPr lang="en-US" sz="2000" dirty="0">
                <a:solidFill>
                  <a:schemeClr val="bg1"/>
                </a:solidFill>
                <a:latin typeface="Fira Sans Light" panose="020B0403050000020004" pitchFamily="34" charset="0"/>
              </a:rPr>
              <a:t>💌</a:t>
            </a:r>
            <a:r>
              <a:rPr lang="es-ES" sz="2000" dirty="0">
                <a:solidFill>
                  <a:schemeClr val="bg1"/>
                </a:solidFill>
                <a:latin typeface="Fira Sans Light" panose="020B0403050000020004" pitchFamily="34" charset="0"/>
              </a:rPr>
              <a:t>	recibir notificaciones </a:t>
            </a:r>
            <a:r>
              <a:rPr lang="es-ES" sz="2000" dirty="0" err="1">
                <a:solidFill>
                  <a:schemeClr val="bg1"/>
                </a:solidFill>
                <a:latin typeface="Fira Sans Light" panose="020B0403050000020004" pitchFamily="34" charset="0"/>
              </a:rPr>
              <a:t>push</a:t>
            </a:r>
            <a:endParaRPr lang="es-ES" sz="2000" dirty="0">
              <a:solidFill>
                <a:schemeClr val="bg1"/>
              </a:solidFill>
              <a:latin typeface="Fira Sans Light" panose="020B0403050000020004" pitchFamily="34" charset="0"/>
            </a:endParaRPr>
          </a:p>
          <a:p>
            <a:pPr marL="361950" indent="-361950">
              <a:spcAft>
                <a:spcPts val="600"/>
              </a:spcAft>
              <a:tabLst>
                <a:tab pos="361950" algn="l"/>
              </a:tabLst>
            </a:pPr>
            <a:r>
              <a:rPr lang="en-US" sz="2000" dirty="0">
                <a:solidFill>
                  <a:schemeClr val="bg1"/>
                </a:solidFill>
                <a:latin typeface="Fira Sans Light" panose="020B0403050000020004" pitchFamily="34" charset="0"/>
              </a:rPr>
              <a:t>🔃</a:t>
            </a:r>
            <a:r>
              <a:rPr lang="es-ES" sz="2000" dirty="0">
                <a:solidFill>
                  <a:schemeClr val="bg1"/>
                </a:solidFill>
                <a:latin typeface="Fira Sans Light" panose="020B0403050000020004" pitchFamily="34" charset="0"/>
              </a:rPr>
              <a:t>	realizar una sincronización en segundo plano</a:t>
            </a:r>
          </a:p>
          <a:p>
            <a:pPr marL="361950" indent="-361950">
              <a:spcAft>
                <a:spcPts val="600"/>
              </a:spcAft>
              <a:tabLst>
                <a:tab pos="361950" algn="l"/>
              </a:tabLst>
            </a:pPr>
            <a:r>
              <a:rPr lang="en-US" sz="2000" dirty="0">
                <a:solidFill>
                  <a:schemeClr val="bg1"/>
                </a:solidFill>
                <a:latin typeface="Fira Sans Light" panose="020B0403050000020004" pitchFamily="34" charset="0"/>
              </a:rPr>
              <a:t>💫</a:t>
            </a:r>
            <a:r>
              <a:rPr lang="es-ES" sz="2000" dirty="0">
                <a:solidFill>
                  <a:schemeClr val="bg1"/>
                </a:solidFill>
                <a:latin typeface="Fira Sans Light" panose="020B0403050000020004" pitchFamily="34" charset="0"/>
              </a:rPr>
              <a:t>	¡entre muchas otras cosas!</a:t>
            </a:r>
          </a:p>
        </p:txBody>
      </p:sp>
      <p:sp>
        <p:nvSpPr>
          <p:cNvPr id="3" name="TextBox 2">
            <a:extLst>
              <a:ext uri="{FF2B5EF4-FFF2-40B4-BE49-F238E27FC236}">
                <a16:creationId xmlns:a16="http://schemas.microsoft.com/office/drawing/2014/main" id="{FD1048F9-81EE-A49E-04AA-BE950A16B4B4}"/>
              </a:ext>
            </a:extLst>
          </p:cNvPr>
          <p:cNvSpPr txBox="1"/>
          <p:nvPr/>
        </p:nvSpPr>
        <p:spPr>
          <a:xfrm>
            <a:off x="334963" y="1395242"/>
            <a:ext cx="9355792" cy="1477328"/>
          </a:xfrm>
          <a:prstGeom prst="rect">
            <a:avLst/>
          </a:prstGeom>
          <a:noFill/>
        </p:spPr>
        <p:txBody>
          <a:bodyPr wrap="square">
            <a:spAutoFit/>
          </a:bodyPr>
          <a:lstStyle/>
          <a:p>
            <a:pPr>
              <a:spcAft>
                <a:spcPts val="600"/>
              </a:spcAft>
            </a:pPr>
            <a:r>
              <a:rPr lang="es-ES" sz="2000" dirty="0" err="1">
                <a:solidFill>
                  <a:schemeClr val="bg1"/>
                </a:solidFill>
                <a:latin typeface="Fira Sans" panose="020B0503050000020004" pitchFamily="34" charset="0"/>
              </a:rPr>
              <a:t>Peeeero</a:t>
            </a:r>
            <a:r>
              <a:rPr lang="es-ES" sz="2000" dirty="0">
                <a:solidFill>
                  <a:schemeClr val="bg1"/>
                </a:solidFill>
                <a:latin typeface="Fira Sans" panose="020B0503050000020004" pitchFamily="34" charset="0"/>
              </a:rPr>
              <a:t>… para poder transformar una app web tradicional en una PWA, tenemos que añadir dos ingredientes:</a:t>
            </a:r>
          </a:p>
          <a:p>
            <a:pPr>
              <a:spcAft>
                <a:spcPts val="600"/>
              </a:spcAft>
            </a:pPr>
            <a:r>
              <a:rPr lang="en-US" sz="2000" dirty="0">
                <a:solidFill>
                  <a:schemeClr val="bg1"/>
                </a:solidFill>
                <a:latin typeface="Fira Sans" panose="020B0503050000020004" pitchFamily="34" charset="0"/>
              </a:rPr>
              <a:t>📄</a:t>
            </a:r>
            <a:r>
              <a:rPr lang="es-ES" sz="2000" dirty="0">
                <a:solidFill>
                  <a:schemeClr val="bg1"/>
                </a:solidFill>
                <a:latin typeface="Fira Sans" panose="020B0503050000020004" pitchFamily="34" charset="0"/>
              </a:rPr>
              <a:t>	un archivo </a:t>
            </a:r>
            <a:r>
              <a:rPr lang="es-ES" sz="2000" i="1" dirty="0" err="1">
                <a:solidFill>
                  <a:schemeClr val="bg1"/>
                </a:solidFill>
                <a:latin typeface="Fira Sans" panose="020B0503050000020004" pitchFamily="34" charset="0"/>
              </a:rPr>
              <a:t>manifiest</a:t>
            </a:r>
            <a:r>
              <a:rPr lang="es-ES" sz="2000" dirty="0">
                <a:solidFill>
                  <a:schemeClr val="bg1"/>
                </a:solidFill>
                <a:latin typeface="Fira Sans" panose="020B0503050000020004" pitchFamily="34" charset="0"/>
              </a:rPr>
              <a:t> </a:t>
            </a:r>
          </a:p>
          <a:p>
            <a:pPr>
              <a:spcAft>
                <a:spcPts val="600"/>
              </a:spcAft>
            </a:pPr>
            <a:r>
              <a:rPr lang="en-US" sz="2000" dirty="0">
                <a:solidFill>
                  <a:schemeClr val="bg1"/>
                </a:solidFill>
                <a:latin typeface="Fira Sans" panose="020B0503050000020004" pitchFamily="34" charset="0"/>
              </a:rPr>
              <a:t>⚙️</a:t>
            </a:r>
            <a:r>
              <a:rPr lang="es-ES" sz="2000" dirty="0">
                <a:solidFill>
                  <a:schemeClr val="bg1"/>
                </a:solidFill>
                <a:latin typeface="Fira Sans" panose="020B0503050000020004" pitchFamily="34" charset="0"/>
              </a:rPr>
              <a:t>	y un </a:t>
            </a:r>
            <a:r>
              <a:rPr lang="es-ES" sz="2000" i="1" dirty="0" err="1">
                <a:solidFill>
                  <a:schemeClr val="bg1"/>
                </a:solidFill>
                <a:latin typeface="Fira Sans" panose="020B0503050000020004" pitchFamily="34" charset="0"/>
              </a:rPr>
              <a:t>service</a:t>
            </a:r>
            <a:r>
              <a:rPr lang="es-ES" sz="2000" i="1" dirty="0">
                <a:solidFill>
                  <a:schemeClr val="bg1"/>
                </a:solidFill>
                <a:latin typeface="Fira Sans" panose="020B0503050000020004" pitchFamily="34" charset="0"/>
              </a:rPr>
              <a:t> </a:t>
            </a:r>
            <a:r>
              <a:rPr lang="es-ES" sz="2000" i="1" dirty="0" err="1">
                <a:solidFill>
                  <a:schemeClr val="bg1"/>
                </a:solidFill>
                <a:latin typeface="Fira Sans" panose="020B0503050000020004" pitchFamily="34" charset="0"/>
              </a:rPr>
              <a:t>worker</a:t>
            </a:r>
            <a:r>
              <a:rPr lang="es-ES" sz="2000" dirty="0">
                <a:solidFill>
                  <a:schemeClr val="bg1"/>
                </a:solidFill>
                <a:latin typeface="Fira Sans" panose="020B0503050000020004" pitchFamily="34" charset="0"/>
              </a:rPr>
              <a:t>.</a:t>
            </a:r>
          </a:p>
        </p:txBody>
      </p:sp>
      <p:sp>
        <p:nvSpPr>
          <p:cNvPr id="2" name="TextBox 1">
            <a:extLst>
              <a:ext uri="{FF2B5EF4-FFF2-40B4-BE49-F238E27FC236}">
                <a16:creationId xmlns:a16="http://schemas.microsoft.com/office/drawing/2014/main" id="{9CDF195B-9DD5-0695-F002-BE1560E6087B}"/>
              </a:ext>
            </a:extLst>
          </p:cNvPr>
          <p:cNvSpPr txBox="1"/>
          <p:nvPr/>
        </p:nvSpPr>
        <p:spPr>
          <a:xfrm>
            <a:off x="334963" y="3103440"/>
            <a:ext cx="9355792" cy="523220"/>
          </a:xfrm>
          <a:prstGeom prst="rect">
            <a:avLst/>
          </a:prstGeom>
          <a:noFill/>
        </p:spPr>
        <p:txBody>
          <a:bodyPr wrap="square">
            <a:spAutoFit/>
          </a:bodyPr>
          <a:lstStyle/>
          <a:p>
            <a:pPr>
              <a:spcAft>
                <a:spcPts val="600"/>
              </a:spcAft>
            </a:pPr>
            <a:r>
              <a:rPr lang="es-ES" sz="2800" b="1" dirty="0">
                <a:solidFill>
                  <a:schemeClr val="bg1"/>
                </a:solidFill>
                <a:latin typeface="Fira Sans" panose="020B0503050000020004" pitchFamily="34" charset="0"/>
              </a:rPr>
              <a:t>¡Veamos de qué se tratan!</a:t>
            </a:r>
          </a:p>
        </p:txBody>
      </p:sp>
      <p:grpSp>
        <p:nvGrpSpPr>
          <p:cNvPr id="11" name="Group 10">
            <a:extLst>
              <a:ext uri="{FF2B5EF4-FFF2-40B4-BE49-F238E27FC236}">
                <a16:creationId xmlns:a16="http://schemas.microsoft.com/office/drawing/2014/main" id="{B1224048-38BD-A213-7C32-AE1B4BD31D4E}"/>
              </a:ext>
            </a:extLst>
          </p:cNvPr>
          <p:cNvGrpSpPr/>
          <p:nvPr/>
        </p:nvGrpSpPr>
        <p:grpSpPr>
          <a:xfrm>
            <a:off x="257306" y="246819"/>
            <a:ext cx="7428010" cy="646331"/>
            <a:chOff x="344390" y="1412206"/>
            <a:chExt cx="7428010" cy="646331"/>
          </a:xfrm>
        </p:grpSpPr>
        <p:sp>
          <p:nvSpPr>
            <p:cNvPr id="12" name="TextBox 11">
              <a:extLst>
                <a:ext uri="{FF2B5EF4-FFF2-40B4-BE49-F238E27FC236}">
                  <a16:creationId xmlns:a16="http://schemas.microsoft.com/office/drawing/2014/main" id="{612BAC47-12A5-5007-A042-4FA79355A9F3}"/>
                </a:ext>
              </a:extLst>
            </p:cNvPr>
            <p:cNvSpPr txBox="1"/>
            <p:nvPr/>
          </p:nvSpPr>
          <p:spPr>
            <a:xfrm>
              <a:off x="344390" y="1412206"/>
              <a:ext cx="7428010" cy="646331"/>
            </a:xfrm>
            <a:prstGeom prst="rect">
              <a:avLst/>
            </a:prstGeom>
            <a:noFill/>
          </p:spPr>
          <p:txBody>
            <a:bodyPr wrap="square" rtlCol="0">
              <a:spAutoFit/>
            </a:bodyPr>
            <a:lstStyle/>
            <a:p>
              <a:r>
                <a:rPr lang="en-US" sz="3600" dirty="0">
                  <a:solidFill>
                    <a:schemeClr val="bg1"/>
                  </a:solidFill>
                  <a:latin typeface="Fira Sans" panose="020B0503050000020004" pitchFamily="34" charset="0"/>
                </a:rPr>
                <a:t>¿</a:t>
              </a:r>
              <a:r>
                <a:rPr lang="en-US" sz="3600" dirty="0" err="1">
                  <a:solidFill>
                    <a:schemeClr val="bg1"/>
                  </a:solidFill>
                  <a:latin typeface="Fira Sans" panose="020B0503050000020004" pitchFamily="34" charset="0"/>
                </a:rPr>
                <a:t>Cómo</a:t>
              </a:r>
              <a:r>
                <a:rPr lang="en-US" sz="3600" dirty="0">
                  <a:solidFill>
                    <a:schemeClr val="bg1"/>
                  </a:solidFill>
                  <a:latin typeface="Fira Sans" panose="020B0503050000020004" pitchFamily="34" charset="0"/>
                </a:rPr>
                <a:t> </a:t>
              </a:r>
              <a:r>
                <a:rPr lang="en-US" sz="3600" dirty="0" err="1">
                  <a:solidFill>
                    <a:schemeClr val="bg1"/>
                  </a:solidFill>
                  <a:latin typeface="Fira Sans" panose="020B0503050000020004" pitchFamily="34" charset="0"/>
                </a:rPr>
                <a:t>hacer</a:t>
              </a:r>
              <a:r>
                <a:rPr lang="en-US" sz="3600" dirty="0">
                  <a:solidFill>
                    <a:schemeClr val="bg1"/>
                  </a:solidFill>
                  <a:latin typeface="Fira Sans" panose="020B0503050000020004" pitchFamily="34" charset="0"/>
                </a:rPr>
                <a:t> </a:t>
              </a:r>
              <a:r>
                <a:rPr lang="en-US" sz="3600" dirty="0" err="1">
                  <a:solidFill>
                    <a:schemeClr val="bg1"/>
                  </a:solidFill>
                  <a:latin typeface="Fira Sans" panose="020B0503050000020004" pitchFamily="34" charset="0"/>
                </a:rPr>
                <a:t>una</a:t>
              </a:r>
              <a:r>
                <a:rPr lang="en-US" sz="3600" dirty="0">
                  <a:solidFill>
                    <a:schemeClr val="bg1"/>
                  </a:solidFill>
                  <a:latin typeface="Fira Sans" panose="020B0503050000020004" pitchFamily="34" charset="0"/>
                </a:rPr>
                <a:t>          ?</a:t>
              </a:r>
            </a:p>
          </p:txBody>
        </p:sp>
        <p:grpSp>
          <p:nvGrpSpPr>
            <p:cNvPr id="13" name="Group 12">
              <a:extLst>
                <a:ext uri="{FF2B5EF4-FFF2-40B4-BE49-F238E27FC236}">
                  <a16:creationId xmlns:a16="http://schemas.microsoft.com/office/drawing/2014/main" id="{F2F26647-2AFA-1649-2558-ACC28E43796F}"/>
                </a:ext>
              </a:extLst>
            </p:cNvPr>
            <p:cNvGrpSpPr/>
            <p:nvPr/>
          </p:nvGrpSpPr>
          <p:grpSpPr>
            <a:xfrm>
              <a:off x="4204024" y="1552732"/>
              <a:ext cx="918066" cy="340949"/>
              <a:chOff x="-2324696" y="2904313"/>
              <a:chExt cx="1954896" cy="726002"/>
            </a:xfrm>
          </p:grpSpPr>
          <p:sp>
            <p:nvSpPr>
              <p:cNvPr id="14" name="Freeform: Shape 13">
                <a:extLst>
                  <a:ext uri="{FF2B5EF4-FFF2-40B4-BE49-F238E27FC236}">
                    <a16:creationId xmlns:a16="http://schemas.microsoft.com/office/drawing/2014/main" id="{AD5FF1D2-6028-A669-7460-80E5ACE008DF}"/>
                  </a:ext>
                </a:extLst>
              </p:cNvPr>
              <p:cNvSpPr/>
              <p:nvPr/>
            </p:nvSpPr>
            <p:spPr>
              <a:xfrm>
                <a:off x="-877078" y="2904313"/>
                <a:ext cx="507278" cy="723393"/>
              </a:xfrm>
              <a:custGeom>
                <a:avLst/>
                <a:gdLst>
                  <a:gd name="connsiteX0" fmla="*/ 689 w 747308"/>
                  <a:gd name="connsiteY0" fmla="*/ 874927 h 1065677"/>
                  <a:gd name="connsiteX1" fmla="*/ 82460 w 747308"/>
                  <a:gd name="connsiteY1" fmla="*/ 668150 h 1065677"/>
                  <a:gd name="connsiteX2" fmla="*/ 318558 w 747308"/>
                  <a:gd name="connsiteY2" fmla="*/ 668150 h 1065677"/>
                  <a:gd name="connsiteX3" fmla="*/ 206489 w 747308"/>
                  <a:gd name="connsiteY3" fmla="*/ 354479 h 1065677"/>
                  <a:gd name="connsiteX4" fmla="*/ 346632 w 747308"/>
                  <a:gd name="connsiteY4" fmla="*/ 116 h 1065677"/>
                  <a:gd name="connsiteX5" fmla="*/ 747998 w 747308"/>
                  <a:gd name="connsiteY5" fmla="*/ 1065794 h 1065677"/>
                  <a:gd name="connsiteX6" fmla="*/ 452007 w 747308"/>
                  <a:gd name="connsiteY6" fmla="*/ 1065794 h 1065677"/>
                  <a:gd name="connsiteX7" fmla="*/ 383422 w 747308"/>
                  <a:gd name="connsiteY7" fmla="*/ 874927 h 1065677"/>
                  <a:gd name="connsiteX8" fmla="*/ 689 w 747308"/>
                  <a:gd name="connsiteY8" fmla="*/ 874927 h 1065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7308" h="1065677">
                    <a:moveTo>
                      <a:pt x="689" y="874927"/>
                    </a:moveTo>
                    <a:lnTo>
                      <a:pt x="82460" y="668150"/>
                    </a:lnTo>
                    <a:lnTo>
                      <a:pt x="318558" y="668150"/>
                    </a:lnTo>
                    <a:lnTo>
                      <a:pt x="206489" y="354479"/>
                    </a:lnTo>
                    <a:lnTo>
                      <a:pt x="346632" y="116"/>
                    </a:lnTo>
                    <a:lnTo>
                      <a:pt x="747998" y="1065794"/>
                    </a:lnTo>
                    <a:lnTo>
                      <a:pt x="452007" y="1065794"/>
                    </a:lnTo>
                    <a:lnTo>
                      <a:pt x="383422" y="874927"/>
                    </a:lnTo>
                    <a:lnTo>
                      <a:pt x="689" y="874927"/>
                    </a:lnTo>
                    <a:close/>
                  </a:path>
                </a:pathLst>
              </a:custGeom>
              <a:solidFill>
                <a:schemeClr val="bg1">
                  <a:alpha val="91000"/>
                </a:schemeClr>
              </a:solidFill>
              <a:ln w="22666" cap="flat">
                <a:noFill/>
                <a:prstDash val="solid"/>
                <a:round/>
              </a:ln>
            </p:spPr>
            <p:txBody>
              <a:bodyPr rtlCol="0" anchor="ctr"/>
              <a:lstStyle/>
              <a:p>
                <a:endParaRPr lang="en-US"/>
              </a:p>
            </p:txBody>
          </p:sp>
          <p:sp>
            <p:nvSpPr>
              <p:cNvPr id="15" name="Freeform: Shape 14">
                <a:extLst>
                  <a:ext uri="{FF2B5EF4-FFF2-40B4-BE49-F238E27FC236}">
                    <a16:creationId xmlns:a16="http://schemas.microsoft.com/office/drawing/2014/main" id="{6508BC39-10B1-EEA8-03CE-A6A7E0234376}"/>
                  </a:ext>
                </a:extLst>
              </p:cNvPr>
              <p:cNvSpPr/>
              <p:nvPr/>
            </p:nvSpPr>
            <p:spPr>
              <a:xfrm>
                <a:off x="-1833714" y="2906889"/>
                <a:ext cx="1040375" cy="723389"/>
              </a:xfrm>
              <a:custGeom>
                <a:avLst/>
                <a:gdLst>
                  <a:gd name="connsiteX0" fmla="*/ 1103388 w 1532655"/>
                  <a:gd name="connsiteY0" fmla="*/ 1065776 h 1065677"/>
                  <a:gd name="connsiteX1" fmla="*/ 1533054 w 1532655"/>
                  <a:gd name="connsiteY1" fmla="*/ 98 h 1065677"/>
                  <a:gd name="connsiteX2" fmla="*/ 1248206 w 1532655"/>
                  <a:gd name="connsiteY2" fmla="*/ 121 h 1065677"/>
                  <a:gd name="connsiteX3" fmla="*/ 954280 w 1532655"/>
                  <a:gd name="connsiteY3" fmla="*/ 688785 h 1065677"/>
                  <a:gd name="connsiteX4" fmla="*/ 745257 w 1532655"/>
                  <a:gd name="connsiteY4" fmla="*/ 121 h 1065677"/>
                  <a:gd name="connsiteX5" fmla="*/ 526316 w 1532655"/>
                  <a:gd name="connsiteY5" fmla="*/ 121 h 1065677"/>
                  <a:gd name="connsiteX6" fmla="*/ 301905 w 1532655"/>
                  <a:gd name="connsiteY6" fmla="*/ 688785 h 1065677"/>
                  <a:gd name="connsiteX7" fmla="*/ 143629 w 1532655"/>
                  <a:gd name="connsiteY7" fmla="*/ 374956 h 1065677"/>
                  <a:gd name="connsiteX8" fmla="*/ 399 w 1532655"/>
                  <a:gd name="connsiteY8" fmla="*/ 816219 h 1065677"/>
                  <a:gd name="connsiteX9" fmla="*/ 145830 w 1532655"/>
                  <a:gd name="connsiteY9" fmla="*/ 1065776 h 1065677"/>
                  <a:gd name="connsiteX10" fmla="*/ 426162 w 1532655"/>
                  <a:gd name="connsiteY10" fmla="*/ 1065776 h 1065677"/>
                  <a:gd name="connsiteX11" fmla="*/ 628966 w 1532655"/>
                  <a:gd name="connsiteY11" fmla="*/ 448193 h 1065677"/>
                  <a:gd name="connsiteX12" fmla="*/ 822307 w 1532655"/>
                  <a:gd name="connsiteY12" fmla="*/ 1065776 h 1065677"/>
                  <a:gd name="connsiteX13" fmla="*/ 1103388 w 1532655"/>
                  <a:gd name="connsiteY13" fmla="*/ 1065776 h 1065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2655" h="1065677">
                    <a:moveTo>
                      <a:pt x="1103388" y="1065776"/>
                    </a:moveTo>
                    <a:lnTo>
                      <a:pt x="1533054" y="98"/>
                    </a:lnTo>
                    <a:lnTo>
                      <a:pt x="1248206" y="121"/>
                    </a:lnTo>
                    <a:lnTo>
                      <a:pt x="954280" y="688785"/>
                    </a:lnTo>
                    <a:lnTo>
                      <a:pt x="745257" y="121"/>
                    </a:lnTo>
                    <a:lnTo>
                      <a:pt x="526316" y="121"/>
                    </a:lnTo>
                    <a:lnTo>
                      <a:pt x="301905" y="688785"/>
                    </a:lnTo>
                    <a:lnTo>
                      <a:pt x="143629" y="374956"/>
                    </a:lnTo>
                    <a:lnTo>
                      <a:pt x="399" y="816219"/>
                    </a:lnTo>
                    <a:lnTo>
                      <a:pt x="145830" y="1065776"/>
                    </a:lnTo>
                    <a:lnTo>
                      <a:pt x="426162" y="1065776"/>
                    </a:lnTo>
                    <a:lnTo>
                      <a:pt x="628966" y="448193"/>
                    </a:lnTo>
                    <a:lnTo>
                      <a:pt x="822307" y="1065776"/>
                    </a:lnTo>
                    <a:lnTo>
                      <a:pt x="1103388" y="1065776"/>
                    </a:lnTo>
                    <a:close/>
                  </a:path>
                </a:pathLst>
              </a:custGeom>
              <a:solidFill>
                <a:srgbClr val="5A0FC8"/>
              </a:solidFill>
              <a:ln w="22666" cap="flat">
                <a:noFill/>
                <a:prstDash val="solid"/>
                <a:round/>
              </a:ln>
            </p:spPr>
            <p:txBody>
              <a:bodyPr rtlCol="0" anchor="ctr"/>
              <a:lstStyle/>
              <a:p>
                <a:endParaRPr lang="en-US"/>
              </a:p>
            </p:txBody>
          </p:sp>
          <p:sp>
            <p:nvSpPr>
              <p:cNvPr id="16" name="Freeform: Shape 15">
                <a:extLst>
                  <a:ext uri="{FF2B5EF4-FFF2-40B4-BE49-F238E27FC236}">
                    <a16:creationId xmlns:a16="http://schemas.microsoft.com/office/drawing/2014/main" id="{AA752041-7074-043C-6CB5-2AEF21E78AFF}"/>
                  </a:ext>
                </a:extLst>
              </p:cNvPr>
              <p:cNvSpPr/>
              <p:nvPr/>
            </p:nvSpPr>
            <p:spPr>
              <a:xfrm>
                <a:off x="-2324696" y="2906924"/>
                <a:ext cx="515906" cy="723391"/>
              </a:xfrm>
              <a:custGeom>
                <a:avLst/>
                <a:gdLst>
                  <a:gd name="connsiteX0" fmla="*/ 270455 w 760018"/>
                  <a:gd name="connsiteY0" fmla="*/ 699929 h 1065677"/>
                  <a:gd name="connsiteX1" fmla="*/ 445912 w 760018"/>
                  <a:gd name="connsiteY1" fmla="*/ 699929 h 1065677"/>
                  <a:gd name="connsiteX2" fmla="*/ 587893 w 760018"/>
                  <a:gd name="connsiteY2" fmla="*/ 682136 h 1065677"/>
                  <a:gd name="connsiteX3" fmla="*/ 633261 w 760018"/>
                  <a:gd name="connsiteY3" fmla="*/ 542356 h 1065677"/>
                  <a:gd name="connsiteX4" fmla="*/ 760082 w 760018"/>
                  <a:gd name="connsiteY4" fmla="*/ 151634 h 1065677"/>
                  <a:gd name="connsiteX5" fmla="*/ 726992 w 760018"/>
                  <a:gd name="connsiteY5" fmla="*/ 108196 h 1065677"/>
                  <a:gd name="connsiteX6" fmla="*/ 441191 w 760018"/>
                  <a:gd name="connsiteY6" fmla="*/ 98 h 1065677"/>
                  <a:gd name="connsiteX7" fmla="*/ 64 w 760018"/>
                  <a:gd name="connsiteY7" fmla="*/ 98 h 1065677"/>
                  <a:gd name="connsiteX8" fmla="*/ 64 w 760018"/>
                  <a:gd name="connsiteY8" fmla="*/ 1065776 h 1065677"/>
                  <a:gd name="connsiteX9" fmla="*/ 270455 w 760018"/>
                  <a:gd name="connsiteY9" fmla="*/ 1065776 h 1065677"/>
                  <a:gd name="connsiteX10" fmla="*/ 270455 w 760018"/>
                  <a:gd name="connsiteY10" fmla="*/ 699929 h 1065677"/>
                  <a:gd name="connsiteX11" fmla="*/ 502695 w 760018"/>
                  <a:gd name="connsiteY11" fmla="*/ 245252 h 1065677"/>
                  <a:gd name="connsiteX12" fmla="*/ 540846 w 760018"/>
                  <a:gd name="connsiteY12" fmla="*/ 348016 h 1065677"/>
                  <a:gd name="connsiteX13" fmla="*/ 507302 w 760018"/>
                  <a:gd name="connsiteY13" fmla="*/ 450916 h 1065677"/>
                  <a:gd name="connsiteX14" fmla="*/ 371857 w 760018"/>
                  <a:gd name="connsiteY14" fmla="*/ 493175 h 1065677"/>
                  <a:gd name="connsiteX15" fmla="*/ 270455 w 760018"/>
                  <a:gd name="connsiteY15" fmla="*/ 493175 h 1065677"/>
                  <a:gd name="connsiteX16" fmla="*/ 270455 w 760018"/>
                  <a:gd name="connsiteY16" fmla="*/ 206875 h 1065677"/>
                  <a:gd name="connsiteX17" fmla="*/ 372606 w 760018"/>
                  <a:gd name="connsiteY17" fmla="*/ 206875 h 1065677"/>
                  <a:gd name="connsiteX18" fmla="*/ 502695 w 760018"/>
                  <a:gd name="connsiteY18" fmla="*/ 245252 h 1065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60018" h="1065677">
                    <a:moveTo>
                      <a:pt x="270455" y="699929"/>
                    </a:moveTo>
                    <a:lnTo>
                      <a:pt x="445912" y="699929"/>
                    </a:lnTo>
                    <a:cubicBezTo>
                      <a:pt x="499064" y="699929"/>
                      <a:pt x="546383" y="694005"/>
                      <a:pt x="587893" y="682136"/>
                    </a:cubicBezTo>
                    <a:lnTo>
                      <a:pt x="633261" y="542356"/>
                    </a:lnTo>
                    <a:lnTo>
                      <a:pt x="760082" y="151634"/>
                    </a:lnTo>
                    <a:cubicBezTo>
                      <a:pt x="750436" y="136338"/>
                      <a:pt x="739407" y="121835"/>
                      <a:pt x="726992" y="108196"/>
                    </a:cubicBezTo>
                    <a:cubicBezTo>
                      <a:pt x="661880" y="36115"/>
                      <a:pt x="566605" y="98"/>
                      <a:pt x="441191" y="98"/>
                    </a:cubicBezTo>
                    <a:lnTo>
                      <a:pt x="64" y="98"/>
                    </a:lnTo>
                    <a:lnTo>
                      <a:pt x="64" y="1065776"/>
                    </a:lnTo>
                    <a:lnTo>
                      <a:pt x="270455" y="1065776"/>
                    </a:lnTo>
                    <a:lnTo>
                      <a:pt x="270455" y="699929"/>
                    </a:lnTo>
                    <a:close/>
                    <a:moveTo>
                      <a:pt x="502695" y="245252"/>
                    </a:moveTo>
                    <a:cubicBezTo>
                      <a:pt x="528136" y="270852"/>
                      <a:pt x="540846" y="305122"/>
                      <a:pt x="540846" y="348016"/>
                    </a:cubicBezTo>
                    <a:cubicBezTo>
                      <a:pt x="540846" y="391273"/>
                      <a:pt x="529657" y="425566"/>
                      <a:pt x="507302" y="450916"/>
                    </a:cubicBezTo>
                    <a:cubicBezTo>
                      <a:pt x="482769" y="479081"/>
                      <a:pt x="437628" y="493175"/>
                      <a:pt x="371857" y="493175"/>
                    </a:cubicBezTo>
                    <a:lnTo>
                      <a:pt x="270455" y="493175"/>
                    </a:lnTo>
                    <a:lnTo>
                      <a:pt x="270455" y="206875"/>
                    </a:lnTo>
                    <a:lnTo>
                      <a:pt x="372606" y="206875"/>
                    </a:lnTo>
                    <a:cubicBezTo>
                      <a:pt x="433906" y="206875"/>
                      <a:pt x="477276" y="219652"/>
                      <a:pt x="502695" y="245252"/>
                    </a:cubicBezTo>
                    <a:close/>
                  </a:path>
                </a:pathLst>
              </a:custGeom>
              <a:solidFill>
                <a:schemeClr val="bg1">
                  <a:alpha val="91000"/>
                </a:schemeClr>
              </a:solidFill>
              <a:ln w="22666" cap="flat">
                <a:noFill/>
                <a:prstDash val="solid"/>
                <a:round/>
              </a:ln>
            </p:spPr>
            <p:txBody>
              <a:bodyPr rtlCol="0" anchor="ctr"/>
              <a:lstStyle/>
              <a:p>
                <a:endParaRPr lang="en-US"/>
              </a:p>
            </p:txBody>
          </p:sp>
        </p:grpSp>
      </p:grpSp>
      <p:sp>
        <p:nvSpPr>
          <p:cNvPr id="19" name="TextBox 18">
            <a:extLst>
              <a:ext uri="{FF2B5EF4-FFF2-40B4-BE49-F238E27FC236}">
                <a16:creationId xmlns:a16="http://schemas.microsoft.com/office/drawing/2014/main" id="{08E7A319-0DA1-2720-425D-1C6A70B9ABB8}"/>
              </a:ext>
            </a:extLst>
          </p:cNvPr>
          <p:cNvSpPr txBox="1"/>
          <p:nvPr/>
        </p:nvSpPr>
        <p:spPr>
          <a:xfrm>
            <a:off x="4197579" y="7239000"/>
            <a:ext cx="7659459" cy="9233297"/>
          </a:xfrm>
          <a:prstGeom prst="rect">
            <a:avLst/>
          </a:prstGeom>
          <a:noFill/>
        </p:spPr>
        <p:txBody>
          <a:bodyPr wrap="square">
            <a:spAutoFit/>
          </a:bodyPr>
          <a:lstStyle/>
          <a:p>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"name"</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"My </a:t>
            </a:r>
            <a:r>
              <a:rPr lang="en-US" b="0" dirty="0" err="1">
                <a:solidFill>
                  <a:srgbClr val="CE9178"/>
                </a:solidFill>
                <a:effectLst/>
                <a:latin typeface="Fira Code" panose="020B0809050000020004" pitchFamily="49" charset="0"/>
              </a:rPr>
              <a:t>ToDo</a:t>
            </a:r>
            <a:r>
              <a:rPr lang="en-US" b="0" dirty="0">
                <a:solidFill>
                  <a:srgbClr val="CE9178"/>
                </a:solidFill>
                <a:effectLst/>
                <a:latin typeface="Fira Code" panose="020B0809050000020004" pitchFamily="49" charset="0"/>
              </a:rPr>
              <a:t> List"</a:t>
            </a:r>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a:t>
            </a:r>
            <a:r>
              <a:rPr lang="en-US" b="0" dirty="0" err="1">
                <a:solidFill>
                  <a:srgbClr val="9CDCFE"/>
                </a:solidFill>
                <a:effectLst/>
                <a:latin typeface="Fira Code" panose="020B0809050000020004" pitchFamily="49" charset="0"/>
              </a:rPr>
              <a:t>short_name</a:t>
            </a:r>
            <a:r>
              <a:rPr lang="en-US" b="0" dirty="0">
                <a:solidFill>
                  <a:srgbClr val="9CDCFE"/>
                </a:solidFill>
                <a:effectLst/>
                <a:latin typeface="Fira Code" panose="020B0809050000020004" pitchFamily="49" charset="0"/>
              </a:rPr>
              <a:t>"</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a:t>
            </a:r>
            <a:r>
              <a:rPr lang="en-US" b="0" dirty="0" err="1">
                <a:solidFill>
                  <a:srgbClr val="CE9178"/>
                </a:solidFill>
                <a:effectLst/>
                <a:latin typeface="Fira Code" panose="020B0809050000020004" pitchFamily="49" charset="0"/>
              </a:rPr>
              <a:t>MyToDoList</a:t>
            </a:r>
            <a:r>
              <a:rPr lang="en-US" b="0" dirty="0">
                <a:solidFill>
                  <a:srgbClr val="CE9178"/>
                </a:solidFill>
                <a:effectLst/>
                <a:latin typeface="Fira Code" panose="020B0809050000020004" pitchFamily="49" charset="0"/>
              </a:rPr>
              <a:t>"</a:t>
            </a:r>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"description"</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"Just a simple example of a PWA"</a:t>
            </a:r>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a:t>
            </a:r>
            <a:r>
              <a:rPr lang="en-US" b="0" dirty="0" err="1">
                <a:solidFill>
                  <a:srgbClr val="9CDCFE"/>
                </a:solidFill>
                <a:effectLst/>
                <a:latin typeface="Fira Code" panose="020B0809050000020004" pitchFamily="49" charset="0"/>
              </a:rPr>
              <a:t>start_url</a:t>
            </a:r>
            <a:r>
              <a:rPr lang="en-US" b="0" dirty="0">
                <a:solidFill>
                  <a:srgbClr val="9CDCFE"/>
                </a:solidFill>
                <a:effectLst/>
                <a:latin typeface="Fira Code" panose="020B0809050000020004" pitchFamily="49" charset="0"/>
              </a:rPr>
              <a:t>"</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"index.html"</a:t>
            </a:r>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"id"</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"index.html"</a:t>
            </a:r>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a:t>
            </a:r>
            <a:r>
              <a:rPr lang="en-US" b="0" dirty="0" err="1">
                <a:solidFill>
                  <a:srgbClr val="9CDCFE"/>
                </a:solidFill>
                <a:effectLst/>
                <a:latin typeface="Fira Code" panose="020B0809050000020004" pitchFamily="49" charset="0"/>
              </a:rPr>
              <a:t>display_override</a:t>
            </a:r>
            <a:r>
              <a:rPr lang="en-US" b="0" dirty="0">
                <a:solidFill>
                  <a:srgbClr val="9CDCFE"/>
                </a:solidFill>
                <a:effectLst/>
                <a:latin typeface="Fira Code" panose="020B0809050000020004" pitchFamily="49" charset="0"/>
              </a:rPr>
              <a:t>"</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"window-controls-overlay"</a:t>
            </a:r>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a:t>
            </a:r>
            <a:r>
              <a:rPr lang="en-US" b="0" dirty="0" err="1">
                <a:solidFill>
                  <a:srgbClr val="9CDCFE"/>
                </a:solidFill>
                <a:effectLst/>
                <a:latin typeface="Fira Code" panose="020B0809050000020004" pitchFamily="49" charset="0"/>
              </a:rPr>
              <a:t>background_color</a:t>
            </a:r>
            <a:r>
              <a:rPr lang="en-US" b="0" dirty="0">
                <a:solidFill>
                  <a:srgbClr val="9CDCFE"/>
                </a:solidFill>
                <a:effectLst/>
                <a:latin typeface="Fira Code" panose="020B0809050000020004" pitchFamily="49" charset="0"/>
              </a:rPr>
              <a:t>"</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"#222"</a:t>
            </a:r>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a:t>
            </a:r>
            <a:r>
              <a:rPr lang="en-US" b="0" dirty="0" err="1">
                <a:solidFill>
                  <a:srgbClr val="9CDCFE"/>
                </a:solidFill>
                <a:effectLst/>
                <a:latin typeface="Fira Code" panose="020B0809050000020004" pitchFamily="49" charset="0"/>
              </a:rPr>
              <a:t>theme_color</a:t>
            </a:r>
            <a:r>
              <a:rPr lang="en-US" b="0" dirty="0">
                <a:solidFill>
                  <a:srgbClr val="9CDCFE"/>
                </a:solidFill>
                <a:effectLst/>
                <a:latin typeface="Fira Code" panose="020B0809050000020004" pitchFamily="49" charset="0"/>
              </a:rPr>
              <a:t>"</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"#222"</a:t>
            </a:r>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"orientation"</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"portrait-primary"</a:t>
            </a:r>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"icons"</a:t>
            </a:r>
            <a:r>
              <a:rPr lang="en-US" b="0" dirty="0">
                <a:solidFill>
                  <a:srgbClr val="D4D4D4"/>
                </a:solidFill>
                <a:effectLst/>
                <a:latin typeface="Fira Code" panose="020B0809050000020004" pitchFamily="49" charset="0"/>
              </a:rPr>
              <a:t>: [</a:t>
            </a:r>
          </a:p>
          <a:p>
            <a:r>
              <a:rPr lang="en-US" b="0" dirty="0">
                <a:solidFill>
                  <a:srgbClr val="D4D4D4"/>
                </a:solidFill>
                <a:effectLst/>
                <a:latin typeface="Fira Code" panose="020B0809050000020004" pitchFamily="49" charset="0"/>
              </a:rPr>
              <a:t>        {</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a:t>
            </a:r>
            <a:r>
              <a:rPr lang="en-US" b="0" dirty="0" err="1">
                <a:solidFill>
                  <a:srgbClr val="9CDCFE"/>
                </a:solidFill>
                <a:effectLst/>
                <a:latin typeface="Fira Code" panose="020B0809050000020004" pitchFamily="49" charset="0"/>
              </a:rPr>
              <a:t>src</a:t>
            </a:r>
            <a:r>
              <a:rPr lang="en-US" b="0" dirty="0">
                <a:solidFill>
                  <a:srgbClr val="9CDCFE"/>
                </a:solidFill>
                <a:effectLst/>
                <a:latin typeface="Fira Code" panose="020B0809050000020004" pitchFamily="49" charset="0"/>
              </a:rPr>
              <a:t>"</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"/assets/icons/icon-192x192.png"</a:t>
            </a:r>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"sizes"</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"192x192"</a:t>
            </a:r>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"type"</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"image/</a:t>
            </a:r>
            <a:r>
              <a:rPr lang="en-US" b="0" dirty="0" err="1">
                <a:solidFill>
                  <a:srgbClr val="CE9178"/>
                </a:solidFill>
                <a:effectLst/>
                <a:latin typeface="Fira Code" panose="020B0809050000020004" pitchFamily="49" charset="0"/>
              </a:rPr>
              <a:t>png</a:t>
            </a:r>
            <a:r>
              <a:rPr lang="en-US" b="0" dirty="0">
                <a:solidFill>
                  <a:srgbClr val="CE9178"/>
                </a:solidFill>
                <a:effectLst/>
                <a:latin typeface="Fira Code" panose="020B0809050000020004" pitchFamily="49" charset="0"/>
              </a:rPr>
              <a:t>"</a:t>
            </a:r>
            <a:endParaRPr lang="en-US" b="0" dirty="0">
              <a:solidFill>
                <a:srgbClr val="D4D4D4"/>
              </a:solidFill>
              <a:effectLst/>
              <a:latin typeface="Fira Code" panose="020B0809050000020004" pitchFamily="49" charset="0"/>
            </a:endParaRPr>
          </a:p>
          <a:p>
            <a:r>
              <a:rPr lang="en-US" b="0" dirty="0">
                <a:solidFill>
                  <a:srgbClr val="D4D4D4"/>
                </a:solidFill>
                <a:effectLst/>
                <a:latin typeface="Fira Code" panose="020B0809050000020004" pitchFamily="49" charset="0"/>
              </a:rPr>
              <a:t>        },</a:t>
            </a:r>
          </a:p>
          <a:p>
            <a:r>
              <a:rPr lang="en-US" b="0" dirty="0">
                <a:solidFill>
                  <a:srgbClr val="D4D4D4"/>
                </a:solidFill>
                <a:effectLst/>
                <a:latin typeface="Fira Code" panose="020B0809050000020004" pitchFamily="49" charset="0"/>
              </a:rPr>
              <a:t>        {</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a:t>
            </a:r>
            <a:r>
              <a:rPr lang="en-US" b="0" dirty="0" err="1">
                <a:solidFill>
                  <a:srgbClr val="9CDCFE"/>
                </a:solidFill>
                <a:effectLst/>
                <a:latin typeface="Fira Code" panose="020B0809050000020004" pitchFamily="49" charset="0"/>
              </a:rPr>
              <a:t>src</a:t>
            </a:r>
            <a:r>
              <a:rPr lang="en-US" b="0" dirty="0">
                <a:solidFill>
                  <a:srgbClr val="9CDCFE"/>
                </a:solidFill>
                <a:effectLst/>
                <a:latin typeface="Fira Code" panose="020B0809050000020004" pitchFamily="49" charset="0"/>
              </a:rPr>
              <a:t>"</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"/assets/icons/icon-256x256.png"</a:t>
            </a:r>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"sizes"</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"256x256"</a:t>
            </a:r>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"type"</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"image/</a:t>
            </a:r>
            <a:r>
              <a:rPr lang="en-US" b="0" dirty="0" err="1">
                <a:solidFill>
                  <a:srgbClr val="CE9178"/>
                </a:solidFill>
                <a:effectLst/>
                <a:latin typeface="Fira Code" panose="020B0809050000020004" pitchFamily="49" charset="0"/>
              </a:rPr>
              <a:t>png</a:t>
            </a:r>
            <a:r>
              <a:rPr lang="en-US" b="0" dirty="0">
                <a:solidFill>
                  <a:srgbClr val="CE9178"/>
                </a:solidFill>
                <a:effectLst/>
                <a:latin typeface="Fira Code" panose="020B0809050000020004" pitchFamily="49" charset="0"/>
              </a:rPr>
              <a:t>"</a:t>
            </a:r>
            <a:endParaRPr lang="en-US" b="0" dirty="0">
              <a:solidFill>
                <a:srgbClr val="D4D4D4"/>
              </a:solidFill>
              <a:effectLst/>
              <a:latin typeface="Fira Code" panose="020B0809050000020004" pitchFamily="49" charset="0"/>
            </a:endParaRPr>
          </a:p>
          <a:p>
            <a:r>
              <a:rPr lang="en-US" b="0" dirty="0">
                <a:solidFill>
                  <a:srgbClr val="D4D4D4"/>
                </a:solidFill>
                <a:effectLst/>
                <a:latin typeface="Fira Code" panose="020B0809050000020004" pitchFamily="49" charset="0"/>
              </a:rPr>
              <a:t>        },</a:t>
            </a:r>
          </a:p>
          <a:p>
            <a:r>
              <a:rPr lang="en-US" b="0" dirty="0">
                <a:solidFill>
                  <a:srgbClr val="D4D4D4"/>
                </a:solidFill>
                <a:effectLst/>
                <a:latin typeface="Fira Code" panose="020B0809050000020004" pitchFamily="49" charset="0"/>
              </a:rPr>
              <a:t>        {</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a:t>
            </a:r>
            <a:r>
              <a:rPr lang="en-US" b="0" dirty="0" err="1">
                <a:solidFill>
                  <a:srgbClr val="9CDCFE"/>
                </a:solidFill>
                <a:effectLst/>
                <a:latin typeface="Fira Code" panose="020B0809050000020004" pitchFamily="49" charset="0"/>
              </a:rPr>
              <a:t>src</a:t>
            </a:r>
            <a:r>
              <a:rPr lang="en-US" b="0" dirty="0">
                <a:solidFill>
                  <a:srgbClr val="9CDCFE"/>
                </a:solidFill>
                <a:effectLst/>
                <a:latin typeface="Fira Code" panose="020B0809050000020004" pitchFamily="49" charset="0"/>
              </a:rPr>
              <a:t>"</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"/assets/icons/icon-384x384.png"</a:t>
            </a:r>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"sizes"</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"384x384"</a:t>
            </a:r>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"type"</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"image/</a:t>
            </a:r>
            <a:r>
              <a:rPr lang="en-US" b="0" dirty="0" err="1">
                <a:solidFill>
                  <a:srgbClr val="CE9178"/>
                </a:solidFill>
                <a:effectLst/>
                <a:latin typeface="Fira Code" panose="020B0809050000020004" pitchFamily="49" charset="0"/>
              </a:rPr>
              <a:t>png</a:t>
            </a:r>
            <a:r>
              <a:rPr lang="en-US" b="0" dirty="0">
                <a:solidFill>
                  <a:srgbClr val="CE9178"/>
                </a:solidFill>
                <a:effectLst/>
                <a:latin typeface="Fira Code" panose="020B0809050000020004" pitchFamily="49" charset="0"/>
              </a:rPr>
              <a:t>"</a:t>
            </a:r>
            <a:endParaRPr lang="en-US" b="0" dirty="0">
              <a:solidFill>
                <a:srgbClr val="D4D4D4"/>
              </a:solidFill>
              <a:effectLst/>
              <a:latin typeface="Fira Code" panose="020B0809050000020004" pitchFamily="49" charset="0"/>
            </a:endParaRPr>
          </a:p>
          <a:p>
            <a:r>
              <a:rPr lang="en-US" b="0" dirty="0">
                <a:solidFill>
                  <a:srgbClr val="D4D4D4"/>
                </a:solidFill>
                <a:effectLst/>
                <a:latin typeface="Fira Code" panose="020B0809050000020004" pitchFamily="49" charset="0"/>
              </a:rPr>
              <a:t>        },</a:t>
            </a:r>
          </a:p>
          <a:p>
            <a:r>
              <a:rPr lang="en-US" b="0" dirty="0">
                <a:solidFill>
                  <a:srgbClr val="D4D4D4"/>
                </a:solidFill>
                <a:effectLst/>
                <a:latin typeface="Fira Code" panose="020B0809050000020004" pitchFamily="49" charset="0"/>
              </a:rPr>
              <a:t>        {</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a:t>
            </a:r>
            <a:r>
              <a:rPr lang="en-US" b="0" dirty="0" err="1">
                <a:solidFill>
                  <a:srgbClr val="9CDCFE"/>
                </a:solidFill>
                <a:effectLst/>
                <a:latin typeface="Fira Code" panose="020B0809050000020004" pitchFamily="49" charset="0"/>
              </a:rPr>
              <a:t>src</a:t>
            </a:r>
            <a:r>
              <a:rPr lang="en-US" b="0" dirty="0">
                <a:solidFill>
                  <a:srgbClr val="9CDCFE"/>
                </a:solidFill>
                <a:effectLst/>
                <a:latin typeface="Fira Code" panose="020B0809050000020004" pitchFamily="49" charset="0"/>
              </a:rPr>
              <a:t>"</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"/assets/icons/icon-512x512.png"</a:t>
            </a:r>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"sizes"</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"512x512"</a:t>
            </a:r>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"type"</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"image/</a:t>
            </a:r>
            <a:r>
              <a:rPr lang="en-US" b="0" dirty="0" err="1">
                <a:solidFill>
                  <a:srgbClr val="CE9178"/>
                </a:solidFill>
                <a:effectLst/>
                <a:latin typeface="Fira Code" panose="020B0809050000020004" pitchFamily="49" charset="0"/>
              </a:rPr>
              <a:t>png</a:t>
            </a:r>
            <a:r>
              <a:rPr lang="en-US" b="0" dirty="0">
                <a:solidFill>
                  <a:srgbClr val="CE9178"/>
                </a:solidFill>
                <a:effectLst/>
                <a:latin typeface="Fira Code" panose="020B0809050000020004" pitchFamily="49" charset="0"/>
              </a:rPr>
              <a:t>"</a:t>
            </a:r>
            <a:endParaRPr lang="en-US" b="0" dirty="0">
              <a:solidFill>
                <a:srgbClr val="D4D4D4"/>
              </a:solidFill>
              <a:effectLst/>
              <a:latin typeface="Fira Code" panose="020B0809050000020004" pitchFamily="49" charset="0"/>
            </a:endParaRPr>
          </a:p>
          <a:p>
            <a:r>
              <a:rPr lang="en-US" b="0" dirty="0">
                <a:solidFill>
                  <a:srgbClr val="D4D4D4"/>
                </a:solidFill>
                <a:effectLst/>
                <a:latin typeface="Fira Code" panose="020B0809050000020004" pitchFamily="49" charset="0"/>
              </a:rPr>
              <a:t>        }</a:t>
            </a:r>
          </a:p>
          <a:p>
            <a:r>
              <a:rPr lang="en-US" b="0" dirty="0">
                <a:solidFill>
                  <a:srgbClr val="D4D4D4"/>
                </a:solidFill>
                <a:effectLst/>
                <a:latin typeface="Fira Code" panose="020B0809050000020004" pitchFamily="49" charset="0"/>
              </a:rPr>
              <a:t>    ]</a:t>
            </a:r>
          </a:p>
          <a:p>
            <a:r>
              <a:rPr lang="en-US" b="0" dirty="0">
                <a:solidFill>
                  <a:srgbClr val="D4D4D4"/>
                </a:solidFill>
                <a:effectLst/>
                <a:latin typeface="Fira Code" panose="020B0809050000020004" pitchFamily="49" charset="0"/>
              </a:rPr>
              <a:t>}</a:t>
            </a:r>
          </a:p>
        </p:txBody>
      </p:sp>
      <p:sp>
        <p:nvSpPr>
          <p:cNvPr id="21" name="TextBox 20">
            <a:extLst>
              <a:ext uri="{FF2B5EF4-FFF2-40B4-BE49-F238E27FC236}">
                <a16:creationId xmlns:a16="http://schemas.microsoft.com/office/drawing/2014/main" id="{DCFC39E5-2A8A-1D61-A1BA-E15B108F90AB}"/>
              </a:ext>
            </a:extLst>
          </p:cNvPr>
          <p:cNvSpPr txBox="1"/>
          <p:nvPr/>
        </p:nvSpPr>
        <p:spPr>
          <a:xfrm>
            <a:off x="334964" y="7738952"/>
            <a:ext cx="3513706" cy="1631216"/>
          </a:xfrm>
          <a:prstGeom prst="rect">
            <a:avLst/>
          </a:prstGeom>
          <a:noFill/>
        </p:spPr>
        <p:txBody>
          <a:bodyPr wrap="square">
            <a:spAutoFit/>
          </a:bodyPr>
          <a:lstStyle/>
          <a:p>
            <a:pPr>
              <a:spcAft>
                <a:spcPts val="600"/>
              </a:spcAft>
            </a:pPr>
            <a:r>
              <a:rPr lang="es-ES" sz="2000" dirty="0">
                <a:solidFill>
                  <a:schemeClr val="bg1"/>
                </a:solidFill>
                <a:latin typeface="Fira Sans" panose="020B0503050000020004" pitchFamily="34" charset="0"/>
              </a:rPr>
              <a:t>Es un simple archivo JSON que informa al navegador cómo debe comportarse la app cuando se instala en nuestros dispositivos.</a:t>
            </a:r>
          </a:p>
        </p:txBody>
      </p:sp>
      <p:sp>
        <p:nvSpPr>
          <p:cNvPr id="23" name="TextBox 22">
            <a:extLst>
              <a:ext uri="{FF2B5EF4-FFF2-40B4-BE49-F238E27FC236}">
                <a16:creationId xmlns:a16="http://schemas.microsoft.com/office/drawing/2014/main" id="{F19D52F3-5718-7B48-19F7-EF41B5CC60CA}"/>
              </a:ext>
            </a:extLst>
          </p:cNvPr>
          <p:cNvSpPr txBox="1"/>
          <p:nvPr/>
        </p:nvSpPr>
        <p:spPr>
          <a:xfrm>
            <a:off x="334963" y="7338842"/>
            <a:ext cx="3308989" cy="400110"/>
          </a:xfrm>
          <a:prstGeom prst="rect">
            <a:avLst/>
          </a:prstGeom>
          <a:noFill/>
        </p:spPr>
        <p:txBody>
          <a:bodyPr wrap="square">
            <a:spAutoFit/>
          </a:bodyPr>
          <a:lstStyle/>
          <a:p>
            <a:pPr marL="363538" indent="-363538">
              <a:spcAft>
                <a:spcPts val="600"/>
              </a:spcAft>
              <a:tabLst>
                <a:tab pos="363538" algn="l"/>
              </a:tabLst>
            </a:pPr>
            <a:r>
              <a:rPr lang="en-US" sz="2000" b="1" dirty="0">
                <a:solidFill>
                  <a:schemeClr val="bg1"/>
                </a:solidFill>
                <a:latin typeface="Fira Code" panose="020B0809050000020004" pitchFamily="49" charset="0"/>
                <a:ea typeface="Fira Code" panose="020B0809050000020004" pitchFamily="49" charset="0"/>
                <a:cs typeface="Fira Code" panose="020B0809050000020004" pitchFamily="49" charset="0"/>
              </a:rPr>
              <a:t>📃	</a:t>
            </a:r>
            <a:r>
              <a:rPr lang="es-ES" sz="2000" b="1" dirty="0" err="1">
                <a:solidFill>
                  <a:schemeClr val="bg1"/>
                </a:solidFill>
                <a:latin typeface="Fira Code" panose="020B0809050000020004" pitchFamily="49" charset="0"/>
                <a:ea typeface="Fira Code" panose="020B0809050000020004" pitchFamily="49" charset="0"/>
                <a:cs typeface="Fira Code" panose="020B0809050000020004" pitchFamily="49" charset="0"/>
              </a:rPr>
              <a:t>manifest.json</a:t>
            </a:r>
            <a:endParaRPr lang="es-ES" sz="2000" b="1" dirty="0">
              <a:solidFill>
                <a:schemeClr val="bg1"/>
              </a:solidFill>
              <a:latin typeface="Fira Code" panose="020B0809050000020004" pitchFamily="49" charset="0"/>
              <a:ea typeface="Fira Code" panose="020B0809050000020004" pitchFamily="49" charset="0"/>
              <a:cs typeface="Fira Code" panose="020B0809050000020004" pitchFamily="49" charset="0"/>
            </a:endParaRPr>
          </a:p>
        </p:txBody>
      </p:sp>
    </p:spTree>
    <p:extLst>
      <p:ext uri="{BB962C8B-B14F-4D97-AF65-F5344CB8AC3E}">
        <p14:creationId xmlns:p14="http://schemas.microsoft.com/office/powerpoint/2010/main" val="23207599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1048F9-81EE-A49E-04AA-BE950A16B4B4}"/>
              </a:ext>
            </a:extLst>
          </p:cNvPr>
          <p:cNvSpPr txBox="1"/>
          <p:nvPr/>
        </p:nvSpPr>
        <p:spPr>
          <a:xfrm>
            <a:off x="334964" y="1687130"/>
            <a:ext cx="3513706" cy="1631216"/>
          </a:xfrm>
          <a:prstGeom prst="rect">
            <a:avLst/>
          </a:prstGeom>
          <a:noFill/>
        </p:spPr>
        <p:txBody>
          <a:bodyPr wrap="square">
            <a:spAutoFit/>
          </a:bodyPr>
          <a:lstStyle/>
          <a:p>
            <a:pPr>
              <a:spcAft>
                <a:spcPts val="600"/>
              </a:spcAft>
            </a:pPr>
            <a:r>
              <a:rPr lang="es-ES" sz="2000" dirty="0">
                <a:solidFill>
                  <a:schemeClr val="bg1"/>
                </a:solidFill>
                <a:latin typeface="Fira Sans" panose="020B0503050000020004" pitchFamily="34" charset="0"/>
              </a:rPr>
              <a:t>Es un simple archivo JSON que i</a:t>
            </a:r>
            <a:r>
              <a:rPr lang="es-ES" sz="2000" b="1" dirty="0">
                <a:solidFill>
                  <a:schemeClr val="bg1"/>
                </a:solidFill>
                <a:latin typeface="Fira Sans" panose="020B0503050000020004" pitchFamily="34" charset="0"/>
              </a:rPr>
              <a:t>nforma al navegador cómo debe comportarse la app</a:t>
            </a:r>
            <a:r>
              <a:rPr lang="es-ES" sz="2000" dirty="0">
                <a:solidFill>
                  <a:schemeClr val="bg1"/>
                </a:solidFill>
                <a:latin typeface="Fira Sans" panose="020B0503050000020004" pitchFamily="34" charset="0"/>
              </a:rPr>
              <a:t> cuando se instala en nuestros dispositivos.</a:t>
            </a:r>
          </a:p>
        </p:txBody>
      </p:sp>
      <p:sp>
        <p:nvSpPr>
          <p:cNvPr id="2" name="TextBox 1">
            <a:extLst>
              <a:ext uri="{FF2B5EF4-FFF2-40B4-BE49-F238E27FC236}">
                <a16:creationId xmlns:a16="http://schemas.microsoft.com/office/drawing/2014/main" id="{9CDF195B-9DD5-0695-F002-BE1560E6087B}"/>
              </a:ext>
            </a:extLst>
          </p:cNvPr>
          <p:cNvSpPr txBox="1"/>
          <p:nvPr/>
        </p:nvSpPr>
        <p:spPr>
          <a:xfrm>
            <a:off x="334963" y="1287020"/>
            <a:ext cx="3308989" cy="400110"/>
          </a:xfrm>
          <a:prstGeom prst="rect">
            <a:avLst/>
          </a:prstGeom>
          <a:noFill/>
        </p:spPr>
        <p:txBody>
          <a:bodyPr wrap="square">
            <a:spAutoFit/>
          </a:bodyPr>
          <a:lstStyle/>
          <a:p>
            <a:pPr marL="363538" indent="-363538">
              <a:spcAft>
                <a:spcPts val="600"/>
              </a:spcAft>
              <a:tabLst>
                <a:tab pos="363538" algn="l"/>
              </a:tabLst>
            </a:pPr>
            <a:r>
              <a:rPr lang="en-US" sz="2000" b="1" dirty="0">
                <a:solidFill>
                  <a:schemeClr val="bg1"/>
                </a:solidFill>
                <a:latin typeface="Fira Code" panose="020B0809050000020004" pitchFamily="49" charset="0"/>
                <a:ea typeface="Fira Code" panose="020B0809050000020004" pitchFamily="49" charset="0"/>
                <a:cs typeface="Fira Code" panose="020B0809050000020004" pitchFamily="49" charset="0"/>
              </a:rPr>
              <a:t>📃	</a:t>
            </a:r>
            <a:r>
              <a:rPr lang="es-ES" sz="2000" b="1" dirty="0" err="1">
                <a:solidFill>
                  <a:schemeClr val="bg1"/>
                </a:solidFill>
                <a:latin typeface="Fira Code" panose="020B0809050000020004" pitchFamily="49" charset="0"/>
                <a:ea typeface="Fira Code" panose="020B0809050000020004" pitchFamily="49" charset="0"/>
                <a:cs typeface="Fira Code" panose="020B0809050000020004" pitchFamily="49" charset="0"/>
              </a:rPr>
              <a:t>manifest.json</a:t>
            </a:r>
            <a:endParaRPr lang="es-ES" sz="2000" b="1" dirty="0">
              <a:solidFill>
                <a:schemeClr val="bg1"/>
              </a:solidFill>
              <a:latin typeface="Fira Code" panose="020B0809050000020004" pitchFamily="49" charset="0"/>
              <a:ea typeface="Fira Code" panose="020B0809050000020004" pitchFamily="49" charset="0"/>
              <a:cs typeface="Fira Code" panose="020B0809050000020004" pitchFamily="49" charset="0"/>
            </a:endParaRPr>
          </a:p>
        </p:txBody>
      </p:sp>
      <p:sp>
        <p:nvSpPr>
          <p:cNvPr id="6" name="TextBox 5">
            <a:extLst>
              <a:ext uri="{FF2B5EF4-FFF2-40B4-BE49-F238E27FC236}">
                <a16:creationId xmlns:a16="http://schemas.microsoft.com/office/drawing/2014/main" id="{690F6C37-0B8F-D0C9-0D6F-90DDEEBAB608}"/>
              </a:ext>
            </a:extLst>
          </p:cNvPr>
          <p:cNvSpPr txBox="1"/>
          <p:nvPr/>
        </p:nvSpPr>
        <p:spPr>
          <a:xfrm>
            <a:off x="4197579" y="3449928"/>
            <a:ext cx="7659459" cy="9233297"/>
          </a:xfrm>
          <a:prstGeom prst="rect">
            <a:avLst/>
          </a:prstGeom>
          <a:noFill/>
        </p:spPr>
        <p:txBody>
          <a:bodyPr wrap="square">
            <a:spAutoFit/>
          </a:bodyPr>
          <a:lstStyle/>
          <a:p>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"name"</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"My </a:t>
            </a:r>
            <a:r>
              <a:rPr lang="en-US" b="0" dirty="0" err="1">
                <a:solidFill>
                  <a:srgbClr val="CE9178"/>
                </a:solidFill>
                <a:effectLst/>
                <a:latin typeface="Fira Code" panose="020B0809050000020004" pitchFamily="49" charset="0"/>
              </a:rPr>
              <a:t>ToDo</a:t>
            </a:r>
            <a:r>
              <a:rPr lang="en-US" b="0" dirty="0">
                <a:solidFill>
                  <a:srgbClr val="CE9178"/>
                </a:solidFill>
                <a:effectLst/>
                <a:latin typeface="Fira Code" panose="020B0809050000020004" pitchFamily="49" charset="0"/>
              </a:rPr>
              <a:t> List"</a:t>
            </a:r>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a:t>
            </a:r>
            <a:r>
              <a:rPr lang="en-US" b="0" dirty="0" err="1">
                <a:solidFill>
                  <a:srgbClr val="9CDCFE"/>
                </a:solidFill>
                <a:effectLst/>
                <a:latin typeface="Fira Code" panose="020B0809050000020004" pitchFamily="49" charset="0"/>
              </a:rPr>
              <a:t>short_name</a:t>
            </a:r>
            <a:r>
              <a:rPr lang="en-US" b="0" dirty="0">
                <a:solidFill>
                  <a:srgbClr val="9CDCFE"/>
                </a:solidFill>
                <a:effectLst/>
                <a:latin typeface="Fira Code" panose="020B0809050000020004" pitchFamily="49" charset="0"/>
              </a:rPr>
              <a:t>"</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a:t>
            </a:r>
            <a:r>
              <a:rPr lang="en-US" b="0" dirty="0" err="1">
                <a:solidFill>
                  <a:srgbClr val="CE9178"/>
                </a:solidFill>
                <a:effectLst/>
                <a:latin typeface="Fira Code" panose="020B0809050000020004" pitchFamily="49" charset="0"/>
              </a:rPr>
              <a:t>MyToDoList</a:t>
            </a:r>
            <a:r>
              <a:rPr lang="en-US" b="0" dirty="0">
                <a:solidFill>
                  <a:srgbClr val="CE9178"/>
                </a:solidFill>
                <a:effectLst/>
                <a:latin typeface="Fira Code" panose="020B0809050000020004" pitchFamily="49" charset="0"/>
              </a:rPr>
              <a:t>"</a:t>
            </a:r>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"description"</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"Just a simple example of a PWA"</a:t>
            </a:r>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a:t>
            </a:r>
            <a:r>
              <a:rPr lang="en-US" b="0" dirty="0" err="1">
                <a:solidFill>
                  <a:srgbClr val="9CDCFE"/>
                </a:solidFill>
                <a:effectLst/>
                <a:latin typeface="Fira Code" panose="020B0809050000020004" pitchFamily="49" charset="0"/>
              </a:rPr>
              <a:t>start_url</a:t>
            </a:r>
            <a:r>
              <a:rPr lang="en-US" b="0" dirty="0">
                <a:solidFill>
                  <a:srgbClr val="9CDCFE"/>
                </a:solidFill>
                <a:effectLst/>
                <a:latin typeface="Fira Code" panose="020B0809050000020004" pitchFamily="49" charset="0"/>
              </a:rPr>
              <a:t>"</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"index.html"</a:t>
            </a:r>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"id"</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"index.html"</a:t>
            </a:r>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a:t>
            </a:r>
            <a:r>
              <a:rPr lang="en-US" b="0" dirty="0" err="1">
                <a:solidFill>
                  <a:srgbClr val="9CDCFE"/>
                </a:solidFill>
                <a:effectLst/>
                <a:latin typeface="Fira Code" panose="020B0809050000020004" pitchFamily="49" charset="0"/>
              </a:rPr>
              <a:t>display_override</a:t>
            </a:r>
            <a:r>
              <a:rPr lang="en-US" b="0" dirty="0">
                <a:solidFill>
                  <a:srgbClr val="9CDCFE"/>
                </a:solidFill>
                <a:effectLst/>
                <a:latin typeface="Fira Code" panose="020B0809050000020004" pitchFamily="49" charset="0"/>
              </a:rPr>
              <a:t>"</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"window-controls-overlay"</a:t>
            </a:r>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a:t>
            </a:r>
            <a:r>
              <a:rPr lang="en-US" b="0" dirty="0" err="1">
                <a:solidFill>
                  <a:srgbClr val="9CDCFE"/>
                </a:solidFill>
                <a:effectLst/>
                <a:latin typeface="Fira Code" panose="020B0809050000020004" pitchFamily="49" charset="0"/>
              </a:rPr>
              <a:t>background_color</a:t>
            </a:r>
            <a:r>
              <a:rPr lang="en-US" b="0" dirty="0">
                <a:solidFill>
                  <a:srgbClr val="9CDCFE"/>
                </a:solidFill>
                <a:effectLst/>
                <a:latin typeface="Fira Code" panose="020B0809050000020004" pitchFamily="49" charset="0"/>
              </a:rPr>
              <a:t>"</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"#222"</a:t>
            </a:r>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a:t>
            </a:r>
            <a:r>
              <a:rPr lang="en-US" b="0" dirty="0" err="1">
                <a:solidFill>
                  <a:srgbClr val="9CDCFE"/>
                </a:solidFill>
                <a:effectLst/>
                <a:latin typeface="Fira Code" panose="020B0809050000020004" pitchFamily="49" charset="0"/>
              </a:rPr>
              <a:t>theme_color</a:t>
            </a:r>
            <a:r>
              <a:rPr lang="en-US" b="0" dirty="0">
                <a:solidFill>
                  <a:srgbClr val="9CDCFE"/>
                </a:solidFill>
                <a:effectLst/>
                <a:latin typeface="Fira Code" panose="020B0809050000020004" pitchFamily="49" charset="0"/>
              </a:rPr>
              <a:t>"</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"#222"</a:t>
            </a:r>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"orientation"</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"portrait-primary"</a:t>
            </a:r>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"icons"</a:t>
            </a:r>
            <a:r>
              <a:rPr lang="en-US" b="0" dirty="0">
                <a:solidFill>
                  <a:srgbClr val="D4D4D4"/>
                </a:solidFill>
                <a:effectLst/>
                <a:latin typeface="Fira Code" panose="020B0809050000020004" pitchFamily="49" charset="0"/>
              </a:rPr>
              <a:t>: [</a:t>
            </a:r>
          </a:p>
          <a:p>
            <a:r>
              <a:rPr lang="en-US" b="0" dirty="0">
                <a:solidFill>
                  <a:srgbClr val="D4D4D4"/>
                </a:solidFill>
                <a:effectLst/>
                <a:latin typeface="Fira Code" panose="020B0809050000020004" pitchFamily="49" charset="0"/>
              </a:rPr>
              <a:t>        {</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a:t>
            </a:r>
            <a:r>
              <a:rPr lang="en-US" b="0" dirty="0" err="1">
                <a:solidFill>
                  <a:srgbClr val="9CDCFE"/>
                </a:solidFill>
                <a:effectLst/>
                <a:latin typeface="Fira Code" panose="020B0809050000020004" pitchFamily="49" charset="0"/>
              </a:rPr>
              <a:t>src</a:t>
            </a:r>
            <a:r>
              <a:rPr lang="en-US" b="0" dirty="0">
                <a:solidFill>
                  <a:srgbClr val="9CDCFE"/>
                </a:solidFill>
                <a:effectLst/>
                <a:latin typeface="Fira Code" panose="020B0809050000020004" pitchFamily="49" charset="0"/>
              </a:rPr>
              <a:t>"</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"/assets/icons/icon-192x192.png"</a:t>
            </a:r>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"sizes"</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"192x192"</a:t>
            </a:r>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"type"</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"image/</a:t>
            </a:r>
            <a:r>
              <a:rPr lang="en-US" b="0" dirty="0" err="1">
                <a:solidFill>
                  <a:srgbClr val="CE9178"/>
                </a:solidFill>
                <a:effectLst/>
                <a:latin typeface="Fira Code" panose="020B0809050000020004" pitchFamily="49" charset="0"/>
              </a:rPr>
              <a:t>png</a:t>
            </a:r>
            <a:r>
              <a:rPr lang="en-US" b="0" dirty="0">
                <a:solidFill>
                  <a:srgbClr val="CE9178"/>
                </a:solidFill>
                <a:effectLst/>
                <a:latin typeface="Fira Code" panose="020B0809050000020004" pitchFamily="49" charset="0"/>
              </a:rPr>
              <a:t>"</a:t>
            </a:r>
            <a:endParaRPr lang="en-US" b="0" dirty="0">
              <a:solidFill>
                <a:srgbClr val="D4D4D4"/>
              </a:solidFill>
              <a:effectLst/>
              <a:latin typeface="Fira Code" panose="020B0809050000020004" pitchFamily="49" charset="0"/>
            </a:endParaRPr>
          </a:p>
          <a:p>
            <a:r>
              <a:rPr lang="en-US" b="0" dirty="0">
                <a:solidFill>
                  <a:srgbClr val="D4D4D4"/>
                </a:solidFill>
                <a:effectLst/>
                <a:latin typeface="Fira Code" panose="020B0809050000020004" pitchFamily="49" charset="0"/>
              </a:rPr>
              <a:t>        },</a:t>
            </a:r>
          </a:p>
          <a:p>
            <a:r>
              <a:rPr lang="en-US" b="0" dirty="0">
                <a:solidFill>
                  <a:srgbClr val="D4D4D4"/>
                </a:solidFill>
                <a:effectLst/>
                <a:latin typeface="Fira Code" panose="020B0809050000020004" pitchFamily="49" charset="0"/>
              </a:rPr>
              <a:t>        {</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a:t>
            </a:r>
            <a:r>
              <a:rPr lang="en-US" b="0" dirty="0" err="1">
                <a:solidFill>
                  <a:srgbClr val="9CDCFE"/>
                </a:solidFill>
                <a:effectLst/>
                <a:latin typeface="Fira Code" panose="020B0809050000020004" pitchFamily="49" charset="0"/>
              </a:rPr>
              <a:t>src</a:t>
            </a:r>
            <a:r>
              <a:rPr lang="en-US" b="0" dirty="0">
                <a:solidFill>
                  <a:srgbClr val="9CDCFE"/>
                </a:solidFill>
                <a:effectLst/>
                <a:latin typeface="Fira Code" panose="020B0809050000020004" pitchFamily="49" charset="0"/>
              </a:rPr>
              <a:t>"</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"/assets/icons/icon-256x256.png"</a:t>
            </a:r>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"sizes"</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"256x256"</a:t>
            </a:r>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"type"</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"image/</a:t>
            </a:r>
            <a:r>
              <a:rPr lang="en-US" b="0" dirty="0" err="1">
                <a:solidFill>
                  <a:srgbClr val="CE9178"/>
                </a:solidFill>
                <a:effectLst/>
                <a:latin typeface="Fira Code" panose="020B0809050000020004" pitchFamily="49" charset="0"/>
              </a:rPr>
              <a:t>png</a:t>
            </a:r>
            <a:r>
              <a:rPr lang="en-US" b="0" dirty="0">
                <a:solidFill>
                  <a:srgbClr val="CE9178"/>
                </a:solidFill>
                <a:effectLst/>
                <a:latin typeface="Fira Code" panose="020B0809050000020004" pitchFamily="49" charset="0"/>
              </a:rPr>
              <a:t>"</a:t>
            </a:r>
            <a:endParaRPr lang="en-US" b="0" dirty="0">
              <a:solidFill>
                <a:srgbClr val="D4D4D4"/>
              </a:solidFill>
              <a:effectLst/>
              <a:latin typeface="Fira Code" panose="020B0809050000020004" pitchFamily="49" charset="0"/>
            </a:endParaRPr>
          </a:p>
          <a:p>
            <a:r>
              <a:rPr lang="en-US" b="0" dirty="0">
                <a:solidFill>
                  <a:srgbClr val="D4D4D4"/>
                </a:solidFill>
                <a:effectLst/>
                <a:latin typeface="Fira Code" panose="020B0809050000020004" pitchFamily="49" charset="0"/>
              </a:rPr>
              <a:t>        },</a:t>
            </a:r>
          </a:p>
          <a:p>
            <a:r>
              <a:rPr lang="en-US" b="0" dirty="0">
                <a:solidFill>
                  <a:srgbClr val="D4D4D4"/>
                </a:solidFill>
                <a:effectLst/>
                <a:latin typeface="Fira Code" panose="020B0809050000020004" pitchFamily="49" charset="0"/>
              </a:rPr>
              <a:t>        {</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a:t>
            </a:r>
            <a:r>
              <a:rPr lang="en-US" b="0" dirty="0" err="1">
                <a:solidFill>
                  <a:srgbClr val="9CDCFE"/>
                </a:solidFill>
                <a:effectLst/>
                <a:latin typeface="Fira Code" panose="020B0809050000020004" pitchFamily="49" charset="0"/>
              </a:rPr>
              <a:t>src</a:t>
            </a:r>
            <a:r>
              <a:rPr lang="en-US" b="0" dirty="0">
                <a:solidFill>
                  <a:srgbClr val="9CDCFE"/>
                </a:solidFill>
                <a:effectLst/>
                <a:latin typeface="Fira Code" panose="020B0809050000020004" pitchFamily="49" charset="0"/>
              </a:rPr>
              <a:t>"</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"/assets/icons/icon-384x384.png"</a:t>
            </a:r>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"sizes"</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"384x384"</a:t>
            </a:r>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"type"</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"image/</a:t>
            </a:r>
            <a:r>
              <a:rPr lang="en-US" b="0" dirty="0" err="1">
                <a:solidFill>
                  <a:srgbClr val="CE9178"/>
                </a:solidFill>
                <a:effectLst/>
                <a:latin typeface="Fira Code" panose="020B0809050000020004" pitchFamily="49" charset="0"/>
              </a:rPr>
              <a:t>png</a:t>
            </a:r>
            <a:r>
              <a:rPr lang="en-US" b="0" dirty="0">
                <a:solidFill>
                  <a:srgbClr val="CE9178"/>
                </a:solidFill>
                <a:effectLst/>
                <a:latin typeface="Fira Code" panose="020B0809050000020004" pitchFamily="49" charset="0"/>
              </a:rPr>
              <a:t>"</a:t>
            </a:r>
            <a:endParaRPr lang="en-US" b="0" dirty="0">
              <a:solidFill>
                <a:srgbClr val="D4D4D4"/>
              </a:solidFill>
              <a:effectLst/>
              <a:latin typeface="Fira Code" panose="020B0809050000020004" pitchFamily="49" charset="0"/>
            </a:endParaRPr>
          </a:p>
          <a:p>
            <a:r>
              <a:rPr lang="en-US" b="0" dirty="0">
                <a:solidFill>
                  <a:srgbClr val="D4D4D4"/>
                </a:solidFill>
                <a:effectLst/>
                <a:latin typeface="Fira Code" panose="020B0809050000020004" pitchFamily="49" charset="0"/>
              </a:rPr>
              <a:t>        },</a:t>
            </a:r>
          </a:p>
          <a:p>
            <a:r>
              <a:rPr lang="en-US" b="0" dirty="0">
                <a:solidFill>
                  <a:srgbClr val="D4D4D4"/>
                </a:solidFill>
                <a:effectLst/>
                <a:latin typeface="Fira Code" panose="020B0809050000020004" pitchFamily="49" charset="0"/>
              </a:rPr>
              <a:t>        {</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a:t>
            </a:r>
            <a:r>
              <a:rPr lang="en-US" b="0" dirty="0" err="1">
                <a:solidFill>
                  <a:srgbClr val="9CDCFE"/>
                </a:solidFill>
                <a:effectLst/>
                <a:latin typeface="Fira Code" panose="020B0809050000020004" pitchFamily="49" charset="0"/>
              </a:rPr>
              <a:t>src</a:t>
            </a:r>
            <a:r>
              <a:rPr lang="en-US" b="0" dirty="0">
                <a:solidFill>
                  <a:srgbClr val="9CDCFE"/>
                </a:solidFill>
                <a:effectLst/>
                <a:latin typeface="Fira Code" panose="020B0809050000020004" pitchFamily="49" charset="0"/>
              </a:rPr>
              <a:t>"</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"/assets/icons/icon-512x512.png"</a:t>
            </a:r>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"sizes"</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"512x512"</a:t>
            </a:r>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"type"</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"image/</a:t>
            </a:r>
            <a:r>
              <a:rPr lang="en-US" b="0" dirty="0" err="1">
                <a:solidFill>
                  <a:srgbClr val="CE9178"/>
                </a:solidFill>
                <a:effectLst/>
                <a:latin typeface="Fira Code" panose="020B0809050000020004" pitchFamily="49" charset="0"/>
              </a:rPr>
              <a:t>png</a:t>
            </a:r>
            <a:r>
              <a:rPr lang="en-US" b="0" dirty="0">
                <a:solidFill>
                  <a:srgbClr val="CE9178"/>
                </a:solidFill>
                <a:effectLst/>
                <a:latin typeface="Fira Code" panose="020B0809050000020004" pitchFamily="49" charset="0"/>
              </a:rPr>
              <a:t>"</a:t>
            </a:r>
            <a:endParaRPr lang="en-US" b="0" dirty="0">
              <a:solidFill>
                <a:srgbClr val="D4D4D4"/>
              </a:solidFill>
              <a:effectLst/>
              <a:latin typeface="Fira Code" panose="020B0809050000020004" pitchFamily="49" charset="0"/>
            </a:endParaRPr>
          </a:p>
          <a:p>
            <a:r>
              <a:rPr lang="en-US" b="0" dirty="0">
                <a:solidFill>
                  <a:srgbClr val="D4D4D4"/>
                </a:solidFill>
                <a:effectLst/>
                <a:latin typeface="Fira Code" panose="020B0809050000020004" pitchFamily="49" charset="0"/>
              </a:rPr>
              <a:t>        }</a:t>
            </a:r>
          </a:p>
          <a:p>
            <a:r>
              <a:rPr lang="en-US" b="0" dirty="0">
                <a:solidFill>
                  <a:srgbClr val="D4D4D4"/>
                </a:solidFill>
                <a:effectLst/>
                <a:latin typeface="Fira Code" panose="020B0809050000020004" pitchFamily="49" charset="0"/>
              </a:rPr>
              <a:t>    ]</a:t>
            </a:r>
          </a:p>
          <a:p>
            <a:r>
              <a:rPr lang="en-US" b="0" dirty="0">
                <a:solidFill>
                  <a:srgbClr val="D4D4D4"/>
                </a:solidFill>
                <a:effectLst/>
                <a:latin typeface="Fira Code" panose="020B0809050000020004" pitchFamily="49" charset="0"/>
              </a:rPr>
              <a:t>}</a:t>
            </a:r>
          </a:p>
        </p:txBody>
      </p:sp>
      <p:grpSp>
        <p:nvGrpSpPr>
          <p:cNvPr id="13" name="Group 12">
            <a:extLst>
              <a:ext uri="{FF2B5EF4-FFF2-40B4-BE49-F238E27FC236}">
                <a16:creationId xmlns:a16="http://schemas.microsoft.com/office/drawing/2014/main" id="{3FF1307F-1CA5-089B-2CC0-FD42C92E19E8}"/>
              </a:ext>
            </a:extLst>
          </p:cNvPr>
          <p:cNvGrpSpPr/>
          <p:nvPr/>
        </p:nvGrpSpPr>
        <p:grpSpPr>
          <a:xfrm>
            <a:off x="257306" y="246819"/>
            <a:ext cx="7428010" cy="646331"/>
            <a:chOff x="344390" y="1412206"/>
            <a:chExt cx="7428010" cy="646331"/>
          </a:xfrm>
        </p:grpSpPr>
        <p:sp>
          <p:nvSpPr>
            <p:cNvPr id="14" name="TextBox 13">
              <a:extLst>
                <a:ext uri="{FF2B5EF4-FFF2-40B4-BE49-F238E27FC236}">
                  <a16:creationId xmlns:a16="http://schemas.microsoft.com/office/drawing/2014/main" id="{32873049-04E9-1B47-D5BC-5991B77E8665}"/>
                </a:ext>
              </a:extLst>
            </p:cNvPr>
            <p:cNvSpPr txBox="1"/>
            <p:nvPr/>
          </p:nvSpPr>
          <p:spPr>
            <a:xfrm>
              <a:off x="344390" y="1412206"/>
              <a:ext cx="7428010" cy="646331"/>
            </a:xfrm>
            <a:prstGeom prst="rect">
              <a:avLst/>
            </a:prstGeom>
            <a:noFill/>
          </p:spPr>
          <p:txBody>
            <a:bodyPr wrap="square" rtlCol="0">
              <a:spAutoFit/>
            </a:bodyPr>
            <a:lstStyle/>
            <a:p>
              <a:r>
                <a:rPr lang="en-US" sz="3600" dirty="0">
                  <a:solidFill>
                    <a:schemeClr val="bg1"/>
                  </a:solidFill>
                  <a:latin typeface="Fira Sans" panose="020B0503050000020004" pitchFamily="34" charset="0"/>
                </a:rPr>
                <a:t>¿</a:t>
              </a:r>
              <a:r>
                <a:rPr lang="en-US" sz="3600" dirty="0" err="1">
                  <a:solidFill>
                    <a:schemeClr val="bg1"/>
                  </a:solidFill>
                  <a:latin typeface="Fira Sans" panose="020B0503050000020004" pitchFamily="34" charset="0"/>
                </a:rPr>
                <a:t>Cómo</a:t>
              </a:r>
              <a:r>
                <a:rPr lang="en-US" sz="3600" dirty="0">
                  <a:solidFill>
                    <a:schemeClr val="bg1"/>
                  </a:solidFill>
                  <a:latin typeface="Fira Sans" panose="020B0503050000020004" pitchFamily="34" charset="0"/>
                </a:rPr>
                <a:t> </a:t>
              </a:r>
              <a:r>
                <a:rPr lang="en-US" sz="3600" dirty="0" err="1">
                  <a:solidFill>
                    <a:schemeClr val="bg1"/>
                  </a:solidFill>
                  <a:latin typeface="Fira Sans" panose="020B0503050000020004" pitchFamily="34" charset="0"/>
                </a:rPr>
                <a:t>hacer</a:t>
              </a:r>
              <a:r>
                <a:rPr lang="en-US" sz="3600" dirty="0">
                  <a:solidFill>
                    <a:schemeClr val="bg1"/>
                  </a:solidFill>
                  <a:latin typeface="Fira Sans" panose="020B0503050000020004" pitchFamily="34" charset="0"/>
                </a:rPr>
                <a:t> </a:t>
              </a:r>
              <a:r>
                <a:rPr lang="en-US" sz="3600" dirty="0" err="1">
                  <a:solidFill>
                    <a:schemeClr val="bg1"/>
                  </a:solidFill>
                  <a:latin typeface="Fira Sans" panose="020B0503050000020004" pitchFamily="34" charset="0"/>
                </a:rPr>
                <a:t>una</a:t>
              </a:r>
              <a:r>
                <a:rPr lang="en-US" sz="3600" dirty="0">
                  <a:solidFill>
                    <a:schemeClr val="bg1"/>
                  </a:solidFill>
                  <a:latin typeface="Fira Sans" panose="020B0503050000020004" pitchFamily="34" charset="0"/>
                </a:rPr>
                <a:t>          ?</a:t>
              </a:r>
            </a:p>
          </p:txBody>
        </p:sp>
        <p:grpSp>
          <p:nvGrpSpPr>
            <p:cNvPr id="15" name="Group 14">
              <a:extLst>
                <a:ext uri="{FF2B5EF4-FFF2-40B4-BE49-F238E27FC236}">
                  <a16:creationId xmlns:a16="http://schemas.microsoft.com/office/drawing/2014/main" id="{035386DE-85B8-8B18-93DE-C7A153047FD1}"/>
                </a:ext>
              </a:extLst>
            </p:cNvPr>
            <p:cNvGrpSpPr/>
            <p:nvPr/>
          </p:nvGrpSpPr>
          <p:grpSpPr>
            <a:xfrm>
              <a:off x="4204024" y="1552732"/>
              <a:ext cx="918066" cy="340949"/>
              <a:chOff x="-2324696" y="2904313"/>
              <a:chExt cx="1954896" cy="726002"/>
            </a:xfrm>
          </p:grpSpPr>
          <p:sp>
            <p:nvSpPr>
              <p:cNvPr id="16" name="Freeform: Shape 15">
                <a:extLst>
                  <a:ext uri="{FF2B5EF4-FFF2-40B4-BE49-F238E27FC236}">
                    <a16:creationId xmlns:a16="http://schemas.microsoft.com/office/drawing/2014/main" id="{0EA03C5B-1977-B666-72AB-A35F528169E1}"/>
                  </a:ext>
                </a:extLst>
              </p:cNvPr>
              <p:cNvSpPr/>
              <p:nvPr/>
            </p:nvSpPr>
            <p:spPr>
              <a:xfrm>
                <a:off x="-877078" y="2904313"/>
                <a:ext cx="507278" cy="723393"/>
              </a:xfrm>
              <a:custGeom>
                <a:avLst/>
                <a:gdLst>
                  <a:gd name="connsiteX0" fmla="*/ 689 w 747308"/>
                  <a:gd name="connsiteY0" fmla="*/ 874927 h 1065677"/>
                  <a:gd name="connsiteX1" fmla="*/ 82460 w 747308"/>
                  <a:gd name="connsiteY1" fmla="*/ 668150 h 1065677"/>
                  <a:gd name="connsiteX2" fmla="*/ 318558 w 747308"/>
                  <a:gd name="connsiteY2" fmla="*/ 668150 h 1065677"/>
                  <a:gd name="connsiteX3" fmla="*/ 206489 w 747308"/>
                  <a:gd name="connsiteY3" fmla="*/ 354479 h 1065677"/>
                  <a:gd name="connsiteX4" fmla="*/ 346632 w 747308"/>
                  <a:gd name="connsiteY4" fmla="*/ 116 h 1065677"/>
                  <a:gd name="connsiteX5" fmla="*/ 747998 w 747308"/>
                  <a:gd name="connsiteY5" fmla="*/ 1065794 h 1065677"/>
                  <a:gd name="connsiteX6" fmla="*/ 452007 w 747308"/>
                  <a:gd name="connsiteY6" fmla="*/ 1065794 h 1065677"/>
                  <a:gd name="connsiteX7" fmla="*/ 383422 w 747308"/>
                  <a:gd name="connsiteY7" fmla="*/ 874927 h 1065677"/>
                  <a:gd name="connsiteX8" fmla="*/ 689 w 747308"/>
                  <a:gd name="connsiteY8" fmla="*/ 874927 h 1065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7308" h="1065677">
                    <a:moveTo>
                      <a:pt x="689" y="874927"/>
                    </a:moveTo>
                    <a:lnTo>
                      <a:pt x="82460" y="668150"/>
                    </a:lnTo>
                    <a:lnTo>
                      <a:pt x="318558" y="668150"/>
                    </a:lnTo>
                    <a:lnTo>
                      <a:pt x="206489" y="354479"/>
                    </a:lnTo>
                    <a:lnTo>
                      <a:pt x="346632" y="116"/>
                    </a:lnTo>
                    <a:lnTo>
                      <a:pt x="747998" y="1065794"/>
                    </a:lnTo>
                    <a:lnTo>
                      <a:pt x="452007" y="1065794"/>
                    </a:lnTo>
                    <a:lnTo>
                      <a:pt x="383422" y="874927"/>
                    </a:lnTo>
                    <a:lnTo>
                      <a:pt x="689" y="874927"/>
                    </a:lnTo>
                    <a:close/>
                  </a:path>
                </a:pathLst>
              </a:custGeom>
              <a:solidFill>
                <a:schemeClr val="bg1">
                  <a:alpha val="91000"/>
                </a:schemeClr>
              </a:solidFill>
              <a:ln w="22666" cap="flat">
                <a:noFill/>
                <a:prstDash val="solid"/>
                <a:round/>
              </a:ln>
            </p:spPr>
            <p:txBody>
              <a:bodyPr rtlCol="0" anchor="ctr"/>
              <a:lstStyle/>
              <a:p>
                <a:endParaRPr lang="en-US"/>
              </a:p>
            </p:txBody>
          </p:sp>
          <p:sp>
            <p:nvSpPr>
              <p:cNvPr id="17" name="Freeform: Shape 16">
                <a:extLst>
                  <a:ext uri="{FF2B5EF4-FFF2-40B4-BE49-F238E27FC236}">
                    <a16:creationId xmlns:a16="http://schemas.microsoft.com/office/drawing/2014/main" id="{6A8F62B5-6B8D-6C01-EEF9-1D8614297F51}"/>
                  </a:ext>
                </a:extLst>
              </p:cNvPr>
              <p:cNvSpPr/>
              <p:nvPr/>
            </p:nvSpPr>
            <p:spPr>
              <a:xfrm>
                <a:off x="-1833714" y="2906889"/>
                <a:ext cx="1040375" cy="723389"/>
              </a:xfrm>
              <a:custGeom>
                <a:avLst/>
                <a:gdLst>
                  <a:gd name="connsiteX0" fmla="*/ 1103388 w 1532655"/>
                  <a:gd name="connsiteY0" fmla="*/ 1065776 h 1065677"/>
                  <a:gd name="connsiteX1" fmla="*/ 1533054 w 1532655"/>
                  <a:gd name="connsiteY1" fmla="*/ 98 h 1065677"/>
                  <a:gd name="connsiteX2" fmla="*/ 1248206 w 1532655"/>
                  <a:gd name="connsiteY2" fmla="*/ 121 h 1065677"/>
                  <a:gd name="connsiteX3" fmla="*/ 954280 w 1532655"/>
                  <a:gd name="connsiteY3" fmla="*/ 688785 h 1065677"/>
                  <a:gd name="connsiteX4" fmla="*/ 745257 w 1532655"/>
                  <a:gd name="connsiteY4" fmla="*/ 121 h 1065677"/>
                  <a:gd name="connsiteX5" fmla="*/ 526316 w 1532655"/>
                  <a:gd name="connsiteY5" fmla="*/ 121 h 1065677"/>
                  <a:gd name="connsiteX6" fmla="*/ 301905 w 1532655"/>
                  <a:gd name="connsiteY6" fmla="*/ 688785 h 1065677"/>
                  <a:gd name="connsiteX7" fmla="*/ 143629 w 1532655"/>
                  <a:gd name="connsiteY7" fmla="*/ 374956 h 1065677"/>
                  <a:gd name="connsiteX8" fmla="*/ 399 w 1532655"/>
                  <a:gd name="connsiteY8" fmla="*/ 816219 h 1065677"/>
                  <a:gd name="connsiteX9" fmla="*/ 145830 w 1532655"/>
                  <a:gd name="connsiteY9" fmla="*/ 1065776 h 1065677"/>
                  <a:gd name="connsiteX10" fmla="*/ 426162 w 1532655"/>
                  <a:gd name="connsiteY10" fmla="*/ 1065776 h 1065677"/>
                  <a:gd name="connsiteX11" fmla="*/ 628966 w 1532655"/>
                  <a:gd name="connsiteY11" fmla="*/ 448193 h 1065677"/>
                  <a:gd name="connsiteX12" fmla="*/ 822307 w 1532655"/>
                  <a:gd name="connsiteY12" fmla="*/ 1065776 h 1065677"/>
                  <a:gd name="connsiteX13" fmla="*/ 1103388 w 1532655"/>
                  <a:gd name="connsiteY13" fmla="*/ 1065776 h 1065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2655" h="1065677">
                    <a:moveTo>
                      <a:pt x="1103388" y="1065776"/>
                    </a:moveTo>
                    <a:lnTo>
                      <a:pt x="1533054" y="98"/>
                    </a:lnTo>
                    <a:lnTo>
                      <a:pt x="1248206" y="121"/>
                    </a:lnTo>
                    <a:lnTo>
                      <a:pt x="954280" y="688785"/>
                    </a:lnTo>
                    <a:lnTo>
                      <a:pt x="745257" y="121"/>
                    </a:lnTo>
                    <a:lnTo>
                      <a:pt x="526316" y="121"/>
                    </a:lnTo>
                    <a:lnTo>
                      <a:pt x="301905" y="688785"/>
                    </a:lnTo>
                    <a:lnTo>
                      <a:pt x="143629" y="374956"/>
                    </a:lnTo>
                    <a:lnTo>
                      <a:pt x="399" y="816219"/>
                    </a:lnTo>
                    <a:lnTo>
                      <a:pt x="145830" y="1065776"/>
                    </a:lnTo>
                    <a:lnTo>
                      <a:pt x="426162" y="1065776"/>
                    </a:lnTo>
                    <a:lnTo>
                      <a:pt x="628966" y="448193"/>
                    </a:lnTo>
                    <a:lnTo>
                      <a:pt x="822307" y="1065776"/>
                    </a:lnTo>
                    <a:lnTo>
                      <a:pt x="1103388" y="1065776"/>
                    </a:lnTo>
                    <a:close/>
                  </a:path>
                </a:pathLst>
              </a:custGeom>
              <a:solidFill>
                <a:srgbClr val="5A0FC8"/>
              </a:solidFill>
              <a:ln w="22666" cap="flat">
                <a:noFill/>
                <a:prstDash val="solid"/>
                <a:round/>
              </a:ln>
            </p:spPr>
            <p:txBody>
              <a:bodyPr rtlCol="0" anchor="ctr"/>
              <a:lstStyle/>
              <a:p>
                <a:endParaRPr lang="en-US"/>
              </a:p>
            </p:txBody>
          </p:sp>
          <p:sp>
            <p:nvSpPr>
              <p:cNvPr id="18" name="Freeform: Shape 17">
                <a:extLst>
                  <a:ext uri="{FF2B5EF4-FFF2-40B4-BE49-F238E27FC236}">
                    <a16:creationId xmlns:a16="http://schemas.microsoft.com/office/drawing/2014/main" id="{19F94EFC-8965-35FA-397E-954DA1FDC2CD}"/>
                  </a:ext>
                </a:extLst>
              </p:cNvPr>
              <p:cNvSpPr/>
              <p:nvPr/>
            </p:nvSpPr>
            <p:spPr>
              <a:xfrm>
                <a:off x="-2324696" y="2906924"/>
                <a:ext cx="515906" cy="723391"/>
              </a:xfrm>
              <a:custGeom>
                <a:avLst/>
                <a:gdLst>
                  <a:gd name="connsiteX0" fmla="*/ 270455 w 760018"/>
                  <a:gd name="connsiteY0" fmla="*/ 699929 h 1065677"/>
                  <a:gd name="connsiteX1" fmla="*/ 445912 w 760018"/>
                  <a:gd name="connsiteY1" fmla="*/ 699929 h 1065677"/>
                  <a:gd name="connsiteX2" fmla="*/ 587893 w 760018"/>
                  <a:gd name="connsiteY2" fmla="*/ 682136 h 1065677"/>
                  <a:gd name="connsiteX3" fmla="*/ 633261 w 760018"/>
                  <a:gd name="connsiteY3" fmla="*/ 542356 h 1065677"/>
                  <a:gd name="connsiteX4" fmla="*/ 760082 w 760018"/>
                  <a:gd name="connsiteY4" fmla="*/ 151634 h 1065677"/>
                  <a:gd name="connsiteX5" fmla="*/ 726992 w 760018"/>
                  <a:gd name="connsiteY5" fmla="*/ 108196 h 1065677"/>
                  <a:gd name="connsiteX6" fmla="*/ 441191 w 760018"/>
                  <a:gd name="connsiteY6" fmla="*/ 98 h 1065677"/>
                  <a:gd name="connsiteX7" fmla="*/ 64 w 760018"/>
                  <a:gd name="connsiteY7" fmla="*/ 98 h 1065677"/>
                  <a:gd name="connsiteX8" fmla="*/ 64 w 760018"/>
                  <a:gd name="connsiteY8" fmla="*/ 1065776 h 1065677"/>
                  <a:gd name="connsiteX9" fmla="*/ 270455 w 760018"/>
                  <a:gd name="connsiteY9" fmla="*/ 1065776 h 1065677"/>
                  <a:gd name="connsiteX10" fmla="*/ 270455 w 760018"/>
                  <a:gd name="connsiteY10" fmla="*/ 699929 h 1065677"/>
                  <a:gd name="connsiteX11" fmla="*/ 502695 w 760018"/>
                  <a:gd name="connsiteY11" fmla="*/ 245252 h 1065677"/>
                  <a:gd name="connsiteX12" fmla="*/ 540846 w 760018"/>
                  <a:gd name="connsiteY12" fmla="*/ 348016 h 1065677"/>
                  <a:gd name="connsiteX13" fmla="*/ 507302 w 760018"/>
                  <a:gd name="connsiteY13" fmla="*/ 450916 h 1065677"/>
                  <a:gd name="connsiteX14" fmla="*/ 371857 w 760018"/>
                  <a:gd name="connsiteY14" fmla="*/ 493175 h 1065677"/>
                  <a:gd name="connsiteX15" fmla="*/ 270455 w 760018"/>
                  <a:gd name="connsiteY15" fmla="*/ 493175 h 1065677"/>
                  <a:gd name="connsiteX16" fmla="*/ 270455 w 760018"/>
                  <a:gd name="connsiteY16" fmla="*/ 206875 h 1065677"/>
                  <a:gd name="connsiteX17" fmla="*/ 372606 w 760018"/>
                  <a:gd name="connsiteY17" fmla="*/ 206875 h 1065677"/>
                  <a:gd name="connsiteX18" fmla="*/ 502695 w 760018"/>
                  <a:gd name="connsiteY18" fmla="*/ 245252 h 1065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60018" h="1065677">
                    <a:moveTo>
                      <a:pt x="270455" y="699929"/>
                    </a:moveTo>
                    <a:lnTo>
                      <a:pt x="445912" y="699929"/>
                    </a:lnTo>
                    <a:cubicBezTo>
                      <a:pt x="499064" y="699929"/>
                      <a:pt x="546383" y="694005"/>
                      <a:pt x="587893" y="682136"/>
                    </a:cubicBezTo>
                    <a:lnTo>
                      <a:pt x="633261" y="542356"/>
                    </a:lnTo>
                    <a:lnTo>
                      <a:pt x="760082" y="151634"/>
                    </a:lnTo>
                    <a:cubicBezTo>
                      <a:pt x="750436" y="136338"/>
                      <a:pt x="739407" y="121835"/>
                      <a:pt x="726992" y="108196"/>
                    </a:cubicBezTo>
                    <a:cubicBezTo>
                      <a:pt x="661880" y="36115"/>
                      <a:pt x="566605" y="98"/>
                      <a:pt x="441191" y="98"/>
                    </a:cubicBezTo>
                    <a:lnTo>
                      <a:pt x="64" y="98"/>
                    </a:lnTo>
                    <a:lnTo>
                      <a:pt x="64" y="1065776"/>
                    </a:lnTo>
                    <a:lnTo>
                      <a:pt x="270455" y="1065776"/>
                    </a:lnTo>
                    <a:lnTo>
                      <a:pt x="270455" y="699929"/>
                    </a:lnTo>
                    <a:close/>
                    <a:moveTo>
                      <a:pt x="502695" y="245252"/>
                    </a:moveTo>
                    <a:cubicBezTo>
                      <a:pt x="528136" y="270852"/>
                      <a:pt x="540846" y="305122"/>
                      <a:pt x="540846" y="348016"/>
                    </a:cubicBezTo>
                    <a:cubicBezTo>
                      <a:pt x="540846" y="391273"/>
                      <a:pt x="529657" y="425566"/>
                      <a:pt x="507302" y="450916"/>
                    </a:cubicBezTo>
                    <a:cubicBezTo>
                      <a:pt x="482769" y="479081"/>
                      <a:pt x="437628" y="493175"/>
                      <a:pt x="371857" y="493175"/>
                    </a:cubicBezTo>
                    <a:lnTo>
                      <a:pt x="270455" y="493175"/>
                    </a:lnTo>
                    <a:lnTo>
                      <a:pt x="270455" y="206875"/>
                    </a:lnTo>
                    <a:lnTo>
                      <a:pt x="372606" y="206875"/>
                    </a:lnTo>
                    <a:cubicBezTo>
                      <a:pt x="433906" y="206875"/>
                      <a:pt x="477276" y="219652"/>
                      <a:pt x="502695" y="245252"/>
                    </a:cubicBezTo>
                    <a:close/>
                  </a:path>
                </a:pathLst>
              </a:custGeom>
              <a:solidFill>
                <a:schemeClr val="bg1">
                  <a:alpha val="91000"/>
                </a:schemeClr>
              </a:solidFill>
              <a:ln w="22666" cap="flat">
                <a:noFill/>
                <a:prstDash val="solid"/>
                <a:round/>
              </a:ln>
            </p:spPr>
            <p:txBody>
              <a:bodyPr rtlCol="0" anchor="ctr"/>
              <a:lstStyle/>
              <a:p>
                <a:endParaRPr lang="en-US"/>
              </a:p>
            </p:txBody>
          </p:sp>
        </p:grpSp>
      </p:grpSp>
      <p:sp>
        <p:nvSpPr>
          <p:cNvPr id="19" name="TextBox 18">
            <a:extLst>
              <a:ext uri="{FF2B5EF4-FFF2-40B4-BE49-F238E27FC236}">
                <a16:creationId xmlns:a16="http://schemas.microsoft.com/office/drawing/2014/main" id="{405EC87A-1424-A286-5DC1-FCCEA9505807}"/>
              </a:ext>
            </a:extLst>
          </p:cNvPr>
          <p:cNvSpPr txBox="1"/>
          <p:nvPr/>
        </p:nvSpPr>
        <p:spPr>
          <a:xfrm>
            <a:off x="334963" y="-2745417"/>
            <a:ext cx="9355792" cy="1477328"/>
          </a:xfrm>
          <a:prstGeom prst="rect">
            <a:avLst/>
          </a:prstGeom>
          <a:noFill/>
        </p:spPr>
        <p:txBody>
          <a:bodyPr wrap="square">
            <a:spAutoFit/>
          </a:bodyPr>
          <a:lstStyle/>
          <a:p>
            <a:pPr>
              <a:spcAft>
                <a:spcPts val="600"/>
              </a:spcAft>
            </a:pPr>
            <a:r>
              <a:rPr lang="es-ES" sz="2000" dirty="0" err="1">
                <a:solidFill>
                  <a:schemeClr val="bg1"/>
                </a:solidFill>
                <a:latin typeface="Fira Sans" panose="020B0503050000020004" pitchFamily="34" charset="0"/>
              </a:rPr>
              <a:t>Peeeero</a:t>
            </a:r>
            <a:r>
              <a:rPr lang="es-ES" sz="2000" dirty="0">
                <a:solidFill>
                  <a:schemeClr val="bg1"/>
                </a:solidFill>
                <a:latin typeface="Fira Sans" panose="020B0503050000020004" pitchFamily="34" charset="0"/>
              </a:rPr>
              <a:t>… para poder transformar una app web tradicional en una PWA, tenemos que añadir dos ingredientes:</a:t>
            </a:r>
          </a:p>
          <a:p>
            <a:pPr>
              <a:spcAft>
                <a:spcPts val="600"/>
              </a:spcAft>
            </a:pPr>
            <a:r>
              <a:rPr lang="en-US" sz="2000" dirty="0">
                <a:solidFill>
                  <a:schemeClr val="bg1"/>
                </a:solidFill>
                <a:latin typeface="Fira Sans" panose="020B0503050000020004" pitchFamily="34" charset="0"/>
              </a:rPr>
              <a:t>📄</a:t>
            </a:r>
            <a:r>
              <a:rPr lang="es-ES" sz="2000" dirty="0">
                <a:solidFill>
                  <a:schemeClr val="bg1"/>
                </a:solidFill>
                <a:latin typeface="Fira Sans" panose="020B0503050000020004" pitchFamily="34" charset="0"/>
              </a:rPr>
              <a:t>	un archivo </a:t>
            </a:r>
            <a:r>
              <a:rPr lang="es-ES" sz="2000" i="1" dirty="0" err="1">
                <a:solidFill>
                  <a:schemeClr val="bg1"/>
                </a:solidFill>
                <a:latin typeface="Fira Sans" panose="020B0503050000020004" pitchFamily="34" charset="0"/>
              </a:rPr>
              <a:t>manifiest</a:t>
            </a:r>
            <a:r>
              <a:rPr lang="es-ES" sz="2000" dirty="0">
                <a:solidFill>
                  <a:schemeClr val="bg1"/>
                </a:solidFill>
                <a:latin typeface="Fira Sans" panose="020B0503050000020004" pitchFamily="34" charset="0"/>
              </a:rPr>
              <a:t> </a:t>
            </a:r>
          </a:p>
          <a:p>
            <a:pPr>
              <a:spcAft>
                <a:spcPts val="600"/>
              </a:spcAft>
            </a:pPr>
            <a:r>
              <a:rPr lang="en-US" sz="2000" dirty="0">
                <a:solidFill>
                  <a:schemeClr val="bg1"/>
                </a:solidFill>
                <a:latin typeface="Fira Sans" panose="020B0503050000020004" pitchFamily="34" charset="0"/>
              </a:rPr>
              <a:t>⚙️</a:t>
            </a:r>
            <a:r>
              <a:rPr lang="es-ES" sz="2000" dirty="0">
                <a:solidFill>
                  <a:schemeClr val="bg1"/>
                </a:solidFill>
                <a:latin typeface="Fira Sans" panose="020B0503050000020004" pitchFamily="34" charset="0"/>
              </a:rPr>
              <a:t>	y un </a:t>
            </a:r>
            <a:r>
              <a:rPr lang="es-ES" sz="2000" i="1" dirty="0" err="1">
                <a:solidFill>
                  <a:schemeClr val="bg1"/>
                </a:solidFill>
                <a:latin typeface="Fira Sans" panose="020B0503050000020004" pitchFamily="34" charset="0"/>
              </a:rPr>
              <a:t>service</a:t>
            </a:r>
            <a:r>
              <a:rPr lang="es-ES" sz="2000" i="1" dirty="0">
                <a:solidFill>
                  <a:schemeClr val="bg1"/>
                </a:solidFill>
                <a:latin typeface="Fira Sans" panose="020B0503050000020004" pitchFamily="34" charset="0"/>
              </a:rPr>
              <a:t> </a:t>
            </a:r>
            <a:r>
              <a:rPr lang="es-ES" sz="2000" i="1" dirty="0" err="1">
                <a:solidFill>
                  <a:schemeClr val="bg1"/>
                </a:solidFill>
                <a:latin typeface="Fira Sans" panose="020B0503050000020004" pitchFamily="34" charset="0"/>
              </a:rPr>
              <a:t>worker</a:t>
            </a:r>
            <a:r>
              <a:rPr lang="es-ES" sz="2000" dirty="0">
                <a:solidFill>
                  <a:schemeClr val="bg1"/>
                </a:solidFill>
                <a:latin typeface="Fira Sans" panose="020B0503050000020004" pitchFamily="34" charset="0"/>
              </a:rPr>
              <a:t>.</a:t>
            </a:r>
          </a:p>
        </p:txBody>
      </p:sp>
      <p:sp>
        <p:nvSpPr>
          <p:cNvPr id="20" name="TextBox 19">
            <a:extLst>
              <a:ext uri="{FF2B5EF4-FFF2-40B4-BE49-F238E27FC236}">
                <a16:creationId xmlns:a16="http://schemas.microsoft.com/office/drawing/2014/main" id="{C058CE02-634F-1C96-3A04-C52314629F4F}"/>
              </a:ext>
            </a:extLst>
          </p:cNvPr>
          <p:cNvSpPr txBox="1"/>
          <p:nvPr/>
        </p:nvSpPr>
        <p:spPr>
          <a:xfrm>
            <a:off x="334963" y="-1037219"/>
            <a:ext cx="9355792" cy="523220"/>
          </a:xfrm>
          <a:prstGeom prst="rect">
            <a:avLst/>
          </a:prstGeom>
          <a:noFill/>
        </p:spPr>
        <p:txBody>
          <a:bodyPr wrap="square">
            <a:spAutoFit/>
          </a:bodyPr>
          <a:lstStyle/>
          <a:p>
            <a:pPr>
              <a:spcAft>
                <a:spcPts val="600"/>
              </a:spcAft>
            </a:pPr>
            <a:r>
              <a:rPr lang="es-ES" sz="2800" b="1" dirty="0">
                <a:solidFill>
                  <a:schemeClr val="bg1"/>
                </a:solidFill>
                <a:latin typeface="Fira Sans" panose="020B0503050000020004" pitchFamily="34" charset="0"/>
              </a:rPr>
              <a:t>¡Veamos de qué se tratan!</a:t>
            </a:r>
          </a:p>
        </p:txBody>
      </p:sp>
      <p:sp>
        <p:nvSpPr>
          <p:cNvPr id="21" name="TextBox 20">
            <a:extLst>
              <a:ext uri="{FF2B5EF4-FFF2-40B4-BE49-F238E27FC236}">
                <a16:creationId xmlns:a16="http://schemas.microsoft.com/office/drawing/2014/main" id="{33AE8063-5152-D1EB-D680-AF3A7C87D6E9}"/>
              </a:ext>
            </a:extLst>
          </p:cNvPr>
          <p:cNvSpPr txBox="1"/>
          <p:nvPr/>
        </p:nvSpPr>
        <p:spPr>
          <a:xfrm>
            <a:off x="334964" y="3718456"/>
            <a:ext cx="3513706" cy="584775"/>
          </a:xfrm>
          <a:prstGeom prst="rect">
            <a:avLst/>
          </a:prstGeom>
          <a:noFill/>
        </p:spPr>
        <p:txBody>
          <a:bodyPr wrap="square">
            <a:spAutoFit/>
          </a:bodyPr>
          <a:lstStyle/>
          <a:p>
            <a:pPr marL="355600" indent="-355600">
              <a:spcAft>
                <a:spcPts val="600"/>
              </a:spcAft>
              <a:tabLst>
                <a:tab pos="355600" algn="l"/>
              </a:tabLst>
            </a:pPr>
            <a:r>
              <a:rPr lang="en-US" sz="1600" dirty="0">
                <a:solidFill>
                  <a:schemeClr val="bg1"/>
                </a:solidFill>
                <a:latin typeface="Fira Sans Light" panose="020B0403050000020004" pitchFamily="34" charset="0"/>
                <a:hlinkClick r:id="rId2">
                  <a:extLst>
                    <a:ext uri="{A12FA001-AC4F-418D-AE19-62706E023703}">
                      <ahyp:hlinkClr xmlns:ahyp="http://schemas.microsoft.com/office/drawing/2018/hyperlinkcolor" val="tx"/>
                    </a:ext>
                  </a:extLst>
                </a:hlinkClick>
              </a:rPr>
              <a:t>🔗	</a:t>
            </a:r>
            <a:r>
              <a:rPr lang="es-ES" sz="1600" dirty="0">
                <a:solidFill>
                  <a:schemeClr val="bg1"/>
                </a:solidFill>
                <a:latin typeface="Fira Sans Light" panose="020B0403050000020004" pitchFamily="34" charset="0"/>
                <a:hlinkClick r:id="rId2">
                  <a:extLst>
                    <a:ext uri="{A12FA001-AC4F-418D-AE19-62706E023703}">
                      <ahyp:hlinkClr xmlns:ahyp="http://schemas.microsoft.com/office/drawing/2018/hyperlinkcolor" val="tx"/>
                    </a:ext>
                  </a:extLst>
                </a:hlinkClick>
              </a:rPr>
              <a:t>Cómo agregar un manifiesto en la aplicación web</a:t>
            </a:r>
            <a:endParaRPr lang="es-ES" sz="1600" dirty="0">
              <a:solidFill>
                <a:schemeClr val="bg1"/>
              </a:solidFill>
              <a:latin typeface="Fira Sans Light" panose="020B0403050000020004" pitchFamily="34" charset="0"/>
            </a:endParaRPr>
          </a:p>
        </p:txBody>
      </p:sp>
    </p:spTree>
    <p:extLst>
      <p:ext uri="{BB962C8B-B14F-4D97-AF65-F5344CB8AC3E}">
        <p14:creationId xmlns:p14="http://schemas.microsoft.com/office/powerpoint/2010/main" val="15059732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decel="50000" fill="hold" grpId="0" nodeType="withEffect">
                                  <p:stCondLst>
                                    <p:cond delay="0"/>
                                  </p:stCondLst>
                                  <p:childTnLst>
                                    <p:animMotion origin="layout" path="M -3.33333E-6 2.59259E-6 L -3.33333E-6 -0.32315 " pathEditMode="relative" rAng="0" ptsTypes="AA">
                                      <p:cBhvr>
                                        <p:cTn id="6" dur="10000" fill="hold"/>
                                        <p:tgtEl>
                                          <p:spTgt spid="6"/>
                                        </p:tgtEl>
                                        <p:attrNameLst>
                                          <p:attrName>ppt_x</p:attrName>
                                          <p:attrName>ppt_y</p:attrName>
                                        </p:attrNameLst>
                                      </p:cBhvr>
                                      <p:rCtr x="0" y="-1615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2FC024E-9034-7B1C-FD6E-1A4799C7DD93}"/>
              </a:ext>
            </a:extLst>
          </p:cNvPr>
          <p:cNvSpPr txBox="1"/>
          <p:nvPr/>
        </p:nvSpPr>
        <p:spPr>
          <a:xfrm>
            <a:off x="4197579" y="-7534452"/>
            <a:ext cx="7659459" cy="9233297"/>
          </a:xfrm>
          <a:prstGeom prst="rect">
            <a:avLst/>
          </a:prstGeom>
          <a:noFill/>
        </p:spPr>
        <p:txBody>
          <a:bodyPr wrap="square">
            <a:spAutoFit/>
          </a:bodyPr>
          <a:lstStyle/>
          <a:p>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"name"</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"My </a:t>
            </a:r>
            <a:r>
              <a:rPr lang="en-US" b="0" dirty="0" err="1">
                <a:solidFill>
                  <a:srgbClr val="CE9178"/>
                </a:solidFill>
                <a:effectLst/>
                <a:latin typeface="Fira Code" panose="020B0809050000020004" pitchFamily="49" charset="0"/>
              </a:rPr>
              <a:t>ToDo</a:t>
            </a:r>
            <a:r>
              <a:rPr lang="en-US" b="0" dirty="0">
                <a:solidFill>
                  <a:srgbClr val="CE9178"/>
                </a:solidFill>
                <a:effectLst/>
                <a:latin typeface="Fira Code" panose="020B0809050000020004" pitchFamily="49" charset="0"/>
              </a:rPr>
              <a:t> List"</a:t>
            </a:r>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a:t>
            </a:r>
            <a:r>
              <a:rPr lang="en-US" b="0" dirty="0" err="1">
                <a:solidFill>
                  <a:srgbClr val="9CDCFE"/>
                </a:solidFill>
                <a:effectLst/>
                <a:latin typeface="Fira Code" panose="020B0809050000020004" pitchFamily="49" charset="0"/>
              </a:rPr>
              <a:t>short_name</a:t>
            </a:r>
            <a:r>
              <a:rPr lang="en-US" b="0" dirty="0">
                <a:solidFill>
                  <a:srgbClr val="9CDCFE"/>
                </a:solidFill>
                <a:effectLst/>
                <a:latin typeface="Fira Code" panose="020B0809050000020004" pitchFamily="49" charset="0"/>
              </a:rPr>
              <a:t>"</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a:t>
            </a:r>
            <a:r>
              <a:rPr lang="en-US" b="0" dirty="0" err="1">
                <a:solidFill>
                  <a:srgbClr val="CE9178"/>
                </a:solidFill>
                <a:effectLst/>
                <a:latin typeface="Fira Code" panose="020B0809050000020004" pitchFamily="49" charset="0"/>
              </a:rPr>
              <a:t>MyToDoList</a:t>
            </a:r>
            <a:r>
              <a:rPr lang="en-US" b="0" dirty="0">
                <a:solidFill>
                  <a:srgbClr val="CE9178"/>
                </a:solidFill>
                <a:effectLst/>
                <a:latin typeface="Fira Code" panose="020B0809050000020004" pitchFamily="49" charset="0"/>
              </a:rPr>
              <a:t>"</a:t>
            </a:r>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"description"</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"Just a simple example of a PWA"</a:t>
            </a:r>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a:t>
            </a:r>
            <a:r>
              <a:rPr lang="en-US" b="0" dirty="0" err="1">
                <a:solidFill>
                  <a:srgbClr val="9CDCFE"/>
                </a:solidFill>
                <a:effectLst/>
                <a:latin typeface="Fira Code" panose="020B0809050000020004" pitchFamily="49" charset="0"/>
              </a:rPr>
              <a:t>start_url</a:t>
            </a:r>
            <a:r>
              <a:rPr lang="en-US" b="0" dirty="0">
                <a:solidFill>
                  <a:srgbClr val="9CDCFE"/>
                </a:solidFill>
                <a:effectLst/>
                <a:latin typeface="Fira Code" panose="020B0809050000020004" pitchFamily="49" charset="0"/>
              </a:rPr>
              <a:t>"</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"index.html"</a:t>
            </a:r>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"id"</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"index.html"</a:t>
            </a:r>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a:t>
            </a:r>
            <a:r>
              <a:rPr lang="en-US" b="0" dirty="0" err="1">
                <a:solidFill>
                  <a:srgbClr val="9CDCFE"/>
                </a:solidFill>
                <a:effectLst/>
                <a:latin typeface="Fira Code" panose="020B0809050000020004" pitchFamily="49" charset="0"/>
              </a:rPr>
              <a:t>display_override</a:t>
            </a:r>
            <a:r>
              <a:rPr lang="en-US" b="0" dirty="0">
                <a:solidFill>
                  <a:srgbClr val="9CDCFE"/>
                </a:solidFill>
                <a:effectLst/>
                <a:latin typeface="Fira Code" panose="020B0809050000020004" pitchFamily="49" charset="0"/>
              </a:rPr>
              <a:t>"</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"window-controls-overlay"</a:t>
            </a:r>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a:t>
            </a:r>
            <a:r>
              <a:rPr lang="en-US" b="0" dirty="0" err="1">
                <a:solidFill>
                  <a:srgbClr val="9CDCFE"/>
                </a:solidFill>
                <a:effectLst/>
                <a:latin typeface="Fira Code" panose="020B0809050000020004" pitchFamily="49" charset="0"/>
              </a:rPr>
              <a:t>background_color</a:t>
            </a:r>
            <a:r>
              <a:rPr lang="en-US" b="0" dirty="0">
                <a:solidFill>
                  <a:srgbClr val="9CDCFE"/>
                </a:solidFill>
                <a:effectLst/>
                <a:latin typeface="Fira Code" panose="020B0809050000020004" pitchFamily="49" charset="0"/>
              </a:rPr>
              <a:t>"</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"#222"</a:t>
            </a:r>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a:t>
            </a:r>
            <a:r>
              <a:rPr lang="en-US" b="0" dirty="0" err="1">
                <a:solidFill>
                  <a:srgbClr val="9CDCFE"/>
                </a:solidFill>
                <a:effectLst/>
                <a:latin typeface="Fira Code" panose="020B0809050000020004" pitchFamily="49" charset="0"/>
              </a:rPr>
              <a:t>theme_color</a:t>
            </a:r>
            <a:r>
              <a:rPr lang="en-US" b="0" dirty="0">
                <a:solidFill>
                  <a:srgbClr val="9CDCFE"/>
                </a:solidFill>
                <a:effectLst/>
                <a:latin typeface="Fira Code" panose="020B0809050000020004" pitchFamily="49" charset="0"/>
              </a:rPr>
              <a:t>"</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"#222"</a:t>
            </a:r>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"orientation"</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"portrait-primary"</a:t>
            </a:r>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"icons"</a:t>
            </a:r>
            <a:r>
              <a:rPr lang="en-US" b="0" dirty="0">
                <a:solidFill>
                  <a:srgbClr val="D4D4D4"/>
                </a:solidFill>
                <a:effectLst/>
                <a:latin typeface="Fira Code" panose="020B0809050000020004" pitchFamily="49" charset="0"/>
              </a:rPr>
              <a:t>: [</a:t>
            </a:r>
          </a:p>
          <a:p>
            <a:r>
              <a:rPr lang="en-US" b="0" dirty="0">
                <a:solidFill>
                  <a:srgbClr val="D4D4D4"/>
                </a:solidFill>
                <a:effectLst/>
                <a:latin typeface="Fira Code" panose="020B0809050000020004" pitchFamily="49" charset="0"/>
              </a:rPr>
              <a:t>        {</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a:t>
            </a:r>
            <a:r>
              <a:rPr lang="en-US" b="0" dirty="0" err="1">
                <a:solidFill>
                  <a:srgbClr val="9CDCFE"/>
                </a:solidFill>
                <a:effectLst/>
                <a:latin typeface="Fira Code" panose="020B0809050000020004" pitchFamily="49" charset="0"/>
              </a:rPr>
              <a:t>src</a:t>
            </a:r>
            <a:r>
              <a:rPr lang="en-US" b="0" dirty="0">
                <a:solidFill>
                  <a:srgbClr val="9CDCFE"/>
                </a:solidFill>
                <a:effectLst/>
                <a:latin typeface="Fira Code" panose="020B0809050000020004" pitchFamily="49" charset="0"/>
              </a:rPr>
              <a:t>"</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"/assets/icons/icon-192x192.png"</a:t>
            </a:r>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"sizes"</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"192x192"</a:t>
            </a:r>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"type"</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"image/</a:t>
            </a:r>
            <a:r>
              <a:rPr lang="en-US" b="0" dirty="0" err="1">
                <a:solidFill>
                  <a:srgbClr val="CE9178"/>
                </a:solidFill>
                <a:effectLst/>
                <a:latin typeface="Fira Code" panose="020B0809050000020004" pitchFamily="49" charset="0"/>
              </a:rPr>
              <a:t>png</a:t>
            </a:r>
            <a:r>
              <a:rPr lang="en-US" b="0" dirty="0">
                <a:solidFill>
                  <a:srgbClr val="CE9178"/>
                </a:solidFill>
                <a:effectLst/>
                <a:latin typeface="Fira Code" panose="020B0809050000020004" pitchFamily="49" charset="0"/>
              </a:rPr>
              <a:t>"</a:t>
            </a:r>
            <a:endParaRPr lang="en-US" b="0" dirty="0">
              <a:solidFill>
                <a:srgbClr val="D4D4D4"/>
              </a:solidFill>
              <a:effectLst/>
              <a:latin typeface="Fira Code" panose="020B0809050000020004" pitchFamily="49" charset="0"/>
            </a:endParaRPr>
          </a:p>
          <a:p>
            <a:r>
              <a:rPr lang="en-US" b="0" dirty="0">
                <a:solidFill>
                  <a:srgbClr val="D4D4D4"/>
                </a:solidFill>
                <a:effectLst/>
                <a:latin typeface="Fira Code" panose="020B0809050000020004" pitchFamily="49" charset="0"/>
              </a:rPr>
              <a:t>        },</a:t>
            </a:r>
          </a:p>
          <a:p>
            <a:r>
              <a:rPr lang="en-US" b="0" dirty="0">
                <a:solidFill>
                  <a:srgbClr val="D4D4D4"/>
                </a:solidFill>
                <a:effectLst/>
                <a:latin typeface="Fira Code" panose="020B0809050000020004" pitchFamily="49" charset="0"/>
              </a:rPr>
              <a:t>        {</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a:t>
            </a:r>
            <a:r>
              <a:rPr lang="en-US" b="0" dirty="0" err="1">
                <a:solidFill>
                  <a:srgbClr val="9CDCFE"/>
                </a:solidFill>
                <a:effectLst/>
                <a:latin typeface="Fira Code" panose="020B0809050000020004" pitchFamily="49" charset="0"/>
              </a:rPr>
              <a:t>src</a:t>
            </a:r>
            <a:r>
              <a:rPr lang="en-US" b="0" dirty="0">
                <a:solidFill>
                  <a:srgbClr val="9CDCFE"/>
                </a:solidFill>
                <a:effectLst/>
                <a:latin typeface="Fira Code" panose="020B0809050000020004" pitchFamily="49" charset="0"/>
              </a:rPr>
              <a:t>"</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"/assets/icons/icon-256x256.png"</a:t>
            </a:r>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"sizes"</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"256x256"</a:t>
            </a:r>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"type"</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"image/</a:t>
            </a:r>
            <a:r>
              <a:rPr lang="en-US" b="0" dirty="0" err="1">
                <a:solidFill>
                  <a:srgbClr val="CE9178"/>
                </a:solidFill>
                <a:effectLst/>
                <a:latin typeface="Fira Code" panose="020B0809050000020004" pitchFamily="49" charset="0"/>
              </a:rPr>
              <a:t>png</a:t>
            </a:r>
            <a:r>
              <a:rPr lang="en-US" b="0" dirty="0">
                <a:solidFill>
                  <a:srgbClr val="CE9178"/>
                </a:solidFill>
                <a:effectLst/>
                <a:latin typeface="Fira Code" panose="020B0809050000020004" pitchFamily="49" charset="0"/>
              </a:rPr>
              <a:t>"</a:t>
            </a:r>
            <a:endParaRPr lang="en-US" b="0" dirty="0">
              <a:solidFill>
                <a:srgbClr val="D4D4D4"/>
              </a:solidFill>
              <a:effectLst/>
              <a:latin typeface="Fira Code" panose="020B0809050000020004" pitchFamily="49" charset="0"/>
            </a:endParaRPr>
          </a:p>
          <a:p>
            <a:r>
              <a:rPr lang="en-US" b="0" dirty="0">
                <a:solidFill>
                  <a:srgbClr val="D4D4D4"/>
                </a:solidFill>
                <a:effectLst/>
                <a:latin typeface="Fira Code" panose="020B0809050000020004" pitchFamily="49" charset="0"/>
              </a:rPr>
              <a:t>        },</a:t>
            </a:r>
          </a:p>
          <a:p>
            <a:r>
              <a:rPr lang="en-US" b="0" dirty="0">
                <a:solidFill>
                  <a:srgbClr val="D4D4D4"/>
                </a:solidFill>
                <a:effectLst/>
                <a:latin typeface="Fira Code" panose="020B0809050000020004" pitchFamily="49" charset="0"/>
              </a:rPr>
              <a:t>        {</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a:t>
            </a:r>
            <a:r>
              <a:rPr lang="en-US" b="0" dirty="0" err="1">
                <a:solidFill>
                  <a:srgbClr val="9CDCFE"/>
                </a:solidFill>
                <a:effectLst/>
                <a:latin typeface="Fira Code" panose="020B0809050000020004" pitchFamily="49" charset="0"/>
              </a:rPr>
              <a:t>src</a:t>
            </a:r>
            <a:r>
              <a:rPr lang="en-US" b="0" dirty="0">
                <a:solidFill>
                  <a:srgbClr val="9CDCFE"/>
                </a:solidFill>
                <a:effectLst/>
                <a:latin typeface="Fira Code" panose="020B0809050000020004" pitchFamily="49" charset="0"/>
              </a:rPr>
              <a:t>"</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"/assets/icons/icon-384x384.png"</a:t>
            </a:r>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"sizes"</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"384x384"</a:t>
            </a:r>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"type"</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"image/</a:t>
            </a:r>
            <a:r>
              <a:rPr lang="en-US" b="0" dirty="0" err="1">
                <a:solidFill>
                  <a:srgbClr val="CE9178"/>
                </a:solidFill>
                <a:effectLst/>
                <a:latin typeface="Fira Code" panose="020B0809050000020004" pitchFamily="49" charset="0"/>
              </a:rPr>
              <a:t>png</a:t>
            </a:r>
            <a:r>
              <a:rPr lang="en-US" b="0" dirty="0">
                <a:solidFill>
                  <a:srgbClr val="CE9178"/>
                </a:solidFill>
                <a:effectLst/>
                <a:latin typeface="Fira Code" panose="020B0809050000020004" pitchFamily="49" charset="0"/>
              </a:rPr>
              <a:t>"</a:t>
            </a:r>
            <a:endParaRPr lang="en-US" b="0" dirty="0">
              <a:solidFill>
                <a:srgbClr val="D4D4D4"/>
              </a:solidFill>
              <a:effectLst/>
              <a:latin typeface="Fira Code" panose="020B0809050000020004" pitchFamily="49" charset="0"/>
            </a:endParaRPr>
          </a:p>
          <a:p>
            <a:r>
              <a:rPr lang="en-US" b="0" dirty="0">
                <a:solidFill>
                  <a:srgbClr val="D4D4D4"/>
                </a:solidFill>
                <a:effectLst/>
                <a:latin typeface="Fira Code" panose="020B0809050000020004" pitchFamily="49" charset="0"/>
              </a:rPr>
              <a:t>        },</a:t>
            </a:r>
          </a:p>
          <a:p>
            <a:r>
              <a:rPr lang="en-US" b="0" dirty="0">
                <a:solidFill>
                  <a:srgbClr val="D4D4D4"/>
                </a:solidFill>
                <a:effectLst/>
                <a:latin typeface="Fira Code" panose="020B0809050000020004" pitchFamily="49" charset="0"/>
              </a:rPr>
              <a:t>        {</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a:t>
            </a:r>
            <a:r>
              <a:rPr lang="en-US" b="0" dirty="0" err="1">
                <a:solidFill>
                  <a:srgbClr val="9CDCFE"/>
                </a:solidFill>
                <a:effectLst/>
                <a:latin typeface="Fira Code" panose="020B0809050000020004" pitchFamily="49" charset="0"/>
              </a:rPr>
              <a:t>src</a:t>
            </a:r>
            <a:r>
              <a:rPr lang="en-US" b="0" dirty="0">
                <a:solidFill>
                  <a:srgbClr val="9CDCFE"/>
                </a:solidFill>
                <a:effectLst/>
                <a:latin typeface="Fira Code" panose="020B0809050000020004" pitchFamily="49" charset="0"/>
              </a:rPr>
              <a:t>"</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"/assets/icons/icon-512x512.png"</a:t>
            </a:r>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"sizes"</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"512x512"</a:t>
            </a:r>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"type"</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"image/</a:t>
            </a:r>
            <a:r>
              <a:rPr lang="en-US" b="0" dirty="0" err="1">
                <a:solidFill>
                  <a:srgbClr val="CE9178"/>
                </a:solidFill>
                <a:effectLst/>
                <a:latin typeface="Fira Code" panose="020B0809050000020004" pitchFamily="49" charset="0"/>
              </a:rPr>
              <a:t>png</a:t>
            </a:r>
            <a:r>
              <a:rPr lang="en-US" b="0" dirty="0">
                <a:solidFill>
                  <a:srgbClr val="CE9178"/>
                </a:solidFill>
                <a:effectLst/>
                <a:latin typeface="Fira Code" panose="020B0809050000020004" pitchFamily="49" charset="0"/>
              </a:rPr>
              <a:t>"</a:t>
            </a:r>
            <a:endParaRPr lang="en-US" b="0" dirty="0">
              <a:solidFill>
                <a:srgbClr val="D4D4D4"/>
              </a:solidFill>
              <a:effectLst/>
              <a:latin typeface="Fira Code" panose="020B0809050000020004" pitchFamily="49" charset="0"/>
            </a:endParaRPr>
          </a:p>
          <a:p>
            <a:r>
              <a:rPr lang="en-US" b="0" dirty="0">
                <a:solidFill>
                  <a:srgbClr val="D4D4D4"/>
                </a:solidFill>
                <a:effectLst/>
                <a:latin typeface="Fira Code" panose="020B0809050000020004" pitchFamily="49" charset="0"/>
              </a:rPr>
              <a:t>        }</a:t>
            </a:r>
          </a:p>
          <a:p>
            <a:r>
              <a:rPr lang="en-US" b="0" dirty="0">
                <a:solidFill>
                  <a:srgbClr val="D4D4D4"/>
                </a:solidFill>
                <a:effectLst/>
                <a:latin typeface="Fira Code" panose="020B0809050000020004" pitchFamily="49" charset="0"/>
              </a:rPr>
              <a:t>    ]</a:t>
            </a:r>
          </a:p>
          <a:p>
            <a:r>
              <a:rPr lang="en-US" b="0" dirty="0">
                <a:solidFill>
                  <a:srgbClr val="D4D4D4"/>
                </a:solidFill>
                <a:effectLst/>
                <a:latin typeface="Fira Code" panose="020B0809050000020004" pitchFamily="49" charset="0"/>
              </a:rPr>
              <a:t>}</a:t>
            </a:r>
          </a:p>
        </p:txBody>
      </p:sp>
      <p:sp>
        <p:nvSpPr>
          <p:cNvPr id="7" name="TextBox 6">
            <a:extLst>
              <a:ext uri="{FF2B5EF4-FFF2-40B4-BE49-F238E27FC236}">
                <a16:creationId xmlns:a16="http://schemas.microsoft.com/office/drawing/2014/main" id="{AB8E98FC-53FB-81FE-9458-4DB82F21411E}"/>
              </a:ext>
            </a:extLst>
          </p:cNvPr>
          <p:cNvSpPr txBox="1"/>
          <p:nvPr/>
        </p:nvSpPr>
        <p:spPr>
          <a:xfrm>
            <a:off x="334964" y="1687130"/>
            <a:ext cx="3513706" cy="1631216"/>
          </a:xfrm>
          <a:prstGeom prst="rect">
            <a:avLst/>
          </a:prstGeom>
          <a:noFill/>
        </p:spPr>
        <p:txBody>
          <a:bodyPr wrap="square">
            <a:spAutoFit/>
          </a:bodyPr>
          <a:lstStyle/>
          <a:p>
            <a:pPr>
              <a:spcAft>
                <a:spcPts val="600"/>
              </a:spcAft>
            </a:pPr>
            <a:r>
              <a:rPr lang="es-ES" sz="2000" dirty="0">
                <a:solidFill>
                  <a:schemeClr val="bg1"/>
                </a:solidFill>
                <a:latin typeface="Fira Sans" panose="020B0503050000020004" pitchFamily="34" charset="0"/>
              </a:rPr>
              <a:t>Es un simple archivo JSON que i</a:t>
            </a:r>
            <a:r>
              <a:rPr lang="es-ES" sz="2000" b="1" dirty="0">
                <a:solidFill>
                  <a:schemeClr val="bg1"/>
                </a:solidFill>
                <a:latin typeface="Fira Sans" panose="020B0503050000020004" pitchFamily="34" charset="0"/>
              </a:rPr>
              <a:t>nforma al navegador cómo debe comportarse la app</a:t>
            </a:r>
            <a:r>
              <a:rPr lang="es-ES" sz="2000" dirty="0">
                <a:solidFill>
                  <a:schemeClr val="bg1"/>
                </a:solidFill>
                <a:latin typeface="Fira Sans" panose="020B0503050000020004" pitchFamily="34" charset="0"/>
              </a:rPr>
              <a:t> cuando se instala en nuestros dispositivos.</a:t>
            </a:r>
          </a:p>
        </p:txBody>
      </p:sp>
      <p:sp>
        <p:nvSpPr>
          <p:cNvPr id="9" name="TextBox 8">
            <a:extLst>
              <a:ext uri="{FF2B5EF4-FFF2-40B4-BE49-F238E27FC236}">
                <a16:creationId xmlns:a16="http://schemas.microsoft.com/office/drawing/2014/main" id="{00E1B63E-4C1D-3758-8010-C1BE56F5466C}"/>
              </a:ext>
            </a:extLst>
          </p:cNvPr>
          <p:cNvSpPr txBox="1"/>
          <p:nvPr/>
        </p:nvSpPr>
        <p:spPr>
          <a:xfrm>
            <a:off x="334963" y="1287020"/>
            <a:ext cx="3308989" cy="400110"/>
          </a:xfrm>
          <a:prstGeom prst="rect">
            <a:avLst/>
          </a:prstGeom>
          <a:noFill/>
        </p:spPr>
        <p:txBody>
          <a:bodyPr wrap="square">
            <a:spAutoFit/>
          </a:bodyPr>
          <a:lstStyle/>
          <a:p>
            <a:pPr marL="363538" indent="-363538">
              <a:spcAft>
                <a:spcPts val="600"/>
              </a:spcAft>
              <a:tabLst>
                <a:tab pos="363538" algn="l"/>
              </a:tabLst>
            </a:pPr>
            <a:r>
              <a:rPr lang="en-US" sz="2000" b="1" dirty="0">
                <a:solidFill>
                  <a:schemeClr val="bg1"/>
                </a:solidFill>
                <a:latin typeface="Fira Code" panose="020B0809050000020004" pitchFamily="49" charset="0"/>
                <a:ea typeface="Fira Code" panose="020B0809050000020004" pitchFamily="49" charset="0"/>
                <a:cs typeface="Fira Code" panose="020B0809050000020004" pitchFamily="49" charset="0"/>
              </a:rPr>
              <a:t>📃	</a:t>
            </a:r>
            <a:r>
              <a:rPr lang="es-ES" sz="2000" b="1" dirty="0" err="1">
                <a:solidFill>
                  <a:schemeClr val="bg1"/>
                </a:solidFill>
                <a:latin typeface="Fira Code" panose="020B0809050000020004" pitchFamily="49" charset="0"/>
                <a:ea typeface="Fira Code" panose="020B0809050000020004" pitchFamily="49" charset="0"/>
                <a:cs typeface="Fira Code" panose="020B0809050000020004" pitchFamily="49" charset="0"/>
              </a:rPr>
              <a:t>manifest.json</a:t>
            </a:r>
            <a:endParaRPr lang="es-ES" sz="2000" b="1" dirty="0">
              <a:solidFill>
                <a:schemeClr val="bg1"/>
              </a:solidFill>
              <a:latin typeface="Fira Code" panose="020B0809050000020004" pitchFamily="49" charset="0"/>
              <a:ea typeface="Fira Code" panose="020B0809050000020004" pitchFamily="49" charset="0"/>
              <a:cs typeface="Fira Code" panose="020B0809050000020004" pitchFamily="49" charset="0"/>
            </a:endParaRPr>
          </a:p>
        </p:txBody>
      </p:sp>
      <p:sp>
        <p:nvSpPr>
          <p:cNvPr id="10" name="TextBox 9">
            <a:extLst>
              <a:ext uri="{FF2B5EF4-FFF2-40B4-BE49-F238E27FC236}">
                <a16:creationId xmlns:a16="http://schemas.microsoft.com/office/drawing/2014/main" id="{6E1213EF-14CE-0537-F60E-363ABF2AAF11}"/>
              </a:ext>
            </a:extLst>
          </p:cNvPr>
          <p:cNvSpPr txBox="1"/>
          <p:nvPr/>
        </p:nvSpPr>
        <p:spPr>
          <a:xfrm>
            <a:off x="334964" y="4126144"/>
            <a:ext cx="3513706" cy="1015663"/>
          </a:xfrm>
          <a:prstGeom prst="rect">
            <a:avLst/>
          </a:prstGeom>
          <a:noFill/>
        </p:spPr>
        <p:txBody>
          <a:bodyPr wrap="square">
            <a:spAutoFit/>
          </a:bodyPr>
          <a:lstStyle/>
          <a:p>
            <a:pPr>
              <a:spcAft>
                <a:spcPts val="600"/>
              </a:spcAft>
            </a:pPr>
            <a:r>
              <a:rPr lang="es-ES" sz="2000" dirty="0">
                <a:solidFill>
                  <a:schemeClr val="bg1"/>
                </a:solidFill>
                <a:latin typeface="Fira Sans" panose="020B0503050000020004" pitchFamily="34" charset="0"/>
              </a:rPr>
              <a:t>El archivo </a:t>
            </a:r>
            <a:r>
              <a:rPr lang="es-ES" sz="2000" dirty="0" err="1">
                <a:solidFill>
                  <a:schemeClr val="bg1"/>
                </a:solidFill>
                <a:latin typeface="Fira Code" panose="020B0809050000020004" pitchFamily="49" charset="0"/>
                <a:ea typeface="Fira Code" panose="020B0809050000020004" pitchFamily="49" charset="0"/>
                <a:cs typeface="Fira Code" panose="020B0809050000020004" pitchFamily="49" charset="0"/>
              </a:rPr>
              <a:t>manifest</a:t>
            </a:r>
            <a:r>
              <a:rPr lang="es-ES" sz="2000" dirty="0">
                <a:solidFill>
                  <a:schemeClr val="bg1"/>
                </a:solidFill>
                <a:latin typeface="Fira Sans" panose="020B0503050000020004" pitchFamily="34" charset="0"/>
              </a:rPr>
              <a:t>, debe ser </a:t>
            </a:r>
            <a:r>
              <a:rPr lang="es-ES" sz="2000" dirty="0" err="1">
                <a:solidFill>
                  <a:schemeClr val="bg1"/>
                </a:solidFill>
                <a:latin typeface="Fira Sans" panose="020B0503050000020004" pitchFamily="34" charset="0"/>
              </a:rPr>
              <a:t>linkeado</a:t>
            </a:r>
            <a:r>
              <a:rPr lang="es-ES" sz="2000" dirty="0">
                <a:solidFill>
                  <a:schemeClr val="bg1"/>
                </a:solidFill>
                <a:latin typeface="Fira Sans" panose="020B0503050000020004" pitchFamily="34" charset="0"/>
              </a:rPr>
              <a:t> en el documento </a:t>
            </a:r>
            <a:r>
              <a:rPr lang="es-ES" sz="2000" dirty="0">
                <a:solidFill>
                  <a:schemeClr val="bg1"/>
                </a:solidFill>
                <a:latin typeface="Fira Code" panose="020B0809050000020004" pitchFamily="49" charset="0"/>
                <a:ea typeface="Fira Code" panose="020B0809050000020004" pitchFamily="49" charset="0"/>
                <a:cs typeface="Fira Code" panose="020B0809050000020004" pitchFamily="49" charset="0"/>
              </a:rPr>
              <a:t>index.html</a:t>
            </a:r>
          </a:p>
        </p:txBody>
      </p:sp>
      <p:sp>
        <p:nvSpPr>
          <p:cNvPr id="11" name="TextBox 10">
            <a:extLst>
              <a:ext uri="{FF2B5EF4-FFF2-40B4-BE49-F238E27FC236}">
                <a16:creationId xmlns:a16="http://schemas.microsoft.com/office/drawing/2014/main" id="{C1085412-BE07-77E5-237D-672EC48CA65D}"/>
              </a:ext>
            </a:extLst>
          </p:cNvPr>
          <p:cNvSpPr txBox="1"/>
          <p:nvPr/>
        </p:nvSpPr>
        <p:spPr>
          <a:xfrm>
            <a:off x="4197578" y="2233318"/>
            <a:ext cx="10064521" cy="4801314"/>
          </a:xfrm>
          <a:prstGeom prst="rect">
            <a:avLst/>
          </a:prstGeom>
          <a:noFill/>
        </p:spPr>
        <p:txBody>
          <a:bodyPr wrap="square">
            <a:spAutoFit/>
          </a:bodyPr>
          <a:lstStyle/>
          <a:p>
            <a:r>
              <a:rPr lang="en-US" b="0" dirty="0">
                <a:solidFill>
                  <a:srgbClr val="808080"/>
                </a:solidFill>
                <a:effectLst/>
                <a:latin typeface="Fira Code" panose="020B0809050000020004" pitchFamily="49" charset="0"/>
              </a:rPr>
              <a:t>&lt;!</a:t>
            </a:r>
            <a:r>
              <a:rPr lang="en-US" b="0" dirty="0">
                <a:solidFill>
                  <a:srgbClr val="569CD6"/>
                </a:solidFill>
                <a:effectLst/>
                <a:latin typeface="Fira Code" panose="020B0809050000020004" pitchFamily="49" charset="0"/>
              </a:rPr>
              <a:t>DOCTYPE</a:t>
            </a:r>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html</a:t>
            </a:r>
            <a:r>
              <a:rPr lang="en-US" b="0" dirty="0">
                <a:solidFill>
                  <a:srgbClr val="808080"/>
                </a:solidFill>
                <a:effectLst/>
                <a:latin typeface="Fira Code" panose="020B0809050000020004" pitchFamily="49" charset="0"/>
              </a:rPr>
              <a:t>&gt;</a:t>
            </a:r>
            <a:endParaRPr lang="en-US" b="0" dirty="0">
              <a:solidFill>
                <a:srgbClr val="D4D4D4"/>
              </a:solidFill>
              <a:effectLst/>
              <a:latin typeface="Fira Code" panose="020B0809050000020004" pitchFamily="49" charset="0"/>
            </a:endParaRPr>
          </a:p>
          <a:p>
            <a:r>
              <a:rPr lang="en-US" b="0" dirty="0">
                <a:solidFill>
                  <a:srgbClr val="808080"/>
                </a:solidFill>
                <a:effectLst/>
                <a:latin typeface="Fira Code" panose="020B0809050000020004" pitchFamily="49" charset="0"/>
              </a:rPr>
              <a:t>&lt;</a:t>
            </a:r>
            <a:r>
              <a:rPr lang="en-US" b="0" dirty="0">
                <a:solidFill>
                  <a:srgbClr val="569CD6"/>
                </a:solidFill>
                <a:effectLst/>
                <a:latin typeface="Fira Code" panose="020B0809050000020004" pitchFamily="49" charset="0"/>
              </a:rPr>
              <a:t>html</a:t>
            </a:r>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lang</a:t>
            </a:r>
            <a:r>
              <a:rPr lang="en-US" b="0" dirty="0">
                <a:solidFill>
                  <a:srgbClr val="D4D4D4"/>
                </a:solidFill>
                <a:effectLst/>
                <a:latin typeface="Fira Code" panose="020B0809050000020004" pitchFamily="49" charset="0"/>
              </a:rPr>
              <a:t>=</a:t>
            </a:r>
            <a:r>
              <a:rPr lang="en-US" b="0" dirty="0">
                <a:solidFill>
                  <a:srgbClr val="CE9178"/>
                </a:solidFill>
                <a:effectLst/>
                <a:latin typeface="Fira Code" panose="020B0809050000020004" pitchFamily="49" charset="0"/>
              </a:rPr>
              <a:t>"</a:t>
            </a:r>
            <a:r>
              <a:rPr lang="en-US" b="0" dirty="0" err="1">
                <a:solidFill>
                  <a:srgbClr val="CE9178"/>
                </a:solidFill>
                <a:effectLst/>
                <a:latin typeface="Fira Code" panose="020B0809050000020004" pitchFamily="49" charset="0"/>
              </a:rPr>
              <a:t>en</a:t>
            </a:r>
            <a:r>
              <a:rPr lang="en-US" b="0" dirty="0">
                <a:solidFill>
                  <a:srgbClr val="CE9178"/>
                </a:solidFill>
                <a:effectLst/>
                <a:latin typeface="Fira Code" panose="020B0809050000020004" pitchFamily="49" charset="0"/>
              </a:rPr>
              <a:t>"</a:t>
            </a:r>
            <a:r>
              <a:rPr lang="en-US" b="0" dirty="0">
                <a:solidFill>
                  <a:srgbClr val="808080"/>
                </a:solidFill>
                <a:effectLst/>
                <a:latin typeface="Fira Code" panose="020B0809050000020004" pitchFamily="49" charset="0"/>
              </a:rPr>
              <a:t>&gt;</a:t>
            </a:r>
            <a:endParaRPr lang="en-US" b="0" dirty="0">
              <a:solidFill>
                <a:srgbClr val="D4D4D4"/>
              </a:solidFill>
              <a:effectLst/>
              <a:latin typeface="Fira Code" panose="020B0809050000020004" pitchFamily="49" charset="0"/>
            </a:endParaRPr>
          </a:p>
          <a:p>
            <a:br>
              <a:rPr lang="en-US" b="0" dirty="0">
                <a:solidFill>
                  <a:srgbClr val="D4D4D4"/>
                </a:solidFill>
                <a:effectLst/>
                <a:latin typeface="Fira Code" panose="020B0809050000020004" pitchFamily="49" charset="0"/>
              </a:rPr>
            </a:br>
            <a:r>
              <a:rPr lang="en-US" b="0" dirty="0">
                <a:solidFill>
                  <a:srgbClr val="808080"/>
                </a:solidFill>
                <a:effectLst/>
                <a:latin typeface="Fira Code" panose="020B0809050000020004" pitchFamily="49" charset="0"/>
              </a:rPr>
              <a:t>&lt;</a:t>
            </a:r>
            <a:r>
              <a:rPr lang="en-US" b="0" dirty="0">
                <a:solidFill>
                  <a:srgbClr val="569CD6"/>
                </a:solidFill>
                <a:effectLst/>
                <a:latin typeface="Fira Code" panose="020B0809050000020004" pitchFamily="49" charset="0"/>
              </a:rPr>
              <a:t>head</a:t>
            </a:r>
            <a:r>
              <a:rPr lang="en-US" b="0" dirty="0">
                <a:solidFill>
                  <a:srgbClr val="808080"/>
                </a:solidFill>
                <a:effectLst/>
                <a:latin typeface="Fira Code" panose="020B0809050000020004" pitchFamily="49" charset="0"/>
              </a:rPr>
              <a:t>&gt;</a:t>
            </a:r>
            <a:endParaRPr lang="en-US" b="0" dirty="0">
              <a:solidFill>
                <a:srgbClr val="D4D4D4"/>
              </a:solidFill>
              <a:effectLst/>
              <a:latin typeface="Fira Code" panose="020B0809050000020004" pitchFamily="49" charset="0"/>
            </a:endParaRPr>
          </a:p>
          <a:p>
            <a:br>
              <a:rPr lang="en-US" b="0" dirty="0">
                <a:solidFill>
                  <a:srgbClr val="D4D4D4"/>
                </a:solidFill>
                <a:effectLst/>
                <a:latin typeface="Fira Code" panose="020B0809050000020004" pitchFamily="49" charset="0"/>
              </a:rPr>
            </a:br>
            <a:r>
              <a:rPr lang="en-US" b="0" dirty="0">
                <a:solidFill>
                  <a:srgbClr val="D4D4D4"/>
                </a:solidFill>
                <a:effectLst/>
                <a:latin typeface="Fira Code" panose="020B0809050000020004" pitchFamily="49" charset="0"/>
              </a:rPr>
              <a:t>    </a:t>
            </a:r>
            <a:r>
              <a:rPr lang="en-US" b="0" dirty="0">
                <a:solidFill>
                  <a:srgbClr val="808080"/>
                </a:solidFill>
                <a:effectLst/>
                <a:latin typeface="Fira Code" panose="020B0809050000020004" pitchFamily="49" charset="0"/>
              </a:rPr>
              <a:t>&lt;</a:t>
            </a:r>
            <a:r>
              <a:rPr lang="en-US" b="0" dirty="0">
                <a:solidFill>
                  <a:srgbClr val="569CD6"/>
                </a:solidFill>
                <a:effectLst/>
                <a:latin typeface="Fira Code" panose="020B0809050000020004" pitchFamily="49" charset="0"/>
              </a:rPr>
              <a:t>title</a:t>
            </a:r>
            <a:r>
              <a:rPr lang="en-US" b="0" dirty="0">
                <a:solidFill>
                  <a:srgbClr val="808080"/>
                </a:solidFill>
                <a:effectLst/>
                <a:latin typeface="Fira Code" panose="020B0809050000020004" pitchFamily="49" charset="0"/>
              </a:rPr>
              <a:t>&gt;</a:t>
            </a:r>
            <a:r>
              <a:rPr lang="en-US" b="0" dirty="0">
                <a:solidFill>
                  <a:srgbClr val="D4D4D4"/>
                </a:solidFill>
                <a:effectLst/>
                <a:latin typeface="Fira Code" panose="020B0809050000020004" pitchFamily="49" charset="0"/>
              </a:rPr>
              <a:t>My </a:t>
            </a:r>
            <a:r>
              <a:rPr lang="en-US" b="0" dirty="0" err="1">
                <a:solidFill>
                  <a:srgbClr val="D4D4D4"/>
                </a:solidFill>
                <a:effectLst/>
                <a:latin typeface="Fira Code" panose="020B0809050000020004" pitchFamily="49" charset="0"/>
              </a:rPr>
              <a:t>ToDo</a:t>
            </a:r>
            <a:r>
              <a:rPr lang="en-US" b="0" dirty="0">
                <a:solidFill>
                  <a:srgbClr val="D4D4D4"/>
                </a:solidFill>
                <a:effectLst/>
                <a:latin typeface="Fira Code" panose="020B0809050000020004" pitchFamily="49" charset="0"/>
              </a:rPr>
              <a:t> List</a:t>
            </a:r>
            <a:r>
              <a:rPr lang="en-US" b="0" dirty="0">
                <a:solidFill>
                  <a:srgbClr val="808080"/>
                </a:solidFill>
                <a:effectLst/>
                <a:latin typeface="Fira Code" panose="020B0809050000020004" pitchFamily="49" charset="0"/>
              </a:rPr>
              <a:t>&lt;/</a:t>
            </a:r>
            <a:r>
              <a:rPr lang="en-US" b="0" dirty="0">
                <a:solidFill>
                  <a:srgbClr val="569CD6"/>
                </a:solidFill>
                <a:effectLst/>
                <a:latin typeface="Fira Code" panose="020B0809050000020004" pitchFamily="49" charset="0"/>
              </a:rPr>
              <a:t>title</a:t>
            </a:r>
            <a:r>
              <a:rPr lang="en-US" b="0" dirty="0">
                <a:solidFill>
                  <a:srgbClr val="808080"/>
                </a:solidFill>
                <a:effectLst/>
                <a:latin typeface="Fira Code" panose="020B0809050000020004" pitchFamily="49" charset="0"/>
              </a:rPr>
              <a:t>&gt;</a:t>
            </a:r>
            <a:br>
              <a:rPr lang="en-US" b="0" dirty="0">
                <a:solidFill>
                  <a:srgbClr val="D4D4D4"/>
                </a:solidFill>
                <a:effectLst/>
                <a:latin typeface="Fira Code" panose="020B0809050000020004" pitchFamily="49" charset="0"/>
              </a:rPr>
            </a:br>
            <a:r>
              <a:rPr lang="en-US" b="0" dirty="0">
                <a:solidFill>
                  <a:srgbClr val="D4D4D4"/>
                </a:solidFill>
                <a:effectLst/>
                <a:latin typeface="Fira Code" panose="020B0809050000020004" pitchFamily="49" charset="0"/>
              </a:rPr>
              <a:t>    </a:t>
            </a:r>
            <a:r>
              <a:rPr lang="en-US" b="0" dirty="0">
                <a:solidFill>
                  <a:srgbClr val="808080"/>
                </a:solidFill>
                <a:effectLst/>
                <a:latin typeface="Fira Code" panose="020B0809050000020004" pitchFamily="49" charset="0"/>
              </a:rPr>
              <a:t>&lt;</a:t>
            </a:r>
            <a:r>
              <a:rPr lang="en-US" b="0" dirty="0">
                <a:solidFill>
                  <a:srgbClr val="569CD6"/>
                </a:solidFill>
                <a:effectLst/>
                <a:latin typeface="Fira Code" panose="020B0809050000020004" pitchFamily="49" charset="0"/>
              </a:rPr>
              <a:t>link</a:t>
            </a:r>
            <a:r>
              <a:rPr lang="en-US" b="0" dirty="0">
                <a:solidFill>
                  <a:srgbClr val="D4D4D4"/>
                </a:solidFill>
                <a:effectLst/>
                <a:latin typeface="Fira Code" panose="020B0809050000020004" pitchFamily="49" charset="0"/>
              </a:rPr>
              <a:t> </a:t>
            </a:r>
            <a:r>
              <a:rPr lang="en-US" b="0" dirty="0" err="1">
                <a:solidFill>
                  <a:srgbClr val="9CDCFE"/>
                </a:solidFill>
                <a:effectLst/>
                <a:latin typeface="Fira Code" panose="020B0809050000020004" pitchFamily="49" charset="0"/>
              </a:rPr>
              <a:t>rel</a:t>
            </a:r>
            <a:r>
              <a:rPr lang="en-US" b="0" dirty="0">
                <a:solidFill>
                  <a:srgbClr val="D4D4D4"/>
                </a:solidFill>
                <a:effectLst/>
                <a:latin typeface="Fira Code" panose="020B0809050000020004" pitchFamily="49" charset="0"/>
              </a:rPr>
              <a:t>=</a:t>
            </a:r>
            <a:r>
              <a:rPr lang="en-US" b="0" dirty="0">
                <a:solidFill>
                  <a:srgbClr val="CE9178"/>
                </a:solidFill>
                <a:effectLst/>
                <a:latin typeface="Fira Code" panose="020B0809050000020004" pitchFamily="49" charset="0"/>
              </a:rPr>
              <a:t>"stylesheet"</a:t>
            </a:r>
            <a:r>
              <a:rPr lang="en-US" b="0" dirty="0">
                <a:solidFill>
                  <a:srgbClr val="D4D4D4"/>
                </a:solidFill>
                <a:effectLst/>
                <a:latin typeface="Fira Code" panose="020B0809050000020004" pitchFamily="49" charset="0"/>
              </a:rPr>
              <a:t> </a:t>
            </a:r>
            <a:r>
              <a:rPr lang="en-US" b="0" dirty="0" err="1">
                <a:solidFill>
                  <a:srgbClr val="9CDCFE"/>
                </a:solidFill>
                <a:effectLst/>
                <a:latin typeface="Fira Code" panose="020B0809050000020004" pitchFamily="49" charset="0"/>
              </a:rPr>
              <a:t>href</a:t>
            </a:r>
            <a:r>
              <a:rPr lang="en-US" b="0" dirty="0">
                <a:solidFill>
                  <a:srgbClr val="D4D4D4"/>
                </a:solidFill>
                <a:effectLst/>
                <a:latin typeface="Fira Code" panose="020B0809050000020004" pitchFamily="49" charset="0"/>
              </a:rPr>
              <a:t>=</a:t>
            </a:r>
            <a:r>
              <a:rPr lang="en-US" b="0" dirty="0">
                <a:solidFill>
                  <a:srgbClr val="CE9178"/>
                </a:solidFill>
                <a:effectLst/>
                <a:latin typeface="Fira Code" panose="020B0809050000020004" pitchFamily="49" charset="0"/>
              </a:rPr>
              <a:t>"/styles/styles.min.css"</a:t>
            </a:r>
            <a:r>
              <a:rPr lang="en-US" b="0" dirty="0">
                <a:solidFill>
                  <a:srgbClr val="808080"/>
                </a:solidFill>
                <a:effectLst/>
                <a:latin typeface="Fira Code" panose="020B0809050000020004" pitchFamily="49" charset="0"/>
              </a:rPr>
              <a:t>&gt;</a:t>
            </a:r>
            <a:br>
              <a:rPr lang="en-US" b="0" dirty="0">
                <a:solidFill>
                  <a:srgbClr val="D4D4D4"/>
                </a:solidFill>
                <a:effectLst/>
                <a:latin typeface="Fira Code" panose="020B0809050000020004" pitchFamily="49" charset="0"/>
              </a:rPr>
            </a:br>
            <a:br>
              <a:rPr lang="en-US" b="0" dirty="0">
                <a:solidFill>
                  <a:srgbClr val="D4D4D4"/>
                </a:solidFill>
                <a:effectLst/>
                <a:latin typeface="Fira Code" panose="020B0809050000020004" pitchFamily="49" charset="0"/>
              </a:rPr>
            </a:br>
            <a:r>
              <a:rPr lang="en-US" b="0" dirty="0">
                <a:solidFill>
                  <a:srgbClr val="D4D4D4"/>
                </a:solidFill>
                <a:effectLst/>
                <a:latin typeface="Fira Code" panose="020B0809050000020004" pitchFamily="49" charset="0"/>
              </a:rPr>
              <a:t>    </a:t>
            </a:r>
            <a:r>
              <a:rPr lang="en-US" b="0" dirty="0">
                <a:solidFill>
                  <a:srgbClr val="808080"/>
                </a:solidFill>
                <a:effectLst/>
                <a:latin typeface="Fira Code" panose="020B0809050000020004" pitchFamily="49" charset="0"/>
              </a:rPr>
              <a:t>&lt;</a:t>
            </a:r>
            <a:r>
              <a:rPr lang="en-US" b="0" dirty="0">
                <a:solidFill>
                  <a:srgbClr val="569CD6"/>
                </a:solidFill>
                <a:effectLst/>
                <a:latin typeface="Fira Code" panose="020B0809050000020004" pitchFamily="49" charset="0"/>
              </a:rPr>
              <a:t>link</a:t>
            </a:r>
            <a:r>
              <a:rPr lang="en-US" b="0" dirty="0">
                <a:solidFill>
                  <a:srgbClr val="D4D4D4"/>
                </a:solidFill>
                <a:effectLst/>
                <a:latin typeface="Fira Code" panose="020B0809050000020004" pitchFamily="49" charset="0"/>
              </a:rPr>
              <a:t> </a:t>
            </a:r>
            <a:r>
              <a:rPr lang="en-US" b="0" dirty="0" err="1">
                <a:solidFill>
                  <a:srgbClr val="9CDCFE"/>
                </a:solidFill>
                <a:effectLst/>
                <a:latin typeface="Fira Code" panose="020B0809050000020004" pitchFamily="49" charset="0"/>
              </a:rPr>
              <a:t>rel</a:t>
            </a:r>
            <a:r>
              <a:rPr lang="en-US" b="0" dirty="0">
                <a:solidFill>
                  <a:srgbClr val="D4D4D4"/>
                </a:solidFill>
                <a:effectLst/>
                <a:latin typeface="Fira Code" panose="020B0809050000020004" pitchFamily="49" charset="0"/>
              </a:rPr>
              <a:t>=</a:t>
            </a:r>
            <a:r>
              <a:rPr lang="en-US" b="0" dirty="0">
                <a:solidFill>
                  <a:srgbClr val="CE9178"/>
                </a:solidFill>
                <a:effectLst/>
                <a:latin typeface="Fira Code" panose="020B0809050000020004" pitchFamily="49" charset="0"/>
              </a:rPr>
              <a:t>"manifest"</a:t>
            </a:r>
            <a:r>
              <a:rPr lang="en-US" b="0" dirty="0">
                <a:solidFill>
                  <a:srgbClr val="D4D4D4"/>
                </a:solidFill>
                <a:effectLst/>
                <a:latin typeface="Fira Code" panose="020B0809050000020004" pitchFamily="49" charset="0"/>
              </a:rPr>
              <a:t> </a:t>
            </a:r>
            <a:r>
              <a:rPr lang="en-US" b="0" dirty="0" err="1">
                <a:solidFill>
                  <a:srgbClr val="9CDCFE"/>
                </a:solidFill>
                <a:effectLst/>
                <a:latin typeface="Fira Code" panose="020B0809050000020004" pitchFamily="49" charset="0"/>
              </a:rPr>
              <a:t>href</a:t>
            </a:r>
            <a:r>
              <a:rPr lang="en-US" b="0" dirty="0">
                <a:solidFill>
                  <a:srgbClr val="D4D4D4"/>
                </a:solidFill>
                <a:effectLst/>
                <a:latin typeface="Fira Code" panose="020B0809050000020004" pitchFamily="49" charset="0"/>
              </a:rPr>
              <a:t>=</a:t>
            </a:r>
            <a:r>
              <a:rPr lang="en-US" b="0" dirty="0">
                <a:solidFill>
                  <a:srgbClr val="CE9178"/>
                </a:solidFill>
                <a:effectLst/>
                <a:latin typeface="Fira Code" panose="020B0809050000020004" pitchFamily="49" charset="0"/>
              </a:rPr>
              <a:t>"</a:t>
            </a:r>
            <a:r>
              <a:rPr lang="en-US" b="0" dirty="0" err="1">
                <a:solidFill>
                  <a:srgbClr val="CE9178"/>
                </a:solidFill>
                <a:effectLst/>
                <a:latin typeface="Fira Code" panose="020B0809050000020004" pitchFamily="49" charset="0"/>
              </a:rPr>
              <a:t>manifest.json</a:t>
            </a:r>
            <a:r>
              <a:rPr lang="en-US" b="0" dirty="0">
                <a:solidFill>
                  <a:srgbClr val="CE9178"/>
                </a:solidFill>
                <a:effectLst/>
                <a:latin typeface="Fira Code" panose="020B0809050000020004" pitchFamily="49" charset="0"/>
              </a:rPr>
              <a:t>"</a:t>
            </a:r>
            <a:r>
              <a:rPr lang="en-US" b="0" dirty="0">
                <a:solidFill>
                  <a:srgbClr val="D4D4D4"/>
                </a:solidFill>
                <a:effectLst/>
                <a:latin typeface="Fira Code" panose="020B0809050000020004" pitchFamily="49" charset="0"/>
              </a:rPr>
              <a:t> </a:t>
            </a:r>
            <a:r>
              <a:rPr lang="en-US" b="0" dirty="0">
                <a:solidFill>
                  <a:srgbClr val="808080"/>
                </a:solidFill>
                <a:effectLst/>
                <a:latin typeface="Fira Code" panose="020B0809050000020004" pitchFamily="49" charset="0"/>
              </a:rPr>
              <a:t>/&gt;</a:t>
            </a:r>
            <a:endParaRPr lang="en-US" b="0" dirty="0">
              <a:solidFill>
                <a:srgbClr val="D4D4D4"/>
              </a:solidFill>
              <a:effectLst/>
              <a:latin typeface="Fira Code" panose="020B0809050000020004" pitchFamily="49" charset="0"/>
            </a:endParaRPr>
          </a:p>
          <a:p>
            <a:endParaRPr lang="en-US" b="0" dirty="0">
              <a:solidFill>
                <a:srgbClr val="D4D4D4"/>
              </a:solidFill>
              <a:effectLst/>
              <a:latin typeface="Fira Code" panose="020B0809050000020004" pitchFamily="49" charset="0"/>
            </a:endParaRPr>
          </a:p>
          <a:p>
            <a:r>
              <a:rPr lang="en-US" b="0" dirty="0">
                <a:solidFill>
                  <a:srgbClr val="D4D4D4">
                    <a:alpha val="75000"/>
                  </a:srgbClr>
                </a:solidFill>
                <a:effectLst/>
                <a:latin typeface="Fira Code" panose="020B0809050000020004" pitchFamily="49" charset="0"/>
              </a:rPr>
              <a:t>    </a:t>
            </a:r>
            <a:r>
              <a:rPr lang="en-US" b="0" dirty="0">
                <a:solidFill>
                  <a:srgbClr val="808080">
                    <a:alpha val="75000"/>
                  </a:srgbClr>
                </a:solidFill>
                <a:effectLst/>
                <a:latin typeface="Fira Code" panose="020B0809050000020004" pitchFamily="49" charset="0"/>
              </a:rPr>
              <a:t>&lt;</a:t>
            </a:r>
            <a:r>
              <a:rPr lang="en-US" b="0" dirty="0">
                <a:solidFill>
                  <a:srgbClr val="569CD6">
                    <a:alpha val="75000"/>
                  </a:srgbClr>
                </a:solidFill>
                <a:effectLst/>
                <a:latin typeface="Fira Code" panose="020B0809050000020004" pitchFamily="49" charset="0"/>
              </a:rPr>
              <a:t>link</a:t>
            </a:r>
            <a:r>
              <a:rPr lang="en-US" b="0" dirty="0">
                <a:solidFill>
                  <a:srgbClr val="D4D4D4">
                    <a:alpha val="75000"/>
                  </a:srgbClr>
                </a:solidFill>
                <a:effectLst/>
                <a:latin typeface="Fira Code" panose="020B0809050000020004" pitchFamily="49" charset="0"/>
              </a:rPr>
              <a:t> </a:t>
            </a:r>
            <a:r>
              <a:rPr lang="en-US" b="0" dirty="0" err="1">
                <a:solidFill>
                  <a:srgbClr val="9CDCFE">
                    <a:alpha val="75000"/>
                  </a:srgbClr>
                </a:solidFill>
                <a:effectLst/>
                <a:latin typeface="Fira Code" panose="020B0809050000020004" pitchFamily="49" charset="0"/>
              </a:rPr>
              <a:t>rel</a:t>
            </a:r>
            <a:r>
              <a:rPr lang="en-US" b="0" dirty="0">
                <a:solidFill>
                  <a:srgbClr val="D4D4D4">
                    <a:alpha val="75000"/>
                  </a:srgbClr>
                </a:solidFill>
                <a:effectLst/>
                <a:latin typeface="Fira Code" panose="020B0809050000020004" pitchFamily="49" charset="0"/>
              </a:rPr>
              <a:t>=</a:t>
            </a:r>
            <a:r>
              <a:rPr lang="en-US" b="0" dirty="0">
                <a:solidFill>
                  <a:srgbClr val="CE9178">
                    <a:alpha val="75000"/>
                  </a:srgbClr>
                </a:solidFill>
                <a:effectLst/>
                <a:latin typeface="Fira Code" panose="020B0809050000020004" pitchFamily="49" charset="0"/>
              </a:rPr>
              <a:t>"apple-touch-icon"</a:t>
            </a:r>
            <a:r>
              <a:rPr lang="en-US" b="0" dirty="0">
                <a:solidFill>
                  <a:srgbClr val="D4D4D4">
                    <a:alpha val="75000"/>
                  </a:srgbClr>
                </a:solidFill>
                <a:effectLst/>
                <a:latin typeface="Fira Code" panose="020B0809050000020004" pitchFamily="49" charset="0"/>
              </a:rPr>
              <a:t> </a:t>
            </a:r>
            <a:r>
              <a:rPr lang="en-US" b="0" dirty="0" err="1">
                <a:solidFill>
                  <a:srgbClr val="9CDCFE">
                    <a:alpha val="75000"/>
                  </a:srgbClr>
                </a:solidFill>
                <a:effectLst/>
                <a:latin typeface="Fira Code" panose="020B0809050000020004" pitchFamily="49" charset="0"/>
              </a:rPr>
              <a:t>href</a:t>
            </a:r>
            <a:r>
              <a:rPr lang="en-US" b="0" dirty="0">
                <a:solidFill>
                  <a:srgbClr val="D4D4D4">
                    <a:alpha val="75000"/>
                  </a:srgbClr>
                </a:solidFill>
                <a:effectLst/>
                <a:latin typeface="Fira Code" panose="020B0809050000020004" pitchFamily="49" charset="0"/>
              </a:rPr>
              <a:t>=</a:t>
            </a:r>
            <a:r>
              <a:rPr lang="en-US" b="0" dirty="0">
                <a:solidFill>
                  <a:srgbClr val="CE9178">
                    <a:alpha val="75000"/>
                  </a:srgbClr>
                </a:solidFill>
                <a:effectLst/>
                <a:latin typeface="Fira Code" panose="020B0809050000020004" pitchFamily="49" charset="0"/>
              </a:rPr>
              <a:t>"images/icons/icon-192x192.png"</a:t>
            </a:r>
            <a:r>
              <a:rPr lang="en-US" b="0" dirty="0">
                <a:solidFill>
                  <a:srgbClr val="D4D4D4">
                    <a:alpha val="75000"/>
                  </a:srgbClr>
                </a:solidFill>
                <a:effectLst/>
                <a:latin typeface="Fira Code" panose="020B0809050000020004" pitchFamily="49" charset="0"/>
              </a:rPr>
              <a:t> </a:t>
            </a:r>
            <a:r>
              <a:rPr lang="en-US" b="0" dirty="0">
                <a:solidFill>
                  <a:srgbClr val="808080">
                    <a:alpha val="75000"/>
                  </a:srgbClr>
                </a:solidFill>
                <a:effectLst/>
                <a:latin typeface="Fira Code" panose="020B0809050000020004" pitchFamily="49" charset="0"/>
              </a:rPr>
              <a:t>/&gt;</a:t>
            </a:r>
            <a:endParaRPr lang="en-US" b="0" dirty="0">
              <a:solidFill>
                <a:srgbClr val="D4D4D4">
                  <a:alpha val="75000"/>
                </a:srgbClr>
              </a:solidFill>
              <a:effectLst/>
              <a:latin typeface="Fira Code" panose="020B0809050000020004" pitchFamily="49" charset="0"/>
            </a:endParaRPr>
          </a:p>
          <a:p>
            <a:r>
              <a:rPr lang="en-US" b="0" dirty="0">
                <a:solidFill>
                  <a:srgbClr val="D4D4D4">
                    <a:alpha val="50000"/>
                  </a:srgbClr>
                </a:solidFill>
                <a:effectLst/>
                <a:latin typeface="Fira Code" panose="020B0809050000020004" pitchFamily="49" charset="0"/>
              </a:rPr>
              <a:t>    </a:t>
            </a:r>
            <a:r>
              <a:rPr lang="en-US" b="0" dirty="0">
                <a:solidFill>
                  <a:srgbClr val="808080">
                    <a:alpha val="50000"/>
                  </a:srgbClr>
                </a:solidFill>
                <a:effectLst/>
                <a:latin typeface="Fira Code" panose="020B0809050000020004" pitchFamily="49" charset="0"/>
              </a:rPr>
              <a:t>&lt;</a:t>
            </a:r>
            <a:r>
              <a:rPr lang="en-US" b="0" dirty="0">
                <a:solidFill>
                  <a:srgbClr val="569CD6">
                    <a:alpha val="50000"/>
                  </a:srgbClr>
                </a:solidFill>
                <a:effectLst/>
                <a:latin typeface="Fira Code" panose="020B0809050000020004" pitchFamily="49" charset="0"/>
              </a:rPr>
              <a:t>link</a:t>
            </a:r>
            <a:r>
              <a:rPr lang="en-US" b="0" dirty="0">
                <a:solidFill>
                  <a:srgbClr val="D4D4D4">
                    <a:alpha val="50000"/>
                  </a:srgbClr>
                </a:solidFill>
                <a:effectLst/>
                <a:latin typeface="Fira Code" panose="020B0809050000020004" pitchFamily="49" charset="0"/>
              </a:rPr>
              <a:t> </a:t>
            </a:r>
            <a:r>
              <a:rPr lang="en-US" b="0" dirty="0" err="1">
                <a:solidFill>
                  <a:srgbClr val="9CDCFE">
                    <a:alpha val="50000"/>
                  </a:srgbClr>
                </a:solidFill>
                <a:effectLst/>
                <a:latin typeface="Fira Code" panose="020B0809050000020004" pitchFamily="49" charset="0"/>
              </a:rPr>
              <a:t>rel</a:t>
            </a:r>
            <a:r>
              <a:rPr lang="en-US" b="0" dirty="0">
                <a:solidFill>
                  <a:srgbClr val="D4D4D4">
                    <a:alpha val="50000"/>
                  </a:srgbClr>
                </a:solidFill>
                <a:effectLst/>
                <a:latin typeface="Fira Code" panose="020B0809050000020004" pitchFamily="49" charset="0"/>
              </a:rPr>
              <a:t>=</a:t>
            </a:r>
            <a:r>
              <a:rPr lang="en-US" b="0" dirty="0">
                <a:solidFill>
                  <a:srgbClr val="CE9178">
                    <a:alpha val="50000"/>
                  </a:srgbClr>
                </a:solidFill>
                <a:effectLst/>
                <a:latin typeface="Fira Code" panose="020B0809050000020004" pitchFamily="49" charset="0"/>
              </a:rPr>
              <a:t>"apple-touch-icon"</a:t>
            </a:r>
            <a:r>
              <a:rPr lang="en-US" b="0" dirty="0">
                <a:solidFill>
                  <a:srgbClr val="D4D4D4">
                    <a:alpha val="50000"/>
                  </a:srgbClr>
                </a:solidFill>
                <a:effectLst/>
                <a:latin typeface="Fira Code" panose="020B0809050000020004" pitchFamily="49" charset="0"/>
              </a:rPr>
              <a:t> </a:t>
            </a:r>
            <a:r>
              <a:rPr lang="en-US" b="0" dirty="0" err="1">
                <a:solidFill>
                  <a:srgbClr val="9CDCFE">
                    <a:alpha val="50000"/>
                  </a:srgbClr>
                </a:solidFill>
                <a:effectLst/>
                <a:latin typeface="Fira Code" panose="020B0809050000020004" pitchFamily="49" charset="0"/>
              </a:rPr>
              <a:t>href</a:t>
            </a:r>
            <a:r>
              <a:rPr lang="en-US" b="0" dirty="0">
                <a:solidFill>
                  <a:srgbClr val="D4D4D4">
                    <a:alpha val="50000"/>
                  </a:srgbClr>
                </a:solidFill>
                <a:effectLst/>
                <a:latin typeface="Fira Code" panose="020B0809050000020004" pitchFamily="49" charset="0"/>
              </a:rPr>
              <a:t>=</a:t>
            </a:r>
            <a:r>
              <a:rPr lang="en-US" b="0" dirty="0">
                <a:solidFill>
                  <a:srgbClr val="CE9178">
                    <a:alpha val="50000"/>
                  </a:srgbClr>
                </a:solidFill>
                <a:effectLst/>
                <a:latin typeface="Fira Code" panose="020B0809050000020004" pitchFamily="49" charset="0"/>
              </a:rPr>
              <a:t>"images/icons/icon-256x256.png"</a:t>
            </a:r>
            <a:r>
              <a:rPr lang="en-US" b="0" dirty="0">
                <a:solidFill>
                  <a:srgbClr val="D4D4D4">
                    <a:alpha val="50000"/>
                  </a:srgbClr>
                </a:solidFill>
                <a:effectLst/>
                <a:latin typeface="Fira Code" panose="020B0809050000020004" pitchFamily="49" charset="0"/>
              </a:rPr>
              <a:t> </a:t>
            </a:r>
            <a:r>
              <a:rPr lang="en-US" b="0" dirty="0">
                <a:solidFill>
                  <a:srgbClr val="808080">
                    <a:alpha val="50000"/>
                  </a:srgbClr>
                </a:solidFill>
                <a:effectLst/>
                <a:latin typeface="Fira Code" panose="020B0809050000020004" pitchFamily="49" charset="0"/>
              </a:rPr>
              <a:t>/&gt;</a:t>
            </a:r>
            <a:endParaRPr lang="en-US" b="0" dirty="0">
              <a:solidFill>
                <a:srgbClr val="D4D4D4">
                  <a:alpha val="50000"/>
                </a:srgbClr>
              </a:solidFill>
              <a:effectLst/>
              <a:latin typeface="Fira Code" panose="020B0809050000020004" pitchFamily="49" charset="0"/>
            </a:endParaRPr>
          </a:p>
          <a:p>
            <a:r>
              <a:rPr lang="en-US" b="0" dirty="0">
                <a:solidFill>
                  <a:srgbClr val="D4D4D4">
                    <a:alpha val="35000"/>
                  </a:srgbClr>
                </a:solidFill>
                <a:effectLst/>
                <a:latin typeface="Fira Code" panose="020B0809050000020004" pitchFamily="49" charset="0"/>
              </a:rPr>
              <a:t>    </a:t>
            </a:r>
            <a:r>
              <a:rPr lang="en-US" b="0" dirty="0">
                <a:solidFill>
                  <a:srgbClr val="808080">
                    <a:alpha val="35000"/>
                  </a:srgbClr>
                </a:solidFill>
                <a:effectLst/>
                <a:latin typeface="Fira Code" panose="020B0809050000020004" pitchFamily="49" charset="0"/>
              </a:rPr>
              <a:t>&lt;</a:t>
            </a:r>
            <a:r>
              <a:rPr lang="en-US" b="0" dirty="0">
                <a:solidFill>
                  <a:srgbClr val="569CD6">
                    <a:alpha val="35000"/>
                  </a:srgbClr>
                </a:solidFill>
                <a:effectLst/>
                <a:latin typeface="Fira Code" panose="020B0809050000020004" pitchFamily="49" charset="0"/>
              </a:rPr>
              <a:t>link</a:t>
            </a:r>
            <a:r>
              <a:rPr lang="en-US" b="0" dirty="0">
                <a:solidFill>
                  <a:srgbClr val="D4D4D4">
                    <a:alpha val="35000"/>
                  </a:srgbClr>
                </a:solidFill>
                <a:effectLst/>
                <a:latin typeface="Fira Code" panose="020B0809050000020004" pitchFamily="49" charset="0"/>
              </a:rPr>
              <a:t> </a:t>
            </a:r>
            <a:r>
              <a:rPr lang="en-US" b="0" dirty="0" err="1">
                <a:solidFill>
                  <a:srgbClr val="9CDCFE">
                    <a:alpha val="35000"/>
                  </a:srgbClr>
                </a:solidFill>
                <a:effectLst/>
                <a:latin typeface="Fira Code" panose="020B0809050000020004" pitchFamily="49" charset="0"/>
              </a:rPr>
              <a:t>rel</a:t>
            </a:r>
            <a:r>
              <a:rPr lang="en-US" b="0" dirty="0">
                <a:solidFill>
                  <a:srgbClr val="D4D4D4">
                    <a:alpha val="35000"/>
                  </a:srgbClr>
                </a:solidFill>
                <a:effectLst/>
                <a:latin typeface="Fira Code" panose="020B0809050000020004" pitchFamily="49" charset="0"/>
              </a:rPr>
              <a:t>=</a:t>
            </a:r>
            <a:r>
              <a:rPr lang="en-US" b="0" dirty="0">
                <a:solidFill>
                  <a:srgbClr val="CE9178">
                    <a:alpha val="35000"/>
                  </a:srgbClr>
                </a:solidFill>
                <a:effectLst/>
                <a:latin typeface="Fira Code" panose="020B0809050000020004" pitchFamily="49" charset="0"/>
              </a:rPr>
              <a:t>"apple-touch-icon"</a:t>
            </a:r>
            <a:r>
              <a:rPr lang="en-US" b="0" dirty="0">
                <a:solidFill>
                  <a:srgbClr val="D4D4D4">
                    <a:alpha val="35000"/>
                  </a:srgbClr>
                </a:solidFill>
                <a:effectLst/>
                <a:latin typeface="Fira Code" panose="020B0809050000020004" pitchFamily="49" charset="0"/>
              </a:rPr>
              <a:t> </a:t>
            </a:r>
            <a:r>
              <a:rPr lang="en-US" b="0" dirty="0" err="1">
                <a:solidFill>
                  <a:srgbClr val="9CDCFE">
                    <a:alpha val="35000"/>
                  </a:srgbClr>
                </a:solidFill>
                <a:effectLst/>
                <a:latin typeface="Fira Code" panose="020B0809050000020004" pitchFamily="49" charset="0"/>
              </a:rPr>
              <a:t>href</a:t>
            </a:r>
            <a:r>
              <a:rPr lang="en-US" b="0" dirty="0">
                <a:solidFill>
                  <a:srgbClr val="D4D4D4">
                    <a:alpha val="35000"/>
                  </a:srgbClr>
                </a:solidFill>
                <a:effectLst/>
                <a:latin typeface="Fira Code" panose="020B0809050000020004" pitchFamily="49" charset="0"/>
              </a:rPr>
              <a:t>=</a:t>
            </a:r>
            <a:r>
              <a:rPr lang="en-US" b="0" dirty="0">
                <a:solidFill>
                  <a:srgbClr val="CE9178">
                    <a:alpha val="35000"/>
                  </a:srgbClr>
                </a:solidFill>
                <a:effectLst/>
                <a:latin typeface="Fira Code" panose="020B0809050000020004" pitchFamily="49" charset="0"/>
              </a:rPr>
              <a:t>"images/icons/icon-384x384.png"</a:t>
            </a:r>
            <a:r>
              <a:rPr lang="en-US" b="0" dirty="0">
                <a:solidFill>
                  <a:srgbClr val="D4D4D4">
                    <a:alpha val="35000"/>
                  </a:srgbClr>
                </a:solidFill>
                <a:effectLst/>
                <a:latin typeface="Fira Code" panose="020B0809050000020004" pitchFamily="49" charset="0"/>
              </a:rPr>
              <a:t> </a:t>
            </a:r>
            <a:r>
              <a:rPr lang="en-US" b="0" dirty="0">
                <a:solidFill>
                  <a:srgbClr val="808080">
                    <a:alpha val="35000"/>
                  </a:srgbClr>
                </a:solidFill>
                <a:effectLst/>
                <a:latin typeface="Fira Code" panose="020B0809050000020004" pitchFamily="49" charset="0"/>
              </a:rPr>
              <a:t>/&gt;</a:t>
            </a:r>
            <a:endParaRPr lang="en-US" b="0" dirty="0">
              <a:solidFill>
                <a:srgbClr val="D4D4D4">
                  <a:alpha val="35000"/>
                </a:srgbClr>
              </a:solidFill>
              <a:effectLst/>
              <a:latin typeface="Fira Code" panose="020B0809050000020004" pitchFamily="49" charset="0"/>
            </a:endParaRPr>
          </a:p>
          <a:p>
            <a:r>
              <a:rPr lang="en-US" b="0" dirty="0">
                <a:solidFill>
                  <a:srgbClr val="D4D4D4">
                    <a:alpha val="30000"/>
                  </a:srgbClr>
                </a:solidFill>
                <a:effectLst/>
                <a:latin typeface="Fira Code" panose="020B0809050000020004" pitchFamily="49" charset="0"/>
              </a:rPr>
              <a:t>    </a:t>
            </a:r>
            <a:r>
              <a:rPr lang="en-US" b="0" dirty="0">
                <a:solidFill>
                  <a:srgbClr val="808080">
                    <a:alpha val="30000"/>
                  </a:srgbClr>
                </a:solidFill>
                <a:effectLst/>
                <a:latin typeface="Fira Code" panose="020B0809050000020004" pitchFamily="49" charset="0"/>
              </a:rPr>
              <a:t>&lt;</a:t>
            </a:r>
            <a:r>
              <a:rPr lang="en-US" b="0" dirty="0">
                <a:solidFill>
                  <a:srgbClr val="569CD6">
                    <a:alpha val="30000"/>
                  </a:srgbClr>
                </a:solidFill>
                <a:effectLst/>
                <a:latin typeface="Fira Code" panose="020B0809050000020004" pitchFamily="49" charset="0"/>
              </a:rPr>
              <a:t>link</a:t>
            </a:r>
            <a:r>
              <a:rPr lang="en-US" b="0" dirty="0">
                <a:solidFill>
                  <a:srgbClr val="D4D4D4">
                    <a:alpha val="30000"/>
                  </a:srgbClr>
                </a:solidFill>
                <a:effectLst/>
                <a:latin typeface="Fira Code" panose="020B0809050000020004" pitchFamily="49" charset="0"/>
              </a:rPr>
              <a:t> </a:t>
            </a:r>
            <a:r>
              <a:rPr lang="en-US" b="0" dirty="0" err="1">
                <a:solidFill>
                  <a:srgbClr val="9CDCFE">
                    <a:alpha val="30000"/>
                  </a:srgbClr>
                </a:solidFill>
                <a:effectLst/>
                <a:latin typeface="Fira Code" panose="020B0809050000020004" pitchFamily="49" charset="0"/>
              </a:rPr>
              <a:t>rel</a:t>
            </a:r>
            <a:r>
              <a:rPr lang="en-US" b="0" dirty="0">
                <a:solidFill>
                  <a:srgbClr val="D4D4D4">
                    <a:alpha val="30000"/>
                  </a:srgbClr>
                </a:solidFill>
                <a:effectLst/>
                <a:latin typeface="Fira Code" panose="020B0809050000020004" pitchFamily="49" charset="0"/>
              </a:rPr>
              <a:t>=</a:t>
            </a:r>
            <a:r>
              <a:rPr lang="en-US" b="0" dirty="0">
                <a:solidFill>
                  <a:srgbClr val="CE9178">
                    <a:alpha val="30000"/>
                  </a:srgbClr>
                </a:solidFill>
                <a:effectLst/>
                <a:latin typeface="Fira Code" panose="020B0809050000020004" pitchFamily="49" charset="0"/>
              </a:rPr>
              <a:t>"apple-touch-icon"</a:t>
            </a:r>
            <a:r>
              <a:rPr lang="en-US" b="0" dirty="0">
                <a:solidFill>
                  <a:srgbClr val="D4D4D4">
                    <a:alpha val="30000"/>
                  </a:srgbClr>
                </a:solidFill>
                <a:effectLst/>
                <a:latin typeface="Fira Code" panose="020B0809050000020004" pitchFamily="49" charset="0"/>
              </a:rPr>
              <a:t> </a:t>
            </a:r>
            <a:r>
              <a:rPr lang="en-US" b="0" dirty="0" err="1">
                <a:solidFill>
                  <a:srgbClr val="9CDCFE">
                    <a:alpha val="30000"/>
                  </a:srgbClr>
                </a:solidFill>
                <a:effectLst/>
                <a:latin typeface="Fira Code" panose="020B0809050000020004" pitchFamily="49" charset="0"/>
              </a:rPr>
              <a:t>href</a:t>
            </a:r>
            <a:r>
              <a:rPr lang="en-US" b="0" dirty="0">
                <a:solidFill>
                  <a:srgbClr val="D4D4D4">
                    <a:alpha val="30000"/>
                  </a:srgbClr>
                </a:solidFill>
                <a:effectLst/>
                <a:latin typeface="Fira Code" panose="020B0809050000020004" pitchFamily="49" charset="0"/>
              </a:rPr>
              <a:t>=</a:t>
            </a:r>
            <a:r>
              <a:rPr lang="en-US" b="0" dirty="0">
                <a:solidFill>
                  <a:srgbClr val="CE9178">
                    <a:alpha val="30000"/>
                  </a:srgbClr>
                </a:solidFill>
                <a:effectLst/>
                <a:latin typeface="Fira Code" panose="020B0809050000020004" pitchFamily="49" charset="0"/>
              </a:rPr>
              <a:t>"images/icons/icon-512x512.png"</a:t>
            </a:r>
            <a:r>
              <a:rPr lang="en-US" b="0" dirty="0">
                <a:solidFill>
                  <a:srgbClr val="D4D4D4">
                    <a:alpha val="30000"/>
                  </a:srgbClr>
                </a:solidFill>
                <a:effectLst/>
                <a:latin typeface="Fira Code" panose="020B0809050000020004" pitchFamily="49" charset="0"/>
              </a:rPr>
              <a:t> </a:t>
            </a:r>
            <a:r>
              <a:rPr lang="en-US" b="0" dirty="0">
                <a:solidFill>
                  <a:srgbClr val="808080">
                    <a:alpha val="30000"/>
                  </a:srgbClr>
                </a:solidFill>
                <a:effectLst/>
                <a:latin typeface="Fira Code" panose="020B0809050000020004" pitchFamily="49" charset="0"/>
              </a:rPr>
              <a:t>/&gt;</a:t>
            </a:r>
            <a:endParaRPr lang="en-US" b="0" dirty="0">
              <a:solidFill>
                <a:srgbClr val="D4D4D4">
                  <a:alpha val="30000"/>
                </a:srgbClr>
              </a:solidFill>
              <a:effectLst/>
              <a:latin typeface="Fira Code" panose="020B0809050000020004" pitchFamily="49" charset="0"/>
            </a:endParaRPr>
          </a:p>
          <a:p>
            <a:r>
              <a:rPr lang="en-US" b="0" dirty="0">
                <a:solidFill>
                  <a:srgbClr val="D4D4D4">
                    <a:alpha val="20000"/>
                  </a:srgbClr>
                </a:solidFill>
                <a:effectLst/>
                <a:latin typeface="Fira Code" panose="020B0809050000020004" pitchFamily="49" charset="0"/>
              </a:rPr>
              <a:t>    </a:t>
            </a:r>
            <a:r>
              <a:rPr lang="en-US" b="0" dirty="0">
                <a:solidFill>
                  <a:srgbClr val="808080">
                    <a:alpha val="20000"/>
                  </a:srgbClr>
                </a:solidFill>
                <a:effectLst/>
                <a:latin typeface="Fira Code" panose="020B0809050000020004" pitchFamily="49" charset="0"/>
              </a:rPr>
              <a:t>&lt;</a:t>
            </a:r>
            <a:r>
              <a:rPr lang="en-US" b="0" dirty="0">
                <a:solidFill>
                  <a:srgbClr val="569CD6">
                    <a:alpha val="20000"/>
                  </a:srgbClr>
                </a:solidFill>
                <a:effectLst/>
                <a:latin typeface="Fira Code" panose="020B0809050000020004" pitchFamily="49" charset="0"/>
              </a:rPr>
              <a:t>meta</a:t>
            </a:r>
            <a:r>
              <a:rPr lang="en-US" b="0" dirty="0">
                <a:solidFill>
                  <a:srgbClr val="D4D4D4">
                    <a:alpha val="20000"/>
                  </a:srgbClr>
                </a:solidFill>
                <a:effectLst/>
                <a:latin typeface="Fira Code" panose="020B0809050000020004" pitchFamily="49" charset="0"/>
              </a:rPr>
              <a:t> </a:t>
            </a:r>
            <a:r>
              <a:rPr lang="en-US" b="0" dirty="0">
                <a:solidFill>
                  <a:srgbClr val="9CDCFE">
                    <a:alpha val="20000"/>
                  </a:srgbClr>
                </a:solidFill>
                <a:effectLst/>
                <a:latin typeface="Fira Code" panose="020B0809050000020004" pitchFamily="49" charset="0"/>
              </a:rPr>
              <a:t>name</a:t>
            </a:r>
            <a:r>
              <a:rPr lang="en-US" b="0" dirty="0">
                <a:solidFill>
                  <a:srgbClr val="D4D4D4">
                    <a:alpha val="20000"/>
                  </a:srgbClr>
                </a:solidFill>
                <a:effectLst/>
                <a:latin typeface="Fira Code" panose="020B0809050000020004" pitchFamily="49" charset="0"/>
              </a:rPr>
              <a:t>=</a:t>
            </a:r>
            <a:r>
              <a:rPr lang="en-US" b="0" dirty="0">
                <a:solidFill>
                  <a:srgbClr val="CE9178">
                    <a:alpha val="20000"/>
                  </a:srgbClr>
                </a:solidFill>
                <a:effectLst/>
                <a:latin typeface="Fira Code" panose="020B0809050000020004" pitchFamily="49" charset="0"/>
              </a:rPr>
              <a:t>"apple-mobile-web-app-status-bar"</a:t>
            </a:r>
            <a:r>
              <a:rPr lang="en-US" b="0" dirty="0">
                <a:solidFill>
                  <a:srgbClr val="D4D4D4">
                    <a:alpha val="20000"/>
                  </a:srgbClr>
                </a:solidFill>
                <a:effectLst/>
                <a:latin typeface="Fira Code" panose="020B0809050000020004" pitchFamily="49" charset="0"/>
              </a:rPr>
              <a:t> </a:t>
            </a:r>
            <a:r>
              <a:rPr lang="en-US" b="0" dirty="0">
                <a:solidFill>
                  <a:srgbClr val="9CDCFE">
                    <a:alpha val="20000"/>
                  </a:srgbClr>
                </a:solidFill>
                <a:effectLst/>
                <a:latin typeface="Fira Code" panose="020B0809050000020004" pitchFamily="49" charset="0"/>
              </a:rPr>
              <a:t>content</a:t>
            </a:r>
            <a:r>
              <a:rPr lang="en-US" b="0" dirty="0">
                <a:solidFill>
                  <a:srgbClr val="D4D4D4">
                    <a:alpha val="20000"/>
                  </a:srgbClr>
                </a:solidFill>
                <a:effectLst/>
                <a:latin typeface="Fira Code" panose="020B0809050000020004" pitchFamily="49" charset="0"/>
              </a:rPr>
              <a:t>=</a:t>
            </a:r>
            <a:r>
              <a:rPr lang="en-US" b="0" dirty="0">
                <a:solidFill>
                  <a:srgbClr val="CE9178">
                    <a:alpha val="20000"/>
                  </a:srgbClr>
                </a:solidFill>
                <a:effectLst/>
                <a:latin typeface="Fira Code" panose="020B0809050000020004" pitchFamily="49" charset="0"/>
              </a:rPr>
              <a:t>"#222"</a:t>
            </a:r>
            <a:r>
              <a:rPr lang="en-US" b="0" dirty="0">
                <a:solidFill>
                  <a:srgbClr val="D4D4D4">
                    <a:alpha val="20000"/>
                  </a:srgbClr>
                </a:solidFill>
                <a:effectLst/>
                <a:latin typeface="Fira Code" panose="020B0809050000020004" pitchFamily="49" charset="0"/>
              </a:rPr>
              <a:t> </a:t>
            </a:r>
            <a:r>
              <a:rPr lang="en-US" b="0" dirty="0">
                <a:solidFill>
                  <a:srgbClr val="808080">
                    <a:alpha val="20000"/>
                  </a:srgbClr>
                </a:solidFill>
                <a:effectLst/>
                <a:latin typeface="Fira Code" panose="020B0809050000020004" pitchFamily="49" charset="0"/>
              </a:rPr>
              <a:t>/&gt;</a:t>
            </a:r>
            <a:endParaRPr lang="en-US" b="0" dirty="0">
              <a:solidFill>
                <a:srgbClr val="D4D4D4">
                  <a:alpha val="20000"/>
                </a:srgbClr>
              </a:solidFill>
              <a:effectLst/>
              <a:latin typeface="Fira Code" panose="020B0809050000020004" pitchFamily="49" charset="0"/>
            </a:endParaRPr>
          </a:p>
          <a:p>
            <a:r>
              <a:rPr lang="en-US" b="0" dirty="0">
                <a:solidFill>
                  <a:srgbClr val="D4D4D4">
                    <a:alpha val="10000"/>
                  </a:srgbClr>
                </a:solidFill>
                <a:effectLst/>
                <a:latin typeface="Fira Code" panose="020B0809050000020004" pitchFamily="49" charset="0"/>
              </a:rPr>
              <a:t>    </a:t>
            </a:r>
            <a:r>
              <a:rPr lang="en-US" b="0" dirty="0">
                <a:solidFill>
                  <a:srgbClr val="808080">
                    <a:alpha val="10000"/>
                  </a:srgbClr>
                </a:solidFill>
                <a:effectLst/>
                <a:latin typeface="Fira Code" panose="020B0809050000020004" pitchFamily="49" charset="0"/>
              </a:rPr>
              <a:t>&lt;</a:t>
            </a:r>
            <a:r>
              <a:rPr lang="en-US" b="0" dirty="0">
                <a:solidFill>
                  <a:srgbClr val="569CD6">
                    <a:alpha val="10000"/>
                  </a:srgbClr>
                </a:solidFill>
                <a:effectLst/>
                <a:latin typeface="Fira Code" panose="020B0809050000020004" pitchFamily="49" charset="0"/>
              </a:rPr>
              <a:t>meta</a:t>
            </a:r>
            <a:r>
              <a:rPr lang="en-US" b="0" dirty="0">
                <a:solidFill>
                  <a:srgbClr val="D4D4D4">
                    <a:alpha val="10000"/>
                  </a:srgbClr>
                </a:solidFill>
                <a:effectLst/>
                <a:latin typeface="Fira Code" panose="020B0809050000020004" pitchFamily="49" charset="0"/>
              </a:rPr>
              <a:t> </a:t>
            </a:r>
            <a:r>
              <a:rPr lang="en-US" b="0" dirty="0">
                <a:solidFill>
                  <a:srgbClr val="9CDCFE">
                    <a:alpha val="10000"/>
                  </a:srgbClr>
                </a:solidFill>
                <a:effectLst/>
                <a:latin typeface="Fira Code" panose="020B0809050000020004" pitchFamily="49" charset="0"/>
              </a:rPr>
              <a:t>name</a:t>
            </a:r>
            <a:r>
              <a:rPr lang="en-US" b="0" dirty="0">
                <a:solidFill>
                  <a:srgbClr val="D4D4D4">
                    <a:alpha val="10000"/>
                  </a:srgbClr>
                </a:solidFill>
                <a:effectLst/>
                <a:latin typeface="Fira Code" panose="020B0809050000020004" pitchFamily="49" charset="0"/>
              </a:rPr>
              <a:t>=</a:t>
            </a:r>
            <a:r>
              <a:rPr lang="en-US" b="0" dirty="0">
                <a:solidFill>
                  <a:srgbClr val="CE9178">
                    <a:alpha val="10000"/>
                  </a:srgbClr>
                </a:solidFill>
                <a:effectLst/>
                <a:latin typeface="Fira Code" panose="020B0809050000020004" pitchFamily="49" charset="0"/>
              </a:rPr>
              <a:t>"theme-color"</a:t>
            </a:r>
            <a:r>
              <a:rPr lang="en-US" b="0" dirty="0">
                <a:solidFill>
                  <a:srgbClr val="D4D4D4">
                    <a:alpha val="10000"/>
                  </a:srgbClr>
                </a:solidFill>
                <a:effectLst/>
                <a:latin typeface="Fira Code" panose="020B0809050000020004" pitchFamily="49" charset="0"/>
              </a:rPr>
              <a:t> </a:t>
            </a:r>
            <a:r>
              <a:rPr lang="en-US" b="0" dirty="0">
                <a:solidFill>
                  <a:srgbClr val="9CDCFE">
                    <a:alpha val="10000"/>
                  </a:srgbClr>
                </a:solidFill>
                <a:effectLst/>
                <a:latin typeface="Fira Code" panose="020B0809050000020004" pitchFamily="49" charset="0"/>
              </a:rPr>
              <a:t>content</a:t>
            </a:r>
            <a:r>
              <a:rPr lang="en-US" b="0" dirty="0">
                <a:solidFill>
                  <a:srgbClr val="D4D4D4">
                    <a:alpha val="10000"/>
                  </a:srgbClr>
                </a:solidFill>
                <a:effectLst/>
                <a:latin typeface="Fira Code" panose="020B0809050000020004" pitchFamily="49" charset="0"/>
              </a:rPr>
              <a:t>=</a:t>
            </a:r>
            <a:r>
              <a:rPr lang="en-US" b="0" dirty="0">
                <a:solidFill>
                  <a:srgbClr val="CE9178">
                    <a:alpha val="10000"/>
                  </a:srgbClr>
                </a:solidFill>
                <a:effectLst/>
                <a:latin typeface="Fira Code" panose="020B0809050000020004" pitchFamily="49" charset="0"/>
              </a:rPr>
              <a:t>"#222"</a:t>
            </a:r>
            <a:r>
              <a:rPr lang="en-US" b="0" dirty="0">
                <a:solidFill>
                  <a:srgbClr val="D4D4D4">
                    <a:alpha val="10000"/>
                  </a:srgbClr>
                </a:solidFill>
                <a:effectLst/>
                <a:latin typeface="Fira Code" panose="020B0809050000020004" pitchFamily="49" charset="0"/>
              </a:rPr>
              <a:t> </a:t>
            </a:r>
            <a:r>
              <a:rPr lang="en-US" b="0" dirty="0">
                <a:solidFill>
                  <a:srgbClr val="808080">
                    <a:alpha val="10000"/>
                  </a:srgbClr>
                </a:solidFill>
                <a:effectLst/>
                <a:latin typeface="Fira Code" panose="020B0809050000020004" pitchFamily="49" charset="0"/>
              </a:rPr>
              <a:t>/&gt;</a:t>
            </a:r>
            <a:endParaRPr lang="en-US" b="0" dirty="0">
              <a:solidFill>
                <a:srgbClr val="D4D4D4">
                  <a:alpha val="10000"/>
                </a:srgbClr>
              </a:solidFill>
              <a:effectLst/>
              <a:latin typeface="Fira Code" panose="020B0809050000020004" pitchFamily="49" charset="0"/>
            </a:endParaRPr>
          </a:p>
          <a:p>
            <a:r>
              <a:rPr lang="en-US" b="0" dirty="0">
                <a:solidFill>
                  <a:srgbClr val="808080">
                    <a:alpha val="0"/>
                  </a:srgbClr>
                </a:solidFill>
                <a:effectLst/>
                <a:latin typeface="Fira Code" panose="020B0809050000020004" pitchFamily="49" charset="0"/>
              </a:rPr>
              <a:t>&lt;/</a:t>
            </a:r>
            <a:r>
              <a:rPr lang="en-US" b="0" dirty="0">
                <a:solidFill>
                  <a:srgbClr val="569CD6">
                    <a:alpha val="0"/>
                  </a:srgbClr>
                </a:solidFill>
                <a:effectLst/>
                <a:latin typeface="Fira Code" panose="020B0809050000020004" pitchFamily="49" charset="0"/>
              </a:rPr>
              <a:t>head</a:t>
            </a:r>
            <a:r>
              <a:rPr lang="en-US" b="0" dirty="0">
                <a:solidFill>
                  <a:srgbClr val="808080">
                    <a:alpha val="0"/>
                  </a:srgbClr>
                </a:solidFill>
                <a:effectLst/>
                <a:latin typeface="Fira Code" panose="020B0809050000020004" pitchFamily="49" charset="0"/>
              </a:rPr>
              <a:t>&gt;</a:t>
            </a:r>
            <a:endParaRPr lang="en-US" b="0" dirty="0">
              <a:solidFill>
                <a:srgbClr val="D4D4D4">
                  <a:alpha val="0"/>
                </a:srgbClr>
              </a:solidFill>
              <a:effectLst/>
              <a:latin typeface="Fira Code" panose="020B0809050000020004" pitchFamily="49" charset="0"/>
            </a:endParaRPr>
          </a:p>
        </p:txBody>
      </p:sp>
      <p:sp>
        <p:nvSpPr>
          <p:cNvPr id="13" name="Freeform: Shape 12">
            <a:extLst>
              <a:ext uri="{FF2B5EF4-FFF2-40B4-BE49-F238E27FC236}">
                <a16:creationId xmlns:a16="http://schemas.microsoft.com/office/drawing/2014/main" id="{DFE19F28-30FC-8F18-E2BF-ABAADDC7AAAE}"/>
              </a:ext>
            </a:extLst>
          </p:cNvPr>
          <p:cNvSpPr/>
          <p:nvPr/>
        </p:nvSpPr>
        <p:spPr>
          <a:xfrm rot="10800000" flipV="1">
            <a:off x="3795712" y="4609218"/>
            <a:ext cx="811035" cy="45719"/>
          </a:xfrm>
          <a:custGeom>
            <a:avLst/>
            <a:gdLst>
              <a:gd name="connsiteX0" fmla="*/ 811035 w 811035"/>
              <a:gd name="connsiteY0" fmla="*/ 45719 h 45719"/>
              <a:gd name="connsiteX1" fmla="*/ 252276 w 811035"/>
              <a:gd name="connsiteY1" fmla="*/ 0 h 45719"/>
              <a:gd name="connsiteX2" fmla="*/ 0 w 811035"/>
              <a:gd name="connsiteY2" fmla="*/ 0 h 45719"/>
            </a:gdLst>
            <a:ahLst/>
            <a:cxnLst>
              <a:cxn ang="0">
                <a:pos x="connsiteX0" y="connsiteY0"/>
              </a:cxn>
              <a:cxn ang="0">
                <a:pos x="connsiteX1" y="connsiteY1"/>
              </a:cxn>
              <a:cxn ang="0">
                <a:pos x="connsiteX2" y="connsiteY2"/>
              </a:cxn>
            </a:cxnLst>
            <a:rect l="l" t="t" r="r" b="b"/>
            <a:pathLst>
              <a:path w="811035" h="45719" extrusionOk="0">
                <a:moveTo>
                  <a:pt x="811035" y="45719"/>
                </a:moveTo>
                <a:cubicBezTo>
                  <a:pt x="572925" y="66936"/>
                  <a:pt x="500802" y="1218"/>
                  <a:pt x="252276" y="0"/>
                </a:cubicBezTo>
                <a:cubicBezTo>
                  <a:pt x="119740" y="26427"/>
                  <a:pt x="86413" y="-4582"/>
                  <a:pt x="0" y="0"/>
                </a:cubicBezTo>
              </a:path>
            </a:pathLst>
          </a:custGeom>
          <a:noFill/>
          <a:ln w="19050">
            <a:solidFill>
              <a:srgbClr val="FFFF00"/>
            </a:solidFill>
            <a:tailEnd type="arrow"/>
            <a:extLst>
              <a:ext uri="{C807C97D-BFC1-408E-A445-0C87EB9F89A2}">
                <ask:lineSketchStyleProps xmlns:ask="http://schemas.microsoft.com/office/drawing/2018/sketchyshapes" sd="1219033472">
                  <a:custGeom>
                    <a:avLst/>
                    <a:gdLst>
                      <a:gd name="connsiteX0" fmla="*/ 1146473 w 1146473"/>
                      <a:gd name="connsiteY0" fmla="*/ 62740 h 62740"/>
                      <a:gd name="connsiteX1" fmla="*/ 742950 w 1146473"/>
                      <a:gd name="connsiteY1" fmla="*/ 19789 h 62740"/>
                      <a:gd name="connsiteX2" fmla="*/ 356616 w 1146473"/>
                      <a:gd name="connsiteY2" fmla="*/ 19789 h 62740"/>
                      <a:gd name="connsiteX3" fmla="*/ 0 w 1146473"/>
                      <a:gd name="connsiteY3" fmla="*/ 19789 h 62740"/>
                      <a:gd name="connsiteX0" fmla="*/ 1146473 w 1146473"/>
                      <a:gd name="connsiteY0" fmla="*/ 42951 h 42951"/>
                      <a:gd name="connsiteX1" fmla="*/ 356616 w 1146473"/>
                      <a:gd name="connsiteY1" fmla="*/ 0 h 42951"/>
                      <a:gd name="connsiteX2" fmla="*/ 0 w 1146473"/>
                      <a:gd name="connsiteY2" fmla="*/ 0 h 42951"/>
                    </a:gdLst>
                    <a:ahLst/>
                    <a:cxnLst>
                      <a:cxn ang="0">
                        <a:pos x="connsiteX0" y="connsiteY0"/>
                      </a:cxn>
                      <a:cxn ang="0">
                        <a:pos x="connsiteX1" y="connsiteY1"/>
                      </a:cxn>
                      <a:cxn ang="0">
                        <a:pos x="connsiteX2" y="connsiteY2"/>
                      </a:cxn>
                    </a:cxnLst>
                    <a:rect l="l" t="t" r="r" b="b"/>
                    <a:pathLst>
                      <a:path w="1146473" h="42951" extrusionOk="0">
                        <a:moveTo>
                          <a:pt x="1146473" y="42951"/>
                        </a:moveTo>
                        <a:lnTo>
                          <a:pt x="356616" y="0"/>
                        </a:lnTo>
                        <a:cubicBezTo>
                          <a:pt x="159515" y="23545"/>
                          <a:pt x="124695" y="2940"/>
                          <a:pt x="0" y="0"/>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EB52F991-8468-F016-72BB-FB5942793E4B}"/>
              </a:ext>
            </a:extLst>
          </p:cNvPr>
          <p:cNvGrpSpPr/>
          <p:nvPr/>
        </p:nvGrpSpPr>
        <p:grpSpPr>
          <a:xfrm>
            <a:off x="257306" y="246819"/>
            <a:ext cx="7428010" cy="646331"/>
            <a:chOff x="344390" y="1412206"/>
            <a:chExt cx="7428010" cy="646331"/>
          </a:xfrm>
        </p:grpSpPr>
        <p:sp>
          <p:nvSpPr>
            <p:cNvPr id="21" name="TextBox 20">
              <a:extLst>
                <a:ext uri="{FF2B5EF4-FFF2-40B4-BE49-F238E27FC236}">
                  <a16:creationId xmlns:a16="http://schemas.microsoft.com/office/drawing/2014/main" id="{1A425F17-E7CD-FA2C-E20F-E4D9483E7EAB}"/>
                </a:ext>
              </a:extLst>
            </p:cNvPr>
            <p:cNvSpPr txBox="1"/>
            <p:nvPr/>
          </p:nvSpPr>
          <p:spPr>
            <a:xfrm>
              <a:off x="344390" y="1412206"/>
              <a:ext cx="7428010" cy="646331"/>
            </a:xfrm>
            <a:prstGeom prst="rect">
              <a:avLst/>
            </a:prstGeom>
            <a:noFill/>
          </p:spPr>
          <p:txBody>
            <a:bodyPr wrap="square" rtlCol="0">
              <a:spAutoFit/>
            </a:bodyPr>
            <a:lstStyle/>
            <a:p>
              <a:r>
                <a:rPr lang="en-US" sz="3600" dirty="0">
                  <a:solidFill>
                    <a:schemeClr val="bg1"/>
                  </a:solidFill>
                  <a:latin typeface="Fira Sans" panose="020B0503050000020004" pitchFamily="34" charset="0"/>
                </a:rPr>
                <a:t>¿</a:t>
              </a:r>
              <a:r>
                <a:rPr lang="en-US" sz="3600" dirty="0" err="1">
                  <a:solidFill>
                    <a:schemeClr val="bg1"/>
                  </a:solidFill>
                  <a:latin typeface="Fira Sans" panose="020B0503050000020004" pitchFamily="34" charset="0"/>
                </a:rPr>
                <a:t>Cómo</a:t>
              </a:r>
              <a:r>
                <a:rPr lang="en-US" sz="3600" dirty="0">
                  <a:solidFill>
                    <a:schemeClr val="bg1"/>
                  </a:solidFill>
                  <a:latin typeface="Fira Sans" panose="020B0503050000020004" pitchFamily="34" charset="0"/>
                </a:rPr>
                <a:t> </a:t>
              </a:r>
              <a:r>
                <a:rPr lang="en-US" sz="3600" dirty="0" err="1">
                  <a:solidFill>
                    <a:schemeClr val="bg1"/>
                  </a:solidFill>
                  <a:latin typeface="Fira Sans" panose="020B0503050000020004" pitchFamily="34" charset="0"/>
                </a:rPr>
                <a:t>hacer</a:t>
              </a:r>
              <a:r>
                <a:rPr lang="en-US" sz="3600" dirty="0">
                  <a:solidFill>
                    <a:schemeClr val="bg1"/>
                  </a:solidFill>
                  <a:latin typeface="Fira Sans" panose="020B0503050000020004" pitchFamily="34" charset="0"/>
                </a:rPr>
                <a:t> </a:t>
              </a:r>
              <a:r>
                <a:rPr lang="en-US" sz="3600" dirty="0" err="1">
                  <a:solidFill>
                    <a:schemeClr val="bg1"/>
                  </a:solidFill>
                  <a:latin typeface="Fira Sans" panose="020B0503050000020004" pitchFamily="34" charset="0"/>
                </a:rPr>
                <a:t>una</a:t>
              </a:r>
              <a:r>
                <a:rPr lang="en-US" sz="3600" dirty="0">
                  <a:solidFill>
                    <a:schemeClr val="bg1"/>
                  </a:solidFill>
                  <a:latin typeface="Fira Sans" panose="020B0503050000020004" pitchFamily="34" charset="0"/>
                </a:rPr>
                <a:t>          ?</a:t>
              </a:r>
            </a:p>
          </p:txBody>
        </p:sp>
        <p:grpSp>
          <p:nvGrpSpPr>
            <p:cNvPr id="22" name="Group 21">
              <a:extLst>
                <a:ext uri="{FF2B5EF4-FFF2-40B4-BE49-F238E27FC236}">
                  <a16:creationId xmlns:a16="http://schemas.microsoft.com/office/drawing/2014/main" id="{58250D42-E199-4261-2396-D786BFE154A1}"/>
                </a:ext>
              </a:extLst>
            </p:cNvPr>
            <p:cNvGrpSpPr/>
            <p:nvPr/>
          </p:nvGrpSpPr>
          <p:grpSpPr>
            <a:xfrm>
              <a:off x="4204024" y="1552732"/>
              <a:ext cx="918066" cy="340949"/>
              <a:chOff x="-2324696" y="2904313"/>
              <a:chExt cx="1954896" cy="726002"/>
            </a:xfrm>
          </p:grpSpPr>
          <p:sp>
            <p:nvSpPr>
              <p:cNvPr id="23" name="Freeform: Shape 22">
                <a:extLst>
                  <a:ext uri="{FF2B5EF4-FFF2-40B4-BE49-F238E27FC236}">
                    <a16:creationId xmlns:a16="http://schemas.microsoft.com/office/drawing/2014/main" id="{180403E8-9F84-8DEA-E167-9F8C9C25F0AE}"/>
                  </a:ext>
                </a:extLst>
              </p:cNvPr>
              <p:cNvSpPr/>
              <p:nvPr/>
            </p:nvSpPr>
            <p:spPr>
              <a:xfrm>
                <a:off x="-877078" y="2904313"/>
                <a:ext cx="507278" cy="723393"/>
              </a:xfrm>
              <a:custGeom>
                <a:avLst/>
                <a:gdLst>
                  <a:gd name="connsiteX0" fmla="*/ 689 w 747308"/>
                  <a:gd name="connsiteY0" fmla="*/ 874927 h 1065677"/>
                  <a:gd name="connsiteX1" fmla="*/ 82460 w 747308"/>
                  <a:gd name="connsiteY1" fmla="*/ 668150 h 1065677"/>
                  <a:gd name="connsiteX2" fmla="*/ 318558 w 747308"/>
                  <a:gd name="connsiteY2" fmla="*/ 668150 h 1065677"/>
                  <a:gd name="connsiteX3" fmla="*/ 206489 w 747308"/>
                  <a:gd name="connsiteY3" fmla="*/ 354479 h 1065677"/>
                  <a:gd name="connsiteX4" fmla="*/ 346632 w 747308"/>
                  <a:gd name="connsiteY4" fmla="*/ 116 h 1065677"/>
                  <a:gd name="connsiteX5" fmla="*/ 747998 w 747308"/>
                  <a:gd name="connsiteY5" fmla="*/ 1065794 h 1065677"/>
                  <a:gd name="connsiteX6" fmla="*/ 452007 w 747308"/>
                  <a:gd name="connsiteY6" fmla="*/ 1065794 h 1065677"/>
                  <a:gd name="connsiteX7" fmla="*/ 383422 w 747308"/>
                  <a:gd name="connsiteY7" fmla="*/ 874927 h 1065677"/>
                  <a:gd name="connsiteX8" fmla="*/ 689 w 747308"/>
                  <a:gd name="connsiteY8" fmla="*/ 874927 h 1065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7308" h="1065677">
                    <a:moveTo>
                      <a:pt x="689" y="874927"/>
                    </a:moveTo>
                    <a:lnTo>
                      <a:pt x="82460" y="668150"/>
                    </a:lnTo>
                    <a:lnTo>
                      <a:pt x="318558" y="668150"/>
                    </a:lnTo>
                    <a:lnTo>
                      <a:pt x="206489" y="354479"/>
                    </a:lnTo>
                    <a:lnTo>
                      <a:pt x="346632" y="116"/>
                    </a:lnTo>
                    <a:lnTo>
                      <a:pt x="747998" y="1065794"/>
                    </a:lnTo>
                    <a:lnTo>
                      <a:pt x="452007" y="1065794"/>
                    </a:lnTo>
                    <a:lnTo>
                      <a:pt x="383422" y="874927"/>
                    </a:lnTo>
                    <a:lnTo>
                      <a:pt x="689" y="874927"/>
                    </a:lnTo>
                    <a:close/>
                  </a:path>
                </a:pathLst>
              </a:custGeom>
              <a:solidFill>
                <a:schemeClr val="bg1">
                  <a:alpha val="91000"/>
                </a:schemeClr>
              </a:solidFill>
              <a:ln w="22666" cap="flat">
                <a:noFill/>
                <a:prstDash val="solid"/>
                <a:round/>
              </a:ln>
            </p:spPr>
            <p:txBody>
              <a:bodyPr rtlCol="0" anchor="ctr"/>
              <a:lstStyle/>
              <a:p>
                <a:endParaRPr lang="en-US"/>
              </a:p>
            </p:txBody>
          </p:sp>
          <p:sp>
            <p:nvSpPr>
              <p:cNvPr id="24" name="Freeform: Shape 23">
                <a:extLst>
                  <a:ext uri="{FF2B5EF4-FFF2-40B4-BE49-F238E27FC236}">
                    <a16:creationId xmlns:a16="http://schemas.microsoft.com/office/drawing/2014/main" id="{C17E2A4E-182E-EA2F-5CB4-F362FD48C9FB}"/>
                  </a:ext>
                </a:extLst>
              </p:cNvPr>
              <p:cNvSpPr/>
              <p:nvPr/>
            </p:nvSpPr>
            <p:spPr>
              <a:xfrm>
                <a:off x="-1833714" y="2906889"/>
                <a:ext cx="1040375" cy="723389"/>
              </a:xfrm>
              <a:custGeom>
                <a:avLst/>
                <a:gdLst>
                  <a:gd name="connsiteX0" fmla="*/ 1103388 w 1532655"/>
                  <a:gd name="connsiteY0" fmla="*/ 1065776 h 1065677"/>
                  <a:gd name="connsiteX1" fmla="*/ 1533054 w 1532655"/>
                  <a:gd name="connsiteY1" fmla="*/ 98 h 1065677"/>
                  <a:gd name="connsiteX2" fmla="*/ 1248206 w 1532655"/>
                  <a:gd name="connsiteY2" fmla="*/ 121 h 1065677"/>
                  <a:gd name="connsiteX3" fmla="*/ 954280 w 1532655"/>
                  <a:gd name="connsiteY3" fmla="*/ 688785 h 1065677"/>
                  <a:gd name="connsiteX4" fmla="*/ 745257 w 1532655"/>
                  <a:gd name="connsiteY4" fmla="*/ 121 h 1065677"/>
                  <a:gd name="connsiteX5" fmla="*/ 526316 w 1532655"/>
                  <a:gd name="connsiteY5" fmla="*/ 121 h 1065677"/>
                  <a:gd name="connsiteX6" fmla="*/ 301905 w 1532655"/>
                  <a:gd name="connsiteY6" fmla="*/ 688785 h 1065677"/>
                  <a:gd name="connsiteX7" fmla="*/ 143629 w 1532655"/>
                  <a:gd name="connsiteY7" fmla="*/ 374956 h 1065677"/>
                  <a:gd name="connsiteX8" fmla="*/ 399 w 1532655"/>
                  <a:gd name="connsiteY8" fmla="*/ 816219 h 1065677"/>
                  <a:gd name="connsiteX9" fmla="*/ 145830 w 1532655"/>
                  <a:gd name="connsiteY9" fmla="*/ 1065776 h 1065677"/>
                  <a:gd name="connsiteX10" fmla="*/ 426162 w 1532655"/>
                  <a:gd name="connsiteY10" fmla="*/ 1065776 h 1065677"/>
                  <a:gd name="connsiteX11" fmla="*/ 628966 w 1532655"/>
                  <a:gd name="connsiteY11" fmla="*/ 448193 h 1065677"/>
                  <a:gd name="connsiteX12" fmla="*/ 822307 w 1532655"/>
                  <a:gd name="connsiteY12" fmla="*/ 1065776 h 1065677"/>
                  <a:gd name="connsiteX13" fmla="*/ 1103388 w 1532655"/>
                  <a:gd name="connsiteY13" fmla="*/ 1065776 h 1065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2655" h="1065677">
                    <a:moveTo>
                      <a:pt x="1103388" y="1065776"/>
                    </a:moveTo>
                    <a:lnTo>
                      <a:pt x="1533054" y="98"/>
                    </a:lnTo>
                    <a:lnTo>
                      <a:pt x="1248206" y="121"/>
                    </a:lnTo>
                    <a:lnTo>
                      <a:pt x="954280" y="688785"/>
                    </a:lnTo>
                    <a:lnTo>
                      <a:pt x="745257" y="121"/>
                    </a:lnTo>
                    <a:lnTo>
                      <a:pt x="526316" y="121"/>
                    </a:lnTo>
                    <a:lnTo>
                      <a:pt x="301905" y="688785"/>
                    </a:lnTo>
                    <a:lnTo>
                      <a:pt x="143629" y="374956"/>
                    </a:lnTo>
                    <a:lnTo>
                      <a:pt x="399" y="816219"/>
                    </a:lnTo>
                    <a:lnTo>
                      <a:pt x="145830" y="1065776"/>
                    </a:lnTo>
                    <a:lnTo>
                      <a:pt x="426162" y="1065776"/>
                    </a:lnTo>
                    <a:lnTo>
                      <a:pt x="628966" y="448193"/>
                    </a:lnTo>
                    <a:lnTo>
                      <a:pt x="822307" y="1065776"/>
                    </a:lnTo>
                    <a:lnTo>
                      <a:pt x="1103388" y="1065776"/>
                    </a:lnTo>
                    <a:close/>
                  </a:path>
                </a:pathLst>
              </a:custGeom>
              <a:solidFill>
                <a:srgbClr val="5A0FC8"/>
              </a:solidFill>
              <a:ln w="22666" cap="flat">
                <a:noFill/>
                <a:prstDash val="solid"/>
                <a:round/>
              </a:ln>
            </p:spPr>
            <p:txBody>
              <a:bodyPr rtlCol="0" anchor="ctr"/>
              <a:lstStyle/>
              <a:p>
                <a:endParaRPr lang="en-US"/>
              </a:p>
            </p:txBody>
          </p:sp>
          <p:sp>
            <p:nvSpPr>
              <p:cNvPr id="25" name="Freeform: Shape 24">
                <a:extLst>
                  <a:ext uri="{FF2B5EF4-FFF2-40B4-BE49-F238E27FC236}">
                    <a16:creationId xmlns:a16="http://schemas.microsoft.com/office/drawing/2014/main" id="{9AC7754B-341A-42E5-2395-D95DDCAA6DCD}"/>
                  </a:ext>
                </a:extLst>
              </p:cNvPr>
              <p:cNvSpPr/>
              <p:nvPr/>
            </p:nvSpPr>
            <p:spPr>
              <a:xfrm>
                <a:off x="-2324696" y="2906924"/>
                <a:ext cx="515906" cy="723391"/>
              </a:xfrm>
              <a:custGeom>
                <a:avLst/>
                <a:gdLst>
                  <a:gd name="connsiteX0" fmla="*/ 270455 w 760018"/>
                  <a:gd name="connsiteY0" fmla="*/ 699929 h 1065677"/>
                  <a:gd name="connsiteX1" fmla="*/ 445912 w 760018"/>
                  <a:gd name="connsiteY1" fmla="*/ 699929 h 1065677"/>
                  <a:gd name="connsiteX2" fmla="*/ 587893 w 760018"/>
                  <a:gd name="connsiteY2" fmla="*/ 682136 h 1065677"/>
                  <a:gd name="connsiteX3" fmla="*/ 633261 w 760018"/>
                  <a:gd name="connsiteY3" fmla="*/ 542356 h 1065677"/>
                  <a:gd name="connsiteX4" fmla="*/ 760082 w 760018"/>
                  <a:gd name="connsiteY4" fmla="*/ 151634 h 1065677"/>
                  <a:gd name="connsiteX5" fmla="*/ 726992 w 760018"/>
                  <a:gd name="connsiteY5" fmla="*/ 108196 h 1065677"/>
                  <a:gd name="connsiteX6" fmla="*/ 441191 w 760018"/>
                  <a:gd name="connsiteY6" fmla="*/ 98 h 1065677"/>
                  <a:gd name="connsiteX7" fmla="*/ 64 w 760018"/>
                  <a:gd name="connsiteY7" fmla="*/ 98 h 1065677"/>
                  <a:gd name="connsiteX8" fmla="*/ 64 w 760018"/>
                  <a:gd name="connsiteY8" fmla="*/ 1065776 h 1065677"/>
                  <a:gd name="connsiteX9" fmla="*/ 270455 w 760018"/>
                  <a:gd name="connsiteY9" fmla="*/ 1065776 h 1065677"/>
                  <a:gd name="connsiteX10" fmla="*/ 270455 w 760018"/>
                  <a:gd name="connsiteY10" fmla="*/ 699929 h 1065677"/>
                  <a:gd name="connsiteX11" fmla="*/ 502695 w 760018"/>
                  <a:gd name="connsiteY11" fmla="*/ 245252 h 1065677"/>
                  <a:gd name="connsiteX12" fmla="*/ 540846 w 760018"/>
                  <a:gd name="connsiteY12" fmla="*/ 348016 h 1065677"/>
                  <a:gd name="connsiteX13" fmla="*/ 507302 w 760018"/>
                  <a:gd name="connsiteY13" fmla="*/ 450916 h 1065677"/>
                  <a:gd name="connsiteX14" fmla="*/ 371857 w 760018"/>
                  <a:gd name="connsiteY14" fmla="*/ 493175 h 1065677"/>
                  <a:gd name="connsiteX15" fmla="*/ 270455 w 760018"/>
                  <a:gd name="connsiteY15" fmla="*/ 493175 h 1065677"/>
                  <a:gd name="connsiteX16" fmla="*/ 270455 w 760018"/>
                  <a:gd name="connsiteY16" fmla="*/ 206875 h 1065677"/>
                  <a:gd name="connsiteX17" fmla="*/ 372606 w 760018"/>
                  <a:gd name="connsiteY17" fmla="*/ 206875 h 1065677"/>
                  <a:gd name="connsiteX18" fmla="*/ 502695 w 760018"/>
                  <a:gd name="connsiteY18" fmla="*/ 245252 h 1065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60018" h="1065677">
                    <a:moveTo>
                      <a:pt x="270455" y="699929"/>
                    </a:moveTo>
                    <a:lnTo>
                      <a:pt x="445912" y="699929"/>
                    </a:lnTo>
                    <a:cubicBezTo>
                      <a:pt x="499064" y="699929"/>
                      <a:pt x="546383" y="694005"/>
                      <a:pt x="587893" y="682136"/>
                    </a:cubicBezTo>
                    <a:lnTo>
                      <a:pt x="633261" y="542356"/>
                    </a:lnTo>
                    <a:lnTo>
                      <a:pt x="760082" y="151634"/>
                    </a:lnTo>
                    <a:cubicBezTo>
                      <a:pt x="750436" y="136338"/>
                      <a:pt x="739407" y="121835"/>
                      <a:pt x="726992" y="108196"/>
                    </a:cubicBezTo>
                    <a:cubicBezTo>
                      <a:pt x="661880" y="36115"/>
                      <a:pt x="566605" y="98"/>
                      <a:pt x="441191" y="98"/>
                    </a:cubicBezTo>
                    <a:lnTo>
                      <a:pt x="64" y="98"/>
                    </a:lnTo>
                    <a:lnTo>
                      <a:pt x="64" y="1065776"/>
                    </a:lnTo>
                    <a:lnTo>
                      <a:pt x="270455" y="1065776"/>
                    </a:lnTo>
                    <a:lnTo>
                      <a:pt x="270455" y="699929"/>
                    </a:lnTo>
                    <a:close/>
                    <a:moveTo>
                      <a:pt x="502695" y="245252"/>
                    </a:moveTo>
                    <a:cubicBezTo>
                      <a:pt x="528136" y="270852"/>
                      <a:pt x="540846" y="305122"/>
                      <a:pt x="540846" y="348016"/>
                    </a:cubicBezTo>
                    <a:cubicBezTo>
                      <a:pt x="540846" y="391273"/>
                      <a:pt x="529657" y="425566"/>
                      <a:pt x="507302" y="450916"/>
                    </a:cubicBezTo>
                    <a:cubicBezTo>
                      <a:pt x="482769" y="479081"/>
                      <a:pt x="437628" y="493175"/>
                      <a:pt x="371857" y="493175"/>
                    </a:cubicBezTo>
                    <a:lnTo>
                      <a:pt x="270455" y="493175"/>
                    </a:lnTo>
                    <a:lnTo>
                      <a:pt x="270455" y="206875"/>
                    </a:lnTo>
                    <a:lnTo>
                      <a:pt x="372606" y="206875"/>
                    </a:lnTo>
                    <a:cubicBezTo>
                      <a:pt x="433906" y="206875"/>
                      <a:pt x="477276" y="219652"/>
                      <a:pt x="502695" y="245252"/>
                    </a:cubicBezTo>
                    <a:close/>
                  </a:path>
                </a:pathLst>
              </a:custGeom>
              <a:solidFill>
                <a:schemeClr val="bg1">
                  <a:alpha val="91000"/>
                </a:schemeClr>
              </a:solidFill>
              <a:ln w="22666" cap="flat">
                <a:noFill/>
                <a:prstDash val="solid"/>
                <a:round/>
              </a:ln>
            </p:spPr>
            <p:txBody>
              <a:bodyPr rtlCol="0" anchor="ctr"/>
              <a:lstStyle/>
              <a:p>
                <a:endParaRPr lang="en-US"/>
              </a:p>
            </p:txBody>
          </p:sp>
        </p:grpSp>
      </p:grpSp>
    </p:spTree>
    <p:extLst>
      <p:ext uri="{BB962C8B-B14F-4D97-AF65-F5344CB8AC3E}">
        <p14:creationId xmlns:p14="http://schemas.microsoft.com/office/powerpoint/2010/main" val="7784890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2FC024E-9034-7B1C-FD6E-1A4799C7DD93}"/>
              </a:ext>
            </a:extLst>
          </p:cNvPr>
          <p:cNvSpPr txBox="1"/>
          <p:nvPr/>
        </p:nvSpPr>
        <p:spPr>
          <a:xfrm>
            <a:off x="4197579" y="-14796824"/>
            <a:ext cx="7659459" cy="9233297"/>
          </a:xfrm>
          <a:prstGeom prst="rect">
            <a:avLst/>
          </a:prstGeom>
          <a:noFill/>
        </p:spPr>
        <p:txBody>
          <a:bodyPr wrap="square">
            <a:spAutoFit/>
          </a:bodyPr>
          <a:lstStyle/>
          <a:p>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"name"</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"My </a:t>
            </a:r>
            <a:r>
              <a:rPr lang="en-US" b="0" dirty="0" err="1">
                <a:solidFill>
                  <a:srgbClr val="CE9178"/>
                </a:solidFill>
                <a:effectLst/>
                <a:latin typeface="Fira Code" panose="020B0809050000020004" pitchFamily="49" charset="0"/>
              </a:rPr>
              <a:t>ToDo</a:t>
            </a:r>
            <a:r>
              <a:rPr lang="en-US" b="0" dirty="0">
                <a:solidFill>
                  <a:srgbClr val="CE9178"/>
                </a:solidFill>
                <a:effectLst/>
                <a:latin typeface="Fira Code" panose="020B0809050000020004" pitchFamily="49" charset="0"/>
              </a:rPr>
              <a:t> List"</a:t>
            </a:r>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a:t>
            </a:r>
            <a:r>
              <a:rPr lang="en-US" b="0" dirty="0" err="1">
                <a:solidFill>
                  <a:srgbClr val="9CDCFE"/>
                </a:solidFill>
                <a:effectLst/>
                <a:latin typeface="Fira Code" panose="020B0809050000020004" pitchFamily="49" charset="0"/>
              </a:rPr>
              <a:t>short_name</a:t>
            </a:r>
            <a:r>
              <a:rPr lang="en-US" b="0" dirty="0">
                <a:solidFill>
                  <a:srgbClr val="9CDCFE"/>
                </a:solidFill>
                <a:effectLst/>
                <a:latin typeface="Fira Code" panose="020B0809050000020004" pitchFamily="49" charset="0"/>
              </a:rPr>
              <a:t>"</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a:t>
            </a:r>
            <a:r>
              <a:rPr lang="en-US" b="0" dirty="0" err="1">
                <a:solidFill>
                  <a:srgbClr val="CE9178"/>
                </a:solidFill>
                <a:effectLst/>
                <a:latin typeface="Fira Code" panose="020B0809050000020004" pitchFamily="49" charset="0"/>
              </a:rPr>
              <a:t>MyToDoList</a:t>
            </a:r>
            <a:r>
              <a:rPr lang="en-US" b="0" dirty="0">
                <a:solidFill>
                  <a:srgbClr val="CE9178"/>
                </a:solidFill>
                <a:effectLst/>
                <a:latin typeface="Fira Code" panose="020B0809050000020004" pitchFamily="49" charset="0"/>
              </a:rPr>
              <a:t>"</a:t>
            </a:r>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"description"</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"Just a simple example of a PWA"</a:t>
            </a:r>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a:t>
            </a:r>
            <a:r>
              <a:rPr lang="en-US" b="0" dirty="0" err="1">
                <a:solidFill>
                  <a:srgbClr val="9CDCFE"/>
                </a:solidFill>
                <a:effectLst/>
                <a:latin typeface="Fira Code" panose="020B0809050000020004" pitchFamily="49" charset="0"/>
              </a:rPr>
              <a:t>start_url</a:t>
            </a:r>
            <a:r>
              <a:rPr lang="en-US" b="0" dirty="0">
                <a:solidFill>
                  <a:srgbClr val="9CDCFE"/>
                </a:solidFill>
                <a:effectLst/>
                <a:latin typeface="Fira Code" panose="020B0809050000020004" pitchFamily="49" charset="0"/>
              </a:rPr>
              <a:t>"</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"index.html"</a:t>
            </a:r>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"id"</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"index.html"</a:t>
            </a:r>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a:t>
            </a:r>
            <a:r>
              <a:rPr lang="en-US" b="0" dirty="0" err="1">
                <a:solidFill>
                  <a:srgbClr val="9CDCFE"/>
                </a:solidFill>
                <a:effectLst/>
                <a:latin typeface="Fira Code" panose="020B0809050000020004" pitchFamily="49" charset="0"/>
              </a:rPr>
              <a:t>display_override</a:t>
            </a:r>
            <a:r>
              <a:rPr lang="en-US" b="0" dirty="0">
                <a:solidFill>
                  <a:srgbClr val="9CDCFE"/>
                </a:solidFill>
                <a:effectLst/>
                <a:latin typeface="Fira Code" panose="020B0809050000020004" pitchFamily="49" charset="0"/>
              </a:rPr>
              <a:t>"</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"window-controls-overlay"</a:t>
            </a:r>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a:t>
            </a:r>
            <a:r>
              <a:rPr lang="en-US" b="0" dirty="0" err="1">
                <a:solidFill>
                  <a:srgbClr val="9CDCFE"/>
                </a:solidFill>
                <a:effectLst/>
                <a:latin typeface="Fira Code" panose="020B0809050000020004" pitchFamily="49" charset="0"/>
              </a:rPr>
              <a:t>background_color</a:t>
            </a:r>
            <a:r>
              <a:rPr lang="en-US" b="0" dirty="0">
                <a:solidFill>
                  <a:srgbClr val="9CDCFE"/>
                </a:solidFill>
                <a:effectLst/>
                <a:latin typeface="Fira Code" panose="020B0809050000020004" pitchFamily="49" charset="0"/>
              </a:rPr>
              <a:t>"</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"#222"</a:t>
            </a:r>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a:t>
            </a:r>
            <a:r>
              <a:rPr lang="en-US" b="0" dirty="0" err="1">
                <a:solidFill>
                  <a:srgbClr val="9CDCFE"/>
                </a:solidFill>
                <a:effectLst/>
                <a:latin typeface="Fira Code" panose="020B0809050000020004" pitchFamily="49" charset="0"/>
              </a:rPr>
              <a:t>theme_color</a:t>
            </a:r>
            <a:r>
              <a:rPr lang="en-US" b="0" dirty="0">
                <a:solidFill>
                  <a:srgbClr val="9CDCFE"/>
                </a:solidFill>
                <a:effectLst/>
                <a:latin typeface="Fira Code" panose="020B0809050000020004" pitchFamily="49" charset="0"/>
              </a:rPr>
              <a:t>"</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"#222"</a:t>
            </a:r>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"orientation"</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"portrait-primary"</a:t>
            </a:r>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"icons"</a:t>
            </a:r>
            <a:r>
              <a:rPr lang="en-US" b="0" dirty="0">
                <a:solidFill>
                  <a:srgbClr val="D4D4D4"/>
                </a:solidFill>
                <a:effectLst/>
                <a:latin typeface="Fira Code" panose="020B0809050000020004" pitchFamily="49" charset="0"/>
              </a:rPr>
              <a:t>: [</a:t>
            </a:r>
          </a:p>
          <a:p>
            <a:r>
              <a:rPr lang="en-US" b="0" dirty="0">
                <a:solidFill>
                  <a:srgbClr val="D4D4D4"/>
                </a:solidFill>
                <a:effectLst/>
                <a:latin typeface="Fira Code" panose="020B0809050000020004" pitchFamily="49" charset="0"/>
              </a:rPr>
              <a:t>        {</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a:t>
            </a:r>
            <a:r>
              <a:rPr lang="en-US" b="0" dirty="0" err="1">
                <a:solidFill>
                  <a:srgbClr val="9CDCFE"/>
                </a:solidFill>
                <a:effectLst/>
                <a:latin typeface="Fira Code" panose="020B0809050000020004" pitchFamily="49" charset="0"/>
              </a:rPr>
              <a:t>src</a:t>
            </a:r>
            <a:r>
              <a:rPr lang="en-US" b="0" dirty="0">
                <a:solidFill>
                  <a:srgbClr val="9CDCFE"/>
                </a:solidFill>
                <a:effectLst/>
                <a:latin typeface="Fira Code" panose="020B0809050000020004" pitchFamily="49" charset="0"/>
              </a:rPr>
              <a:t>"</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"/assets/icons/icon-192x192.png"</a:t>
            </a:r>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"sizes"</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"192x192"</a:t>
            </a:r>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"type"</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"image/</a:t>
            </a:r>
            <a:r>
              <a:rPr lang="en-US" b="0" dirty="0" err="1">
                <a:solidFill>
                  <a:srgbClr val="CE9178"/>
                </a:solidFill>
                <a:effectLst/>
                <a:latin typeface="Fira Code" panose="020B0809050000020004" pitchFamily="49" charset="0"/>
              </a:rPr>
              <a:t>png</a:t>
            </a:r>
            <a:r>
              <a:rPr lang="en-US" b="0" dirty="0">
                <a:solidFill>
                  <a:srgbClr val="CE9178"/>
                </a:solidFill>
                <a:effectLst/>
                <a:latin typeface="Fira Code" panose="020B0809050000020004" pitchFamily="49" charset="0"/>
              </a:rPr>
              <a:t>"</a:t>
            </a:r>
            <a:endParaRPr lang="en-US" b="0" dirty="0">
              <a:solidFill>
                <a:srgbClr val="D4D4D4"/>
              </a:solidFill>
              <a:effectLst/>
              <a:latin typeface="Fira Code" panose="020B0809050000020004" pitchFamily="49" charset="0"/>
            </a:endParaRPr>
          </a:p>
          <a:p>
            <a:r>
              <a:rPr lang="en-US" b="0" dirty="0">
                <a:solidFill>
                  <a:srgbClr val="D4D4D4"/>
                </a:solidFill>
                <a:effectLst/>
                <a:latin typeface="Fira Code" panose="020B0809050000020004" pitchFamily="49" charset="0"/>
              </a:rPr>
              <a:t>        },</a:t>
            </a:r>
          </a:p>
          <a:p>
            <a:r>
              <a:rPr lang="en-US" b="0" dirty="0">
                <a:solidFill>
                  <a:srgbClr val="D4D4D4"/>
                </a:solidFill>
                <a:effectLst/>
                <a:latin typeface="Fira Code" panose="020B0809050000020004" pitchFamily="49" charset="0"/>
              </a:rPr>
              <a:t>        {</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a:t>
            </a:r>
            <a:r>
              <a:rPr lang="en-US" b="0" dirty="0" err="1">
                <a:solidFill>
                  <a:srgbClr val="9CDCFE"/>
                </a:solidFill>
                <a:effectLst/>
                <a:latin typeface="Fira Code" panose="020B0809050000020004" pitchFamily="49" charset="0"/>
              </a:rPr>
              <a:t>src</a:t>
            </a:r>
            <a:r>
              <a:rPr lang="en-US" b="0" dirty="0">
                <a:solidFill>
                  <a:srgbClr val="9CDCFE"/>
                </a:solidFill>
                <a:effectLst/>
                <a:latin typeface="Fira Code" panose="020B0809050000020004" pitchFamily="49" charset="0"/>
              </a:rPr>
              <a:t>"</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"/assets/icons/icon-256x256.png"</a:t>
            </a:r>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"sizes"</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"256x256"</a:t>
            </a:r>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"type"</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"image/</a:t>
            </a:r>
            <a:r>
              <a:rPr lang="en-US" b="0" dirty="0" err="1">
                <a:solidFill>
                  <a:srgbClr val="CE9178"/>
                </a:solidFill>
                <a:effectLst/>
                <a:latin typeface="Fira Code" panose="020B0809050000020004" pitchFamily="49" charset="0"/>
              </a:rPr>
              <a:t>png</a:t>
            </a:r>
            <a:r>
              <a:rPr lang="en-US" b="0" dirty="0">
                <a:solidFill>
                  <a:srgbClr val="CE9178"/>
                </a:solidFill>
                <a:effectLst/>
                <a:latin typeface="Fira Code" panose="020B0809050000020004" pitchFamily="49" charset="0"/>
              </a:rPr>
              <a:t>"</a:t>
            </a:r>
            <a:endParaRPr lang="en-US" b="0" dirty="0">
              <a:solidFill>
                <a:srgbClr val="D4D4D4"/>
              </a:solidFill>
              <a:effectLst/>
              <a:latin typeface="Fira Code" panose="020B0809050000020004" pitchFamily="49" charset="0"/>
            </a:endParaRPr>
          </a:p>
          <a:p>
            <a:r>
              <a:rPr lang="en-US" b="0" dirty="0">
                <a:solidFill>
                  <a:srgbClr val="D4D4D4"/>
                </a:solidFill>
                <a:effectLst/>
                <a:latin typeface="Fira Code" panose="020B0809050000020004" pitchFamily="49" charset="0"/>
              </a:rPr>
              <a:t>        },</a:t>
            </a:r>
          </a:p>
          <a:p>
            <a:r>
              <a:rPr lang="en-US" b="0" dirty="0">
                <a:solidFill>
                  <a:srgbClr val="D4D4D4"/>
                </a:solidFill>
                <a:effectLst/>
                <a:latin typeface="Fira Code" panose="020B0809050000020004" pitchFamily="49" charset="0"/>
              </a:rPr>
              <a:t>        {</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a:t>
            </a:r>
            <a:r>
              <a:rPr lang="en-US" b="0" dirty="0" err="1">
                <a:solidFill>
                  <a:srgbClr val="9CDCFE"/>
                </a:solidFill>
                <a:effectLst/>
                <a:latin typeface="Fira Code" panose="020B0809050000020004" pitchFamily="49" charset="0"/>
              </a:rPr>
              <a:t>src</a:t>
            </a:r>
            <a:r>
              <a:rPr lang="en-US" b="0" dirty="0">
                <a:solidFill>
                  <a:srgbClr val="9CDCFE"/>
                </a:solidFill>
                <a:effectLst/>
                <a:latin typeface="Fira Code" panose="020B0809050000020004" pitchFamily="49" charset="0"/>
              </a:rPr>
              <a:t>"</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"/assets/icons/icon-384x384.png"</a:t>
            </a:r>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"sizes"</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"384x384"</a:t>
            </a:r>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"type"</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"image/</a:t>
            </a:r>
            <a:r>
              <a:rPr lang="en-US" b="0" dirty="0" err="1">
                <a:solidFill>
                  <a:srgbClr val="CE9178"/>
                </a:solidFill>
                <a:effectLst/>
                <a:latin typeface="Fira Code" panose="020B0809050000020004" pitchFamily="49" charset="0"/>
              </a:rPr>
              <a:t>png</a:t>
            </a:r>
            <a:r>
              <a:rPr lang="en-US" b="0" dirty="0">
                <a:solidFill>
                  <a:srgbClr val="CE9178"/>
                </a:solidFill>
                <a:effectLst/>
                <a:latin typeface="Fira Code" panose="020B0809050000020004" pitchFamily="49" charset="0"/>
              </a:rPr>
              <a:t>"</a:t>
            </a:r>
            <a:endParaRPr lang="en-US" b="0" dirty="0">
              <a:solidFill>
                <a:srgbClr val="D4D4D4"/>
              </a:solidFill>
              <a:effectLst/>
              <a:latin typeface="Fira Code" panose="020B0809050000020004" pitchFamily="49" charset="0"/>
            </a:endParaRPr>
          </a:p>
          <a:p>
            <a:r>
              <a:rPr lang="en-US" b="0" dirty="0">
                <a:solidFill>
                  <a:srgbClr val="D4D4D4"/>
                </a:solidFill>
                <a:effectLst/>
                <a:latin typeface="Fira Code" panose="020B0809050000020004" pitchFamily="49" charset="0"/>
              </a:rPr>
              <a:t>        },</a:t>
            </a:r>
          </a:p>
          <a:p>
            <a:r>
              <a:rPr lang="en-US" b="0" dirty="0">
                <a:solidFill>
                  <a:srgbClr val="D4D4D4"/>
                </a:solidFill>
                <a:effectLst/>
                <a:latin typeface="Fira Code" panose="020B0809050000020004" pitchFamily="49" charset="0"/>
              </a:rPr>
              <a:t>        {</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a:t>
            </a:r>
            <a:r>
              <a:rPr lang="en-US" b="0" dirty="0" err="1">
                <a:solidFill>
                  <a:srgbClr val="9CDCFE"/>
                </a:solidFill>
                <a:effectLst/>
                <a:latin typeface="Fira Code" panose="020B0809050000020004" pitchFamily="49" charset="0"/>
              </a:rPr>
              <a:t>src</a:t>
            </a:r>
            <a:r>
              <a:rPr lang="en-US" b="0" dirty="0">
                <a:solidFill>
                  <a:srgbClr val="9CDCFE"/>
                </a:solidFill>
                <a:effectLst/>
                <a:latin typeface="Fira Code" panose="020B0809050000020004" pitchFamily="49" charset="0"/>
              </a:rPr>
              <a:t>"</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"/assets/icons/icon-512x512.png"</a:t>
            </a:r>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"sizes"</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"512x512"</a:t>
            </a:r>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"type"</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"image/</a:t>
            </a:r>
            <a:r>
              <a:rPr lang="en-US" b="0" dirty="0" err="1">
                <a:solidFill>
                  <a:srgbClr val="CE9178"/>
                </a:solidFill>
                <a:effectLst/>
                <a:latin typeface="Fira Code" panose="020B0809050000020004" pitchFamily="49" charset="0"/>
              </a:rPr>
              <a:t>png</a:t>
            </a:r>
            <a:r>
              <a:rPr lang="en-US" b="0" dirty="0">
                <a:solidFill>
                  <a:srgbClr val="CE9178"/>
                </a:solidFill>
                <a:effectLst/>
                <a:latin typeface="Fira Code" panose="020B0809050000020004" pitchFamily="49" charset="0"/>
              </a:rPr>
              <a:t>"</a:t>
            </a:r>
            <a:endParaRPr lang="en-US" b="0" dirty="0">
              <a:solidFill>
                <a:srgbClr val="D4D4D4"/>
              </a:solidFill>
              <a:effectLst/>
              <a:latin typeface="Fira Code" panose="020B0809050000020004" pitchFamily="49" charset="0"/>
            </a:endParaRPr>
          </a:p>
          <a:p>
            <a:r>
              <a:rPr lang="en-US" b="0" dirty="0">
                <a:solidFill>
                  <a:srgbClr val="D4D4D4"/>
                </a:solidFill>
                <a:effectLst/>
                <a:latin typeface="Fira Code" panose="020B0809050000020004" pitchFamily="49" charset="0"/>
              </a:rPr>
              <a:t>        }</a:t>
            </a:r>
          </a:p>
          <a:p>
            <a:r>
              <a:rPr lang="en-US" b="0" dirty="0">
                <a:solidFill>
                  <a:srgbClr val="D4D4D4"/>
                </a:solidFill>
                <a:effectLst/>
                <a:latin typeface="Fira Code" panose="020B0809050000020004" pitchFamily="49" charset="0"/>
              </a:rPr>
              <a:t>    ]</a:t>
            </a:r>
          </a:p>
          <a:p>
            <a:r>
              <a:rPr lang="en-US" b="0" dirty="0">
                <a:solidFill>
                  <a:srgbClr val="D4D4D4"/>
                </a:solidFill>
                <a:effectLst/>
                <a:latin typeface="Fira Code" panose="020B0809050000020004" pitchFamily="49" charset="0"/>
              </a:rPr>
              <a:t>}</a:t>
            </a:r>
          </a:p>
        </p:txBody>
      </p:sp>
      <p:sp>
        <p:nvSpPr>
          <p:cNvPr id="7" name="TextBox 6">
            <a:extLst>
              <a:ext uri="{FF2B5EF4-FFF2-40B4-BE49-F238E27FC236}">
                <a16:creationId xmlns:a16="http://schemas.microsoft.com/office/drawing/2014/main" id="{AB8E98FC-53FB-81FE-9458-4DB82F21411E}"/>
              </a:ext>
            </a:extLst>
          </p:cNvPr>
          <p:cNvSpPr txBox="1"/>
          <p:nvPr/>
        </p:nvSpPr>
        <p:spPr>
          <a:xfrm>
            <a:off x="334964" y="1687130"/>
            <a:ext cx="3513706" cy="3247043"/>
          </a:xfrm>
          <a:prstGeom prst="rect">
            <a:avLst/>
          </a:prstGeom>
          <a:noFill/>
        </p:spPr>
        <p:txBody>
          <a:bodyPr wrap="square">
            <a:spAutoFit/>
          </a:bodyPr>
          <a:lstStyle/>
          <a:p>
            <a:pPr>
              <a:spcAft>
                <a:spcPts val="600"/>
              </a:spcAft>
            </a:pPr>
            <a:r>
              <a:rPr lang="es-ES" sz="2000" dirty="0">
                <a:solidFill>
                  <a:schemeClr val="bg1"/>
                </a:solidFill>
                <a:latin typeface="Fira Sans" panose="020B0503050000020004" pitchFamily="34" charset="0"/>
              </a:rPr>
              <a:t>Es un script que el navegador ejecuta en segundo plano en un hilo separado.</a:t>
            </a:r>
          </a:p>
          <a:p>
            <a:pPr>
              <a:spcAft>
                <a:spcPts val="600"/>
              </a:spcAft>
            </a:pPr>
            <a:r>
              <a:rPr lang="es-ES" sz="2000" dirty="0">
                <a:solidFill>
                  <a:schemeClr val="bg1"/>
                </a:solidFill>
                <a:latin typeface="Fira Sans" panose="020B0503050000020004" pitchFamily="34" charset="0"/>
              </a:rPr>
              <a:t>Sin embargo, es súper potente: puede </a:t>
            </a:r>
            <a:r>
              <a:rPr lang="es-ES" sz="2000" b="1" dirty="0">
                <a:solidFill>
                  <a:schemeClr val="bg1"/>
                </a:solidFill>
                <a:latin typeface="Fira Sans" panose="020B0503050000020004" pitchFamily="34" charset="0"/>
              </a:rPr>
              <a:t>interceptar</a:t>
            </a:r>
            <a:r>
              <a:rPr lang="es-ES" sz="2000" dirty="0">
                <a:solidFill>
                  <a:schemeClr val="bg1"/>
                </a:solidFill>
                <a:latin typeface="Fira Sans" panose="020B0503050000020004" pitchFamily="34" charset="0"/>
              </a:rPr>
              <a:t> y manejar las </a:t>
            </a:r>
            <a:r>
              <a:rPr lang="es-ES" sz="2000" b="1" dirty="0">
                <a:solidFill>
                  <a:schemeClr val="bg1"/>
                </a:solidFill>
                <a:latin typeface="Fira Sans" panose="020B0503050000020004" pitchFamily="34" charset="0"/>
              </a:rPr>
              <a:t>peticiones de red</a:t>
            </a:r>
            <a:r>
              <a:rPr lang="es-ES" sz="2000" dirty="0">
                <a:solidFill>
                  <a:schemeClr val="bg1"/>
                </a:solidFill>
                <a:latin typeface="Fira Sans" panose="020B0503050000020004" pitchFamily="34" charset="0"/>
              </a:rPr>
              <a:t>, gestionar la caché para </a:t>
            </a:r>
            <a:r>
              <a:rPr lang="es-ES" sz="2000" b="1" dirty="0">
                <a:solidFill>
                  <a:schemeClr val="bg1"/>
                </a:solidFill>
                <a:latin typeface="Fira Sans" panose="020B0503050000020004" pitchFamily="34" charset="0"/>
              </a:rPr>
              <a:t>habilitar el soporte offline</a:t>
            </a:r>
            <a:r>
              <a:rPr lang="es-ES" sz="2000" dirty="0">
                <a:solidFill>
                  <a:schemeClr val="bg1"/>
                </a:solidFill>
                <a:latin typeface="Fira Sans" panose="020B0503050000020004" pitchFamily="34" charset="0"/>
              </a:rPr>
              <a:t> o </a:t>
            </a:r>
            <a:r>
              <a:rPr lang="es-ES" sz="2000" b="1" dirty="0">
                <a:solidFill>
                  <a:schemeClr val="bg1"/>
                </a:solidFill>
                <a:latin typeface="Fira Sans" panose="020B0503050000020004" pitchFamily="34" charset="0"/>
              </a:rPr>
              <a:t>enviar notificaciones </a:t>
            </a:r>
            <a:r>
              <a:rPr lang="es-ES" sz="2000" b="1" dirty="0" err="1">
                <a:solidFill>
                  <a:schemeClr val="bg1"/>
                </a:solidFill>
                <a:latin typeface="Fira Sans" panose="020B0503050000020004" pitchFamily="34" charset="0"/>
              </a:rPr>
              <a:t>push</a:t>
            </a:r>
            <a:r>
              <a:rPr lang="es-ES" sz="2000" dirty="0">
                <a:solidFill>
                  <a:schemeClr val="bg1"/>
                </a:solidFill>
                <a:latin typeface="Fira Sans" panose="020B0503050000020004" pitchFamily="34" charset="0"/>
              </a:rPr>
              <a:t>.</a:t>
            </a:r>
          </a:p>
        </p:txBody>
      </p:sp>
      <p:sp>
        <p:nvSpPr>
          <p:cNvPr id="9" name="TextBox 8">
            <a:extLst>
              <a:ext uri="{FF2B5EF4-FFF2-40B4-BE49-F238E27FC236}">
                <a16:creationId xmlns:a16="http://schemas.microsoft.com/office/drawing/2014/main" id="{00E1B63E-4C1D-3758-8010-C1BE56F5466C}"/>
              </a:ext>
            </a:extLst>
          </p:cNvPr>
          <p:cNvSpPr txBox="1"/>
          <p:nvPr/>
        </p:nvSpPr>
        <p:spPr>
          <a:xfrm>
            <a:off x="334963" y="1287020"/>
            <a:ext cx="3308989" cy="400110"/>
          </a:xfrm>
          <a:prstGeom prst="rect">
            <a:avLst/>
          </a:prstGeom>
          <a:noFill/>
        </p:spPr>
        <p:txBody>
          <a:bodyPr wrap="square">
            <a:spAutoFit/>
          </a:bodyPr>
          <a:lstStyle/>
          <a:p>
            <a:pPr marL="363538" indent="-363538">
              <a:spcAft>
                <a:spcPts val="600"/>
              </a:spcAft>
              <a:tabLst>
                <a:tab pos="363538" algn="l"/>
              </a:tabLst>
            </a:pPr>
            <a:r>
              <a:rPr lang="en-US" sz="2000" b="1" dirty="0">
                <a:solidFill>
                  <a:schemeClr val="bg1"/>
                </a:solidFill>
                <a:latin typeface="Fira Code" panose="020B0809050000020004" pitchFamily="49" charset="0"/>
                <a:ea typeface="Fira Code" panose="020B0809050000020004" pitchFamily="49" charset="0"/>
                <a:cs typeface="Fira Code" panose="020B0809050000020004" pitchFamily="49" charset="0"/>
              </a:rPr>
              <a:t>⚙️	</a:t>
            </a:r>
            <a:r>
              <a:rPr lang="es-ES" sz="2000" b="1" dirty="0" err="1">
                <a:solidFill>
                  <a:schemeClr val="bg1"/>
                </a:solidFill>
                <a:latin typeface="Fira Code" panose="020B0809050000020004" pitchFamily="49" charset="0"/>
                <a:ea typeface="Fira Code" panose="020B0809050000020004" pitchFamily="49" charset="0"/>
                <a:cs typeface="Fira Code" panose="020B0809050000020004" pitchFamily="49" charset="0"/>
              </a:rPr>
              <a:t>Service</a:t>
            </a:r>
            <a:r>
              <a:rPr lang="es-ES" sz="2000" b="1" dirty="0">
                <a:solidFill>
                  <a:schemeClr val="bg1"/>
                </a:solidFill>
                <a:latin typeface="Fira Code" panose="020B0809050000020004" pitchFamily="49" charset="0"/>
                <a:ea typeface="Fira Code" panose="020B0809050000020004" pitchFamily="49" charset="0"/>
                <a:cs typeface="Fira Code" panose="020B0809050000020004" pitchFamily="49" charset="0"/>
              </a:rPr>
              <a:t> </a:t>
            </a:r>
            <a:r>
              <a:rPr lang="es-ES" sz="2000" b="1" dirty="0" err="1">
                <a:solidFill>
                  <a:schemeClr val="bg1"/>
                </a:solidFill>
                <a:latin typeface="Fira Code" panose="020B0809050000020004" pitchFamily="49" charset="0"/>
                <a:ea typeface="Fira Code" panose="020B0809050000020004" pitchFamily="49" charset="0"/>
                <a:cs typeface="Fira Code" panose="020B0809050000020004" pitchFamily="49" charset="0"/>
              </a:rPr>
              <a:t>Worker</a:t>
            </a:r>
            <a:endParaRPr lang="es-ES" sz="2000" b="1" dirty="0">
              <a:solidFill>
                <a:schemeClr val="bg1"/>
              </a:solidFill>
              <a:latin typeface="Fira Code" panose="020B0809050000020004" pitchFamily="49" charset="0"/>
              <a:ea typeface="Fira Code" panose="020B0809050000020004" pitchFamily="49" charset="0"/>
              <a:cs typeface="Fira Code" panose="020B0809050000020004" pitchFamily="49" charset="0"/>
            </a:endParaRPr>
          </a:p>
        </p:txBody>
      </p:sp>
      <p:sp>
        <p:nvSpPr>
          <p:cNvPr id="11" name="TextBox 10">
            <a:extLst>
              <a:ext uri="{FF2B5EF4-FFF2-40B4-BE49-F238E27FC236}">
                <a16:creationId xmlns:a16="http://schemas.microsoft.com/office/drawing/2014/main" id="{C1085412-BE07-77E5-237D-672EC48CA65D}"/>
              </a:ext>
            </a:extLst>
          </p:cNvPr>
          <p:cNvSpPr txBox="1"/>
          <p:nvPr/>
        </p:nvSpPr>
        <p:spPr>
          <a:xfrm>
            <a:off x="4197578" y="-5029054"/>
            <a:ext cx="10064521" cy="4801314"/>
          </a:xfrm>
          <a:prstGeom prst="rect">
            <a:avLst/>
          </a:prstGeom>
          <a:noFill/>
        </p:spPr>
        <p:txBody>
          <a:bodyPr wrap="square">
            <a:spAutoFit/>
          </a:bodyPr>
          <a:lstStyle/>
          <a:p>
            <a:r>
              <a:rPr lang="en-US" b="0" dirty="0">
                <a:solidFill>
                  <a:srgbClr val="808080"/>
                </a:solidFill>
                <a:effectLst/>
                <a:latin typeface="Fira Code" panose="020B0809050000020004" pitchFamily="49" charset="0"/>
              </a:rPr>
              <a:t>&lt;!</a:t>
            </a:r>
            <a:r>
              <a:rPr lang="en-US" b="0" dirty="0">
                <a:solidFill>
                  <a:srgbClr val="569CD6"/>
                </a:solidFill>
                <a:effectLst/>
                <a:latin typeface="Fira Code" panose="020B0809050000020004" pitchFamily="49" charset="0"/>
              </a:rPr>
              <a:t>DOCTYPE</a:t>
            </a:r>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html</a:t>
            </a:r>
            <a:r>
              <a:rPr lang="en-US" b="0" dirty="0">
                <a:solidFill>
                  <a:srgbClr val="808080"/>
                </a:solidFill>
                <a:effectLst/>
                <a:latin typeface="Fira Code" panose="020B0809050000020004" pitchFamily="49" charset="0"/>
              </a:rPr>
              <a:t>&gt;</a:t>
            </a:r>
            <a:endParaRPr lang="en-US" b="0" dirty="0">
              <a:solidFill>
                <a:srgbClr val="D4D4D4"/>
              </a:solidFill>
              <a:effectLst/>
              <a:latin typeface="Fira Code" panose="020B0809050000020004" pitchFamily="49" charset="0"/>
            </a:endParaRPr>
          </a:p>
          <a:p>
            <a:r>
              <a:rPr lang="en-US" b="0" dirty="0">
                <a:solidFill>
                  <a:srgbClr val="808080"/>
                </a:solidFill>
                <a:effectLst/>
                <a:latin typeface="Fira Code" panose="020B0809050000020004" pitchFamily="49" charset="0"/>
              </a:rPr>
              <a:t>&lt;</a:t>
            </a:r>
            <a:r>
              <a:rPr lang="en-US" b="0" dirty="0">
                <a:solidFill>
                  <a:srgbClr val="569CD6"/>
                </a:solidFill>
                <a:effectLst/>
                <a:latin typeface="Fira Code" panose="020B0809050000020004" pitchFamily="49" charset="0"/>
              </a:rPr>
              <a:t>html</a:t>
            </a:r>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lang</a:t>
            </a:r>
            <a:r>
              <a:rPr lang="en-US" b="0" dirty="0">
                <a:solidFill>
                  <a:srgbClr val="D4D4D4"/>
                </a:solidFill>
                <a:effectLst/>
                <a:latin typeface="Fira Code" panose="020B0809050000020004" pitchFamily="49" charset="0"/>
              </a:rPr>
              <a:t>=</a:t>
            </a:r>
            <a:r>
              <a:rPr lang="en-US" b="0" dirty="0">
                <a:solidFill>
                  <a:srgbClr val="CE9178"/>
                </a:solidFill>
                <a:effectLst/>
                <a:latin typeface="Fira Code" panose="020B0809050000020004" pitchFamily="49" charset="0"/>
              </a:rPr>
              <a:t>"</a:t>
            </a:r>
            <a:r>
              <a:rPr lang="en-US" b="0" dirty="0" err="1">
                <a:solidFill>
                  <a:srgbClr val="CE9178"/>
                </a:solidFill>
                <a:effectLst/>
                <a:latin typeface="Fira Code" panose="020B0809050000020004" pitchFamily="49" charset="0"/>
              </a:rPr>
              <a:t>en</a:t>
            </a:r>
            <a:r>
              <a:rPr lang="en-US" b="0" dirty="0">
                <a:solidFill>
                  <a:srgbClr val="CE9178"/>
                </a:solidFill>
                <a:effectLst/>
                <a:latin typeface="Fira Code" panose="020B0809050000020004" pitchFamily="49" charset="0"/>
              </a:rPr>
              <a:t>"</a:t>
            </a:r>
            <a:r>
              <a:rPr lang="en-US" b="0" dirty="0">
                <a:solidFill>
                  <a:srgbClr val="808080"/>
                </a:solidFill>
                <a:effectLst/>
                <a:latin typeface="Fira Code" panose="020B0809050000020004" pitchFamily="49" charset="0"/>
              </a:rPr>
              <a:t>&gt;</a:t>
            </a:r>
            <a:endParaRPr lang="en-US" b="0" dirty="0">
              <a:solidFill>
                <a:srgbClr val="D4D4D4"/>
              </a:solidFill>
              <a:effectLst/>
              <a:latin typeface="Fira Code" panose="020B0809050000020004" pitchFamily="49" charset="0"/>
            </a:endParaRPr>
          </a:p>
          <a:p>
            <a:br>
              <a:rPr lang="en-US" b="0" dirty="0">
                <a:solidFill>
                  <a:srgbClr val="D4D4D4"/>
                </a:solidFill>
                <a:effectLst/>
                <a:latin typeface="Fira Code" panose="020B0809050000020004" pitchFamily="49" charset="0"/>
              </a:rPr>
            </a:br>
            <a:r>
              <a:rPr lang="en-US" b="0" dirty="0">
                <a:solidFill>
                  <a:srgbClr val="808080"/>
                </a:solidFill>
                <a:effectLst/>
                <a:latin typeface="Fira Code" panose="020B0809050000020004" pitchFamily="49" charset="0"/>
              </a:rPr>
              <a:t>&lt;</a:t>
            </a:r>
            <a:r>
              <a:rPr lang="en-US" b="0" dirty="0">
                <a:solidFill>
                  <a:srgbClr val="569CD6"/>
                </a:solidFill>
                <a:effectLst/>
                <a:latin typeface="Fira Code" panose="020B0809050000020004" pitchFamily="49" charset="0"/>
              </a:rPr>
              <a:t>head</a:t>
            </a:r>
            <a:r>
              <a:rPr lang="en-US" b="0" dirty="0">
                <a:solidFill>
                  <a:srgbClr val="808080"/>
                </a:solidFill>
                <a:effectLst/>
                <a:latin typeface="Fira Code" panose="020B0809050000020004" pitchFamily="49" charset="0"/>
              </a:rPr>
              <a:t>&gt;</a:t>
            </a:r>
            <a:endParaRPr lang="en-US" b="0" dirty="0">
              <a:solidFill>
                <a:srgbClr val="D4D4D4"/>
              </a:solidFill>
              <a:effectLst/>
              <a:latin typeface="Fira Code" panose="020B0809050000020004" pitchFamily="49" charset="0"/>
            </a:endParaRPr>
          </a:p>
          <a:p>
            <a:br>
              <a:rPr lang="en-US" b="0" dirty="0">
                <a:solidFill>
                  <a:srgbClr val="D4D4D4"/>
                </a:solidFill>
                <a:effectLst/>
                <a:latin typeface="Fira Code" panose="020B0809050000020004" pitchFamily="49" charset="0"/>
              </a:rPr>
            </a:br>
            <a:r>
              <a:rPr lang="en-US" b="0" dirty="0">
                <a:solidFill>
                  <a:srgbClr val="D4D4D4"/>
                </a:solidFill>
                <a:effectLst/>
                <a:latin typeface="Fira Code" panose="020B0809050000020004" pitchFamily="49" charset="0"/>
              </a:rPr>
              <a:t>    </a:t>
            </a:r>
            <a:r>
              <a:rPr lang="en-US" b="0" dirty="0">
                <a:solidFill>
                  <a:srgbClr val="808080"/>
                </a:solidFill>
                <a:effectLst/>
                <a:latin typeface="Fira Code" panose="020B0809050000020004" pitchFamily="49" charset="0"/>
              </a:rPr>
              <a:t>&lt;</a:t>
            </a:r>
            <a:r>
              <a:rPr lang="en-US" b="0" dirty="0">
                <a:solidFill>
                  <a:srgbClr val="569CD6"/>
                </a:solidFill>
                <a:effectLst/>
                <a:latin typeface="Fira Code" panose="020B0809050000020004" pitchFamily="49" charset="0"/>
              </a:rPr>
              <a:t>title</a:t>
            </a:r>
            <a:r>
              <a:rPr lang="en-US" b="0" dirty="0">
                <a:solidFill>
                  <a:srgbClr val="808080"/>
                </a:solidFill>
                <a:effectLst/>
                <a:latin typeface="Fira Code" panose="020B0809050000020004" pitchFamily="49" charset="0"/>
              </a:rPr>
              <a:t>&gt;</a:t>
            </a:r>
            <a:r>
              <a:rPr lang="en-US" b="0" dirty="0">
                <a:solidFill>
                  <a:srgbClr val="D4D4D4"/>
                </a:solidFill>
                <a:effectLst/>
                <a:latin typeface="Fira Code" panose="020B0809050000020004" pitchFamily="49" charset="0"/>
              </a:rPr>
              <a:t>My </a:t>
            </a:r>
            <a:r>
              <a:rPr lang="en-US" b="0" dirty="0" err="1">
                <a:solidFill>
                  <a:srgbClr val="D4D4D4"/>
                </a:solidFill>
                <a:effectLst/>
                <a:latin typeface="Fira Code" panose="020B0809050000020004" pitchFamily="49" charset="0"/>
              </a:rPr>
              <a:t>ToDo</a:t>
            </a:r>
            <a:r>
              <a:rPr lang="en-US" b="0" dirty="0">
                <a:solidFill>
                  <a:srgbClr val="D4D4D4"/>
                </a:solidFill>
                <a:effectLst/>
                <a:latin typeface="Fira Code" panose="020B0809050000020004" pitchFamily="49" charset="0"/>
              </a:rPr>
              <a:t> List</a:t>
            </a:r>
            <a:r>
              <a:rPr lang="en-US" b="0" dirty="0">
                <a:solidFill>
                  <a:srgbClr val="808080"/>
                </a:solidFill>
                <a:effectLst/>
                <a:latin typeface="Fira Code" panose="020B0809050000020004" pitchFamily="49" charset="0"/>
              </a:rPr>
              <a:t>&lt;/</a:t>
            </a:r>
            <a:r>
              <a:rPr lang="en-US" b="0" dirty="0">
                <a:solidFill>
                  <a:srgbClr val="569CD6"/>
                </a:solidFill>
                <a:effectLst/>
                <a:latin typeface="Fira Code" panose="020B0809050000020004" pitchFamily="49" charset="0"/>
              </a:rPr>
              <a:t>title</a:t>
            </a:r>
            <a:r>
              <a:rPr lang="en-US" b="0" dirty="0">
                <a:solidFill>
                  <a:srgbClr val="808080"/>
                </a:solidFill>
                <a:effectLst/>
                <a:latin typeface="Fira Code" panose="020B0809050000020004" pitchFamily="49" charset="0"/>
              </a:rPr>
              <a:t>&gt;</a:t>
            </a:r>
            <a:br>
              <a:rPr lang="en-US" b="0" dirty="0">
                <a:solidFill>
                  <a:srgbClr val="D4D4D4"/>
                </a:solidFill>
                <a:effectLst/>
                <a:latin typeface="Fira Code" panose="020B0809050000020004" pitchFamily="49" charset="0"/>
              </a:rPr>
            </a:br>
            <a:r>
              <a:rPr lang="en-US" b="0" dirty="0">
                <a:solidFill>
                  <a:srgbClr val="D4D4D4"/>
                </a:solidFill>
                <a:effectLst/>
                <a:latin typeface="Fira Code" panose="020B0809050000020004" pitchFamily="49" charset="0"/>
              </a:rPr>
              <a:t>    </a:t>
            </a:r>
            <a:r>
              <a:rPr lang="en-US" b="0" dirty="0">
                <a:solidFill>
                  <a:srgbClr val="808080"/>
                </a:solidFill>
                <a:effectLst/>
                <a:latin typeface="Fira Code" panose="020B0809050000020004" pitchFamily="49" charset="0"/>
              </a:rPr>
              <a:t>&lt;</a:t>
            </a:r>
            <a:r>
              <a:rPr lang="en-US" b="0" dirty="0">
                <a:solidFill>
                  <a:srgbClr val="569CD6"/>
                </a:solidFill>
                <a:effectLst/>
                <a:latin typeface="Fira Code" panose="020B0809050000020004" pitchFamily="49" charset="0"/>
              </a:rPr>
              <a:t>link</a:t>
            </a:r>
            <a:r>
              <a:rPr lang="en-US" b="0" dirty="0">
                <a:solidFill>
                  <a:srgbClr val="D4D4D4"/>
                </a:solidFill>
                <a:effectLst/>
                <a:latin typeface="Fira Code" panose="020B0809050000020004" pitchFamily="49" charset="0"/>
              </a:rPr>
              <a:t> </a:t>
            </a:r>
            <a:r>
              <a:rPr lang="en-US" b="0" dirty="0" err="1">
                <a:solidFill>
                  <a:srgbClr val="9CDCFE"/>
                </a:solidFill>
                <a:effectLst/>
                <a:latin typeface="Fira Code" panose="020B0809050000020004" pitchFamily="49" charset="0"/>
              </a:rPr>
              <a:t>rel</a:t>
            </a:r>
            <a:r>
              <a:rPr lang="en-US" b="0" dirty="0">
                <a:solidFill>
                  <a:srgbClr val="D4D4D4"/>
                </a:solidFill>
                <a:effectLst/>
                <a:latin typeface="Fira Code" panose="020B0809050000020004" pitchFamily="49" charset="0"/>
              </a:rPr>
              <a:t>=</a:t>
            </a:r>
            <a:r>
              <a:rPr lang="en-US" b="0" dirty="0">
                <a:solidFill>
                  <a:srgbClr val="CE9178"/>
                </a:solidFill>
                <a:effectLst/>
                <a:latin typeface="Fira Code" panose="020B0809050000020004" pitchFamily="49" charset="0"/>
              </a:rPr>
              <a:t>"stylesheet"</a:t>
            </a:r>
            <a:r>
              <a:rPr lang="en-US" b="0" dirty="0">
                <a:solidFill>
                  <a:srgbClr val="D4D4D4"/>
                </a:solidFill>
                <a:effectLst/>
                <a:latin typeface="Fira Code" panose="020B0809050000020004" pitchFamily="49" charset="0"/>
              </a:rPr>
              <a:t> </a:t>
            </a:r>
            <a:r>
              <a:rPr lang="en-US" b="0" dirty="0" err="1">
                <a:solidFill>
                  <a:srgbClr val="9CDCFE"/>
                </a:solidFill>
                <a:effectLst/>
                <a:latin typeface="Fira Code" panose="020B0809050000020004" pitchFamily="49" charset="0"/>
              </a:rPr>
              <a:t>href</a:t>
            </a:r>
            <a:r>
              <a:rPr lang="en-US" b="0" dirty="0">
                <a:solidFill>
                  <a:srgbClr val="D4D4D4"/>
                </a:solidFill>
                <a:effectLst/>
                <a:latin typeface="Fira Code" panose="020B0809050000020004" pitchFamily="49" charset="0"/>
              </a:rPr>
              <a:t>=</a:t>
            </a:r>
            <a:r>
              <a:rPr lang="en-US" b="0" dirty="0">
                <a:solidFill>
                  <a:srgbClr val="CE9178"/>
                </a:solidFill>
                <a:effectLst/>
                <a:latin typeface="Fira Code" panose="020B0809050000020004" pitchFamily="49" charset="0"/>
              </a:rPr>
              <a:t>"/styles/styles.min.css"</a:t>
            </a:r>
            <a:r>
              <a:rPr lang="en-US" b="0" dirty="0">
                <a:solidFill>
                  <a:srgbClr val="808080"/>
                </a:solidFill>
                <a:effectLst/>
                <a:latin typeface="Fira Code" panose="020B0809050000020004" pitchFamily="49" charset="0"/>
              </a:rPr>
              <a:t>&gt;</a:t>
            </a:r>
            <a:br>
              <a:rPr lang="en-US" b="0" dirty="0">
                <a:solidFill>
                  <a:srgbClr val="D4D4D4"/>
                </a:solidFill>
                <a:effectLst/>
                <a:latin typeface="Fira Code" panose="020B0809050000020004" pitchFamily="49" charset="0"/>
              </a:rPr>
            </a:br>
            <a:br>
              <a:rPr lang="en-US" b="0" dirty="0">
                <a:solidFill>
                  <a:srgbClr val="D4D4D4"/>
                </a:solidFill>
                <a:effectLst/>
                <a:latin typeface="Fira Code" panose="020B0809050000020004" pitchFamily="49" charset="0"/>
              </a:rPr>
            </a:br>
            <a:r>
              <a:rPr lang="en-US" b="0" dirty="0">
                <a:solidFill>
                  <a:srgbClr val="D4D4D4"/>
                </a:solidFill>
                <a:effectLst/>
                <a:latin typeface="Fira Code" panose="020B0809050000020004" pitchFamily="49" charset="0"/>
              </a:rPr>
              <a:t>    </a:t>
            </a:r>
            <a:r>
              <a:rPr lang="en-US" b="0" dirty="0">
                <a:solidFill>
                  <a:srgbClr val="808080"/>
                </a:solidFill>
                <a:effectLst/>
                <a:latin typeface="Fira Code" panose="020B0809050000020004" pitchFamily="49" charset="0"/>
              </a:rPr>
              <a:t>&lt;</a:t>
            </a:r>
            <a:r>
              <a:rPr lang="en-US" b="0" dirty="0">
                <a:solidFill>
                  <a:srgbClr val="569CD6"/>
                </a:solidFill>
                <a:effectLst/>
                <a:latin typeface="Fira Code" panose="020B0809050000020004" pitchFamily="49" charset="0"/>
              </a:rPr>
              <a:t>link</a:t>
            </a:r>
            <a:r>
              <a:rPr lang="en-US" b="0" dirty="0">
                <a:solidFill>
                  <a:srgbClr val="D4D4D4"/>
                </a:solidFill>
                <a:effectLst/>
                <a:latin typeface="Fira Code" panose="020B0809050000020004" pitchFamily="49" charset="0"/>
              </a:rPr>
              <a:t> </a:t>
            </a:r>
            <a:r>
              <a:rPr lang="en-US" b="0" dirty="0" err="1">
                <a:solidFill>
                  <a:srgbClr val="9CDCFE"/>
                </a:solidFill>
                <a:effectLst/>
                <a:latin typeface="Fira Code" panose="020B0809050000020004" pitchFamily="49" charset="0"/>
              </a:rPr>
              <a:t>rel</a:t>
            </a:r>
            <a:r>
              <a:rPr lang="en-US" b="0" dirty="0">
                <a:solidFill>
                  <a:srgbClr val="D4D4D4"/>
                </a:solidFill>
                <a:effectLst/>
                <a:latin typeface="Fira Code" panose="020B0809050000020004" pitchFamily="49" charset="0"/>
              </a:rPr>
              <a:t>=</a:t>
            </a:r>
            <a:r>
              <a:rPr lang="en-US" b="0" dirty="0">
                <a:solidFill>
                  <a:srgbClr val="CE9178"/>
                </a:solidFill>
                <a:effectLst/>
                <a:latin typeface="Fira Code" panose="020B0809050000020004" pitchFamily="49" charset="0"/>
              </a:rPr>
              <a:t>"manifest"</a:t>
            </a:r>
            <a:r>
              <a:rPr lang="en-US" b="0" dirty="0">
                <a:solidFill>
                  <a:srgbClr val="D4D4D4"/>
                </a:solidFill>
                <a:effectLst/>
                <a:latin typeface="Fira Code" panose="020B0809050000020004" pitchFamily="49" charset="0"/>
              </a:rPr>
              <a:t> </a:t>
            </a:r>
            <a:r>
              <a:rPr lang="en-US" b="0" dirty="0" err="1">
                <a:solidFill>
                  <a:srgbClr val="9CDCFE"/>
                </a:solidFill>
                <a:effectLst/>
                <a:latin typeface="Fira Code" panose="020B0809050000020004" pitchFamily="49" charset="0"/>
              </a:rPr>
              <a:t>href</a:t>
            </a:r>
            <a:r>
              <a:rPr lang="en-US" b="0" dirty="0">
                <a:solidFill>
                  <a:srgbClr val="D4D4D4"/>
                </a:solidFill>
                <a:effectLst/>
                <a:latin typeface="Fira Code" panose="020B0809050000020004" pitchFamily="49" charset="0"/>
              </a:rPr>
              <a:t>=</a:t>
            </a:r>
            <a:r>
              <a:rPr lang="en-US" b="0" dirty="0">
                <a:solidFill>
                  <a:srgbClr val="CE9178"/>
                </a:solidFill>
                <a:effectLst/>
                <a:latin typeface="Fira Code" panose="020B0809050000020004" pitchFamily="49" charset="0"/>
              </a:rPr>
              <a:t>"</a:t>
            </a:r>
            <a:r>
              <a:rPr lang="en-US" b="0" dirty="0" err="1">
                <a:solidFill>
                  <a:srgbClr val="CE9178"/>
                </a:solidFill>
                <a:effectLst/>
                <a:latin typeface="Fira Code" panose="020B0809050000020004" pitchFamily="49" charset="0"/>
              </a:rPr>
              <a:t>manifest.json</a:t>
            </a:r>
            <a:r>
              <a:rPr lang="en-US" b="0" dirty="0">
                <a:solidFill>
                  <a:srgbClr val="CE9178"/>
                </a:solidFill>
                <a:effectLst/>
                <a:latin typeface="Fira Code" panose="020B0809050000020004" pitchFamily="49" charset="0"/>
              </a:rPr>
              <a:t>"</a:t>
            </a:r>
            <a:r>
              <a:rPr lang="en-US" b="0" dirty="0">
                <a:solidFill>
                  <a:srgbClr val="D4D4D4"/>
                </a:solidFill>
                <a:effectLst/>
                <a:latin typeface="Fira Code" panose="020B0809050000020004" pitchFamily="49" charset="0"/>
              </a:rPr>
              <a:t> </a:t>
            </a:r>
            <a:r>
              <a:rPr lang="en-US" b="0" dirty="0">
                <a:solidFill>
                  <a:srgbClr val="808080"/>
                </a:solidFill>
                <a:effectLst/>
                <a:latin typeface="Fira Code" panose="020B0809050000020004" pitchFamily="49" charset="0"/>
              </a:rPr>
              <a:t>/&gt;</a:t>
            </a:r>
            <a:endParaRPr lang="en-US" b="0" dirty="0">
              <a:solidFill>
                <a:srgbClr val="D4D4D4"/>
              </a:solidFill>
              <a:effectLst/>
              <a:latin typeface="Fira Code" panose="020B0809050000020004" pitchFamily="49" charset="0"/>
            </a:endParaRPr>
          </a:p>
          <a:p>
            <a:endParaRPr lang="en-US" b="0" dirty="0">
              <a:solidFill>
                <a:srgbClr val="D4D4D4"/>
              </a:solidFill>
              <a:effectLst/>
              <a:latin typeface="Fira Code" panose="020B0809050000020004" pitchFamily="49" charset="0"/>
            </a:endParaRPr>
          </a:p>
          <a:p>
            <a:r>
              <a:rPr lang="en-US" b="0" dirty="0">
                <a:solidFill>
                  <a:srgbClr val="D4D4D4">
                    <a:alpha val="75000"/>
                  </a:srgbClr>
                </a:solidFill>
                <a:effectLst/>
                <a:latin typeface="Fira Code" panose="020B0809050000020004" pitchFamily="49" charset="0"/>
              </a:rPr>
              <a:t>    </a:t>
            </a:r>
            <a:r>
              <a:rPr lang="en-US" b="0" dirty="0">
                <a:solidFill>
                  <a:srgbClr val="808080">
                    <a:alpha val="75000"/>
                  </a:srgbClr>
                </a:solidFill>
                <a:effectLst/>
                <a:latin typeface="Fira Code" panose="020B0809050000020004" pitchFamily="49" charset="0"/>
              </a:rPr>
              <a:t>&lt;</a:t>
            </a:r>
            <a:r>
              <a:rPr lang="en-US" b="0" dirty="0">
                <a:solidFill>
                  <a:srgbClr val="569CD6">
                    <a:alpha val="75000"/>
                  </a:srgbClr>
                </a:solidFill>
                <a:effectLst/>
                <a:latin typeface="Fira Code" panose="020B0809050000020004" pitchFamily="49" charset="0"/>
              </a:rPr>
              <a:t>link</a:t>
            </a:r>
            <a:r>
              <a:rPr lang="en-US" b="0" dirty="0">
                <a:solidFill>
                  <a:srgbClr val="D4D4D4">
                    <a:alpha val="75000"/>
                  </a:srgbClr>
                </a:solidFill>
                <a:effectLst/>
                <a:latin typeface="Fira Code" panose="020B0809050000020004" pitchFamily="49" charset="0"/>
              </a:rPr>
              <a:t> </a:t>
            </a:r>
            <a:r>
              <a:rPr lang="en-US" b="0" dirty="0" err="1">
                <a:solidFill>
                  <a:srgbClr val="9CDCFE">
                    <a:alpha val="75000"/>
                  </a:srgbClr>
                </a:solidFill>
                <a:effectLst/>
                <a:latin typeface="Fira Code" panose="020B0809050000020004" pitchFamily="49" charset="0"/>
              </a:rPr>
              <a:t>rel</a:t>
            </a:r>
            <a:r>
              <a:rPr lang="en-US" b="0" dirty="0">
                <a:solidFill>
                  <a:srgbClr val="D4D4D4">
                    <a:alpha val="75000"/>
                  </a:srgbClr>
                </a:solidFill>
                <a:effectLst/>
                <a:latin typeface="Fira Code" panose="020B0809050000020004" pitchFamily="49" charset="0"/>
              </a:rPr>
              <a:t>=</a:t>
            </a:r>
            <a:r>
              <a:rPr lang="en-US" b="0" dirty="0">
                <a:solidFill>
                  <a:srgbClr val="CE9178">
                    <a:alpha val="75000"/>
                  </a:srgbClr>
                </a:solidFill>
                <a:effectLst/>
                <a:latin typeface="Fira Code" panose="020B0809050000020004" pitchFamily="49" charset="0"/>
              </a:rPr>
              <a:t>"apple-touch-icon"</a:t>
            </a:r>
            <a:r>
              <a:rPr lang="en-US" b="0" dirty="0">
                <a:solidFill>
                  <a:srgbClr val="D4D4D4">
                    <a:alpha val="75000"/>
                  </a:srgbClr>
                </a:solidFill>
                <a:effectLst/>
                <a:latin typeface="Fira Code" panose="020B0809050000020004" pitchFamily="49" charset="0"/>
              </a:rPr>
              <a:t> </a:t>
            </a:r>
            <a:r>
              <a:rPr lang="en-US" b="0" dirty="0" err="1">
                <a:solidFill>
                  <a:srgbClr val="9CDCFE">
                    <a:alpha val="75000"/>
                  </a:srgbClr>
                </a:solidFill>
                <a:effectLst/>
                <a:latin typeface="Fira Code" panose="020B0809050000020004" pitchFamily="49" charset="0"/>
              </a:rPr>
              <a:t>href</a:t>
            </a:r>
            <a:r>
              <a:rPr lang="en-US" b="0" dirty="0">
                <a:solidFill>
                  <a:srgbClr val="D4D4D4">
                    <a:alpha val="75000"/>
                  </a:srgbClr>
                </a:solidFill>
                <a:effectLst/>
                <a:latin typeface="Fira Code" panose="020B0809050000020004" pitchFamily="49" charset="0"/>
              </a:rPr>
              <a:t>=</a:t>
            </a:r>
            <a:r>
              <a:rPr lang="en-US" b="0" dirty="0">
                <a:solidFill>
                  <a:srgbClr val="CE9178">
                    <a:alpha val="75000"/>
                  </a:srgbClr>
                </a:solidFill>
                <a:effectLst/>
                <a:latin typeface="Fira Code" panose="020B0809050000020004" pitchFamily="49" charset="0"/>
              </a:rPr>
              <a:t>"images/icons/icon-192x192.png"</a:t>
            </a:r>
            <a:r>
              <a:rPr lang="en-US" b="0" dirty="0">
                <a:solidFill>
                  <a:srgbClr val="D4D4D4">
                    <a:alpha val="75000"/>
                  </a:srgbClr>
                </a:solidFill>
                <a:effectLst/>
                <a:latin typeface="Fira Code" panose="020B0809050000020004" pitchFamily="49" charset="0"/>
              </a:rPr>
              <a:t> </a:t>
            </a:r>
            <a:r>
              <a:rPr lang="en-US" b="0" dirty="0">
                <a:solidFill>
                  <a:srgbClr val="808080">
                    <a:alpha val="75000"/>
                  </a:srgbClr>
                </a:solidFill>
                <a:effectLst/>
                <a:latin typeface="Fira Code" panose="020B0809050000020004" pitchFamily="49" charset="0"/>
              </a:rPr>
              <a:t>/&gt;</a:t>
            </a:r>
            <a:endParaRPr lang="en-US" b="0" dirty="0">
              <a:solidFill>
                <a:srgbClr val="D4D4D4">
                  <a:alpha val="75000"/>
                </a:srgbClr>
              </a:solidFill>
              <a:effectLst/>
              <a:latin typeface="Fira Code" panose="020B0809050000020004" pitchFamily="49" charset="0"/>
            </a:endParaRPr>
          </a:p>
          <a:p>
            <a:r>
              <a:rPr lang="en-US" b="0" dirty="0">
                <a:solidFill>
                  <a:srgbClr val="D4D4D4">
                    <a:alpha val="50000"/>
                  </a:srgbClr>
                </a:solidFill>
                <a:effectLst/>
                <a:latin typeface="Fira Code" panose="020B0809050000020004" pitchFamily="49" charset="0"/>
              </a:rPr>
              <a:t>    </a:t>
            </a:r>
            <a:r>
              <a:rPr lang="en-US" b="0" dirty="0">
                <a:solidFill>
                  <a:srgbClr val="808080">
                    <a:alpha val="50000"/>
                  </a:srgbClr>
                </a:solidFill>
                <a:effectLst/>
                <a:latin typeface="Fira Code" panose="020B0809050000020004" pitchFamily="49" charset="0"/>
              </a:rPr>
              <a:t>&lt;</a:t>
            </a:r>
            <a:r>
              <a:rPr lang="en-US" b="0" dirty="0">
                <a:solidFill>
                  <a:srgbClr val="569CD6">
                    <a:alpha val="50000"/>
                  </a:srgbClr>
                </a:solidFill>
                <a:effectLst/>
                <a:latin typeface="Fira Code" panose="020B0809050000020004" pitchFamily="49" charset="0"/>
              </a:rPr>
              <a:t>link</a:t>
            </a:r>
            <a:r>
              <a:rPr lang="en-US" b="0" dirty="0">
                <a:solidFill>
                  <a:srgbClr val="D4D4D4">
                    <a:alpha val="50000"/>
                  </a:srgbClr>
                </a:solidFill>
                <a:effectLst/>
                <a:latin typeface="Fira Code" panose="020B0809050000020004" pitchFamily="49" charset="0"/>
              </a:rPr>
              <a:t> </a:t>
            </a:r>
            <a:r>
              <a:rPr lang="en-US" b="0" dirty="0" err="1">
                <a:solidFill>
                  <a:srgbClr val="9CDCFE">
                    <a:alpha val="50000"/>
                  </a:srgbClr>
                </a:solidFill>
                <a:effectLst/>
                <a:latin typeface="Fira Code" panose="020B0809050000020004" pitchFamily="49" charset="0"/>
              </a:rPr>
              <a:t>rel</a:t>
            </a:r>
            <a:r>
              <a:rPr lang="en-US" b="0" dirty="0">
                <a:solidFill>
                  <a:srgbClr val="D4D4D4">
                    <a:alpha val="50000"/>
                  </a:srgbClr>
                </a:solidFill>
                <a:effectLst/>
                <a:latin typeface="Fira Code" panose="020B0809050000020004" pitchFamily="49" charset="0"/>
              </a:rPr>
              <a:t>=</a:t>
            </a:r>
            <a:r>
              <a:rPr lang="en-US" b="0" dirty="0">
                <a:solidFill>
                  <a:srgbClr val="CE9178">
                    <a:alpha val="50000"/>
                  </a:srgbClr>
                </a:solidFill>
                <a:effectLst/>
                <a:latin typeface="Fira Code" panose="020B0809050000020004" pitchFamily="49" charset="0"/>
              </a:rPr>
              <a:t>"apple-touch-icon"</a:t>
            </a:r>
            <a:r>
              <a:rPr lang="en-US" b="0" dirty="0">
                <a:solidFill>
                  <a:srgbClr val="D4D4D4">
                    <a:alpha val="50000"/>
                  </a:srgbClr>
                </a:solidFill>
                <a:effectLst/>
                <a:latin typeface="Fira Code" panose="020B0809050000020004" pitchFamily="49" charset="0"/>
              </a:rPr>
              <a:t> </a:t>
            </a:r>
            <a:r>
              <a:rPr lang="en-US" b="0" dirty="0" err="1">
                <a:solidFill>
                  <a:srgbClr val="9CDCFE">
                    <a:alpha val="50000"/>
                  </a:srgbClr>
                </a:solidFill>
                <a:effectLst/>
                <a:latin typeface="Fira Code" panose="020B0809050000020004" pitchFamily="49" charset="0"/>
              </a:rPr>
              <a:t>href</a:t>
            </a:r>
            <a:r>
              <a:rPr lang="en-US" b="0" dirty="0">
                <a:solidFill>
                  <a:srgbClr val="D4D4D4">
                    <a:alpha val="50000"/>
                  </a:srgbClr>
                </a:solidFill>
                <a:effectLst/>
                <a:latin typeface="Fira Code" panose="020B0809050000020004" pitchFamily="49" charset="0"/>
              </a:rPr>
              <a:t>=</a:t>
            </a:r>
            <a:r>
              <a:rPr lang="en-US" b="0" dirty="0">
                <a:solidFill>
                  <a:srgbClr val="CE9178">
                    <a:alpha val="50000"/>
                  </a:srgbClr>
                </a:solidFill>
                <a:effectLst/>
                <a:latin typeface="Fira Code" panose="020B0809050000020004" pitchFamily="49" charset="0"/>
              </a:rPr>
              <a:t>"images/icons/icon-256x256.png"</a:t>
            </a:r>
            <a:r>
              <a:rPr lang="en-US" b="0" dirty="0">
                <a:solidFill>
                  <a:srgbClr val="D4D4D4">
                    <a:alpha val="50000"/>
                  </a:srgbClr>
                </a:solidFill>
                <a:effectLst/>
                <a:latin typeface="Fira Code" panose="020B0809050000020004" pitchFamily="49" charset="0"/>
              </a:rPr>
              <a:t> </a:t>
            </a:r>
            <a:r>
              <a:rPr lang="en-US" b="0" dirty="0">
                <a:solidFill>
                  <a:srgbClr val="808080">
                    <a:alpha val="50000"/>
                  </a:srgbClr>
                </a:solidFill>
                <a:effectLst/>
                <a:latin typeface="Fira Code" panose="020B0809050000020004" pitchFamily="49" charset="0"/>
              </a:rPr>
              <a:t>/&gt;</a:t>
            </a:r>
            <a:endParaRPr lang="en-US" b="0" dirty="0">
              <a:solidFill>
                <a:srgbClr val="D4D4D4">
                  <a:alpha val="50000"/>
                </a:srgbClr>
              </a:solidFill>
              <a:effectLst/>
              <a:latin typeface="Fira Code" panose="020B0809050000020004" pitchFamily="49" charset="0"/>
            </a:endParaRPr>
          </a:p>
          <a:p>
            <a:r>
              <a:rPr lang="en-US" b="0" dirty="0">
                <a:solidFill>
                  <a:srgbClr val="D4D4D4">
                    <a:alpha val="35000"/>
                  </a:srgbClr>
                </a:solidFill>
                <a:effectLst/>
                <a:latin typeface="Fira Code" panose="020B0809050000020004" pitchFamily="49" charset="0"/>
              </a:rPr>
              <a:t>    </a:t>
            </a:r>
            <a:r>
              <a:rPr lang="en-US" b="0" dirty="0">
                <a:solidFill>
                  <a:srgbClr val="808080">
                    <a:alpha val="35000"/>
                  </a:srgbClr>
                </a:solidFill>
                <a:effectLst/>
                <a:latin typeface="Fira Code" panose="020B0809050000020004" pitchFamily="49" charset="0"/>
              </a:rPr>
              <a:t>&lt;</a:t>
            </a:r>
            <a:r>
              <a:rPr lang="en-US" b="0" dirty="0">
                <a:solidFill>
                  <a:srgbClr val="569CD6">
                    <a:alpha val="35000"/>
                  </a:srgbClr>
                </a:solidFill>
                <a:effectLst/>
                <a:latin typeface="Fira Code" panose="020B0809050000020004" pitchFamily="49" charset="0"/>
              </a:rPr>
              <a:t>link</a:t>
            </a:r>
            <a:r>
              <a:rPr lang="en-US" b="0" dirty="0">
                <a:solidFill>
                  <a:srgbClr val="D4D4D4">
                    <a:alpha val="35000"/>
                  </a:srgbClr>
                </a:solidFill>
                <a:effectLst/>
                <a:latin typeface="Fira Code" panose="020B0809050000020004" pitchFamily="49" charset="0"/>
              </a:rPr>
              <a:t> </a:t>
            </a:r>
            <a:r>
              <a:rPr lang="en-US" b="0" dirty="0" err="1">
                <a:solidFill>
                  <a:srgbClr val="9CDCFE">
                    <a:alpha val="35000"/>
                  </a:srgbClr>
                </a:solidFill>
                <a:effectLst/>
                <a:latin typeface="Fira Code" panose="020B0809050000020004" pitchFamily="49" charset="0"/>
              </a:rPr>
              <a:t>rel</a:t>
            </a:r>
            <a:r>
              <a:rPr lang="en-US" b="0" dirty="0">
                <a:solidFill>
                  <a:srgbClr val="D4D4D4">
                    <a:alpha val="35000"/>
                  </a:srgbClr>
                </a:solidFill>
                <a:effectLst/>
                <a:latin typeface="Fira Code" panose="020B0809050000020004" pitchFamily="49" charset="0"/>
              </a:rPr>
              <a:t>=</a:t>
            </a:r>
            <a:r>
              <a:rPr lang="en-US" b="0" dirty="0">
                <a:solidFill>
                  <a:srgbClr val="CE9178">
                    <a:alpha val="35000"/>
                  </a:srgbClr>
                </a:solidFill>
                <a:effectLst/>
                <a:latin typeface="Fira Code" panose="020B0809050000020004" pitchFamily="49" charset="0"/>
              </a:rPr>
              <a:t>"apple-touch-icon"</a:t>
            </a:r>
            <a:r>
              <a:rPr lang="en-US" b="0" dirty="0">
                <a:solidFill>
                  <a:srgbClr val="D4D4D4">
                    <a:alpha val="35000"/>
                  </a:srgbClr>
                </a:solidFill>
                <a:effectLst/>
                <a:latin typeface="Fira Code" panose="020B0809050000020004" pitchFamily="49" charset="0"/>
              </a:rPr>
              <a:t> </a:t>
            </a:r>
            <a:r>
              <a:rPr lang="en-US" b="0" dirty="0" err="1">
                <a:solidFill>
                  <a:srgbClr val="9CDCFE">
                    <a:alpha val="35000"/>
                  </a:srgbClr>
                </a:solidFill>
                <a:effectLst/>
                <a:latin typeface="Fira Code" panose="020B0809050000020004" pitchFamily="49" charset="0"/>
              </a:rPr>
              <a:t>href</a:t>
            </a:r>
            <a:r>
              <a:rPr lang="en-US" b="0" dirty="0">
                <a:solidFill>
                  <a:srgbClr val="D4D4D4">
                    <a:alpha val="35000"/>
                  </a:srgbClr>
                </a:solidFill>
                <a:effectLst/>
                <a:latin typeface="Fira Code" panose="020B0809050000020004" pitchFamily="49" charset="0"/>
              </a:rPr>
              <a:t>=</a:t>
            </a:r>
            <a:r>
              <a:rPr lang="en-US" b="0" dirty="0">
                <a:solidFill>
                  <a:srgbClr val="CE9178">
                    <a:alpha val="35000"/>
                  </a:srgbClr>
                </a:solidFill>
                <a:effectLst/>
                <a:latin typeface="Fira Code" panose="020B0809050000020004" pitchFamily="49" charset="0"/>
              </a:rPr>
              <a:t>"images/icons/icon-384x384.png"</a:t>
            </a:r>
            <a:r>
              <a:rPr lang="en-US" b="0" dirty="0">
                <a:solidFill>
                  <a:srgbClr val="D4D4D4">
                    <a:alpha val="35000"/>
                  </a:srgbClr>
                </a:solidFill>
                <a:effectLst/>
                <a:latin typeface="Fira Code" panose="020B0809050000020004" pitchFamily="49" charset="0"/>
              </a:rPr>
              <a:t> </a:t>
            </a:r>
            <a:r>
              <a:rPr lang="en-US" b="0" dirty="0">
                <a:solidFill>
                  <a:srgbClr val="808080">
                    <a:alpha val="35000"/>
                  </a:srgbClr>
                </a:solidFill>
                <a:effectLst/>
                <a:latin typeface="Fira Code" panose="020B0809050000020004" pitchFamily="49" charset="0"/>
              </a:rPr>
              <a:t>/&gt;</a:t>
            </a:r>
            <a:endParaRPr lang="en-US" b="0" dirty="0">
              <a:solidFill>
                <a:srgbClr val="D4D4D4">
                  <a:alpha val="35000"/>
                </a:srgbClr>
              </a:solidFill>
              <a:effectLst/>
              <a:latin typeface="Fira Code" panose="020B0809050000020004" pitchFamily="49" charset="0"/>
            </a:endParaRPr>
          </a:p>
          <a:p>
            <a:r>
              <a:rPr lang="en-US" b="0" dirty="0">
                <a:solidFill>
                  <a:srgbClr val="D4D4D4">
                    <a:alpha val="30000"/>
                  </a:srgbClr>
                </a:solidFill>
                <a:effectLst/>
                <a:latin typeface="Fira Code" panose="020B0809050000020004" pitchFamily="49" charset="0"/>
              </a:rPr>
              <a:t>    </a:t>
            </a:r>
            <a:r>
              <a:rPr lang="en-US" b="0" dirty="0">
                <a:solidFill>
                  <a:srgbClr val="808080">
                    <a:alpha val="30000"/>
                  </a:srgbClr>
                </a:solidFill>
                <a:effectLst/>
                <a:latin typeface="Fira Code" panose="020B0809050000020004" pitchFamily="49" charset="0"/>
              </a:rPr>
              <a:t>&lt;</a:t>
            </a:r>
            <a:r>
              <a:rPr lang="en-US" b="0" dirty="0">
                <a:solidFill>
                  <a:srgbClr val="569CD6">
                    <a:alpha val="30000"/>
                  </a:srgbClr>
                </a:solidFill>
                <a:effectLst/>
                <a:latin typeface="Fira Code" panose="020B0809050000020004" pitchFamily="49" charset="0"/>
              </a:rPr>
              <a:t>link</a:t>
            </a:r>
            <a:r>
              <a:rPr lang="en-US" b="0" dirty="0">
                <a:solidFill>
                  <a:srgbClr val="D4D4D4">
                    <a:alpha val="30000"/>
                  </a:srgbClr>
                </a:solidFill>
                <a:effectLst/>
                <a:latin typeface="Fira Code" panose="020B0809050000020004" pitchFamily="49" charset="0"/>
              </a:rPr>
              <a:t> </a:t>
            </a:r>
            <a:r>
              <a:rPr lang="en-US" b="0" dirty="0" err="1">
                <a:solidFill>
                  <a:srgbClr val="9CDCFE">
                    <a:alpha val="30000"/>
                  </a:srgbClr>
                </a:solidFill>
                <a:effectLst/>
                <a:latin typeface="Fira Code" panose="020B0809050000020004" pitchFamily="49" charset="0"/>
              </a:rPr>
              <a:t>rel</a:t>
            </a:r>
            <a:r>
              <a:rPr lang="en-US" b="0" dirty="0">
                <a:solidFill>
                  <a:srgbClr val="D4D4D4">
                    <a:alpha val="30000"/>
                  </a:srgbClr>
                </a:solidFill>
                <a:effectLst/>
                <a:latin typeface="Fira Code" panose="020B0809050000020004" pitchFamily="49" charset="0"/>
              </a:rPr>
              <a:t>=</a:t>
            </a:r>
            <a:r>
              <a:rPr lang="en-US" b="0" dirty="0">
                <a:solidFill>
                  <a:srgbClr val="CE9178">
                    <a:alpha val="30000"/>
                  </a:srgbClr>
                </a:solidFill>
                <a:effectLst/>
                <a:latin typeface="Fira Code" panose="020B0809050000020004" pitchFamily="49" charset="0"/>
              </a:rPr>
              <a:t>"apple-touch-icon"</a:t>
            </a:r>
            <a:r>
              <a:rPr lang="en-US" b="0" dirty="0">
                <a:solidFill>
                  <a:srgbClr val="D4D4D4">
                    <a:alpha val="30000"/>
                  </a:srgbClr>
                </a:solidFill>
                <a:effectLst/>
                <a:latin typeface="Fira Code" panose="020B0809050000020004" pitchFamily="49" charset="0"/>
              </a:rPr>
              <a:t> </a:t>
            </a:r>
            <a:r>
              <a:rPr lang="en-US" b="0" dirty="0" err="1">
                <a:solidFill>
                  <a:srgbClr val="9CDCFE">
                    <a:alpha val="30000"/>
                  </a:srgbClr>
                </a:solidFill>
                <a:effectLst/>
                <a:latin typeface="Fira Code" panose="020B0809050000020004" pitchFamily="49" charset="0"/>
              </a:rPr>
              <a:t>href</a:t>
            </a:r>
            <a:r>
              <a:rPr lang="en-US" b="0" dirty="0">
                <a:solidFill>
                  <a:srgbClr val="D4D4D4">
                    <a:alpha val="30000"/>
                  </a:srgbClr>
                </a:solidFill>
                <a:effectLst/>
                <a:latin typeface="Fira Code" panose="020B0809050000020004" pitchFamily="49" charset="0"/>
              </a:rPr>
              <a:t>=</a:t>
            </a:r>
            <a:r>
              <a:rPr lang="en-US" b="0" dirty="0">
                <a:solidFill>
                  <a:srgbClr val="CE9178">
                    <a:alpha val="30000"/>
                  </a:srgbClr>
                </a:solidFill>
                <a:effectLst/>
                <a:latin typeface="Fira Code" panose="020B0809050000020004" pitchFamily="49" charset="0"/>
              </a:rPr>
              <a:t>"images/icons/icon-512x512.png"</a:t>
            </a:r>
            <a:r>
              <a:rPr lang="en-US" b="0" dirty="0">
                <a:solidFill>
                  <a:srgbClr val="D4D4D4">
                    <a:alpha val="30000"/>
                  </a:srgbClr>
                </a:solidFill>
                <a:effectLst/>
                <a:latin typeface="Fira Code" panose="020B0809050000020004" pitchFamily="49" charset="0"/>
              </a:rPr>
              <a:t> </a:t>
            </a:r>
            <a:r>
              <a:rPr lang="en-US" b="0" dirty="0">
                <a:solidFill>
                  <a:srgbClr val="808080">
                    <a:alpha val="30000"/>
                  </a:srgbClr>
                </a:solidFill>
                <a:effectLst/>
                <a:latin typeface="Fira Code" panose="020B0809050000020004" pitchFamily="49" charset="0"/>
              </a:rPr>
              <a:t>/&gt;</a:t>
            </a:r>
            <a:endParaRPr lang="en-US" b="0" dirty="0">
              <a:solidFill>
                <a:srgbClr val="D4D4D4">
                  <a:alpha val="30000"/>
                </a:srgbClr>
              </a:solidFill>
              <a:effectLst/>
              <a:latin typeface="Fira Code" panose="020B0809050000020004" pitchFamily="49" charset="0"/>
            </a:endParaRPr>
          </a:p>
          <a:p>
            <a:r>
              <a:rPr lang="en-US" b="0" dirty="0">
                <a:solidFill>
                  <a:srgbClr val="D4D4D4">
                    <a:alpha val="20000"/>
                  </a:srgbClr>
                </a:solidFill>
                <a:effectLst/>
                <a:latin typeface="Fira Code" panose="020B0809050000020004" pitchFamily="49" charset="0"/>
              </a:rPr>
              <a:t>    </a:t>
            </a:r>
            <a:r>
              <a:rPr lang="en-US" b="0" dirty="0">
                <a:solidFill>
                  <a:srgbClr val="808080">
                    <a:alpha val="20000"/>
                  </a:srgbClr>
                </a:solidFill>
                <a:effectLst/>
                <a:latin typeface="Fira Code" panose="020B0809050000020004" pitchFamily="49" charset="0"/>
              </a:rPr>
              <a:t>&lt;</a:t>
            </a:r>
            <a:r>
              <a:rPr lang="en-US" b="0" dirty="0">
                <a:solidFill>
                  <a:srgbClr val="569CD6">
                    <a:alpha val="20000"/>
                  </a:srgbClr>
                </a:solidFill>
                <a:effectLst/>
                <a:latin typeface="Fira Code" panose="020B0809050000020004" pitchFamily="49" charset="0"/>
              </a:rPr>
              <a:t>meta</a:t>
            </a:r>
            <a:r>
              <a:rPr lang="en-US" b="0" dirty="0">
                <a:solidFill>
                  <a:srgbClr val="D4D4D4">
                    <a:alpha val="20000"/>
                  </a:srgbClr>
                </a:solidFill>
                <a:effectLst/>
                <a:latin typeface="Fira Code" panose="020B0809050000020004" pitchFamily="49" charset="0"/>
              </a:rPr>
              <a:t> </a:t>
            </a:r>
            <a:r>
              <a:rPr lang="en-US" b="0" dirty="0">
                <a:solidFill>
                  <a:srgbClr val="9CDCFE">
                    <a:alpha val="20000"/>
                  </a:srgbClr>
                </a:solidFill>
                <a:effectLst/>
                <a:latin typeface="Fira Code" panose="020B0809050000020004" pitchFamily="49" charset="0"/>
              </a:rPr>
              <a:t>name</a:t>
            </a:r>
            <a:r>
              <a:rPr lang="en-US" b="0" dirty="0">
                <a:solidFill>
                  <a:srgbClr val="D4D4D4">
                    <a:alpha val="20000"/>
                  </a:srgbClr>
                </a:solidFill>
                <a:effectLst/>
                <a:latin typeface="Fira Code" panose="020B0809050000020004" pitchFamily="49" charset="0"/>
              </a:rPr>
              <a:t>=</a:t>
            </a:r>
            <a:r>
              <a:rPr lang="en-US" b="0" dirty="0">
                <a:solidFill>
                  <a:srgbClr val="CE9178">
                    <a:alpha val="20000"/>
                  </a:srgbClr>
                </a:solidFill>
                <a:effectLst/>
                <a:latin typeface="Fira Code" panose="020B0809050000020004" pitchFamily="49" charset="0"/>
              </a:rPr>
              <a:t>"apple-mobile-web-app-status-bar"</a:t>
            </a:r>
            <a:r>
              <a:rPr lang="en-US" b="0" dirty="0">
                <a:solidFill>
                  <a:srgbClr val="D4D4D4">
                    <a:alpha val="20000"/>
                  </a:srgbClr>
                </a:solidFill>
                <a:effectLst/>
                <a:latin typeface="Fira Code" panose="020B0809050000020004" pitchFamily="49" charset="0"/>
              </a:rPr>
              <a:t> </a:t>
            </a:r>
            <a:r>
              <a:rPr lang="en-US" b="0" dirty="0">
                <a:solidFill>
                  <a:srgbClr val="9CDCFE">
                    <a:alpha val="20000"/>
                  </a:srgbClr>
                </a:solidFill>
                <a:effectLst/>
                <a:latin typeface="Fira Code" panose="020B0809050000020004" pitchFamily="49" charset="0"/>
              </a:rPr>
              <a:t>content</a:t>
            </a:r>
            <a:r>
              <a:rPr lang="en-US" b="0" dirty="0">
                <a:solidFill>
                  <a:srgbClr val="D4D4D4">
                    <a:alpha val="20000"/>
                  </a:srgbClr>
                </a:solidFill>
                <a:effectLst/>
                <a:latin typeface="Fira Code" panose="020B0809050000020004" pitchFamily="49" charset="0"/>
              </a:rPr>
              <a:t>=</a:t>
            </a:r>
            <a:r>
              <a:rPr lang="en-US" b="0" dirty="0">
                <a:solidFill>
                  <a:srgbClr val="CE9178">
                    <a:alpha val="20000"/>
                  </a:srgbClr>
                </a:solidFill>
                <a:effectLst/>
                <a:latin typeface="Fira Code" panose="020B0809050000020004" pitchFamily="49" charset="0"/>
              </a:rPr>
              <a:t>"#222"</a:t>
            </a:r>
            <a:r>
              <a:rPr lang="en-US" b="0" dirty="0">
                <a:solidFill>
                  <a:srgbClr val="D4D4D4">
                    <a:alpha val="20000"/>
                  </a:srgbClr>
                </a:solidFill>
                <a:effectLst/>
                <a:latin typeface="Fira Code" panose="020B0809050000020004" pitchFamily="49" charset="0"/>
              </a:rPr>
              <a:t> </a:t>
            </a:r>
            <a:r>
              <a:rPr lang="en-US" b="0" dirty="0">
                <a:solidFill>
                  <a:srgbClr val="808080">
                    <a:alpha val="20000"/>
                  </a:srgbClr>
                </a:solidFill>
                <a:effectLst/>
                <a:latin typeface="Fira Code" panose="020B0809050000020004" pitchFamily="49" charset="0"/>
              </a:rPr>
              <a:t>/&gt;</a:t>
            </a:r>
            <a:endParaRPr lang="en-US" b="0" dirty="0">
              <a:solidFill>
                <a:srgbClr val="D4D4D4">
                  <a:alpha val="20000"/>
                </a:srgbClr>
              </a:solidFill>
              <a:effectLst/>
              <a:latin typeface="Fira Code" panose="020B0809050000020004" pitchFamily="49" charset="0"/>
            </a:endParaRPr>
          </a:p>
          <a:p>
            <a:r>
              <a:rPr lang="en-US" b="0" dirty="0">
                <a:solidFill>
                  <a:srgbClr val="D4D4D4">
                    <a:alpha val="10000"/>
                  </a:srgbClr>
                </a:solidFill>
                <a:effectLst/>
                <a:latin typeface="Fira Code" panose="020B0809050000020004" pitchFamily="49" charset="0"/>
              </a:rPr>
              <a:t>    </a:t>
            </a:r>
            <a:r>
              <a:rPr lang="en-US" b="0" dirty="0">
                <a:solidFill>
                  <a:srgbClr val="808080">
                    <a:alpha val="10000"/>
                  </a:srgbClr>
                </a:solidFill>
                <a:effectLst/>
                <a:latin typeface="Fira Code" panose="020B0809050000020004" pitchFamily="49" charset="0"/>
              </a:rPr>
              <a:t>&lt;</a:t>
            </a:r>
            <a:r>
              <a:rPr lang="en-US" b="0" dirty="0">
                <a:solidFill>
                  <a:srgbClr val="569CD6">
                    <a:alpha val="10000"/>
                  </a:srgbClr>
                </a:solidFill>
                <a:effectLst/>
                <a:latin typeface="Fira Code" panose="020B0809050000020004" pitchFamily="49" charset="0"/>
              </a:rPr>
              <a:t>meta</a:t>
            </a:r>
            <a:r>
              <a:rPr lang="en-US" b="0" dirty="0">
                <a:solidFill>
                  <a:srgbClr val="D4D4D4">
                    <a:alpha val="10000"/>
                  </a:srgbClr>
                </a:solidFill>
                <a:effectLst/>
                <a:latin typeface="Fira Code" panose="020B0809050000020004" pitchFamily="49" charset="0"/>
              </a:rPr>
              <a:t> </a:t>
            </a:r>
            <a:r>
              <a:rPr lang="en-US" b="0" dirty="0">
                <a:solidFill>
                  <a:srgbClr val="9CDCFE">
                    <a:alpha val="10000"/>
                  </a:srgbClr>
                </a:solidFill>
                <a:effectLst/>
                <a:latin typeface="Fira Code" panose="020B0809050000020004" pitchFamily="49" charset="0"/>
              </a:rPr>
              <a:t>name</a:t>
            </a:r>
            <a:r>
              <a:rPr lang="en-US" b="0" dirty="0">
                <a:solidFill>
                  <a:srgbClr val="D4D4D4">
                    <a:alpha val="10000"/>
                  </a:srgbClr>
                </a:solidFill>
                <a:effectLst/>
                <a:latin typeface="Fira Code" panose="020B0809050000020004" pitchFamily="49" charset="0"/>
              </a:rPr>
              <a:t>=</a:t>
            </a:r>
            <a:r>
              <a:rPr lang="en-US" b="0" dirty="0">
                <a:solidFill>
                  <a:srgbClr val="CE9178">
                    <a:alpha val="10000"/>
                  </a:srgbClr>
                </a:solidFill>
                <a:effectLst/>
                <a:latin typeface="Fira Code" panose="020B0809050000020004" pitchFamily="49" charset="0"/>
              </a:rPr>
              <a:t>"theme-color"</a:t>
            </a:r>
            <a:r>
              <a:rPr lang="en-US" b="0" dirty="0">
                <a:solidFill>
                  <a:srgbClr val="D4D4D4">
                    <a:alpha val="10000"/>
                  </a:srgbClr>
                </a:solidFill>
                <a:effectLst/>
                <a:latin typeface="Fira Code" panose="020B0809050000020004" pitchFamily="49" charset="0"/>
              </a:rPr>
              <a:t> </a:t>
            </a:r>
            <a:r>
              <a:rPr lang="en-US" b="0" dirty="0">
                <a:solidFill>
                  <a:srgbClr val="9CDCFE">
                    <a:alpha val="10000"/>
                  </a:srgbClr>
                </a:solidFill>
                <a:effectLst/>
                <a:latin typeface="Fira Code" panose="020B0809050000020004" pitchFamily="49" charset="0"/>
              </a:rPr>
              <a:t>content</a:t>
            </a:r>
            <a:r>
              <a:rPr lang="en-US" b="0" dirty="0">
                <a:solidFill>
                  <a:srgbClr val="D4D4D4">
                    <a:alpha val="10000"/>
                  </a:srgbClr>
                </a:solidFill>
                <a:effectLst/>
                <a:latin typeface="Fira Code" panose="020B0809050000020004" pitchFamily="49" charset="0"/>
              </a:rPr>
              <a:t>=</a:t>
            </a:r>
            <a:r>
              <a:rPr lang="en-US" b="0" dirty="0">
                <a:solidFill>
                  <a:srgbClr val="CE9178">
                    <a:alpha val="10000"/>
                  </a:srgbClr>
                </a:solidFill>
                <a:effectLst/>
                <a:latin typeface="Fira Code" panose="020B0809050000020004" pitchFamily="49" charset="0"/>
              </a:rPr>
              <a:t>"#222"</a:t>
            </a:r>
            <a:r>
              <a:rPr lang="en-US" b="0" dirty="0">
                <a:solidFill>
                  <a:srgbClr val="D4D4D4">
                    <a:alpha val="10000"/>
                  </a:srgbClr>
                </a:solidFill>
                <a:effectLst/>
                <a:latin typeface="Fira Code" panose="020B0809050000020004" pitchFamily="49" charset="0"/>
              </a:rPr>
              <a:t> </a:t>
            </a:r>
            <a:r>
              <a:rPr lang="en-US" b="0" dirty="0">
                <a:solidFill>
                  <a:srgbClr val="808080">
                    <a:alpha val="10000"/>
                  </a:srgbClr>
                </a:solidFill>
                <a:effectLst/>
                <a:latin typeface="Fira Code" panose="020B0809050000020004" pitchFamily="49" charset="0"/>
              </a:rPr>
              <a:t>/&gt;</a:t>
            </a:r>
            <a:endParaRPr lang="en-US" b="0" dirty="0">
              <a:solidFill>
                <a:srgbClr val="D4D4D4">
                  <a:alpha val="10000"/>
                </a:srgbClr>
              </a:solidFill>
              <a:effectLst/>
              <a:latin typeface="Fira Code" panose="020B0809050000020004" pitchFamily="49" charset="0"/>
            </a:endParaRPr>
          </a:p>
          <a:p>
            <a:r>
              <a:rPr lang="en-US" b="0" dirty="0">
                <a:solidFill>
                  <a:srgbClr val="808080">
                    <a:alpha val="0"/>
                  </a:srgbClr>
                </a:solidFill>
                <a:effectLst/>
                <a:latin typeface="Fira Code" panose="020B0809050000020004" pitchFamily="49" charset="0"/>
              </a:rPr>
              <a:t>&lt;/</a:t>
            </a:r>
            <a:r>
              <a:rPr lang="en-US" b="0" dirty="0">
                <a:solidFill>
                  <a:srgbClr val="569CD6">
                    <a:alpha val="0"/>
                  </a:srgbClr>
                </a:solidFill>
                <a:effectLst/>
                <a:latin typeface="Fira Code" panose="020B0809050000020004" pitchFamily="49" charset="0"/>
              </a:rPr>
              <a:t>head</a:t>
            </a:r>
            <a:r>
              <a:rPr lang="en-US" b="0" dirty="0">
                <a:solidFill>
                  <a:srgbClr val="808080">
                    <a:alpha val="0"/>
                  </a:srgbClr>
                </a:solidFill>
                <a:effectLst/>
                <a:latin typeface="Fira Code" panose="020B0809050000020004" pitchFamily="49" charset="0"/>
              </a:rPr>
              <a:t>&gt;</a:t>
            </a:r>
            <a:endParaRPr lang="en-US" b="0" dirty="0">
              <a:solidFill>
                <a:srgbClr val="D4D4D4">
                  <a:alpha val="0"/>
                </a:srgbClr>
              </a:solidFill>
              <a:effectLst/>
              <a:latin typeface="Fira Code" panose="020B0809050000020004" pitchFamily="49" charset="0"/>
            </a:endParaRPr>
          </a:p>
        </p:txBody>
      </p:sp>
      <p:sp>
        <p:nvSpPr>
          <p:cNvPr id="13" name="Freeform: Shape 12">
            <a:extLst>
              <a:ext uri="{FF2B5EF4-FFF2-40B4-BE49-F238E27FC236}">
                <a16:creationId xmlns:a16="http://schemas.microsoft.com/office/drawing/2014/main" id="{DFE19F28-30FC-8F18-E2BF-ABAADDC7AAAE}"/>
              </a:ext>
            </a:extLst>
          </p:cNvPr>
          <p:cNvSpPr/>
          <p:nvPr/>
        </p:nvSpPr>
        <p:spPr>
          <a:xfrm rot="10800000" flipV="1">
            <a:off x="3795712" y="-923825"/>
            <a:ext cx="811035" cy="45719"/>
          </a:xfrm>
          <a:custGeom>
            <a:avLst/>
            <a:gdLst>
              <a:gd name="connsiteX0" fmla="*/ 811035 w 811035"/>
              <a:gd name="connsiteY0" fmla="*/ 45719 h 45719"/>
              <a:gd name="connsiteX1" fmla="*/ 252276 w 811035"/>
              <a:gd name="connsiteY1" fmla="*/ 0 h 45719"/>
              <a:gd name="connsiteX2" fmla="*/ 0 w 811035"/>
              <a:gd name="connsiteY2" fmla="*/ 0 h 45719"/>
            </a:gdLst>
            <a:ahLst/>
            <a:cxnLst>
              <a:cxn ang="0">
                <a:pos x="connsiteX0" y="connsiteY0"/>
              </a:cxn>
              <a:cxn ang="0">
                <a:pos x="connsiteX1" y="connsiteY1"/>
              </a:cxn>
              <a:cxn ang="0">
                <a:pos x="connsiteX2" y="connsiteY2"/>
              </a:cxn>
            </a:cxnLst>
            <a:rect l="l" t="t" r="r" b="b"/>
            <a:pathLst>
              <a:path w="811035" h="45719" extrusionOk="0">
                <a:moveTo>
                  <a:pt x="811035" y="45719"/>
                </a:moveTo>
                <a:cubicBezTo>
                  <a:pt x="572925" y="66936"/>
                  <a:pt x="500802" y="1218"/>
                  <a:pt x="252276" y="0"/>
                </a:cubicBezTo>
                <a:cubicBezTo>
                  <a:pt x="119740" y="26427"/>
                  <a:pt x="86413" y="-4582"/>
                  <a:pt x="0" y="0"/>
                </a:cubicBezTo>
              </a:path>
            </a:pathLst>
          </a:custGeom>
          <a:noFill/>
          <a:ln w="19050">
            <a:solidFill>
              <a:srgbClr val="FFFF00"/>
            </a:solidFill>
            <a:tailEnd type="arrow"/>
            <a:extLst>
              <a:ext uri="{C807C97D-BFC1-408E-A445-0C87EB9F89A2}">
                <ask:lineSketchStyleProps xmlns:ask="http://schemas.microsoft.com/office/drawing/2018/sketchyshapes" sd="1219033472">
                  <a:custGeom>
                    <a:avLst/>
                    <a:gdLst>
                      <a:gd name="connsiteX0" fmla="*/ 1146473 w 1146473"/>
                      <a:gd name="connsiteY0" fmla="*/ 62740 h 62740"/>
                      <a:gd name="connsiteX1" fmla="*/ 742950 w 1146473"/>
                      <a:gd name="connsiteY1" fmla="*/ 19789 h 62740"/>
                      <a:gd name="connsiteX2" fmla="*/ 356616 w 1146473"/>
                      <a:gd name="connsiteY2" fmla="*/ 19789 h 62740"/>
                      <a:gd name="connsiteX3" fmla="*/ 0 w 1146473"/>
                      <a:gd name="connsiteY3" fmla="*/ 19789 h 62740"/>
                      <a:gd name="connsiteX0" fmla="*/ 1146473 w 1146473"/>
                      <a:gd name="connsiteY0" fmla="*/ 42951 h 42951"/>
                      <a:gd name="connsiteX1" fmla="*/ 356616 w 1146473"/>
                      <a:gd name="connsiteY1" fmla="*/ 0 h 42951"/>
                      <a:gd name="connsiteX2" fmla="*/ 0 w 1146473"/>
                      <a:gd name="connsiteY2" fmla="*/ 0 h 42951"/>
                    </a:gdLst>
                    <a:ahLst/>
                    <a:cxnLst>
                      <a:cxn ang="0">
                        <a:pos x="connsiteX0" y="connsiteY0"/>
                      </a:cxn>
                      <a:cxn ang="0">
                        <a:pos x="connsiteX1" y="connsiteY1"/>
                      </a:cxn>
                      <a:cxn ang="0">
                        <a:pos x="connsiteX2" y="connsiteY2"/>
                      </a:cxn>
                    </a:cxnLst>
                    <a:rect l="l" t="t" r="r" b="b"/>
                    <a:pathLst>
                      <a:path w="1146473" h="42951" extrusionOk="0">
                        <a:moveTo>
                          <a:pt x="1146473" y="42951"/>
                        </a:moveTo>
                        <a:lnTo>
                          <a:pt x="356616" y="0"/>
                        </a:lnTo>
                        <a:cubicBezTo>
                          <a:pt x="159515" y="23545"/>
                          <a:pt x="124695" y="2940"/>
                          <a:pt x="0" y="0"/>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32404ED-A914-8767-623E-9E9D8C4251AF}"/>
              </a:ext>
            </a:extLst>
          </p:cNvPr>
          <p:cNvSpPr txBox="1"/>
          <p:nvPr/>
        </p:nvSpPr>
        <p:spPr>
          <a:xfrm>
            <a:off x="334964" y="-3870670"/>
            <a:ext cx="3513706" cy="1631216"/>
          </a:xfrm>
          <a:prstGeom prst="rect">
            <a:avLst/>
          </a:prstGeom>
          <a:noFill/>
        </p:spPr>
        <p:txBody>
          <a:bodyPr wrap="square">
            <a:spAutoFit/>
          </a:bodyPr>
          <a:lstStyle/>
          <a:p>
            <a:pPr>
              <a:spcAft>
                <a:spcPts val="600"/>
              </a:spcAft>
            </a:pPr>
            <a:r>
              <a:rPr lang="es-ES" sz="2000" dirty="0">
                <a:solidFill>
                  <a:schemeClr val="bg1"/>
                </a:solidFill>
                <a:latin typeface="Fira Sans" panose="020B0503050000020004" pitchFamily="34" charset="0"/>
              </a:rPr>
              <a:t>Es un simple archivo JSON que i</a:t>
            </a:r>
            <a:r>
              <a:rPr lang="es-ES" sz="2000" b="1" dirty="0">
                <a:solidFill>
                  <a:schemeClr val="bg1"/>
                </a:solidFill>
                <a:latin typeface="Fira Sans" panose="020B0503050000020004" pitchFamily="34" charset="0"/>
              </a:rPr>
              <a:t>nforma al navegador cómo debe comportarse la app</a:t>
            </a:r>
            <a:r>
              <a:rPr lang="es-ES" sz="2000" dirty="0">
                <a:solidFill>
                  <a:schemeClr val="bg1"/>
                </a:solidFill>
                <a:latin typeface="Fira Sans" panose="020B0503050000020004" pitchFamily="34" charset="0"/>
              </a:rPr>
              <a:t> cuando se instala en nuestros dispositivos.</a:t>
            </a:r>
          </a:p>
        </p:txBody>
      </p:sp>
      <p:sp>
        <p:nvSpPr>
          <p:cNvPr id="3" name="TextBox 2">
            <a:extLst>
              <a:ext uri="{FF2B5EF4-FFF2-40B4-BE49-F238E27FC236}">
                <a16:creationId xmlns:a16="http://schemas.microsoft.com/office/drawing/2014/main" id="{666862E1-DAA3-35CE-8AB0-0B1A5696B49C}"/>
              </a:ext>
            </a:extLst>
          </p:cNvPr>
          <p:cNvSpPr txBox="1"/>
          <p:nvPr/>
        </p:nvSpPr>
        <p:spPr>
          <a:xfrm>
            <a:off x="334963" y="-4270780"/>
            <a:ext cx="3308989" cy="400110"/>
          </a:xfrm>
          <a:prstGeom prst="rect">
            <a:avLst/>
          </a:prstGeom>
          <a:noFill/>
        </p:spPr>
        <p:txBody>
          <a:bodyPr wrap="square">
            <a:spAutoFit/>
          </a:bodyPr>
          <a:lstStyle/>
          <a:p>
            <a:pPr marL="363538" indent="-363538">
              <a:spcAft>
                <a:spcPts val="600"/>
              </a:spcAft>
              <a:tabLst>
                <a:tab pos="363538" algn="l"/>
              </a:tabLst>
            </a:pPr>
            <a:r>
              <a:rPr lang="en-US" sz="2000" b="1" dirty="0">
                <a:solidFill>
                  <a:schemeClr val="bg1"/>
                </a:solidFill>
                <a:latin typeface="Fira Code" panose="020B0809050000020004" pitchFamily="49" charset="0"/>
                <a:ea typeface="Fira Code" panose="020B0809050000020004" pitchFamily="49" charset="0"/>
                <a:cs typeface="Fira Code" panose="020B0809050000020004" pitchFamily="49" charset="0"/>
              </a:rPr>
              <a:t>📃	</a:t>
            </a:r>
            <a:r>
              <a:rPr lang="es-ES" sz="2000" b="1" dirty="0" err="1">
                <a:solidFill>
                  <a:schemeClr val="bg1"/>
                </a:solidFill>
                <a:latin typeface="Fira Code" panose="020B0809050000020004" pitchFamily="49" charset="0"/>
                <a:ea typeface="Fira Code" panose="020B0809050000020004" pitchFamily="49" charset="0"/>
                <a:cs typeface="Fira Code" panose="020B0809050000020004" pitchFamily="49" charset="0"/>
              </a:rPr>
              <a:t>manifest.json</a:t>
            </a:r>
            <a:endParaRPr lang="es-ES" sz="2000" b="1" dirty="0">
              <a:solidFill>
                <a:schemeClr val="bg1"/>
              </a:solidFill>
              <a:latin typeface="Fira Code" panose="020B0809050000020004" pitchFamily="49" charset="0"/>
              <a:ea typeface="Fira Code" panose="020B0809050000020004" pitchFamily="49" charset="0"/>
              <a:cs typeface="Fira Code" panose="020B0809050000020004" pitchFamily="49" charset="0"/>
            </a:endParaRPr>
          </a:p>
        </p:txBody>
      </p:sp>
      <p:sp>
        <p:nvSpPr>
          <p:cNvPr id="6" name="TextBox 5">
            <a:extLst>
              <a:ext uri="{FF2B5EF4-FFF2-40B4-BE49-F238E27FC236}">
                <a16:creationId xmlns:a16="http://schemas.microsoft.com/office/drawing/2014/main" id="{6DB514B8-2E2C-01E3-78F3-59050C289E9D}"/>
              </a:ext>
            </a:extLst>
          </p:cNvPr>
          <p:cNvSpPr txBox="1"/>
          <p:nvPr/>
        </p:nvSpPr>
        <p:spPr>
          <a:xfrm>
            <a:off x="334964" y="-1431656"/>
            <a:ext cx="3513706" cy="1015663"/>
          </a:xfrm>
          <a:prstGeom prst="rect">
            <a:avLst/>
          </a:prstGeom>
          <a:noFill/>
        </p:spPr>
        <p:txBody>
          <a:bodyPr wrap="square">
            <a:spAutoFit/>
          </a:bodyPr>
          <a:lstStyle/>
          <a:p>
            <a:pPr>
              <a:spcAft>
                <a:spcPts val="600"/>
              </a:spcAft>
            </a:pPr>
            <a:r>
              <a:rPr lang="es-ES" sz="2000" dirty="0">
                <a:solidFill>
                  <a:schemeClr val="bg1"/>
                </a:solidFill>
                <a:latin typeface="Fira Sans" panose="020B0503050000020004" pitchFamily="34" charset="0"/>
              </a:rPr>
              <a:t>El archivo </a:t>
            </a:r>
            <a:r>
              <a:rPr lang="es-ES" sz="2000" dirty="0" err="1">
                <a:solidFill>
                  <a:schemeClr val="bg1"/>
                </a:solidFill>
                <a:latin typeface="Fira Code" panose="020B0809050000020004" pitchFamily="49" charset="0"/>
                <a:ea typeface="Fira Code" panose="020B0809050000020004" pitchFamily="49" charset="0"/>
                <a:cs typeface="Fira Code" panose="020B0809050000020004" pitchFamily="49" charset="0"/>
              </a:rPr>
              <a:t>manifest</a:t>
            </a:r>
            <a:r>
              <a:rPr lang="es-ES" sz="2000" dirty="0">
                <a:solidFill>
                  <a:schemeClr val="bg1"/>
                </a:solidFill>
                <a:latin typeface="Fira Sans" panose="020B0503050000020004" pitchFamily="34" charset="0"/>
              </a:rPr>
              <a:t>, debe ser </a:t>
            </a:r>
            <a:r>
              <a:rPr lang="es-ES" sz="2000" dirty="0" err="1">
                <a:solidFill>
                  <a:schemeClr val="bg1"/>
                </a:solidFill>
                <a:latin typeface="Fira Sans" panose="020B0503050000020004" pitchFamily="34" charset="0"/>
              </a:rPr>
              <a:t>linkeado</a:t>
            </a:r>
            <a:r>
              <a:rPr lang="es-ES" sz="2000" dirty="0">
                <a:solidFill>
                  <a:schemeClr val="bg1"/>
                </a:solidFill>
                <a:latin typeface="Fira Sans" panose="020B0503050000020004" pitchFamily="34" charset="0"/>
              </a:rPr>
              <a:t> en el documento </a:t>
            </a:r>
            <a:r>
              <a:rPr lang="es-ES" sz="2000" dirty="0">
                <a:solidFill>
                  <a:schemeClr val="bg1"/>
                </a:solidFill>
                <a:latin typeface="Fira Code" panose="020B0809050000020004" pitchFamily="49" charset="0"/>
                <a:ea typeface="Fira Code" panose="020B0809050000020004" pitchFamily="49" charset="0"/>
                <a:cs typeface="Fira Code" panose="020B0809050000020004" pitchFamily="49" charset="0"/>
              </a:rPr>
              <a:t>index.html</a:t>
            </a:r>
          </a:p>
        </p:txBody>
      </p:sp>
      <p:grpSp>
        <p:nvGrpSpPr>
          <p:cNvPr id="27" name="Group 26">
            <a:extLst>
              <a:ext uri="{FF2B5EF4-FFF2-40B4-BE49-F238E27FC236}">
                <a16:creationId xmlns:a16="http://schemas.microsoft.com/office/drawing/2014/main" id="{8BD321F3-6A53-AB54-1EE6-783704CF154B}"/>
              </a:ext>
            </a:extLst>
          </p:cNvPr>
          <p:cNvGrpSpPr/>
          <p:nvPr/>
        </p:nvGrpSpPr>
        <p:grpSpPr>
          <a:xfrm>
            <a:off x="6961364" y="2687793"/>
            <a:ext cx="2253907" cy="1408078"/>
            <a:chOff x="7014028" y="2756653"/>
            <a:chExt cx="2253907" cy="1408078"/>
          </a:xfrm>
        </p:grpSpPr>
        <p:sp>
          <p:nvSpPr>
            <p:cNvPr id="14" name="TextBox 13">
              <a:extLst>
                <a:ext uri="{FF2B5EF4-FFF2-40B4-BE49-F238E27FC236}">
                  <a16:creationId xmlns:a16="http://schemas.microsoft.com/office/drawing/2014/main" id="{C5473212-D80F-A835-6E2D-7F65B4939552}"/>
                </a:ext>
              </a:extLst>
            </p:cNvPr>
            <p:cNvSpPr txBox="1"/>
            <p:nvPr/>
          </p:nvSpPr>
          <p:spPr>
            <a:xfrm>
              <a:off x="7551877" y="2756653"/>
              <a:ext cx="1178211" cy="1107996"/>
            </a:xfrm>
            <a:prstGeom prst="rect">
              <a:avLst/>
            </a:prstGeom>
            <a:noFill/>
          </p:spPr>
          <p:txBody>
            <a:bodyPr wrap="square">
              <a:spAutoFit/>
            </a:bodyPr>
            <a:lstStyle/>
            <a:p>
              <a:pPr algn="ctr">
                <a:spcAft>
                  <a:spcPts val="600"/>
                </a:spcAft>
              </a:pPr>
              <a:r>
                <a:rPr lang="en-US" sz="6600" dirty="0">
                  <a:solidFill>
                    <a:schemeClr val="bg1"/>
                  </a:solidFill>
                  <a:latin typeface="Fira Sans" panose="020B0503050000020004" pitchFamily="34" charset="0"/>
                </a:rPr>
                <a:t>⚙️</a:t>
              </a:r>
              <a:endParaRPr lang="es-ES" sz="6600" dirty="0">
                <a:solidFill>
                  <a:schemeClr val="bg1"/>
                </a:solidFill>
                <a:latin typeface="Fira Sans" panose="020B0503050000020004" pitchFamily="34" charset="0"/>
              </a:endParaRPr>
            </a:p>
          </p:txBody>
        </p:sp>
        <p:sp>
          <p:nvSpPr>
            <p:cNvPr id="20" name="TextBox 19">
              <a:extLst>
                <a:ext uri="{FF2B5EF4-FFF2-40B4-BE49-F238E27FC236}">
                  <a16:creationId xmlns:a16="http://schemas.microsoft.com/office/drawing/2014/main" id="{CF6F6077-0E54-CA51-5FDF-7329B03BA0C1}"/>
                </a:ext>
              </a:extLst>
            </p:cNvPr>
            <p:cNvSpPr txBox="1"/>
            <p:nvPr/>
          </p:nvSpPr>
          <p:spPr>
            <a:xfrm>
              <a:off x="7014028" y="3703066"/>
              <a:ext cx="2253907" cy="461665"/>
            </a:xfrm>
            <a:prstGeom prst="rect">
              <a:avLst/>
            </a:prstGeom>
            <a:noFill/>
          </p:spPr>
          <p:txBody>
            <a:bodyPr wrap="square" rtlCol="0">
              <a:spAutoFit/>
            </a:bodyPr>
            <a:lstStyle/>
            <a:p>
              <a:pPr algn="ctr"/>
              <a:r>
                <a:rPr lang="es-AR" sz="2400" dirty="0" err="1">
                  <a:solidFill>
                    <a:srgbClr val="FFFF00"/>
                  </a:solidFill>
                  <a:latin typeface="Girls Have Many Secrets" pitchFamily="2" charset="0"/>
                </a:rPr>
                <a:t>ServiceWorker</a:t>
              </a:r>
              <a:endParaRPr lang="en-US" sz="2400" dirty="0">
                <a:solidFill>
                  <a:srgbClr val="FFFF00"/>
                </a:solidFill>
                <a:latin typeface="Girls Have Many Secrets" pitchFamily="2" charset="0"/>
              </a:endParaRPr>
            </a:p>
          </p:txBody>
        </p:sp>
      </p:grpSp>
      <p:grpSp>
        <p:nvGrpSpPr>
          <p:cNvPr id="25" name="Group 24">
            <a:extLst>
              <a:ext uri="{FF2B5EF4-FFF2-40B4-BE49-F238E27FC236}">
                <a16:creationId xmlns:a16="http://schemas.microsoft.com/office/drawing/2014/main" id="{9ED38149-5503-C4FB-BD0A-A04459D81D15}"/>
              </a:ext>
            </a:extLst>
          </p:cNvPr>
          <p:cNvGrpSpPr/>
          <p:nvPr/>
        </p:nvGrpSpPr>
        <p:grpSpPr>
          <a:xfrm>
            <a:off x="9010638" y="742777"/>
            <a:ext cx="2253907" cy="1377300"/>
            <a:chOff x="9395107" y="1610185"/>
            <a:chExt cx="2253907" cy="1377300"/>
          </a:xfrm>
        </p:grpSpPr>
        <p:sp>
          <p:nvSpPr>
            <p:cNvPr id="15" name="TextBox 14">
              <a:extLst>
                <a:ext uri="{FF2B5EF4-FFF2-40B4-BE49-F238E27FC236}">
                  <a16:creationId xmlns:a16="http://schemas.microsoft.com/office/drawing/2014/main" id="{116028E9-3CDB-5AAD-82F4-67CB4A125EF7}"/>
                </a:ext>
              </a:extLst>
            </p:cNvPr>
            <p:cNvSpPr txBox="1"/>
            <p:nvPr/>
          </p:nvSpPr>
          <p:spPr>
            <a:xfrm>
              <a:off x="9932956" y="1610185"/>
              <a:ext cx="1178211" cy="1107996"/>
            </a:xfrm>
            <a:prstGeom prst="rect">
              <a:avLst/>
            </a:prstGeom>
            <a:noFill/>
          </p:spPr>
          <p:txBody>
            <a:bodyPr wrap="square">
              <a:spAutoFit/>
            </a:bodyPr>
            <a:lstStyle/>
            <a:p>
              <a:pPr algn="ctr">
                <a:spcAft>
                  <a:spcPts val="600"/>
                </a:spcAft>
              </a:pPr>
              <a:r>
                <a:rPr lang="en-US" sz="6600" dirty="0">
                  <a:solidFill>
                    <a:schemeClr val="bg1"/>
                  </a:solidFill>
                  <a:latin typeface="Fira Sans" panose="020B0503050000020004" pitchFamily="34" charset="0"/>
                </a:rPr>
                <a:t>🌎</a:t>
              </a:r>
              <a:endParaRPr lang="es-ES" sz="6600" dirty="0">
                <a:solidFill>
                  <a:schemeClr val="bg1"/>
                </a:solidFill>
                <a:latin typeface="Fira Sans" panose="020B0503050000020004" pitchFamily="34" charset="0"/>
              </a:endParaRPr>
            </a:p>
          </p:txBody>
        </p:sp>
        <p:sp>
          <p:nvSpPr>
            <p:cNvPr id="21" name="TextBox 20">
              <a:extLst>
                <a:ext uri="{FF2B5EF4-FFF2-40B4-BE49-F238E27FC236}">
                  <a16:creationId xmlns:a16="http://schemas.microsoft.com/office/drawing/2014/main" id="{AC8B6B06-20C0-97A4-4C86-3CF242FA8F15}"/>
                </a:ext>
              </a:extLst>
            </p:cNvPr>
            <p:cNvSpPr txBox="1"/>
            <p:nvPr/>
          </p:nvSpPr>
          <p:spPr>
            <a:xfrm>
              <a:off x="9395107" y="2525820"/>
              <a:ext cx="2253907" cy="461665"/>
            </a:xfrm>
            <a:prstGeom prst="rect">
              <a:avLst/>
            </a:prstGeom>
            <a:noFill/>
          </p:spPr>
          <p:txBody>
            <a:bodyPr wrap="square" rtlCol="0">
              <a:spAutoFit/>
            </a:bodyPr>
            <a:lstStyle/>
            <a:p>
              <a:pPr algn="ctr"/>
              <a:r>
                <a:rPr lang="es-AR" sz="2400" dirty="0">
                  <a:solidFill>
                    <a:srgbClr val="FFFF00"/>
                  </a:solidFill>
                  <a:latin typeface="Girls Have Many Secrets" pitchFamily="2" charset="0"/>
                </a:rPr>
                <a:t>Network</a:t>
              </a:r>
              <a:endParaRPr lang="en-US" sz="2400" dirty="0">
                <a:solidFill>
                  <a:srgbClr val="FFFF00"/>
                </a:solidFill>
                <a:latin typeface="Girls Have Many Secrets" pitchFamily="2" charset="0"/>
              </a:endParaRPr>
            </a:p>
          </p:txBody>
        </p:sp>
      </p:grpSp>
      <p:grpSp>
        <p:nvGrpSpPr>
          <p:cNvPr id="26" name="Group 25">
            <a:extLst>
              <a:ext uri="{FF2B5EF4-FFF2-40B4-BE49-F238E27FC236}">
                <a16:creationId xmlns:a16="http://schemas.microsoft.com/office/drawing/2014/main" id="{8976DE04-A544-9D58-FC07-E96C54A7E5C4}"/>
              </a:ext>
            </a:extLst>
          </p:cNvPr>
          <p:cNvGrpSpPr/>
          <p:nvPr/>
        </p:nvGrpSpPr>
        <p:grpSpPr>
          <a:xfrm>
            <a:off x="9395107" y="4532322"/>
            <a:ext cx="2253907" cy="1569661"/>
            <a:chOff x="9395106" y="3826177"/>
            <a:chExt cx="2253907" cy="1569661"/>
          </a:xfrm>
        </p:grpSpPr>
        <p:sp>
          <p:nvSpPr>
            <p:cNvPr id="18" name="TextBox 17">
              <a:extLst>
                <a:ext uri="{FF2B5EF4-FFF2-40B4-BE49-F238E27FC236}">
                  <a16:creationId xmlns:a16="http://schemas.microsoft.com/office/drawing/2014/main" id="{BE45BDAD-F1A2-8FA5-771E-FE184950D87E}"/>
                </a:ext>
              </a:extLst>
            </p:cNvPr>
            <p:cNvSpPr txBox="1"/>
            <p:nvPr/>
          </p:nvSpPr>
          <p:spPr>
            <a:xfrm>
              <a:off x="9932957" y="3826177"/>
              <a:ext cx="1178211" cy="1107996"/>
            </a:xfrm>
            <a:prstGeom prst="rect">
              <a:avLst/>
            </a:prstGeom>
            <a:noFill/>
          </p:spPr>
          <p:txBody>
            <a:bodyPr wrap="square">
              <a:spAutoFit/>
            </a:bodyPr>
            <a:lstStyle/>
            <a:p>
              <a:pPr algn="ctr">
                <a:spcAft>
                  <a:spcPts val="600"/>
                </a:spcAft>
              </a:pPr>
              <a:r>
                <a:rPr lang="en-US" sz="6600" dirty="0">
                  <a:solidFill>
                    <a:schemeClr val="bg1"/>
                  </a:solidFill>
                  <a:latin typeface="Fira Sans" panose="020B0503050000020004" pitchFamily="34" charset="0"/>
                </a:rPr>
                <a:t>💾</a:t>
              </a:r>
              <a:endParaRPr lang="es-ES" sz="6600" dirty="0">
                <a:solidFill>
                  <a:schemeClr val="bg1"/>
                </a:solidFill>
                <a:latin typeface="Fira Sans" panose="020B0503050000020004" pitchFamily="34" charset="0"/>
              </a:endParaRPr>
            </a:p>
          </p:txBody>
        </p:sp>
        <p:sp>
          <p:nvSpPr>
            <p:cNvPr id="22" name="TextBox 21">
              <a:extLst>
                <a:ext uri="{FF2B5EF4-FFF2-40B4-BE49-F238E27FC236}">
                  <a16:creationId xmlns:a16="http://schemas.microsoft.com/office/drawing/2014/main" id="{B322E17D-0A49-484E-2520-C1BFE875522F}"/>
                </a:ext>
              </a:extLst>
            </p:cNvPr>
            <p:cNvSpPr txBox="1"/>
            <p:nvPr/>
          </p:nvSpPr>
          <p:spPr>
            <a:xfrm>
              <a:off x="9395106" y="4934173"/>
              <a:ext cx="2253907" cy="461665"/>
            </a:xfrm>
            <a:prstGeom prst="rect">
              <a:avLst/>
            </a:prstGeom>
            <a:noFill/>
          </p:spPr>
          <p:txBody>
            <a:bodyPr wrap="square" rtlCol="0">
              <a:spAutoFit/>
            </a:bodyPr>
            <a:lstStyle/>
            <a:p>
              <a:pPr algn="ctr"/>
              <a:r>
                <a:rPr lang="es-AR" sz="2400" dirty="0">
                  <a:solidFill>
                    <a:srgbClr val="FFFF00"/>
                  </a:solidFill>
                  <a:latin typeface="Girls Have Many Secrets" pitchFamily="2" charset="0"/>
                </a:rPr>
                <a:t>Cache</a:t>
              </a:r>
              <a:endParaRPr lang="en-US" sz="2400" dirty="0">
                <a:solidFill>
                  <a:srgbClr val="FFFF00"/>
                </a:solidFill>
                <a:latin typeface="Girls Have Many Secrets" pitchFamily="2" charset="0"/>
              </a:endParaRPr>
            </a:p>
          </p:txBody>
        </p:sp>
      </p:grpSp>
      <p:grpSp>
        <p:nvGrpSpPr>
          <p:cNvPr id="24" name="Group 23">
            <a:extLst>
              <a:ext uri="{FF2B5EF4-FFF2-40B4-BE49-F238E27FC236}">
                <a16:creationId xmlns:a16="http://schemas.microsoft.com/office/drawing/2014/main" id="{A4040C31-9088-818A-FAB5-A6AA123B94C0}"/>
              </a:ext>
            </a:extLst>
          </p:cNvPr>
          <p:cNvGrpSpPr/>
          <p:nvPr/>
        </p:nvGrpSpPr>
        <p:grpSpPr>
          <a:xfrm>
            <a:off x="4197578" y="2487349"/>
            <a:ext cx="2253907" cy="1924613"/>
            <a:chOff x="4165649" y="2718181"/>
            <a:chExt cx="2253907" cy="1924613"/>
          </a:xfrm>
        </p:grpSpPr>
        <p:sp>
          <p:nvSpPr>
            <p:cNvPr id="16" name="TextBox 15">
              <a:extLst>
                <a:ext uri="{FF2B5EF4-FFF2-40B4-BE49-F238E27FC236}">
                  <a16:creationId xmlns:a16="http://schemas.microsoft.com/office/drawing/2014/main" id="{68E4E8A8-B36E-3274-19F4-AAED3F33AF9D}"/>
                </a:ext>
              </a:extLst>
            </p:cNvPr>
            <p:cNvSpPr txBox="1"/>
            <p:nvPr/>
          </p:nvSpPr>
          <p:spPr>
            <a:xfrm>
              <a:off x="4703498" y="2718181"/>
              <a:ext cx="1178211" cy="1446550"/>
            </a:xfrm>
            <a:prstGeom prst="rect">
              <a:avLst/>
            </a:prstGeom>
            <a:noFill/>
          </p:spPr>
          <p:txBody>
            <a:bodyPr wrap="square">
              <a:spAutoFit/>
            </a:bodyPr>
            <a:lstStyle/>
            <a:p>
              <a:pPr algn="ctr">
                <a:spcAft>
                  <a:spcPts val="600"/>
                </a:spcAft>
              </a:pPr>
              <a:r>
                <a:rPr lang="en-US" sz="8800" dirty="0">
                  <a:solidFill>
                    <a:schemeClr val="bg1"/>
                  </a:solidFill>
                  <a:latin typeface="Fira Sans" panose="020B0503050000020004" pitchFamily="34" charset="0"/>
                </a:rPr>
                <a:t>💻</a:t>
              </a:r>
              <a:endParaRPr lang="es-ES" sz="8800" dirty="0">
                <a:solidFill>
                  <a:schemeClr val="bg1"/>
                </a:solidFill>
                <a:latin typeface="Fira Sans" panose="020B0503050000020004" pitchFamily="34" charset="0"/>
              </a:endParaRPr>
            </a:p>
          </p:txBody>
        </p:sp>
        <p:sp>
          <p:nvSpPr>
            <p:cNvPr id="17" name="TextBox 16">
              <a:extLst>
                <a:ext uri="{FF2B5EF4-FFF2-40B4-BE49-F238E27FC236}">
                  <a16:creationId xmlns:a16="http://schemas.microsoft.com/office/drawing/2014/main" id="{B7EEA141-91C5-D984-3BEE-CA1882DBF4D1}"/>
                </a:ext>
              </a:extLst>
            </p:cNvPr>
            <p:cNvSpPr txBox="1"/>
            <p:nvPr/>
          </p:nvSpPr>
          <p:spPr>
            <a:xfrm>
              <a:off x="5170795" y="3254794"/>
              <a:ext cx="1178211" cy="1015663"/>
            </a:xfrm>
            <a:prstGeom prst="rect">
              <a:avLst/>
            </a:prstGeom>
            <a:noFill/>
          </p:spPr>
          <p:txBody>
            <a:bodyPr wrap="square">
              <a:spAutoFit/>
            </a:bodyPr>
            <a:lstStyle/>
            <a:p>
              <a:pPr algn="ctr">
                <a:spcAft>
                  <a:spcPts val="600"/>
                </a:spcAft>
              </a:pPr>
              <a:r>
                <a:rPr lang="en-US" sz="6000" dirty="0">
                  <a:solidFill>
                    <a:schemeClr val="bg1"/>
                  </a:solidFill>
                  <a:latin typeface="Fira Sans" panose="020B0503050000020004" pitchFamily="34" charset="0"/>
                </a:rPr>
                <a:t>📱</a:t>
              </a:r>
              <a:endParaRPr lang="es-ES" sz="6600" dirty="0">
                <a:solidFill>
                  <a:schemeClr val="bg1"/>
                </a:solidFill>
                <a:latin typeface="Fira Sans" panose="020B0503050000020004" pitchFamily="34" charset="0"/>
              </a:endParaRPr>
            </a:p>
          </p:txBody>
        </p:sp>
        <p:sp>
          <p:nvSpPr>
            <p:cNvPr id="23" name="TextBox 22">
              <a:extLst>
                <a:ext uri="{FF2B5EF4-FFF2-40B4-BE49-F238E27FC236}">
                  <a16:creationId xmlns:a16="http://schemas.microsoft.com/office/drawing/2014/main" id="{4ED7AE29-BA2B-6CCA-7DEA-3AA742E4F041}"/>
                </a:ext>
              </a:extLst>
            </p:cNvPr>
            <p:cNvSpPr txBox="1"/>
            <p:nvPr/>
          </p:nvSpPr>
          <p:spPr>
            <a:xfrm>
              <a:off x="4165649" y="4181129"/>
              <a:ext cx="2253907" cy="461665"/>
            </a:xfrm>
            <a:prstGeom prst="rect">
              <a:avLst/>
            </a:prstGeom>
            <a:noFill/>
          </p:spPr>
          <p:txBody>
            <a:bodyPr wrap="square" rtlCol="0">
              <a:spAutoFit/>
            </a:bodyPr>
            <a:lstStyle/>
            <a:p>
              <a:pPr algn="ctr"/>
              <a:r>
                <a:rPr lang="es-AR" sz="2400" dirty="0" err="1">
                  <a:solidFill>
                    <a:srgbClr val="FFFF00"/>
                  </a:solidFill>
                  <a:latin typeface="Girls Have Many Secrets" pitchFamily="2" charset="0"/>
                </a:rPr>
                <a:t>WebApp</a:t>
              </a:r>
              <a:endParaRPr lang="en-US" sz="2400" dirty="0">
                <a:solidFill>
                  <a:srgbClr val="FFFF00"/>
                </a:solidFill>
                <a:latin typeface="Girls Have Many Secrets" pitchFamily="2" charset="0"/>
              </a:endParaRPr>
            </a:p>
          </p:txBody>
        </p:sp>
      </p:grpSp>
      <p:grpSp>
        <p:nvGrpSpPr>
          <p:cNvPr id="56" name="Group 55">
            <a:extLst>
              <a:ext uri="{FF2B5EF4-FFF2-40B4-BE49-F238E27FC236}">
                <a16:creationId xmlns:a16="http://schemas.microsoft.com/office/drawing/2014/main" id="{82BA4E64-24F4-3C92-7C2C-7A8577E94732}"/>
              </a:ext>
            </a:extLst>
          </p:cNvPr>
          <p:cNvGrpSpPr/>
          <p:nvPr/>
        </p:nvGrpSpPr>
        <p:grpSpPr>
          <a:xfrm>
            <a:off x="257306" y="246819"/>
            <a:ext cx="7428010" cy="646331"/>
            <a:chOff x="344390" y="1412206"/>
            <a:chExt cx="7428010" cy="646331"/>
          </a:xfrm>
        </p:grpSpPr>
        <p:sp>
          <p:nvSpPr>
            <p:cNvPr id="57" name="TextBox 56">
              <a:extLst>
                <a:ext uri="{FF2B5EF4-FFF2-40B4-BE49-F238E27FC236}">
                  <a16:creationId xmlns:a16="http://schemas.microsoft.com/office/drawing/2014/main" id="{B67E52BD-60B7-5496-0073-F86359DF0BD8}"/>
                </a:ext>
              </a:extLst>
            </p:cNvPr>
            <p:cNvSpPr txBox="1"/>
            <p:nvPr/>
          </p:nvSpPr>
          <p:spPr>
            <a:xfrm>
              <a:off x="344390" y="1412206"/>
              <a:ext cx="7428010" cy="646331"/>
            </a:xfrm>
            <a:prstGeom prst="rect">
              <a:avLst/>
            </a:prstGeom>
            <a:noFill/>
          </p:spPr>
          <p:txBody>
            <a:bodyPr wrap="square" rtlCol="0">
              <a:spAutoFit/>
            </a:bodyPr>
            <a:lstStyle/>
            <a:p>
              <a:r>
                <a:rPr lang="en-US" sz="3600" dirty="0">
                  <a:solidFill>
                    <a:schemeClr val="bg1"/>
                  </a:solidFill>
                  <a:latin typeface="Fira Sans" panose="020B0503050000020004" pitchFamily="34" charset="0"/>
                </a:rPr>
                <a:t>¿</a:t>
              </a:r>
              <a:r>
                <a:rPr lang="en-US" sz="3600" dirty="0" err="1">
                  <a:solidFill>
                    <a:schemeClr val="bg1"/>
                  </a:solidFill>
                  <a:latin typeface="Fira Sans" panose="020B0503050000020004" pitchFamily="34" charset="0"/>
                </a:rPr>
                <a:t>Cómo</a:t>
              </a:r>
              <a:r>
                <a:rPr lang="en-US" sz="3600" dirty="0">
                  <a:solidFill>
                    <a:schemeClr val="bg1"/>
                  </a:solidFill>
                  <a:latin typeface="Fira Sans" panose="020B0503050000020004" pitchFamily="34" charset="0"/>
                </a:rPr>
                <a:t> </a:t>
              </a:r>
              <a:r>
                <a:rPr lang="en-US" sz="3600" dirty="0" err="1">
                  <a:solidFill>
                    <a:schemeClr val="bg1"/>
                  </a:solidFill>
                  <a:latin typeface="Fira Sans" panose="020B0503050000020004" pitchFamily="34" charset="0"/>
                </a:rPr>
                <a:t>hacer</a:t>
              </a:r>
              <a:r>
                <a:rPr lang="en-US" sz="3600" dirty="0">
                  <a:solidFill>
                    <a:schemeClr val="bg1"/>
                  </a:solidFill>
                  <a:latin typeface="Fira Sans" panose="020B0503050000020004" pitchFamily="34" charset="0"/>
                </a:rPr>
                <a:t> </a:t>
              </a:r>
              <a:r>
                <a:rPr lang="en-US" sz="3600" dirty="0" err="1">
                  <a:solidFill>
                    <a:schemeClr val="bg1"/>
                  </a:solidFill>
                  <a:latin typeface="Fira Sans" panose="020B0503050000020004" pitchFamily="34" charset="0"/>
                </a:rPr>
                <a:t>una</a:t>
              </a:r>
              <a:r>
                <a:rPr lang="en-US" sz="3600" dirty="0">
                  <a:solidFill>
                    <a:schemeClr val="bg1"/>
                  </a:solidFill>
                  <a:latin typeface="Fira Sans" panose="020B0503050000020004" pitchFamily="34" charset="0"/>
                </a:rPr>
                <a:t>          ?</a:t>
              </a:r>
            </a:p>
          </p:txBody>
        </p:sp>
        <p:grpSp>
          <p:nvGrpSpPr>
            <p:cNvPr id="58" name="Group 57">
              <a:extLst>
                <a:ext uri="{FF2B5EF4-FFF2-40B4-BE49-F238E27FC236}">
                  <a16:creationId xmlns:a16="http://schemas.microsoft.com/office/drawing/2014/main" id="{BA25243C-7218-50BB-2FA7-DFD2BE3762DD}"/>
                </a:ext>
              </a:extLst>
            </p:cNvPr>
            <p:cNvGrpSpPr/>
            <p:nvPr/>
          </p:nvGrpSpPr>
          <p:grpSpPr>
            <a:xfrm>
              <a:off x="4204024" y="1552732"/>
              <a:ext cx="918066" cy="340949"/>
              <a:chOff x="-2324696" y="2904313"/>
              <a:chExt cx="1954896" cy="726002"/>
            </a:xfrm>
          </p:grpSpPr>
          <p:sp>
            <p:nvSpPr>
              <p:cNvPr id="59" name="Freeform: Shape 58">
                <a:extLst>
                  <a:ext uri="{FF2B5EF4-FFF2-40B4-BE49-F238E27FC236}">
                    <a16:creationId xmlns:a16="http://schemas.microsoft.com/office/drawing/2014/main" id="{D193DB97-2AAE-8195-A2FD-1076AFC9FBB5}"/>
                  </a:ext>
                </a:extLst>
              </p:cNvPr>
              <p:cNvSpPr/>
              <p:nvPr/>
            </p:nvSpPr>
            <p:spPr>
              <a:xfrm>
                <a:off x="-877078" y="2904313"/>
                <a:ext cx="507278" cy="723393"/>
              </a:xfrm>
              <a:custGeom>
                <a:avLst/>
                <a:gdLst>
                  <a:gd name="connsiteX0" fmla="*/ 689 w 747308"/>
                  <a:gd name="connsiteY0" fmla="*/ 874927 h 1065677"/>
                  <a:gd name="connsiteX1" fmla="*/ 82460 w 747308"/>
                  <a:gd name="connsiteY1" fmla="*/ 668150 h 1065677"/>
                  <a:gd name="connsiteX2" fmla="*/ 318558 w 747308"/>
                  <a:gd name="connsiteY2" fmla="*/ 668150 h 1065677"/>
                  <a:gd name="connsiteX3" fmla="*/ 206489 w 747308"/>
                  <a:gd name="connsiteY3" fmla="*/ 354479 h 1065677"/>
                  <a:gd name="connsiteX4" fmla="*/ 346632 w 747308"/>
                  <a:gd name="connsiteY4" fmla="*/ 116 h 1065677"/>
                  <a:gd name="connsiteX5" fmla="*/ 747998 w 747308"/>
                  <a:gd name="connsiteY5" fmla="*/ 1065794 h 1065677"/>
                  <a:gd name="connsiteX6" fmla="*/ 452007 w 747308"/>
                  <a:gd name="connsiteY6" fmla="*/ 1065794 h 1065677"/>
                  <a:gd name="connsiteX7" fmla="*/ 383422 w 747308"/>
                  <a:gd name="connsiteY7" fmla="*/ 874927 h 1065677"/>
                  <a:gd name="connsiteX8" fmla="*/ 689 w 747308"/>
                  <a:gd name="connsiteY8" fmla="*/ 874927 h 1065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7308" h="1065677">
                    <a:moveTo>
                      <a:pt x="689" y="874927"/>
                    </a:moveTo>
                    <a:lnTo>
                      <a:pt x="82460" y="668150"/>
                    </a:lnTo>
                    <a:lnTo>
                      <a:pt x="318558" y="668150"/>
                    </a:lnTo>
                    <a:lnTo>
                      <a:pt x="206489" y="354479"/>
                    </a:lnTo>
                    <a:lnTo>
                      <a:pt x="346632" y="116"/>
                    </a:lnTo>
                    <a:lnTo>
                      <a:pt x="747998" y="1065794"/>
                    </a:lnTo>
                    <a:lnTo>
                      <a:pt x="452007" y="1065794"/>
                    </a:lnTo>
                    <a:lnTo>
                      <a:pt x="383422" y="874927"/>
                    </a:lnTo>
                    <a:lnTo>
                      <a:pt x="689" y="874927"/>
                    </a:lnTo>
                    <a:close/>
                  </a:path>
                </a:pathLst>
              </a:custGeom>
              <a:solidFill>
                <a:schemeClr val="bg1">
                  <a:alpha val="91000"/>
                </a:schemeClr>
              </a:solidFill>
              <a:ln w="22666" cap="flat">
                <a:noFill/>
                <a:prstDash val="solid"/>
                <a:round/>
              </a:ln>
            </p:spPr>
            <p:txBody>
              <a:bodyPr rtlCol="0" anchor="ctr"/>
              <a:lstStyle/>
              <a:p>
                <a:endParaRPr lang="en-US"/>
              </a:p>
            </p:txBody>
          </p:sp>
          <p:sp>
            <p:nvSpPr>
              <p:cNvPr id="60" name="Freeform: Shape 59">
                <a:extLst>
                  <a:ext uri="{FF2B5EF4-FFF2-40B4-BE49-F238E27FC236}">
                    <a16:creationId xmlns:a16="http://schemas.microsoft.com/office/drawing/2014/main" id="{E2D0B1B1-A3B8-BD74-5748-B94391C3E1FE}"/>
                  </a:ext>
                </a:extLst>
              </p:cNvPr>
              <p:cNvSpPr/>
              <p:nvPr/>
            </p:nvSpPr>
            <p:spPr>
              <a:xfrm>
                <a:off x="-1833714" y="2906889"/>
                <a:ext cx="1040375" cy="723389"/>
              </a:xfrm>
              <a:custGeom>
                <a:avLst/>
                <a:gdLst>
                  <a:gd name="connsiteX0" fmla="*/ 1103388 w 1532655"/>
                  <a:gd name="connsiteY0" fmla="*/ 1065776 h 1065677"/>
                  <a:gd name="connsiteX1" fmla="*/ 1533054 w 1532655"/>
                  <a:gd name="connsiteY1" fmla="*/ 98 h 1065677"/>
                  <a:gd name="connsiteX2" fmla="*/ 1248206 w 1532655"/>
                  <a:gd name="connsiteY2" fmla="*/ 121 h 1065677"/>
                  <a:gd name="connsiteX3" fmla="*/ 954280 w 1532655"/>
                  <a:gd name="connsiteY3" fmla="*/ 688785 h 1065677"/>
                  <a:gd name="connsiteX4" fmla="*/ 745257 w 1532655"/>
                  <a:gd name="connsiteY4" fmla="*/ 121 h 1065677"/>
                  <a:gd name="connsiteX5" fmla="*/ 526316 w 1532655"/>
                  <a:gd name="connsiteY5" fmla="*/ 121 h 1065677"/>
                  <a:gd name="connsiteX6" fmla="*/ 301905 w 1532655"/>
                  <a:gd name="connsiteY6" fmla="*/ 688785 h 1065677"/>
                  <a:gd name="connsiteX7" fmla="*/ 143629 w 1532655"/>
                  <a:gd name="connsiteY7" fmla="*/ 374956 h 1065677"/>
                  <a:gd name="connsiteX8" fmla="*/ 399 w 1532655"/>
                  <a:gd name="connsiteY8" fmla="*/ 816219 h 1065677"/>
                  <a:gd name="connsiteX9" fmla="*/ 145830 w 1532655"/>
                  <a:gd name="connsiteY9" fmla="*/ 1065776 h 1065677"/>
                  <a:gd name="connsiteX10" fmla="*/ 426162 w 1532655"/>
                  <a:gd name="connsiteY10" fmla="*/ 1065776 h 1065677"/>
                  <a:gd name="connsiteX11" fmla="*/ 628966 w 1532655"/>
                  <a:gd name="connsiteY11" fmla="*/ 448193 h 1065677"/>
                  <a:gd name="connsiteX12" fmla="*/ 822307 w 1532655"/>
                  <a:gd name="connsiteY12" fmla="*/ 1065776 h 1065677"/>
                  <a:gd name="connsiteX13" fmla="*/ 1103388 w 1532655"/>
                  <a:gd name="connsiteY13" fmla="*/ 1065776 h 1065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2655" h="1065677">
                    <a:moveTo>
                      <a:pt x="1103388" y="1065776"/>
                    </a:moveTo>
                    <a:lnTo>
                      <a:pt x="1533054" y="98"/>
                    </a:lnTo>
                    <a:lnTo>
                      <a:pt x="1248206" y="121"/>
                    </a:lnTo>
                    <a:lnTo>
                      <a:pt x="954280" y="688785"/>
                    </a:lnTo>
                    <a:lnTo>
                      <a:pt x="745257" y="121"/>
                    </a:lnTo>
                    <a:lnTo>
                      <a:pt x="526316" y="121"/>
                    </a:lnTo>
                    <a:lnTo>
                      <a:pt x="301905" y="688785"/>
                    </a:lnTo>
                    <a:lnTo>
                      <a:pt x="143629" y="374956"/>
                    </a:lnTo>
                    <a:lnTo>
                      <a:pt x="399" y="816219"/>
                    </a:lnTo>
                    <a:lnTo>
                      <a:pt x="145830" y="1065776"/>
                    </a:lnTo>
                    <a:lnTo>
                      <a:pt x="426162" y="1065776"/>
                    </a:lnTo>
                    <a:lnTo>
                      <a:pt x="628966" y="448193"/>
                    </a:lnTo>
                    <a:lnTo>
                      <a:pt x="822307" y="1065776"/>
                    </a:lnTo>
                    <a:lnTo>
                      <a:pt x="1103388" y="1065776"/>
                    </a:lnTo>
                    <a:close/>
                  </a:path>
                </a:pathLst>
              </a:custGeom>
              <a:solidFill>
                <a:srgbClr val="5A0FC8"/>
              </a:solidFill>
              <a:ln w="22666" cap="flat">
                <a:noFill/>
                <a:prstDash val="solid"/>
                <a:round/>
              </a:ln>
            </p:spPr>
            <p:txBody>
              <a:bodyPr rtlCol="0" anchor="ctr"/>
              <a:lstStyle/>
              <a:p>
                <a:endParaRPr lang="en-US"/>
              </a:p>
            </p:txBody>
          </p:sp>
          <p:sp>
            <p:nvSpPr>
              <p:cNvPr id="61" name="Freeform: Shape 60">
                <a:extLst>
                  <a:ext uri="{FF2B5EF4-FFF2-40B4-BE49-F238E27FC236}">
                    <a16:creationId xmlns:a16="http://schemas.microsoft.com/office/drawing/2014/main" id="{C51A4CDF-8433-59F5-8B5E-D39452A78542}"/>
                  </a:ext>
                </a:extLst>
              </p:cNvPr>
              <p:cNvSpPr/>
              <p:nvPr/>
            </p:nvSpPr>
            <p:spPr>
              <a:xfrm>
                <a:off x="-2324696" y="2906924"/>
                <a:ext cx="515906" cy="723391"/>
              </a:xfrm>
              <a:custGeom>
                <a:avLst/>
                <a:gdLst>
                  <a:gd name="connsiteX0" fmla="*/ 270455 w 760018"/>
                  <a:gd name="connsiteY0" fmla="*/ 699929 h 1065677"/>
                  <a:gd name="connsiteX1" fmla="*/ 445912 w 760018"/>
                  <a:gd name="connsiteY1" fmla="*/ 699929 h 1065677"/>
                  <a:gd name="connsiteX2" fmla="*/ 587893 w 760018"/>
                  <a:gd name="connsiteY2" fmla="*/ 682136 h 1065677"/>
                  <a:gd name="connsiteX3" fmla="*/ 633261 w 760018"/>
                  <a:gd name="connsiteY3" fmla="*/ 542356 h 1065677"/>
                  <a:gd name="connsiteX4" fmla="*/ 760082 w 760018"/>
                  <a:gd name="connsiteY4" fmla="*/ 151634 h 1065677"/>
                  <a:gd name="connsiteX5" fmla="*/ 726992 w 760018"/>
                  <a:gd name="connsiteY5" fmla="*/ 108196 h 1065677"/>
                  <a:gd name="connsiteX6" fmla="*/ 441191 w 760018"/>
                  <a:gd name="connsiteY6" fmla="*/ 98 h 1065677"/>
                  <a:gd name="connsiteX7" fmla="*/ 64 w 760018"/>
                  <a:gd name="connsiteY7" fmla="*/ 98 h 1065677"/>
                  <a:gd name="connsiteX8" fmla="*/ 64 w 760018"/>
                  <a:gd name="connsiteY8" fmla="*/ 1065776 h 1065677"/>
                  <a:gd name="connsiteX9" fmla="*/ 270455 w 760018"/>
                  <a:gd name="connsiteY9" fmla="*/ 1065776 h 1065677"/>
                  <a:gd name="connsiteX10" fmla="*/ 270455 w 760018"/>
                  <a:gd name="connsiteY10" fmla="*/ 699929 h 1065677"/>
                  <a:gd name="connsiteX11" fmla="*/ 502695 w 760018"/>
                  <a:gd name="connsiteY11" fmla="*/ 245252 h 1065677"/>
                  <a:gd name="connsiteX12" fmla="*/ 540846 w 760018"/>
                  <a:gd name="connsiteY12" fmla="*/ 348016 h 1065677"/>
                  <a:gd name="connsiteX13" fmla="*/ 507302 w 760018"/>
                  <a:gd name="connsiteY13" fmla="*/ 450916 h 1065677"/>
                  <a:gd name="connsiteX14" fmla="*/ 371857 w 760018"/>
                  <a:gd name="connsiteY14" fmla="*/ 493175 h 1065677"/>
                  <a:gd name="connsiteX15" fmla="*/ 270455 w 760018"/>
                  <a:gd name="connsiteY15" fmla="*/ 493175 h 1065677"/>
                  <a:gd name="connsiteX16" fmla="*/ 270455 w 760018"/>
                  <a:gd name="connsiteY16" fmla="*/ 206875 h 1065677"/>
                  <a:gd name="connsiteX17" fmla="*/ 372606 w 760018"/>
                  <a:gd name="connsiteY17" fmla="*/ 206875 h 1065677"/>
                  <a:gd name="connsiteX18" fmla="*/ 502695 w 760018"/>
                  <a:gd name="connsiteY18" fmla="*/ 245252 h 1065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60018" h="1065677">
                    <a:moveTo>
                      <a:pt x="270455" y="699929"/>
                    </a:moveTo>
                    <a:lnTo>
                      <a:pt x="445912" y="699929"/>
                    </a:lnTo>
                    <a:cubicBezTo>
                      <a:pt x="499064" y="699929"/>
                      <a:pt x="546383" y="694005"/>
                      <a:pt x="587893" y="682136"/>
                    </a:cubicBezTo>
                    <a:lnTo>
                      <a:pt x="633261" y="542356"/>
                    </a:lnTo>
                    <a:lnTo>
                      <a:pt x="760082" y="151634"/>
                    </a:lnTo>
                    <a:cubicBezTo>
                      <a:pt x="750436" y="136338"/>
                      <a:pt x="739407" y="121835"/>
                      <a:pt x="726992" y="108196"/>
                    </a:cubicBezTo>
                    <a:cubicBezTo>
                      <a:pt x="661880" y="36115"/>
                      <a:pt x="566605" y="98"/>
                      <a:pt x="441191" y="98"/>
                    </a:cubicBezTo>
                    <a:lnTo>
                      <a:pt x="64" y="98"/>
                    </a:lnTo>
                    <a:lnTo>
                      <a:pt x="64" y="1065776"/>
                    </a:lnTo>
                    <a:lnTo>
                      <a:pt x="270455" y="1065776"/>
                    </a:lnTo>
                    <a:lnTo>
                      <a:pt x="270455" y="699929"/>
                    </a:lnTo>
                    <a:close/>
                    <a:moveTo>
                      <a:pt x="502695" y="245252"/>
                    </a:moveTo>
                    <a:cubicBezTo>
                      <a:pt x="528136" y="270852"/>
                      <a:pt x="540846" y="305122"/>
                      <a:pt x="540846" y="348016"/>
                    </a:cubicBezTo>
                    <a:cubicBezTo>
                      <a:pt x="540846" y="391273"/>
                      <a:pt x="529657" y="425566"/>
                      <a:pt x="507302" y="450916"/>
                    </a:cubicBezTo>
                    <a:cubicBezTo>
                      <a:pt x="482769" y="479081"/>
                      <a:pt x="437628" y="493175"/>
                      <a:pt x="371857" y="493175"/>
                    </a:cubicBezTo>
                    <a:lnTo>
                      <a:pt x="270455" y="493175"/>
                    </a:lnTo>
                    <a:lnTo>
                      <a:pt x="270455" y="206875"/>
                    </a:lnTo>
                    <a:lnTo>
                      <a:pt x="372606" y="206875"/>
                    </a:lnTo>
                    <a:cubicBezTo>
                      <a:pt x="433906" y="206875"/>
                      <a:pt x="477276" y="219652"/>
                      <a:pt x="502695" y="245252"/>
                    </a:cubicBezTo>
                    <a:close/>
                  </a:path>
                </a:pathLst>
              </a:custGeom>
              <a:solidFill>
                <a:schemeClr val="bg1">
                  <a:alpha val="91000"/>
                </a:schemeClr>
              </a:solidFill>
              <a:ln w="22666" cap="flat">
                <a:noFill/>
                <a:prstDash val="solid"/>
                <a:round/>
              </a:ln>
            </p:spPr>
            <p:txBody>
              <a:bodyPr rtlCol="0" anchor="ctr"/>
              <a:lstStyle/>
              <a:p>
                <a:endParaRPr lang="en-US"/>
              </a:p>
            </p:txBody>
          </p:sp>
        </p:grpSp>
      </p:grpSp>
    </p:spTree>
    <p:extLst>
      <p:ext uri="{BB962C8B-B14F-4D97-AF65-F5344CB8AC3E}">
        <p14:creationId xmlns:p14="http://schemas.microsoft.com/office/powerpoint/2010/main" val="40849857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2FC024E-9034-7B1C-FD6E-1A4799C7DD93}"/>
              </a:ext>
            </a:extLst>
          </p:cNvPr>
          <p:cNvSpPr txBox="1"/>
          <p:nvPr/>
        </p:nvSpPr>
        <p:spPr>
          <a:xfrm>
            <a:off x="4197579" y="-14796824"/>
            <a:ext cx="7659459" cy="9233297"/>
          </a:xfrm>
          <a:prstGeom prst="rect">
            <a:avLst/>
          </a:prstGeom>
          <a:noFill/>
        </p:spPr>
        <p:txBody>
          <a:bodyPr wrap="square">
            <a:spAutoFit/>
          </a:bodyPr>
          <a:lstStyle/>
          <a:p>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"name"</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"My </a:t>
            </a:r>
            <a:r>
              <a:rPr lang="en-US" b="0" dirty="0" err="1">
                <a:solidFill>
                  <a:srgbClr val="CE9178"/>
                </a:solidFill>
                <a:effectLst/>
                <a:latin typeface="Fira Code" panose="020B0809050000020004" pitchFamily="49" charset="0"/>
              </a:rPr>
              <a:t>ToDo</a:t>
            </a:r>
            <a:r>
              <a:rPr lang="en-US" b="0" dirty="0">
                <a:solidFill>
                  <a:srgbClr val="CE9178"/>
                </a:solidFill>
                <a:effectLst/>
                <a:latin typeface="Fira Code" panose="020B0809050000020004" pitchFamily="49" charset="0"/>
              </a:rPr>
              <a:t> List"</a:t>
            </a:r>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a:t>
            </a:r>
            <a:r>
              <a:rPr lang="en-US" b="0" dirty="0" err="1">
                <a:solidFill>
                  <a:srgbClr val="9CDCFE"/>
                </a:solidFill>
                <a:effectLst/>
                <a:latin typeface="Fira Code" panose="020B0809050000020004" pitchFamily="49" charset="0"/>
              </a:rPr>
              <a:t>short_name</a:t>
            </a:r>
            <a:r>
              <a:rPr lang="en-US" b="0" dirty="0">
                <a:solidFill>
                  <a:srgbClr val="9CDCFE"/>
                </a:solidFill>
                <a:effectLst/>
                <a:latin typeface="Fira Code" panose="020B0809050000020004" pitchFamily="49" charset="0"/>
              </a:rPr>
              <a:t>"</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a:t>
            </a:r>
            <a:r>
              <a:rPr lang="en-US" b="0" dirty="0" err="1">
                <a:solidFill>
                  <a:srgbClr val="CE9178"/>
                </a:solidFill>
                <a:effectLst/>
                <a:latin typeface="Fira Code" panose="020B0809050000020004" pitchFamily="49" charset="0"/>
              </a:rPr>
              <a:t>MyToDoList</a:t>
            </a:r>
            <a:r>
              <a:rPr lang="en-US" b="0" dirty="0">
                <a:solidFill>
                  <a:srgbClr val="CE9178"/>
                </a:solidFill>
                <a:effectLst/>
                <a:latin typeface="Fira Code" panose="020B0809050000020004" pitchFamily="49" charset="0"/>
              </a:rPr>
              <a:t>"</a:t>
            </a:r>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"description"</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"Just a simple example of a PWA"</a:t>
            </a:r>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a:t>
            </a:r>
            <a:r>
              <a:rPr lang="en-US" b="0" dirty="0" err="1">
                <a:solidFill>
                  <a:srgbClr val="9CDCFE"/>
                </a:solidFill>
                <a:effectLst/>
                <a:latin typeface="Fira Code" panose="020B0809050000020004" pitchFamily="49" charset="0"/>
              </a:rPr>
              <a:t>start_url</a:t>
            </a:r>
            <a:r>
              <a:rPr lang="en-US" b="0" dirty="0">
                <a:solidFill>
                  <a:srgbClr val="9CDCFE"/>
                </a:solidFill>
                <a:effectLst/>
                <a:latin typeface="Fira Code" panose="020B0809050000020004" pitchFamily="49" charset="0"/>
              </a:rPr>
              <a:t>"</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"index.html"</a:t>
            </a:r>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"id"</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"index.html"</a:t>
            </a:r>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a:t>
            </a:r>
            <a:r>
              <a:rPr lang="en-US" b="0" dirty="0" err="1">
                <a:solidFill>
                  <a:srgbClr val="9CDCFE"/>
                </a:solidFill>
                <a:effectLst/>
                <a:latin typeface="Fira Code" panose="020B0809050000020004" pitchFamily="49" charset="0"/>
              </a:rPr>
              <a:t>display_override</a:t>
            </a:r>
            <a:r>
              <a:rPr lang="en-US" b="0" dirty="0">
                <a:solidFill>
                  <a:srgbClr val="9CDCFE"/>
                </a:solidFill>
                <a:effectLst/>
                <a:latin typeface="Fira Code" panose="020B0809050000020004" pitchFamily="49" charset="0"/>
              </a:rPr>
              <a:t>"</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"window-controls-overlay"</a:t>
            </a:r>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a:t>
            </a:r>
            <a:r>
              <a:rPr lang="en-US" b="0" dirty="0" err="1">
                <a:solidFill>
                  <a:srgbClr val="9CDCFE"/>
                </a:solidFill>
                <a:effectLst/>
                <a:latin typeface="Fira Code" panose="020B0809050000020004" pitchFamily="49" charset="0"/>
              </a:rPr>
              <a:t>background_color</a:t>
            </a:r>
            <a:r>
              <a:rPr lang="en-US" b="0" dirty="0">
                <a:solidFill>
                  <a:srgbClr val="9CDCFE"/>
                </a:solidFill>
                <a:effectLst/>
                <a:latin typeface="Fira Code" panose="020B0809050000020004" pitchFamily="49" charset="0"/>
              </a:rPr>
              <a:t>"</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"#222"</a:t>
            </a:r>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a:t>
            </a:r>
            <a:r>
              <a:rPr lang="en-US" b="0" dirty="0" err="1">
                <a:solidFill>
                  <a:srgbClr val="9CDCFE"/>
                </a:solidFill>
                <a:effectLst/>
                <a:latin typeface="Fira Code" panose="020B0809050000020004" pitchFamily="49" charset="0"/>
              </a:rPr>
              <a:t>theme_color</a:t>
            </a:r>
            <a:r>
              <a:rPr lang="en-US" b="0" dirty="0">
                <a:solidFill>
                  <a:srgbClr val="9CDCFE"/>
                </a:solidFill>
                <a:effectLst/>
                <a:latin typeface="Fira Code" panose="020B0809050000020004" pitchFamily="49" charset="0"/>
              </a:rPr>
              <a:t>"</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"#222"</a:t>
            </a:r>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"orientation"</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"portrait-primary"</a:t>
            </a:r>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"icons"</a:t>
            </a:r>
            <a:r>
              <a:rPr lang="en-US" b="0" dirty="0">
                <a:solidFill>
                  <a:srgbClr val="D4D4D4"/>
                </a:solidFill>
                <a:effectLst/>
                <a:latin typeface="Fira Code" panose="020B0809050000020004" pitchFamily="49" charset="0"/>
              </a:rPr>
              <a:t>: [</a:t>
            </a:r>
          </a:p>
          <a:p>
            <a:r>
              <a:rPr lang="en-US" b="0" dirty="0">
                <a:solidFill>
                  <a:srgbClr val="D4D4D4"/>
                </a:solidFill>
                <a:effectLst/>
                <a:latin typeface="Fira Code" panose="020B0809050000020004" pitchFamily="49" charset="0"/>
              </a:rPr>
              <a:t>        {</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a:t>
            </a:r>
            <a:r>
              <a:rPr lang="en-US" b="0" dirty="0" err="1">
                <a:solidFill>
                  <a:srgbClr val="9CDCFE"/>
                </a:solidFill>
                <a:effectLst/>
                <a:latin typeface="Fira Code" panose="020B0809050000020004" pitchFamily="49" charset="0"/>
              </a:rPr>
              <a:t>src</a:t>
            </a:r>
            <a:r>
              <a:rPr lang="en-US" b="0" dirty="0">
                <a:solidFill>
                  <a:srgbClr val="9CDCFE"/>
                </a:solidFill>
                <a:effectLst/>
                <a:latin typeface="Fira Code" panose="020B0809050000020004" pitchFamily="49" charset="0"/>
              </a:rPr>
              <a:t>"</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"/assets/icons/icon-192x192.png"</a:t>
            </a:r>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"sizes"</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"192x192"</a:t>
            </a:r>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"type"</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"image/</a:t>
            </a:r>
            <a:r>
              <a:rPr lang="en-US" b="0" dirty="0" err="1">
                <a:solidFill>
                  <a:srgbClr val="CE9178"/>
                </a:solidFill>
                <a:effectLst/>
                <a:latin typeface="Fira Code" panose="020B0809050000020004" pitchFamily="49" charset="0"/>
              </a:rPr>
              <a:t>png</a:t>
            </a:r>
            <a:r>
              <a:rPr lang="en-US" b="0" dirty="0">
                <a:solidFill>
                  <a:srgbClr val="CE9178"/>
                </a:solidFill>
                <a:effectLst/>
                <a:latin typeface="Fira Code" panose="020B0809050000020004" pitchFamily="49" charset="0"/>
              </a:rPr>
              <a:t>"</a:t>
            </a:r>
            <a:endParaRPr lang="en-US" b="0" dirty="0">
              <a:solidFill>
                <a:srgbClr val="D4D4D4"/>
              </a:solidFill>
              <a:effectLst/>
              <a:latin typeface="Fira Code" panose="020B0809050000020004" pitchFamily="49" charset="0"/>
            </a:endParaRPr>
          </a:p>
          <a:p>
            <a:r>
              <a:rPr lang="en-US" b="0" dirty="0">
                <a:solidFill>
                  <a:srgbClr val="D4D4D4"/>
                </a:solidFill>
                <a:effectLst/>
                <a:latin typeface="Fira Code" panose="020B0809050000020004" pitchFamily="49" charset="0"/>
              </a:rPr>
              <a:t>        },</a:t>
            </a:r>
          </a:p>
          <a:p>
            <a:r>
              <a:rPr lang="en-US" b="0" dirty="0">
                <a:solidFill>
                  <a:srgbClr val="D4D4D4"/>
                </a:solidFill>
                <a:effectLst/>
                <a:latin typeface="Fira Code" panose="020B0809050000020004" pitchFamily="49" charset="0"/>
              </a:rPr>
              <a:t>        {</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a:t>
            </a:r>
            <a:r>
              <a:rPr lang="en-US" b="0" dirty="0" err="1">
                <a:solidFill>
                  <a:srgbClr val="9CDCFE"/>
                </a:solidFill>
                <a:effectLst/>
                <a:latin typeface="Fira Code" panose="020B0809050000020004" pitchFamily="49" charset="0"/>
              </a:rPr>
              <a:t>src</a:t>
            </a:r>
            <a:r>
              <a:rPr lang="en-US" b="0" dirty="0">
                <a:solidFill>
                  <a:srgbClr val="9CDCFE"/>
                </a:solidFill>
                <a:effectLst/>
                <a:latin typeface="Fira Code" panose="020B0809050000020004" pitchFamily="49" charset="0"/>
              </a:rPr>
              <a:t>"</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"/assets/icons/icon-256x256.png"</a:t>
            </a:r>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"sizes"</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"256x256"</a:t>
            </a:r>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"type"</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"image/</a:t>
            </a:r>
            <a:r>
              <a:rPr lang="en-US" b="0" dirty="0" err="1">
                <a:solidFill>
                  <a:srgbClr val="CE9178"/>
                </a:solidFill>
                <a:effectLst/>
                <a:latin typeface="Fira Code" panose="020B0809050000020004" pitchFamily="49" charset="0"/>
              </a:rPr>
              <a:t>png</a:t>
            </a:r>
            <a:r>
              <a:rPr lang="en-US" b="0" dirty="0">
                <a:solidFill>
                  <a:srgbClr val="CE9178"/>
                </a:solidFill>
                <a:effectLst/>
                <a:latin typeface="Fira Code" panose="020B0809050000020004" pitchFamily="49" charset="0"/>
              </a:rPr>
              <a:t>"</a:t>
            </a:r>
            <a:endParaRPr lang="en-US" b="0" dirty="0">
              <a:solidFill>
                <a:srgbClr val="D4D4D4"/>
              </a:solidFill>
              <a:effectLst/>
              <a:latin typeface="Fira Code" panose="020B0809050000020004" pitchFamily="49" charset="0"/>
            </a:endParaRPr>
          </a:p>
          <a:p>
            <a:r>
              <a:rPr lang="en-US" b="0" dirty="0">
                <a:solidFill>
                  <a:srgbClr val="D4D4D4"/>
                </a:solidFill>
                <a:effectLst/>
                <a:latin typeface="Fira Code" panose="020B0809050000020004" pitchFamily="49" charset="0"/>
              </a:rPr>
              <a:t>        },</a:t>
            </a:r>
          </a:p>
          <a:p>
            <a:r>
              <a:rPr lang="en-US" b="0" dirty="0">
                <a:solidFill>
                  <a:srgbClr val="D4D4D4"/>
                </a:solidFill>
                <a:effectLst/>
                <a:latin typeface="Fira Code" panose="020B0809050000020004" pitchFamily="49" charset="0"/>
              </a:rPr>
              <a:t>        {</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a:t>
            </a:r>
            <a:r>
              <a:rPr lang="en-US" b="0" dirty="0" err="1">
                <a:solidFill>
                  <a:srgbClr val="9CDCFE"/>
                </a:solidFill>
                <a:effectLst/>
                <a:latin typeface="Fira Code" panose="020B0809050000020004" pitchFamily="49" charset="0"/>
              </a:rPr>
              <a:t>src</a:t>
            </a:r>
            <a:r>
              <a:rPr lang="en-US" b="0" dirty="0">
                <a:solidFill>
                  <a:srgbClr val="9CDCFE"/>
                </a:solidFill>
                <a:effectLst/>
                <a:latin typeface="Fira Code" panose="020B0809050000020004" pitchFamily="49" charset="0"/>
              </a:rPr>
              <a:t>"</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"/assets/icons/icon-384x384.png"</a:t>
            </a:r>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"sizes"</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"384x384"</a:t>
            </a:r>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"type"</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"image/</a:t>
            </a:r>
            <a:r>
              <a:rPr lang="en-US" b="0" dirty="0" err="1">
                <a:solidFill>
                  <a:srgbClr val="CE9178"/>
                </a:solidFill>
                <a:effectLst/>
                <a:latin typeface="Fira Code" panose="020B0809050000020004" pitchFamily="49" charset="0"/>
              </a:rPr>
              <a:t>png</a:t>
            </a:r>
            <a:r>
              <a:rPr lang="en-US" b="0" dirty="0">
                <a:solidFill>
                  <a:srgbClr val="CE9178"/>
                </a:solidFill>
                <a:effectLst/>
                <a:latin typeface="Fira Code" panose="020B0809050000020004" pitchFamily="49" charset="0"/>
              </a:rPr>
              <a:t>"</a:t>
            </a:r>
            <a:endParaRPr lang="en-US" b="0" dirty="0">
              <a:solidFill>
                <a:srgbClr val="D4D4D4"/>
              </a:solidFill>
              <a:effectLst/>
              <a:latin typeface="Fira Code" panose="020B0809050000020004" pitchFamily="49" charset="0"/>
            </a:endParaRPr>
          </a:p>
          <a:p>
            <a:r>
              <a:rPr lang="en-US" b="0" dirty="0">
                <a:solidFill>
                  <a:srgbClr val="D4D4D4"/>
                </a:solidFill>
                <a:effectLst/>
                <a:latin typeface="Fira Code" panose="020B0809050000020004" pitchFamily="49" charset="0"/>
              </a:rPr>
              <a:t>        },</a:t>
            </a:r>
          </a:p>
          <a:p>
            <a:r>
              <a:rPr lang="en-US" b="0" dirty="0">
                <a:solidFill>
                  <a:srgbClr val="D4D4D4"/>
                </a:solidFill>
                <a:effectLst/>
                <a:latin typeface="Fira Code" panose="020B0809050000020004" pitchFamily="49" charset="0"/>
              </a:rPr>
              <a:t>        {</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a:t>
            </a:r>
            <a:r>
              <a:rPr lang="en-US" b="0" dirty="0" err="1">
                <a:solidFill>
                  <a:srgbClr val="9CDCFE"/>
                </a:solidFill>
                <a:effectLst/>
                <a:latin typeface="Fira Code" panose="020B0809050000020004" pitchFamily="49" charset="0"/>
              </a:rPr>
              <a:t>src</a:t>
            </a:r>
            <a:r>
              <a:rPr lang="en-US" b="0" dirty="0">
                <a:solidFill>
                  <a:srgbClr val="9CDCFE"/>
                </a:solidFill>
                <a:effectLst/>
                <a:latin typeface="Fira Code" panose="020B0809050000020004" pitchFamily="49" charset="0"/>
              </a:rPr>
              <a:t>"</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"/assets/icons/icon-512x512.png"</a:t>
            </a:r>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"sizes"</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"512x512"</a:t>
            </a:r>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"type"</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"image/</a:t>
            </a:r>
            <a:r>
              <a:rPr lang="en-US" b="0" dirty="0" err="1">
                <a:solidFill>
                  <a:srgbClr val="CE9178"/>
                </a:solidFill>
                <a:effectLst/>
                <a:latin typeface="Fira Code" panose="020B0809050000020004" pitchFamily="49" charset="0"/>
              </a:rPr>
              <a:t>png</a:t>
            </a:r>
            <a:r>
              <a:rPr lang="en-US" b="0" dirty="0">
                <a:solidFill>
                  <a:srgbClr val="CE9178"/>
                </a:solidFill>
                <a:effectLst/>
                <a:latin typeface="Fira Code" panose="020B0809050000020004" pitchFamily="49" charset="0"/>
              </a:rPr>
              <a:t>"</a:t>
            </a:r>
            <a:endParaRPr lang="en-US" b="0" dirty="0">
              <a:solidFill>
                <a:srgbClr val="D4D4D4"/>
              </a:solidFill>
              <a:effectLst/>
              <a:latin typeface="Fira Code" panose="020B0809050000020004" pitchFamily="49" charset="0"/>
            </a:endParaRPr>
          </a:p>
          <a:p>
            <a:r>
              <a:rPr lang="en-US" b="0" dirty="0">
                <a:solidFill>
                  <a:srgbClr val="D4D4D4"/>
                </a:solidFill>
                <a:effectLst/>
                <a:latin typeface="Fira Code" panose="020B0809050000020004" pitchFamily="49" charset="0"/>
              </a:rPr>
              <a:t>        }</a:t>
            </a:r>
          </a:p>
          <a:p>
            <a:r>
              <a:rPr lang="en-US" b="0" dirty="0">
                <a:solidFill>
                  <a:srgbClr val="D4D4D4"/>
                </a:solidFill>
                <a:effectLst/>
                <a:latin typeface="Fira Code" panose="020B0809050000020004" pitchFamily="49" charset="0"/>
              </a:rPr>
              <a:t>    ]</a:t>
            </a:r>
          </a:p>
          <a:p>
            <a:r>
              <a:rPr lang="en-US" b="0" dirty="0">
                <a:solidFill>
                  <a:srgbClr val="D4D4D4"/>
                </a:solidFill>
                <a:effectLst/>
                <a:latin typeface="Fira Code" panose="020B0809050000020004" pitchFamily="49" charset="0"/>
              </a:rPr>
              <a:t>}</a:t>
            </a:r>
          </a:p>
        </p:txBody>
      </p:sp>
      <p:sp>
        <p:nvSpPr>
          <p:cNvPr id="7" name="TextBox 6">
            <a:extLst>
              <a:ext uri="{FF2B5EF4-FFF2-40B4-BE49-F238E27FC236}">
                <a16:creationId xmlns:a16="http://schemas.microsoft.com/office/drawing/2014/main" id="{AB8E98FC-53FB-81FE-9458-4DB82F21411E}"/>
              </a:ext>
            </a:extLst>
          </p:cNvPr>
          <p:cNvSpPr txBox="1"/>
          <p:nvPr/>
        </p:nvSpPr>
        <p:spPr>
          <a:xfrm>
            <a:off x="334964" y="1687130"/>
            <a:ext cx="3513706" cy="3247043"/>
          </a:xfrm>
          <a:prstGeom prst="rect">
            <a:avLst/>
          </a:prstGeom>
          <a:noFill/>
        </p:spPr>
        <p:txBody>
          <a:bodyPr wrap="square">
            <a:spAutoFit/>
          </a:bodyPr>
          <a:lstStyle/>
          <a:p>
            <a:pPr>
              <a:spcAft>
                <a:spcPts val="600"/>
              </a:spcAft>
            </a:pPr>
            <a:r>
              <a:rPr lang="es-ES" sz="2000" dirty="0">
                <a:solidFill>
                  <a:schemeClr val="bg1"/>
                </a:solidFill>
                <a:latin typeface="Fira Sans" panose="020B0503050000020004" pitchFamily="34" charset="0"/>
              </a:rPr>
              <a:t>Es un script que el navegador ejecuta en segundo plano en un hilo separado.</a:t>
            </a:r>
          </a:p>
          <a:p>
            <a:pPr>
              <a:spcAft>
                <a:spcPts val="600"/>
              </a:spcAft>
            </a:pPr>
            <a:r>
              <a:rPr lang="es-ES" sz="2000" dirty="0">
                <a:solidFill>
                  <a:schemeClr val="bg1"/>
                </a:solidFill>
                <a:latin typeface="Fira Sans" panose="020B0503050000020004" pitchFamily="34" charset="0"/>
              </a:rPr>
              <a:t>Sin embargo, es súper potente: puede </a:t>
            </a:r>
            <a:r>
              <a:rPr lang="es-ES" sz="2000" b="1" dirty="0">
                <a:solidFill>
                  <a:schemeClr val="bg1"/>
                </a:solidFill>
                <a:latin typeface="Fira Sans" panose="020B0503050000020004" pitchFamily="34" charset="0"/>
              </a:rPr>
              <a:t>interceptar</a:t>
            </a:r>
            <a:r>
              <a:rPr lang="es-ES" sz="2000" dirty="0">
                <a:solidFill>
                  <a:schemeClr val="bg1"/>
                </a:solidFill>
                <a:latin typeface="Fira Sans" panose="020B0503050000020004" pitchFamily="34" charset="0"/>
              </a:rPr>
              <a:t> y manejar las </a:t>
            </a:r>
            <a:r>
              <a:rPr lang="es-ES" sz="2000" b="1" dirty="0">
                <a:solidFill>
                  <a:schemeClr val="bg1"/>
                </a:solidFill>
                <a:latin typeface="Fira Sans" panose="020B0503050000020004" pitchFamily="34" charset="0"/>
              </a:rPr>
              <a:t>peticiones de red</a:t>
            </a:r>
            <a:r>
              <a:rPr lang="es-ES" sz="2000" dirty="0">
                <a:solidFill>
                  <a:schemeClr val="bg1"/>
                </a:solidFill>
                <a:latin typeface="Fira Sans" panose="020B0503050000020004" pitchFamily="34" charset="0"/>
              </a:rPr>
              <a:t>, gestionar la caché para </a:t>
            </a:r>
            <a:r>
              <a:rPr lang="es-ES" sz="2000" b="1" dirty="0">
                <a:solidFill>
                  <a:schemeClr val="bg1"/>
                </a:solidFill>
                <a:latin typeface="Fira Sans" panose="020B0503050000020004" pitchFamily="34" charset="0"/>
              </a:rPr>
              <a:t>habilitar el soporte offline</a:t>
            </a:r>
            <a:r>
              <a:rPr lang="es-ES" sz="2000" dirty="0">
                <a:solidFill>
                  <a:schemeClr val="bg1"/>
                </a:solidFill>
                <a:latin typeface="Fira Sans" panose="020B0503050000020004" pitchFamily="34" charset="0"/>
              </a:rPr>
              <a:t> o </a:t>
            </a:r>
            <a:r>
              <a:rPr lang="es-ES" sz="2000" b="1" dirty="0">
                <a:solidFill>
                  <a:schemeClr val="bg1"/>
                </a:solidFill>
                <a:latin typeface="Fira Sans" panose="020B0503050000020004" pitchFamily="34" charset="0"/>
              </a:rPr>
              <a:t>enviar notificaciones </a:t>
            </a:r>
            <a:r>
              <a:rPr lang="es-ES" sz="2000" b="1" dirty="0" err="1">
                <a:solidFill>
                  <a:schemeClr val="bg1"/>
                </a:solidFill>
                <a:latin typeface="Fira Sans" panose="020B0503050000020004" pitchFamily="34" charset="0"/>
              </a:rPr>
              <a:t>push</a:t>
            </a:r>
            <a:r>
              <a:rPr lang="es-ES" sz="2000" dirty="0">
                <a:solidFill>
                  <a:schemeClr val="bg1"/>
                </a:solidFill>
                <a:latin typeface="Fira Sans" panose="020B0503050000020004" pitchFamily="34" charset="0"/>
              </a:rPr>
              <a:t>.</a:t>
            </a:r>
          </a:p>
        </p:txBody>
      </p:sp>
      <p:sp>
        <p:nvSpPr>
          <p:cNvPr id="9" name="TextBox 8">
            <a:extLst>
              <a:ext uri="{FF2B5EF4-FFF2-40B4-BE49-F238E27FC236}">
                <a16:creationId xmlns:a16="http://schemas.microsoft.com/office/drawing/2014/main" id="{00E1B63E-4C1D-3758-8010-C1BE56F5466C}"/>
              </a:ext>
            </a:extLst>
          </p:cNvPr>
          <p:cNvSpPr txBox="1"/>
          <p:nvPr/>
        </p:nvSpPr>
        <p:spPr>
          <a:xfrm>
            <a:off x="334963" y="1287020"/>
            <a:ext cx="3308989" cy="400110"/>
          </a:xfrm>
          <a:prstGeom prst="rect">
            <a:avLst/>
          </a:prstGeom>
          <a:noFill/>
        </p:spPr>
        <p:txBody>
          <a:bodyPr wrap="square">
            <a:spAutoFit/>
          </a:bodyPr>
          <a:lstStyle/>
          <a:p>
            <a:pPr marL="363538" indent="-363538">
              <a:spcAft>
                <a:spcPts val="600"/>
              </a:spcAft>
              <a:tabLst>
                <a:tab pos="363538" algn="l"/>
              </a:tabLst>
            </a:pPr>
            <a:r>
              <a:rPr lang="en-US" sz="2000" b="1" dirty="0">
                <a:solidFill>
                  <a:schemeClr val="bg1"/>
                </a:solidFill>
                <a:latin typeface="Fira Code" panose="020B0809050000020004" pitchFamily="49" charset="0"/>
                <a:ea typeface="Fira Code" panose="020B0809050000020004" pitchFamily="49" charset="0"/>
                <a:cs typeface="Fira Code" panose="020B0809050000020004" pitchFamily="49" charset="0"/>
              </a:rPr>
              <a:t>⚙️	</a:t>
            </a:r>
            <a:r>
              <a:rPr lang="es-ES" sz="2000" b="1" dirty="0" err="1">
                <a:solidFill>
                  <a:schemeClr val="bg1"/>
                </a:solidFill>
                <a:latin typeface="Fira Code" panose="020B0809050000020004" pitchFamily="49" charset="0"/>
                <a:ea typeface="Fira Code" panose="020B0809050000020004" pitchFamily="49" charset="0"/>
                <a:cs typeface="Fira Code" panose="020B0809050000020004" pitchFamily="49" charset="0"/>
              </a:rPr>
              <a:t>Service</a:t>
            </a:r>
            <a:r>
              <a:rPr lang="es-ES" sz="2000" b="1" dirty="0">
                <a:solidFill>
                  <a:schemeClr val="bg1"/>
                </a:solidFill>
                <a:latin typeface="Fira Code" panose="020B0809050000020004" pitchFamily="49" charset="0"/>
                <a:ea typeface="Fira Code" panose="020B0809050000020004" pitchFamily="49" charset="0"/>
                <a:cs typeface="Fira Code" panose="020B0809050000020004" pitchFamily="49" charset="0"/>
              </a:rPr>
              <a:t> </a:t>
            </a:r>
            <a:r>
              <a:rPr lang="es-ES" sz="2000" b="1" dirty="0" err="1">
                <a:solidFill>
                  <a:schemeClr val="bg1"/>
                </a:solidFill>
                <a:latin typeface="Fira Code" panose="020B0809050000020004" pitchFamily="49" charset="0"/>
                <a:ea typeface="Fira Code" panose="020B0809050000020004" pitchFamily="49" charset="0"/>
                <a:cs typeface="Fira Code" panose="020B0809050000020004" pitchFamily="49" charset="0"/>
              </a:rPr>
              <a:t>Worker</a:t>
            </a:r>
            <a:endParaRPr lang="es-ES" sz="2000" b="1" dirty="0">
              <a:solidFill>
                <a:schemeClr val="bg1"/>
              </a:solidFill>
              <a:latin typeface="Fira Code" panose="020B0809050000020004" pitchFamily="49" charset="0"/>
              <a:ea typeface="Fira Code" panose="020B0809050000020004" pitchFamily="49" charset="0"/>
              <a:cs typeface="Fira Code" panose="020B0809050000020004" pitchFamily="49" charset="0"/>
            </a:endParaRPr>
          </a:p>
        </p:txBody>
      </p:sp>
      <p:sp>
        <p:nvSpPr>
          <p:cNvPr id="11" name="TextBox 10">
            <a:extLst>
              <a:ext uri="{FF2B5EF4-FFF2-40B4-BE49-F238E27FC236}">
                <a16:creationId xmlns:a16="http://schemas.microsoft.com/office/drawing/2014/main" id="{C1085412-BE07-77E5-237D-672EC48CA65D}"/>
              </a:ext>
            </a:extLst>
          </p:cNvPr>
          <p:cNvSpPr txBox="1"/>
          <p:nvPr/>
        </p:nvSpPr>
        <p:spPr>
          <a:xfrm>
            <a:off x="4197578" y="-5029054"/>
            <a:ext cx="10064521" cy="4801314"/>
          </a:xfrm>
          <a:prstGeom prst="rect">
            <a:avLst/>
          </a:prstGeom>
          <a:noFill/>
        </p:spPr>
        <p:txBody>
          <a:bodyPr wrap="square">
            <a:spAutoFit/>
          </a:bodyPr>
          <a:lstStyle/>
          <a:p>
            <a:r>
              <a:rPr lang="en-US" b="0" dirty="0">
                <a:solidFill>
                  <a:srgbClr val="808080"/>
                </a:solidFill>
                <a:effectLst/>
                <a:latin typeface="Fira Code" panose="020B0809050000020004" pitchFamily="49" charset="0"/>
              </a:rPr>
              <a:t>&lt;!</a:t>
            </a:r>
            <a:r>
              <a:rPr lang="en-US" b="0" dirty="0">
                <a:solidFill>
                  <a:srgbClr val="569CD6"/>
                </a:solidFill>
                <a:effectLst/>
                <a:latin typeface="Fira Code" panose="020B0809050000020004" pitchFamily="49" charset="0"/>
              </a:rPr>
              <a:t>DOCTYPE</a:t>
            </a:r>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html</a:t>
            </a:r>
            <a:r>
              <a:rPr lang="en-US" b="0" dirty="0">
                <a:solidFill>
                  <a:srgbClr val="808080"/>
                </a:solidFill>
                <a:effectLst/>
                <a:latin typeface="Fira Code" panose="020B0809050000020004" pitchFamily="49" charset="0"/>
              </a:rPr>
              <a:t>&gt;</a:t>
            </a:r>
            <a:endParaRPr lang="en-US" b="0" dirty="0">
              <a:solidFill>
                <a:srgbClr val="D4D4D4"/>
              </a:solidFill>
              <a:effectLst/>
              <a:latin typeface="Fira Code" panose="020B0809050000020004" pitchFamily="49" charset="0"/>
            </a:endParaRPr>
          </a:p>
          <a:p>
            <a:r>
              <a:rPr lang="en-US" b="0" dirty="0">
                <a:solidFill>
                  <a:srgbClr val="808080"/>
                </a:solidFill>
                <a:effectLst/>
                <a:latin typeface="Fira Code" panose="020B0809050000020004" pitchFamily="49" charset="0"/>
              </a:rPr>
              <a:t>&lt;</a:t>
            </a:r>
            <a:r>
              <a:rPr lang="en-US" b="0" dirty="0">
                <a:solidFill>
                  <a:srgbClr val="569CD6"/>
                </a:solidFill>
                <a:effectLst/>
                <a:latin typeface="Fira Code" panose="020B0809050000020004" pitchFamily="49" charset="0"/>
              </a:rPr>
              <a:t>html</a:t>
            </a:r>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lang</a:t>
            </a:r>
            <a:r>
              <a:rPr lang="en-US" b="0" dirty="0">
                <a:solidFill>
                  <a:srgbClr val="D4D4D4"/>
                </a:solidFill>
                <a:effectLst/>
                <a:latin typeface="Fira Code" panose="020B0809050000020004" pitchFamily="49" charset="0"/>
              </a:rPr>
              <a:t>=</a:t>
            </a:r>
            <a:r>
              <a:rPr lang="en-US" b="0" dirty="0">
                <a:solidFill>
                  <a:srgbClr val="CE9178"/>
                </a:solidFill>
                <a:effectLst/>
                <a:latin typeface="Fira Code" panose="020B0809050000020004" pitchFamily="49" charset="0"/>
              </a:rPr>
              <a:t>"</a:t>
            </a:r>
            <a:r>
              <a:rPr lang="en-US" b="0" dirty="0" err="1">
                <a:solidFill>
                  <a:srgbClr val="CE9178"/>
                </a:solidFill>
                <a:effectLst/>
                <a:latin typeface="Fira Code" panose="020B0809050000020004" pitchFamily="49" charset="0"/>
              </a:rPr>
              <a:t>en</a:t>
            </a:r>
            <a:r>
              <a:rPr lang="en-US" b="0" dirty="0">
                <a:solidFill>
                  <a:srgbClr val="CE9178"/>
                </a:solidFill>
                <a:effectLst/>
                <a:latin typeface="Fira Code" panose="020B0809050000020004" pitchFamily="49" charset="0"/>
              </a:rPr>
              <a:t>"</a:t>
            </a:r>
            <a:r>
              <a:rPr lang="en-US" b="0" dirty="0">
                <a:solidFill>
                  <a:srgbClr val="808080"/>
                </a:solidFill>
                <a:effectLst/>
                <a:latin typeface="Fira Code" panose="020B0809050000020004" pitchFamily="49" charset="0"/>
              </a:rPr>
              <a:t>&gt;</a:t>
            </a:r>
            <a:endParaRPr lang="en-US" b="0" dirty="0">
              <a:solidFill>
                <a:srgbClr val="D4D4D4"/>
              </a:solidFill>
              <a:effectLst/>
              <a:latin typeface="Fira Code" panose="020B0809050000020004" pitchFamily="49" charset="0"/>
            </a:endParaRPr>
          </a:p>
          <a:p>
            <a:br>
              <a:rPr lang="en-US" b="0" dirty="0">
                <a:solidFill>
                  <a:srgbClr val="D4D4D4"/>
                </a:solidFill>
                <a:effectLst/>
                <a:latin typeface="Fira Code" panose="020B0809050000020004" pitchFamily="49" charset="0"/>
              </a:rPr>
            </a:br>
            <a:r>
              <a:rPr lang="en-US" b="0" dirty="0">
                <a:solidFill>
                  <a:srgbClr val="808080"/>
                </a:solidFill>
                <a:effectLst/>
                <a:latin typeface="Fira Code" panose="020B0809050000020004" pitchFamily="49" charset="0"/>
              </a:rPr>
              <a:t>&lt;</a:t>
            </a:r>
            <a:r>
              <a:rPr lang="en-US" b="0" dirty="0">
                <a:solidFill>
                  <a:srgbClr val="569CD6"/>
                </a:solidFill>
                <a:effectLst/>
                <a:latin typeface="Fira Code" panose="020B0809050000020004" pitchFamily="49" charset="0"/>
              </a:rPr>
              <a:t>head</a:t>
            </a:r>
            <a:r>
              <a:rPr lang="en-US" b="0" dirty="0">
                <a:solidFill>
                  <a:srgbClr val="808080"/>
                </a:solidFill>
                <a:effectLst/>
                <a:latin typeface="Fira Code" panose="020B0809050000020004" pitchFamily="49" charset="0"/>
              </a:rPr>
              <a:t>&gt;</a:t>
            </a:r>
            <a:endParaRPr lang="en-US" b="0" dirty="0">
              <a:solidFill>
                <a:srgbClr val="D4D4D4"/>
              </a:solidFill>
              <a:effectLst/>
              <a:latin typeface="Fira Code" panose="020B0809050000020004" pitchFamily="49" charset="0"/>
            </a:endParaRPr>
          </a:p>
          <a:p>
            <a:br>
              <a:rPr lang="en-US" b="0" dirty="0">
                <a:solidFill>
                  <a:srgbClr val="D4D4D4"/>
                </a:solidFill>
                <a:effectLst/>
                <a:latin typeface="Fira Code" panose="020B0809050000020004" pitchFamily="49" charset="0"/>
              </a:rPr>
            </a:br>
            <a:r>
              <a:rPr lang="en-US" b="0" dirty="0">
                <a:solidFill>
                  <a:srgbClr val="D4D4D4"/>
                </a:solidFill>
                <a:effectLst/>
                <a:latin typeface="Fira Code" panose="020B0809050000020004" pitchFamily="49" charset="0"/>
              </a:rPr>
              <a:t>    </a:t>
            </a:r>
            <a:r>
              <a:rPr lang="en-US" b="0" dirty="0">
                <a:solidFill>
                  <a:srgbClr val="808080"/>
                </a:solidFill>
                <a:effectLst/>
                <a:latin typeface="Fira Code" panose="020B0809050000020004" pitchFamily="49" charset="0"/>
              </a:rPr>
              <a:t>&lt;</a:t>
            </a:r>
            <a:r>
              <a:rPr lang="en-US" b="0" dirty="0">
                <a:solidFill>
                  <a:srgbClr val="569CD6"/>
                </a:solidFill>
                <a:effectLst/>
                <a:latin typeface="Fira Code" panose="020B0809050000020004" pitchFamily="49" charset="0"/>
              </a:rPr>
              <a:t>title</a:t>
            </a:r>
            <a:r>
              <a:rPr lang="en-US" b="0" dirty="0">
                <a:solidFill>
                  <a:srgbClr val="808080"/>
                </a:solidFill>
                <a:effectLst/>
                <a:latin typeface="Fira Code" panose="020B0809050000020004" pitchFamily="49" charset="0"/>
              </a:rPr>
              <a:t>&gt;</a:t>
            </a:r>
            <a:r>
              <a:rPr lang="en-US" b="0" dirty="0">
                <a:solidFill>
                  <a:srgbClr val="D4D4D4"/>
                </a:solidFill>
                <a:effectLst/>
                <a:latin typeface="Fira Code" panose="020B0809050000020004" pitchFamily="49" charset="0"/>
              </a:rPr>
              <a:t>My </a:t>
            </a:r>
            <a:r>
              <a:rPr lang="en-US" b="0" dirty="0" err="1">
                <a:solidFill>
                  <a:srgbClr val="D4D4D4"/>
                </a:solidFill>
                <a:effectLst/>
                <a:latin typeface="Fira Code" panose="020B0809050000020004" pitchFamily="49" charset="0"/>
              </a:rPr>
              <a:t>ToDo</a:t>
            </a:r>
            <a:r>
              <a:rPr lang="en-US" b="0" dirty="0">
                <a:solidFill>
                  <a:srgbClr val="D4D4D4"/>
                </a:solidFill>
                <a:effectLst/>
                <a:latin typeface="Fira Code" panose="020B0809050000020004" pitchFamily="49" charset="0"/>
              </a:rPr>
              <a:t> List</a:t>
            </a:r>
            <a:r>
              <a:rPr lang="en-US" b="0" dirty="0">
                <a:solidFill>
                  <a:srgbClr val="808080"/>
                </a:solidFill>
                <a:effectLst/>
                <a:latin typeface="Fira Code" panose="020B0809050000020004" pitchFamily="49" charset="0"/>
              </a:rPr>
              <a:t>&lt;/</a:t>
            </a:r>
            <a:r>
              <a:rPr lang="en-US" b="0" dirty="0">
                <a:solidFill>
                  <a:srgbClr val="569CD6"/>
                </a:solidFill>
                <a:effectLst/>
                <a:latin typeface="Fira Code" panose="020B0809050000020004" pitchFamily="49" charset="0"/>
              </a:rPr>
              <a:t>title</a:t>
            </a:r>
            <a:r>
              <a:rPr lang="en-US" b="0" dirty="0">
                <a:solidFill>
                  <a:srgbClr val="808080"/>
                </a:solidFill>
                <a:effectLst/>
                <a:latin typeface="Fira Code" panose="020B0809050000020004" pitchFamily="49" charset="0"/>
              </a:rPr>
              <a:t>&gt;</a:t>
            </a:r>
            <a:br>
              <a:rPr lang="en-US" b="0" dirty="0">
                <a:solidFill>
                  <a:srgbClr val="D4D4D4"/>
                </a:solidFill>
                <a:effectLst/>
                <a:latin typeface="Fira Code" panose="020B0809050000020004" pitchFamily="49" charset="0"/>
              </a:rPr>
            </a:br>
            <a:r>
              <a:rPr lang="en-US" b="0" dirty="0">
                <a:solidFill>
                  <a:srgbClr val="D4D4D4"/>
                </a:solidFill>
                <a:effectLst/>
                <a:latin typeface="Fira Code" panose="020B0809050000020004" pitchFamily="49" charset="0"/>
              </a:rPr>
              <a:t>    </a:t>
            </a:r>
            <a:r>
              <a:rPr lang="en-US" b="0" dirty="0">
                <a:solidFill>
                  <a:srgbClr val="808080"/>
                </a:solidFill>
                <a:effectLst/>
                <a:latin typeface="Fira Code" panose="020B0809050000020004" pitchFamily="49" charset="0"/>
              </a:rPr>
              <a:t>&lt;</a:t>
            </a:r>
            <a:r>
              <a:rPr lang="en-US" b="0" dirty="0">
                <a:solidFill>
                  <a:srgbClr val="569CD6"/>
                </a:solidFill>
                <a:effectLst/>
                <a:latin typeface="Fira Code" panose="020B0809050000020004" pitchFamily="49" charset="0"/>
              </a:rPr>
              <a:t>link</a:t>
            </a:r>
            <a:r>
              <a:rPr lang="en-US" b="0" dirty="0">
                <a:solidFill>
                  <a:srgbClr val="D4D4D4"/>
                </a:solidFill>
                <a:effectLst/>
                <a:latin typeface="Fira Code" panose="020B0809050000020004" pitchFamily="49" charset="0"/>
              </a:rPr>
              <a:t> </a:t>
            </a:r>
            <a:r>
              <a:rPr lang="en-US" b="0" dirty="0" err="1">
                <a:solidFill>
                  <a:srgbClr val="9CDCFE"/>
                </a:solidFill>
                <a:effectLst/>
                <a:latin typeface="Fira Code" panose="020B0809050000020004" pitchFamily="49" charset="0"/>
              </a:rPr>
              <a:t>rel</a:t>
            </a:r>
            <a:r>
              <a:rPr lang="en-US" b="0" dirty="0">
                <a:solidFill>
                  <a:srgbClr val="D4D4D4"/>
                </a:solidFill>
                <a:effectLst/>
                <a:latin typeface="Fira Code" panose="020B0809050000020004" pitchFamily="49" charset="0"/>
              </a:rPr>
              <a:t>=</a:t>
            </a:r>
            <a:r>
              <a:rPr lang="en-US" b="0" dirty="0">
                <a:solidFill>
                  <a:srgbClr val="CE9178"/>
                </a:solidFill>
                <a:effectLst/>
                <a:latin typeface="Fira Code" panose="020B0809050000020004" pitchFamily="49" charset="0"/>
              </a:rPr>
              <a:t>"stylesheet"</a:t>
            </a:r>
            <a:r>
              <a:rPr lang="en-US" b="0" dirty="0">
                <a:solidFill>
                  <a:srgbClr val="D4D4D4"/>
                </a:solidFill>
                <a:effectLst/>
                <a:latin typeface="Fira Code" panose="020B0809050000020004" pitchFamily="49" charset="0"/>
              </a:rPr>
              <a:t> </a:t>
            </a:r>
            <a:r>
              <a:rPr lang="en-US" b="0" dirty="0" err="1">
                <a:solidFill>
                  <a:srgbClr val="9CDCFE"/>
                </a:solidFill>
                <a:effectLst/>
                <a:latin typeface="Fira Code" panose="020B0809050000020004" pitchFamily="49" charset="0"/>
              </a:rPr>
              <a:t>href</a:t>
            </a:r>
            <a:r>
              <a:rPr lang="en-US" b="0" dirty="0">
                <a:solidFill>
                  <a:srgbClr val="D4D4D4"/>
                </a:solidFill>
                <a:effectLst/>
                <a:latin typeface="Fira Code" panose="020B0809050000020004" pitchFamily="49" charset="0"/>
              </a:rPr>
              <a:t>=</a:t>
            </a:r>
            <a:r>
              <a:rPr lang="en-US" b="0" dirty="0">
                <a:solidFill>
                  <a:srgbClr val="CE9178"/>
                </a:solidFill>
                <a:effectLst/>
                <a:latin typeface="Fira Code" panose="020B0809050000020004" pitchFamily="49" charset="0"/>
              </a:rPr>
              <a:t>"/styles/styles.min.css"</a:t>
            </a:r>
            <a:r>
              <a:rPr lang="en-US" b="0" dirty="0">
                <a:solidFill>
                  <a:srgbClr val="808080"/>
                </a:solidFill>
                <a:effectLst/>
                <a:latin typeface="Fira Code" panose="020B0809050000020004" pitchFamily="49" charset="0"/>
              </a:rPr>
              <a:t>&gt;</a:t>
            </a:r>
            <a:br>
              <a:rPr lang="en-US" b="0" dirty="0">
                <a:solidFill>
                  <a:srgbClr val="D4D4D4"/>
                </a:solidFill>
                <a:effectLst/>
                <a:latin typeface="Fira Code" panose="020B0809050000020004" pitchFamily="49" charset="0"/>
              </a:rPr>
            </a:br>
            <a:br>
              <a:rPr lang="en-US" b="0" dirty="0">
                <a:solidFill>
                  <a:srgbClr val="D4D4D4"/>
                </a:solidFill>
                <a:effectLst/>
                <a:latin typeface="Fira Code" panose="020B0809050000020004" pitchFamily="49" charset="0"/>
              </a:rPr>
            </a:br>
            <a:r>
              <a:rPr lang="en-US" b="0" dirty="0">
                <a:solidFill>
                  <a:srgbClr val="D4D4D4"/>
                </a:solidFill>
                <a:effectLst/>
                <a:latin typeface="Fira Code" panose="020B0809050000020004" pitchFamily="49" charset="0"/>
              </a:rPr>
              <a:t>    </a:t>
            </a:r>
            <a:r>
              <a:rPr lang="en-US" b="0" dirty="0">
                <a:solidFill>
                  <a:srgbClr val="808080"/>
                </a:solidFill>
                <a:effectLst/>
                <a:latin typeface="Fira Code" panose="020B0809050000020004" pitchFamily="49" charset="0"/>
              </a:rPr>
              <a:t>&lt;</a:t>
            </a:r>
            <a:r>
              <a:rPr lang="en-US" b="0" dirty="0">
                <a:solidFill>
                  <a:srgbClr val="569CD6"/>
                </a:solidFill>
                <a:effectLst/>
                <a:latin typeface="Fira Code" panose="020B0809050000020004" pitchFamily="49" charset="0"/>
              </a:rPr>
              <a:t>link</a:t>
            </a:r>
            <a:r>
              <a:rPr lang="en-US" b="0" dirty="0">
                <a:solidFill>
                  <a:srgbClr val="D4D4D4"/>
                </a:solidFill>
                <a:effectLst/>
                <a:latin typeface="Fira Code" panose="020B0809050000020004" pitchFamily="49" charset="0"/>
              </a:rPr>
              <a:t> </a:t>
            </a:r>
            <a:r>
              <a:rPr lang="en-US" b="0" dirty="0" err="1">
                <a:solidFill>
                  <a:srgbClr val="9CDCFE"/>
                </a:solidFill>
                <a:effectLst/>
                <a:latin typeface="Fira Code" panose="020B0809050000020004" pitchFamily="49" charset="0"/>
              </a:rPr>
              <a:t>rel</a:t>
            </a:r>
            <a:r>
              <a:rPr lang="en-US" b="0" dirty="0">
                <a:solidFill>
                  <a:srgbClr val="D4D4D4"/>
                </a:solidFill>
                <a:effectLst/>
                <a:latin typeface="Fira Code" panose="020B0809050000020004" pitchFamily="49" charset="0"/>
              </a:rPr>
              <a:t>=</a:t>
            </a:r>
            <a:r>
              <a:rPr lang="en-US" b="0" dirty="0">
                <a:solidFill>
                  <a:srgbClr val="CE9178"/>
                </a:solidFill>
                <a:effectLst/>
                <a:latin typeface="Fira Code" panose="020B0809050000020004" pitchFamily="49" charset="0"/>
              </a:rPr>
              <a:t>"manifest"</a:t>
            </a:r>
            <a:r>
              <a:rPr lang="en-US" b="0" dirty="0">
                <a:solidFill>
                  <a:srgbClr val="D4D4D4"/>
                </a:solidFill>
                <a:effectLst/>
                <a:latin typeface="Fira Code" panose="020B0809050000020004" pitchFamily="49" charset="0"/>
              </a:rPr>
              <a:t> </a:t>
            </a:r>
            <a:r>
              <a:rPr lang="en-US" b="0" dirty="0" err="1">
                <a:solidFill>
                  <a:srgbClr val="9CDCFE"/>
                </a:solidFill>
                <a:effectLst/>
                <a:latin typeface="Fira Code" panose="020B0809050000020004" pitchFamily="49" charset="0"/>
              </a:rPr>
              <a:t>href</a:t>
            </a:r>
            <a:r>
              <a:rPr lang="en-US" b="0" dirty="0">
                <a:solidFill>
                  <a:srgbClr val="D4D4D4"/>
                </a:solidFill>
                <a:effectLst/>
                <a:latin typeface="Fira Code" panose="020B0809050000020004" pitchFamily="49" charset="0"/>
              </a:rPr>
              <a:t>=</a:t>
            </a:r>
            <a:r>
              <a:rPr lang="en-US" b="0" dirty="0">
                <a:solidFill>
                  <a:srgbClr val="CE9178"/>
                </a:solidFill>
                <a:effectLst/>
                <a:latin typeface="Fira Code" panose="020B0809050000020004" pitchFamily="49" charset="0"/>
              </a:rPr>
              <a:t>"</a:t>
            </a:r>
            <a:r>
              <a:rPr lang="en-US" b="0" dirty="0" err="1">
                <a:solidFill>
                  <a:srgbClr val="CE9178"/>
                </a:solidFill>
                <a:effectLst/>
                <a:latin typeface="Fira Code" panose="020B0809050000020004" pitchFamily="49" charset="0"/>
              </a:rPr>
              <a:t>manifest.json</a:t>
            </a:r>
            <a:r>
              <a:rPr lang="en-US" b="0" dirty="0">
                <a:solidFill>
                  <a:srgbClr val="CE9178"/>
                </a:solidFill>
                <a:effectLst/>
                <a:latin typeface="Fira Code" panose="020B0809050000020004" pitchFamily="49" charset="0"/>
              </a:rPr>
              <a:t>"</a:t>
            </a:r>
            <a:r>
              <a:rPr lang="en-US" b="0" dirty="0">
                <a:solidFill>
                  <a:srgbClr val="D4D4D4"/>
                </a:solidFill>
                <a:effectLst/>
                <a:latin typeface="Fira Code" panose="020B0809050000020004" pitchFamily="49" charset="0"/>
              </a:rPr>
              <a:t> </a:t>
            </a:r>
            <a:r>
              <a:rPr lang="en-US" b="0" dirty="0">
                <a:solidFill>
                  <a:srgbClr val="808080"/>
                </a:solidFill>
                <a:effectLst/>
                <a:latin typeface="Fira Code" panose="020B0809050000020004" pitchFamily="49" charset="0"/>
              </a:rPr>
              <a:t>/&gt;</a:t>
            </a:r>
            <a:endParaRPr lang="en-US" b="0" dirty="0">
              <a:solidFill>
                <a:srgbClr val="D4D4D4"/>
              </a:solidFill>
              <a:effectLst/>
              <a:latin typeface="Fira Code" panose="020B0809050000020004" pitchFamily="49" charset="0"/>
            </a:endParaRPr>
          </a:p>
          <a:p>
            <a:endParaRPr lang="en-US" b="0" dirty="0">
              <a:solidFill>
                <a:srgbClr val="D4D4D4"/>
              </a:solidFill>
              <a:effectLst/>
              <a:latin typeface="Fira Code" panose="020B0809050000020004" pitchFamily="49" charset="0"/>
            </a:endParaRPr>
          </a:p>
          <a:p>
            <a:r>
              <a:rPr lang="en-US" b="0" dirty="0">
                <a:solidFill>
                  <a:srgbClr val="D4D4D4">
                    <a:alpha val="75000"/>
                  </a:srgbClr>
                </a:solidFill>
                <a:effectLst/>
                <a:latin typeface="Fira Code" panose="020B0809050000020004" pitchFamily="49" charset="0"/>
              </a:rPr>
              <a:t>    </a:t>
            </a:r>
            <a:r>
              <a:rPr lang="en-US" b="0" dirty="0">
                <a:solidFill>
                  <a:srgbClr val="808080">
                    <a:alpha val="75000"/>
                  </a:srgbClr>
                </a:solidFill>
                <a:effectLst/>
                <a:latin typeface="Fira Code" panose="020B0809050000020004" pitchFamily="49" charset="0"/>
              </a:rPr>
              <a:t>&lt;</a:t>
            </a:r>
            <a:r>
              <a:rPr lang="en-US" b="0" dirty="0">
                <a:solidFill>
                  <a:srgbClr val="569CD6">
                    <a:alpha val="75000"/>
                  </a:srgbClr>
                </a:solidFill>
                <a:effectLst/>
                <a:latin typeface="Fira Code" panose="020B0809050000020004" pitchFamily="49" charset="0"/>
              </a:rPr>
              <a:t>link</a:t>
            </a:r>
            <a:r>
              <a:rPr lang="en-US" b="0" dirty="0">
                <a:solidFill>
                  <a:srgbClr val="D4D4D4">
                    <a:alpha val="75000"/>
                  </a:srgbClr>
                </a:solidFill>
                <a:effectLst/>
                <a:latin typeface="Fira Code" panose="020B0809050000020004" pitchFamily="49" charset="0"/>
              </a:rPr>
              <a:t> </a:t>
            </a:r>
            <a:r>
              <a:rPr lang="en-US" b="0" dirty="0" err="1">
                <a:solidFill>
                  <a:srgbClr val="9CDCFE">
                    <a:alpha val="75000"/>
                  </a:srgbClr>
                </a:solidFill>
                <a:effectLst/>
                <a:latin typeface="Fira Code" panose="020B0809050000020004" pitchFamily="49" charset="0"/>
              </a:rPr>
              <a:t>rel</a:t>
            </a:r>
            <a:r>
              <a:rPr lang="en-US" b="0" dirty="0">
                <a:solidFill>
                  <a:srgbClr val="D4D4D4">
                    <a:alpha val="75000"/>
                  </a:srgbClr>
                </a:solidFill>
                <a:effectLst/>
                <a:latin typeface="Fira Code" panose="020B0809050000020004" pitchFamily="49" charset="0"/>
              </a:rPr>
              <a:t>=</a:t>
            </a:r>
            <a:r>
              <a:rPr lang="en-US" b="0" dirty="0">
                <a:solidFill>
                  <a:srgbClr val="CE9178">
                    <a:alpha val="75000"/>
                  </a:srgbClr>
                </a:solidFill>
                <a:effectLst/>
                <a:latin typeface="Fira Code" panose="020B0809050000020004" pitchFamily="49" charset="0"/>
              </a:rPr>
              <a:t>"apple-touch-icon"</a:t>
            </a:r>
            <a:r>
              <a:rPr lang="en-US" b="0" dirty="0">
                <a:solidFill>
                  <a:srgbClr val="D4D4D4">
                    <a:alpha val="75000"/>
                  </a:srgbClr>
                </a:solidFill>
                <a:effectLst/>
                <a:latin typeface="Fira Code" panose="020B0809050000020004" pitchFamily="49" charset="0"/>
              </a:rPr>
              <a:t> </a:t>
            </a:r>
            <a:r>
              <a:rPr lang="en-US" b="0" dirty="0" err="1">
                <a:solidFill>
                  <a:srgbClr val="9CDCFE">
                    <a:alpha val="75000"/>
                  </a:srgbClr>
                </a:solidFill>
                <a:effectLst/>
                <a:latin typeface="Fira Code" panose="020B0809050000020004" pitchFamily="49" charset="0"/>
              </a:rPr>
              <a:t>href</a:t>
            </a:r>
            <a:r>
              <a:rPr lang="en-US" b="0" dirty="0">
                <a:solidFill>
                  <a:srgbClr val="D4D4D4">
                    <a:alpha val="75000"/>
                  </a:srgbClr>
                </a:solidFill>
                <a:effectLst/>
                <a:latin typeface="Fira Code" panose="020B0809050000020004" pitchFamily="49" charset="0"/>
              </a:rPr>
              <a:t>=</a:t>
            </a:r>
            <a:r>
              <a:rPr lang="en-US" b="0" dirty="0">
                <a:solidFill>
                  <a:srgbClr val="CE9178">
                    <a:alpha val="75000"/>
                  </a:srgbClr>
                </a:solidFill>
                <a:effectLst/>
                <a:latin typeface="Fira Code" panose="020B0809050000020004" pitchFamily="49" charset="0"/>
              </a:rPr>
              <a:t>"images/icons/icon-192x192.png"</a:t>
            </a:r>
            <a:r>
              <a:rPr lang="en-US" b="0" dirty="0">
                <a:solidFill>
                  <a:srgbClr val="D4D4D4">
                    <a:alpha val="75000"/>
                  </a:srgbClr>
                </a:solidFill>
                <a:effectLst/>
                <a:latin typeface="Fira Code" panose="020B0809050000020004" pitchFamily="49" charset="0"/>
              </a:rPr>
              <a:t> </a:t>
            </a:r>
            <a:r>
              <a:rPr lang="en-US" b="0" dirty="0">
                <a:solidFill>
                  <a:srgbClr val="808080">
                    <a:alpha val="75000"/>
                  </a:srgbClr>
                </a:solidFill>
                <a:effectLst/>
                <a:latin typeface="Fira Code" panose="020B0809050000020004" pitchFamily="49" charset="0"/>
              </a:rPr>
              <a:t>/&gt;</a:t>
            </a:r>
            <a:endParaRPr lang="en-US" b="0" dirty="0">
              <a:solidFill>
                <a:srgbClr val="D4D4D4">
                  <a:alpha val="75000"/>
                </a:srgbClr>
              </a:solidFill>
              <a:effectLst/>
              <a:latin typeface="Fira Code" panose="020B0809050000020004" pitchFamily="49" charset="0"/>
            </a:endParaRPr>
          </a:p>
          <a:p>
            <a:r>
              <a:rPr lang="en-US" b="0" dirty="0">
                <a:solidFill>
                  <a:srgbClr val="D4D4D4">
                    <a:alpha val="50000"/>
                  </a:srgbClr>
                </a:solidFill>
                <a:effectLst/>
                <a:latin typeface="Fira Code" panose="020B0809050000020004" pitchFamily="49" charset="0"/>
              </a:rPr>
              <a:t>    </a:t>
            </a:r>
            <a:r>
              <a:rPr lang="en-US" b="0" dirty="0">
                <a:solidFill>
                  <a:srgbClr val="808080">
                    <a:alpha val="50000"/>
                  </a:srgbClr>
                </a:solidFill>
                <a:effectLst/>
                <a:latin typeface="Fira Code" panose="020B0809050000020004" pitchFamily="49" charset="0"/>
              </a:rPr>
              <a:t>&lt;</a:t>
            </a:r>
            <a:r>
              <a:rPr lang="en-US" b="0" dirty="0">
                <a:solidFill>
                  <a:srgbClr val="569CD6">
                    <a:alpha val="50000"/>
                  </a:srgbClr>
                </a:solidFill>
                <a:effectLst/>
                <a:latin typeface="Fira Code" panose="020B0809050000020004" pitchFamily="49" charset="0"/>
              </a:rPr>
              <a:t>link</a:t>
            </a:r>
            <a:r>
              <a:rPr lang="en-US" b="0" dirty="0">
                <a:solidFill>
                  <a:srgbClr val="D4D4D4">
                    <a:alpha val="50000"/>
                  </a:srgbClr>
                </a:solidFill>
                <a:effectLst/>
                <a:latin typeface="Fira Code" panose="020B0809050000020004" pitchFamily="49" charset="0"/>
              </a:rPr>
              <a:t> </a:t>
            </a:r>
            <a:r>
              <a:rPr lang="en-US" b="0" dirty="0" err="1">
                <a:solidFill>
                  <a:srgbClr val="9CDCFE">
                    <a:alpha val="50000"/>
                  </a:srgbClr>
                </a:solidFill>
                <a:effectLst/>
                <a:latin typeface="Fira Code" panose="020B0809050000020004" pitchFamily="49" charset="0"/>
              </a:rPr>
              <a:t>rel</a:t>
            </a:r>
            <a:r>
              <a:rPr lang="en-US" b="0" dirty="0">
                <a:solidFill>
                  <a:srgbClr val="D4D4D4">
                    <a:alpha val="50000"/>
                  </a:srgbClr>
                </a:solidFill>
                <a:effectLst/>
                <a:latin typeface="Fira Code" panose="020B0809050000020004" pitchFamily="49" charset="0"/>
              </a:rPr>
              <a:t>=</a:t>
            </a:r>
            <a:r>
              <a:rPr lang="en-US" b="0" dirty="0">
                <a:solidFill>
                  <a:srgbClr val="CE9178">
                    <a:alpha val="50000"/>
                  </a:srgbClr>
                </a:solidFill>
                <a:effectLst/>
                <a:latin typeface="Fira Code" panose="020B0809050000020004" pitchFamily="49" charset="0"/>
              </a:rPr>
              <a:t>"apple-touch-icon"</a:t>
            </a:r>
            <a:r>
              <a:rPr lang="en-US" b="0" dirty="0">
                <a:solidFill>
                  <a:srgbClr val="D4D4D4">
                    <a:alpha val="50000"/>
                  </a:srgbClr>
                </a:solidFill>
                <a:effectLst/>
                <a:latin typeface="Fira Code" panose="020B0809050000020004" pitchFamily="49" charset="0"/>
              </a:rPr>
              <a:t> </a:t>
            </a:r>
            <a:r>
              <a:rPr lang="en-US" b="0" dirty="0" err="1">
                <a:solidFill>
                  <a:srgbClr val="9CDCFE">
                    <a:alpha val="50000"/>
                  </a:srgbClr>
                </a:solidFill>
                <a:effectLst/>
                <a:latin typeface="Fira Code" panose="020B0809050000020004" pitchFamily="49" charset="0"/>
              </a:rPr>
              <a:t>href</a:t>
            </a:r>
            <a:r>
              <a:rPr lang="en-US" b="0" dirty="0">
                <a:solidFill>
                  <a:srgbClr val="D4D4D4">
                    <a:alpha val="50000"/>
                  </a:srgbClr>
                </a:solidFill>
                <a:effectLst/>
                <a:latin typeface="Fira Code" panose="020B0809050000020004" pitchFamily="49" charset="0"/>
              </a:rPr>
              <a:t>=</a:t>
            </a:r>
            <a:r>
              <a:rPr lang="en-US" b="0" dirty="0">
                <a:solidFill>
                  <a:srgbClr val="CE9178">
                    <a:alpha val="50000"/>
                  </a:srgbClr>
                </a:solidFill>
                <a:effectLst/>
                <a:latin typeface="Fira Code" panose="020B0809050000020004" pitchFamily="49" charset="0"/>
              </a:rPr>
              <a:t>"images/icons/icon-256x256.png"</a:t>
            </a:r>
            <a:r>
              <a:rPr lang="en-US" b="0" dirty="0">
                <a:solidFill>
                  <a:srgbClr val="D4D4D4">
                    <a:alpha val="50000"/>
                  </a:srgbClr>
                </a:solidFill>
                <a:effectLst/>
                <a:latin typeface="Fira Code" panose="020B0809050000020004" pitchFamily="49" charset="0"/>
              </a:rPr>
              <a:t> </a:t>
            </a:r>
            <a:r>
              <a:rPr lang="en-US" b="0" dirty="0">
                <a:solidFill>
                  <a:srgbClr val="808080">
                    <a:alpha val="50000"/>
                  </a:srgbClr>
                </a:solidFill>
                <a:effectLst/>
                <a:latin typeface="Fira Code" panose="020B0809050000020004" pitchFamily="49" charset="0"/>
              </a:rPr>
              <a:t>/&gt;</a:t>
            </a:r>
            <a:endParaRPr lang="en-US" b="0" dirty="0">
              <a:solidFill>
                <a:srgbClr val="D4D4D4">
                  <a:alpha val="50000"/>
                </a:srgbClr>
              </a:solidFill>
              <a:effectLst/>
              <a:latin typeface="Fira Code" panose="020B0809050000020004" pitchFamily="49" charset="0"/>
            </a:endParaRPr>
          </a:p>
          <a:p>
            <a:r>
              <a:rPr lang="en-US" b="0" dirty="0">
                <a:solidFill>
                  <a:srgbClr val="D4D4D4">
                    <a:alpha val="35000"/>
                  </a:srgbClr>
                </a:solidFill>
                <a:effectLst/>
                <a:latin typeface="Fira Code" panose="020B0809050000020004" pitchFamily="49" charset="0"/>
              </a:rPr>
              <a:t>    </a:t>
            </a:r>
            <a:r>
              <a:rPr lang="en-US" b="0" dirty="0">
                <a:solidFill>
                  <a:srgbClr val="808080">
                    <a:alpha val="35000"/>
                  </a:srgbClr>
                </a:solidFill>
                <a:effectLst/>
                <a:latin typeface="Fira Code" panose="020B0809050000020004" pitchFamily="49" charset="0"/>
              </a:rPr>
              <a:t>&lt;</a:t>
            </a:r>
            <a:r>
              <a:rPr lang="en-US" b="0" dirty="0">
                <a:solidFill>
                  <a:srgbClr val="569CD6">
                    <a:alpha val="35000"/>
                  </a:srgbClr>
                </a:solidFill>
                <a:effectLst/>
                <a:latin typeface="Fira Code" panose="020B0809050000020004" pitchFamily="49" charset="0"/>
              </a:rPr>
              <a:t>link</a:t>
            </a:r>
            <a:r>
              <a:rPr lang="en-US" b="0" dirty="0">
                <a:solidFill>
                  <a:srgbClr val="D4D4D4">
                    <a:alpha val="35000"/>
                  </a:srgbClr>
                </a:solidFill>
                <a:effectLst/>
                <a:latin typeface="Fira Code" panose="020B0809050000020004" pitchFamily="49" charset="0"/>
              </a:rPr>
              <a:t> </a:t>
            </a:r>
            <a:r>
              <a:rPr lang="en-US" b="0" dirty="0" err="1">
                <a:solidFill>
                  <a:srgbClr val="9CDCFE">
                    <a:alpha val="35000"/>
                  </a:srgbClr>
                </a:solidFill>
                <a:effectLst/>
                <a:latin typeface="Fira Code" panose="020B0809050000020004" pitchFamily="49" charset="0"/>
              </a:rPr>
              <a:t>rel</a:t>
            </a:r>
            <a:r>
              <a:rPr lang="en-US" b="0" dirty="0">
                <a:solidFill>
                  <a:srgbClr val="D4D4D4">
                    <a:alpha val="35000"/>
                  </a:srgbClr>
                </a:solidFill>
                <a:effectLst/>
                <a:latin typeface="Fira Code" panose="020B0809050000020004" pitchFamily="49" charset="0"/>
              </a:rPr>
              <a:t>=</a:t>
            </a:r>
            <a:r>
              <a:rPr lang="en-US" b="0" dirty="0">
                <a:solidFill>
                  <a:srgbClr val="CE9178">
                    <a:alpha val="35000"/>
                  </a:srgbClr>
                </a:solidFill>
                <a:effectLst/>
                <a:latin typeface="Fira Code" panose="020B0809050000020004" pitchFamily="49" charset="0"/>
              </a:rPr>
              <a:t>"apple-touch-icon"</a:t>
            </a:r>
            <a:r>
              <a:rPr lang="en-US" b="0" dirty="0">
                <a:solidFill>
                  <a:srgbClr val="D4D4D4">
                    <a:alpha val="35000"/>
                  </a:srgbClr>
                </a:solidFill>
                <a:effectLst/>
                <a:latin typeface="Fira Code" panose="020B0809050000020004" pitchFamily="49" charset="0"/>
              </a:rPr>
              <a:t> </a:t>
            </a:r>
            <a:r>
              <a:rPr lang="en-US" b="0" dirty="0" err="1">
                <a:solidFill>
                  <a:srgbClr val="9CDCFE">
                    <a:alpha val="35000"/>
                  </a:srgbClr>
                </a:solidFill>
                <a:effectLst/>
                <a:latin typeface="Fira Code" panose="020B0809050000020004" pitchFamily="49" charset="0"/>
              </a:rPr>
              <a:t>href</a:t>
            </a:r>
            <a:r>
              <a:rPr lang="en-US" b="0" dirty="0">
                <a:solidFill>
                  <a:srgbClr val="D4D4D4">
                    <a:alpha val="35000"/>
                  </a:srgbClr>
                </a:solidFill>
                <a:effectLst/>
                <a:latin typeface="Fira Code" panose="020B0809050000020004" pitchFamily="49" charset="0"/>
              </a:rPr>
              <a:t>=</a:t>
            </a:r>
            <a:r>
              <a:rPr lang="en-US" b="0" dirty="0">
                <a:solidFill>
                  <a:srgbClr val="CE9178">
                    <a:alpha val="35000"/>
                  </a:srgbClr>
                </a:solidFill>
                <a:effectLst/>
                <a:latin typeface="Fira Code" panose="020B0809050000020004" pitchFamily="49" charset="0"/>
              </a:rPr>
              <a:t>"images/icons/icon-384x384.png"</a:t>
            </a:r>
            <a:r>
              <a:rPr lang="en-US" b="0" dirty="0">
                <a:solidFill>
                  <a:srgbClr val="D4D4D4">
                    <a:alpha val="35000"/>
                  </a:srgbClr>
                </a:solidFill>
                <a:effectLst/>
                <a:latin typeface="Fira Code" panose="020B0809050000020004" pitchFamily="49" charset="0"/>
              </a:rPr>
              <a:t> </a:t>
            </a:r>
            <a:r>
              <a:rPr lang="en-US" b="0" dirty="0">
                <a:solidFill>
                  <a:srgbClr val="808080">
                    <a:alpha val="35000"/>
                  </a:srgbClr>
                </a:solidFill>
                <a:effectLst/>
                <a:latin typeface="Fira Code" panose="020B0809050000020004" pitchFamily="49" charset="0"/>
              </a:rPr>
              <a:t>/&gt;</a:t>
            </a:r>
            <a:endParaRPr lang="en-US" b="0" dirty="0">
              <a:solidFill>
                <a:srgbClr val="D4D4D4">
                  <a:alpha val="35000"/>
                </a:srgbClr>
              </a:solidFill>
              <a:effectLst/>
              <a:latin typeface="Fira Code" panose="020B0809050000020004" pitchFamily="49" charset="0"/>
            </a:endParaRPr>
          </a:p>
          <a:p>
            <a:r>
              <a:rPr lang="en-US" b="0" dirty="0">
                <a:solidFill>
                  <a:srgbClr val="D4D4D4">
                    <a:alpha val="30000"/>
                  </a:srgbClr>
                </a:solidFill>
                <a:effectLst/>
                <a:latin typeface="Fira Code" panose="020B0809050000020004" pitchFamily="49" charset="0"/>
              </a:rPr>
              <a:t>    </a:t>
            </a:r>
            <a:r>
              <a:rPr lang="en-US" b="0" dirty="0">
                <a:solidFill>
                  <a:srgbClr val="808080">
                    <a:alpha val="30000"/>
                  </a:srgbClr>
                </a:solidFill>
                <a:effectLst/>
                <a:latin typeface="Fira Code" panose="020B0809050000020004" pitchFamily="49" charset="0"/>
              </a:rPr>
              <a:t>&lt;</a:t>
            </a:r>
            <a:r>
              <a:rPr lang="en-US" b="0" dirty="0">
                <a:solidFill>
                  <a:srgbClr val="569CD6">
                    <a:alpha val="30000"/>
                  </a:srgbClr>
                </a:solidFill>
                <a:effectLst/>
                <a:latin typeface="Fira Code" panose="020B0809050000020004" pitchFamily="49" charset="0"/>
              </a:rPr>
              <a:t>link</a:t>
            </a:r>
            <a:r>
              <a:rPr lang="en-US" b="0" dirty="0">
                <a:solidFill>
                  <a:srgbClr val="D4D4D4">
                    <a:alpha val="30000"/>
                  </a:srgbClr>
                </a:solidFill>
                <a:effectLst/>
                <a:latin typeface="Fira Code" panose="020B0809050000020004" pitchFamily="49" charset="0"/>
              </a:rPr>
              <a:t> </a:t>
            </a:r>
            <a:r>
              <a:rPr lang="en-US" b="0" dirty="0" err="1">
                <a:solidFill>
                  <a:srgbClr val="9CDCFE">
                    <a:alpha val="30000"/>
                  </a:srgbClr>
                </a:solidFill>
                <a:effectLst/>
                <a:latin typeface="Fira Code" panose="020B0809050000020004" pitchFamily="49" charset="0"/>
              </a:rPr>
              <a:t>rel</a:t>
            </a:r>
            <a:r>
              <a:rPr lang="en-US" b="0" dirty="0">
                <a:solidFill>
                  <a:srgbClr val="D4D4D4">
                    <a:alpha val="30000"/>
                  </a:srgbClr>
                </a:solidFill>
                <a:effectLst/>
                <a:latin typeface="Fira Code" panose="020B0809050000020004" pitchFamily="49" charset="0"/>
              </a:rPr>
              <a:t>=</a:t>
            </a:r>
            <a:r>
              <a:rPr lang="en-US" b="0" dirty="0">
                <a:solidFill>
                  <a:srgbClr val="CE9178">
                    <a:alpha val="30000"/>
                  </a:srgbClr>
                </a:solidFill>
                <a:effectLst/>
                <a:latin typeface="Fira Code" panose="020B0809050000020004" pitchFamily="49" charset="0"/>
              </a:rPr>
              <a:t>"apple-touch-icon"</a:t>
            </a:r>
            <a:r>
              <a:rPr lang="en-US" b="0" dirty="0">
                <a:solidFill>
                  <a:srgbClr val="D4D4D4">
                    <a:alpha val="30000"/>
                  </a:srgbClr>
                </a:solidFill>
                <a:effectLst/>
                <a:latin typeface="Fira Code" panose="020B0809050000020004" pitchFamily="49" charset="0"/>
              </a:rPr>
              <a:t> </a:t>
            </a:r>
            <a:r>
              <a:rPr lang="en-US" b="0" dirty="0" err="1">
                <a:solidFill>
                  <a:srgbClr val="9CDCFE">
                    <a:alpha val="30000"/>
                  </a:srgbClr>
                </a:solidFill>
                <a:effectLst/>
                <a:latin typeface="Fira Code" panose="020B0809050000020004" pitchFamily="49" charset="0"/>
              </a:rPr>
              <a:t>href</a:t>
            </a:r>
            <a:r>
              <a:rPr lang="en-US" b="0" dirty="0">
                <a:solidFill>
                  <a:srgbClr val="D4D4D4">
                    <a:alpha val="30000"/>
                  </a:srgbClr>
                </a:solidFill>
                <a:effectLst/>
                <a:latin typeface="Fira Code" panose="020B0809050000020004" pitchFamily="49" charset="0"/>
              </a:rPr>
              <a:t>=</a:t>
            </a:r>
            <a:r>
              <a:rPr lang="en-US" b="0" dirty="0">
                <a:solidFill>
                  <a:srgbClr val="CE9178">
                    <a:alpha val="30000"/>
                  </a:srgbClr>
                </a:solidFill>
                <a:effectLst/>
                <a:latin typeface="Fira Code" panose="020B0809050000020004" pitchFamily="49" charset="0"/>
              </a:rPr>
              <a:t>"images/icons/icon-512x512.png"</a:t>
            </a:r>
            <a:r>
              <a:rPr lang="en-US" b="0" dirty="0">
                <a:solidFill>
                  <a:srgbClr val="D4D4D4">
                    <a:alpha val="30000"/>
                  </a:srgbClr>
                </a:solidFill>
                <a:effectLst/>
                <a:latin typeface="Fira Code" panose="020B0809050000020004" pitchFamily="49" charset="0"/>
              </a:rPr>
              <a:t> </a:t>
            </a:r>
            <a:r>
              <a:rPr lang="en-US" b="0" dirty="0">
                <a:solidFill>
                  <a:srgbClr val="808080">
                    <a:alpha val="30000"/>
                  </a:srgbClr>
                </a:solidFill>
                <a:effectLst/>
                <a:latin typeface="Fira Code" panose="020B0809050000020004" pitchFamily="49" charset="0"/>
              </a:rPr>
              <a:t>/&gt;</a:t>
            </a:r>
            <a:endParaRPr lang="en-US" b="0" dirty="0">
              <a:solidFill>
                <a:srgbClr val="D4D4D4">
                  <a:alpha val="30000"/>
                </a:srgbClr>
              </a:solidFill>
              <a:effectLst/>
              <a:latin typeface="Fira Code" panose="020B0809050000020004" pitchFamily="49" charset="0"/>
            </a:endParaRPr>
          </a:p>
          <a:p>
            <a:r>
              <a:rPr lang="en-US" b="0" dirty="0">
                <a:solidFill>
                  <a:srgbClr val="D4D4D4">
                    <a:alpha val="20000"/>
                  </a:srgbClr>
                </a:solidFill>
                <a:effectLst/>
                <a:latin typeface="Fira Code" panose="020B0809050000020004" pitchFamily="49" charset="0"/>
              </a:rPr>
              <a:t>    </a:t>
            </a:r>
            <a:r>
              <a:rPr lang="en-US" b="0" dirty="0">
                <a:solidFill>
                  <a:srgbClr val="808080">
                    <a:alpha val="20000"/>
                  </a:srgbClr>
                </a:solidFill>
                <a:effectLst/>
                <a:latin typeface="Fira Code" panose="020B0809050000020004" pitchFamily="49" charset="0"/>
              </a:rPr>
              <a:t>&lt;</a:t>
            </a:r>
            <a:r>
              <a:rPr lang="en-US" b="0" dirty="0">
                <a:solidFill>
                  <a:srgbClr val="569CD6">
                    <a:alpha val="20000"/>
                  </a:srgbClr>
                </a:solidFill>
                <a:effectLst/>
                <a:latin typeface="Fira Code" panose="020B0809050000020004" pitchFamily="49" charset="0"/>
              </a:rPr>
              <a:t>meta</a:t>
            </a:r>
            <a:r>
              <a:rPr lang="en-US" b="0" dirty="0">
                <a:solidFill>
                  <a:srgbClr val="D4D4D4">
                    <a:alpha val="20000"/>
                  </a:srgbClr>
                </a:solidFill>
                <a:effectLst/>
                <a:latin typeface="Fira Code" panose="020B0809050000020004" pitchFamily="49" charset="0"/>
              </a:rPr>
              <a:t> </a:t>
            </a:r>
            <a:r>
              <a:rPr lang="en-US" b="0" dirty="0">
                <a:solidFill>
                  <a:srgbClr val="9CDCFE">
                    <a:alpha val="20000"/>
                  </a:srgbClr>
                </a:solidFill>
                <a:effectLst/>
                <a:latin typeface="Fira Code" panose="020B0809050000020004" pitchFamily="49" charset="0"/>
              </a:rPr>
              <a:t>name</a:t>
            </a:r>
            <a:r>
              <a:rPr lang="en-US" b="0" dirty="0">
                <a:solidFill>
                  <a:srgbClr val="D4D4D4">
                    <a:alpha val="20000"/>
                  </a:srgbClr>
                </a:solidFill>
                <a:effectLst/>
                <a:latin typeface="Fira Code" panose="020B0809050000020004" pitchFamily="49" charset="0"/>
              </a:rPr>
              <a:t>=</a:t>
            </a:r>
            <a:r>
              <a:rPr lang="en-US" b="0" dirty="0">
                <a:solidFill>
                  <a:srgbClr val="CE9178">
                    <a:alpha val="20000"/>
                  </a:srgbClr>
                </a:solidFill>
                <a:effectLst/>
                <a:latin typeface="Fira Code" panose="020B0809050000020004" pitchFamily="49" charset="0"/>
              </a:rPr>
              <a:t>"apple-mobile-web-app-status-bar"</a:t>
            </a:r>
            <a:r>
              <a:rPr lang="en-US" b="0" dirty="0">
                <a:solidFill>
                  <a:srgbClr val="D4D4D4">
                    <a:alpha val="20000"/>
                  </a:srgbClr>
                </a:solidFill>
                <a:effectLst/>
                <a:latin typeface="Fira Code" panose="020B0809050000020004" pitchFamily="49" charset="0"/>
              </a:rPr>
              <a:t> </a:t>
            </a:r>
            <a:r>
              <a:rPr lang="en-US" b="0" dirty="0">
                <a:solidFill>
                  <a:srgbClr val="9CDCFE">
                    <a:alpha val="20000"/>
                  </a:srgbClr>
                </a:solidFill>
                <a:effectLst/>
                <a:latin typeface="Fira Code" panose="020B0809050000020004" pitchFamily="49" charset="0"/>
              </a:rPr>
              <a:t>content</a:t>
            </a:r>
            <a:r>
              <a:rPr lang="en-US" b="0" dirty="0">
                <a:solidFill>
                  <a:srgbClr val="D4D4D4">
                    <a:alpha val="20000"/>
                  </a:srgbClr>
                </a:solidFill>
                <a:effectLst/>
                <a:latin typeface="Fira Code" panose="020B0809050000020004" pitchFamily="49" charset="0"/>
              </a:rPr>
              <a:t>=</a:t>
            </a:r>
            <a:r>
              <a:rPr lang="en-US" b="0" dirty="0">
                <a:solidFill>
                  <a:srgbClr val="CE9178">
                    <a:alpha val="20000"/>
                  </a:srgbClr>
                </a:solidFill>
                <a:effectLst/>
                <a:latin typeface="Fira Code" panose="020B0809050000020004" pitchFamily="49" charset="0"/>
              </a:rPr>
              <a:t>"#222"</a:t>
            </a:r>
            <a:r>
              <a:rPr lang="en-US" b="0" dirty="0">
                <a:solidFill>
                  <a:srgbClr val="D4D4D4">
                    <a:alpha val="20000"/>
                  </a:srgbClr>
                </a:solidFill>
                <a:effectLst/>
                <a:latin typeface="Fira Code" panose="020B0809050000020004" pitchFamily="49" charset="0"/>
              </a:rPr>
              <a:t> </a:t>
            </a:r>
            <a:r>
              <a:rPr lang="en-US" b="0" dirty="0">
                <a:solidFill>
                  <a:srgbClr val="808080">
                    <a:alpha val="20000"/>
                  </a:srgbClr>
                </a:solidFill>
                <a:effectLst/>
                <a:latin typeface="Fira Code" panose="020B0809050000020004" pitchFamily="49" charset="0"/>
              </a:rPr>
              <a:t>/&gt;</a:t>
            </a:r>
            <a:endParaRPr lang="en-US" b="0" dirty="0">
              <a:solidFill>
                <a:srgbClr val="D4D4D4">
                  <a:alpha val="20000"/>
                </a:srgbClr>
              </a:solidFill>
              <a:effectLst/>
              <a:latin typeface="Fira Code" panose="020B0809050000020004" pitchFamily="49" charset="0"/>
            </a:endParaRPr>
          </a:p>
          <a:p>
            <a:r>
              <a:rPr lang="en-US" b="0" dirty="0">
                <a:solidFill>
                  <a:srgbClr val="D4D4D4">
                    <a:alpha val="10000"/>
                  </a:srgbClr>
                </a:solidFill>
                <a:effectLst/>
                <a:latin typeface="Fira Code" panose="020B0809050000020004" pitchFamily="49" charset="0"/>
              </a:rPr>
              <a:t>    </a:t>
            </a:r>
            <a:r>
              <a:rPr lang="en-US" b="0" dirty="0">
                <a:solidFill>
                  <a:srgbClr val="808080">
                    <a:alpha val="10000"/>
                  </a:srgbClr>
                </a:solidFill>
                <a:effectLst/>
                <a:latin typeface="Fira Code" panose="020B0809050000020004" pitchFamily="49" charset="0"/>
              </a:rPr>
              <a:t>&lt;</a:t>
            </a:r>
            <a:r>
              <a:rPr lang="en-US" b="0" dirty="0">
                <a:solidFill>
                  <a:srgbClr val="569CD6">
                    <a:alpha val="10000"/>
                  </a:srgbClr>
                </a:solidFill>
                <a:effectLst/>
                <a:latin typeface="Fira Code" panose="020B0809050000020004" pitchFamily="49" charset="0"/>
              </a:rPr>
              <a:t>meta</a:t>
            </a:r>
            <a:r>
              <a:rPr lang="en-US" b="0" dirty="0">
                <a:solidFill>
                  <a:srgbClr val="D4D4D4">
                    <a:alpha val="10000"/>
                  </a:srgbClr>
                </a:solidFill>
                <a:effectLst/>
                <a:latin typeface="Fira Code" panose="020B0809050000020004" pitchFamily="49" charset="0"/>
              </a:rPr>
              <a:t> </a:t>
            </a:r>
            <a:r>
              <a:rPr lang="en-US" b="0" dirty="0">
                <a:solidFill>
                  <a:srgbClr val="9CDCFE">
                    <a:alpha val="10000"/>
                  </a:srgbClr>
                </a:solidFill>
                <a:effectLst/>
                <a:latin typeface="Fira Code" panose="020B0809050000020004" pitchFamily="49" charset="0"/>
              </a:rPr>
              <a:t>name</a:t>
            </a:r>
            <a:r>
              <a:rPr lang="en-US" b="0" dirty="0">
                <a:solidFill>
                  <a:srgbClr val="D4D4D4">
                    <a:alpha val="10000"/>
                  </a:srgbClr>
                </a:solidFill>
                <a:effectLst/>
                <a:latin typeface="Fira Code" panose="020B0809050000020004" pitchFamily="49" charset="0"/>
              </a:rPr>
              <a:t>=</a:t>
            </a:r>
            <a:r>
              <a:rPr lang="en-US" b="0" dirty="0">
                <a:solidFill>
                  <a:srgbClr val="CE9178">
                    <a:alpha val="10000"/>
                  </a:srgbClr>
                </a:solidFill>
                <a:effectLst/>
                <a:latin typeface="Fira Code" panose="020B0809050000020004" pitchFamily="49" charset="0"/>
              </a:rPr>
              <a:t>"theme-color"</a:t>
            </a:r>
            <a:r>
              <a:rPr lang="en-US" b="0" dirty="0">
                <a:solidFill>
                  <a:srgbClr val="D4D4D4">
                    <a:alpha val="10000"/>
                  </a:srgbClr>
                </a:solidFill>
                <a:effectLst/>
                <a:latin typeface="Fira Code" panose="020B0809050000020004" pitchFamily="49" charset="0"/>
              </a:rPr>
              <a:t> </a:t>
            </a:r>
            <a:r>
              <a:rPr lang="en-US" b="0" dirty="0">
                <a:solidFill>
                  <a:srgbClr val="9CDCFE">
                    <a:alpha val="10000"/>
                  </a:srgbClr>
                </a:solidFill>
                <a:effectLst/>
                <a:latin typeface="Fira Code" panose="020B0809050000020004" pitchFamily="49" charset="0"/>
              </a:rPr>
              <a:t>content</a:t>
            </a:r>
            <a:r>
              <a:rPr lang="en-US" b="0" dirty="0">
                <a:solidFill>
                  <a:srgbClr val="D4D4D4">
                    <a:alpha val="10000"/>
                  </a:srgbClr>
                </a:solidFill>
                <a:effectLst/>
                <a:latin typeface="Fira Code" panose="020B0809050000020004" pitchFamily="49" charset="0"/>
              </a:rPr>
              <a:t>=</a:t>
            </a:r>
            <a:r>
              <a:rPr lang="en-US" b="0" dirty="0">
                <a:solidFill>
                  <a:srgbClr val="CE9178">
                    <a:alpha val="10000"/>
                  </a:srgbClr>
                </a:solidFill>
                <a:effectLst/>
                <a:latin typeface="Fira Code" panose="020B0809050000020004" pitchFamily="49" charset="0"/>
              </a:rPr>
              <a:t>"#222"</a:t>
            </a:r>
            <a:r>
              <a:rPr lang="en-US" b="0" dirty="0">
                <a:solidFill>
                  <a:srgbClr val="D4D4D4">
                    <a:alpha val="10000"/>
                  </a:srgbClr>
                </a:solidFill>
                <a:effectLst/>
                <a:latin typeface="Fira Code" panose="020B0809050000020004" pitchFamily="49" charset="0"/>
              </a:rPr>
              <a:t> </a:t>
            </a:r>
            <a:r>
              <a:rPr lang="en-US" b="0" dirty="0">
                <a:solidFill>
                  <a:srgbClr val="808080">
                    <a:alpha val="10000"/>
                  </a:srgbClr>
                </a:solidFill>
                <a:effectLst/>
                <a:latin typeface="Fira Code" panose="020B0809050000020004" pitchFamily="49" charset="0"/>
              </a:rPr>
              <a:t>/&gt;</a:t>
            </a:r>
            <a:endParaRPr lang="en-US" b="0" dirty="0">
              <a:solidFill>
                <a:srgbClr val="D4D4D4">
                  <a:alpha val="10000"/>
                </a:srgbClr>
              </a:solidFill>
              <a:effectLst/>
              <a:latin typeface="Fira Code" panose="020B0809050000020004" pitchFamily="49" charset="0"/>
            </a:endParaRPr>
          </a:p>
          <a:p>
            <a:r>
              <a:rPr lang="en-US" b="0" dirty="0">
                <a:solidFill>
                  <a:srgbClr val="808080">
                    <a:alpha val="0"/>
                  </a:srgbClr>
                </a:solidFill>
                <a:effectLst/>
                <a:latin typeface="Fira Code" panose="020B0809050000020004" pitchFamily="49" charset="0"/>
              </a:rPr>
              <a:t>&lt;/</a:t>
            </a:r>
            <a:r>
              <a:rPr lang="en-US" b="0" dirty="0">
                <a:solidFill>
                  <a:srgbClr val="569CD6">
                    <a:alpha val="0"/>
                  </a:srgbClr>
                </a:solidFill>
                <a:effectLst/>
                <a:latin typeface="Fira Code" panose="020B0809050000020004" pitchFamily="49" charset="0"/>
              </a:rPr>
              <a:t>head</a:t>
            </a:r>
            <a:r>
              <a:rPr lang="en-US" b="0" dirty="0">
                <a:solidFill>
                  <a:srgbClr val="808080">
                    <a:alpha val="0"/>
                  </a:srgbClr>
                </a:solidFill>
                <a:effectLst/>
                <a:latin typeface="Fira Code" panose="020B0809050000020004" pitchFamily="49" charset="0"/>
              </a:rPr>
              <a:t>&gt;</a:t>
            </a:r>
            <a:endParaRPr lang="en-US" b="0" dirty="0">
              <a:solidFill>
                <a:srgbClr val="D4D4D4">
                  <a:alpha val="0"/>
                </a:srgbClr>
              </a:solidFill>
              <a:effectLst/>
              <a:latin typeface="Fira Code" panose="020B0809050000020004" pitchFamily="49" charset="0"/>
            </a:endParaRPr>
          </a:p>
        </p:txBody>
      </p:sp>
      <p:sp>
        <p:nvSpPr>
          <p:cNvPr id="13" name="Freeform: Shape 12">
            <a:extLst>
              <a:ext uri="{FF2B5EF4-FFF2-40B4-BE49-F238E27FC236}">
                <a16:creationId xmlns:a16="http://schemas.microsoft.com/office/drawing/2014/main" id="{DFE19F28-30FC-8F18-E2BF-ABAADDC7AAAE}"/>
              </a:ext>
            </a:extLst>
          </p:cNvPr>
          <p:cNvSpPr/>
          <p:nvPr/>
        </p:nvSpPr>
        <p:spPr>
          <a:xfrm rot="10800000" flipV="1">
            <a:off x="3795712" y="-923825"/>
            <a:ext cx="811035" cy="45719"/>
          </a:xfrm>
          <a:custGeom>
            <a:avLst/>
            <a:gdLst>
              <a:gd name="connsiteX0" fmla="*/ 811035 w 811035"/>
              <a:gd name="connsiteY0" fmla="*/ 45719 h 45719"/>
              <a:gd name="connsiteX1" fmla="*/ 252276 w 811035"/>
              <a:gd name="connsiteY1" fmla="*/ 0 h 45719"/>
              <a:gd name="connsiteX2" fmla="*/ 0 w 811035"/>
              <a:gd name="connsiteY2" fmla="*/ 0 h 45719"/>
            </a:gdLst>
            <a:ahLst/>
            <a:cxnLst>
              <a:cxn ang="0">
                <a:pos x="connsiteX0" y="connsiteY0"/>
              </a:cxn>
              <a:cxn ang="0">
                <a:pos x="connsiteX1" y="connsiteY1"/>
              </a:cxn>
              <a:cxn ang="0">
                <a:pos x="connsiteX2" y="connsiteY2"/>
              </a:cxn>
            </a:cxnLst>
            <a:rect l="l" t="t" r="r" b="b"/>
            <a:pathLst>
              <a:path w="811035" h="45719" extrusionOk="0">
                <a:moveTo>
                  <a:pt x="811035" y="45719"/>
                </a:moveTo>
                <a:cubicBezTo>
                  <a:pt x="572925" y="66936"/>
                  <a:pt x="500802" y="1218"/>
                  <a:pt x="252276" y="0"/>
                </a:cubicBezTo>
                <a:cubicBezTo>
                  <a:pt x="119740" y="26427"/>
                  <a:pt x="86413" y="-4582"/>
                  <a:pt x="0" y="0"/>
                </a:cubicBezTo>
              </a:path>
            </a:pathLst>
          </a:custGeom>
          <a:noFill/>
          <a:ln w="19050">
            <a:solidFill>
              <a:srgbClr val="FFFF00"/>
            </a:solidFill>
            <a:tailEnd type="arrow"/>
            <a:extLst>
              <a:ext uri="{C807C97D-BFC1-408E-A445-0C87EB9F89A2}">
                <ask:lineSketchStyleProps xmlns:ask="http://schemas.microsoft.com/office/drawing/2018/sketchyshapes" sd="1219033472">
                  <a:custGeom>
                    <a:avLst/>
                    <a:gdLst>
                      <a:gd name="connsiteX0" fmla="*/ 1146473 w 1146473"/>
                      <a:gd name="connsiteY0" fmla="*/ 62740 h 62740"/>
                      <a:gd name="connsiteX1" fmla="*/ 742950 w 1146473"/>
                      <a:gd name="connsiteY1" fmla="*/ 19789 h 62740"/>
                      <a:gd name="connsiteX2" fmla="*/ 356616 w 1146473"/>
                      <a:gd name="connsiteY2" fmla="*/ 19789 h 62740"/>
                      <a:gd name="connsiteX3" fmla="*/ 0 w 1146473"/>
                      <a:gd name="connsiteY3" fmla="*/ 19789 h 62740"/>
                      <a:gd name="connsiteX0" fmla="*/ 1146473 w 1146473"/>
                      <a:gd name="connsiteY0" fmla="*/ 42951 h 42951"/>
                      <a:gd name="connsiteX1" fmla="*/ 356616 w 1146473"/>
                      <a:gd name="connsiteY1" fmla="*/ 0 h 42951"/>
                      <a:gd name="connsiteX2" fmla="*/ 0 w 1146473"/>
                      <a:gd name="connsiteY2" fmla="*/ 0 h 42951"/>
                    </a:gdLst>
                    <a:ahLst/>
                    <a:cxnLst>
                      <a:cxn ang="0">
                        <a:pos x="connsiteX0" y="connsiteY0"/>
                      </a:cxn>
                      <a:cxn ang="0">
                        <a:pos x="connsiteX1" y="connsiteY1"/>
                      </a:cxn>
                      <a:cxn ang="0">
                        <a:pos x="connsiteX2" y="connsiteY2"/>
                      </a:cxn>
                    </a:cxnLst>
                    <a:rect l="l" t="t" r="r" b="b"/>
                    <a:pathLst>
                      <a:path w="1146473" h="42951" extrusionOk="0">
                        <a:moveTo>
                          <a:pt x="1146473" y="42951"/>
                        </a:moveTo>
                        <a:lnTo>
                          <a:pt x="356616" y="0"/>
                        </a:lnTo>
                        <a:cubicBezTo>
                          <a:pt x="159515" y="23545"/>
                          <a:pt x="124695" y="2940"/>
                          <a:pt x="0" y="0"/>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32404ED-A914-8767-623E-9E9D8C4251AF}"/>
              </a:ext>
            </a:extLst>
          </p:cNvPr>
          <p:cNvSpPr txBox="1"/>
          <p:nvPr/>
        </p:nvSpPr>
        <p:spPr>
          <a:xfrm>
            <a:off x="334964" y="-3870670"/>
            <a:ext cx="3513706" cy="1631216"/>
          </a:xfrm>
          <a:prstGeom prst="rect">
            <a:avLst/>
          </a:prstGeom>
          <a:noFill/>
        </p:spPr>
        <p:txBody>
          <a:bodyPr wrap="square">
            <a:spAutoFit/>
          </a:bodyPr>
          <a:lstStyle/>
          <a:p>
            <a:pPr>
              <a:spcAft>
                <a:spcPts val="600"/>
              </a:spcAft>
            </a:pPr>
            <a:r>
              <a:rPr lang="es-ES" sz="2000" dirty="0">
                <a:solidFill>
                  <a:schemeClr val="bg1"/>
                </a:solidFill>
                <a:latin typeface="Fira Sans" panose="020B0503050000020004" pitchFamily="34" charset="0"/>
              </a:rPr>
              <a:t>Es un simple archivo JSON que informa al navegador cómo debe comportarse la app cuando se instala en nuestros dispositivos.</a:t>
            </a:r>
          </a:p>
        </p:txBody>
      </p:sp>
      <p:sp>
        <p:nvSpPr>
          <p:cNvPr id="3" name="TextBox 2">
            <a:extLst>
              <a:ext uri="{FF2B5EF4-FFF2-40B4-BE49-F238E27FC236}">
                <a16:creationId xmlns:a16="http://schemas.microsoft.com/office/drawing/2014/main" id="{666862E1-DAA3-35CE-8AB0-0B1A5696B49C}"/>
              </a:ext>
            </a:extLst>
          </p:cNvPr>
          <p:cNvSpPr txBox="1"/>
          <p:nvPr/>
        </p:nvSpPr>
        <p:spPr>
          <a:xfrm>
            <a:off x="334963" y="-4270780"/>
            <a:ext cx="3308989" cy="400110"/>
          </a:xfrm>
          <a:prstGeom prst="rect">
            <a:avLst/>
          </a:prstGeom>
          <a:noFill/>
        </p:spPr>
        <p:txBody>
          <a:bodyPr wrap="square">
            <a:spAutoFit/>
          </a:bodyPr>
          <a:lstStyle/>
          <a:p>
            <a:pPr marL="363538" indent="-363538">
              <a:spcAft>
                <a:spcPts val="600"/>
              </a:spcAft>
              <a:tabLst>
                <a:tab pos="363538" algn="l"/>
              </a:tabLst>
            </a:pPr>
            <a:r>
              <a:rPr lang="en-US" sz="2000" b="1" dirty="0">
                <a:solidFill>
                  <a:schemeClr val="bg1"/>
                </a:solidFill>
                <a:latin typeface="Fira Code" panose="020B0809050000020004" pitchFamily="49" charset="0"/>
                <a:ea typeface="Fira Code" panose="020B0809050000020004" pitchFamily="49" charset="0"/>
                <a:cs typeface="Fira Code" panose="020B0809050000020004" pitchFamily="49" charset="0"/>
              </a:rPr>
              <a:t>📃	</a:t>
            </a:r>
            <a:r>
              <a:rPr lang="es-ES" sz="2000" b="1" dirty="0" err="1">
                <a:solidFill>
                  <a:schemeClr val="bg1"/>
                </a:solidFill>
                <a:latin typeface="Fira Code" panose="020B0809050000020004" pitchFamily="49" charset="0"/>
                <a:ea typeface="Fira Code" panose="020B0809050000020004" pitchFamily="49" charset="0"/>
                <a:cs typeface="Fira Code" panose="020B0809050000020004" pitchFamily="49" charset="0"/>
              </a:rPr>
              <a:t>manifest.json</a:t>
            </a:r>
            <a:endParaRPr lang="es-ES" sz="2000" b="1" dirty="0">
              <a:solidFill>
                <a:schemeClr val="bg1"/>
              </a:solidFill>
              <a:latin typeface="Fira Code" panose="020B0809050000020004" pitchFamily="49" charset="0"/>
              <a:ea typeface="Fira Code" panose="020B0809050000020004" pitchFamily="49" charset="0"/>
              <a:cs typeface="Fira Code" panose="020B0809050000020004" pitchFamily="49" charset="0"/>
            </a:endParaRPr>
          </a:p>
        </p:txBody>
      </p:sp>
      <p:sp>
        <p:nvSpPr>
          <p:cNvPr id="6" name="TextBox 5">
            <a:extLst>
              <a:ext uri="{FF2B5EF4-FFF2-40B4-BE49-F238E27FC236}">
                <a16:creationId xmlns:a16="http://schemas.microsoft.com/office/drawing/2014/main" id="{6DB514B8-2E2C-01E3-78F3-59050C289E9D}"/>
              </a:ext>
            </a:extLst>
          </p:cNvPr>
          <p:cNvSpPr txBox="1"/>
          <p:nvPr/>
        </p:nvSpPr>
        <p:spPr>
          <a:xfrm>
            <a:off x="334964" y="-1431656"/>
            <a:ext cx="3513706" cy="1015663"/>
          </a:xfrm>
          <a:prstGeom prst="rect">
            <a:avLst/>
          </a:prstGeom>
          <a:noFill/>
        </p:spPr>
        <p:txBody>
          <a:bodyPr wrap="square">
            <a:spAutoFit/>
          </a:bodyPr>
          <a:lstStyle/>
          <a:p>
            <a:pPr>
              <a:spcAft>
                <a:spcPts val="600"/>
              </a:spcAft>
            </a:pPr>
            <a:r>
              <a:rPr lang="es-ES" sz="2000" dirty="0">
                <a:solidFill>
                  <a:schemeClr val="bg1"/>
                </a:solidFill>
                <a:latin typeface="Fira Sans" panose="020B0503050000020004" pitchFamily="34" charset="0"/>
              </a:rPr>
              <a:t>El archivo </a:t>
            </a:r>
            <a:r>
              <a:rPr lang="es-ES" sz="2000" dirty="0" err="1">
                <a:solidFill>
                  <a:schemeClr val="bg1"/>
                </a:solidFill>
                <a:latin typeface="Fira Code" panose="020B0809050000020004" pitchFamily="49" charset="0"/>
                <a:ea typeface="Fira Code" panose="020B0809050000020004" pitchFamily="49" charset="0"/>
                <a:cs typeface="Fira Code" panose="020B0809050000020004" pitchFamily="49" charset="0"/>
              </a:rPr>
              <a:t>manifest</a:t>
            </a:r>
            <a:r>
              <a:rPr lang="es-ES" sz="2000" dirty="0">
                <a:solidFill>
                  <a:schemeClr val="bg1"/>
                </a:solidFill>
                <a:latin typeface="Fira Sans" panose="020B0503050000020004" pitchFamily="34" charset="0"/>
              </a:rPr>
              <a:t>, debe ser </a:t>
            </a:r>
            <a:r>
              <a:rPr lang="es-ES" sz="2000" dirty="0" err="1">
                <a:solidFill>
                  <a:schemeClr val="bg1"/>
                </a:solidFill>
                <a:latin typeface="Fira Sans" panose="020B0503050000020004" pitchFamily="34" charset="0"/>
              </a:rPr>
              <a:t>linkeado</a:t>
            </a:r>
            <a:r>
              <a:rPr lang="es-ES" sz="2000" dirty="0">
                <a:solidFill>
                  <a:schemeClr val="bg1"/>
                </a:solidFill>
                <a:latin typeface="Fira Sans" panose="020B0503050000020004" pitchFamily="34" charset="0"/>
              </a:rPr>
              <a:t> en el documento </a:t>
            </a:r>
            <a:r>
              <a:rPr lang="es-ES" sz="2000" dirty="0">
                <a:solidFill>
                  <a:schemeClr val="bg1"/>
                </a:solidFill>
                <a:latin typeface="Fira Code" panose="020B0809050000020004" pitchFamily="49" charset="0"/>
                <a:ea typeface="Fira Code" panose="020B0809050000020004" pitchFamily="49" charset="0"/>
                <a:cs typeface="Fira Code" panose="020B0809050000020004" pitchFamily="49" charset="0"/>
              </a:rPr>
              <a:t>index.html</a:t>
            </a:r>
          </a:p>
        </p:txBody>
      </p:sp>
      <p:grpSp>
        <p:nvGrpSpPr>
          <p:cNvPr id="27" name="Group 26">
            <a:extLst>
              <a:ext uri="{FF2B5EF4-FFF2-40B4-BE49-F238E27FC236}">
                <a16:creationId xmlns:a16="http://schemas.microsoft.com/office/drawing/2014/main" id="{8BD321F3-6A53-AB54-1EE6-783704CF154B}"/>
              </a:ext>
            </a:extLst>
          </p:cNvPr>
          <p:cNvGrpSpPr/>
          <p:nvPr/>
        </p:nvGrpSpPr>
        <p:grpSpPr>
          <a:xfrm>
            <a:off x="6961364" y="2687793"/>
            <a:ext cx="2253907" cy="1408078"/>
            <a:chOff x="7014028" y="2756653"/>
            <a:chExt cx="2253907" cy="1408078"/>
          </a:xfrm>
        </p:grpSpPr>
        <p:sp>
          <p:nvSpPr>
            <p:cNvPr id="14" name="TextBox 13">
              <a:extLst>
                <a:ext uri="{FF2B5EF4-FFF2-40B4-BE49-F238E27FC236}">
                  <a16:creationId xmlns:a16="http://schemas.microsoft.com/office/drawing/2014/main" id="{C5473212-D80F-A835-6E2D-7F65B4939552}"/>
                </a:ext>
              </a:extLst>
            </p:cNvPr>
            <p:cNvSpPr txBox="1"/>
            <p:nvPr/>
          </p:nvSpPr>
          <p:spPr>
            <a:xfrm>
              <a:off x="7551877" y="2756653"/>
              <a:ext cx="1178211" cy="1107996"/>
            </a:xfrm>
            <a:prstGeom prst="rect">
              <a:avLst/>
            </a:prstGeom>
            <a:noFill/>
          </p:spPr>
          <p:txBody>
            <a:bodyPr wrap="square">
              <a:spAutoFit/>
            </a:bodyPr>
            <a:lstStyle/>
            <a:p>
              <a:pPr algn="ctr">
                <a:spcAft>
                  <a:spcPts val="600"/>
                </a:spcAft>
              </a:pPr>
              <a:r>
                <a:rPr lang="en-US" sz="6600" dirty="0">
                  <a:solidFill>
                    <a:schemeClr val="bg1"/>
                  </a:solidFill>
                  <a:latin typeface="Fira Sans" panose="020B0503050000020004" pitchFamily="34" charset="0"/>
                </a:rPr>
                <a:t>⚙️</a:t>
              </a:r>
              <a:endParaRPr lang="es-ES" sz="6600" dirty="0">
                <a:solidFill>
                  <a:schemeClr val="bg1"/>
                </a:solidFill>
                <a:latin typeface="Fira Sans" panose="020B0503050000020004" pitchFamily="34" charset="0"/>
              </a:endParaRPr>
            </a:p>
          </p:txBody>
        </p:sp>
        <p:sp>
          <p:nvSpPr>
            <p:cNvPr id="20" name="TextBox 19">
              <a:extLst>
                <a:ext uri="{FF2B5EF4-FFF2-40B4-BE49-F238E27FC236}">
                  <a16:creationId xmlns:a16="http://schemas.microsoft.com/office/drawing/2014/main" id="{CF6F6077-0E54-CA51-5FDF-7329B03BA0C1}"/>
                </a:ext>
              </a:extLst>
            </p:cNvPr>
            <p:cNvSpPr txBox="1"/>
            <p:nvPr/>
          </p:nvSpPr>
          <p:spPr>
            <a:xfrm>
              <a:off x="7014028" y="3703066"/>
              <a:ext cx="2253907" cy="461665"/>
            </a:xfrm>
            <a:prstGeom prst="rect">
              <a:avLst/>
            </a:prstGeom>
            <a:noFill/>
          </p:spPr>
          <p:txBody>
            <a:bodyPr wrap="square" rtlCol="0">
              <a:spAutoFit/>
            </a:bodyPr>
            <a:lstStyle/>
            <a:p>
              <a:pPr algn="ctr"/>
              <a:r>
                <a:rPr lang="es-AR" sz="2400" dirty="0" err="1">
                  <a:solidFill>
                    <a:srgbClr val="FFFF00"/>
                  </a:solidFill>
                  <a:latin typeface="Girls Have Many Secrets" pitchFamily="2" charset="0"/>
                </a:rPr>
                <a:t>ServiceWorker</a:t>
              </a:r>
              <a:endParaRPr lang="en-US" sz="2400" dirty="0">
                <a:solidFill>
                  <a:srgbClr val="FFFF00"/>
                </a:solidFill>
                <a:latin typeface="Girls Have Many Secrets" pitchFamily="2" charset="0"/>
              </a:endParaRPr>
            </a:p>
          </p:txBody>
        </p:sp>
      </p:grpSp>
      <p:grpSp>
        <p:nvGrpSpPr>
          <p:cNvPr id="25" name="Group 24">
            <a:extLst>
              <a:ext uri="{FF2B5EF4-FFF2-40B4-BE49-F238E27FC236}">
                <a16:creationId xmlns:a16="http://schemas.microsoft.com/office/drawing/2014/main" id="{9ED38149-5503-C4FB-BD0A-A04459D81D15}"/>
              </a:ext>
            </a:extLst>
          </p:cNvPr>
          <p:cNvGrpSpPr/>
          <p:nvPr/>
        </p:nvGrpSpPr>
        <p:grpSpPr>
          <a:xfrm>
            <a:off x="9010638" y="742777"/>
            <a:ext cx="2253907" cy="1377300"/>
            <a:chOff x="9395107" y="1610185"/>
            <a:chExt cx="2253907" cy="1377300"/>
          </a:xfrm>
        </p:grpSpPr>
        <p:sp>
          <p:nvSpPr>
            <p:cNvPr id="15" name="TextBox 14">
              <a:extLst>
                <a:ext uri="{FF2B5EF4-FFF2-40B4-BE49-F238E27FC236}">
                  <a16:creationId xmlns:a16="http://schemas.microsoft.com/office/drawing/2014/main" id="{116028E9-3CDB-5AAD-82F4-67CB4A125EF7}"/>
                </a:ext>
              </a:extLst>
            </p:cNvPr>
            <p:cNvSpPr txBox="1"/>
            <p:nvPr/>
          </p:nvSpPr>
          <p:spPr>
            <a:xfrm>
              <a:off x="9932956" y="1610185"/>
              <a:ext cx="1178211" cy="1107996"/>
            </a:xfrm>
            <a:prstGeom prst="rect">
              <a:avLst/>
            </a:prstGeom>
            <a:noFill/>
          </p:spPr>
          <p:txBody>
            <a:bodyPr wrap="square">
              <a:spAutoFit/>
            </a:bodyPr>
            <a:lstStyle/>
            <a:p>
              <a:pPr algn="ctr">
                <a:spcAft>
                  <a:spcPts val="600"/>
                </a:spcAft>
              </a:pPr>
              <a:r>
                <a:rPr lang="en-US" sz="6600" dirty="0">
                  <a:solidFill>
                    <a:schemeClr val="bg1"/>
                  </a:solidFill>
                  <a:latin typeface="Fira Sans" panose="020B0503050000020004" pitchFamily="34" charset="0"/>
                </a:rPr>
                <a:t>🌎</a:t>
              </a:r>
              <a:endParaRPr lang="es-ES" sz="6600" dirty="0">
                <a:solidFill>
                  <a:schemeClr val="bg1"/>
                </a:solidFill>
                <a:latin typeface="Fira Sans" panose="020B0503050000020004" pitchFamily="34" charset="0"/>
              </a:endParaRPr>
            </a:p>
          </p:txBody>
        </p:sp>
        <p:sp>
          <p:nvSpPr>
            <p:cNvPr id="21" name="TextBox 20">
              <a:extLst>
                <a:ext uri="{FF2B5EF4-FFF2-40B4-BE49-F238E27FC236}">
                  <a16:creationId xmlns:a16="http://schemas.microsoft.com/office/drawing/2014/main" id="{AC8B6B06-20C0-97A4-4C86-3CF242FA8F15}"/>
                </a:ext>
              </a:extLst>
            </p:cNvPr>
            <p:cNvSpPr txBox="1"/>
            <p:nvPr/>
          </p:nvSpPr>
          <p:spPr>
            <a:xfrm>
              <a:off x="9395107" y="2525820"/>
              <a:ext cx="2253907" cy="461665"/>
            </a:xfrm>
            <a:prstGeom prst="rect">
              <a:avLst/>
            </a:prstGeom>
            <a:noFill/>
          </p:spPr>
          <p:txBody>
            <a:bodyPr wrap="square" rtlCol="0">
              <a:spAutoFit/>
            </a:bodyPr>
            <a:lstStyle/>
            <a:p>
              <a:pPr algn="ctr"/>
              <a:r>
                <a:rPr lang="es-AR" sz="2400" dirty="0">
                  <a:solidFill>
                    <a:srgbClr val="FFFF00"/>
                  </a:solidFill>
                  <a:latin typeface="Girls Have Many Secrets" pitchFamily="2" charset="0"/>
                </a:rPr>
                <a:t>Network</a:t>
              </a:r>
              <a:endParaRPr lang="en-US" sz="2400" dirty="0">
                <a:solidFill>
                  <a:srgbClr val="FFFF00"/>
                </a:solidFill>
                <a:latin typeface="Girls Have Many Secrets" pitchFamily="2" charset="0"/>
              </a:endParaRPr>
            </a:p>
          </p:txBody>
        </p:sp>
      </p:grpSp>
      <p:grpSp>
        <p:nvGrpSpPr>
          <p:cNvPr id="26" name="Group 25">
            <a:extLst>
              <a:ext uri="{FF2B5EF4-FFF2-40B4-BE49-F238E27FC236}">
                <a16:creationId xmlns:a16="http://schemas.microsoft.com/office/drawing/2014/main" id="{8976DE04-A544-9D58-FC07-E96C54A7E5C4}"/>
              </a:ext>
            </a:extLst>
          </p:cNvPr>
          <p:cNvGrpSpPr/>
          <p:nvPr/>
        </p:nvGrpSpPr>
        <p:grpSpPr>
          <a:xfrm>
            <a:off x="9395107" y="4532322"/>
            <a:ext cx="2253907" cy="1569661"/>
            <a:chOff x="9395106" y="3826177"/>
            <a:chExt cx="2253907" cy="1569661"/>
          </a:xfrm>
        </p:grpSpPr>
        <p:sp>
          <p:nvSpPr>
            <p:cNvPr id="18" name="TextBox 17">
              <a:extLst>
                <a:ext uri="{FF2B5EF4-FFF2-40B4-BE49-F238E27FC236}">
                  <a16:creationId xmlns:a16="http://schemas.microsoft.com/office/drawing/2014/main" id="{BE45BDAD-F1A2-8FA5-771E-FE184950D87E}"/>
                </a:ext>
              </a:extLst>
            </p:cNvPr>
            <p:cNvSpPr txBox="1"/>
            <p:nvPr/>
          </p:nvSpPr>
          <p:spPr>
            <a:xfrm>
              <a:off x="9932957" y="3826177"/>
              <a:ext cx="1178211" cy="1107996"/>
            </a:xfrm>
            <a:prstGeom prst="rect">
              <a:avLst/>
            </a:prstGeom>
            <a:noFill/>
          </p:spPr>
          <p:txBody>
            <a:bodyPr wrap="square">
              <a:spAutoFit/>
            </a:bodyPr>
            <a:lstStyle/>
            <a:p>
              <a:pPr algn="ctr">
                <a:spcAft>
                  <a:spcPts val="600"/>
                </a:spcAft>
              </a:pPr>
              <a:r>
                <a:rPr lang="en-US" sz="6600" dirty="0">
                  <a:solidFill>
                    <a:schemeClr val="bg1"/>
                  </a:solidFill>
                  <a:latin typeface="Fira Sans" panose="020B0503050000020004" pitchFamily="34" charset="0"/>
                </a:rPr>
                <a:t>💾</a:t>
              </a:r>
              <a:endParaRPr lang="es-ES" sz="6600" dirty="0">
                <a:solidFill>
                  <a:schemeClr val="bg1"/>
                </a:solidFill>
                <a:latin typeface="Fira Sans" panose="020B0503050000020004" pitchFamily="34" charset="0"/>
              </a:endParaRPr>
            </a:p>
          </p:txBody>
        </p:sp>
        <p:sp>
          <p:nvSpPr>
            <p:cNvPr id="22" name="TextBox 21">
              <a:extLst>
                <a:ext uri="{FF2B5EF4-FFF2-40B4-BE49-F238E27FC236}">
                  <a16:creationId xmlns:a16="http://schemas.microsoft.com/office/drawing/2014/main" id="{B322E17D-0A49-484E-2520-C1BFE875522F}"/>
                </a:ext>
              </a:extLst>
            </p:cNvPr>
            <p:cNvSpPr txBox="1"/>
            <p:nvPr/>
          </p:nvSpPr>
          <p:spPr>
            <a:xfrm>
              <a:off x="9395106" y="4934173"/>
              <a:ext cx="2253907" cy="461665"/>
            </a:xfrm>
            <a:prstGeom prst="rect">
              <a:avLst/>
            </a:prstGeom>
            <a:noFill/>
          </p:spPr>
          <p:txBody>
            <a:bodyPr wrap="square" rtlCol="0">
              <a:spAutoFit/>
            </a:bodyPr>
            <a:lstStyle/>
            <a:p>
              <a:pPr algn="ctr"/>
              <a:r>
                <a:rPr lang="es-AR" sz="2400" dirty="0">
                  <a:solidFill>
                    <a:srgbClr val="FFFF00"/>
                  </a:solidFill>
                  <a:latin typeface="Girls Have Many Secrets" pitchFamily="2" charset="0"/>
                </a:rPr>
                <a:t>Cache</a:t>
              </a:r>
              <a:endParaRPr lang="en-US" sz="2400" dirty="0">
                <a:solidFill>
                  <a:srgbClr val="FFFF00"/>
                </a:solidFill>
                <a:latin typeface="Girls Have Many Secrets" pitchFamily="2" charset="0"/>
              </a:endParaRPr>
            </a:p>
          </p:txBody>
        </p:sp>
      </p:grpSp>
      <p:grpSp>
        <p:nvGrpSpPr>
          <p:cNvPr id="24" name="Group 23">
            <a:extLst>
              <a:ext uri="{FF2B5EF4-FFF2-40B4-BE49-F238E27FC236}">
                <a16:creationId xmlns:a16="http://schemas.microsoft.com/office/drawing/2014/main" id="{A4040C31-9088-818A-FAB5-A6AA123B94C0}"/>
              </a:ext>
            </a:extLst>
          </p:cNvPr>
          <p:cNvGrpSpPr/>
          <p:nvPr/>
        </p:nvGrpSpPr>
        <p:grpSpPr>
          <a:xfrm>
            <a:off x="4197578" y="2487349"/>
            <a:ext cx="2253907" cy="1924613"/>
            <a:chOff x="4165649" y="2718181"/>
            <a:chExt cx="2253907" cy="1924613"/>
          </a:xfrm>
        </p:grpSpPr>
        <p:sp>
          <p:nvSpPr>
            <p:cNvPr id="16" name="TextBox 15">
              <a:extLst>
                <a:ext uri="{FF2B5EF4-FFF2-40B4-BE49-F238E27FC236}">
                  <a16:creationId xmlns:a16="http://schemas.microsoft.com/office/drawing/2014/main" id="{68E4E8A8-B36E-3274-19F4-AAED3F33AF9D}"/>
                </a:ext>
              </a:extLst>
            </p:cNvPr>
            <p:cNvSpPr txBox="1"/>
            <p:nvPr/>
          </p:nvSpPr>
          <p:spPr>
            <a:xfrm>
              <a:off x="4703498" y="2718181"/>
              <a:ext cx="1178211" cy="1446550"/>
            </a:xfrm>
            <a:prstGeom prst="rect">
              <a:avLst/>
            </a:prstGeom>
            <a:noFill/>
          </p:spPr>
          <p:txBody>
            <a:bodyPr wrap="square">
              <a:spAutoFit/>
            </a:bodyPr>
            <a:lstStyle/>
            <a:p>
              <a:pPr algn="ctr">
                <a:spcAft>
                  <a:spcPts val="600"/>
                </a:spcAft>
              </a:pPr>
              <a:r>
                <a:rPr lang="en-US" sz="8800" dirty="0">
                  <a:solidFill>
                    <a:schemeClr val="bg1"/>
                  </a:solidFill>
                  <a:latin typeface="Fira Sans" panose="020B0503050000020004" pitchFamily="34" charset="0"/>
                </a:rPr>
                <a:t>💻</a:t>
              </a:r>
              <a:endParaRPr lang="es-ES" sz="8800" dirty="0">
                <a:solidFill>
                  <a:schemeClr val="bg1"/>
                </a:solidFill>
                <a:latin typeface="Fira Sans" panose="020B0503050000020004" pitchFamily="34" charset="0"/>
              </a:endParaRPr>
            </a:p>
          </p:txBody>
        </p:sp>
        <p:sp>
          <p:nvSpPr>
            <p:cNvPr id="17" name="TextBox 16">
              <a:extLst>
                <a:ext uri="{FF2B5EF4-FFF2-40B4-BE49-F238E27FC236}">
                  <a16:creationId xmlns:a16="http://schemas.microsoft.com/office/drawing/2014/main" id="{B7EEA141-91C5-D984-3BEE-CA1882DBF4D1}"/>
                </a:ext>
              </a:extLst>
            </p:cNvPr>
            <p:cNvSpPr txBox="1"/>
            <p:nvPr/>
          </p:nvSpPr>
          <p:spPr>
            <a:xfrm>
              <a:off x="5170795" y="3254794"/>
              <a:ext cx="1178211" cy="1015663"/>
            </a:xfrm>
            <a:prstGeom prst="rect">
              <a:avLst/>
            </a:prstGeom>
            <a:noFill/>
          </p:spPr>
          <p:txBody>
            <a:bodyPr wrap="square">
              <a:spAutoFit/>
            </a:bodyPr>
            <a:lstStyle/>
            <a:p>
              <a:pPr algn="ctr">
                <a:spcAft>
                  <a:spcPts val="600"/>
                </a:spcAft>
              </a:pPr>
              <a:r>
                <a:rPr lang="en-US" sz="6000" dirty="0">
                  <a:solidFill>
                    <a:schemeClr val="bg1"/>
                  </a:solidFill>
                  <a:latin typeface="Fira Sans" panose="020B0503050000020004" pitchFamily="34" charset="0"/>
                </a:rPr>
                <a:t>📱</a:t>
              </a:r>
              <a:endParaRPr lang="es-ES" sz="6600" dirty="0">
                <a:solidFill>
                  <a:schemeClr val="bg1"/>
                </a:solidFill>
                <a:latin typeface="Fira Sans" panose="020B0503050000020004" pitchFamily="34" charset="0"/>
              </a:endParaRPr>
            </a:p>
          </p:txBody>
        </p:sp>
        <p:sp>
          <p:nvSpPr>
            <p:cNvPr id="23" name="TextBox 22">
              <a:extLst>
                <a:ext uri="{FF2B5EF4-FFF2-40B4-BE49-F238E27FC236}">
                  <a16:creationId xmlns:a16="http://schemas.microsoft.com/office/drawing/2014/main" id="{4ED7AE29-BA2B-6CCA-7DEA-3AA742E4F041}"/>
                </a:ext>
              </a:extLst>
            </p:cNvPr>
            <p:cNvSpPr txBox="1"/>
            <p:nvPr/>
          </p:nvSpPr>
          <p:spPr>
            <a:xfrm>
              <a:off x="4165649" y="4181129"/>
              <a:ext cx="2253907" cy="461665"/>
            </a:xfrm>
            <a:prstGeom prst="rect">
              <a:avLst/>
            </a:prstGeom>
            <a:noFill/>
          </p:spPr>
          <p:txBody>
            <a:bodyPr wrap="square" rtlCol="0">
              <a:spAutoFit/>
            </a:bodyPr>
            <a:lstStyle/>
            <a:p>
              <a:pPr algn="ctr"/>
              <a:r>
                <a:rPr lang="es-AR" sz="2400" dirty="0" err="1">
                  <a:solidFill>
                    <a:srgbClr val="FFFF00"/>
                  </a:solidFill>
                  <a:latin typeface="Girls Have Many Secrets" pitchFamily="2" charset="0"/>
                </a:rPr>
                <a:t>WebApp</a:t>
              </a:r>
              <a:endParaRPr lang="en-US" sz="2400" dirty="0">
                <a:solidFill>
                  <a:srgbClr val="FFFF00"/>
                </a:solidFill>
                <a:latin typeface="Girls Have Many Secrets" pitchFamily="2" charset="0"/>
              </a:endParaRPr>
            </a:p>
          </p:txBody>
        </p:sp>
      </p:grpSp>
      <p:cxnSp>
        <p:nvCxnSpPr>
          <p:cNvPr id="29" name="Straight Arrow Connector 28">
            <a:extLst>
              <a:ext uri="{FF2B5EF4-FFF2-40B4-BE49-F238E27FC236}">
                <a16:creationId xmlns:a16="http://schemas.microsoft.com/office/drawing/2014/main" id="{F4F5519E-181E-17DA-9416-6905054E301E}"/>
              </a:ext>
            </a:extLst>
          </p:cNvPr>
          <p:cNvCxnSpPr>
            <a:cxnSpLocks/>
            <a:stCxn id="17" idx="0"/>
            <a:endCxn id="14" idx="1"/>
          </p:cNvCxnSpPr>
          <p:nvPr/>
        </p:nvCxnSpPr>
        <p:spPr>
          <a:xfrm>
            <a:off x="5791830" y="3023962"/>
            <a:ext cx="1707383" cy="217829"/>
          </a:xfrm>
          <a:prstGeom prst="straightConnector1">
            <a:avLst/>
          </a:prstGeom>
          <a:ln w="38100">
            <a:solidFill>
              <a:srgbClr val="FFFF00"/>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8F4A9B2-FAD7-CD4F-300E-0E310CF1B634}"/>
              </a:ext>
            </a:extLst>
          </p:cNvPr>
          <p:cNvCxnSpPr>
            <a:cxnSpLocks/>
            <a:stCxn id="20" idx="2"/>
            <a:endCxn id="18" idx="1"/>
          </p:cNvCxnSpPr>
          <p:nvPr/>
        </p:nvCxnSpPr>
        <p:spPr>
          <a:xfrm rot="16200000" flipH="1">
            <a:off x="8515414" y="3668775"/>
            <a:ext cx="990449" cy="1844640"/>
          </a:xfrm>
          <a:prstGeom prst="curvedConnector2">
            <a:avLst/>
          </a:prstGeom>
          <a:ln w="38100">
            <a:solidFill>
              <a:srgbClr val="FFFF00"/>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37" name="Straight Arrow Connector 30">
            <a:extLst>
              <a:ext uri="{FF2B5EF4-FFF2-40B4-BE49-F238E27FC236}">
                <a16:creationId xmlns:a16="http://schemas.microsoft.com/office/drawing/2014/main" id="{6F2D71E8-2555-454F-47DD-15B8B3155306}"/>
              </a:ext>
            </a:extLst>
          </p:cNvPr>
          <p:cNvCxnSpPr>
            <a:cxnSpLocks/>
            <a:stCxn id="14" idx="3"/>
            <a:endCxn id="21" idx="2"/>
          </p:cNvCxnSpPr>
          <p:nvPr/>
        </p:nvCxnSpPr>
        <p:spPr>
          <a:xfrm flipV="1">
            <a:off x="8677424" y="2120077"/>
            <a:ext cx="1460168" cy="1121714"/>
          </a:xfrm>
          <a:prstGeom prst="curvedConnector2">
            <a:avLst/>
          </a:prstGeom>
          <a:ln w="38100">
            <a:solidFill>
              <a:srgbClr val="FFFF00"/>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41" name="Straight Arrow Connector 30">
            <a:extLst>
              <a:ext uri="{FF2B5EF4-FFF2-40B4-BE49-F238E27FC236}">
                <a16:creationId xmlns:a16="http://schemas.microsoft.com/office/drawing/2014/main" id="{718001F9-0AE8-0998-7ED4-138F2B41FC19}"/>
              </a:ext>
            </a:extLst>
          </p:cNvPr>
          <p:cNvCxnSpPr>
            <a:cxnSpLocks/>
            <a:stCxn id="15" idx="1"/>
            <a:endCxn id="16" idx="0"/>
          </p:cNvCxnSpPr>
          <p:nvPr/>
        </p:nvCxnSpPr>
        <p:spPr>
          <a:xfrm rot="10800000" flipV="1">
            <a:off x="5324533" y="1296775"/>
            <a:ext cx="4223954" cy="1190574"/>
          </a:xfrm>
          <a:prstGeom prst="curvedConnector2">
            <a:avLst/>
          </a:prstGeom>
          <a:ln w="38100">
            <a:solidFill>
              <a:srgbClr val="FFFF00"/>
            </a:solidFill>
            <a:tailEnd type="arrow" w="lg" len="med"/>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8B3582D1-27E9-DCB9-C190-B5AF75C6D7C3}"/>
              </a:ext>
            </a:extLst>
          </p:cNvPr>
          <p:cNvSpPr txBox="1"/>
          <p:nvPr/>
        </p:nvSpPr>
        <p:spPr>
          <a:xfrm>
            <a:off x="6606553" y="2606643"/>
            <a:ext cx="337928" cy="461665"/>
          </a:xfrm>
          <a:prstGeom prst="rect">
            <a:avLst/>
          </a:prstGeom>
          <a:noFill/>
        </p:spPr>
        <p:txBody>
          <a:bodyPr wrap="square" rtlCol="0">
            <a:spAutoFit/>
          </a:bodyPr>
          <a:lstStyle/>
          <a:p>
            <a:pPr algn="ctr"/>
            <a:r>
              <a:rPr lang="es-AR" sz="2400" dirty="0">
                <a:solidFill>
                  <a:srgbClr val="FFFF00"/>
                </a:solidFill>
                <a:latin typeface="Girls Have Many Secrets" pitchFamily="2" charset="0"/>
              </a:rPr>
              <a:t>1</a:t>
            </a:r>
            <a:endParaRPr lang="en-US" sz="2400" dirty="0">
              <a:solidFill>
                <a:srgbClr val="FFFF00"/>
              </a:solidFill>
              <a:latin typeface="Girls Have Many Secrets" pitchFamily="2" charset="0"/>
            </a:endParaRPr>
          </a:p>
        </p:txBody>
      </p:sp>
      <p:sp>
        <p:nvSpPr>
          <p:cNvPr id="47" name="TextBox 46">
            <a:extLst>
              <a:ext uri="{FF2B5EF4-FFF2-40B4-BE49-F238E27FC236}">
                <a16:creationId xmlns:a16="http://schemas.microsoft.com/office/drawing/2014/main" id="{C90E2D6A-85AE-0D30-2BBF-58AB7DAAC9F2}"/>
              </a:ext>
            </a:extLst>
          </p:cNvPr>
          <p:cNvSpPr txBox="1"/>
          <p:nvPr/>
        </p:nvSpPr>
        <p:spPr>
          <a:xfrm>
            <a:off x="9065820" y="4496870"/>
            <a:ext cx="337928" cy="461665"/>
          </a:xfrm>
          <a:prstGeom prst="rect">
            <a:avLst/>
          </a:prstGeom>
          <a:noFill/>
        </p:spPr>
        <p:txBody>
          <a:bodyPr wrap="square" rtlCol="0">
            <a:spAutoFit/>
          </a:bodyPr>
          <a:lstStyle/>
          <a:p>
            <a:pPr algn="ctr"/>
            <a:r>
              <a:rPr lang="es-AR" sz="2400" dirty="0">
                <a:solidFill>
                  <a:srgbClr val="FFFF00"/>
                </a:solidFill>
                <a:latin typeface="Girls Have Many Secrets" pitchFamily="2" charset="0"/>
              </a:rPr>
              <a:t>2</a:t>
            </a:r>
            <a:endParaRPr lang="en-US" sz="2400" dirty="0">
              <a:solidFill>
                <a:srgbClr val="FFFF00"/>
              </a:solidFill>
              <a:latin typeface="Girls Have Many Secrets" pitchFamily="2" charset="0"/>
            </a:endParaRPr>
          </a:p>
        </p:txBody>
      </p:sp>
      <p:sp>
        <p:nvSpPr>
          <p:cNvPr id="48" name="TextBox 47">
            <a:extLst>
              <a:ext uri="{FF2B5EF4-FFF2-40B4-BE49-F238E27FC236}">
                <a16:creationId xmlns:a16="http://schemas.microsoft.com/office/drawing/2014/main" id="{9DA4039F-0C39-7BAD-D226-A270E97F0E2E}"/>
              </a:ext>
            </a:extLst>
          </p:cNvPr>
          <p:cNvSpPr txBox="1"/>
          <p:nvPr/>
        </p:nvSpPr>
        <p:spPr>
          <a:xfrm>
            <a:off x="9124220" y="2656773"/>
            <a:ext cx="337928" cy="461665"/>
          </a:xfrm>
          <a:prstGeom prst="rect">
            <a:avLst/>
          </a:prstGeom>
          <a:noFill/>
        </p:spPr>
        <p:txBody>
          <a:bodyPr wrap="square" rtlCol="0">
            <a:spAutoFit/>
          </a:bodyPr>
          <a:lstStyle/>
          <a:p>
            <a:pPr algn="ctr"/>
            <a:r>
              <a:rPr lang="es-AR" sz="2400" dirty="0">
                <a:solidFill>
                  <a:srgbClr val="FFFF00"/>
                </a:solidFill>
                <a:latin typeface="Girls Have Many Secrets" pitchFamily="2" charset="0"/>
              </a:rPr>
              <a:t>3</a:t>
            </a:r>
            <a:endParaRPr lang="en-US" sz="2400" dirty="0">
              <a:solidFill>
                <a:srgbClr val="FFFF00"/>
              </a:solidFill>
              <a:latin typeface="Girls Have Many Secrets" pitchFamily="2" charset="0"/>
            </a:endParaRPr>
          </a:p>
        </p:txBody>
      </p:sp>
      <p:sp>
        <p:nvSpPr>
          <p:cNvPr id="49" name="TextBox 48">
            <a:extLst>
              <a:ext uri="{FF2B5EF4-FFF2-40B4-BE49-F238E27FC236}">
                <a16:creationId xmlns:a16="http://schemas.microsoft.com/office/drawing/2014/main" id="{3E8B0C4B-4426-6B8A-919E-9A2F4D953089}"/>
              </a:ext>
            </a:extLst>
          </p:cNvPr>
          <p:cNvSpPr txBox="1"/>
          <p:nvPr/>
        </p:nvSpPr>
        <p:spPr>
          <a:xfrm>
            <a:off x="6544210" y="1079927"/>
            <a:ext cx="337928" cy="461665"/>
          </a:xfrm>
          <a:prstGeom prst="rect">
            <a:avLst/>
          </a:prstGeom>
          <a:noFill/>
        </p:spPr>
        <p:txBody>
          <a:bodyPr wrap="square" rtlCol="0">
            <a:spAutoFit/>
          </a:bodyPr>
          <a:lstStyle/>
          <a:p>
            <a:pPr algn="ctr"/>
            <a:r>
              <a:rPr lang="es-AR" sz="2400" dirty="0">
                <a:solidFill>
                  <a:srgbClr val="FFFF00"/>
                </a:solidFill>
                <a:latin typeface="Girls Have Many Secrets" pitchFamily="2" charset="0"/>
              </a:rPr>
              <a:t>4</a:t>
            </a:r>
            <a:endParaRPr lang="en-US" sz="2400" dirty="0">
              <a:solidFill>
                <a:srgbClr val="FFFF00"/>
              </a:solidFill>
              <a:latin typeface="Girls Have Many Secrets" pitchFamily="2" charset="0"/>
            </a:endParaRPr>
          </a:p>
        </p:txBody>
      </p:sp>
      <p:sp>
        <p:nvSpPr>
          <p:cNvPr id="10" name="TextBox 9">
            <a:extLst>
              <a:ext uri="{FF2B5EF4-FFF2-40B4-BE49-F238E27FC236}">
                <a16:creationId xmlns:a16="http://schemas.microsoft.com/office/drawing/2014/main" id="{F1F2B664-64F5-6AC4-EB7E-340C048336BB}"/>
              </a:ext>
            </a:extLst>
          </p:cNvPr>
          <p:cNvSpPr txBox="1"/>
          <p:nvPr/>
        </p:nvSpPr>
        <p:spPr>
          <a:xfrm rot="21320333">
            <a:off x="6840035" y="187552"/>
            <a:ext cx="2723587" cy="707886"/>
          </a:xfrm>
          <a:prstGeom prst="rect">
            <a:avLst/>
          </a:prstGeom>
          <a:noFill/>
        </p:spPr>
        <p:txBody>
          <a:bodyPr wrap="square" rtlCol="0">
            <a:spAutoFit/>
          </a:bodyPr>
          <a:lstStyle/>
          <a:p>
            <a:pPr algn="ctr"/>
            <a:r>
              <a:rPr lang="es-AR" sz="4000" dirty="0">
                <a:solidFill>
                  <a:srgbClr val="FFFF00"/>
                </a:solidFill>
                <a:latin typeface="Girls Have Many Secrets" pitchFamily="2" charset="0"/>
              </a:rPr>
              <a:t>Cache </a:t>
            </a:r>
            <a:r>
              <a:rPr lang="es-AR" sz="4000" dirty="0" err="1">
                <a:solidFill>
                  <a:srgbClr val="FFFF00"/>
                </a:solidFill>
                <a:latin typeface="Girls Have Many Secrets" pitchFamily="2" charset="0"/>
              </a:rPr>
              <a:t>First</a:t>
            </a:r>
            <a:endParaRPr lang="en-US" sz="4000" dirty="0">
              <a:solidFill>
                <a:srgbClr val="FFFF00"/>
              </a:solidFill>
              <a:latin typeface="Girls Have Many Secrets" pitchFamily="2" charset="0"/>
            </a:endParaRPr>
          </a:p>
        </p:txBody>
      </p:sp>
      <p:grpSp>
        <p:nvGrpSpPr>
          <p:cNvPr id="36" name="Group 35">
            <a:extLst>
              <a:ext uri="{FF2B5EF4-FFF2-40B4-BE49-F238E27FC236}">
                <a16:creationId xmlns:a16="http://schemas.microsoft.com/office/drawing/2014/main" id="{3FA9DEA5-DC21-AE7E-A03F-E07FCF16F157}"/>
              </a:ext>
            </a:extLst>
          </p:cNvPr>
          <p:cNvGrpSpPr/>
          <p:nvPr/>
        </p:nvGrpSpPr>
        <p:grpSpPr>
          <a:xfrm>
            <a:off x="257306" y="246819"/>
            <a:ext cx="7428010" cy="646331"/>
            <a:chOff x="344390" y="1412206"/>
            <a:chExt cx="7428010" cy="646331"/>
          </a:xfrm>
        </p:grpSpPr>
        <p:sp>
          <p:nvSpPr>
            <p:cNvPr id="38" name="TextBox 37">
              <a:extLst>
                <a:ext uri="{FF2B5EF4-FFF2-40B4-BE49-F238E27FC236}">
                  <a16:creationId xmlns:a16="http://schemas.microsoft.com/office/drawing/2014/main" id="{5FDB2B08-12A6-1960-3457-ED3AF693F8BD}"/>
                </a:ext>
              </a:extLst>
            </p:cNvPr>
            <p:cNvSpPr txBox="1"/>
            <p:nvPr/>
          </p:nvSpPr>
          <p:spPr>
            <a:xfrm>
              <a:off x="344390" y="1412206"/>
              <a:ext cx="7428010" cy="646331"/>
            </a:xfrm>
            <a:prstGeom prst="rect">
              <a:avLst/>
            </a:prstGeom>
            <a:noFill/>
          </p:spPr>
          <p:txBody>
            <a:bodyPr wrap="square" rtlCol="0">
              <a:spAutoFit/>
            </a:bodyPr>
            <a:lstStyle/>
            <a:p>
              <a:r>
                <a:rPr lang="en-US" sz="3600" dirty="0">
                  <a:solidFill>
                    <a:schemeClr val="bg1"/>
                  </a:solidFill>
                  <a:latin typeface="Fira Sans" panose="020B0503050000020004" pitchFamily="34" charset="0"/>
                </a:rPr>
                <a:t>¿</a:t>
              </a:r>
              <a:r>
                <a:rPr lang="en-US" sz="3600" dirty="0" err="1">
                  <a:solidFill>
                    <a:schemeClr val="bg1"/>
                  </a:solidFill>
                  <a:latin typeface="Fira Sans" panose="020B0503050000020004" pitchFamily="34" charset="0"/>
                </a:rPr>
                <a:t>Cómo</a:t>
              </a:r>
              <a:r>
                <a:rPr lang="en-US" sz="3600" dirty="0">
                  <a:solidFill>
                    <a:schemeClr val="bg1"/>
                  </a:solidFill>
                  <a:latin typeface="Fira Sans" panose="020B0503050000020004" pitchFamily="34" charset="0"/>
                </a:rPr>
                <a:t> </a:t>
              </a:r>
              <a:r>
                <a:rPr lang="en-US" sz="3600" dirty="0" err="1">
                  <a:solidFill>
                    <a:schemeClr val="bg1"/>
                  </a:solidFill>
                  <a:latin typeface="Fira Sans" panose="020B0503050000020004" pitchFamily="34" charset="0"/>
                </a:rPr>
                <a:t>hacer</a:t>
              </a:r>
              <a:r>
                <a:rPr lang="en-US" sz="3600" dirty="0">
                  <a:solidFill>
                    <a:schemeClr val="bg1"/>
                  </a:solidFill>
                  <a:latin typeface="Fira Sans" panose="020B0503050000020004" pitchFamily="34" charset="0"/>
                </a:rPr>
                <a:t> </a:t>
              </a:r>
              <a:r>
                <a:rPr lang="en-US" sz="3600" dirty="0" err="1">
                  <a:solidFill>
                    <a:schemeClr val="bg1"/>
                  </a:solidFill>
                  <a:latin typeface="Fira Sans" panose="020B0503050000020004" pitchFamily="34" charset="0"/>
                </a:rPr>
                <a:t>una</a:t>
              </a:r>
              <a:r>
                <a:rPr lang="en-US" sz="3600" dirty="0">
                  <a:solidFill>
                    <a:schemeClr val="bg1"/>
                  </a:solidFill>
                  <a:latin typeface="Fira Sans" panose="020B0503050000020004" pitchFamily="34" charset="0"/>
                </a:rPr>
                <a:t>          ?</a:t>
              </a:r>
            </a:p>
          </p:txBody>
        </p:sp>
        <p:grpSp>
          <p:nvGrpSpPr>
            <p:cNvPr id="39" name="Group 38">
              <a:extLst>
                <a:ext uri="{FF2B5EF4-FFF2-40B4-BE49-F238E27FC236}">
                  <a16:creationId xmlns:a16="http://schemas.microsoft.com/office/drawing/2014/main" id="{1A2EECC1-ED6E-DBAA-A659-4765A7C3D0A3}"/>
                </a:ext>
              </a:extLst>
            </p:cNvPr>
            <p:cNvGrpSpPr/>
            <p:nvPr/>
          </p:nvGrpSpPr>
          <p:grpSpPr>
            <a:xfrm>
              <a:off x="4204024" y="1552732"/>
              <a:ext cx="918066" cy="340949"/>
              <a:chOff x="-2324696" y="2904313"/>
              <a:chExt cx="1954896" cy="726002"/>
            </a:xfrm>
          </p:grpSpPr>
          <p:sp>
            <p:nvSpPr>
              <p:cNvPr id="40" name="Freeform: Shape 39">
                <a:extLst>
                  <a:ext uri="{FF2B5EF4-FFF2-40B4-BE49-F238E27FC236}">
                    <a16:creationId xmlns:a16="http://schemas.microsoft.com/office/drawing/2014/main" id="{461C7735-ECF5-B7AE-D3F3-B22DEC8639FE}"/>
                  </a:ext>
                </a:extLst>
              </p:cNvPr>
              <p:cNvSpPr/>
              <p:nvPr/>
            </p:nvSpPr>
            <p:spPr>
              <a:xfrm>
                <a:off x="-877078" y="2904313"/>
                <a:ext cx="507278" cy="723393"/>
              </a:xfrm>
              <a:custGeom>
                <a:avLst/>
                <a:gdLst>
                  <a:gd name="connsiteX0" fmla="*/ 689 w 747308"/>
                  <a:gd name="connsiteY0" fmla="*/ 874927 h 1065677"/>
                  <a:gd name="connsiteX1" fmla="*/ 82460 w 747308"/>
                  <a:gd name="connsiteY1" fmla="*/ 668150 h 1065677"/>
                  <a:gd name="connsiteX2" fmla="*/ 318558 w 747308"/>
                  <a:gd name="connsiteY2" fmla="*/ 668150 h 1065677"/>
                  <a:gd name="connsiteX3" fmla="*/ 206489 w 747308"/>
                  <a:gd name="connsiteY3" fmla="*/ 354479 h 1065677"/>
                  <a:gd name="connsiteX4" fmla="*/ 346632 w 747308"/>
                  <a:gd name="connsiteY4" fmla="*/ 116 h 1065677"/>
                  <a:gd name="connsiteX5" fmla="*/ 747998 w 747308"/>
                  <a:gd name="connsiteY5" fmla="*/ 1065794 h 1065677"/>
                  <a:gd name="connsiteX6" fmla="*/ 452007 w 747308"/>
                  <a:gd name="connsiteY6" fmla="*/ 1065794 h 1065677"/>
                  <a:gd name="connsiteX7" fmla="*/ 383422 w 747308"/>
                  <a:gd name="connsiteY7" fmla="*/ 874927 h 1065677"/>
                  <a:gd name="connsiteX8" fmla="*/ 689 w 747308"/>
                  <a:gd name="connsiteY8" fmla="*/ 874927 h 1065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7308" h="1065677">
                    <a:moveTo>
                      <a:pt x="689" y="874927"/>
                    </a:moveTo>
                    <a:lnTo>
                      <a:pt x="82460" y="668150"/>
                    </a:lnTo>
                    <a:lnTo>
                      <a:pt x="318558" y="668150"/>
                    </a:lnTo>
                    <a:lnTo>
                      <a:pt x="206489" y="354479"/>
                    </a:lnTo>
                    <a:lnTo>
                      <a:pt x="346632" y="116"/>
                    </a:lnTo>
                    <a:lnTo>
                      <a:pt x="747998" y="1065794"/>
                    </a:lnTo>
                    <a:lnTo>
                      <a:pt x="452007" y="1065794"/>
                    </a:lnTo>
                    <a:lnTo>
                      <a:pt x="383422" y="874927"/>
                    </a:lnTo>
                    <a:lnTo>
                      <a:pt x="689" y="874927"/>
                    </a:lnTo>
                    <a:close/>
                  </a:path>
                </a:pathLst>
              </a:custGeom>
              <a:solidFill>
                <a:schemeClr val="bg1">
                  <a:alpha val="91000"/>
                </a:schemeClr>
              </a:solidFill>
              <a:ln w="22666" cap="flat">
                <a:noFill/>
                <a:prstDash val="solid"/>
                <a:round/>
              </a:ln>
            </p:spPr>
            <p:txBody>
              <a:bodyPr rtlCol="0" anchor="ctr"/>
              <a:lstStyle/>
              <a:p>
                <a:endParaRPr lang="en-US"/>
              </a:p>
            </p:txBody>
          </p:sp>
          <p:sp>
            <p:nvSpPr>
              <p:cNvPr id="42" name="Freeform: Shape 41">
                <a:extLst>
                  <a:ext uri="{FF2B5EF4-FFF2-40B4-BE49-F238E27FC236}">
                    <a16:creationId xmlns:a16="http://schemas.microsoft.com/office/drawing/2014/main" id="{F7ECD3F9-81F4-21F9-8383-9DB48FAB7D52}"/>
                  </a:ext>
                </a:extLst>
              </p:cNvPr>
              <p:cNvSpPr/>
              <p:nvPr/>
            </p:nvSpPr>
            <p:spPr>
              <a:xfrm>
                <a:off x="-1833714" y="2906889"/>
                <a:ext cx="1040375" cy="723389"/>
              </a:xfrm>
              <a:custGeom>
                <a:avLst/>
                <a:gdLst>
                  <a:gd name="connsiteX0" fmla="*/ 1103388 w 1532655"/>
                  <a:gd name="connsiteY0" fmla="*/ 1065776 h 1065677"/>
                  <a:gd name="connsiteX1" fmla="*/ 1533054 w 1532655"/>
                  <a:gd name="connsiteY1" fmla="*/ 98 h 1065677"/>
                  <a:gd name="connsiteX2" fmla="*/ 1248206 w 1532655"/>
                  <a:gd name="connsiteY2" fmla="*/ 121 h 1065677"/>
                  <a:gd name="connsiteX3" fmla="*/ 954280 w 1532655"/>
                  <a:gd name="connsiteY3" fmla="*/ 688785 h 1065677"/>
                  <a:gd name="connsiteX4" fmla="*/ 745257 w 1532655"/>
                  <a:gd name="connsiteY4" fmla="*/ 121 h 1065677"/>
                  <a:gd name="connsiteX5" fmla="*/ 526316 w 1532655"/>
                  <a:gd name="connsiteY5" fmla="*/ 121 h 1065677"/>
                  <a:gd name="connsiteX6" fmla="*/ 301905 w 1532655"/>
                  <a:gd name="connsiteY6" fmla="*/ 688785 h 1065677"/>
                  <a:gd name="connsiteX7" fmla="*/ 143629 w 1532655"/>
                  <a:gd name="connsiteY7" fmla="*/ 374956 h 1065677"/>
                  <a:gd name="connsiteX8" fmla="*/ 399 w 1532655"/>
                  <a:gd name="connsiteY8" fmla="*/ 816219 h 1065677"/>
                  <a:gd name="connsiteX9" fmla="*/ 145830 w 1532655"/>
                  <a:gd name="connsiteY9" fmla="*/ 1065776 h 1065677"/>
                  <a:gd name="connsiteX10" fmla="*/ 426162 w 1532655"/>
                  <a:gd name="connsiteY10" fmla="*/ 1065776 h 1065677"/>
                  <a:gd name="connsiteX11" fmla="*/ 628966 w 1532655"/>
                  <a:gd name="connsiteY11" fmla="*/ 448193 h 1065677"/>
                  <a:gd name="connsiteX12" fmla="*/ 822307 w 1532655"/>
                  <a:gd name="connsiteY12" fmla="*/ 1065776 h 1065677"/>
                  <a:gd name="connsiteX13" fmla="*/ 1103388 w 1532655"/>
                  <a:gd name="connsiteY13" fmla="*/ 1065776 h 1065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2655" h="1065677">
                    <a:moveTo>
                      <a:pt x="1103388" y="1065776"/>
                    </a:moveTo>
                    <a:lnTo>
                      <a:pt x="1533054" y="98"/>
                    </a:lnTo>
                    <a:lnTo>
                      <a:pt x="1248206" y="121"/>
                    </a:lnTo>
                    <a:lnTo>
                      <a:pt x="954280" y="688785"/>
                    </a:lnTo>
                    <a:lnTo>
                      <a:pt x="745257" y="121"/>
                    </a:lnTo>
                    <a:lnTo>
                      <a:pt x="526316" y="121"/>
                    </a:lnTo>
                    <a:lnTo>
                      <a:pt x="301905" y="688785"/>
                    </a:lnTo>
                    <a:lnTo>
                      <a:pt x="143629" y="374956"/>
                    </a:lnTo>
                    <a:lnTo>
                      <a:pt x="399" y="816219"/>
                    </a:lnTo>
                    <a:lnTo>
                      <a:pt x="145830" y="1065776"/>
                    </a:lnTo>
                    <a:lnTo>
                      <a:pt x="426162" y="1065776"/>
                    </a:lnTo>
                    <a:lnTo>
                      <a:pt x="628966" y="448193"/>
                    </a:lnTo>
                    <a:lnTo>
                      <a:pt x="822307" y="1065776"/>
                    </a:lnTo>
                    <a:lnTo>
                      <a:pt x="1103388" y="1065776"/>
                    </a:lnTo>
                    <a:close/>
                  </a:path>
                </a:pathLst>
              </a:custGeom>
              <a:solidFill>
                <a:srgbClr val="5A0FC8"/>
              </a:solidFill>
              <a:ln w="22666" cap="flat">
                <a:noFill/>
                <a:prstDash val="solid"/>
                <a:round/>
              </a:ln>
            </p:spPr>
            <p:txBody>
              <a:bodyPr rtlCol="0" anchor="ctr"/>
              <a:lstStyle/>
              <a:p>
                <a:endParaRPr lang="en-US"/>
              </a:p>
            </p:txBody>
          </p:sp>
          <p:sp>
            <p:nvSpPr>
              <p:cNvPr id="43" name="Freeform: Shape 42">
                <a:extLst>
                  <a:ext uri="{FF2B5EF4-FFF2-40B4-BE49-F238E27FC236}">
                    <a16:creationId xmlns:a16="http://schemas.microsoft.com/office/drawing/2014/main" id="{3E2C2DAE-0CC3-D480-5A40-9114A9248849}"/>
                  </a:ext>
                </a:extLst>
              </p:cNvPr>
              <p:cNvSpPr/>
              <p:nvPr/>
            </p:nvSpPr>
            <p:spPr>
              <a:xfrm>
                <a:off x="-2324696" y="2906924"/>
                <a:ext cx="515906" cy="723391"/>
              </a:xfrm>
              <a:custGeom>
                <a:avLst/>
                <a:gdLst>
                  <a:gd name="connsiteX0" fmla="*/ 270455 w 760018"/>
                  <a:gd name="connsiteY0" fmla="*/ 699929 h 1065677"/>
                  <a:gd name="connsiteX1" fmla="*/ 445912 w 760018"/>
                  <a:gd name="connsiteY1" fmla="*/ 699929 h 1065677"/>
                  <a:gd name="connsiteX2" fmla="*/ 587893 w 760018"/>
                  <a:gd name="connsiteY2" fmla="*/ 682136 h 1065677"/>
                  <a:gd name="connsiteX3" fmla="*/ 633261 w 760018"/>
                  <a:gd name="connsiteY3" fmla="*/ 542356 h 1065677"/>
                  <a:gd name="connsiteX4" fmla="*/ 760082 w 760018"/>
                  <a:gd name="connsiteY4" fmla="*/ 151634 h 1065677"/>
                  <a:gd name="connsiteX5" fmla="*/ 726992 w 760018"/>
                  <a:gd name="connsiteY5" fmla="*/ 108196 h 1065677"/>
                  <a:gd name="connsiteX6" fmla="*/ 441191 w 760018"/>
                  <a:gd name="connsiteY6" fmla="*/ 98 h 1065677"/>
                  <a:gd name="connsiteX7" fmla="*/ 64 w 760018"/>
                  <a:gd name="connsiteY7" fmla="*/ 98 h 1065677"/>
                  <a:gd name="connsiteX8" fmla="*/ 64 w 760018"/>
                  <a:gd name="connsiteY8" fmla="*/ 1065776 h 1065677"/>
                  <a:gd name="connsiteX9" fmla="*/ 270455 w 760018"/>
                  <a:gd name="connsiteY9" fmla="*/ 1065776 h 1065677"/>
                  <a:gd name="connsiteX10" fmla="*/ 270455 w 760018"/>
                  <a:gd name="connsiteY10" fmla="*/ 699929 h 1065677"/>
                  <a:gd name="connsiteX11" fmla="*/ 502695 w 760018"/>
                  <a:gd name="connsiteY11" fmla="*/ 245252 h 1065677"/>
                  <a:gd name="connsiteX12" fmla="*/ 540846 w 760018"/>
                  <a:gd name="connsiteY12" fmla="*/ 348016 h 1065677"/>
                  <a:gd name="connsiteX13" fmla="*/ 507302 w 760018"/>
                  <a:gd name="connsiteY13" fmla="*/ 450916 h 1065677"/>
                  <a:gd name="connsiteX14" fmla="*/ 371857 w 760018"/>
                  <a:gd name="connsiteY14" fmla="*/ 493175 h 1065677"/>
                  <a:gd name="connsiteX15" fmla="*/ 270455 w 760018"/>
                  <a:gd name="connsiteY15" fmla="*/ 493175 h 1065677"/>
                  <a:gd name="connsiteX16" fmla="*/ 270455 w 760018"/>
                  <a:gd name="connsiteY16" fmla="*/ 206875 h 1065677"/>
                  <a:gd name="connsiteX17" fmla="*/ 372606 w 760018"/>
                  <a:gd name="connsiteY17" fmla="*/ 206875 h 1065677"/>
                  <a:gd name="connsiteX18" fmla="*/ 502695 w 760018"/>
                  <a:gd name="connsiteY18" fmla="*/ 245252 h 1065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60018" h="1065677">
                    <a:moveTo>
                      <a:pt x="270455" y="699929"/>
                    </a:moveTo>
                    <a:lnTo>
                      <a:pt x="445912" y="699929"/>
                    </a:lnTo>
                    <a:cubicBezTo>
                      <a:pt x="499064" y="699929"/>
                      <a:pt x="546383" y="694005"/>
                      <a:pt x="587893" y="682136"/>
                    </a:cubicBezTo>
                    <a:lnTo>
                      <a:pt x="633261" y="542356"/>
                    </a:lnTo>
                    <a:lnTo>
                      <a:pt x="760082" y="151634"/>
                    </a:lnTo>
                    <a:cubicBezTo>
                      <a:pt x="750436" y="136338"/>
                      <a:pt x="739407" y="121835"/>
                      <a:pt x="726992" y="108196"/>
                    </a:cubicBezTo>
                    <a:cubicBezTo>
                      <a:pt x="661880" y="36115"/>
                      <a:pt x="566605" y="98"/>
                      <a:pt x="441191" y="98"/>
                    </a:cubicBezTo>
                    <a:lnTo>
                      <a:pt x="64" y="98"/>
                    </a:lnTo>
                    <a:lnTo>
                      <a:pt x="64" y="1065776"/>
                    </a:lnTo>
                    <a:lnTo>
                      <a:pt x="270455" y="1065776"/>
                    </a:lnTo>
                    <a:lnTo>
                      <a:pt x="270455" y="699929"/>
                    </a:lnTo>
                    <a:close/>
                    <a:moveTo>
                      <a:pt x="502695" y="245252"/>
                    </a:moveTo>
                    <a:cubicBezTo>
                      <a:pt x="528136" y="270852"/>
                      <a:pt x="540846" y="305122"/>
                      <a:pt x="540846" y="348016"/>
                    </a:cubicBezTo>
                    <a:cubicBezTo>
                      <a:pt x="540846" y="391273"/>
                      <a:pt x="529657" y="425566"/>
                      <a:pt x="507302" y="450916"/>
                    </a:cubicBezTo>
                    <a:cubicBezTo>
                      <a:pt x="482769" y="479081"/>
                      <a:pt x="437628" y="493175"/>
                      <a:pt x="371857" y="493175"/>
                    </a:cubicBezTo>
                    <a:lnTo>
                      <a:pt x="270455" y="493175"/>
                    </a:lnTo>
                    <a:lnTo>
                      <a:pt x="270455" y="206875"/>
                    </a:lnTo>
                    <a:lnTo>
                      <a:pt x="372606" y="206875"/>
                    </a:lnTo>
                    <a:cubicBezTo>
                      <a:pt x="433906" y="206875"/>
                      <a:pt x="477276" y="219652"/>
                      <a:pt x="502695" y="245252"/>
                    </a:cubicBezTo>
                    <a:close/>
                  </a:path>
                </a:pathLst>
              </a:custGeom>
              <a:solidFill>
                <a:schemeClr val="bg1">
                  <a:alpha val="91000"/>
                </a:schemeClr>
              </a:solidFill>
              <a:ln w="22666" cap="flat">
                <a:noFill/>
                <a:prstDash val="solid"/>
                <a:round/>
              </a:ln>
            </p:spPr>
            <p:txBody>
              <a:bodyPr rtlCol="0" anchor="ctr"/>
              <a:lstStyle/>
              <a:p>
                <a:endParaRPr lang="en-US"/>
              </a:p>
            </p:txBody>
          </p:sp>
        </p:grpSp>
      </p:grpSp>
    </p:spTree>
    <p:extLst>
      <p:ext uri="{BB962C8B-B14F-4D97-AF65-F5344CB8AC3E}">
        <p14:creationId xmlns:p14="http://schemas.microsoft.com/office/powerpoint/2010/main" val="15620294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2FC024E-9034-7B1C-FD6E-1A4799C7DD93}"/>
              </a:ext>
            </a:extLst>
          </p:cNvPr>
          <p:cNvSpPr txBox="1"/>
          <p:nvPr/>
        </p:nvSpPr>
        <p:spPr>
          <a:xfrm>
            <a:off x="4197579" y="-14796824"/>
            <a:ext cx="7659459" cy="9233297"/>
          </a:xfrm>
          <a:prstGeom prst="rect">
            <a:avLst/>
          </a:prstGeom>
          <a:noFill/>
        </p:spPr>
        <p:txBody>
          <a:bodyPr wrap="square">
            <a:spAutoFit/>
          </a:bodyPr>
          <a:lstStyle/>
          <a:p>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"name"</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"My </a:t>
            </a:r>
            <a:r>
              <a:rPr lang="en-US" b="0" dirty="0" err="1">
                <a:solidFill>
                  <a:srgbClr val="CE9178"/>
                </a:solidFill>
                <a:effectLst/>
                <a:latin typeface="Fira Code" panose="020B0809050000020004" pitchFamily="49" charset="0"/>
              </a:rPr>
              <a:t>ToDo</a:t>
            </a:r>
            <a:r>
              <a:rPr lang="en-US" b="0" dirty="0">
                <a:solidFill>
                  <a:srgbClr val="CE9178"/>
                </a:solidFill>
                <a:effectLst/>
                <a:latin typeface="Fira Code" panose="020B0809050000020004" pitchFamily="49" charset="0"/>
              </a:rPr>
              <a:t> List"</a:t>
            </a:r>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a:t>
            </a:r>
            <a:r>
              <a:rPr lang="en-US" b="0" dirty="0" err="1">
                <a:solidFill>
                  <a:srgbClr val="9CDCFE"/>
                </a:solidFill>
                <a:effectLst/>
                <a:latin typeface="Fira Code" panose="020B0809050000020004" pitchFamily="49" charset="0"/>
              </a:rPr>
              <a:t>short_name</a:t>
            </a:r>
            <a:r>
              <a:rPr lang="en-US" b="0" dirty="0">
                <a:solidFill>
                  <a:srgbClr val="9CDCFE"/>
                </a:solidFill>
                <a:effectLst/>
                <a:latin typeface="Fira Code" panose="020B0809050000020004" pitchFamily="49" charset="0"/>
              </a:rPr>
              <a:t>"</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a:t>
            </a:r>
            <a:r>
              <a:rPr lang="en-US" b="0" dirty="0" err="1">
                <a:solidFill>
                  <a:srgbClr val="CE9178"/>
                </a:solidFill>
                <a:effectLst/>
                <a:latin typeface="Fira Code" panose="020B0809050000020004" pitchFamily="49" charset="0"/>
              </a:rPr>
              <a:t>MyToDoList</a:t>
            </a:r>
            <a:r>
              <a:rPr lang="en-US" b="0" dirty="0">
                <a:solidFill>
                  <a:srgbClr val="CE9178"/>
                </a:solidFill>
                <a:effectLst/>
                <a:latin typeface="Fira Code" panose="020B0809050000020004" pitchFamily="49" charset="0"/>
              </a:rPr>
              <a:t>"</a:t>
            </a:r>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"description"</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"Just a simple example of a PWA"</a:t>
            </a:r>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a:t>
            </a:r>
            <a:r>
              <a:rPr lang="en-US" b="0" dirty="0" err="1">
                <a:solidFill>
                  <a:srgbClr val="9CDCFE"/>
                </a:solidFill>
                <a:effectLst/>
                <a:latin typeface="Fira Code" panose="020B0809050000020004" pitchFamily="49" charset="0"/>
              </a:rPr>
              <a:t>start_url</a:t>
            </a:r>
            <a:r>
              <a:rPr lang="en-US" b="0" dirty="0">
                <a:solidFill>
                  <a:srgbClr val="9CDCFE"/>
                </a:solidFill>
                <a:effectLst/>
                <a:latin typeface="Fira Code" panose="020B0809050000020004" pitchFamily="49" charset="0"/>
              </a:rPr>
              <a:t>"</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"index.html"</a:t>
            </a:r>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"id"</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"index.html"</a:t>
            </a:r>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a:t>
            </a:r>
            <a:r>
              <a:rPr lang="en-US" b="0" dirty="0" err="1">
                <a:solidFill>
                  <a:srgbClr val="9CDCFE"/>
                </a:solidFill>
                <a:effectLst/>
                <a:latin typeface="Fira Code" panose="020B0809050000020004" pitchFamily="49" charset="0"/>
              </a:rPr>
              <a:t>display_override</a:t>
            </a:r>
            <a:r>
              <a:rPr lang="en-US" b="0" dirty="0">
                <a:solidFill>
                  <a:srgbClr val="9CDCFE"/>
                </a:solidFill>
                <a:effectLst/>
                <a:latin typeface="Fira Code" panose="020B0809050000020004" pitchFamily="49" charset="0"/>
              </a:rPr>
              <a:t>"</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"window-controls-overlay"</a:t>
            </a:r>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a:t>
            </a:r>
            <a:r>
              <a:rPr lang="en-US" b="0" dirty="0" err="1">
                <a:solidFill>
                  <a:srgbClr val="9CDCFE"/>
                </a:solidFill>
                <a:effectLst/>
                <a:latin typeface="Fira Code" panose="020B0809050000020004" pitchFamily="49" charset="0"/>
              </a:rPr>
              <a:t>background_color</a:t>
            </a:r>
            <a:r>
              <a:rPr lang="en-US" b="0" dirty="0">
                <a:solidFill>
                  <a:srgbClr val="9CDCFE"/>
                </a:solidFill>
                <a:effectLst/>
                <a:latin typeface="Fira Code" panose="020B0809050000020004" pitchFamily="49" charset="0"/>
              </a:rPr>
              <a:t>"</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"#222"</a:t>
            </a:r>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a:t>
            </a:r>
            <a:r>
              <a:rPr lang="en-US" b="0" dirty="0" err="1">
                <a:solidFill>
                  <a:srgbClr val="9CDCFE"/>
                </a:solidFill>
                <a:effectLst/>
                <a:latin typeface="Fira Code" panose="020B0809050000020004" pitchFamily="49" charset="0"/>
              </a:rPr>
              <a:t>theme_color</a:t>
            </a:r>
            <a:r>
              <a:rPr lang="en-US" b="0" dirty="0">
                <a:solidFill>
                  <a:srgbClr val="9CDCFE"/>
                </a:solidFill>
                <a:effectLst/>
                <a:latin typeface="Fira Code" panose="020B0809050000020004" pitchFamily="49" charset="0"/>
              </a:rPr>
              <a:t>"</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"#222"</a:t>
            </a:r>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"orientation"</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"portrait-primary"</a:t>
            </a:r>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"icons"</a:t>
            </a:r>
            <a:r>
              <a:rPr lang="en-US" b="0" dirty="0">
                <a:solidFill>
                  <a:srgbClr val="D4D4D4"/>
                </a:solidFill>
                <a:effectLst/>
                <a:latin typeface="Fira Code" panose="020B0809050000020004" pitchFamily="49" charset="0"/>
              </a:rPr>
              <a:t>: [</a:t>
            </a:r>
          </a:p>
          <a:p>
            <a:r>
              <a:rPr lang="en-US" b="0" dirty="0">
                <a:solidFill>
                  <a:srgbClr val="D4D4D4"/>
                </a:solidFill>
                <a:effectLst/>
                <a:latin typeface="Fira Code" panose="020B0809050000020004" pitchFamily="49" charset="0"/>
              </a:rPr>
              <a:t>        {</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a:t>
            </a:r>
            <a:r>
              <a:rPr lang="en-US" b="0" dirty="0" err="1">
                <a:solidFill>
                  <a:srgbClr val="9CDCFE"/>
                </a:solidFill>
                <a:effectLst/>
                <a:latin typeface="Fira Code" panose="020B0809050000020004" pitchFamily="49" charset="0"/>
              </a:rPr>
              <a:t>src</a:t>
            </a:r>
            <a:r>
              <a:rPr lang="en-US" b="0" dirty="0">
                <a:solidFill>
                  <a:srgbClr val="9CDCFE"/>
                </a:solidFill>
                <a:effectLst/>
                <a:latin typeface="Fira Code" panose="020B0809050000020004" pitchFamily="49" charset="0"/>
              </a:rPr>
              <a:t>"</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"/assets/icons/icon-192x192.png"</a:t>
            </a:r>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"sizes"</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"192x192"</a:t>
            </a:r>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"type"</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"image/</a:t>
            </a:r>
            <a:r>
              <a:rPr lang="en-US" b="0" dirty="0" err="1">
                <a:solidFill>
                  <a:srgbClr val="CE9178"/>
                </a:solidFill>
                <a:effectLst/>
                <a:latin typeface="Fira Code" panose="020B0809050000020004" pitchFamily="49" charset="0"/>
              </a:rPr>
              <a:t>png</a:t>
            </a:r>
            <a:r>
              <a:rPr lang="en-US" b="0" dirty="0">
                <a:solidFill>
                  <a:srgbClr val="CE9178"/>
                </a:solidFill>
                <a:effectLst/>
                <a:latin typeface="Fira Code" panose="020B0809050000020004" pitchFamily="49" charset="0"/>
              </a:rPr>
              <a:t>"</a:t>
            </a:r>
            <a:endParaRPr lang="en-US" b="0" dirty="0">
              <a:solidFill>
                <a:srgbClr val="D4D4D4"/>
              </a:solidFill>
              <a:effectLst/>
              <a:latin typeface="Fira Code" panose="020B0809050000020004" pitchFamily="49" charset="0"/>
            </a:endParaRPr>
          </a:p>
          <a:p>
            <a:r>
              <a:rPr lang="en-US" b="0" dirty="0">
                <a:solidFill>
                  <a:srgbClr val="D4D4D4"/>
                </a:solidFill>
                <a:effectLst/>
                <a:latin typeface="Fira Code" panose="020B0809050000020004" pitchFamily="49" charset="0"/>
              </a:rPr>
              <a:t>        },</a:t>
            </a:r>
          </a:p>
          <a:p>
            <a:r>
              <a:rPr lang="en-US" b="0" dirty="0">
                <a:solidFill>
                  <a:srgbClr val="D4D4D4"/>
                </a:solidFill>
                <a:effectLst/>
                <a:latin typeface="Fira Code" panose="020B0809050000020004" pitchFamily="49" charset="0"/>
              </a:rPr>
              <a:t>        {</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a:t>
            </a:r>
            <a:r>
              <a:rPr lang="en-US" b="0" dirty="0" err="1">
                <a:solidFill>
                  <a:srgbClr val="9CDCFE"/>
                </a:solidFill>
                <a:effectLst/>
                <a:latin typeface="Fira Code" panose="020B0809050000020004" pitchFamily="49" charset="0"/>
              </a:rPr>
              <a:t>src</a:t>
            </a:r>
            <a:r>
              <a:rPr lang="en-US" b="0" dirty="0">
                <a:solidFill>
                  <a:srgbClr val="9CDCFE"/>
                </a:solidFill>
                <a:effectLst/>
                <a:latin typeface="Fira Code" panose="020B0809050000020004" pitchFamily="49" charset="0"/>
              </a:rPr>
              <a:t>"</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"/assets/icons/icon-256x256.png"</a:t>
            </a:r>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"sizes"</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"256x256"</a:t>
            </a:r>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"type"</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"image/</a:t>
            </a:r>
            <a:r>
              <a:rPr lang="en-US" b="0" dirty="0" err="1">
                <a:solidFill>
                  <a:srgbClr val="CE9178"/>
                </a:solidFill>
                <a:effectLst/>
                <a:latin typeface="Fira Code" panose="020B0809050000020004" pitchFamily="49" charset="0"/>
              </a:rPr>
              <a:t>png</a:t>
            </a:r>
            <a:r>
              <a:rPr lang="en-US" b="0" dirty="0">
                <a:solidFill>
                  <a:srgbClr val="CE9178"/>
                </a:solidFill>
                <a:effectLst/>
                <a:latin typeface="Fira Code" panose="020B0809050000020004" pitchFamily="49" charset="0"/>
              </a:rPr>
              <a:t>"</a:t>
            </a:r>
            <a:endParaRPr lang="en-US" b="0" dirty="0">
              <a:solidFill>
                <a:srgbClr val="D4D4D4"/>
              </a:solidFill>
              <a:effectLst/>
              <a:latin typeface="Fira Code" panose="020B0809050000020004" pitchFamily="49" charset="0"/>
            </a:endParaRPr>
          </a:p>
          <a:p>
            <a:r>
              <a:rPr lang="en-US" b="0" dirty="0">
                <a:solidFill>
                  <a:srgbClr val="D4D4D4"/>
                </a:solidFill>
                <a:effectLst/>
                <a:latin typeface="Fira Code" panose="020B0809050000020004" pitchFamily="49" charset="0"/>
              </a:rPr>
              <a:t>        },</a:t>
            </a:r>
          </a:p>
          <a:p>
            <a:r>
              <a:rPr lang="en-US" b="0" dirty="0">
                <a:solidFill>
                  <a:srgbClr val="D4D4D4"/>
                </a:solidFill>
                <a:effectLst/>
                <a:latin typeface="Fira Code" panose="020B0809050000020004" pitchFamily="49" charset="0"/>
              </a:rPr>
              <a:t>        {</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a:t>
            </a:r>
            <a:r>
              <a:rPr lang="en-US" b="0" dirty="0" err="1">
                <a:solidFill>
                  <a:srgbClr val="9CDCFE"/>
                </a:solidFill>
                <a:effectLst/>
                <a:latin typeface="Fira Code" panose="020B0809050000020004" pitchFamily="49" charset="0"/>
              </a:rPr>
              <a:t>src</a:t>
            </a:r>
            <a:r>
              <a:rPr lang="en-US" b="0" dirty="0">
                <a:solidFill>
                  <a:srgbClr val="9CDCFE"/>
                </a:solidFill>
                <a:effectLst/>
                <a:latin typeface="Fira Code" panose="020B0809050000020004" pitchFamily="49" charset="0"/>
              </a:rPr>
              <a:t>"</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"/assets/icons/icon-384x384.png"</a:t>
            </a:r>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"sizes"</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"384x384"</a:t>
            </a:r>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"type"</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"image/</a:t>
            </a:r>
            <a:r>
              <a:rPr lang="en-US" b="0" dirty="0" err="1">
                <a:solidFill>
                  <a:srgbClr val="CE9178"/>
                </a:solidFill>
                <a:effectLst/>
                <a:latin typeface="Fira Code" panose="020B0809050000020004" pitchFamily="49" charset="0"/>
              </a:rPr>
              <a:t>png</a:t>
            </a:r>
            <a:r>
              <a:rPr lang="en-US" b="0" dirty="0">
                <a:solidFill>
                  <a:srgbClr val="CE9178"/>
                </a:solidFill>
                <a:effectLst/>
                <a:latin typeface="Fira Code" panose="020B0809050000020004" pitchFamily="49" charset="0"/>
              </a:rPr>
              <a:t>"</a:t>
            </a:r>
            <a:endParaRPr lang="en-US" b="0" dirty="0">
              <a:solidFill>
                <a:srgbClr val="D4D4D4"/>
              </a:solidFill>
              <a:effectLst/>
              <a:latin typeface="Fira Code" panose="020B0809050000020004" pitchFamily="49" charset="0"/>
            </a:endParaRPr>
          </a:p>
          <a:p>
            <a:r>
              <a:rPr lang="en-US" b="0" dirty="0">
                <a:solidFill>
                  <a:srgbClr val="D4D4D4"/>
                </a:solidFill>
                <a:effectLst/>
                <a:latin typeface="Fira Code" panose="020B0809050000020004" pitchFamily="49" charset="0"/>
              </a:rPr>
              <a:t>        },</a:t>
            </a:r>
          </a:p>
          <a:p>
            <a:r>
              <a:rPr lang="en-US" b="0" dirty="0">
                <a:solidFill>
                  <a:srgbClr val="D4D4D4"/>
                </a:solidFill>
                <a:effectLst/>
                <a:latin typeface="Fira Code" panose="020B0809050000020004" pitchFamily="49" charset="0"/>
              </a:rPr>
              <a:t>        {</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a:t>
            </a:r>
            <a:r>
              <a:rPr lang="en-US" b="0" dirty="0" err="1">
                <a:solidFill>
                  <a:srgbClr val="9CDCFE"/>
                </a:solidFill>
                <a:effectLst/>
                <a:latin typeface="Fira Code" panose="020B0809050000020004" pitchFamily="49" charset="0"/>
              </a:rPr>
              <a:t>src</a:t>
            </a:r>
            <a:r>
              <a:rPr lang="en-US" b="0" dirty="0">
                <a:solidFill>
                  <a:srgbClr val="9CDCFE"/>
                </a:solidFill>
                <a:effectLst/>
                <a:latin typeface="Fira Code" panose="020B0809050000020004" pitchFamily="49" charset="0"/>
              </a:rPr>
              <a:t>"</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"/assets/icons/icon-512x512.png"</a:t>
            </a:r>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"sizes"</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"512x512"</a:t>
            </a:r>
            <a:r>
              <a:rPr lang="en-US" b="0" dirty="0">
                <a:solidFill>
                  <a:srgbClr val="D4D4D4"/>
                </a:solidFill>
                <a:effectLst/>
                <a:latin typeface="Fira Code" panose="020B0809050000020004" pitchFamily="49" charset="0"/>
              </a:rPr>
              <a:t>,</a:t>
            </a:r>
          </a:p>
          <a:p>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"type"</a:t>
            </a:r>
            <a:r>
              <a:rPr lang="en-US" b="0" dirty="0">
                <a:solidFill>
                  <a:srgbClr val="D4D4D4"/>
                </a:solidFill>
                <a:effectLst/>
                <a:latin typeface="Fira Code" panose="020B0809050000020004" pitchFamily="49" charset="0"/>
              </a:rPr>
              <a:t>: </a:t>
            </a:r>
            <a:r>
              <a:rPr lang="en-US" b="0" dirty="0">
                <a:solidFill>
                  <a:srgbClr val="CE9178"/>
                </a:solidFill>
                <a:effectLst/>
                <a:latin typeface="Fira Code" panose="020B0809050000020004" pitchFamily="49" charset="0"/>
              </a:rPr>
              <a:t>"image/</a:t>
            </a:r>
            <a:r>
              <a:rPr lang="en-US" b="0" dirty="0" err="1">
                <a:solidFill>
                  <a:srgbClr val="CE9178"/>
                </a:solidFill>
                <a:effectLst/>
                <a:latin typeface="Fira Code" panose="020B0809050000020004" pitchFamily="49" charset="0"/>
              </a:rPr>
              <a:t>png</a:t>
            </a:r>
            <a:r>
              <a:rPr lang="en-US" b="0" dirty="0">
                <a:solidFill>
                  <a:srgbClr val="CE9178"/>
                </a:solidFill>
                <a:effectLst/>
                <a:latin typeface="Fira Code" panose="020B0809050000020004" pitchFamily="49" charset="0"/>
              </a:rPr>
              <a:t>"</a:t>
            </a:r>
            <a:endParaRPr lang="en-US" b="0" dirty="0">
              <a:solidFill>
                <a:srgbClr val="D4D4D4"/>
              </a:solidFill>
              <a:effectLst/>
              <a:latin typeface="Fira Code" panose="020B0809050000020004" pitchFamily="49" charset="0"/>
            </a:endParaRPr>
          </a:p>
          <a:p>
            <a:r>
              <a:rPr lang="en-US" b="0" dirty="0">
                <a:solidFill>
                  <a:srgbClr val="D4D4D4"/>
                </a:solidFill>
                <a:effectLst/>
                <a:latin typeface="Fira Code" panose="020B0809050000020004" pitchFamily="49" charset="0"/>
              </a:rPr>
              <a:t>        }</a:t>
            </a:r>
          </a:p>
          <a:p>
            <a:r>
              <a:rPr lang="en-US" b="0" dirty="0">
                <a:solidFill>
                  <a:srgbClr val="D4D4D4"/>
                </a:solidFill>
                <a:effectLst/>
                <a:latin typeface="Fira Code" panose="020B0809050000020004" pitchFamily="49" charset="0"/>
              </a:rPr>
              <a:t>    ]</a:t>
            </a:r>
          </a:p>
          <a:p>
            <a:r>
              <a:rPr lang="en-US" b="0" dirty="0">
                <a:solidFill>
                  <a:srgbClr val="D4D4D4"/>
                </a:solidFill>
                <a:effectLst/>
                <a:latin typeface="Fira Code" panose="020B0809050000020004" pitchFamily="49" charset="0"/>
              </a:rPr>
              <a:t>}</a:t>
            </a:r>
          </a:p>
        </p:txBody>
      </p:sp>
      <p:sp>
        <p:nvSpPr>
          <p:cNvPr id="7" name="TextBox 6">
            <a:extLst>
              <a:ext uri="{FF2B5EF4-FFF2-40B4-BE49-F238E27FC236}">
                <a16:creationId xmlns:a16="http://schemas.microsoft.com/office/drawing/2014/main" id="{AB8E98FC-53FB-81FE-9458-4DB82F21411E}"/>
              </a:ext>
            </a:extLst>
          </p:cNvPr>
          <p:cNvSpPr txBox="1"/>
          <p:nvPr/>
        </p:nvSpPr>
        <p:spPr>
          <a:xfrm>
            <a:off x="334964" y="1687130"/>
            <a:ext cx="3513706" cy="3247043"/>
          </a:xfrm>
          <a:prstGeom prst="rect">
            <a:avLst/>
          </a:prstGeom>
          <a:noFill/>
        </p:spPr>
        <p:txBody>
          <a:bodyPr wrap="square">
            <a:spAutoFit/>
          </a:bodyPr>
          <a:lstStyle/>
          <a:p>
            <a:pPr>
              <a:spcAft>
                <a:spcPts val="600"/>
              </a:spcAft>
            </a:pPr>
            <a:r>
              <a:rPr lang="es-ES" sz="2000" dirty="0">
                <a:solidFill>
                  <a:schemeClr val="bg1"/>
                </a:solidFill>
                <a:latin typeface="Fira Sans" panose="020B0503050000020004" pitchFamily="34" charset="0"/>
              </a:rPr>
              <a:t>Es un script que el navegador ejecuta en segundo plano en un hilo separado.</a:t>
            </a:r>
          </a:p>
          <a:p>
            <a:pPr>
              <a:spcAft>
                <a:spcPts val="600"/>
              </a:spcAft>
            </a:pPr>
            <a:r>
              <a:rPr lang="es-ES" sz="2000" dirty="0">
                <a:solidFill>
                  <a:schemeClr val="bg1"/>
                </a:solidFill>
                <a:latin typeface="Fira Sans" panose="020B0503050000020004" pitchFamily="34" charset="0"/>
              </a:rPr>
              <a:t>Sin embargo, es súper potente: puede </a:t>
            </a:r>
            <a:r>
              <a:rPr lang="es-ES" sz="2000" b="1" dirty="0">
                <a:solidFill>
                  <a:schemeClr val="bg1"/>
                </a:solidFill>
                <a:latin typeface="Fira Sans" panose="020B0503050000020004" pitchFamily="34" charset="0"/>
              </a:rPr>
              <a:t>interceptar</a:t>
            </a:r>
            <a:r>
              <a:rPr lang="es-ES" sz="2000" dirty="0">
                <a:solidFill>
                  <a:schemeClr val="bg1"/>
                </a:solidFill>
                <a:latin typeface="Fira Sans" panose="020B0503050000020004" pitchFamily="34" charset="0"/>
              </a:rPr>
              <a:t> y manejar las </a:t>
            </a:r>
            <a:r>
              <a:rPr lang="es-ES" sz="2000" b="1" dirty="0">
                <a:solidFill>
                  <a:schemeClr val="bg1"/>
                </a:solidFill>
                <a:latin typeface="Fira Sans" panose="020B0503050000020004" pitchFamily="34" charset="0"/>
              </a:rPr>
              <a:t>peticiones de red</a:t>
            </a:r>
            <a:r>
              <a:rPr lang="es-ES" sz="2000" dirty="0">
                <a:solidFill>
                  <a:schemeClr val="bg1"/>
                </a:solidFill>
                <a:latin typeface="Fira Sans" panose="020B0503050000020004" pitchFamily="34" charset="0"/>
              </a:rPr>
              <a:t>, gestionar la caché para </a:t>
            </a:r>
            <a:r>
              <a:rPr lang="es-ES" sz="2000" b="1" dirty="0">
                <a:solidFill>
                  <a:schemeClr val="bg1"/>
                </a:solidFill>
                <a:latin typeface="Fira Sans" panose="020B0503050000020004" pitchFamily="34" charset="0"/>
              </a:rPr>
              <a:t>habilitar el soporte offline</a:t>
            </a:r>
            <a:r>
              <a:rPr lang="es-ES" sz="2000" dirty="0">
                <a:solidFill>
                  <a:schemeClr val="bg1"/>
                </a:solidFill>
                <a:latin typeface="Fira Sans" panose="020B0503050000020004" pitchFamily="34" charset="0"/>
              </a:rPr>
              <a:t> o </a:t>
            </a:r>
            <a:r>
              <a:rPr lang="es-ES" sz="2000" b="1" dirty="0">
                <a:solidFill>
                  <a:schemeClr val="bg1"/>
                </a:solidFill>
                <a:latin typeface="Fira Sans" panose="020B0503050000020004" pitchFamily="34" charset="0"/>
              </a:rPr>
              <a:t>enviar notificaciones </a:t>
            </a:r>
            <a:r>
              <a:rPr lang="es-ES" sz="2000" b="1" dirty="0" err="1">
                <a:solidFill>
                  <a:schemeClr val="bg1"/>
                </a:solidFill>
                <a:latin typeface="Fira Sans" panose="020B0503050000020004" pitchFamily="34" charset="0"/>
              </a:rPr>
              <a:t>push</a:t>
            </a:r>
            <a:r>
              <a:rPr lang="es-ES" sz="2000" dirty="0">
                <a:solidFill>
                  <a:schemeClr val="bg1"/>
                </a:solidFill>
                <a:latin typeface="Fira Sans" panose="020B0503050000020004" pitchFamily="34" charset="0"/>
              </a:rPr>
              <a:t>.</a:t>
            </a:r>
          </a:p>
        </p:txBody>
      </p:sp>
      <p:sp>
        <p:nvSpPr>
          <p:cNvPr id="9" name="TextBox 8">
            <a:extLst>
              <a:ext uri="{FF2B5EF4-FFF2-40B4-BE49-F238E27FC236}">
                <a16:creationId xmlns:a16="http://schemas.microsoft.com/office/drawing/2014/main" id="{00E1B63E-4C1D-3758-8010-C1BE56F5466C}"/>
              </a:ext>
            </a:extLst>
          </p:cNvPr>
          <p:cNvSpPr txBox="1"/>
          <p:nvPr/>
        </p:nvSpPr>
        <p:spPr>
          <a:xfrm>
            <a:off x="334963" y="1287020"/>
            <a:ext cx="3308989" cy="400110"/>
          </a:xfrm>
          <a:prstGeom prst="rect">
            <a:avLst/>
          </a:prstGeom>
          <a:noFill/>
        </p:spPr>
        <p:txBody>
          <a:bodyPr wrap="square">
            <a:spAutoFit/>
          </a:bodyPr>
          <a:lstStyle/>
          <a:p>
            <a:pPr marL="363538" indent="-363538">
              <a:spcAft>
                <a:spcPts val="600"/>
              </a:spcAft>
              <a:tabLst>
                <a:tab pos="363538" algn="l"/>
              </a:tabLst>
            </a:pPr>
            <a:r>
              <a:rPr lang="en-US" sz="2000" b="1" dirty="0">
                <a:solidFill>
                  <a:schemeClr val="bg1"/>
                </a:solidFill>
                <a:latin typeface="Fira Code" panose="020B0809050000020004" pitchFamily="49" charset="0"/>
                <a:ea typeface="Fira Code" panose="020B0809050000020004" pitchFamily="49" charset="0"/>
                <a:cs typeface="Fira Code" panose="020B0809050000020004" pitchFamily="49" charset="0"/>
              </a:rPr>
              <a:t>⚙️	</a:t>
            </a:r>
            <a:r>
              <a:rPr lang="es-ES" sz="2000" b="1" dirty="0" err="1">
                <a:solidFill>
                  <a:schemeClr val="bg1"/>
                </a:solidFill>
                <a:latin typeface="Fira Code" panose="020B0809050000020004" pitchFamily="49" charset="0"/>
                <a:ea typeface="Fira Code" panose="020B0809050000020004" pitchFamily="49" charset="0"/>
                <a:cs typeface="Fira Code" panose="020B0809050000020004" pitchFamily="49" charset="0"/>
              </a:rPr>
              <a:t>Service</a:t>
            </a:r>
            <a:r>
              <a:rPr lang="es-ES" sz="2000" b="1" dirty="0">
                <a:solidFill>
                  <a:schemeClr val="bg1"/>
                </a:solidFill>
                <a:latin typeface="Fira Code" panose="020B0809050000020004" pitchFamily="49" charset="0"/>
                <a:ea typeface="Fira Code" panose="020B0809050000020004" pitchFamily="49" charset="0"/>
                <a:cs typeface="Fira Code" panose="020B0809050000020004" pitchFamily="49" charset="0"/>
              </a:rPr>
              <a:t> </a:t>
            </a:r>
            <a:r>
              <a:rPr lang="es-ES" sz="2000" b="1" dirty="0" err="1">
                <a:solidFill>
                  <a:schemeClr val="bg1"/>
                </a:solidFill>
                <a:latin typeface="Fira Code" panose="020B0809050000020004" pitchFamily="49" charset="0"/>
                <a:ea typeface="Fira Code" panose="020B0809050000020004" pitchFamily="49" charset="0"/>
                <a:cs typeface="Fira Code" panose="020B0809050000020004" pitchFamily="49" charset="0"/>
              </a:rPr>
              <a:t>Worker</a:t>
            </a:r>
            <a:endParaRPr lang="es-ES" sz="2000" b="1" dirty="0">
              <a:solidFill>
                <a:schemeClr val="bg1"/>
              </a:solidFill>
              <a:latin typeface="Fira Code" panose="020B0809050000020004" pitchFamily="49" charset="0"/>
              <a:ea typeface="Fira Code" panose="020B0809050000020004" pitchFamily="49" charset="0"/>
              <a:cs typeface="Fira Code" panose="020B0809050000020004" pitchFamily="49" charset="0"/>
            </a:endParaRPr>
          </a:p>
        </p:txBody>
      </p:sp>
      <p:sp>
        <p:nvSpPr>
          <p:cNvPr id="11" name="TextBox 10">
            <a:extLst>
              <a:ext uri="{FF2B5EF4-FFF2-40B4-BE49-F238E27FC236}">
                <a16:creationId xmlns:a16="http://schemas.microsoft.com/office/drawing/2014/main" id="{C1085412-BE07-77E5-237D-672EC48CA65D}"/>
              </a:ext>
            </a:extLst>
          </p:cNvPr>
          <p:cNvSpPr txBox="1"/>
          <p:nvPr/>
        </p:nvSpPr>
        <p:spPr>
          <a:xfrm>
            <a:off x="4197578" y="-5029054"/>
            <a:ext cx="10064521" cy="4801314"/>
          </a:xfrm>
          <a:prstGeom prst="rect">
            <a:avLst/>
          </a:prstGeom>
          <a:noFill/>
        </p:spPr>
        <p:txBody>
          <a:bodyPr wrap="square">
            <a:spAutoFit/>
          </a:bodyPr>
          <a:lstStyle/>
          <a:p>
            <a:r>
              <a:rPr lang="en-US" b="0" dirty="0">
                <a:solidFill>
                  <a:srgbClr val="808080"/>
                </a:solidFill>
                <a:effectLst/>
                <a:latin typeface="Fira Code" panose="020B0809050000020004" pitchFamily="49" charset="0"/>
              </a:rPr>
              <a:t>&lt;!</a:t>
            </a:r>
            <a:r>
              <a:rPr lang="en-US" b="0" dirty="0">
                <a:solidFill>
                  <a:srgbClr val="569CD6"/>
                </a:solidFill>
                <a:effectLst/>
                <a:latin typeface="Fira Code" panose="020B0809050000020004" pitchFamily="49" charset="0"/>
              </a:rPr>
              <a:t>DOCTYPE</a:t>
            </a:r>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html</a:t>
            </a:r>
            <a:r>
              <a:rPr lang="en-US" b="0" dirty="0">
                <a:solidFill>
                  <a:srgbClr val="808080"/>
                </a:solidFill>
                <a:effectLst/>
                <a:latin typeface="Fira Code" panose="020B0809050000020004" pitchFamily="49" charset="0"/>
              </a:rPr>
              <a:t>&gt;</a:t>
            </a:r>
            <a:endParaRPr lang="en-US" b="0" dirty="0">
              <a:solidFill>
                <a:srgbClr val="D4D4D4"/>
              </a:solidFill>
              <a:effectLst/>
              <a:latin typeface="Fira Code" panose="020B0809050000020004" pitchFamily="49" charset="0"/>
            </a:endParaRPr>
          </a:p>
          <a:p>
            <a:r>
              <a:rPr lang="en-US" b="0" dirty="0">
                <a:solidFill>
                  <a:srgbClr val="808080"/>
                </a:solidFill>
                <a:effectLst/>
                <a:latin typeface="Fira Code" panose="020B0809050000020004" pitchFamily="49" charset="0"/>
              </a:rPr>
              <a:t>&lt;</a:t>
            </a:r>
            <a:r>
              <a:rPr lang="en-US" b="0" dirty="0">
                <a:solidFill>
                  <a:srgbClr val="569CD6"/>
                </a:solidFill>
                <a:effectLst/>
                <a:latin typeface="Fira Code" panose="020B0809050000020004" pitchFamily="49" charset="0"/>
              </a:rPr>
              <a:t>html</a:t>
            </a:r>
            <a:r>
              <a:rPr lang="en-US" b="0" dirty="0">
                <a:solidFill>
                  <a:srgbClr val="D4D4D4"/>
                </a:solidFill>
                <a:effectLst/>
                <a:latin typeface="Fira Code" panose="020B0809050000020004" pitchFamily="49" charset="0"/>
              </a:rPr>
              <a:t> </a:t>
            </a:r>
            <a:r>
              <a:rPr lang="en-US" b="0" dirty="0">
                <a:solidFill>
                  <a:srgbClr val="9CDCFE"/>
                </a:solidFill>
                <a:effectLst/>
                <a:latin typeface="Fira Code" panose="020B0809050000020004" pitchFamily="49" charset="0"/>
              </a:rPr>
              <a:t>lang</a:t>
            </a:r>
            <a:r>
              <a:rPr lang="en-US" b="0" dirty="0">
                <a:solidFill>
                  <a:srgbClr val="D4D4D4"/>
                </a:solidFill>
                <a:effectLst/>
                <a:latin typeface="Fira Code" panose="020B0809050000020004" pitchFamily="49" charset="0"/>
              </a:rPr>
              <a:t>=</a:t>
            </a:r>
            <a:r>
              <a:rPr lang="en-US" b="0" dirty="0">
                <a:solidFill>
                  <a:srgbClr val="CE9178"/>
                </a:solidFill>
                <a:effectLst/>
                <a:latin typeface="Fira Code" panose="020B0809050000020004" pitchFamily="49" charset="0"/>
              </a:rPr>
              <a:t>"</a:t>
            </a:r>
            <a:r>
              <a:rPr lang="en-US" b="0" dirty="0" err="1">
                <a:solidFill>
                  <a:srgbClr val="CE9178"/>
                </a:solidFill>
                <a:effectLst/>
                <a:latin typeface="Fira Code" panose="020B0809050000020004" pitchFamily="49" charset="0"/>
              </a:rPr>
              <a:t>en</a:t>
            </a:r>
            <a:r>
              <a:rPr lang="en-US" b="0" dirty="0">
                <a:solidFill>
                  <a:srgbClr val="CE9178"/>
                </a:solidFill>
                <a:effectLst/>
                <a:latin typeface="Fira Code" panose="020B0809050000020004" pitchFamily="49" charset="0"/>
              </a:rPr>
              <a:t>"</a:t>
            </a:r>
            <a:r>
              <a:rPr lang="en-US" b="0" dirty="0">
                <a:solidFill>
                  <a:srgbClr val="808080"/>
                </a:solidFill>
                <a:effectLst/>
                <a:latin typeface="Fira Code" panose="020B0809050000020004" pitchFamily="49" charset="0"/>
              </a:rPr>
              <a:t>&gt;</a:t>
            </a:r>
            <a:endParaRPr lang="en-US" b="0" dirty="0">
              <a:solidFill>
                <a:srgbClr val="D4D4D4"/>
              </a:solidFill>
              <a:effectLst/>
              <a:latin typeface="Fira Code" panose="020B0809050000020004" pitchFamily="49" charset="0"/>
            </a:endParaRPr>
          </a:p>
          <a:p>
            <a:br>
              <a:rPr lang="en-US" b="0" dirty="0">
                <a:solidFill>
                  <a:srgbClr val="D4D4D4"/>
                </a:solidFill>
                <a:effectLst/>
                <a:latin typeface="Fira Code" panose="020B0809050000020004" pitchFamily="49" charset="0"/>
              </a:rPr>
            </a:br>
            <a:r>
              <a:rPr lang="en-US" b="0" dirty="0">
                <a:solidFill>
                  <a:srgbClr val="808080"/>
                </a:solidFill>
                <a:effectLst/>
                <a:latin typeface="Fira Code" panose="020B0809050000020004" pitchFamily="49" charset="0"/>
              </a:rPr>
              <a:t>&lt;</a:t>
            </a:r>
            <a:r>
              <a:rPr lang="en-US" b="0" dirty="0">
                <a:solidFill>
                  <a:srgbClr val="569CD6"/>
                </a:solidFill>
                <a:effectLst/>
                <a:latin typeface="Fira Code" panose="020B0809050000020004" pitchFamily="49" charset="0"/>
              </a:rPr>
              <a:t>head</a:t>
            </a:r>
            <a:r>
              <a:rPr lang="en-US" b="0" dirty="0">
                <a:solidFill>
                  <a:srgbClr val="808080"/>
                </a:solidFill>
                <a:effectLst/>
                <a:latin typeface="Fira Code" panose="020B0809050000020004" pitchFamily="49" charset="0"/>
              </a:rPr>
              <a:t>&gt;</a:t>
            </a:r>
            <a:endParaRPr lang="en-US" b="0" dirty="0">
              <a:solidFill>
                <a:srgbClr val="D4D4D4"/>
              </a:solidFill>
              <a:effectLst/>
              <a:latin typeface="Fira Code" panose="020B0809050000020004" pitchFamily="49" charset="0"/>
            </a:endParaRPr>
          </a:p>
          <a:p>
            <a:br>
              <a:rPr lang="en-US" b="0" dirty="0">
                <a:solidFill>
                  <a:srgbClr val="D4D4D4"/>
                </a:solidFill>
                <a:effectLst/>
                <a:latin typeface="Fira Code" panose="020B0809050000020004" pitchFamily="49" charset="0"/>
              </a:rPr>
            </a:br>
            <a:r>
              <a:rPr lang="en-US" b="0" dirty="0">
                <a:solidFill>
                  <a:srgbClr val="D4D4D4"/>
                </a:solidFill>
                <a:effectLst/>
                <a:latin typeface="Fira Code" panose="020B0809050000020004" pitchFamily="49" charset="0"/>
              </a:rPr>
              <a:t>    </a:t>
            </a:r>
            <a:r>
              <a:rPr lang="en-US" b="0" dirty="0">
                <a:solidFill>
                  <a:srgbClr val="808080"/>
                </a:solidFill>
                <a:effectLst/>
                <a:latin typeface="Fira Code" panose="020B0809050000020004" pitchFamily="49" charset="0"/>
              </a:rPr>
              <a:t>&lt;</a:t>
            </a:r>
            <a:r>
              <a:rPr lang="en-US" b="0" dirty="0">
                <a:solidFill>
                  <a:srgbClr val="569CD6"/>
                </a:solidFill>
                <a:effectLst/>
                <a:latin typeface="Fira Code" panose="020B0809050000020004" pitchFamily="49" charset="0"/>
              </a:rPr>
              <a:t>title</a:t>
            </a:r>
            <a:r>
              <a:rPr lang="en-US" b="0" dirty="0">
                <a:solidFill>
                  <a:srgbClr val="808080"/>
                </a:solidFill>
                <a:effectLst/>
                <a:latin typeface="Fira Code" panose="020B0809050000020004" pitchFamily="49" charset="0"/>
              </a:rPr>
              <a:t>&gt;</a:t>
            </a:r>
            <a:r>
              <a:rPr lang="en-US" b="0" dirty="0">
                <a:solidFill>
                  <a:srgbClr val="D4D4D4"/>
                </a:solidFill>
                <a:effectLst/>
                <a:latin typeface="Fira Code" panose="020B0809050000020004" pitchFamily="49" charset="0"/>
              </a:rPr>
              <a:t>My </a:t>
            </a:r>
            <a:r>
              <a:rPr lang="en-US" b="0" dirty="0" err="1">
                <a:solidFill>
                  <a:srgbClr val="D4D4D4"/>
                </a:solidFill>
                <a:effectLst/>
                <a:latin typeface="Fira Code" panose="020B0809050000020004" pitchFamily="49" charset="0"/>
              </a:rPr>
              <a:t>ToDo</a:t>
            </a:r>
            <a:r>
              <a:rPr lang="en-US" b="0" dirty="0">
                <a:solidFill>
                  <a:srgbClr val="D4D4D4"/>
                </a:solidFill>
                <a:effectLst/>
                <a:latin typeface="Fira Code" panose="020B0809050000020004" pitchFamily="49" charset="0"/>
              </a:rPr>
              <a:t> List</a:t>
            </a:r>
            <a:r>
              <a:rPr lang="en-US" b="0" dirty="0">
                <a:solidFill>
                  <a:srgbClr val="808080"/>
                </a:solidFill>
                <a:effectLst/>
                <a:latin typeface="Fira Code" panose="020B0809050000020004" pitchFamily="49" charset="0"/>
              </a:rPr>
              <a:t>&lt;/</a:t>
            </a:r>
            <a:r>
              <a:rPr lang="en-US" b="0" dirty="0">
                <a:solidFill>
                  <a:srgbClr val="569CD6"/>
                </a:solidFill>
                <a:effectLst/>
                <a:latin typeface="Fira Code" panose="020B0809050000020004" pitchFamily="49" charset="0"/>
              </a:rPr>
              <a:t>title</a:t>
            </a:r>
            <a:r>
              <a:rPr lang="en-US" b="0" dirty="0">
                <a:solidFill>
                  <a:srgbClr val="808080"/>
                </a:solidFill>
                <a:effectLst/>
                <a:latin typeface="Fira Code" panose="020B0809050000020004" pitchFamily="49" charset="0"/>
              </a:rPr>
              <a:t>&gt;</a:t>
            </a:r>
            <a:br>
              <a:rPr lang="en-US" b="0" dirty="0">
                <a:solidFill>
                  <a:srgbClr val="D4D4D4"/>
                </a:solidFill>
                <a:effectLst/>
                <a:latin typeface="Fira Code" panose="020B0809050000020004" pitchFamily="49" charset="0"/>
              </a:rPr>
            </a:br>
            <a:r>
              <a:rPr lang="en-US" b="0" dirty="0">
                <a:solidFill>
                  <a:srgbClr val="D4D4D4"/>
                </a:solidFill>
                <a:effectLst/>
                <a:latin typeface="Fira Code" panose="020B0809050000020004" pitchFamily="49" charset="0"/>
              </a:rPr>
              <a:t>    </a:t>
            </a:r>
            <a:r>
              <a:rPr lang="en-US" b="0" dirty="0">
                <a:solidFill>
                  <a:srgbClr val="808080"/>
                </a:solidFill>
                <a:effectLst/>
                <a:latin typeface="Fira Code" panose="020B0809050000020004" pitchFamily="49" charset="0"/>
              </a:rPr>
              <a:t>&lt;</a:t>
            </a:r>
            <a:r>
              <a:rPr lang="en-US" b="0" dirty="0">
                <a:solidFill>
                  <a:srgbClr val="569CD6"/>
                </a:solidFill>
                <a:effectLst/>
                <a:latin typeface="Fira Code" panose="020B0809050000020004" pitchFamily="49" charset="0"/>
              </a:rPr>
              <a:t>link</a:t>
            </a:r>
            <a:r>
              <a:rPr lang="en-US" b="0" dirty="0">
                <a:solidFill>
                  <a:srgbClr val="D4D4D4"/>
                </a:solidFill>
                <a:effectLst/>
                <a:latin typeface="Fira Code" panose="020B0809050000020004" pitchFamily="49" charset="0"/>
              </a:rPr>
              <a:t> </a:t>
            </a:r>
            <a:r>
              <a:rPr lang="en-US" b="0" dirty="0" err="1">
                <a:solidFill>
                  <a:srgbClr val="9CDCFE"/>
                </a:solidFill>
                <a:effectLst/>
                <a:latin typeface="Fira Code" panose="020B0809050000020004" pitchFamily="49" charset="0"/>
              </a:rPr>
              <a:t>rel</a:t>
            </a:r>
            <a:r>
              <a:rPr lang="en-US" b="0" dirty="0">
                <a:solidFill>
                  <a:srgbClr val="D4D4D4"/>
                </a:solidFill>
                <a:effectLst/>
                <a:latin typeface="Fira Code" panose="020B0809050000020004" pitchFamily="49" charset="0"/>
              </a:rPr>
              <a:t>=</a:t>
            </a:r>
            <a:r>
              <a:rPr lang="en-US" b="0" dirty="0">
                <a:solidFill>
                  <a:srgbClr val="CE9178"/>
                </a:solidFill>
                <a:effectLst/>
                <a:latin typeface="Fira Code" panose="020B0809050000020004" pitchFamily="49" charset="0"/>
              </a:rPr>
              <a:t>"stylesheet"</a:t>
            </a:r>
            <a:r>
              <a:rPr lang="en-US" b="0" dirty="0">
                <a:solidFill>
                  <a:srgbClr val="D4D4D4"/>
                </a:solidFill>
                <a:effectLst/>
                <a:latin typeface="Fira Code" panose="020B0809050000020004" pitchFamily="49" charset="0"/>
              </a:rPr>
              <a:t> </a:t>
            </a:r>
            <a:r>
              <a:rPr lang="en-US" b="0" dirty="0" err="1">
                <a:solidFill>
                  <a:srgbClr val="9CDCFE"/>
                </a:solidFill>
                <a:effectLst/>
                <a:latin typeface="Fira Code" panose="020B0809050000020004" pitchFamily="49" charset="0"/>
              </a:rPr>
              <a:t>href</a:t>
            </a:r>
            <a:r>
              <a:rPr lang="en-US" b="0" dirty="0">
                <a:solidFill>
                  <a:srgbClr val="D4D4D4"/>
                </a:solidFill>
                <a:effectLst/>
                <a:latin typeface="Fira Code" panose="020B0809050000020004" pitchFamily="49" charset="0"/>
              </a:rPr>
              <a:t>=</a:t>
            </a:r>
            <a:r>
              <a:rPr lang="en-US" b="0" dirty="0">
                <a:solidFill>
                  <a:srgbClr val="CE9178"/>
                </a:solidFill>
                <a:effectLst/>
                <a:latin typeface="Fira Code" panose="020B0809050000020004" pitchFamily="49" charset="0"/>
              </a:rPr>
              <a:t>"/styles/styles.min.css"</a:t>
            </a:r>
            <a:r>
              <a:rPr lang="en-US" b="0" dirty="0">
                <a:solidFill>
                  <a:srgbClr val="808080"/>
                </a:solidFill>
                <a:effectLst/>
                <a:latin typeface="Fira Code" panose="020B0809050000020004" pitchFamily="49" charset="0"/>
              </a:rPr>
              <a:t>&gt;</a:t>
            </a:r>
            <a:br>
              <a:rPr lang="en-US" b="0" dirty="0">
                <a:solidFill>
                  <a:srgbClr val="D4D4D4"/>
                </a:solidFill>
                <a:effectLst/>
                <a:latin typeface="Fira Code" panose="020B0809050000020004" pitchFamily="49" charset="0"/>
              </a:rPr>
            </a:br>
            <a:br>
              <a:rPr lang="en-US" b="0" dirty="0">
                <a:solidFill>
                  <a:srgbClr val="D4D4D4"/>
                </a:solidFill>
                <a:effectLst/>
                <a:latin typeface="Fira Code" panose="020B0809050000020004" pitchFamily="49" charset="0"/>
              </a:rPr>
            </a:br>
            <a:r>
              <a:rPr lang="en-US" b="0" dirty="0">
                <a:solidFill>
                  <a:srgbClr val="D4D4D4"/>
                </a:solidFill>
                <a:effectLst/>
                <a:latin typeface="Fira Code" panose="020B0809050000020004" pitchFamily="49" charset="0"/>
              </a:rPr>
              <a:t>    </a:t>
            </a:r>
            <a:r>
              <a:rPr lang="en-US" b="0" dirty="0">
                <a:solidFill>
                  <a:srgbClr val="808080"/>
                </a:solidFill>
                <a:effectLst/>
                <a:latin typeface="Fira Code" panose="020B0809050000020004" pitchFamily="49" charset="0"/>
              </a:rPr>
              <a:t>&lt;</a:t>
            </a:r>
            <a:r>
              <a:rPr lang="en-US" b="0" dirty="0">
                <a:solidFill>
                  <a:srgbClr val="569CD6"/>
                </a:solidFill>
                <a:effectLst/>
                <a:latin typeface="Fira Code" panose="020B0809050000020004" pitchFamily="49" charset="0"/>
              </a:rPr>
              <a:t>link</a:t>
            </a:r>
            <a:r>
              <a:rPr lang="en-US" b="0" dirty="0">
                <a:solidFill>
                  <a:srgbClr val="D4D4D4"/>
                </a:solidFill>
                <a:effectLst/>
                <a:latin typeface="Fira Code" panose="020B0809050000020004" pitchFamily="49" charset="0"/>
              </a:rPr>
              <a:t> </a:t>
            </a:r>
            <a:r>
              <a:rPr lang="en-US" b="0" dirty="0" err="1">
                <a:solidFill>
                  <a:srgbClr val="9CDCFE"/>
                </a:solidFill>
                <a:effectLst/>
                <a:latin typeface="Fira Code" panose="020B0809050000020004" pitchFamily="49" charset="0"/>
              </a:rPr>
              <a:t>rel</a:t>
            </a:r>
            <a:r>
              <a:rPr lang="en-US" b="0" dirty="0">
                <a:solidFill>
                  <a:srgbClr val="D4D4D4"/>
                </a:solidFill>
                <a:effectLst/>
                <a:latin typeface="Fira Code" panose="020B0809050000020004" pitchFamily="49" charset="0"/>
              </a:rPr>
              <a:t>=</a:t>
            </a:r>
            <a:r>
              <a:rPr lang="en-US" b="0" dirty="0">
                <a:solidFill>
                  <a:srgbClr val="CE9178"/>
                </a:solidFill>
                <a:effectLst/>
                <a:latin typeface="Fira Code" panose="020B0809050000020004" pitchFamily="49" charset="0"/>
              </a:rPr>
              <a:t>"manifest"</a:t>
            </a:r>
            <a:r>
              <a:rPr lang="en-US" b="0" dirty="0">
                <a:solidFill>
                  <a:srgbClr val="D4D4D4"/>
                </a:solidFill>
                <a:effectLst/>
                <a:latin typeface="Fira Code" panose="020B0809050000020004" pitchFamily="49" charset="0"/>
              </a:rPr>
              <a:t> </a:t>
            </a:r>
            <a:r>
              <a:rPr lang="en-US" b="0" dirty="0" err="1">
                <a:solidFill>
                  <a:srgbClr val="9CDCFE"/>
                </a:solidFill>
                <a:effectLst/>
                <a:latin typeface="Fira Code" panose="020B0809050000020004" pitchFamily="49" charset="0"/>
              </a:rPr>
              <a:t>href</a:t>
            </a:r>
            <a:r>
              <a:rPr lang="en-US" b="0" dirty="0">
                <a:solidFill>
                  <a:srgbClr val="D4D4D4"/>
                </a:solidFill>
                <a:effectLst/>
                <a:latin typeface="Fira Code" panose="020B0809050000020004" pitchFamily="49" charset="0"/>
              </a:rPr>
              <a:t>=</a:t>
            </a:r>
            <a:r>
              <a:rPr lang="en-US" b="0" dirty="0">
                <a:solidFill>
                  <a:srgbClr val="CE9178"/>
                </a:solidFill>
                <a:effectLst/>
                <a:latin typeface="Fira Code" panose="020B0809050000020004" pitchFamily="49" charset="0"/>
              </a:rPr>
              <a:t>"</a:t>
            </a:r>
            <a:r>
              <a:rPr lang="en-US" b="0" dirty="0" err="1">
                <a:solidFill>
                  <a:srgbClr val="CE9178"/>
                </a:solidFill>
                <a:effectLst/>
                <a:latin typeface="Fira Code" panose="020B0809050000020004" pitchFamily="49" charset="0"/>
              </a:rPr>
              <a:t>manifest.json</a:t>
            </a:r>
            <a:r>
              <a:rPr lang="en-US" b="0" dirty="0">
                <a:solidFill>
                  <a:srgbClr val="CE9178"/>
                </a:solidFill>
                <a:effectLst/>
                <a:latin typeface="Fira Code" panose="020B0809050000020004" pitchFamily="49" charset="0"/>
              </a:rPr>
              <a:t>"</a:t>
            </a:r>
            <a:r>
              <a:rPr lang="en-US" b="0" dirty="0">
                <a:solidFill>
                  <a:srgbClr val="D4D4D4"/>
                </a:solidFill>
                <a:effectLst/>
                <a:latin typeface="Fira Code" panose="020B0809050000020004" pitchFamily="49" charset="0"/>
              </a:rPr>
              <a:t> </a:t>
            </a:r>
            <a:r>
              <a:rPr lang="en-US" b="0" dirty="0">
                <a:solidFill>
                  <a:srgbClr val="808080"/>
                </a:solidFill>
                <a:effectLst/>
                <a:latin typeface="Fira Code" panose="020B0809050000020004" pitchFamily="49" charset="0"/>
              </a:rPr>
              <a:t>/&gt;</a:t>
            </a:r>
            <a:endParaRPr lang="en-US" b="0" dirty="0">
              <a:solidFill>
                <a:srgbClr val="D4D4D4"/>
              </a:solidFill>
              <a:effectLst/>
              <a:latin typeface="Fira Code" panose="020B0809050000020004" pitchFamily="49" charset="0"/>
            </a:endParaRPr>
          </a:p>
          <a:p>
            <a:endParaRPr lang="en-US" b="0" dirty="0">
              <a:solidFill>
                <a:srgbClr val="D4D4D4"/>
              </a:solidFill>
              <a:effectLst/>
              <a:latin typeface="Fira Code" panose="020B0809050000020004" pitchFamily="49" charset="0"/>
            </a:endParaRPr>
          </a:p>
          <a:p>
            <a:r>
              <a:rPr lang="en-US" b="0" dirty="0">
                <a:solidFill>
                  <a:srgbClr val="D4D4D4">
                    <a:alpha val="75000"/>
                  </a:srgbClr>
                </a:solidFill>
                <a:effectLst/>
                <a:latin typeface="Fira Code" panose="020B0809050000020004" pitchFamily="49" charset="0"/>
              </a:rPr>
              <a:t>    </a:t>
            </a:r>
            <a:r>
              <a:rPr lang="en-US" b="0" dirty="0">
                <a:solidFill>
                  <a:srgbClr val="808080">
                    <a:alpha val="75000"/>
                  </a:srgbClr>
                </a:solidFill>
                <a:effectLst/>
                <a:latin typeface="Fira Code" panose="020B0809050000020004" pitchFamily="49" charset="0"/>
              </a:rPr>
              <a:t>&lt;</a:t>
            </a:r>
            <a:r>
              <a:rPr lang="en-US" b="0" dirty="0">
                <a:solidFill>
                  <a:srgbClr val="569CD6">
                    <a:alpha val="75000"/>
                  </a:srgbClr>
                </a:solidFill>
                <a:effectLst/>
                <a:latin typeface="Fira Code" panose="020B0809050000020004" pitchFamily="49" charset="0"/>
              </a:rPr>
              <a:t>link</a:t>
            </a:r>
            <a:r>
              <a:rPr lang="en-US" b="0" dirty="0">
                <a:solidFill>
                  <a:srgbClr val="D4D4D4">
                    <a:alpha val="75000"/>
                  </a:srgbClr>
                </a:solidFill>
                <a:effectLst/>
                <a:latin typeface="Fira Code" panose="020B0809050000020004" pitchFamily="49" charset="0"/>
              </a:rPr>
              <a:t> </a:t>
            </a:r>
            <a:r>
              <a:rPr lang="en-US" b="0" dirty="0" err="1">
                <a:solidFill>
                  <a:srgbClr val="9CDCFE">
                    <a:alpha val="75000"/>
                  </a:srgbClr>
                </a:solidFill>
                <a:effectLst/>
                <a:latin typeface="Fira Code" panose="020B0809050000020004" pitchFamily="49" charset="0"/>
              </a:rPr>
              <a:t>rel</a:t>
            </a:r>
            <a:r>
              <a:rPr lang="en-US" b="0" dirty="0">
                <a:solidFill>
                  <a:srgbClr val="D4D4D4">
                    <a:alpha val="75000"/>
                  </a:srgbClr>
                </a:solidFill>
                <a:effectLst/>
                <a:latin typeface="Fira Code" panose="020B0809050000020004" pitchFamily="49" charset="0"/>
              </a:rPr>
              <a:t>=</a:t>
            </a:r>
            <a:r>
              <a:rPr lang="en-US" b="0" dirty="0">
                <a:solidFill>
                  <a:srgbClr val="CE9178">
                    <a:alpha val="75000"/>
                  </a:srgbClr>
                </a:solidFill>
                <a:effectLst/>
                <a:latin typeface="Fira Code" panose="020B0809050000020004" pitchFamily="49" charset="0"/>
              </a:rPr>
              <a:t>"apple-touch-icon"</a:t>
            </a:r>
            <a:r>
              <a:rPr lang="en-US" b="0" dirty="0">
                <a:solidFill>
                  <a:srgbClr val="D4D4D4">
                    <a:alpha val="75000"/>
                  </a:srgbClr>
                </a:solidFill>
                <a:effectLst/>
                <a:latin typeface="Fira Code" panose="020B0809050000020004" pitchFamily="49" charset="0"/>
              </a:rPr>
              <a:t> </a:t>
            </a:r>
            <a:r>
              <a:rPr lang="en-US" b="0" dirty="0" err="1">
                <a:solidFill>
                  <a:srgbClr val="9CDCFE">
                    <a:alpha val="75000"/>
                  </a:srgbClr>
                </a:solidFill>
                <a:effectLst/>
                <a:latin typeface="Fira Code" panose="020B0809050000020004" pitchFamily="49" charset="0"/>
              </a:rPr>
              <a:t>href</a:t>
            </a:r>
            <a:r>
              <a:rPr lang="en-US" b="0" dirty="0">
                <a:solidFill>
                  <a:srgbClr val="D4D4D4">
                    <a:alpha val="75000"/>
                  </a:srgbClr>
                </a:solidFill>
                <a:effectLst/>
                <a:latin typeface="Fira Code" panose="020B0809050000020004" pitchFamily="49" charset="0"/>
              </a:rPr>
              <a:t>=</a:t>
            </a:r>
            <a:r>
              <a:rPr lang="en-US" b="0" dirty="0">
                <a:solidFill>
                  <a:srgbClr val="CE9178">
                    <a:alpha val="75000"/>
                  </a:srgbClr>
                </a:solidFill>
                <a:effectLst/>
                <a:latin typeface="Fira Code" panose="020B0809050000020004" pitchFamily="49" charset="0"/>
              </a:rPr>
              <a:t>"images/icons/icon-192x192.png"</a:t>
            </a:r>
            <a:r>
              <a:rPr lang="en-US" b="0" dirty="0">
                <a:solidFill>
                  <a:srgbClr val="D4D4D4">
                    <a:alpha val="75000"/>
                  </a:srgbClr>
                </a:solidFill>
                <a:effectLst/>
                <a:latin typeface="Fira Code" panose="020B0809050000020004" pitchFamily="49" charset="0"/>
              </a:rPr>
              <a:t> </a:t>
            </a:r>
            <a:r>
              <a:rPr lang="en-US" b="0" dirty="0">
                <a:solidFill>
                  <a:srgbClr val="808080">
                    <a:alpha val="75000"/>
                  </a:srgbClr>
                </a:solidFill>
                <a:effectLst/>
                <a:latin typeface="Fira Code" panose="020B0809050000020004" pitchFamily="49" charset="0"/>
              </a:rPr>
              <a:t>/&gt;</a:t>
            </a:r>
            <a:endParaRPr lang="en-US" b="0" dirty="0">
              <a:solidFill>
                <a:srgbClr val="D4D4D4">
                  <a:alpha val="75000"/>
                </a:srgbClr>
              </a:solidFill>
              <a:effectLst/>
              <a:latin typeface="Fira Code" panose="020B0809050000020004" pitchFamily="49" charset="0"/>
            </a:endParaRPr>
          </a:p>
          <a:p>
            <a:r>
              <a:rPr lang="en-US" b="0" dirty="0">
                <a:solidFill>
                  <a:srgbClr val="D4D4D4">
                    <a:alpha val="50000"/>
                  </a:srgbClr>
                </a:solidFill>
                <a:effectLst/>
                <a:latin typeface="Fira Code" panose="020B0809050000020004" pitchFamily="49" charset="0"/>
              </a:rPr>
              <a:t>    </a:t>
            </a:r>
            <a:r>
              <a:rPr lang="en-US" b="0" dirty="0">
                <a:solidFill>
                  <a:srgbClr val="808080">
                    <a:alpha val="50000"/>
                  </a:srgbClr>
                </a:solidFill>
                <a:effectLst/>
                <a:latin typeface="Fira Code" panose="020B0809050000020004" pitchFamily="49" charset="0"/>
              </a:rPr>
              <a:t>&lt;</a:t>
            </a:r>
            <a:r>
              <a:rPr lang="en-US" b="0" dirty="0">
                <a:solidFill>
                  <a:srgbClr val="569CD6">
                    <a:alpha val="50000"/>
                  </a:srgbClr>
                </a:solidFill>
                <a:effectLst/>
                <a:latin typeface="Fira Code" panose="020B0809050000020004" pitchFamily="49" charset="0"/>
              </a:rPr>
              <a:t>link</a:t>
            </a:r>
            <a:r>
              <a:rPr lang="en-US" b="0" dirty="0">
                <a:solidFill>
                  <a:srgbClr val="D4D4D4">
                    <a:alpha val="50000"/>
                  </a:srgbClr>
                </a:solidFill>
                <a:effectLst/>
                <a:latin typeface="Fira Code" panose="020B0809050000020004" pitchFamily="49" charset="0"/>
              </a:rPr>
              <a:t> </a:t>
            </a:r>
            <a:r>
              <a:rPr lang="en-US" b="0" dirty="0" err="1">
                <a:solidFill>
                  <a:srgbClr val="9CDCFE">
                    <a:alpha val="50000"/>
                  </a:srgbClr>
                </a:solidFill>
                <a:effectLst/>
                <a:latin typeface="Fira Code" panose="020B0809050000020004" pitchFamily="49" charset="0"/>
              </a:rPr>
              <a:t>rel</a:t>
            </a:r>
            <a:r>
              <a:rPr lang="en-US" b="0" dirty="0">
                <a:solidFill>
                  <a:srgbClr val="D4D4D4">
                    <a:alpha val="50000"/>
                  </a:srgbClr>
                </a:solidFill>
                <a:effectLst/>
                <a:latin typeface="Fira Code" panose="020B0809050000020004" pitchFamily="49" charset="0"/>
              </a:rPr>
              <a:t>=</a:t>
            </a:r>
            <a:r>
              <a:rPr lang="en-US" b="0" dirty="0">
                <a:solidFill>
                  <a:srgbClr val="CE9178">
                    <a:alpha val="50000"/>
                  </a:srgbClr>
                </a:solidFill>
                <a:effectLst/>
                <a:latin typeface="Fira Code" panose="020B0809050000020004" pitchFamily="49" charset="0"/>
              </a:rPr>
              <a:t>"apple-touch-icon"</a:t>
            </a:r>
            <a:r>
              <a:rPr lang="en-US" b="0" dirty="0">
                <a:solidFill>
                  <a:srgbClr val="D4D4D4">
                    <a:alpha val="50000"/>
                  </a:srgbClr>
                </a:solidFill>
                <a:effectLst/>
                <a:latin typeface="Fira Code" panose="020B0809050000020004" pitchFamily="49" charset="0"/>
              </a:rPr>
              <a:t> </a:t>
            </a:r>
            <a:r>
              <a:rPr lang="en-US" b="0" dirty="0" err="1">
                <a:solidFill>
                  <a:srgbClr val="9CDCFE">
                    <a:alpha val="50000"/>
                  </a:srgbClr>
                </a:solidFill>
                <a:effectLst/>
                <a:latin typeface="Fira Code" panose="020B0809050000020004" pitchFamily="49" charset="0"/>
              </a:rPr>
              <a:t>href</a:t>
            </a:r>
            <a:r>
              <a:rPr lang="en-US" b="0" dirty="0">
                <a:solidFill>
                  <a:srgbClr val="D4D4D4">
                    <a:alpha val="50000"/>
                  </a:srgbClr>
                </a:solidFill>
                <a:effectLst/>
                <a:latin typeface="Fira Code" panose="020B0809050000020004" pitchFamily="49" charset="0"/>
              </a:rPr>
              <a:t>=</a:t>
            </a:r>
            <a:r>
              <a:rPr lang="en-US" b="0" dirty="0">
                <a:solidFill>
                  <a:srgbClr val="CE9178">
                    <a:alpha val="50000"/>
                  </a:srgbClr>
                </a:solidFill>
                <a:effectLst/>
                <a:latin typeface="Fira Code" panose="020B0809050000020004" pitchFamily="49" charset="0"/>
              </a:rPr>
              <a:t>"images/icons/icon-256x256.png"</a:t>
            </a:r>
            <a:r>
              <a:rPr lang="en-US" b="0" dirty="0">
                <a:solidFill>
                  <a:srgbClr val="D4D4D4">
                    <a:alpha val="50000"/>
                  </a:srgbClr>
                </a:solidFill>
                <a:effectLst/>
                <a:latin typeface="Fira Code" panose="020B0809050000020004" pitchFamily="49" charset="0"/>
              </a:rPr>
              <a:t> </a:t>
            </a:r>
            <a:r>
              <a:rPr lang="en-US" b="0" dirty="0">
                <a:solidFill>
                  <a:srgbClr val="808080">
                    <a:alpha val="50000"/>
                  </a:srgbClr>
                </a:solidFill>
                <a:effectLst/>
                <a:latin typeface="Fira Code" panose="020B0809050000020004" pitchFamily="49" charset="0"/>
              </a:rPr>
              <a:t>/&gt;</a:t>
            </a:r>
            <a:endParaRPr lang="en-US" b="0" dirty="0">
              <a:solidFill>
                <a:srgbClr val="D4D4D4">
                  <a:alpha val="50000"/>
                </a:srgbClr>
              </a:solidFill>
              <a:effectLst/>
              <a:latin typeface="Fira Code" panose="020B0809050000020004" pitchFamily="49" charset="0"/>
            </a:endParaRPr>
          </a:p>
          <a:p>
            <a:r>
              <a:rPr lang="en-US" b="0" dirty="0">
                <a:solidFill>
                  <a:srgbClr val="D4D4D4">
                    <a:alpha val="35000"/>
                  </a:srgbClr>
                </a:solidFill>
                <a:effectLst/>
                <a:latin typeface="Fira Code" panose="020B0809050000020004" pitchFamily="49" charset="0"/>
              </a:rPr>
              <a:t>    </a:t>
            </a:r>
            <a:r>
              <a:rPr lang="en-US" b="0" dirty="0">
                <a:solidFill>
                  <a:srgbClr val="808080">
                    <a:alpha val="35000"/>
                  </a:srgbClr>
                </a:solidFill>
                <a:effectLst/>
                <a:latin typeface="Fira Code" panose="020B0809050000020004" pitchFamily="49" charset="0"/>
              </a:rPr>
              <a:t>&lt;</a:t>
            </a:r>
            <a:r>
              <a:rPr lang="en-US" b="0" dirty="0">
                <a:solidFill>
                  <a:srgbClr val="569CD6">
                    <a:alpha val="35000"/>
                  </a:srgbClr>
                </a:solidFill>
                <a:effectLst/>
                <a:latin typeface="Fira Code" panose="020B0809050000020004" pitchFamily="49" charset="0"/>
              </a:rPr>
              <a:t>link</a:t>
            </a:r>
            <a:r>
              <a:rPr lang="en-US" b="0" dirty="0">
                <a:solidFill>
                  <a:srgbClr val="D4D4D4">
                    <a:alpha val="35000"/>
                  </a:srgbClr>
                </a:solidFill>
                <a:effectLst/>
                <a:latin typeface="Fira Code" panose="020B0809050000020004" pitchFamily="49" charset="0"/>
              </a:rPr>
              <a:t> </a:t>
            </a:r>
            <a:r>
              <a:rPr lang="en-US" b="0" dirty="0" err="1">
                <a:solidFill>
                  <a:srgbClr val="9CDCFE">
                    <a:alpha val="35000"/>
                  </a:srgbClr>
                </a:solidFill>
                <a:effectLst/>
                <a:latin typeface="Fira Code" panose="020B0809050000020004" pitchFamily="49" charset="0"/>
              </a:rPr>
              <a:t>rel</a:t>
            </a:r>
            <a:r>
              <a:rPr lang="en-US" b="0" dirty="0">
                <a:solidFill>
                  <a:srgbClr val="D4D4D4">
                    <a:alpha val="35000"/>
                  </a:srgbClr>
                </a:solidFill>
                <a:effectLst/>
                <a:latin typeface="Fira Code" panose="020B0809050000020004" pitchFamily="49" charset="0"/>
              </a:rPr>
              <a:t>=</a:t>
            </a:r>
            <a:r>
              <a:rPr lang="en-US" b="0" dirty="0">
                <a:solidFill>
                  <a:srgbClr val="CE9178">
                    <a:alpha val="35000"/>
                  </a:srgbClr>
                </a:solidFill>
                <a:effectLst/>
                <a:latin typeface="Fira Code" panose="020B0809050000020004" pitchFamily="49" charset="0"/>
              </a:rPr>
              <a:t>"apple-touch-icon"</a:t>
            </a:r>
            <a:r>
              <a:rPr lang="en-US" b="0" dirty="0">
                <a:solidFill>
                  <a:srgbClr val="D4D4D4">
                    <a:alpha val="35000"/>
                  </a:srgbClr>
                </a:solidFill>
                <a:effectLst/>
                <a:latin typeface="Fira Code" panose="020B0809050000020004" pitchFamily="49" charset="0"/>
              </a:rPr>
              <a:t> </a:t>
            </a:r>
            <a:r>
              <a:rPr lang="en-US" b="0" dirty="0" err="1">
                <a:solidFill>
                  <a:srgbClr val="9CDCFE">
                    <a:alpha val="35000"/>
                  </a:srgbClr>
                </a:solidFill>
                <a:effectLst/>
                <a:latin typeface="Fira Code" panose="020B0809050000020004" pitchFamily="49" charset="0"/>
              </a:rPr>
              <a:t>href</a:t>
            </a:r>
            <a:r>
              <a:rPr lang="en-US" b="0" dirty="0">
                <a:solidFill>
                  <a:srgbClr val="D4D4D4">
                    <a:alpha val="35000"/>
                  </a:srgbClr>
                </a:solidFill>
                <a:effectLst/>
                <a:latin typeface="Fira Code" panose="020B0809050000020004" pitchFamily="49" charset="0"/>
              </a:rPr>
              <a:t>=</a:t>
            </a:r>
            <a:r>
              <a:rPr lang="en-US" b="0" dirty="0">
                <a:solidFill>
                  <a:srgbClr val="CE9178">
                    <a:alpha val="35000"/>
                  </a:srgbClr>
                </a:solidFill>
                <a:effectLst/>
                <a:latin typeface="Fira Code" panose="020B0809050000020004" pitchFamily="49" charset="0"/>
              </a:rPr>
              <a:t>"images/icons/icon-384x384.png"</a:t>
            </a:r>
            <a:r>
              <a:rPr lang="en-US" b="0" dirty="0">
                <a:solidFill>
                  <a:srgbClr val="D4D4D4">
                    <a:alpha val="35000"/>
                  </a:srgbClr>
                </a:solidFill>
                <a:effectLst/>
                <a:latin typeface="Fira Code" panose="020B0809050000020004" pitchFamily="49" charset="0"/>
              </a:rPr>
              <a:t> </a:t>
            </a:r>
            <a:r>
              <a:rPr lang="en-US" b="0" dirty="0">
                <a:solidFill>
                  <a:srgbClr val="808080">
                    <a:alpha val="35000"/>
                  </a:srgbClr>
                </a:solidFill>
                <a:effectLst/>
                <a:latin typeface="Fira Code" panose="020B0809050000020004" pitchFamily="49" charset="0"/>
              </a:rPr>
              <a:t>/&gt;</a:t>
            </a:r>
            <a:endParaRPr lang="en-US" b="0" dirty="0">
              <a:solidFill>
                <a:srgbClr val="D4D4D4">
                  <a:alpha val="35000"/>
                </a:srgbClr>
              </a:solidFill>
              <a:effectLst/>
              <a:latin typeface="Fira Code" panose="020B0809050000020004" pitchFamily="49" charset="0"/>
            </a:endParaRPr>
          </a:p>
          <a:p>
            <a:r>
              <a:rPr lang="en-US" b="0" dirty="0">
                <a:solidFill>
                  <a:srgbClr val="D4D4D4">
                    <a:alpha val="30000"/>
                  </a:srgbClr>
                </a:solidFill>
                <a:effectLst/>
                <a:latin typeface="Fira Code" panose="020B0809050000020004" pitchFamily="49" charset="0"/>
              </a:rPr>
              <a:t>    </a:t>
            </a:r>
            <a:r>
              <a:rPr lang="en-US" b="0" dirty="0">
                <a:solidFill>
                  <a:srgbClr val="808080">
                    <a:alpha val="30000"/>
                  </a:srgbClr>
                </a:solidFill>
                <a:effectLst/>
                <a:latin typeface="Fira Code" panose="020B0809050000020004" pitchFamily="49" charset="0"/>
              </a:rPr>
              <a:t>&lt;</a:t>
            </a:r>
            <a:r>
              <a:rPr lang="en-US" b="0" dirty="0">
                <a:solidFill>
                  <a:srgbClr val="569CD6">
                    <a:alpha val="30000"/>
                  </a:srgbClr>
                </a:solidFill>
                <a:effectLst/>
                <a:latin typeface="Fira Code" panose="020B0809050000020004" pitchFamily="49" charset="0"/>
              </a:rPr>
              <a:t>link</a:t>
            </a:r>
            <a:r>
              <a:rPr lang="en-US" b="0" dirty="0">
                <a:solidFill>
                  <a:srgbClr val="D4D4D4">
                    <a:alpha val="30000"/>
                  </a:srgbClr>
                </a:solidFill>
                <a:effectLst/>
                <a:latin typeface="Fira Code" panose="020B0809050000020004" pitchFamily="49" charset="0"/>
              </a:rPr>
              <a:t> </a:t>
            </a:r>
            <a:r>
              <a:rPr lang="en-US" b="0" dirty="0" err="1">
                <a:solidFill>
                  <a:srgbClr val="9CDCFE">
                    <a:alpha val="30000"/>
                  </a:srgbClr>
                </a:solidFill>
                <a:effectLst/>
                <a:latin typeface="Fira Code" panose="020B0809050000020004" pitchFamily="49" charset="0"/>
              </a:rPr>
              <a:t>rel</a:t>
            </a:r>
            <a:r>
              <a:rPr lang="en-US" b="0" dirty="0">
                <a:solidFill>
                  <a:srgbClr val="D4D4D4">
                    <a:alpha val="30000"/>
                  </a:srgbClr>
                </a:solidFill>
                <a:effectLst/>
                <a:latin typeface="Fira Code" panose="020B0809050000020004" pitchFamily="49" charset="0"/>
              </a:rPr>
              <a:t>=</a:t>
            </a:r>
            <a:r>
              <a:rPr lang="en-US" b="0" dirty="0">
                <a:solidFill>
                  <a:srgbClr val="CE9178">
                    <a:alpha val="30000"/>
                  </a:srgbClr>
                </a:solidFill>
                <a:effectLst/>
                <a:latin typeface="Fira Code" panose="020B0809050000020004" pitchFamily="49" charset="0"/>
              </a:rPr>
              <a:t>"apple-touch-icon"</a:t>
            </a:r>
            <a:r>
              <a:rPr lang="en-US" b="0" dirty="0">
                <a:solidFill>
                  <a:srgbClr val="D4D4D4">
                    <a:alpha val="30000"/>
                  </a:srgbClr>
                </a:solidFill>
                <a:effectLst/>
                <a:latin typeface="Fira Code" panose="020B0809050000020004" pitchFamily="49" charset="0"/>
              </a:rPr>
              <a:t> </a:t>
            </a:r>
            <a:r>
              <a:rPr lang="en-US" b="0" dirty="0" err="1">
                <a:solidFill>
                  <a:srgbClr val="9CDCFE">
                    <a:alpha val="30000"/>
                  </a:srgbClr>
                </a:solidFill>
                <a:effectLst/>
                <a:latin typeface="Fira Code" panose="020B0809050000020004" pitchFamily="49" charset="0"/>
              </a:rPr>
              <a:t>href</a:t>
            </a:r>
            <a:r>
              <a:rPr lang="en-US" b="0" dirty="0">
                <a:solidFill>
                  <a:srgbClr val="D4D4D4">
                    <a:alpha val="30000"/>
                  </a:srgbClr>
                </a:solidFill>
                <a:effectLst/>
                <a:latin typeface="Fira Code" panose="020B0809050000020004" pitchFamily="49" charset="0"/>
              </a:rPr>
              <a:t>=</a:t>
            </a:r>
            <a:r>
              <a:rPr lang="en-US" b="0" dirty="0">
                <a:solidFill>
                  <a:srgbClr val="CE9178">
                    <a:alpha val="30000"/>
                  </a:srgbClr>
                </a:solidFill>
                <a:effectLst/>
                <a:latin typeface="Fira Code" panose="020B0809050000020004" pitchFamily="49" charset="0"/>
              </a:rPr>
              <a:t>"images/icons/icon-512x512.png"</a:t>
            </a:r>
            <a:r>
              <a:rPr lang="en-US" b="0" dirty="0">
                <a:solidFill>
                  <a:srgbClr val="D4D4D4">
                    <a:alpha val="30000"/>
                  </a:srgbClr>
                </a:solidFill>
                <a:effectLst/>
                <a:latin typeface="Fira Code" panose="020B0809050000020004" pitchFamily="49" charset="0"/>
              </a:rPr>
              <a:t> </a:t>
            </a:r>
            <a:r>
              <a:rPr lang="en-US" b="0" dirty="0">
                <a:solidFill>
                  <a:srgbClr val="808080">
                    <a:alpha val="30000"/>
                  </a:srgbClr>
                </a:solidFill>
                <a:effectLst/>
                <a:latin typeface="Fira Code" panose="020B0809050000020004" pitchFamily="49" charset="0"/>
              </a:rPr>
              <a:t>/&gt;</a:t>
            </a:r>
            <a:endParaRPr lang="en-US" b="0" dirty="0">
              <a:solidFill>
                <a:srgbClr val="D4D4D4">
                  <a:alpha val="30000"/>
                </a:srgbClr>
              </a:solidFill>
              <a:effectLst/>
              <a:latin typeface="Fira Code" panose="020B0809050000020004" pitchFamily="49" charset="0"/>
            </a:endParaRPr>
          </a:p>
          <a:p>
            <a:r>
              <a:rPr lang="en-US" b="0" dirty="0">
                <a:solidFill>
                  <a:srgbClr val="D4D4D4">
                    <a:alpha val="20000"/>
                  </a:srgbClr>
                </a:solidFill>
                <a:effectLst/>
                <a:latin typeface="Fira Code" panose="020B0809050000020004" pitchFamily="49" charset="0"/>
              </a:rPr>
              <a:t>    </a:t>
            </a:r>
            <a:r>
              <a:rPr lang="en-US" b="0" dirty="0">
                <a:solidFill>
                  <a:srgbClr val="808080">
                    <a:alpha val="20000"/>
                  </a:srgbClr>
                </a:solidFill>
                <a:effectLst/>
                <a:latin typeface="Fira Code" panose="020B0809050000020004" pitchFamily="49" charset="0"/>
              </a:rPr>
              <a:t>&lt;</a:t>
            </a:r>
            <a:r>
              <a:rPr lang="en-US" b="0" dirty="0">
                <a:solidFill>
                  <a:srgbClr val="569CD6">
                    <a:alpha val="20000"/>
                  </a:srgbClr>
                </a:solidFill>
                <a:effectLst/>
                <a:latin typeface="Fira Code" panose="020B0809050000020004" pitchFamily="49" charset="0"/>
              </a:rPr>
              <a:t>meta</a:t>
            </a:r>
            <a:r>
              <a:rPr lang="en-US" b="0" dirty="0">
                <a:solidFill>
                  <a:srgbClr val="D4D4D4">
                    <a:alpha val="20000"/>
                  </a:srgbClr>
                </a:solidFill>
                <a:effectLst/>
                <a:latin typeface="Fira Code" panose="020B0809050000020004" pitchFamily="49" charset="0"/>
              </a:rPr>
              <a:t> </a:t>
            </a:r>
            <a:r>
              <a:rPr lang="en-US" b="0" dirty="0">
                <a:solidFill>
                  <a:srgbClr val="9CDCFE">
                    <a:alpha val="20000"/>
                  </a:srgbClr>
                </a:solidFill>
                <a:effectLst/>
                <a:latin typeface="Fira Code" panose="020B0809050000020004" pitchFamily="49" charset="0"/>
              </a:rPr>
              <a:t>name</a:t>
            </a:r>
            <a:r>
              <a:rPr lang="en-US" b="0" dirty="0">
                <a:solidFill>
                  <a:srgbClr val="D4D4D4">
                    <a:alpha val="20000"/>
                  </a:srgbClr>
                </a:solidFill>
                <a:effectLst/>
                <a:latin typeface="Fira Code" panose="020B0809050000020004" pitchFamily="49" charset="0"/>
              </a:rPr>
              <a:t>=</a:t>
            </a:r>
            <a:r>
              <a:rPr lang="en-US" b="0" dirty="0">
                <a:solidFill>
                  <a:srgbClr val="CE9178">
                    <a:alpha val="20000"/>
                  </a:srgbClr>
                </a:solidFill>
                <a:effectLst/>
                <a:latin typeface="Fira Code" panose="020B0809050000020004" pitchFamily="49" charset="0"/>
              </a:rPr>
              <a:t>"apple-mobile-web-app-status-bar"</a:t>
            </a:r>
            <a:r>
              <a:rPr lang="en-US" b="0" dirty="0">
                <a:solidFill>
                  <a:srgbClr val="D4D4D4">
                    <a:alpha val="20000"/>
                  </a:srgbClr>
                </a:solidFill>
                <a:effectLst/>
                <a:latin typeface="Fira Code" panose="020B0809050000020004" pitchFamily="49" charset="0"/>
              </a:rPr>
              <a:t> </a:t>
            </a:r>
            <a:r>
              <a:rPr lang="en-US" b="0" dirty="0">
                <a:solidFill>
                  <a:srgbClr val="9CDCFE">
                    <a:alpha val="20000"/>
                  </a:srgbClr>
                </a:solidFill>
                <a:effectLst/>
                <a:latin typeface="Fira Code" panose="020B0809050000020004" pitchFamily="49" charset="0"/>
              </a:rPr>
              <a:t>content</a:t>
            </a:r>
            <a:r>
              <a:rPr lang="en-US" b="0" dirty="0">
                <a:solidFill>
                  <a:srgbClr val="D4D4D4">
                    <a:alpha val="20000"/>
                  </a:srgbClr>
                </a:solidFill>
                <a:effectLst/>
                <a:latin typeface="Fira Code" panose="020B0809050000020004" pitchFamily="49" charset="0"/>
              </a:rPr>
              <a:t>=</a:t>
            </a:r>
            <a:r>
              <a:rPr lang="en-US" b="0" dirty="0">
                <a:solidFill>
                  <a:srgbClr val="CE9178">
                    <a:alpha val="20000"/>
                  </a:srgbClr>
                </a:solidFill>
                <a:effectLst/>
                <a:latin typeface="Fira Code" panose="020B0809050000020004" pitchFamily="49" charset="0"/>
              </a:rPr>
              <a:t>"#222"</a:t>
            </a:r>
            <a:r>
              <a:rPr lang="en-US" b="0" dirty="0">
                <a:solidFill>
                  <a:srgbClr val="D4D4D4">
                    <a:alpha val="20000"/>
                  </a:srgbClr>
                </a:solidFill>
                <a:effectLst/>
                <a:latin typeface="Fira Code" panose="020B0809050000020004" pitchFamily="49" charset="0"/>
              </a:rPr>
              <a:t> </a:t>
            </a:r>
            <a:r>
              <a:rPr lang="en-US" b="0" dirty="0">
                <a:solidFill>
                  <a:srgbClr val="808080">
                    <a:alpha val="20000"/>
                  </a:srgbClr>
                </a:solidFill>
                <a:effectLst/>
                <a:latin typeface="Fira Code" panose="020B0809050000020004" pitchFamily="49" charset="0"/>
              </a:rPr>
              <a:t>/&gt;</a:t>
            </a:r>
            <a:endParaRPr lang="en-US" b="0" dirty="0">
              <a:solidFill>
                <a:srgbClr val="D4D4D4">
                  <a:alpha val="20000"/>
                </a:srgbClr>
              </a:solidFill>
              <a:effectLst/>
              <a:latin typeface="Fira Code" panose="020B0809050000020004" pitchFamily="49" charset="0"/>
            </a:endParaRPr>
          </a:p>
          <a:p>
            <a:r>
              <a:rPr lang="en-US" b="0" dirty="0">
                <a:solidFill>
                  <a:srgbClr val="D4D4D4">
                    <a:alpha val="10000"/>
                  </a:srgbClr>
                </a:solidFill>
                <a:effectLst/>
                <a:latin typeface="Fira Code" panose="020B0809050000020004" pitchFamily="49" charset="0"/>
              </a:rPr>
              <a:t>    </a:t>
            </a:r>
            <a:r>
              <a:rPr lang="en-US" b="0" dirty="0">
                <a:solidFill>
                  <a:srgbClr val="808080">
                    <a:alpha val="10000"/>
                  </a:srgbClr>
                </a:solidFill>
                <a:effectLst/>
                <a:latin typeface="Fira Code" panose="020B0809050000020004" pitchFamily="49" charset="0"/>
              </a:rPr>
              <a:t>&lt;</a:t>
            </a:r>
            <a:r>
              <a:rPr lang="en-US" b="0" dirty="0">
                <a:solidFill>
                  <a:srgbClr val="569CD6">
                    <a:alpha val="10000"/>
                  </a:srgbClr>
                </a:solidFill>
                <a:effectLst/>
                <a:latin typeface="Fira Code" panose="020B0809050000020004" pitchFamily="49" charset="0"/>
              </a:rPr>
              <a:t>meta</a:t>
            </a:r>
            <a:r>
              <a:rPr lang="en-US" b="0" dirty="0">
                <a:solidFill>
                  <a:srgbClr val="D4D4D4">
                    <a:alpha val="10000"/>
                  </a:srgbClr>
                </a:solidFill>
                <a:effectLst/>
                <a:latin typeface="Fira Code" panose="020B0809050000020004" pitchFamily="49" charset="0"/>
              </a:rPr>
              <a:t> </a:t>
            </a:r>
            <a:r>
              <a:rPr lang="en-US" b="0" dirty="0">
                <a:solidFill>
                  <a:srgbClr val="9CDCFE">
                    <a:alpha val="10000"/>
                  </a:srgbClr>
                </a:solidFill>
                <a:effectLst/>
                <a:latin typeface="Fira Code" panose="020B0809050000020004" pitchFamily="49" charset="0"/>
              </a:rPr>
              <a:t>name</a:t>
            </a:r>
            <a:r>
              <a:rPr lang="en-US" b="0" dirty="0">
                <a:solidFill>
                  <a:srgbClr val="D4D4D4">
                    <a:alpha val="10000"/>
                  </a:srgbClr>
                </a:solidFill>
                <a:effectLst/>
                <a:latin typeface="Fira Code" panose="020B0809050000020004" pitchFamily="49" charset="0"/>
              </a:rPr>
              <a:t>=</a:t>
            </a:r>
            <a:r>
              <a:rPr lang="en-US" b="0" dirty="0">
                <a:solidFill>
                  <a:srgbClr val="CE9178">
                    <a:alpha val="10000"/>
                  </a:srgbClr>
                </a:solidFill>
                <a:effectLst/>
                <a:latin typeface="Fira Code" panose="020B0809050000020004" pitchFamily="49" charset="0"/>
              </a:rPr>
              <a:t>"theme-color"</a:t>
            </a:r>
            <a:r>
              <a:rPr lang="en-US" b="0" dirty="0">
                <a:solidFill>
                  <a:srgbClr val="D4D4D4">
                    <a:alpha val="10000"/>
                  </a:srgbClr>
                </a:solidFill>
                <a:effectLst/>
                <a:latin typeface="Fira Code" panose="020B0809050000020004" pitchFamily="49" charset="0"/>
              </a:rPr>
              <a:t> </a:t>
            </a:r>
            <a:r>
              <a:rPr lang="en-US" b="0" dirty="0">
                <a:solidFill>
                  <a:srgbClr val="9CDCFE">
                    <a:alpha val="10000"/>
                  </a:srgbClr>
                </a:solidFill>
                <a:effectLst/>
                <a:latin typeface="Fira Code" panose="020B0809050000020004" pitchFamily="49" charset="0"/>
              </a:rPr>
              <a:t>content</a:t>
            </a:r>
            <a:r>
              <a:rPr lang="en-US" b="0" dirty="0">
                <a:solidFill>
                  <a:srgbClr val="D4D4D4">
                    <a:alpha val="10000"/>
                  </a:srgbClr>
                </a:solidFill>
                <a:effectLst/>
                <a:latin typeface="Fira Code" panose="020B0809050000020004" pitchFamily="49" charset="0"/>
              </a:rPr>
              <a:t>=</a:t>
            </a:r>
            <a:r>
              <a:rPr lang="en-US" b="0" dirty="0">
                <a:solidFill>
                  <a:srgbClr val="CE9178">
                    <a:alpha val="10000"/>
                  </a:srgbClr>
                </a:solidFill>
                <a:effectLst/>
                <a:latin typeface="Fira Code" panose="020B0809050000020004" pitchFamily="49" charset="0"/>
              </a:rPr>
              <a:t>"#222"</a:t>
            </a:r>
            <a:r>
              <a:rPr lang="en-US" b="0" dirty="0">
                <a:solidFill>
                  <a:srgbClr val="D4D4D4">
                    <a:alpha val="10000"/>
                  </a:srgbClr>
                </a:solidFill>
                <a:effectLst/>
                <a:latin typeface="Fira Code" panose="020B0809050000020004" pitchFamily="49" charset="0"/>
              </a:rPr>
              <a:t> </a:t>
            </a:r>
            <a:r>
              <a:rPr lang="en-US" b="0" dirty="0">
                <a:solidFill>
                  <a:srgbClr val="808080">
                    <a:alpha val="10000"/>
                  </a:srgbClr>
                </a:solidFill>
                <a:effectLst/>
                <a:latin typeface="Fira Code" panose="020B0809050000020004" pitchFamily="49" charset="0"/>
              </a:rPr>
              <a:t>/&gt;</a:t>
            </a:r>
            <a:endParaRPr lang="en-US" b="0" dirty="0">
              <a:solidFill>
                <a:srgbClr val="D4D4D4">
                  <a:alpha val="10000"/>
                </a:srgbClr>
              </a:solidFill>
              <a:effectLst/>
              <a:latin typeface="Fira Code" panose="020B0809050000020004" pitchFamily="49" charset="0"/>
            </a:endParaRPr>
          </a:p>
          <a:p>
            <a:r>
              <a:rPr lang="en-US" b="0" dirty="0">
                <a:solidFill>
                  <a:srgbClr val="808080">
                    <a:alpha val="0"/>
                  </a:srgbClr>
                </a:solidFill>
                <a:effectLst/>
                <a:latin typeface="Fira Code" panose="020B0809050000020004" pitchFamily="49" charset="0"/>
              </a:rPr>
              <a:t>&lt;/</a:t>
            </a:r>
            <a:r>
              <a:rPr lang="en-US" b="0" dirty="0">
                <a:solidFill>
                  <a:srgbClr val="569CD6">
                    <a:alpha val="0"/>
                  </a:srgbClr>
                </a:solidFill>
                <a:effectLst/>
                <a:latin typeface="Fira Code" panose="020B0809050000020004" pitchFamily="49" charset="0"/>
              </a:rPr>
              <a:t>head</a:t>
            </a:r>
            <a:r>
              <a:rPr lang="en-US" b="0" dirty="0">
                <a:solidFill>
                  <a:srgbClr val="808080">
                    <a:alpha val="0"/>
                  </a:srgbClr>
                </a:solidFill>
                <a:effectLst/>
                <a:latin typeface="Fira Code" panose="020B0809050000020004" pitchFamily="49" charset="0"/>
              </a:rPr>
              <a:t>&gt;</a:t>
            </a:r>
            <a:endParaRPr lang="en-US" b="0" dirty="0">
              <a:solidFill>
                <a:srgbClr val="D4D4D4">
                  <a:alpha val="0"/>
                </a:srgbClr>
              </a:solidFill>
              <a:effectLst/>
              <a:latin typeface="Fira Code" panose="020B0809050000020004" pitchFamily="49" charset="0"/>
            </a:endParaRPr>
          </a:p>
        </p:txBody>
      </p:sp>
      <p:sp>
        <p:nvSpPr>
          <p:cNvPr id="13" name="Freeform: Shape 12">
            <a:extLst>
              <a:ext uri="{FF2B5EF4-FFF2-40B4-BE49-F238E27FC236}">
                <a16:creationId xmlns:a16="http://schemas.microsoft.com/office/drawing/2014/main" id="{DFE19F28-30FC-8F18-E2BF-ABAADDC7AAAE}"/>
              </a:ext>
            </a:extLst>
          </p:cNvPr>
          <p:cNvSpPr/>
          <p:nvPr/>
        </p:nvSpPr>
        <p:spPr>
          <a:xfrm rot="10800000" flipV="1">
            <a:off x="3795712" y="-923825"/>
            <a:ext cx="811035" cy="45719"/>
          </a:xfrm>
          <a:custGeom>
            <a:avLst/>
            <a:gdLst>
              <a:gd name="connsiteX0" fmla="*/ 811035 w 811035"/>
              <a:gd name="connsiteY0" fmla="*/ 45719 h 45719"/>
              <a:gd name="connsiteX1" fmla="*/ 252276 w 811035"/>
              <a:gd name="connsiteY1" fmla="*/ 0 h 45719"/>
              <a:gd name="connsiteX2" fmla="*/ 0 w 811035"/>
              <a:gd name="connsiteY2" fmla="*/ 0 h 45719"/>
            </a:gdLst>
            <a:ahLst/>
            <a:cxnLst>
              <a:cxn ang="0">
                <a:pos x="connsiteX0" y="connsiteY0"/>
              </a:cxn>
              <a:cxn ang="0">
                <a:pos x="connsiteX1" y="connsiteY1"/>
              </a:cxn>
              <a:cxn ang="0">
                <a:pos x="connsiteX2" y="connsiteY2"/>
              </a:cxn>
            </a:cxnLst>
            <a:rect l="l" t="t" r="r" b="b"/>
            <a:pathLst>
              <a:path w="811035" h="45719" extrusionOk="0">
                <a:moveTo>
                  <a:pt x="811035" y="45719"/>
                </a:moveTo>
                <a:cubicBezTo>
                  <a:pt x="572925" y="66936"/>
                  <a:pt x="500802" y="1218"/>
                  <a:pt x="252276" y="0"/>
                </a:cubicBezTo>
                <a:cubicBezTo>
                  <a:pt x="119740" y="26427"/>
                  <a:pt x="86413" y="-4582"/>
                  <a:pt x="0" y="0"/>
                </a:cubicBezTo>
              </a:path>
            </a:pathLst>
          </a:custGeom>
          <a:noFill/>
          <a:ln w="19050">
            <a:solidFill>
              <a:srgbClr val="FFFF00"/>
            </a:solidFill>
            <a:tailEnd type="arrow"/>
            <a:extLst>
              <a:ext uri="{C807C97D-BFC1-408E-A445-0C87EB9F89A2}">
                <ask:lineSketchStyleProps xmlns:ask="http://schemas.microsoft.com/office/drawing/2018/sketchyshapes" sd="1219033472">
                  <a:custGeom>
                    <a:avLst/>
                    <a:gdLst>
                      <a:gd name="connsiteX0" fmla="*/ 1146473 w 1146473"/>
                      <a:gd name="connsiteY0" fmla="*/ 62740 h 62740"/>
                      <a:gd name="connsiteX1" fmla="*/ 742950 w 1146473"/>
                      <a:gd name="connsiteY1" fmla="*/ 19789 h 62740"/>
                      <a:gd name="connsiteX2" fmla="*/ 356616 w 1146473"/>
                      <a:gd name="connsiteY2" fmla="*/ 19789 h 62740"/>
                      <a:gd name="connsiteX3" fmla="*/ 0 w 1146473"/>
                      <a:gd name="connsiteY3" fmla="*/ 19789 h 62740"/>
                      <a:gd name="connsiteX0" fmla="*/ 1146473 w 1146473"/>
                      <a:gd name="connsiteY0" fmla="*/ 42951 h 42951"/>
                      <a:gd name="connsiteX1" fmla="*/ 356616 w 1146473"/>
                      <a:gd name="connsiteY1" fmla="*/ 0 h 42951"/>
                      <a:gd name="connsiteX2" fmla="*/ 0 w 1146473"/>
                      <a:gd name="connsiteY2" fmla="*/ 0 h 42951"/>
                    </a:gdLst>
                    <a:ahLst/>
                    <a:cxnLst>
                      <a:cxn ang="0">
                        <a:pos x="connsiteX0" y="connsiteY0"/>
                      </a:cxn>
                      <a:cxn ang="0">
                        <a:pos x="connsiteX1" y="connsiteY1"/>
                      </a:cxn>
                      <a:cxn ang="0">
                        <a:pos x="connsiteX2" y="connsiteY2"/>
                      </a:cxn>
                    </a:cxnLst>
                    <a:rect l="l" t="t" r="r" b="b"/>
                    <a:pathLst>
                      <a:path w="1146473" h="42951" extrusionOk="0">
                        <a:moveTo>
                          <a:pt x="1146473" y="42951"/>
                        </a:moveTo>
                        <a:lnTo>
                          <a:pt x="356616" y="0"/>
                        </a:lnTo>
                        <a:cubicBezTo>
                          <a:pt x="159515" y="23545"/>
                          <a:pt x="124695" y="2940"/>
                          <a:pt x="0" y="0"/>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32404ED-A914-8767-623E-9E9D8C4251AF}"/>
              </a:ext>
            </a:extLst>
          </p:cNvPr>
          <p:cNvSpPr txBox="1"/>
          <p:nvPr/>
        </p:nvSpPr>
        <p:spPr>
          <a:xfrm>
            <a:off x="334964" y="-3870670"/>
            <a:ext cx="3513706" cy="1631216"/>
          </a:xfrm>
          <a:prstGeom prst="rect">
            <a:avLst/>
          </a:prstGeom>
          <a:noFill/>
        </p:spPr>
        <p:txBody>
          <a:bodyPr wrap="square">
            <a:spAutoFit/>
          </a:bodyPr>
          <a:lstStyle/>
          <a:p>
            <a:pPr>
              <a:spcAft>
                <a:spcPts val="600"/>
              </a:spcAft>
            </a:pPr>
            <a:r>
              <a:rPr lang="es-ES" sz="2000" dirty="0">
                <a:solidFill>
                  <a:schemeClr val="bg1"/>
                </a:solidFill>
                <a:latin typeface="Fira Sans" panose="020B0503050000020004" pitchFamily="34" charset="0"/>
              </a:rPr>
              <a:t>Es un simple archivo JSON que informa al navegador cómo debe comportarse la app cuando se instala en nuestros dispositivos.</a:t>
            </a:r>
          </a:p>
        </p:txBody>
      </p:sp>
      <p:sp>
        <p:nvSpPr>
          <p:cNvPr id="3" name="TextBox 2">
            <a:extLst>
              <a:ext uri="{FF2B5EF4-FFF2-40B4-BE49-F238E27FC236}">
                <a16:creationId xmlns:a16="http://schemas.microsoft.com/office/drawing/2014/main" id="{666862E1-DAA3-35CE-8AB0-0B1A5696B49C}"/>
              </a:ext>
            </a:extLst>
          </p:cNvPr>
          <p:cNvSpPr txBox="1"/>
          <p:nvPr/>
        </p:nvSpPr>
        <p:spPr>
          <a:xfrm>
            <a:off x="334963" y="-4270780"/>
            <a:ext cx="3308989" cy="400110"/>
          </a:xfrm>
          <a:prstGeom prst="rect">
            <a:avLst/>
          </a:prstGeom>
          <a:noFill/>
        </p:spPr>
        <p:txBody>
          <a:bodyPr wrap="square">
            <a:spAutoFit/>
          </a:bodyPr>
          <a:lstStyle/>
          <a:p>
            <a:pPr marL="363538" indent="-363538">
              <a:spcAft>
                <a:spcPts val="600"/>
              </a:spcAft>
              <a:tabLst>
                <a:tab pos="363538" algn="l"/>
              </a:tabLst>
            </a:pPr>
            <a:r>
              <a:rPr lang="en-US" sz="2000" b="1" dirty="0">
                <a:solidFill>
                  <a:schemeClr val="bg1"/>
                </a:solidFill>
                <a:latin typeface="Fira Code" panose="020B0809050000020004" pitchFamily="49" charset="0"/>
                <a:ea typeface="Fira Code" panose="020B0809050000020004" pitchFamily="49" charset="0"/>
                <a:cs typeface="Fira Code" panose="020B0809050000020004" pitchFamily="49" charset="0"/>
              </a:rPr>
              <a:t>📃	</a:t>
            </a:r>
            <a:r>
              <a:rPr lang="es-ES" sz="2000" b="1" dirty="0" err="1">
                <a:solidFill>
                  <a:schemeClr val="bg1"/>
                </a:solidFill>
                <a:latin typeface="Fira Code" panose="020B0809050000020004" pitchFamily="49" charset="0"/>
                <a:ea typeface="Fira Code" panose="020B0809050000020004" pitchFamily="49" charset="0"/>
                <a:cs typeface="Fira Code" panose="020B0809050000020004" pitchFamily="49" charset="0"/>
              </a:rPr>
              <a:t>manifest.json</a:t>
            </a:r>
            <a:endParaRPr lang="es-ES" sz="2000" b="1" dirty="0">
              <a:solidFill>
                <a:schemeClr val="bg1"/>
              </a:solidFill>
              <a:latin typeface="Fira Code" panose="020B0809050000020004" pitchFamily="49" charset="0"/>
              <a:ea typeface="Fira Code" panose="020B0809050000020004" pitchFamily="49" charset="0"/>
              <a:cs typeface="Fira Code" panose="020B0809050000020004" pitchFamily="49" charset="0"/>
            </a:endParaRPr>
          </a:p>
        </p:txBody>
      </p:sp>
      <p:sp>
        <p:nvSpPr>
          <p:cNvPr id="6" name="TextBox 5">
            <a:extLst>
              <a:ext uri="{FF2B5EF4-FFF2-40B4-BE49-F238E27FC236}">
                <a16:creationId xmlns:a16="http://schemas.microsoft.com/office/drawing/2014/main" id="{6DB514B8-2E2C-01E3-78F3-59050C289E9D}"/>
              </a:ext>
            </a:extLst>
          </p:cNvPr>
          <p:cNvSpPr txBox="1"/>
          <p:nvPr/>
        </p:nvSpPr>
        <p:spPr>
          <a:xfrm>
            <a:off x="334964" y="-1431656"/>
            <a:ext cx="3513706" cy="1015663"/>
          </a:xfrm>
          <a:prstGeom prst="rect">
            <a:avLst/>
          </a:prstGeom>
          <a:noFill/>
        </p:spPr>
        <p:txBody>
          <a:bodyPr wrap="square">
            <a:spAutoFit/>
          </a:bodyPr>
          <a:lstStyle/>
          <a:p>
            <a:pPr>
              <a:spcAft>
                <a:spcPts val="600"/>
              </a:spcAft>
            </a:pPr>
            <a:r>
              <a:rPr lang="es-ES" sz="2000" dirty="0">
                <a:solidFill>
                  <a:schemeClr val="bg1"/>
                </a:solidFill>
                <a:latin typeface="Fira Sans" panose="020B0503050000020004" pitchFamily="34" charset="0"/>
              </a:rPr>
              <a:t>El archivo </a:t>
            </a:r>
            <a:r>
              <a:rPr lang="es-ES" sz="2000" dirty="0" err="1">
                <a:solidFill>
                  <a:schemeClr val="bg1"/>
                </a:solidFill>
                <a:latin typeface="Fira Code" panose="020B0809050000020004" pitchFamily="49" charset="0"/>
                <a:ea typeface="Fira Code" panose="020B0809050000020004" pitchFamily="49" charset="0"/>
                <a:cs typeface="Fira Code" panose="020B0809050000020004" pitchFamily="49" charset="0"/>
              </a:rPr>
              <a:t>manifest</a:t>
            </a:r>
            <a:r>
              <a:rPr lang="es-ES" sz="2000" dirty="0">
                <a:solidFill>
                  <a:schemeClr val="bg1"/>
                </a:solidFill>
                <a:latin typeface="Fira Sans" panose="020B0503050000020004" pitchFamily="34" charset="0"/>
              </a:rPr>
              <a:t>, debe ser </a:t>
            </a:r>
            <a:r>
              <a:rPr lang="es-ES" sz="2000" dirty="0" err="1">
                <a:solidFill>
                  <a:schemeClr val="bg1"/>
                </a:solidFill>
                <a:latin typeface="Fira Sans" panose="020B0503050000020004" pitchFamily="34" charset="0"/>
              </a:rPr>
              <a:t>linkeado</a:t>
            </a:r>
            <a:r>
              <a:rPr lang="es-ES" sz="2000" dirty="0">
                <a:solidFill>
                  <a:schemeClr val="bg1"/>
                </a:solidFill>
                <a:latin typeface="Fira Sans" panose="020B0503050000020004" pitchFamily="34" charset="0"/>
              </a:rPr>
              <a:t> en el documento </a:t>
            </a:r>
            <a:r>
              <a:rPr lang="es-ES" sz="2000" dirty="0">
                <a:solidFill>
                  <a:schemeClr val="bg1"/>
                </a:solidFill>
                <a:latin typeface="Fira Code" panose="020B0809050000020004" pitchFamily="49" charset="0"/>
                <a:ea typeface="Fira Code" panose="020B0809050000020004" pitchFamily="49" charset="0"/>
                <a:cs typeface="Fira Code" panose="020B0809050000020004" pitchFamily="49" charset="0"/>
              </a:rPr>
              <a:t>index.html</a:t>
            </a:r>
          </a:p>
        </p:txBody>
      </p:sp>
      <p:grpSp>
        <p:nvGrpSpPr>
          <p:cNvPr id="27" name="Group 26">
            <a:extLst>
              <a:ext uri="{FF2B5EF4-FFF2-40B4-BE49-F238E27FC236}">
                <a16:creationId xmlns:a16="http://schemas.microsoft.com/office/drawing/2014/main" id="{8BD321F3-6A53-AB54-1EE6-783704CF154B}"/>
              </a:ext>
            </a:extLst>
          </p:cNvPr>
          <p:cNvGrpSpPr/>
          <p:nvPr/>
        </p:nvGrpSpPr>
        <p:grpSpPr>
          <a:xfrm>
            <a:off x="6961364" y="2687793"/>
            <a:ext cx="2253907" cy="1408078"/>
            <a:chOff x="7014028" y="2756653"/>
            <a:chExt cx="2253907" cy="1408078"/>
          </a:xfrm>
        </p:grpSpPr>
        <p:sp>
          <p:nvSpPr>
            <p:cNvPr id="14" name="TextBox 13">
              <a:extLst>
                <a:ext uri="{FF2B5EF4-FFF2-40B4-BE49-F238E27FC236}">
                  <a16:creationId xmlns:a16="http://schemas.microsoft.com/office/drawing/2014/main" id="{C5473212-D80F-A835-6E2D-7F65B4939552}"/>
                </a:ext>
              </a:extLst>
            </p:cNvPr>
            <p:cNvSpPr txBox="1"/>
            <p:nvPr/>
          </p:nvSpPr>
          <p:spPr>
            <a:xfrm>
              <a:off x="7551877" y="2756653"/>
              <a:ext cx="1178211" cy="1107996"/>
            </a:xfrm>
            <a:prstGeom prst="rect">
              <a:avLst/>
            </a:prstGeom>
            <a:noFill/>
          </p:spPr>
          <p:txBody>
            <a:bodyPr wrap="square">
              <a:spAutoFit/>
            </a:bodyPr>
            <a:lstStyle/>
            <a:p>
              <a:pPr algn="ctr">
                <a:spcAft>
                  <a:spcPts val="600"/>
                </a:spcAft>
              </a:pPr>
              <a:r>
                <a:rPr lang="en-US" sz="6600" dirty="0">
                  <a:solidFill>
                    <a:schemeClr val="bg1"/>
                  </a:solidFill>
                  <a:latin typeface="Fira Sans" panose="020B0503050000020004" pitchFamily="34" charset="0"/>
                </a:rPr>
                <a:t>⚙️</a:t>
              </a:r>
              <a:endParaRPr lang="es-ES" sz="6600" dirty="0">
                <a:solidFill>
                  <a:schemeClr val="bg1"/>
                </a:solidFill>
                <a:latin typeface="Fira Sans" panose="020B0503050000020004" pitchFamily="34" charset="0"/>
              </a:endParaRPr>
            </a:p>
          </p:txBody>
        </p:sp>
        <p:sp>
          <p:nvSpPr>
            <p:cNvPr id="20" name="TextBox 19">
              <a:extLst>
                <a:ext uri="{FF2B5EF4-FFF2-40B4-BE49-F238E27FC236}">
                  <a16:creationId xmlns:a16="http://schemas.microsoft.com/office/drawing/2014/main" id="{CF6F6077-0E54-CA51-5FDF-7329B03BA0C1}"/>
                </a:ext>
              </a:extLst>
            </p:cNvPr>
            <p:cNvSpPr txBox="1"/>
            <p:nvPr/>
          </p:nvSpPr>
          <p:spPr>
            <a:xfrm>
              <a:off x="7014028" y="3703066"/>
              <a:ext cx="2253907" cy="461665"/>
            </a:xfrm>
            <a:prstGeom prst="rect">
              <a:avLst/>
            </a:prstGeom>
            <a:noFill/>
          </p:spPr>
          <p:txBody>
            <a:bodyPr wrap="square" rtlCol="0">
              <a:spAutoFit/>
            </a:bodyPr>
            <a:lstStyle/>
            <a:p>
              <a:pPr algn="ctr"/>
              <a:r>
                <a:rPr lang="es-AR" sz="2400" dirty="0" err="1">
                  <a:solidFill>
                    <a:srgbClr val="FFFF00"/>
                  </a:solidFill>
                  <a:latin typeface="Girls Have Many Secrets" pitchFamily="2" charset="0"/>
                </a:rPr>
                <a:t>ServiceWorker</a:t>
              </a:r>
              <a:endParaRPr lang="en-US" sz="2400" dirty="0">
                <a:solidFill>
                  <a:srgbClr val="FFFF00"/>
                </a:solidFill>
                <a:latin typeface="Girls Have Many Secrets" pitchFamily="2" charset="0"/>
              </a:endParaRPr>
            </a:p>
          </p:txBody>
        </p:sp>
      </p:grpSp>
      <p:grpSp>
        <p:nvGrpSpPr>
          <p:cNvPr id="25" name="Group 24">
            <a:extLst>
              <a:ext uri="{FF2B5EF4-FFF2-40B4-BE49-F238E27FC236}">
                <a16:creationId xmlns:a16="http://schemas.microsoft.com/office/drawing/2014/main" id="{9ED38149-5503-C4FB-BD0A-A04459D81D15}"/>
              </a:ext>
            </a:extLst>
          </p:cNvPr>
          <p:cNvGrpSpPr/>
          <p:nvPr/>
        </p:nvGrpSpPr>
        <p:grpSpPr>
          <a:xfrm>
            <a:off x="9010638" y="742777"/>
            <a:ext cx="2253907" cy="1377300"/>
            <a:chOff x="9395107" y="1610185"/>
            <a:chExt cx="2253907" cy="1377300"/>
          </a:xfrm>
        </p:grpSpPr>
        <p:sp>
          <p:nvSpPr>
            <p:cNvPr id="15" name="TextBox 14">
              <a:extLst>
                <a:ext uri="{FF2B5EF4-FFF2-40B4-BE49-F238E27FC236}">
                  <a16:creationId xmlns:a16="http://schemas.microsoft.com/office/drawing/2014/main" id="{116028E9-3CDB-5AAD-82F4-67CB4A125EF7}"/>
                </a:ext>
              </a:extLst>
            </p:cNvPr>
            <p:cNvSpPr txBox="1"/>
            <p:nvPr/>
          </p:nvSpPr>
          <p:spPr>
            <a:xfrm>
              <a:off x="9932956" y="1610185"/>
              <a:ext cx="1178211" cy="1107996"/>
            </a:xfrm>
            <a:prstGeom prst="rect">
              <a:avLst/>
            </a:prstGeom>
            <a:noFill/>
          </p:spPr>
          <p:txBody>
            <a:bodyPr wrap="square">
              <a:spAutoFit/>
            </a:bodyPr>
            <a:lstStyle/>
            <a:p>
              <a:pPr algn="ctr">
                <a:spcAft>
                  <a:spcPts val="600"/>
                </a:spcAft>
              </a:pPr>
              <a:r>
                <a:rPr lang="en-US" sz="6600" dirty="0">
                  <a:solidFill>
                    <a:schemeClr val="bg1"/>
                  </a:solidFill>
                  <a:latin typeface="Fira Sans" panose="020B0503050000020004" pitchFamily="34" charset="0"/>
                </a:rPr>
                <a:t>🌎</a:t>
              </a:r>
              <a:endParaRPr lang="es-ES" sz="6600" dirty="0">
                <a:solidFill>
                  <a:schemeClr val="bg1"/>
                </a:solidFill>
                <a:latin typeface="Fira Sans" panose="020B0503050000020004" pitchFamily="34" charset="0"/>
              </a:endParaRPr>
            </a:p>
          </p:txBody>
        </p:sp>
        <p:sp>
          <p:nvSpPr>
            <p:cNvPr id="21" name="TextBox 20">
              <a:extLst>
                <a:ext uri="{FF2B5EF4-FFF2-40B4-BE49-F238E27FC236}">
                  <a16:creationId xmlns:a16="http://schemas.microsoft.com/office/drawing/2014/main" id="{AC8B6B06-20C0-97A4-4C86-3CF242FA8F15}"/>
                </a:ext>
              </a:extLst>
            </p:cNvPr>
            <p:cNvSpPr txBox="1"/>
            <p:nvPr/>
          </p:nvSpPr>
          <p:spPr>
            <a:xfrm>
              <a:off x="9395107" y="2525820"/>
              <a:ext cx="2253907" cy="461665"/>
            </a:xfrm>
            <a:prstGeom prst="rect">
              <a:avLst/>
            </a:prstGeom>
            <a:noFill/>
          </p:spPr>
          <p:txBody>
            <a:bodyPr wrap="square" rtlCol="0">
              <a:spAutoFit/>
            </a:bodyPr>
            <a:lstStyle/>
            <a:p>
              <a:pPr algn="ctr"/>
              <a:r>
                <a:rPr lang="es-AR" sz="2400" dirty="0">
                  <a:solidFill>
                    <a:srgbClr val="FFFF00"/>
                  </a:solidFill>
                  <a:latin typeface="Girls Have Many Secrets" pitchFamily="2" charset="0"/>
                </a:rPr>
                <a:t>Network</a:t>
              </a:r>
              <a:endParaRPr lang="en-US" sz="2400" dirty="0">
                <a:solidFill>
                  <a:srgbClr val="FFFF00"/>
                </a:solidFill>
                <a:latin typeface="Girls Have Many Secrets" pitchFamily="2" charset="0"/>
              </a:endParaRPr>
            </a:p>
          </p:txBody>
        </p:sp>
      </p:grpSp>
      <p:grpSp>
        <p:nvGrpSpPr>
          <p:cNvPr id="26" name="Group 25">
            <a:extLst>
              <a:ext uri="{FF2B5EF4-FFF2-40B4-BE49-F238E27FC236}">
                <a16:creationId xmlns:a16="http://schemas.microsoft.com/office/drawing/2014/main" id="{8976DE04-A544-9D58-FC07-E96C54A7E5C4}"/>
              </a:ext>
            </a:extLst>
          </p:cNvPr>
          <p:cNvGrpSpPr/>
          <p:nvPr/>
        </p:nvGrpSpPr>
        <p:grpSpPr>
          <a:xfrm>
            <a:off x="9395107" y="4532322"/>
            <a:ext cx="2253907" cy="1569661"/>
            <a:chOff x="9395106" y="3826177"/>
            <a:chExt cx="2253907" cy="1569661"/>
          </a:xfrm>
        </p:grpSpPr>
        <p:sp>
          <p:nvSpPr>
            <p:cNvPr id="18" name="TextBox 17">
              <a:extLst>
                <a:ext uri="{FF2B5EF4-FFF2-40B4-BE49-F238E27FC236}">
                  <a16:creationId xmlns:a16="http://schemas.microsoft.com/office/drawing/2014/main" id="{BE45BDAD-F1A2-8FA5-771E-FE184950D87E}"/>
                </a:ext>
              </a:extLst>
            </p:cNvPr>
            <p:cNvSpPr txBox="1"/>
            <p:nvPr/>
          </p:nvSpPr>
          <p:spPr>
            <a:xfrm>
              <a:off x="9932957" y="3826177"/>
              <a:ext cx="1178211" cy="1107996"/>
            </a:xfrm>
            <a:prstGeom prst="rect">
              <a:avLst/>
            </a:prstGeom>
            <a:noFill/>
          </p:spPr>
          <p:txBody>
            <a:bodyPr wrap="square">
              <a:spAutoFit/>
            </a:bodyPr>
            <a:lstStyle/>
            <a:p>
              <a:pPr algn="ctr">
                <a:spcAft>
                  <a:spcPts val="600"/>
                </a:spcAft>
              </a:pPr>
              <a:r>
                <a:rPr lang="en-US" sz="6600" dirty="0">
                  <a:solidFill>
                    <a:schemeClr val="bg1"/>
                  </a:solidFill>
                  <a:latin typeface="Fira Sans" panose="020B0503050000020004" pitchFamily="34" charset="0"/>
                </a:rPr>
                <a:t>💾</a:t>
              </a:r>
              <a:endParaRPr lang="es-ES" sz="6600" dirty="0">
                <a:solidFill>
                  <a:schemeClr val="bg1"/>
                </a:solidFill>
                <a:latin typeface="Fira Sans" panose="020B0503050000020004" pitchFamily="34" charset="0"/>
              </a:endParaRPr>
            </a:p>
          </p:txBody>
        </p:sp>
        <p:sp>
          <p:nvSpPr>
            <p:cNvPr id="22" name="TextBox 21">
              <a:extLst>
                <a:ext uri="{FF2B5EF4-FFF2-40B4-BE49-F238E27FC236}">
                  <a16:creationId xmlns:a16="http://schemas.microsoft.com/office/drawing/2014/main" id="{B322E17D-0A49-484E-2520-C1BFE875522F}"/>
                </a:ext>
              </a:extLst>
            </p:cNvPr>
            <p:cNvSpPr txBox="1"/>
            <p:nvPr/>
          </p:nvSpPr>
          <p:spPr>
            <a:xfrm>
              <a:off x="9395106" y="4934173"/>
              <a:ext cx="2253907" cy="461665"/>
            </a:xfrm>
            <a:prstGeom prst="rect">
              <a:avLst/>
            </a:prstGeom>
            <a:noFill/>
          </p:spPr>
          <p:txBody>
            <a:bodyPr wrap="square" rtlCol="0">
              <a:spAutoFit/>
            </a:bodyPr>
            <a:lstStyle/>
            <a:p>
              <a:pPr algn="ctr"/>
              <a:r>
                <a:rPr lang="es-AR" sz="2400" dirty="0">
                  <a:solidFill>
                    <a:srgbClr val="FFFF00"/>
                  </a:solidFill>
                  <a:latin typeface="Girls Have Many Secrets" pitchFamily="2" charset="0"/>
                </a:rPr>
                <a:t>Cache</a:t>
              </a:r>
              <a:endParaRPr lang="en-US" sz="2400" dirty="0">
                <a:solidFill>
                  <a:srgbClr val="FFFF00"/>
                </a:solidFill>
                <a:latin typeface="Girls Have Many Secrets" pitchFamily="2" charset="0"/>
              </a:endParaRPr>
            </a:p>
          </p:txBody>
        </p:sp>
      </p:grpSp>
      <p:grpSp>
        <p:nvGrpSpPr>
          <p:cNvPr id="24" name="Group 23">
            <a:extLst>
              <a:ext uri="{FF2B5EF4-FFF2-40B4-BE49-F238E27FC236}">
                <a16:creationId xmlns:a16="http://schemas.microsoft.com/office/drawing/2014/main" id="{A4040C31-9088-818A-FAB5-A6AA123B94C0}"/>
              </a:ext>
            </a:extLst>
          </p:cNvPr>
          <p:cNvGrpSpPr/>
          <p:nvPr/>
        </p:nvGrpSpPr>
        <p:grpSpPr>
          <a:xfrm>
            <a:off x="4197578" y="2487349"/>
            <a:ext cx="2253907" cy="1924613"/>
            <a:chOff x="4165649" y="2718181"/>
            <a:chExt cx="2253907" cy="1924613"/>
          </a:xfrm>
        </p:grpSpPr>
        <p:sp>
          <p:nvSpPr>
            <p:cNvPr id="16" name="TextBox 15">
              <a:extLst>
                <a:ext uri="{FF2B5EF4-FFF2-40B4-BE49-F238E27FC236}">
                  <a16:creationId xmlns:a16="http://schemas.microsoft.com/office/drawing/2014/main" id="{68E4E8A8-B36E-3274-19F4-AAED3F33AF9D}"/>
                </a:ext>
              </a:extLst>
            </p:cNvPr>
            <p:cNvSpPr txBox="1"/>
            <p:nvPr/>
          </p:nvSpPr>
          <p:spPr>
            <a:xfrm>
              <a:off x="4703498" y="2718181"/>
              <a:ext cx="1178211" cy="1446550"/>
            </a:xfrm>
            <a:prstGeom prst="rect">
              <a:avLst/>
            </a:prstGeom>
            <a:noFill/>
          </p:spPr>
          <p:txBody>
            <a:bodyPr wrap="square">
              <a:spAutoFit/>
            </a:bodyPr>
            <a:lstStyle/>
            <a:p>
              <a:pPr algn="ctr">
                <a:spcAft>
                  <a:spcPts val="600"/>
                </a:spcAft>
              </a:pPr>
              <a:r>
                <a:rPr lang="en-US" sz="8800" dirty="0">
                  <a:solidFill>
                    <a:schemeClr val="bg1"/>
                  </a:solidFill>
                  <a:latin typeface="Fira Sans" panose="020B0503050000020004" pitchFamily="34" charset="0"/>
                </a:rPr>
                <a:t>💻</a:t>
              </a:r>
              <a:endParaRPr lang="es-ES" sz="8800" dirty="0">
                <a:solidFill>
                  <a:schemeClr val="bg1"/>
                </a:solidFill>
                <a:latin typeface="Fira Sans" panose="020B0503050000020004" pitchFamily="34" charset="0"/>
              </a:endParaRPr>
            </a:p>
          </p:txBody>
        </p:sp>
        <p:sp>
          <p:nvSpPr>
            <p:cNvPr id="17" name="TextBox 16">
              <a:extLst>
                <a:ext uri="{FF2B5EF4-FFF2-40B4-BE49-F238E27FC236}">
                  <a16:creationId xmlns:a16="http://schemas.microsoft.com/office/drawing/2014/main" id="{B7EEA141-91C5-D984-3BEE-CA1882DBF4D1}"/>
                </a:ext>
              </a:extLst>
            </p:cNvPr>
            <p:cNvSpPr txBox="1"/>
            <p:nvPr/>
          </p:nvSpPr>
          <p:spPr>
            <a:xfrm>
              <a:off x="5170795" y="3254794"/>
              <a:ext cx="1178211" cy="1015663"/>
            </a:xfrm>
            <a:prstGeom prst="rect">
              <a:avLst/>
            </a:prstGeom>
            <a:noFill/>
          </p:spPr>
          <p:txBody>
            <a:bodyPr wrap="square">
              <a:spAutoFit/>
            </a:bodyPr>
            <a:lstStyle/>
            <a:p>
              <a:pPr algn="ctr">
                <a:spcAft>
                  <a:spcPts val="600"/>
                </a:spcAft>
              </a:pPr>
              <a:r>
                <a:rPr lang="en-US" sz="6000" dirty="0">
                  <a:solidFill>
                    <a:schemeClr val="bg1"/>
                  </a:solidFill>
                  <a:latin typeface="Fira Sans" panose="020B0503050000020004" pitchFamily="34" charset="0"/>
                </a:rPr>
                <a:t>📱</a:t>
              </a:r>
              <a:endParaRPr lang="es-ES" sz="6600" dirty="0">
                <a:solidFill>
                  <a:schemeClr val="bg1"/>
                </a:solidFill>
                <a:latin typeface="Fira Sans" panose="020B0503050000020004" pitchFamily="34" charset="0"/>
              </a:endParaRPr>
            </a:p>
          </p:txBody>
        </p:sp>
        <p:sp>
          <p:nvSpPr>
            <p:cNvPr id="23" name="TextBox 22">
              <a:extLst>
                <a:ext uri="{FF2B5EF4-FFF2-40B4-BE49-F238E27FC236}">
                  <a16:creationId xmlns:a16="http://schemas.microsoft.com/office/drawing/2014/main" id="{4ED7AE29-BA2B-6CCA-7DEA-3AA742E4F041}"/>
                </a:ext>
              </a:extLst>
            </p:cNvPr>
            <p:cNvSpPr txBox="1"/>
            <p:nvPr/>
          </p:nvSpPr>
          <p:spPr>
            <a:xfrm>
              <a:off x="4165649" y="4181129"/>
              <a:ext cx="2253907" cy="461665"/>
            </a:xfrm>
            <a:prstGeom prst="rect">
              <a:avLst/>
            </a:prstGeom>
            <a:noFill/>
          </p:spPr>
          <p:txBody>
            <a:bodyPr wrap="square" rtlCol="0">
              <a:spAutoFit/>
            </a:bodyPr>
            <a:lstStyle/>
            <a:p>
              <a:pPr algn="ctr"/>
              <a:r>
                <a:rPr lang="es-AR" sz="2400" dirty="0" err="1">
                  <a:solidFill>
                    <a:srgbClr val="FFFF00"/>
                  </a:solidFill>
                  <a:latin typeface="Girls Have Many Secrets" pitchFamily="2" charset="0"/>
                </a:rPr>
                <a:t>WebApp</a:t>
              </a:r>
              <a:endParaRPr lang="en-US" sz="2400" dirty="0">
                <a:solidFill>
                  <a:srgbClr val="FFFF00"/>
                </a:solidFill>
                <a:latin typeface="Girls Have Many Secrets" pitchFamily="2" charset="0"/>
              </a:endParaRPr>
            </a:p>
          </p:txBody>
        </p:sp>
      </p:grpSp>
      <p:cxnSp>
        <p:nvCxnSpPr>
          <p:cNvPr id="29" name="Straight Arrow Connector 28">
            <a:extLst>
              <a:ext uri="{FF2B5EF4-FFF2-40B4-BE49-F238E27FC236}">
                <a16:creationId xmlns:a16="http://schemas.microsoft.com/office/drawing/2014/main" id="{F4F5519E-181E-17DA-9416-6905054E301E}"/>
              </a:ext>
            </a:extLst>
          </p:cNvPr>
          <p:cNvCxnSpPr>
            <a:cxnSpLocks/>
            <a:stCxn id="17" idx="0"/>
            <a:endCxn id="14" idx="1"/>
          </p:cNvCxnSpPr>
          <p:nvPr/>
        </p:nvCxnSpPr>
        <p:spPr>
          <a:xfrm>
            <a:off x="5791830" y="3023962"/>
            <a:ext cx="1707383" cy="217829"/>
          </a:xfrm>
          <a:prstGeom prst="straightConnector1">
            <a:avLst/>
          </a:prstGeom>
          <a:ln w="38100">
            <a:solidFill>
              <a:srgbClr val="FFFF00"/>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8F4A9B2-FAD7-CD4F-300E-0E310CF1B634}"/>
              </a:ext>
            </a:extLst>
          </p:cNvPr>
          <p:cNvCxnSpPr>
            <a:cxnSpLocks/>
            <a:stCxn id="20" idx="2"/>
            <a:endCxn id="18" idx="1"/>
          </p:cNvCxnSpPr>
          <p:nvPr/>
        </p:nvCxnSpPr>
        <p:spPr>
          <a:xfrm rot="16200000" flipH="1">
            <a:off x="8515414" y="3668775"/>
            <a:ext cx="990449" cy="1844640"/>
          </a:xfrm>
          <a:prstGeom prst="curvedConnector2">
            <a:avLst/>
          </a:prstGeom>
          <a:ln w="38100">
            <a:solidFill>
              <a:srgbClr val="FFFF00"/>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37" name="Straight Arrow Connector 30">
            <a:extLst>
              <a:ext uri="{FF2B5EF4-FFF2-40B4-BE49-F238E27FC236}">
                <a16:creationId xmlns:a16="http://schemas.microsoft.com/office/drawing/2014/main" id="{6F2D71E8-2555-454F-47DD-15B8B3155306}"/>
              </a:ext>
            </a:extLst>
          </p:cNvPr>
          <p:cNvCxnSpPr>
            <a:cxnSpLocks/>
            <a:stCxn id="18" idx="0"/>
            <a:endCxn id="16" idx="0"/>
          </p:cNvCxnSpPr>
          <p:nvPr/>
        </p:nvCxnSpPr>
        <p:spPr>
          <a:xfrm rot="16200000" flipV="1">
            <a:off x="6900813" y="911070"/>
            <a:ext cx="2044973" cy="5197531"/>
          </a:xfrm>
          <a:prstGeom prst="curvedConnector3">
            <a:avLst>
              <a:gd name="adj1" fmla="val 157313"/>
            </a:avLst>
          </a:prstGeom>
          <a:ln w="38100">
            <a:solidFill>
              <a:srgbClr val="FFFF00"/>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41" name="Straight Arrow Connector 30">
            <a:extLst>
              <a:ext uri="{FF2B5EF4-FFF2-40B4-BE49-F238E27FC236}">
                <a16:creationId xmlns:a16="http://schemas.microsoft.com/office/drawing/2014/main" id="{718001F9-0AE8-0998-7ED4-138F2B41FC19}"/>
              </a:ext>
            </a:extLst>
          </p:cNvPr>
          <p:cNvCxnSpPr>
            <a:cxnSpLocks/>
            <a:stCxn id="15" idx="1"/>
            <a:endCxn id="16" idx="0"/>
          </p:cNvCxnSpPr>
          <p:nvPr/>
        </p:nvCxnSpPr>
        <p:spPr>
          <a:xfrm rot="10800000" flipV="1">
            <a:off x="5324533" y="1296775"/>
            <a:ext cx="4223954" cy="1190574"/>
          </a:xfrm>
          <a:prstGeom prst="curvedConnector2">
            <a:avLst/>
          </a:prstGeom>
          <a:ln w="38100">
            <a:solidFill>
              <a:srgbClr val="FFFF00">
                <a:alpha val="0"/>
              </a:srgbClr>
            </a:solidFill>
            <a:tailEnd type="arrow" w="lg" len="med"/>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8B3582D1-27E9-DCB9-C190-B5AF75C6D7C3}"/>
              </a:ext>
            </a:extLst>
          </p:cNvPr>
          <p:cNvSpPr txBox="1"/>
          <p:nvPr/>
        </p:nvSpPr>
        <p:spPr>
          <a:xfrm>
            <a:off x="6606553" y="2606643"/>
            <a:ext cx="337928" cy="461665"/>
          </a:xfrm>
          <a:prstGeom prst="rect">
            <a:avLst/>
          </a:prstGeom>
          <a:noFill/>
        </p:spPr>
        <p:txBody>
          <a:bodyPr wrap="square" rtlCol="0">
            <a:spAutoFit/>
          </a:bodyPr>
          <a:lstStyle/>
          <a:p>
            <a:pPr algn="ctr"/>
            <a:r>
              <a:rPr lang="es-AR" sz="2400" dirty="0">
                <a:solidFill>
                  <a:srgbClr val="FFFF00"/>
                </a:solidFill>
                <a:latin typeface="Girls Have Many Secrets" pitchFamily="2" charset="0"/>
              </a:rPr>
              <a:t>1</a:t>
            </a:r>
            <a:endParaRPr lang="en-US" sz="2400" dirty="0">
              <a:solidFill>
                <a:srgbClr val="FFFF00"/>
              </a:solidFill>
              <a:latin typeface="Girls Have Many Secrets" pitchFamily="2" charset="0"/>
            </a:endParaRPr>
          </a:p>
        </p:txBody>
      </p:sp>
      <p:sp>
        <p:nvSpPr>
          <p:cNvPr id="47" name="TextBox 46">
            <a:extLst>
              <a:ext uri="{FF2B5EF4-FFF2-40B4-BE49-F238E27FC236}">
                <a16:creationId xmlns:a16="http://schemas.microsoft.com/office/drawing/2014/main" id="{C90E2D6A-85AE-0D30-2BBF-58AB7DAAC9F2}"/>
              </a:ext>
            </a:extLst>
          </p:cNvPr>
          <p:cNvSpPr txBox="1"/>
          <p:nvPr/>
        </p:nvSpPr>
        <p:spPr>
          <a:xfrm>
            <a:off x="9065820" y="4496870"/>
            <a:ext cx="337928" cy="461665"/>
          </a:xfrm>
          <a:prstGeom prst="rect">
            <a:avLst/>
          </a:prstGeom>
          <a:noFill/>
        </p:spPr>
        <p:txBody>
          <a:bodyPr wrap="square" rtlCol="0">
            <a:spAutoFit/>
          </a:bodyPr>
          <a:lstStyle/>
          <a:p>
            <a:pPr algn="ctr"/>
            <a:r>
              <a:rPr lang="es-AR" sz="2400" dirty="0">
                <a:solidFill>
                  <a:srgbClr val="FFFF00"/>
                </a:solidFill>
                <a:latin typeface="Girls Have Many Secrets" pitchFamily="2" charset="0"/>
              </a:rPr>
              <a:t>2</a:t>
            </a:r>
            <a:endParaRPr lang="en-US" sz="2400" dirty="0">
              <a:solidFill>
                <a:srgbClr val="FFFF00"/>
              </a:solidFill>
              <a:latin typeface="Girls Have Many Secrets" pitchFamily="2" charset="0"/>
            </a:endParaRPr>
          </a:p>
        </p:txBody>
      </p:sp>
      <p:sp>
        <p:nvSpPr>
          <p:cNvPr id="48" name="TextBox 47">
            <a:extLst>
              <a:ext uri="{FF2B5EF4-FFF2-40B4-BE49-F238E27FC236}">
                <a16:creationId xmlns:a16="http://schemas.microsoft.com/office/drawing/2014/main" id="{9DA4039F-0C39-7BAD-D226-A270E97F0E2E}"/>
              </a:ext>
            </a:extLst>
          </p:cNvPr>
          <p:cNvSpPr txBox="1"/>
          <p:nvPr/>
        </p:nvSpPr>
        <p:spPr>
          <a:xfrm>
            <a:off x="9635416" y="2706723"/>
            <a:ext cx="337928" cy="461665"/>
          </a:xfrm>
          <a:prstGeom prst="rect">
            <a:avLst/>
          </a:prstGeom>
          <a:noFill/>
        </p:spPr>
        <p:txBody>
          <a:bodyPr wrap="square" rtlCol="0">
            <a:spAutoFit/>
          </a:bodyPr>
          <a:lstStyle/>
          <a:p>
            <a:pPr algn="ctr"/>
            <a:r>
              <a:rPr lang="es-AR" sz="2400" dirty="0">
                <a:solidFill>
                  <a:srgbClr val="FFFF00"/>
                </a:solidFill>
                <a:latin typeface="Girls Have Many Secrets" pitchFamily="2" charset="0"/>
              </a:rPr>
              <a:t>3</a:t>
            </a:r>
            <a:endParaRPr lang="en-US" sz="2400" dirty="0">
              <a:solidFill>
                <a:srgbClr val="FFFF00"/>
              </a:solidFill>
              <a:latin typeface="Girls Have Many Secrets" pitchFamily="2" charset="0"/>
            </a:endParaRPr>
          </a:p>
        </p:txBody>
      </p:sp>
      <p:sp>
        <p:nvSpPr>
          <p:cNvPr id="49" name="TextBox 48">
            <a:extLst>
              <a:ext uri="{FF2B5EF4-FFF2-40B4-BE49-F238E27FC236}">
                <a16:creationId xmlns:a16="http://schemas.microsoft.com/office/drawing/2014/main" id="{3E8B0C4B-4426-6B8A-919E-9A2F4D953089}"/>
              </a:ext>
            </a:extLst>
          </p:cNvPr>
          <p:cNvSpPr txBox="1"/>
          <p:nvPr/>
        </p:nvSpPr>
        <p:spPr>
          <a:xfrm>
            <a:off x="6544210" y="1079927"/>
            <a:ext cx="337928" cy="461665"/>
          </a:xfrm>
          <a:prstGeom prst="rect">
            <a:avLst/>
          </a:prstGeom>
          <a:noFill/>
        </p:spPr>
        <p:txBody>
          <a:bodyPr wrap="square" rtlCol="0">
            <a:spAutoFit/>
          </a:bodyPr>
          <a:lstStyle/>
          <a:p>
            <a:pPr algn="ctr"/>
            <a:r>
              <a:rPr lang="es-AR" sz="2400" dirty="0">
                <a:solidFill>
                  <a:srgbClr val="FFFF00">
                    <a:alpha val="0"/>
                  </a:srgbClr>
                </a:solidFill>
                <a:latin typeface="Girls Have Many Secrets" pitchFamily="2" charset="0"/>
              </a:rPr>
              <a:t>4</a:t>
            </a:r>
            <a:endParaRPr lang="en-US" sz="2400" dirty="0">
              <a:solidFill>
                <a:srgbClr val="FFFF00">
                  <a:alpha val="0"/>
                </a:srgbClr>
              </a:solidFill>
              <a:latin typeface="Girls Have Many Secrets" pitchFamily="2" charset="0"/>
            </a:endParaRPr>
          </a:p>
        </p:txBody>
      </p:sp>
      <p:sp>
        <p:nvSpPr>
          <p:cNvPr id="10" name="TextBox 9">
            <a:extLst>
              <a:ext uri="{FF2B5EF4-FFF2-40B4-BE49-F238E27FC236}">
                <a16:creationId xmlns:a16="http://schemas.microsoft.com/office/drawing/2014/main" id="{F1F2B664-64F5-6AC4-EB7E-340C048336BB}"/>
              </a:ext>
            </a:extLst>
          </p:cNvPr>
          <p:cNvSpPr txBox="1"/>
          <p:nvPr/>
        </p:nvSpPr>
        <p:spPr>
          <a:xfrm rot="21320333">
            <a:off x="6906397" y="205198"/>
            <a:ext cx="2723587" cy="707886"/>
          </a:xfrm>
          <a:prstGeom prst="rect">
            <a:avLst/>
          </a:prstGeom>
          <a:noFill/>
        </p:spPr>
        <p:txBody>
          <a:bodyPr wrap="square" rtlCol="0">
            <a:spAutoFit/>
          </a:bodyPr>
          <a:lstStyle/>
          <a:p>
            <a:pPr algn="ctr"/>
            <a:r>
              <a:rPr lang="es-AR" sz="4000" dirty="0">
                <a:solidFill>
                  <a:srgbClr val="FFFF00"/>
                </a:solidFill>
                <a:latin typeface="Girls Have Many Secrets" pitchFamily="2" charset="0"/>
              </a:rPr>
              <a:t>Cache </a:t>
            </a:r>
            <a:r>
              <a:rPr lang="es-AR" sz="4000" dirty="0" err="1">
                <a:solidFill>
                  <a:srgbClr val="FFFF00"/>
                </a:solidFill>
                <a:latin typeface="Girls Have Many Secrets" pitchFamily="2" charset="0"/>
              </a:rPr>
              <a:t>Only</a:t>
            </a:r>
            <a:endParaRPr lang="en-US" sz="4000" dirty="0">
              <a:solidFill>
                <a:srgbClr val="FFFF00"/>
              </a:solidFill>
              <a:latin typeface="Girls Have Many Secrets" pitchFamily="2" charset="0"/>
            </a:endParaRPr>
          </a:p>
        </p:txBody>
      </p:sp>
      <p:cxnSp>
        <p:nvCxnSpPr>
          <p:cNvPr id="12" name="Straight Arrow Connector 30">
            <a:extLst>
              <a:ext uri="{FF2B5EF4-FFF2-40B4-BE49-F238E27FC236}">
                <a16:creationId xmlns:a16="http://schemas.microsoft.com/office/drawing/2014/main" id="{720A4AE2-5438-EB52-2725-4889D33FD86A}"/>
              </a:ext>
            </a:extLst>
          </p:cNvPr>
          <p:cNvCxnSpPr>
            <a:cxnSpLocks/>
            <a:stCxn id="15" idx="1"/>
            <a:endCxn id="16" idx="0"/>
          </p:cNvCxnSpPr>
          <p:nvPr/>
        </p:nvCxnSpPr>
        <p:spPr>
          <a:xfrm rot="10800000" flipV="1">
            <a:off x="5324533" y="1296775"/>
            <a:ext cx="4223954" cy="1190574"/>
          </a:xfrm>
          <a:prstGeom prst="curvedConnector2">
            <a:avLst/>
          </a:prstGeom>
          <a:ln w="38100">
            <a:solidFill>
              <a:srgbClr val="FFFF00">
                <a:alpha val="0"/>
              </a:srgbClr>
            </a:solidFill>
            <a:tailEnd type="arrow" w="lg" len="med"/>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B89B9458-97AD-4027-DE98-5C7300DACC7F}"/>
              </a:ext>
            </a:extLst>
          </p:cNvPr>
          <p:cNvGrpSpPr/>
          <p:nvPr/>
        </p:nvGrpSpPr>
        <p:grpSpPr>
          <a:xfrm>
            <a:off x="257306" y="246819"/>
            <a:ext cx="7428010" cy="646331"/>
            <a:chOff x="344390" y="1412206"/>
            <a:chExt cx="7428010" cy="646331"/>
          </a:xfrm>
        </p:grpSpPr>
        <p:sp>
          <p:nvSpPr>
            <p:cNvPr id="35" name="TextBox 34">
              <a:extLst>
                <a:ext uri="{FF2B5EF4-FFF2-40B4-BE49-F238E27FC236}">
                  <a16:creationId xmlns:a16="http://schemas.microsoft.com/office/drawing/2014/main" id="{E87D1125-4207-5FBB-BFE8-8154A63583A9}"/>
                </a:ext>
              </a:extLst>
            </p:cNvPr>
            <p:cNvSpPr txBox="1"/>
            <p:nvPr/>
          </p:nvSpPr>
          <p:spPr>
            <a:xfrm>
              <a:off x="344390" y="1412206"/>
              <a:ext cx="7428010" cy="646331"/>
            </a:xfrm>
            <a:prstGeom prst="rect">
              <a:avLst/>
            </a:prstGeom>
            <a:noFill/>
          </p:spPr>
          <p:txBody>
            <a:bodyPr wrap="square" rtlCol="0">
              <a:spAutoFit/>
            </a:bodyPr>
            <a:lstStyle/>
            <a:p>
              <a:r>
                <a:rPr lang="en-US" sz="3600" dirty="0">
                  <a:solidFill>
                    <a:schemeClr val="bg1"/>
                  </a:solidFill>
                  <a:latin typeface="Fira Sans" panose="020B0503050000020004" pitchFamily="34" charset="0"/>
                </a:rPr>
                <a:t>¿</a:t>
              </a:r>
              <a:r>
                <a:rPr lang="en-US" sz="3600" dirty="0" err="1">
                  <a:solidFill>
                    <a:schemeClr val="bg1"/>
                  </a:solidFill>
                  <a:latin typeface="Fira Sans" panose="020B0503050000020004" pitchFamily="34" charset="0"/>
                </a:rPr>
                <a:t>Cómo</a:t>
              </a:r>
              <a:r>
                <a:rPr lang="en-US" sz="3600" dirty="0">
                  <a:solidFill>
                    <a:schemeClr val="bg1"/>
                  </a:solidFill>
                  <a:latin typeface="Fira Sans" panose="020B0503050000020004" pitchFamily="34" charset="0"/>
                </a:rPr>
                <a:t> </a:t>
              </a:r>
              <a:r>
                <a:rPr lang="en-US" sz="3600" dirty="0" err="1">
                  <a:solidFill>
                    <a:schemeClr val="bg1"/>
                  </a:solidFill>
                  <a:latin typeface="Fira Sans" panose="020B0503050000020004" pitchFamily="34" charset="0"/>
                </a:rPr>
                <a:t>hacer</a:t>
              </a:r>
              <a:r>
                <a:rPr lang="en-US" sz="3600" dirty="0">
                  <a:solidFill>
                    <a:schemeClr val="bg1"/>
                  </a:solidFill>
                  <a:latin typeface="Fira Sans" panose="020B0503050000020004" pitchFamily="34" charset="0"/>
                </a:rPr>
                <a:t> </a:t>
              </a:r>
              <a:r>
                <a:rPr lang="en-US" sz="3600" dirty="0" err="1">
                  <a:solidFill>
                    <a:schemeClr val="bg1"/>
                  </a:solidFill>
                  <a:latin typeface="Fira Sans" panose="020B0503050000020004" pitchFamily="34" charset="0"/>
                </a:rPr>
                <a:t>una</a:t>
              </a:r>
              <a:r>
                <a:rPr lang="en-US" sz="3600" dirty="0">
                  <a:solidFill>
                    <a:schemeClr val="bg1"/>
                  </a:solidFill>
                  <a:latin typeface="Fira Sans" panose="020B0503050000020004" pitchFamily="34" charset="0"/>
                </a:rPr>
                <a:t>          ?</a:t>
              </a:r>
            </a:p>
          </p:txBody>
        </p:sp>
        <p:grpSp>
          <p:nvGrpSpPr>
            <p:cNvPr id="36" name="Group 35">
              <a:extLst>
                <a:ext uri="{FF2B5EF4-FFF2-40B4-BE49-F238E27FC236}">
                  <a16:creationId xmlns:a16="http://schemas.microsoft.com/office/drawing/2014/main" id="{51454C1B-5825-F8F1-0D9B-D0CB8487D99A}"/>
                </a:ext>
              </a:extLst>
            </p:cNvPr>
            <p:cNvGrpSpPr/>
            <p:nvPr/>
          </p:nvGrpSpPr>
          <p:grpSpPr>
            <a:xfrm>
              <a:off x="4204024" y="1552732"/>
              <a:ext cx="918066" cy="340949"/>
              <a:chOff x="-2324696" y="2904313"/>
              <a:chExt cx="1954896" cy="726002"/>
            </a:xfrm>
          </p:grpSpPr>
          <p:sp>
            <p:nvSpPr>
              <p:cNvPr id="38" name="Freeform: Shape 37">
                <a:extLst>
                  <a:ext uri="{FF2B5EF4-FFF2-40B4-BE49-F238E27FC236}">
                    <a16:creationId xmlns:a16="http://schemas.microsoft.com/office/drawing/2014/main" id="{9CF4FB6F-8DBE-5D93-34B9-8898A06EB7E2}"/>
                  </a:ext>
                </a:extLst>
              </p:cNvPr>
              <p:cNvSpPr/>
              <p:nvPr/>
            </p:nvSpPr>
            <p:spPr>
              <a:xfrm>
                <a:off x="-877078" y="2904313"/>
                <a:ext cx="507278" cy="723393"/>
              </a:xfrm>
              <a:custGeom>
                <a:avLst/>
                <a:gdLst>
                  <a:gd name="connsiteX0" fmla="*/ 689 w 747308"/>
                  <a:gd name="connsiteY0" fmla="*/ 874927 h 1065677"/>
                  <a:gd name="connsiteX1" fmla="*/ 82460 w 747308"/>
                  <a:gd name="connsiteY1" fmla="*/ 668150 h 1065677"/>
                  <a:gd name="connsiteX2" fmla="*/ 318558 w 747308"/>
                  <a:gd name="connsiteY2" fmla="*/ 668150 h 1065677"/>
                  <a:gd name="connsiteX3" fmla="*/ 206489 w 747308"/>
                  <a:gd name="connsiteY3" fmla="*/ 354479 h 1065677"/>
                  <a:gd name="connsiteX4" fmla="*/ 346632 w 747308"/>
                  <a:gd name="connsiteY4" fmla="*/ 116 h 1065677"/>
                  <a:gd name="connsiteX5" fmla="*/ 747998 w 747308"/>
                  <a:gd name="connsiteY5" fmla="*/ 1065794 h 1065677"/>
                  <a:gd name="connsiteX6" fmla="*/ 452007 w 747308"/>
                  <a:gd name="connsiteY6" fmla="*/ 1065794 h 1065677"/>
                  <a:gd name="connsiteX7" fmla="*/ 383422 w 747308"/>
                  <a:gd name="connsiteY7" fmla="*/ 874927 h 1065677"/>
                  <a:gd name="connsiteX8" fmla="*/ 689 w 747308"/>
                  <a:gd name="connsiteY8" fmla="*/ 874927 h 1065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7308" h="1065677">
                    <a:moveTo>
                      <a:pt x="689" y="874927"/>
                    </a:moveTo>
                    <a:lnTo>
                      <a:pt x="82460" y="668150"/>
                    </a:lnTo>
                    <a:lnTo>
                      <a:pt x="318558" y="668150"/>
                    </a:lnTo>
                    <a:lnTo>
                      <a:pt x="206489" y="354479"/>
                    </a:lnTo>
                    <a:lnTo>
                      <a:pt x="346632" y="116"/>
                    </a:lnTo>
                    <a:lnTo>
                      <a:pt x="747998" y="1065794"/>
                    </a:lnTo>
                    <a:lnTo>
                      <a:pt x="452007" y="1065794"/>
                    </a:lnTo>
                    <a:lnTo>
                      <a:pt x="383422" y="874927"/>
                    </a:lnTo>
                    <a:lnTo>
                      <a:pt x="689" y="874927"/>
                    </a:lnTo>
                    <a:close/>
                  </a:path>
                </a:pathLst>
              </a:custGeom>
              <a:solidFill>
                <a:schemeClr val="bg1">
                  <a:alpha val="91000"/>
                </a:schemeClr>
              </a:solidFill>
              <a:ln w="22666" cap="flat">
                <a:noFill/>
                <a:prstDash val="solid"/>
                <a:round/>
              </a:ln>
            </p:spPr>
            <p:txBody>
              <a:bodyPr rtlCol="0" anchor="ctr"/>
              <a:lstStyle/>
              <a:p>
                <a:endParaRPr lang="en-US"/>
              </a:p>
            </p:txBody>
          </p:sp>
          <p:sp>
            <p:nvSpPr>
              <p:cNvPr id="39" name="Freeform: Shape 38">
                <a:extLst>
                  <a:ext uri="{FF2B5EF4-FFF2-40B4-BE49-F238E27FC236}">
                    <a16:creationId xmlns:a16="http://schemas.microsoft.com/office/drawing/2014/main" id="{EDB0575C-921E-D6AA-3614-F378A045EBF8}"/>
                  </a:ext>
                </a:extLst>
              </p:cNvPr>
              <p:cNvSpPr/>
              <p:nvPr/>
            </p:nvSpPr>
            <p:spPr>
              <a:xfrm>
                <a:off x="-1833714" y="2906889"/>
                <a:ext cx="1040375" cy="723389"/>
              </a:xfrm>
              <a:custGeom>
                <a:avLst/>
                <a:gdLst>
                  <a:gd name="connsiteX0" fmla="*/ 1103388 w 1532655"/>
                  <a:gd name="connsiteY0" fmla="*/ 1065776 h 1065677"/>
                  <a:gd name="connsiteX1" fmla="*/ 1533054 w 1532655"/>
                  <a:gd name="connsiteY1" fmla="*/ 98 h 1065677"/>
                  <a:gd name="connsiteX2" fmla="*/ 1248206 w 1532655"/>
                  <a:gd name="connsiteY2" fmla="*/ 121 h 1065677"/>
                  <a:gd name="connsiteX3" fmla="*/ 954280 w 1532655"/>
                  <a:gd name="connsiteY3" fmla="*/ 688785 h 1065677"/>
                  <a:gd name="connsiteX4" fmla="*/ 745257 w 1532655"/>
                  <a:gd name="connsiteY4" fmla="*/ 121 h 1065677"/>
                  <a:gd name="connsiteX5" fmla="*/ 526316 w 1532655"/>
                  <a:gd name="connsiteY5" fmla="*/ 121 h 1065677"/>
                  <a:gd name="connsiteX6" fmla="*/ 301905 w 1532655"/>
                  <a:gd name="connsiteY6" fmla="*/ 688785 h 1065677"/>
                  <a:gd name="connsiteX7" fmla="*/ 143629 w 1532655"/>
                  <a:gd name="connsiteY7" fmla="*/ 374956 h 1065677"/>
                  <a:gd name="connsiteX8" fmla="*/ 399 w 1532655"/>
                  <a:gd name="connsiteY8" fmla="*/ 816219 h 1065677"/>
                  <a:gd name="connsiteX9" fmla="*/ 145830 w 1532655"/>
                  <a:gd name="connsiteY9" fmla="*/ 1065776 h 1065677"/>
                  <a:gd name="connsiteX10" fmla="*/ 426162 w 1532655"/>
                  <a:gd name="connsiteY10" fmla="*/ 1065776 h 1065677"/>
                  <a:gd name="connsiteX11" fmla="*/ 628966 w 1532655"/>
                  <a:gd name="connsiteY11" fmla="*/ 448193 h 1065677"/>
                  <a:gd name="connsiteX12" fmla="*/ 822307 w 1532655"/>
                  <a:gd name="connsiteY12" fmla="*/ 1065776 h 1065677"/>
                  <a:gd name="connsiteX13" fmla="*/ 1103388 w 1532655"/>
                  <a:gd name="connsiteY13" fmla="*/ 1065776 h 1065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2655" h="1065677">
                    <a:moveTo>
                      <a:pt x="1103388" y="1065776"/>
                    </a:moveTo>
                    <a:lnTo>
                      <a:pt x="1533054" y="98"/>
                    </a:lnTo>
                    <a:lnTo>
                      <a:pt x="1248206" y="121"/>
                    </a:lnTo>
                    <a:lnTo>
                      <a:pt x="954280" y="688785"/>
                    </a:lnTo>
                    <a:lnTo>
                      <a:pt x="745257" y="121"/>
                    </a:lnTo>
                    <a:lnTo>
                      <a:pt x="526316" y="121"/>
                    </a:lnTo>
                    <a:lnTo>
                      <a:pt x="301905" y="688785"/>
                    </a:lnTo>
                    <a:lnTo>
                      <a:pt x="143629" y="374956"/>
                    </a:lnTo>
                    <a:lnTo>
                      <a:pt x="399" y="816219"/>
                    </a:lnTo>
                    <a:lnTo>
                      <a:pt x="145830" y="1065776"/>
                    </a:lnTo>
                    <a:lnTo>
                      <a:pt x="426162" y="1065776"/>
                    </a:lnTo>
                    <a:lnTo>
                      <a:pt x="628966" y="448193"/>
                    </a:lnTo>
                    <a:lnTo>
                      <a:pt x="822307" y="1065776"/>
                    </a:lnTo>
                    <a:lnTo>
                      <a:pt x="1103388" y="1065776"/>
                    </a:lnTo>
                    <a:close/>
                  </a:path>
                </a:pathLst>
              </a:custGeom>
              <a:solidFill>
                <a:srgbClr val="5A0FC8"/>
              </a:solidFill>
              <a:ln w="22666" cap="flat">
                <a:noFill/>
                <a:prstDash val="solid"/>
                <a:round/>
              </a:ln>
            </p:spPr>
            <p:txBody>
              <a:bodyPr rtlCol="0" anchor="ctr"/>
              <a:lstStyle/>
              <a:p>
                <a:endParaRPr lang="en-US"/>
              </a:p>
            </p:txBody>
          </p:sp>
          <p:sp>
            <p:nvSpPr>
              <p:cNvPr id="40" name="Freeform: Shape 39">
                <a:extLst>
                  <a:ext uri="{FF2B5EF4-FFF2-40B4-BE49-F238E27FC236}">
                    <a16:creationId xmlns:a16="http://schemas.microsoft.com/office/drawing/2014/main" id="{6461CB75-443D-A8B6-BB03-93D44AF3BAE8}"/>
                  </a:ext>
                </a:extLst>
              </p:cNvPr>
              <p:cNvSpPr/>
              <p:nvPr/>
            </p:nvSpPr>
            <p:spPr>
              <a:xfrm>
                <a:off x="-2324696" y="2906924"/>
                <a:ext cx="515906" cy="723391"/>
              </a:xfrm>
              <a:custGeom>
                <a:avLst/>
                <a:gdLst>
                  <a:gd name="connsiteX0" fmla="*/ 270455 w 760018"/>
                  <a:gd name="connsiteY0" fmla="*/ 699929 h 1065677"/>
                  <a:gd name="connsiteX1" fmla="*/ 445912 w 760018"/>
                  <a:gd name="connsiteY1" fmla="*/ 699929 h 1065677"/>
                  <a:gd name="connsiteX2" fmla="*/ 587893 w 760018"/>
                  <a:gd name="connsiteY2" fmla="*/ 682136 h 1065677"/>
                  <a:gd name="connsiteX3" fmla="*/ 633261 w 760018"/>
                  <a:gd name="connsiteY3" fmla="*/ 542356 h 1065677"/>
                  <a:gd name="connsiteX4" fmla="*/ 760082 w 760018"/>
                  <a:gd name="connsiteY4" fmla="*/ 151634 h 1065677"/>
                  <a:gd name="connsiteX5" fmla="*/ 726992 w 760018"/>
                  <a:gd name="connsiteY5" fmla="*/ 108196 h 1065677"/>
                  <a:gd name="connsiteX6" fmla="*/ 441191 w 760018"/>
                  <a:gd name="connsiteY6" fmla="*/ 98 h 1065677"/>
                  <a:gd name="connsiteX7" fmla="*/ 64 w 760018"/>
                  <a:gd name="connsiteY7" fmla="*/ 98 h 1065677"/>
                  <a:gd name="connsiteX8" fmla="*/ 64 w 760018"/>
                  <a:gd name="connsiteY8" fmla="*/ 1065776 h 1065677"/>
                  <a:gd name="connsiteX9" fmla="*/ 270455 w 760018"/>
                  <a:gd name="connsiteY9" fmla="*/ 1065776 h 1065677"/>
                  <a:gd name="connsiteX10" fmla="*/ 270455 w 760018"/>
                  <a:gd name="connsiteY10" fmla="*/ 699929 h 1065677"/>
                  <a:gd name="connsiteX11" fmla="*/ 502695 w 760018"/>
                  <a:gd name="connsiteY11" fmla="*/ 245252 h 1065677"/>
                  <a:gd name="connsiteX12" fmla="*/ 540846 w 760018"/>
                  <a:gd name="connsiteY12" fmla="*/ 348016 h 1065677"/>
                  <a:gd name="connsiteX13" fmla="*/ 507302 w 760018"/>
                  <a:gd name="connsiteY13" fmla="*/ 450916 h 1065677"/>
                  <a:gd name="connsiteX14" fmla="*/ 371857 w 760018"/>
                  <a:gd name="connsiteY14" fmla="*/ 493175 h 1065677"/>
                  <a:gd name="connsiteX15" fmla="*/ 270455 w 760018"/>
                  <a:gd name="connsiteY15" fmla="*/ 493175 h 1065677"/>
                  <a:gd name="connsiteX16" fmla="*/ 270455 w 760018"/>
                  <a:gd name="connsiteY16" fmla="*/ 206875 h 1065677"/>
                  <a:gd name="connsiteX17" fmla="*/ 372606 w 760018"/>
                  <a:gd name="connsiteY17" fmla="*/ 206875 h 1065677"/>
                  <a:gd name="connsiteX18" fmla="*/ 502695 w 760018"/>
                  <a:gd name="connsiteY18" fmla="*/ 245252 h 1065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60018" h="1065677">
                    <a:moveTo>
                      <a:pt x="270455" y="699929"/>
                    </a:moveTo>
                    <a:lnTo>
                      <a:pt x="445912" y="699929"/>
                    </a:lnTo>
                    <a:cubicBezTo>
                      <a:pt x="499064" y="699929"/>
                      <a:pt x="546383" y="694005"/>
                      <a:pt x="587893" y="682136"/>
                    </a:cubicBezTo>
                    <a:lnTo>
                      <a:pt x="633261" y="542356"/>
                    </a:lnTo>
                    <a:lnTo>
                      <a:pt x="760082" y="151634"/>
                    </a:lnTo>
                    <a:cubicBezTo>
                      <a:pt x="750436" y="136338"/>
                      <a:pt x="739407" y="121835"/>
                      <a:pt x="726992" y="108196"/>
                    </a:cubicBezTo>
                    <a:cubicBezTo>
                      <a:pt x="661880" y="36115"/>
                      <a:pt x="566605" y="98"/>
                      <a:pt x="441191" y="98"/>
                    </a:cubicBezTo>
                    <a:lnTo>
                      <a:pt x="64" y="98"/>
                    </a:lnTo>
                    <a:lnTo>
                      <a:pt x="64" y="1065776"/>
                    </a:lnTo>
                    <a:lnTo>
                      <a:pt x="270455" y="1065776"/>
                    </a:lnTo>
                    <a:lnTo>
                      <a:pt x="270455" y="699929"/>
                    </a:lnTo>
                    <a:close/>
                    <a:moveTo>
                      <a:pt x="502695" y="245252"/>
                    </a:moveTo>
                    <a:cubicBezTo>
                      <a:pt x="528136" y="270852"/>
                      <a:pt x="540846" y="305122"/>
                      <a:pt x="540846" y="348016"/>
                    </a:cubicBezTo>
                    <a:cubicBezTo>
                      <a:pt x="540846" y="391273"/>
                      <a:pt x="529657" y="425566"/>
                      <a:pt x="507302" y="450916"/>
                    </a:cubicBezTo>
                    <a:cubicBezTo>
                      <a:pt x="482769" y="479081"/>
                      <a:pt x="437628" y="493175"/>
                      <a:pt x="371857" y="493175"/>
                    </a:cubicBezTo>
                    <a:lnTo>
                      <a:pt x="270455" y="493175"/>
                    </a:lnTo>
                    <a:lnTo>
                      <a:pt x="270455" y="206875"/>
                    </a:lnTo>
                    <a:lnTo>
                      <a:pt x="372606" y="206875"/>
                    </a:lnTo>
                    <a:cubicBezTo>
                      <a:pt x="433906" y="206875"/>
                      <a:pt x="477276" y="219652"/>
                      <a:pt x="502695" y="245252"/>
                    </a:cubicBezTo>
                    <a:close/>
                  </a:path>
                </a:pathLst>
              </a:custGeom>
              <a:solidFill>
                <a:schemeClr val="bg1">
                  <a:alpha val="91000"/>
                </a:schemeClr>
              </a:solidFill>
              <a:ln w="22666" cap="flat">
                <a:noFill/>
                <a:prstDash val="solid"/>
                <a:round/>
              </a:ln>
            </p:spPr>
            <p:txBody>
              <a:bodyPr rtlCol="0" anchor="ctr"/>
              <a:lstStyle/>
              <a:p>
                <a:endParaRPr lang="en-US"/>
              </a:p>
            </p:txBody>
          </p:sp>
        </p:grpSp>
      </p:grpSp>
    </p:spTree>
    <p:extLst>
      <p:ext uri="{BB962C8B-B14F-4D97-AF65-F5344CB8AC3E}">
        <p14:creationId xmlns:p14="http://schemas.microsoft.com/office/powerpoint/2010/main" val="25302306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BD5C75EB-A616-4978-ABFD-FA754FA3B53C}">
  <we:reference id="wa200000113" version="1.0.0.0" store="en-001" storeType="OMEX"/>
  <we:alternateReferences>
    <we:reference id="wa200000113" version="1.0.0.0"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1503</TotalTime>
  <Words>5662</Words>
  <Application>Microsoft Office PowerPoint</Application>
  <PresentationFormat>Widescreen</PresentationFormat>
  <Paragraphs>752</Paragraphs>
  <Slides>20</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Arial</vt:lpstr>
      <vt:lpstr>Calibri</vt:lpstr>
      <vt:lpstr>Calibri Light</vt:lpstr>
      <vt:lpstr>Europa</vt:lpstr>
      <vt:lpstr>Fira Code</vt:lpstr>
      <vt:lpstr>Fira Sans</vt:lpstr>
      <vt:lpstr>Fira Sans Light</vt:lpstr>
      <vt:lpstr>Girls Have Many Secrets</vt:lpstr>
      <vt:lpstr>Lato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Walter Molina</dc:creator>
  <cp:lastModifiedBy>Walter Molina</cp:lastModifiedBy>
  <cp:revision>5</cp:revision>
  <dcterms:created xsi:type="dcterms:W3CDTF">2022-05-30T00:21:14Z</dcterms:created>
  <dcterms:modified xsi:type="dcterms:W3CDTF">2022-06-09T22:51:25Z</dcterms:modified>
</cp:coreProperties>
</file>