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Source Sans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SourceSansPro-bold.fntdata"/><Relationship Id="rId23" Type="http://schemas.openxmlformats.org/officeDocument/2006/relationships/font" Target="fonts/SourceSansPr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SansPro-boldItalic.fntdata"/><Relationship Id="rId25" Type="http://schemas.openxmlformats.org/officeDocument/2006/relationships/font" Target="fonts/SourceSansPr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Shape 6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DTE message manipulation features include: lose a message, delay sending a message, corrupting a message, duplicating a message, and delivering messages out of order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DTE intercepts messages on specific public ports, and routes them to their destination ports. Circle Chat instances listen on destination ports, and broadcast to public ports.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4200"/>
            </a:lvl1pPr>
            <a:lvl2pPr lvl="1">
              <a:spcBef>
                <a:spcPts val="0"/>
              </a:spcBef>
              <a:buSzPct val="100000"/>
              <a:defRPr sz="4200"/>
            </a:lvl2pPr>
            <a:lvl3pPr lvl="2">
              <a:spcBef>
                <a:spcPts val="0"/>
              </a:spcBef>
              <a:buSzPct val="100000"/>
              <a:defRPr sz="4200"/>
            </a:lvl3pPr>
            <a:lvl4pPr lvl="3">
              <a:spcBef>
                <a:spcPts val="0"/>
              </a:spcBef>
              <a:buSzPct val="100000"/>
              <a:defRPr sz="4200"/>
            </a:lvl4pPr>
            <a:lvl5pPr lvl="4">
              <a:spcBef>
                <a:spcPts val="0"/>
              </a:spcBef>
              <a:buSzPct val="100000"/>
              <a:defRPr sz="4200"/>
            </a:lvl5pPr>
            <a:lvl6pPr lvl="5">
              <a:spcBef>
                <a:spcPts val="0"/>
              </a:spcBef>
              <a:buSzPct val="100000"/>
              <a:defRPr sz="4200"/>
            </a:lvl6pPr>
            <a:lvl7pPr lvl="6">
              <a:spcBef>
                <a:spcPts val="0"/>
              </a:spcBef>
              <a:buSzPct val="100000"/>
              <a:defRPr sz="4200"/>
            </a:lvl7pPr>
            <a:lvl8pPr lvl="7">
              <a:spcBef>
                <a:spcPts val="0"/>
              </a:spcBef>
              <a:buSzPct val="100000"/>
              <a:defRPr sz="4200"/>
            </a:lvl8pPr>
            <a:lvl9pPr lvl="8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12" name="Shape 1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type="title"/>
          </p:nvPr>
        </p:nvSpPr>
        <p:spPr>
          <a:xfrm>
            <a:off x="311700" y="743000"/>
            <a:ext cx="8520599" cy="2006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buSzPct val="100000"/>
              <a:buFont typeface="Source Sans Pro"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" type="body"/>
          </p:nvPr>
        </p:nvSpPr>
        <p:spPr>
          <a:xfrm>
            <a:off x="311700" y="2845181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80700" y="2651100"/>
            <a:ext cx="8982599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" name="Shape 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3600"/>
            </a:lvl1pPr>
            <a:lvl2pPr lvl="1">
              <a:spcBef>
                <a:spcPts val="0"/>
              </a:spcBef>
              <a:buSzPct val="100000"/>
              <a:defRPr sz="3600"/>
            </a:lvl2pPr>
            <a:lvl3pPr lvl="2">
              <a:spcBef>
                <a:spcPts val="0"/>
              </a:spcBef>
              <a:buSzPct val="100000"/>
              <a:defRPr sz="3600"/>
            </a:lvl3pPr>
            <a:lvl4pPr lvl="3">
              <a:spcBef>
                <a:spcPts val="0"/>
              </a:spcBef>
              <a:buSzPct val="100000"/>
              <a:defRPr sz="3600"/>
            </a:lvl4pPr>
            <a:lvl5pPr lvl="4">
              <a:spcBef>
                <a:spcPts val="0"/>
              </a:spcBef>
              <a:buSzPct val="100000"/>
              <a:defRPr sz="3600"/>
            </a:lvl5pPr>
            <a:lvl6pPr lvl="5">
              <a:spcBef>
                <a:spcPts val="0"/>
              </a:spcBef>
              <a:buSzPct val="100000"/>
              <a:defRPr sz="3600"/>
            </a:lvl6pPr>
            <a:lvl7pPr lvl="6">
              <a:spcBef>
                <a:spcPts val="0"/>
              </a:spcBef>
              <a:buSzPct val="100000"/>
              <a:defRPr sz="3600"/>
            </a:lvl7pPr>
            <a:lvl8pPr lvl="7">
              <a:spcBef>
                <a:spcPts val="0"/>
              </a:spcBef>
              <a:buSzPct val="100000"/>
              <a:defRPr sz="3600"/>
            </a:lvl8pPr>
            <a:lvl9pPr lvl="8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5" name="Shape 25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4636800" y="80700"/>
            <a:ext cx="4426499" cy="4982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9" name="Shape 3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Shape 40"/>
          <p:cNvSpPr txBox="1"/>
          <p:nvPr>
            <p:ph type="title"/>
          </p:nvPr>
        </p:nvSpPr>
        <p:spPr>
          <a:xfrm>
            <a:off x="265500" y="1181700"/>
            <a:ext cx="4045199" cy="1533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3800"/>
            </a:lvl1pPr>
            <a:lvl2pPr lvl="1" algn="ctr">
              <a:spcBef>
                <a:spcPts val="0"/>
              </a:spcBef>
              <a:buSzPct val="100000"/>
              <a:defRPr sz="3800"/>
            </a:lvl2pPr>
            <a:lvl3pPr lvl="2" algn="ctr">
              <a:spcBef>
                <a:spcPts val="0"/>
              </a:spcBef>
              <a:buSzPct val="100000"/>
              <a:defRPr sz="3800"/>
            </a:lvl3pPr>
            <a:lvl4pPr lvl="3" algn="ctr">
              <a:spcBef>
                <a:spcPts val="0"/>
              </a:spcBef>
              <a:buSzPct val="100000"/>
              <a:defRPr sz="3800"/>
            </a:lvl4pPr>
            <a:lvl5pPr lvl="4" algn="ctr">
              <a:spcBef>
                <a:spcPts val="0"/>
              </a:spcBef>
              <a:buSzPct val="100000"/>
              <a:defRPr sz="3800"/>
            </a:lvl5pPr>
            <a:lvl6pPr lvl="5" algn="ctr">
              <a:spcBef>
                <a:spcPts val="0"/>
              </a:spcBef>
              <a:buSzPct val="100000"/>
              <a:defRPr sz="3800"/>
            </a:lvl6pPr>
            <a:lvl7pPr lvl="6" algn="ctr">
              <a:spcBef>
                <a:spcPts val="0"/>
              </a:spcBef>
              <a:buSzPct val="100000"/>
              <a:defRPr sz="3800"/>
            </a:lvl7pPr>
            <a:lvl8pPr lvl="7" algn="ctr">
              <a:spcBef>
                <a:spcPts val="0"/>
              </a:spcBef>
              <a:buSzPct val="100000"/>
              <a:defRPr sz="3800"/>
            </a:lvl8pPr>
            <a:lvl9pPr lvl="8" algn="ctr">
              <a:spcBef>
                <a:spcPts val="0"/>
              </a:spcBef>
              <a:buSzPct val="100000"/>
              <a:defRPr sz="3800"/>
            </a:lvl9pPr>
          </a:lstStyle>
          <a:p/>
        </p:txBody>
      </p:sp>
      <p:sp>
        <p:nvSpPr>
          <p:cNvPr id="41" name="Shape 41"/>
          <p:cNvSpPr txBox="1"/>
          <p:nvPr>
            <p:ph idx="1" type="subTitle"/>
          </p:nvPr>
        </p:nvSpPr>
        <p:spPr>
          <a:xfrm>
            <a:off x="265500" y="27690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SzPct val="100000"/>
              <a:buFont typeface="Source Sans Pro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lt2"/>
              </a:buClr>
              <a:buFont typeface="Source Sans Pro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7999" y="4688758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youtube.com/v/WTnFvltnyA0" TargetMode="External"/><Relationship Id="rId4" Type="http://schemas.openxmlformats.org/officeDocument/2006/relationships/image" Target="../media/image0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techblog.netflix.com/2011/07/netflix-simian-army.html" TargetMode="External"/><Relationship Id="rId4" Type="http://schemas.openxmlformats.org/officeDocument/2006/relationships/hyperlink" Target="http://techblog.netflix.com/2010/12/four-reasons-we-choose-amazons-cloud-as.html" TargetMode="External"/><Relationship Id="rId9" Type="http://schemas.openxmlformats.org/officeDocument/2006/relationships/hyperlink" Target="https://nodejs.org/en/" TargetMode="External"/><Relationship Id="rId5" Type="http://schemas.openxmlformats.org/officeDocument/2006/relationships/hyperlink" Target="http://citeseerx.ist.psu.edu/viewdoc/download?doi=10.1.1.1.9399&amp;rep=rep1&amp;type=pdf" TargetMode="External"/><Relationship Id="rId6" Type="http://schemas.openxmlformats.org/officeDocument/2006/relationships/hyperlink" Target="https://msdn.microsoft.com/en-us/library/mt149842.aspx" TargetMode="External"/><Relationship Id="rId7" Type="http://schemas.openxmlformats.org/officeDocument/2006/relationships/hyperlink" Target="https://msdn.microsoft.com/en-us/library/hh848246.aspx" TargetMode="External"/><Relationship Id="rId8" Type="http://schemas.openxmlformats.org/officeDocument/2006/relationships/hyperlink" Target="https://www.udacity.com/course/viewer#!/c-cs215/l-48369875/m-4874300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type="ctrTitle"/>
          </p:nvPr>
        </p:nvSpPr>
        <p:spPr>
          <a:xfrm>
            <a:off x="485875" y="264475"/>
            <a:ext cx="8183700" cy="2162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Distributed Test Environment: a Framework for Testing Distributed Systems</a:t>
            </a:r>
          </a:p>
        </p:txBody>
      </p:sp>
      <p:sp>
        <p:nvSpPr>
          <p:cNvPr id="59" name="Shape 59"/>
          <p:cNvSpPr txBox="1"/>
          <p:nvPr>
            <p:ph idx="1" type="subTitle"/>
          </p:nvPr>
        </p:nvSpPr>
        <p:spPr>
          <a:xfrm>
            <a:off x="1069525" y="3291475"/>
            <a:ext cx="7016399" cy="1395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Jon Beverly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Maurice Roth-Miller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Walter Scarborough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- Out of Order Messages</a:t>
            </a:r>
          </a:p>
        </p:txBody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937" y="1068425"/>
            <a:ext cx="5326111" cy="430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- Corrupt Messages</a:t>
            </a:r>
          </a:p>
        </p:txBody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0" name="Shape 130">
            <a:hlinkClick r:id="rId3"/>
          </p:cNvPr>
          <p:cNvSpPr/>
          <p:nvPr/>
        </p:nvSpPr>
        <p:spPr>
          <a:xfrm>
            <a:off x="1907112" y="1152475"/>
            <a:ext cx="5329774" cy="3997324"/>
          </a:xfrm>
          <a:prstGeom prst="rect">
            <a:avLst/>
          </a:prstGeom>
          <a:blipFill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 Work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Expand DTE to support more message faults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support for UDP messages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Add scripting engine to support automated testing of distributed systems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Code instrumentation library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743000"/>
            <a:ext cx="8520599" cy="2006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000"/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References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18700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[1] “The Netflix Simian Army”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http://techblog.netflix.com/2011/07/netflix-simian-army.html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Accessed 22/Nov/2015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[2] “Four Reasons We Chose Amazon’s Cloud as Our Computing Platform”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http://techblog.netflix.com/2010/12/four-reasons-we-choose-amazons-cloud-as.html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Accessed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22/Nov/2015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[3] “A Framework for Testing Distributed Systems”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http://citeseerx.ist.psu.edu/viewdoc/download?doi=10.1.1.1.9399&amp;rep=rep1&amp;type=pdf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Accessed 22/Nov/2015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[4] “Introduction to WPF”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https://msdn.microsoft.com/en-us/library/mt149842.aspx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Accessed 22/Nov/2015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[5] “The MVVM Pattern”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https://msdn.microsoft.com/en-us/library/hh848246.aspx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Accessed 22/Nov/2015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[6] “Intro to Algorithms - Ring Network”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https://www.udacity.com/course/viewer#!/c-cs215/l-48369875/m-48743003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Accessed 22/Nov/2015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[7] Node.js </a:t>
            </a:r>
            <a:r>
              <a:rPr lang="en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https://nodejs.org/en/</a:t>
            </a:r>
            <a:r>
              <a:rPr lang="en" sz="11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Accessed 22/Nov/2015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Introduction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Background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Framework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Experiment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Future Work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>
              <a:spcBef>
                <a:spcPts val="0"/>
              </a:spcBef>
            </a:pPr>
            <a:r>
              <a:rPr lang="en"/>
              <a:t>Questions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Conventional testing methods may not necessarily cover distributed system fault tolerance.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We have created a testing tool called “Distributed Test Environment” (DTE) that gives developers the ability to inject faults into messages passed in a distributed system.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Our tool intercepts TCP messages passed in socket connections, and can therefore work with a target program written in any language, and without any modifications being done to its source code.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Background</a:t>
            </a:r>
          </a:p>
        </p:txBody>
      </p:sp>
      <p:sp>
        <p:nvSpPr>
          <p:cNvPr id="77" name="Shape 7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surveyed other distributed system testing approaches and tools: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Netflix’s “Chaos Monkey” system randomly crashes nodes. [1] [2]</a:t>
            </a:r>
          </a:p>
          <a:p>
            <a:pPr indent="-228600" lvl="2" marL="1371600" rtl="0">
              <a:spcBef>
                <a:spcPts val="0"/>
              </a:spcBef>
            </a:pPr>
            <a:r>
              <a:rPr lang="en"/>
              <a:t>Interesting approach, but we wanted developers to have more control and to be able to rerun tests deterministically.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Researchers at Lancaster University have experimented with automatically inserting and removing test harnesses from distributed system nodes. [3]</a:t>
            </a:r>
          </a:p>
          <a:p>
            <a:pPr indent="-228600" lvl="2" marL="1371600" rtl="0">
              <a:spcBef>
                <a:spcPts val="0"/>
              </a:spcBef>
              <a:spcAft>
                <a:spcPts val="0"/>
              </a:spcAft>
            </a:pPr>
            <a:r>
              <a:rPr lang="en"/>
              <a:t>Another interesting approach, but we did not want to be tied down to a specific target language for target programs.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DTE addresses the weaknesses in other testing approaches: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Users can select the fault(s) that they are interested in testing.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 modifications to target programs are necessary.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Any program that uses TCP sockets is supported - there are no constraints on implementation languages.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Framework</a:t>
            </a:r>
          </a:p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C#, WPF, XAML, MVVM [4] [5]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Models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Fault Injection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Routing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Statistics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Process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Node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Log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Server/Client TCP Sockets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Internal and External nodes and processes</a:t>
            </a:r>
          </a:p>
        </p:txBody>
      </p:sp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675" y="838200"/>
            <a:ext cx="4022825" cy="33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- Using DTE to Debug Circle Chat</a:t>
            </a:r>
          </a:p>
        </p:txBody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311700" y="1152475"/>
            <a:ext cx="8520599" cy="34928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We created a ring network based chat program called “Circle Chat” using node.js to exercise our DTE tool. [6] [7]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Chat program messages are simple, intuitive, and offer immediate visual feedback.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Every DTE message manipulation feature was tested with Circle Chat.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We found interesting and unexpected results - testing with DTE helped fix two unknown bugs in the Circle Chat program! (nodes would crash when encountering corrupt messages, and were not closing TCP sockets properly)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Serves as an example of debugging a distributed program with DTE!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- Circle Chat Overview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Circle Chat rules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Each node points at a neighboring node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Last node is connected to the first node</a:t>
            </a:r>
          </a:p>
          <a:p>
            <a:pPr indent="-228600" lvl="1" marL="914400" rtl="0">
              <a:spcBef>
                <a:spcPts val="0"/>
              </a:spcBef>
            </a:pPr>
            <a:r>
              <a:rPr lang="en"/>
              <a:t>Messages are passed to every neighbor node</a:t>
            </a:r>
          </a:p>
          <a:p>
            <a:pPr indent="-228600" lvl="1" marL="914400">
              <a:spcBef>
                <a:spcPts val="0"/>
              </a:spcBef>
            </a:pPr>
            <a:r>
              <a:rPr lang="en"/>
              <a:t>Sender caches all sent messages, does not pass them on if received</a:t>
            </a:r>
          </a:p>
        </p:txBody>
      </p:sp>
      <p:sp>
        <p:nvSpPr>
          <p:cNvPr id="97" name="Shape 97"/>
          <p:cNvSpPr/>
          <p:nvPr/>
        </p:nvSpPr>
        <p:spPr>
          <a:xfrm>
            <a:off x="3771146" y="2725624"/>
            <a:ext cx="1601700" cy="824699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Node A</a:t>
            </a:r>
          </a:p>
        </p:txBody>
      </p:sp>
      <p:sp>
        <p:nvSpPr>
          <p:cNvPr id="98" name="Shape 98"/>
          <p:cNvSpPr/>
          <p:nvPr/>
        </p:nvSpPr>
        <p:spPr>
          <a:xfrm>
            <a:off x="2169587" y="4144717"/>
            <a:ext cx="1601700" cy="824699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Node C</a:t>
            </a:r>
          </a:p>
        </p:txBody>
      </p:sp>
      <p:sp>
        <p:nvSpPr>
          <p:cNvPr id="99" name="Shape 99"/>
          <p:cNvSpPr/>
          <p:nvPr/>
        </p:nvSpPr>
        <p:spPr>
          <a:xfrm>
            <a:off x="5372705" y="4144717"/>
            <a:ext cx="1601700" cy="824699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/>
              <a:t>Node B</a:t>
            </a:r>
          </a:p>
        </p:txBody>
      </p:sp>
      <p:cxnSp>
        <p:nvCxnSpPr>
          <p:cNvPr id="100" name="Shape 100"/>
          <p:cNvCxnSpPr>
            <a:stCxn id="98" idx="0"/>
            <a:endCxn id="97" idx="1"/>
          </p:cNvCxnSpPr>
          <p:nvPr/>
        </p:nvCxnSpPr>
        <p:spPr>
          <a:xfrm flipH="1" rot="10800000">
            <a:off x="2970437" y="3137917"/>
            <a:ext cx="800700" cy="100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  <p:cxnSp>
        <p:nvCxnSpPr>
          <p:cNvPr id="101" name="Shape 101"/>
          <p:cNvCxnSpPr>
            <a:stCxn id="99" idx="1"/>
            <a:endCxn id="98" idx="3"/>
          </p:cNvCxnSpPr>
          <p:nvPr/>
        </p:nvCxnSpPr>
        <p:spPr>
          <a:xfrm rot="10800000">
            <a:off x="3771305" y="4557067"/>
            <a:ext cx="1601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102" name="Shape 102"/>
          <p:cNvCxnSpPr>
            <a:stCxn id="97" idx="3"/>
            <a:endCxn id="99" idx="0"/>
          </p:cNvCxnSpPr>
          <p:nvPr/>
        </p:nvCxnSpPr>
        <p:spPr>
          <a:xfrm>
            <a:off x="5372846" y="3137974"/>
            <a:ext cx="800700" cy="1006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lg" w="lg" type="none"/>
            <a:tailEnd len="lg" w="lg" type="triangle"/>
          </a:ln>
        </p:spPr>
      </p:cxn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Experiment - Circle Chat Routing with DTE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12" y="1152475"/>
            <a:ext cx="6667577" cy="38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599" cy="623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36666"/>
              <a:buFont typeface="Arial"/>
              <a:buNone/>
            </a:pPr>
            <a:r>
              <a:rPr lang="en"/>
              <a:t>Experiment - Duplicate Messages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6" name="Shape 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293" y="951200"/>
            <a:ext cx="5511405" cy="44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