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8" r:id="rId2"/>
    <p:sldId id="266" r:id="rId3"/>
    <p:sldId id="267" r:id="rId4"/>
    <p:sldId id="279" r:id="rId5"/>
    <p:sldId id="268" r:id="rId6"/>
    <p:sldId id="269" r:id="rId7"/>
    <p:sldId id="280" r:id="rId8"/>
    <p:sldId id="281" r:id="rId9"/>
    <p:sldId id="282" r:id="rId10"/>
    <p:sldId id="287" r:id="rId11"/>
    <p:sldId id="272" r:id="rId12"/>
    <p:sldId id="284" r:id="rId13"/>
    <p:sldId id="286" r:id="rId14"/>
    <p:sldId id="283" r:id="rId15"/>
    <p:sldId id="28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A Myers" initials="BAM" lastIdx="1" clrIdx="0">
    <p:extLst>
      <p:ext uri="{19B8F6BF-5375-455C-9EA6-DF929625EA0E}">
        <p15:presenceInfo xmlns:p15="http://schemas.microsoft.com/office/powerpoint/2012/main" userId="S-1-5-21-1275210071-492894223-682003330-265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49" autoAdjust="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EC9A9-DDEB-475A-820F-297DA18E136A}" type="datetimeFigureOut">
              <a:rPr lang="en-US" smtClean="0"/>
              <a:t>1/28/2019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DB8EE-DAA7-40CC-A76F-A9F7E8CFEEA6}" type="slidenum">
              <a:rPr lang="en-US" smtClean="0"/>
              <a:t>‹#›</a:t>
            </a:fld>
            <a:endParaRPr lang="en-US"/>
          </a:p>
        </p:txBody>
      </p:sp>
    </p:spTree>
    <p:extLst>
      <p:ext uri="{BB962C8B-B14F-4D97-AF65-F5344CB8AC3E}">
        <p14:creationId xmlns:p14="http://schemas.microsoft.com/office/powerpoint/2010/main" val="156533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To investigate factors associated with </a:t>
            </a:r>
            <a:r>
              <a:rPr lang="en-US" dirty="0" err="1" smtClean="0"/>
              <a:t>xxxx</a:t>
            </a:r>
            <a:r>
              <a:rPr lang="en-US" dirty="0" smtClean="0"/>
              <a:t>.  (Broad</a:t>
            </a:r>
            <a:r>
              <a:rPr lang="en-US" baseline="0" dirty="0" smtClean="0"/>
              <a:t> and introductory rather than specific)</a:t>
            </a:r>
          </a:p>
          <a:p>
            <a:endParaRPr lang="en-US" baseline="0" dirty="0" smtClean="0"/>
          </a:p>
          <a:p>
            <a:r>
              <a:rPr lang="en-US" baseline="0" dirty="0" smtClean="0"/>
              <a:t>Objective 1: To examine whether x is associated with y</a:t>
            </a:r>
          </a:p>
          <a:p>
            <a:r>
              <a:rPr lang="en-US" baseline="0" dirty="0" smtClean="0"/>
              <a:t>Objective 2: To examine whether z is associated with y</a:t>
            </a:r>
          </a:p>
          <a:p>
            <a:r>
              <a:rPr lang="en-US" baseline="0" dirty="0" smtClean="0"/>
              <a:t>Objective 3: To explore differences between x, y, z</a:t>
            </a:r>
          </a:p>
          <a:p>
            <a:endParaRPr lang="en-US" baseline="0" dirty="0" smtClean="0"/>
          </a:p>
          <a:p>
            <a:r>
              <a:rPr lang="en-US" baseline="0" dirty="0" smtClean="0"/>
              <a:t>Research Question 1: Is x associated with y?</a:t>
            </a:r>
          </a:p>
          <a:p>
            <a:endParaRPr lang="en-US" baseline="0" dirty="0" smtClean="0"/>
          </a:p>
          <a:p>
            <a:r>
              <a:rPr lang="en-US" baseline="0" dirty="0" smtClean="0"/>
              <a:t>Research Hypothesis: Higher x will be associated with y. </a:t>
            </a:r>
          </a:p>
          <a:p>
            <a:endParaRPr lang="en-US" baseline="0" dirty="0" smtClean="0"/>
          </a:p>
          <a:p>
            <a:r>
              <a:rPr lang="en-US" dirty="0" smtClean="0"/>
              <a:t>It is important to note that even if a research hypothesis is supported by the statistical analysis, it does not necessarily confirm that the independent variable causes the differences observed in the dependent variable. Establishing causation requires rigorous research designs (such as experimental designs) and more than one study. In general, hypotheses are used only in quantitative research, not qualitative research, and normally only when previous research, or a literature review, indicates a specific prediction is warranted. Some studies present hypotheses instead of research objectives, while others present a combination of research objectives and hypotheses. </a:t>
            </a:r>
            <a:endParaRPr lang="en-US" baseline="0" dirty="0" smtClean="0"/>
          </a:p>
        </p:txBody>
      </p:sp>
      <p:sp>
        <p:nvSpPr>
          <p:cNvPr id="4" name="Slide Number Placeholder 3"/>
          <p:cNvSpPr>
            <a:spLocks noGrp="1"/>
          </p:cNvSpPr>
          <p:nvPr>
            <p:ph type="sldNum" sz="quarter" idx="10"/>
          </p:nvPr>
        </p:nvSpPr>
        <p:spPr/>
        <p:txBody>
          <a:bodyPr/>
          <a:lstStyle/>
          <a:p>
            <a:fld id="{8A7DB8EE-DAA7-40CC-A76F-A9F7E8CFEEA6}" type="slidenum">
              <a:rPr lang="en-US" smtClean="0"/>
              <a:t>12</a:t>
            </a:fld>
            <a:endParaRPr lang="en-US"/>
          </a:p>
        </p:txBody>
      </p:sp>
    </p:spTree>
    <p:extLst>
      <p:ext uri="{BB962C8B-B14F-4D97-AF65-F5344CB8AC3E}">
        <p14:creationId xmlns:p14="http://schemas.microsoft.com/office/powerpoint/2010/main" val="182652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clear statements indicating a project’s research aims, objectives or questions do not normally spring forth fully formed in a sudden eureka moment. They tend to emerge slowly, after considerable thought, and take time to develop and </a:t>
            </a:r>
            <a:r>
              <a:rPr lang="en-US" dirty="0" err="1" smtClean="0"/>
              <a:t>finalise</a:t>
            </a:r>
            <a:r>
              <a:rPr lang="en-US" dirty="0" smtClean="0"/>
              <a:t>. When first designing a project, try to give yourself plenty of time to think through your aims and objectives. Ideally, this thinking should not be done in a hurry or under pressure. Read around your subject. </a:t>
            </a:r>
            <a:r>
              <a:rPr lang="en-US" dirty="0" err="1" smtClean="0"/>
              <a:t>Analyse</a:t>
            </a:r>
            <a:r>
              <a:rPr lang="en-US" dirty="0" smtClean="0"/>
              <a:t> previous studies in the area. Look at how other researchers frame their aims and objectives. What key technical terms or concepts do they employ? The better you understand the published literature on your topic, the more likely you are to be able to effectively </a:t>
            </a:r>
            <a:r>
              <a:rPr lang="en-US" dirty="0" err="1" smtClean="0"/>
              <a:t>conceptualise</a:t>
            </a:r>
            <a:r>
              <a:rPr lang="en-US" dirty="0" smtClean="0"/>
              <a:t> your own research aims and objectives. If you are doing a formal literature review as part of your study, try to link your research objectives directly to the main conclusions of your review. This can strengthen the case for your study by showing how your research objectives build on the current state of knowledge. (For guidance on how to do a literature review, see Chapter 7.) When reviewing published articles on research topics similar to the one you are planning, look at how the authors have phrased their research objectives. Taking objectives or questions from an existing study (e.g., Box 3.1) and reviewing how clear they are, can help you think about how to frame your own research objectives. </a:t>
            </a:r>
            <a:endParaRPr lang="en-US" dirty="0"/>
          </a:p>
        </p:txBody>
      </p:sp>
      <p:sp>
        <p:nvSpPr>
          <p:cNvPr id="4" name="Slide Number Placeholder 3"/>
          <p:cNvSpPr>
            <a:spLocks noGrp="1"/>
          </p:cNvSpPr>
          <p:nvPr>
            <p:ph type="sldNum" sz="quarter" idx="10"/>
          </p:nvPr>
        </p:nvSpPr>
        <p:spPr/>
        <p:txBody>
          <a:bodyPr/>
          <a:lstStyle/>
          <a:p>
            <a:fld id="{8A7DB8EE-DAA7-40CC-A76F-A9F7E8CFEEA6}" type="slidenum">
              <a:rPr lang="en-US" smtClean="0"/>
              <a:t>14</a:t>
            </a:fld>
            <a:endParaRPr lang="en-US"/>
          </a:p>
        </p:txBody>
      </p:sp>
    </p:spTree>
    <p:extLst>
      <p:ext uri="{BB962C8B-B14F-4D97-AF65-F5344CB8AC3E}">
        <p14:creationId xmlns:p14="http://schemas.microsoft.com/office/powerpoint/2010/main" val="80212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74D26-168C-420D-8A23-79BA9D70CEE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0351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74D26-168C-420D-8A23-79BA9D70CEE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234797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74D26-168C-420D-8A23-79BA9D70CEE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364128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74D26-168C-420D-8A23-79BA9D70CEE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94926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74D26-168C-420D-8A23-79BA9D70CEEF}"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74588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74D26-168C-420D-8A23-79BA9D70CEE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27117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74D26-168C-420D-8A23-79BA9D70CEEF}"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97039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74D26-168C-420D-8A23-79BA9D70CEEF}"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80100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74D26-168C-420D-8A23-79BA9D70CEEF}"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162792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74D26-168C-420D-8A23-79BA9D70CEE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215254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74D26-168C-420D-8A23-79BA9D70CEEF}"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34454-5CE3-49ED-A1EB-797534E8E062}" type="slidenum">
              <a:rPr lang="en-US" smtClean="0"/>
              <a:t>‹#›</a:t>
            </a:fld>
            <a:endParaRPr lang="en-US"/>
          </a:p>
        </p:txBody>
      </p:sp>
    </p:spTree>
    <p:extLst>
      <p:ext uri="{BB962C8B-B14F-4D97-AF65-F5344CB8AC3E}">
        <p14:creationId xmlns:p14="http://schemas.microsoft.com/office/powerpoint/2010/main" val="366919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74D26-168C-420D-8A23-79BA9D70CEEF}" type="datetimeFigureOut">
              <a:rPr lang="en-US" smtClean="0"/>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34454-5CE3-49ED-A1EB-797534E8E062}" type="slidenum">
              <a:rPr lang="en-US" smtClean="0"/>
              <a:t>‹#›</a:t>
            </a:fld>
            <a:endParaRPr lang="en-US"/>
          </a:p>
        </p:txBody>
      </p:sp>
    </p:spTree>
    <p:extLst>
      <p:ext uri="{BB962C8B-B14F-4D97-AF65-F5344CB8AC3E}">
        <p14:creationId xmlns:p14="http://schemas.microsoft.com/office/powerpoint/2010/main" val="294795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fontScale="90000"/>
          </a:bodyPr>
          <a:lstStyle/>
          <a:p>
            <a:r>
              <a:rPr lang="en-US" dirty="0" smtClean="0"/>
              <a:t>Office Hours, Monday 4pm</a:t>
            </a:r>
            <a:br>
              <a:rPr lang="en-US" dirty="0" smtClean="0"/>
            </a:br>
            <a:r>
              <a:rPr lang="en-US" dirty="0" smtClean="0"/>
              <a:t>ECAD 124, inside Engineering Administrative Dean’s Office</a:t>
            </a:r>
            <a:br>
              <a:rPr lang="en-US" dirty="0" smtClean="0"/>
            </a:br>
            <a:r>
              <a:rPr lang="en-US" dirty="0"/>
              <a:t/>
            </a:r>
            <a:br>
              <a:rPr lang="en-US" dirty="0"/>
            </a:br>
            <a:r>
              <a:rPr lang="en-US" dirty="0" smtClean="0"/>
              <a:t>or stop by anytime I am in for CANDY!</a:t>
            </a:r>
            <a:endParaRPr lang="en-US" dirty="0"/>
          </a:p>
        </p:txBody>
      </p:sp>
    </p:spTree>
    <p:extLst>
      <p:ext uri="{BB962C8B-B14F-4D97-AF65-F5344CB8AC3E}">
        <p14:creationId xmlns:p14="http://schemas.microsoft.com/office/powerpoint/2010/main" val="352744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Document</a:t>
            </a:r>
            <a:endParaRPr lang="en-US" dirty="0"/>
          </a:p>
        </p:txBody>
      </p:sp>
      <p:sp>
        <p:nvSpPr>
          <p:cNvPr id="3" name="Content Placeholder 2"/>
          <p:cNvSpPr>
            <a:spLocks noGrp="1"/>
          </p:cNvSpPr>
          <p:nvPr>
            <p:ph idx="1"/>
          </p:nvPr>
        </p:nvSpPr>
        <p:spPr/>
        <p:txBody>
          <a:bodyPr/>
          <a:lstStyle/>
          <a:p>
            <a:r>
              <a:rPr lang="en-US" dirty="0" smtClean="0"/>
              <a:t>Good if you work on many digital files, can link to those</a:t>
            </a:r>
          </a:p>
          <a:p>
            <a:r>
              <a:rPr lang="en-US" dirty="0"/>
              <a:t>C</a:t>
            </a:r>
            <a:r>
              <a:rPr lang="en-US" dirty="0" smtClean="0"/>
              <a:t>aptures all your history, but I would encourage you to get in habit of dating all entries regardless</a:t>
            </a:r>
          </a:p>
          <a:p>
            <a:r>
              <a:rPr lang="en-US" dirty="0" smtClean="0"/>
              <a:t>Can be easily shared with your mentor and instructor</a:t>
            </a:r>
            <a:endParaRPr lang="en-US" dirty="0"/>
          </a:p>
        </p:txBody>
      </p:sp>
    </p:spTree>
    <p:extLst>
      <p:ext uri="{BB962C8B-B14F-4D97-AF65-F5344CB8AC3E}">
        <p14:creationId xmlns:p14="http://schemas.microsoft.com/office/powerpoint/2010/main" val="305874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Timesheets are located </a:t>
            </a:r>
            <a:r>
              <a:rPr lang="en-US" dirty="0" smtClean="0"/>
              <a:t>in Canvas </a:t>
            </a:r>
            <a:r>
              <a:rPr lang="en-US" dirty="0" smtClean="0"/>
              <a:t>under </a:t>
            </a:r>
            <a:endParaRPr lang="en-US" dirty="0" smtClean="0"/>
          </a:p>
          <a:p>
            <a:pPr marL="0" indent="0">
              <a:buNone/>
            </a:pPr>
            <a:r>
              <a:rPr lang="en-US" dirty="0" smtClean="0"/>
              <a:t>	</a:t>
            </a:r>
            <a:r>
              <a:rPr lang="en-US" dirty="0" smtClean="0"/>
              <a:t>Assignments </a:t>
            </a:r>
            <a:r>
              <a:rPr lang="en-US" dirty="0" smtClean="0">
                <a:sym typeface="Wingdings" panose="05000000000000000000" pitchFamily="2" charset="2"/>
              </a:rPr>
              <a:t> </a:t>
            </a:r>
            <a:r>
              <a:rPr lang="en-US" dirty="0" smtClean="0"/>
              <a:t>Timesheet</a:t>
            </a:r>
            <a:endParaRPr lang="en-US" dirty="0" smtClean="0"/>
          </a:p>
          <a:p>
            <a:pPr lvl="1"/>
            <a:r>
              <a:rPr lang="en-US" dirty="0" smtClean="0"/>
              <a:t>Complete a timesheet </a:t>
            </a:r>
            <a:r>
              <a:rPr lang="en-US" dirty="0" smtClean="0"/>
              <a:t>weekly</a:t>
            </a:r>
          </a:p>
          <a:p>
            <a:pPr lvl="1"/>
            <a:r>
              <a:rPr lang="en-US" dirty="0" smtClean="0"/>
              <a:t>upload into your online lab notebook</a:t>
            </a:r>
          </a:p>
          <a:p>
            <a:pPr lvl="1"/>
            <a:r>
              <a:rPr lang="en-US" dirty="0" smtClean="0"/>
              <a:t>paste into your paper notebook</a:t>
            </a:r>
          </a:p>
        </p:txBody>
      </p:sp>
    </p:spTree>
    <p:extLst>
      <p:ext uri="{BB962C8B-B14F-4D97-AF65-F5344CB8AC3E}">
        <p14:creationId xmlns:p14="http://schemas.microsoft.com/office/powerpoint/2010/main" val="4176902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Research Terms</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r>
              <a:rPr lang="en-US" sz="1800" dirty="0" smtClean="0"/>
              <a:t>Research aim - </a:t>
            </a:r>
            <a:r>
              <a:rPr lang="en-US" sz="1800" dirty="0"/>
              <a:t>A statement indicating the general aim or purpose of a research project. Usually a research project will have only one broad aim </a:t>
            </a:r>
            <a:endParaRPr lang="en-US" sz="1800" dirty="0" smtClean="0"/>
          </a:p>
          <a:p>
            <a:r>
              <a:rPr lang="en-US" sz="1800" dirty="0" smtClean="0"/>
              <a:t>Research objectives - Specific </a:t>
            </a:r>
            <a:r>
              <a:rPr lang="en-US" sz="1800" dirty="0"/>
              <a:t>statements indicating the key issues to be focused on in a research project. Usually a research project will have several specific research objectives </a:t>
            </a:r>
            <a:endParaRPr lang="en-US" sz="1800" dirty="0" smtClean="0"/>
          </a:p>
          <a:p>
            <a:r>
              <a:rPr lang="en-US" sz="1800" dirty="0" smtClean="0"/>
              <a:t>Research questions - An </a:t>
            </a:r>
            <a:r>
              <a:rPr lang="en-US" sz="1800" dirty="0"/>
              <a:t>alternative to research objectives, where the key issues to be focused on in a research project are stated in the form of questions </a:t>
            </a:r>
            <a:endParaRPr lang="en-US" sz="1800" dirty="0" smtClean="0"/>
          </a:p>
          <a:p>
            <a:r>
              <a:rPr lang="en-US" sz="1800" dirty="0" smtClean="0"/>
              <a:t>Research hypotheses - A </a:t>
            </a:r>
            <a:r>
              <a:rPr lang="en-US" sz="1800" dirty="0"/>
              <a:t>prediction of a relationship between two or more variables, usually predicting the effect of an independent variable on a dependent variable. The independent variable is the variable assumed to have causal influence on the outcome of interest, which is the dependent </a:t>
            </a:r>
            <a:r>
              <a:rPr lang="en-US" sz="1800" dirty="0" smtClean="0"/>
              <a:t>variable</a:t>
            </a:r>
          </a:p>
          <a:p>
            <a:r>
              <a:rPr lang="en-US" sz="1800" dirty="0" smtClean="0"/>
              <a:t>Research Methods (or methodology) – the systematic process used to collect information and data for the purposes of answering research questions or testing hypotheses</a:t>
            </a:r>
          </a:p>
          <a:p>
            <a:pPr marL="0" indent="0">
              <a:buNone/>
            </a:pPr>
            <a:r>
              <a:rPr lang="en-US" sz="1800" dirty="0" smtClean="0"/>
              <a:t>More on Research Questions, Hypothesis testing and Research Methods next week. </a:t>
            </a:r>
          </a:p>
        </p:txBody>
      </p:sp>
      <p:sp>
        <p:nvSpPr>
          <p:cNvPr id="5" name="TextBox 4"/>
          <p:cNvSpPr txBox="1"/>
          <p:nvPr/>
        </p:nvSpPr>
        <p:spPr>
          <a:xfrm>
            <a:off x="190500" y="6308725"/>
            <a:ext cx="8763000" cy="461665"/>
          </a:xfrm>
          <a:prstGeom prst="rect">
            <a:avLst/>
          </a:prstGeom>
          <a:noFill/>
        </p:spPr>
        <p:txBody>
          <a:bodyPr wrap="square" rtlCol="0">
            <a:spAutoFit/>
          </a:bodyPr>
          <a:lstStyle/>
          <a:p>
            <a:r>
              <a:rPr lang="en-US" sz="1200" dirty="0" smtClean="0"/>
              <a:t>Reference: David R Thomas &amp; Ian Hodges, Designing and Planning Your Research Project: Core Skills for Social and Health Researchers. Chapter 3, Developing Research Aims and Objectives. Sage Publications. 2010</a:t>
            </a:r>
            <a:endParaRPr lang="en-US" sz="1200" dirty="0"/>
          </a:p>
        </p:txBody>
      </p:sp>
    </p:spTree>
    <p:extLst>
      <p:ext uri="{BB962C8B-B14F-4D97-AF65-F5344CB8AC3E}">
        <p14:creationId xmlns:p14="http://schemas.microsoft.com/office/powerpoint/2010/main" val="2970162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Research Terms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Aim: To investigate factors associated with </a:t>
            </a:r>
            <a:r>
              <a:rPr lang="en-US" dirty="0" smtClean="0"/>
              <a:t>x. </a:t>
            </a:r>
            <a:br>
              <a:rPr lang="en-US" dirty="0" smtClean="0"/>
            </a:br>
            <a:r>
              <a:rPr lang="en-US" dirty="0" smtClean="0"/>
              <a:t>(</a:t>
            </a:r>
            <a:r>
              <a:rPr lang="en-US" dirty="0"/>
              <a:t>Broad and introductory rather than specific)</a:t>
            </a:r>
          </a:p>
          <a:p>
            <a:endParaRPr lang="en-US" dirty="0"/>
          </a:p>
          <a:p>
            <a:r>
              <a:rPr lang="en-US" dirty="0"/>
              <a:t>Objective 1: To examine whether x is associated with y</a:t>
            </a:r>
          </a:p>
          <a:p>
            <a:r>
              <a:rPr lang="en-US" dirty="0"/>
              <a:t>Objective 2: To examine whether z is associated with y</a:t>
            </a:r>
          </a:p>
          <a:p>
            <a:r>
              <a:rPr lang="en-US" dirty="0"/>
              <a:t>Objective 3: To explore differences between x, y, z</a:t>
            </a:r>
          </a:p>
          <a:p>
            <a:endParaRPr lang="en-US" dirty="0"/>
          </a:p>
          <a:p>
            <a:r>
              <a:rPr lang="en-US" dirty="0"/>
              <a:t>Research Question 1: Is x associated with y?</a:t>
            </a:r>
          </a:p>
          <a:p>
            <a:endParaRPr lang="en-US" dirty="0"/>
          </a:p>
          <a:p>
            <a:r>
              <a:rPr lang="en-US" dirty="0"/>
              <a:t>Research Hypothesis: Higher x will be associated with </a:t>
            </a:r>
            <a:r>
              <a:rPr lang="en-US" dirty="0" smtClean="0"/>
              <a:t>higher y</a:t>
            </a:r>
            <a:endParaRPr lang="en-US" dirty="0"/>
          </a:p>
          <a:p>
            <a:endParaRPr lang="en-US" dirty="0"/>
          </a:p>
        </p:txBody>
      </p:sp>
    </p:spTree>
    <p:extLst>
      <p:ext uri="{BB962C8B-B14F-4D97-AF65-F5344CB8AC3E}">
        <p14:creationId xmlns:p14="http://schemas.microsoft.com/office/powerpoint/2010/main" val="4161262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Synopsis of Research </a:t>
            </a:r>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dirty="0"/>
              <a:t>Plan for your research project</a:t>
            </a:r>
          </a:p>
          <a:p>
            <a:r>
              <a:rPr lang="en-US" dirty="0" smtClean="0"/>
              <a:t>Rationale </a:t>
            </a:r>
            <a:r>
              <a:rPr lang="en-US" dirty="0"/>
              <a:t>for the research</a:t>
            </a:r>
          </a:p>
          <a:p>
            <a:r>
              <a:rPr lang="en-US" dirty="0" smtClean="0"/>
              <a:t>The overall </a:t>
            </a:r>
            <a:r>
              <a:rPr lang="en-US" dirty="0"/>
              <a:t>objective states exactly how you intend to address your problem: “I want to find the answer to problem A, by completing action B”. </a:t>
            </a:r>
            <a:endParaRPr lang="en-US" dirty="0" smtClean="0"/>
          </a:p>
          <a:p>
            <a:r>
              <a:rPr lang="en-US" dirty="0" smtClean="0"/>
              <a:t>You </a:t>
            </a:r>
            <a:r>
              <a:rPr lang="en-US" dirty="0"/>
              <a:t>then </a:t>
            </a:r>
            <a:r>
              <a:rPr lang="en-US" dirty="0" smtClean="0"/>
              <a:t>explain </a:t>
            </a:r>
            <a:r>
              <a:rPr lang="en-US" dirty="0"/>
              <a:t>or detail action B through a set of specific </a:t>
            </a:r>
            <a:r>
              <a:rPr lang="en-US" dirty="0" smtClean="0"/>
              <a:t>objectives</a:t>
            </a:r>
            <a:endParaRPr lang="en-US" dirty="0"/>
          </a:p>
        </p:txBody>
      </p:sp>
    </p:spTree>
    <p:extLst>
      <p:ext uri="{BB962C8B-B14F-4D97-AF65-F5344CB8AC3E}">
        <p14:creationId xmlns:p14="http://schemas.microsoft.com/office/powerpoint/2010/main" val="847591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week</a:t>
            </a:r>
            <a:endParaRPr lang="en-US" dirty="0"/>
          </a:p>
        </p:txBody>
      </p:sp>
      <p:sp>
        <p:nvSpPr>
          <p:cNvPr id="3" name="Content Placeholder 2"/>
          <p:cNvSpPr>
            <a:spLocks noGrp="1"/>
          </p:cNvSpPr>
          <p:nvPr>
            <p:ph idx="1"/>
          </p:nvPr>
        </p:nvSpPr>
        <p:spPr/>
        <p:txBody>
          <a:bodyPr/>
          <a:lstStyle/>
          <a:p>
            <a:r>
              <a:rPr lang="en-US" dirty="0" smtClean="0"/>
              <a:t>Write a one sentence Research Aim</a:t>
            </a:r>
          </a:p>
          <a:p>
            <a:r>
              <a:rPr lang="en-US" dirty="0" smtClean="0"/>
              <a:t>Write 2-3 Possible Research Objectives </a:t>
            </a:r>
            <a:br>
              <a:rPr lang="en-US" dirty="0" smtClean="0"/>
            </a:br>
            <a:r>
              <a:rPr lang="en-US" dirty="0" smtClean="0"/>
              <a:t>(you may not be able to complete them all)</a:t>
            </a:r>
          </a:p>
          <a:p>
            <a:r>
              <a:rPr lang="en-US" dirty="0" smtClean="0"/>
              <a:t>Submit to </a:t>
            </a:r>
            <a:r>
              <a:rPr lang="en-US" dirty="0" smtClean="0"/>
              <a:t>Canvas</a:t>
            </a:r>
            <a:endParaRPr lang="en-US" dirty="0" smtClean="0"/>
          </a:p>
          <a:p>
            <a:endParaRPr lang="en-US" dirty="0" smtClean="0"/>
          </a:p>
          <a:p>
            <a:r>
              <a:rPr lang="en-US" dirty="0" smtClean="0"/>
              <a:t>Week worth of lab notebook entries including a timesheet for research hours</a:t>
            </a:r>
            <a:endParaRPr lang="en-US" dirty="0"/>
          </a:p>
        </p:txBody>
      </p:sp>
    </p:spTree>
    <p:extLst>
      <p:ext uri="{BB962C8B-B14F-4D97-AF65-F5344CB8AC3E}">
        <p14:creationId xmlns:p14="http://schemas.microsoft.com/office/powerpoint/2010/main" val="314850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Inquiry-based Learning</a:t>
            </a:r>
            <a:endParaRPr lang="en-US" dirty="0"/>
          </a:p>
        </p:txBody>
      </p:sp>
      <p:sp>
        <p:nvSpPr>
          <p:cNvPr id="3" name="Subtitle 2"/>
          <p:cNvSpPr>
            <a:spLocks noGrp="1"/>
          </p:cNvSpPr>
          <p:nvPr>
            <p:ph type="subTitle" idx="1"/>
          </p:nvPr>
        </p:nvSpPr>
        <p:spPr/>
        <p:txBody>
          <a:bodyPr/>
          <a:lstStyle/>
          <a:p>
            <a:r>
              <a:rPr lang="en-US" dirty="0" smtClean="0"/>
              <a:t>Monday, January </a:t>
            </a:r>
            <a:r>
              <a:rPr lang="en-US" dirty="0"/>
              <a:t>2</a:t>
            </a:r>
            <a:r>
              <a:rPr lang="en-US" dirty="0" smtClean="0"/>
              <a:t>8, 2019</a:t>
            </a:r>
            <a:endParaRPr lang="en-US" dirty="0"/>
          </a:p>
        </p:txBody>
      </p:sp>
    </p:spTree>
    <p:extLst>
      <p:ext uri="{BB962C8B-B14F-4D97-AF65-F5344CB8AC3E}">
        <p14:creationId xmlns:p14="http://schemas.microsoft.com/office/powerpoint/2010/main" val="285554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Inquiry – Seeking Knowledge</a:t>
            </a:r>
            <a:endParaRPr lang="en-US" dirty="0"/>
          </a:p>
        </p:txBody>
      </p:sp>
      <p:sp>
        <p:nvSpPr>
          <p:cNvPr id="3" name="Content Placeholder 2"/>
          <p:cNvSpPr>
            <a:spLocks noGrp="1"/>
          </p:cNvSpPr>
          <p:nvPr>
            <p:ph idx="1"/>
          </p:nvPr>
        </p:nvSpPr>
        <p:spPr/>
        <p:txBody>
          <a:bodyPr/>
          <a:lstStyle/>
          <a:p>
            <a:r>
              <a:rPr lang="en-US" dirty="0" smtClean="0"/>
              <a:t>“need or want to know”</a:t>
            </a:r>
          </a:p>
          <a:p>
            <a:r>
              <a:rPr lang="en-US" dirty="0" smtClean="0"/>
              <a:t>“an act of asking for information”</a:t>
            </a:r>
          </a:p>
          <a:p>
            <a:r>
              <a:rPr lang="en-US" dirty="0" smtClean="0"/>
              <a:t>Not seeking the right answer – often there is none</a:t>
            </a:r>
          </a:p>
          <a:p>
            <a:r>
              <a:rPr lang="en-US" dirty="0" smtClean="0"/>
              <a:t>Seek appropriate resolutions to questions and issues</a:t>
            </a:r>
          </a:p>
          <a:p>
            <a:endParaRPr lang="en-US" dirty="0"/>
          </a:p>
        </p:txBody>
      </p:sp>
    </p:spTree>
    <p:extLst>
      <p:ext uri="{BB962C8B-B14F-4D97-AF65-F5344CB8AC3E}">
        <p14:creationId xmlns:p14="http://schemas.microsoft.com/office/powerpoint/2010/main" val="86087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Inquiry-based Learning</a:t>
            </a:r>
            <a:endParaRPr lang="en-US" dirty="0"/>
          </a:p>
        </p:txBody>
      </p:sp>
      <p:sp>
        <p:nvSpPr>
          <p:cNvPr id="3" name="Content Placeholder 2"/>
          <p:cNvSpPr>
            <a:spLocks noGrp="1"/>
          </p:cNvSpPr>
          <p:nvPr>
            <p:ph idx="1"/>
          </p:nvPr>
        </p:nvSpPr>
        <p:spPr/>
        <p:txBody>
          <a:bodyPr/>
          <a:lstStyle/>
          <a:p>
            <a:r>
              <a:rPr lang="en-US" dirty="0" smtClean="0"/>
              <a:t>Active learning</a:t>
            </a:r>
          </a:p>
          <a:p>
            <a:r>
              <a:rPr lang="en-US" dirty="0" smtClean="0"/>
              <a:t>Posing questions, problems or scenarios</a:t>
            </a:r>
          </a:p>
          <a:p>
            <a:r>
              <a:rPr lang="en-US" dirty="0"/>
              <a:t>N</a:t>
            </a:r>
            <a:r>
              <a:rPr lang="en-US" dirty="0" smtClean="0"/>
              <a:t>ot presenting established facts</a:t>
            </a:r>
          </a:p>
          <a:p>
            <a:r>
              <a:rPr lang="en-US" dirty="0" smtClean="0"/>
              <a:t>Not necessarily a smooth path to knowledge</a:t>
            </a:r>
          </a:p>
        </p:txBody>
      </p:sp>
    </p:spTree>
    <p:extLst>
      <p:ext uri="{BB962C8B-B14F-4D97-AF65-F5344CB8AC3E}">
        <p14:creationId xmlns:p14="http://schemas.microsoft.com/office/powerpoint/2010/main" val="34963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Hypothesis</a:t>
            </a:r>
          </a:p>
          <a:p>
            <a:r>
              <a:rPr lang="en-US" dirty="0" smtClean="0"/>
              <a:t>Establish research methods for testing</a:t>
            </a:r>
          </a:p>
          <a:p>
            <a:r>
              <a:rPr lang="en-US" dirty="0" smtClean="0"/>
              <a:t>Conduct tests</a:t>
            </a:r>
          </a:p>
          <a:p>
            <a:r>
              <a:rPr lang="en-US" dirty="0" smtClean="0"/>
              <a:t>Collect data</a:t>
            </a:r>
          </a:p>
          <a:p>
            <a:r>
              <a:rPr lang="en-US" dirty="0" smtClean="0"/>
              <a:t>Examine results</a:t>
            </a:r>
          </a:p>
          <a:p>
            <a:r>
              <a:rPr lang="en-US" dirty="0" smtClean="0"/>
              <a:t>Draw conclusions</a:t>
            </a:r>
          </a:p>
          <a:p>
            <a:r>
              <a:rPr lang="en-US" dirty="0" smtClean="0"/>
              <a:t>Consider how findings impact the broader field</a:t>
            </a:r>
            <a:endParaRPr lang="en-US" dirty="0"/>
          </a:p>
        </p:txBody>
      </p:sp>
    </p:spTree>
    <p:extLst>
      <p:ext uri="{BB962C8B-B14F-4D97-AF65-F5344CB8AC3E}">
        <p14:creationId xmlns:p14="http://schemas.microsoft.com/office/powerpoint/2010/main" val="266859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Inquiry-based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Problem: How much heat is lost through building walls and ceilings?</a:t>
            </a:r>
          </a:p>
          <a:p>
            <a:pPr lvl="1"/>
            <a:r>
              <a:rPr lang="en-US" dirty="0" smtClean="0"/>
              <a:t>Ex: ITLL has temperature sensors, strain gauges, and easy to examine building materials</a:t>
            </a:r>
          </a:p>
          <a:p>
            <a:r>
              <a:rPr lang="en-US" dirty="0" smtClean="0"/>
              <a:t>Create a solution process</a:t>
            </a:r>
          </a:p>
          <a:p>
            <a:pPr lvl="1"/>
            <a:r>
              <a:rPr lang="en-US" dirty="0" smtClean="0"/>
              <a:t>What is a hypothesis to test?</a:t>
            </a:r>
          </a:p>
          <a:p>
            <a:pPr lvl="1"/>
            <a:r>
              <a:rPr lang="en-US" dirty="0" smtClean="0"/>
              <a:t>What are the experiments?</a:t>
            </a:r>
          </a:p>
          <a:p>
            <a:pPr lvl="1"/>
            <a:r>
              <a:rPr lang="en-US" dirty="0" smtClean="0"/>
              <a:t>What type of data?</a:t>
            </a:r>
          </a:p>
          <a:p>
            <a:pPr lvl="1"/>
            <a:r>
              <a:rPr lang="en-US" dirty="0" smtClean="0"/>
              <a:t>What tools to analyze?</a:t>
            </a:r>
          </a:p>
          <a:p>
            <a:pPr lvl="1"/>
            <a:r>
              <a:rPr lang="en-US" dirty="0" smtClean="0"/>
              <a:t>What skills or knowledge needed to achieve goals?</a:t>
            </a:r>
            <a:endParaRPr lang="en-US" dirty="0"/>
          </a:p>
        </p:txBody>
      </p:sp>
    </p:spTree>
    <p:extLst>
      <p:ext uri="{BB962C8B-B14F-4D97-AF65-F5344CB8AC3E}">
        <p14:creationId xmlns:p14="http://schemas.microsoft.com/office/powerpoint/2010/main" val="2527350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Notebooks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Paper versus Digital</a:t>
            </a:r>
          </a:p>
          <a:p>
            <a:r>
              <a:rPr lang="en-US" dirty="0" smtClean="0"/>
              <a:t>Paper</a:t>
            </a:r>
          </a:p>
          <a:p>
            <a:pPr lvl="1"/>
            <a:r>
              <a:rPr lang="en-US" dirty="0" smtClean="0"/>
              <a:t>hard-bound (not spiral)</a:t>
            </a:r>
          </a:p>
          <a:p>
            <a:pPr lvl="1"/>
            <a:r>
              <a:rPr lang="en-US" dirty="0" smtClean="0"/>
              <a:t>Label book with your contact info</a:t>
            </a:r>
          </a:p>
          <a:p>
            <a:pPr lvl="1"/>
            <a:r>
              <a:rPr lang="en-US" dirty="0" smtClean="0"/>
              <a:t>Make entries in pen/maker</a:t>
            </a:r>
          </a:p>
          <a:p>
            <a:pPr lvl="1"/>
            <a:r>
              <a:rPr lang="en-US" dirty="0" smtClean="0"/>
              <a:t>Number pages</a:t>
            </a:r>
          </a:p>
          <a:p>
            <a:pPr lvl="1"/>
            <a:r>
              <a:rPr lang="en-US" dirty="0" smtClean="0"/>
              <a:t>Date every entry</a:t>
            </a:r>
          </a:p>
          <a:p>
            <a:pPr lvl="1"/>
            <a:r>
              <a:rPr lang="en-US" dirty="0" smtClean="0"/>
              <a:t>Use every time you work on the project</a:t>
            </a:r>
          </a:p>
          <a:p>
            <a:pPr lvl="1"/>
            <a:r>
              <a:rPr lang="en-US" dirty="0" smtClean="0"/>
              <a:t>Glue, staple or tape any loose papers</a:t>
            </a:r>
          </a:p>
          <a:p>
            <a:pPr lvl="1"/>
            <a:r>
              <a:rPr lang="en-US" dirty="0" smtClean="0"/>
              <a:t>Bring to seminar class each week</a:t>
            </a:r>
          </a:p>
          <a:p>
            <a:pPr lvl="1"/>
            <a:endParaRPr lang="en-US" dirty="0"/>
          </a:p>
        </p:txBody>
      </p:sp>
    </p:spTree>
    <p:extLst>
      <p:ext uri="{BB962C8B-B14F-4D97-AF65-F5344CB8AC3E}">
        <p14:creationId xmlns:p14="http://schemas.microsoft.com/office/powerpoint/2010/main" val="413809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Lab Notebook</a:t>
            </a:r>
            <a:endParaRPr lang="en-US" dirty="0"/>
          </a:p>
        </p:txBody>
      </p:sp>
      <p:sp>
        <p:nvSpPr>
          <p:cNvPr id="3" name="Content Placeholder 2"/>
          <p:cNvSpPr>
            <a:spLocks noGrp="1"/>
          </p:cNvSpPr>
          <p:nvPr>
            <p:ph idx="1"/>
          </p:nvPr>
        </p:nvSpPr>
        <p:spPr/>
        <p:txBody>
          <a:bodyPr/>
          <a:lstStyle/>
          <a:p>
            <a:r>
              <a:rPr lang="en-US" dirty="0"/>
              <a:t>Lab notebooks will be stored at: </a:t>
            </a:r>
          </a:p>
          <a:p>
            <a:pPr marL="0" indent="0">
              <a:buNone/>
            </a:pPr>
            <a:r>
              <a:rPr lang="en-US" dirty="0"/>
              <a:t>	mynotebook.labarchives.com/ </a:t>
            </a:r>
          </a:p>
          <a:p>
            <a:pPr lvl="1"/>
            <a:r>
              <a:rPr lang="en-US" dirty="0"/>
              <a:t>Create a lab notebook this week and </a:t>
            </a:r>
            <a:r>
              <a:rPr lang="en-US" dirty="0" smtClean="0"/>
              <a:t>share access to your lab notebook with me</a:t>
            </a:r>
            <a:endParaRPr lang="en-US" dirty="0"/>
          </a:p>
          <a:p>
            <a:pPr lvl="1"/>
            <a:r>
              <a:rPr lang="en-US" dirty="0" smtClean="0"/>
              <a:t>File size limit may hinder your ability on </a:t>
            </a:r>
            <a:r>
              <a:rPr lang="en-US" smtClean="0"/>
              <a:t>free version</a:t>
            </a:r>
            <a:endParaRPr lang="en-US" dirty="0" smtClean="0"/>
          </a:p>
          <a:p>
            <a:pPr lvl="1"/>
            <a:endParaRPr lang="en-US" dirty="0"/>
          </a:p>
          <a:p>
            <a:endParaRPr lang="en-US" dirty="0"/>
          </a:p>
        </p:txBody>
      </p:sp>
    </p:spTree>
    <p:extLst>
      <p:ext uri="{BB962C8B-B14F-4D97-AF65-F5344CB8AC3E}">
        <p14:creationId xmlns:p14="http://schemas.microsoft.com/office/powerpoint/2010/main" val="290935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69792"/>
          <a:stretch/>
        </p:blipFill>
        <p:spPr>
          <a:xfrm>
            <a:off x="914400" y="0"/>
            <a:ext cx="7345539" cy="6838950"/>
          </a:xfrm>
          <a:prstGeom prst="rect">
            <a:avLst/>
          </a:prstGeom>
        </p:spPr>
      </p:pic>
    </p:spTree>
    <p:extLst>
      <p:ext uri="{BB962C8B-B14F-4D97-AF65-F5344CB8AC3E}">
        <p14:creationId xmlns:p14="http://schemas.microsoft.com/office/powerpoint/2010/main" val="803618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1010</Words>
  <Application>Microsoft Office PowerPoint</Application>
  <PresentationFormat>On-screen Show (4:3)</PresentationFormat>
  <Paragraphs>99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Office Hours, Monday 4pm ECAD 124, inside Engineering Administrative Dean’s Office  or stop by anytime I am in for CANDY!</vt:lpstr>
      <vt:lpstr>Inquiry-based Learning</vt:lpstr>
      <vt:lpstr>Inquiry – Seeking Knowledge</vt:lpstr>
      <vt:lpstr>Inquiry-based Learning</vt:lpstr>
      <vt:lpstr>Approach</vt:lpstr>
      <vt:lpstr>Practice Inquiry-based Learning</vt:lpstr>
      <vt:lpstr>Lab Notebooks</vt:lpstr>
      <vt:lpstr>Digital Lab Notebook</vt:lpstr>
      <vt:lpstr>PowerPoint Presentation</vt:lpstr>
      <vt:lpstr>Google Document</vt:lpstr>
      <vt:lpstr>Timesheets</vt:lpstr>
      <vt:lpstr>A few Research Terms</vt:lpstr>
      <vt:lpstr>Examples of Research Terms</vt:lpstr>
      <vt:lpstr>Synopsis of Research Objective</vt:lpstr>
      <vt:lpstr>For next week</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Opportunities</dc:title>
  <dc:creator>Bev Louie</dc:creator>
  <cp:lastModifiedBy>beth</cp:lastModifiedBy>
  <cp:revision>40</cp:revision>
  <dcterms:created xsi:type="dcterms:W3CDTF">2013-01-24T16:18:27Z</dcterms:created>
  <dcterms:modified xsi:type="dcterms:W3CDTF">2019-01-28T23:56:25Z</dcterms:modified>
</cp:coreProperties>
</file>