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cb19171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cb19171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I am gonna talk about the performance of the models with all the features selected, lgbm gave a performance of 75.8% and by calculating the feature importance we found that completed credits for both the semesters, timely payment of tuition and age at the time of enrollment are the features that are most significant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I am gonna talk about the performance of the models with all the features selected, gave a performance of 77.4% and by calculating the feature importance we found that completed credits for both the semesters,  and age at the time of enrollment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are the features that are most significant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this we can understand that random forest performs best out of the two models implemented and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analysed that the models gave a good performance for labels 0 and 2 that is dropout and graduated and we got a lower performance for the 2nd target dropout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ce443c0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ce443c0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have the figure for feature importance and on the x axis you can see the importance and on y axis we have the features in the random forest model and here we can see that approved credits and grade approved are the most important features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Age at enrollment is also a significant feature and we will see the target plotted against the feature in the next slide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ce443c0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ce443c0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graph we can see that all three of the targets are heavily populated in the age group 17 to 26-27 and as the age increases we can see that all 3 of the targets are decreasing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b19171e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b19171e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also did a little analysis of our own to see if we can do some intervention and prevent the students from dropping out as early on in their second semester so we eliminated the 2nd semester data and considered only the first semester data and we got an accuracy of 71.9% for lgbm which is 4 % less than what we got including the 2nd semester data and for random forest we got a 5 % less accuracy than that we got with the 2nd semester data and we came to a conclusion that it is possible to predict outcomes after just one semester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b19171e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b19171e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can take actions on high risk dropout students at a very early stage of their completion 1st semester, we can use just one semester data to implement measures to prevent the students from dropping out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Financial stress is a main factor that impacts the dropout rates This point means that financial stress is a significant factor that affects a student's ability to succeed in college and complete their degree. Students who face financial difficulties such as high tuition fees, living expenses, and lack of financial support are at a higher risk of dropping out of college. By addressing these financial stressors through financial aid, scholarships, and other forms of support, colleges and universities can help alleviate financial burdens and improve graduation rates.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non-traditional students may face, such as work or family responsibilities, financial challenges, or lack of access to resources. By addressing these barriers, colleges and universities can increase the likelihood of non-traditional students graduating and achieving their academic goals.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the future scope of the project </a:t>
            </a:r>
            <a:endParaRPr>
              <a:solidFill>
                <a:schemeClr val="dk1"/>
              </a:solidFill>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Personalized Learning: By identifying which students are most at risk of not graduating early on, personalized interventions and support can be provided to help them stay on track. Machine learning models can help identify which interventions are most effective for which students, leading to a more targeted approach.</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Schools and education systems can use the insights gained from machine learning models to allocate resources more effectively. By identifying which schools or classrooms are struggling the most with graduation rates, additional resources can be provided to those areas to help support student success.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Machine learning models can help inform policy decisions related to education. For example, policymakers can use these models to identify the factors that most strongly predict graduation outcomes, and develop policies that address these factors.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machine learning methods to assess graduation outcomes can also lead to new insights and understanding of how various factors impact student success.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dd1617a2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dd1617a2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cb1917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cb1917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cb19171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cb19171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22222"/>
                </a:solidFill>
                <a:highlight>
                  <a:srgbClr val="FFFFFF"/>
                </a:highlight>
              </a:rPr>
              <a:t>Realinho, V., Machado, J., Baptista, L., &amp; Martins, M. V. (2022). Predicting Student Dropout and Academic Success. </a:t>
            </a:r>
            <a:r>
              <a:rPr i="1" lang="en" sz="1000">
                <a:solidFill>
                  <a:srgbClr val="222222"/>
                </a:solidFill>
                <a:highlight>
                  <a:srgbClr val="FFFFFF"/>
                </a:highlight>
              </a:rPr>
              <a:t>Data</a:t>
            </a:r>
            <a:r>
              <a:rPr lang="en" sz="1000">
                <a:solidFill>
                  <a:srgbClr val="222222"/>
                </a:solidFill>
                <a:highlight>
                  <a:srgbClr val="FFFFFF"/>
                </a:highlight>
              </a:rPr>
              <a:t>, </a:t>
            </a:r>
            <a:r>
              <a:rPr i="1" lang="en" sz="1000">
                <a:solidFill>
                  <a:srgbClr val="222222"/>
                </a:solidFill>
                <a:highlight>
                  <a:srgbClr val="FFFFFF"/>
                </a:highlight>
              </a:rPr>
              <a:t>7</a:t>
            </a:r>
            <a:r>
              <a:rPr lang="en" sz="1000">
                <a:solidFill>
                  <a:srgbClr val="222222"/>
                </a:solidFill>
                <a:highlight>
                  <a:srgbClr val="FFFFFF"/>
                </a:highlight>
              </a:rPr>
              <a:t>(11), 146.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11f4092c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11f4092c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ce443c0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ce443c0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b1917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cb1917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cb1917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cb1917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ce443c0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ce443c0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cb19171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cb19171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Effective early intervention: using initial performance to assess graduation outcomes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Shalon, Swetha, Tung</a:t>
            </a:r>
            <a:endParaRPr/>
          </a:p>
        </p:txBody>
      </p:sp>
      <p:pic>
        <p:nvPicPr>
          <p:cNvPr id="56" name="Google Shape;56;p13"/>
          <p:cNvPicPr preferRelativeResize="0"/>
          <p:nvPr/>
        </p:nvPicPr>
        <p:blipFill>
          <a:blip r:embed="rId3">
            <a:alphaModFix/>
          </a:blip>
          <a:stretch>
            <a:fillRect/>
          </a:stretch>
        </p:blipFill>
        <p:spPr>
          <a:xfrm>
            <a:off x="777975" y="2886475"/>
            <a:ext cx="1516300" cy="191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with all variables</a:t>
            </a:r>
            <a:endParaRPr/>
          </a:p>
        </p:txBody>
      </p:sp>
      <p:sp>
        <p:nvSpPr>
          <p:cNvPr id="111" name="Google Shape;111;p22"/>
          <p:cNvSpPr txBox="1"/>
          <p:nvPr>
            <p:ph idx="1" type="body"/>
          </p:nvPr>
        </p:nvSpPr>
        <p:spPr>
          <a:xfrm>
            <a:off x="311700" y="1175900"/>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LightGBM: accuracy 73.16%</a:t>
            </a:r>
            <a:endParaRPr/>
          </a:p>
          <a:p>
            <a:pPr indent="-325755" lvl="0" marL="457200" rtl="0" algn="l">
              <a:spcBef>
                <a:spcPts val="0"/>
              </a:spcBef>
              <a:spcAft>
                <a:spcPts val="0"/>
              </a:spcAft>
              <a:buSzPct val="100000"/>
              <a:buChar char="-"/>
            </a:pPr>
            <a:r>
              <a:rPr lang="en"/>
              <a:t>Important variables: completed credits (both semesters, up to date tuition, and age at enrollment)</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Random Forest: accuracy 72.03%</a:t>
            </a:r>
            <a:endParaRPr/>
          </a:p>
          <a:p>
            <a:pPr indent="-325755" lvl="0" marL="457200" rtl="0" algn="l">
              <a:spcBef>
                <a:spcPts val="0"/>
              </a:spcBef>
              <a:spcAft>
                <a:spcPts val="0"/>
              </a:spcAft>
              <a:buSzPct val="100000"/>
              <a:buChar char="-"/>
            </a:pPr>
            <a:r>
              <a:rPr lang="en"/>
              <a:t>Important variables: </a:t>
            </a:r>
            <a:r>
              <a:rPr lang="en"/>
              <a:t>completed credits (both semesters, and age at enrollment)</a:t>
            </a:r>
            <a:endParaRPr/>
          </a:p>
          <a:p>
            <a:pPr indent="0" lvl="0" marL="0" rtl="0" algn="l">
              <a:spcBef>
                <a:spcPts val="1200"/>
              </a:spcBef>
              <a:spcAft>
                <a:spcPts val="0"/>
              </a:spcAft>
              <a:buNone/>
            </a:pPr>
            <a:r>
              <a:rPr b="1" lang="en"/>
              <a:t>Which model performs best? </a:t>
            </a:r>
            <a:endParaRPr b="1"/>
          </a:p>
          <a:p>
            <a:pPr indent="-325755" lvl="0" marL="457200" rtl="0" algn="l">
              <a:spcBef>
                <a:spcPts val="1200"/>
              </a:spcBef>
              <a:spcAft>
                <a:spcPts val="0"/>
              </a:spcAft>
              <a:buSzPct val="100000"/>
              <a:buChar char="-"/>
            </a:pPr>
            <a:r>
              <a:rPr lang="en"/>
              <a:t>LGBM performs best out of the two models implemented.</a:t>
            </a:r>
            <a:endParaRPr/>
          </a:p>
          <a:p>
            <a:pPr indent="-325755" lvl="0" marL="457200" rtl="0" algn="l">
              <a:spcBef>
                <a:spcPts val="0"/>
              </a:spcBef>
              <a:spcAft>
                <a:spcPts val="0"/>
              </a:spcAft>
              <a:buSzPct val="100000"/>
              <a:buChar char="-"/>
            </a:pPr>
            <a:r>
              <a:rPr lang="en"/>
              <a:t>Good performance for dropout, graduate, lower performance for the middle category (Enrolled)</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549638" y="89387"/>
            <a:ext cx="8044725" cy="496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651763" y="152400"/>
            <a:ext cx="7840487" cy="4838700"/>
          </a:xfrm>
          <a:prstGeom prst="rect">
            <a:avLst/>
          </a:prstGeom>
          <a:noFill/>
          <a:ln>
            <a:noFill/>
          </a:ln>
        </p:spPr>
      </p:pic>
      <p:sp>
        <p:nvSpPr>
          <p:cNvPr id="122" name="Google Shape;122;p24"/>
          <p:cNvSpPr txBox="1"/>
          <p:nvPr/>
        </p:nvSpPr>
        <p:spPr>
          <a:xfrm>
            <a:off x="2922450" y="863250"/>
            <a:ext cx="29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Log(Target) by Age at enrollment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without 2nd semester data</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LightGBM: accuracy 71.9%, down by ~4%</a:t>
            </a:r>
            <a:endParaRPr/>
          </a:p>
          <a:p>
            <a:pPr indent="-342900" lvl="0" marL="457200" rtl="0" algn="l">
              <a:spcBef>
                <a:spcPts val="0"/>
              </a:spcBef>
              <a:spcAft>
                <a:spcPts val="0"/>
              </a:spcAft>
              <a:buSzPts val="1800"/>
              <a:buChar char="-"/>
            </a:pPr>
            <a:r>
              <a:rPr lang="en"/>
              <a:t>Important variables: approved credits, grades, up to date tuition, age at enrollment, and scholarship holder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Random Forest: accuracy 72.03% down by ~5%</a:t>
            </a:r>
            <a:endParaRPr/>
          </a:p>
          <a:p>
            <a:pPr indent="-342900" lvl="0" marL="457200" rtl="0" algn="l">
              <a:spcBef>
                <a:spcPts val="0"/>
              </a:spcBef>
              <a:spcAft>
                <a:spcPts val="0"/>
              </a:spcAft>
              <a:buSzPts val="1800"/>
              <a:buChar char="-"/>
            </a:pPr>
            <a:r>
              <a:rPr lang="en"/>
              <a:t>Important variables: approved credits, up to date tuition, scholarship holder, age at enrollment, grades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=&gt; It is possible to predict outcomes after just one semester!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4" name="Google Shape;134;p26"/>
          <p:cNvSpPr txBox="1"/>
          <p:nvPr>
            <p:ph idx="1" type="body"/>
          </p:nvPr>
        </p:nvSpPr>
        <p:spPr>
          <a:xfrm>
            <a:off x="311700" y="914750"/>
            <a:ext cx="8520600" cy="38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latin typeface="Roboto"/>
                <a:ea typeface="Roboto"/>
                <a:cs typeface="Roboto"/>
                <a:sym typeface="Roboto"/>
              </a:rPr>
              <a:t>Intervention for high dropout risk students is viable, even with one semester data.</a:t>
            </a:r>
            <a:endParaRPr>
              <a:solidFill>
                <a:schemeClr val="dk1"/>
              </a:solidFill>
              <a:latin typeface="Roboto"/>
              <a:ea typeface="Roboto"/>
              <a:cs typeface="Roboto"/>
              <a:sym typeface="Roboto"/>
            </a:endParaRPr>
          </a:p>
          <a:p>
            <a:pPr indent="-342900" lvl="0" marL="457200" rtl="0" algn="l">
              <a:spcBef>
                <a:spcPts val="0"/>
              </a:spcBef>
              <a:spcAft>
                <a:spcPts val="0"/>
              </a:spcAft>
              <a:buSzPts val="1800"/>
              <a:buChar char="-"/>
            </a:pPr>
            <a:r>
              <a:rPr lang="en">
                <a:solidFill>
                  <a:schemeClr val="dk1"/>
                </a:solidFill>
                <a:latin typeface="Roboto"/>
                <a:ea typeface="Roboto"/>
                <a:cs typeface="Roboto"/>
                <a:sym typeface="Roboto"/>
              </a:rPr>
              <a:t>Financial stress is the main social determinant of dropout</a:t>
            </a:r>
            <a:endParaRPr>
              <a:solidFill>
                <a:schemeClr val="dk1"/>
              </a:solidFill>
              <a:latin typeface="Roboto"/>
              <a:ea typeface="Roboto"/>
              <a:cs typeface="Roboto"/>
              <a:sym typeface="Roboto"/>
            </a:endParaRPr>
          </a:p>
          <a:p>
            <a:pPr indent="-342900" lvl="0" marL="457200" rtl="0" algn="l">
              <a:spcBef>
                <a:spcPts val="0"/>
              </a:spcBef>
              <a:spcAft>
                <a:spcPts val="0"/>
              </a:spcAft>
              <a:buSzPts val="1800"/>
              <a:buChar char="-"/>
            </a:pPr>
            <a:r>
              <a:rPr lang="en">
                <a:solidFill>
                  <a:schemeClr val="dk1"/>
                </a:solidFill>
                <a:latin typeface="Roboto"/>
                <a:ea typeface="Roboto"/>
                <a:cs typeface="Roboto"/>
                <a:sym typeface="Roboto"/>
              </a:rPr>
              <a:t>Non-traditional students, particularly older ones, may require different educational approaches.</a:t>
            </a:r>
            <a:endParaRPr>
              <a:solidFill>
                <a:schemeClr val="dk1"/>
              </a:solidFill>
              <a:latin typeface="Roboto"/>
              <a:ea typeface="Roboto"/>
              <a:cs typeface="Roboto"/>
              <a:sym typeface="Roboto"/>
            </a:endParaRPr>
          </a:p>
          <a:p>
            <a:pPr indent="-342900" lvl="0" marL="457200" rtl="0" algn="l">
              <a:spcBef>
                <a:spcPts val="0"/>
              </a:spcBef>
              <a:spcAft>
                <a:spcPts val="0"/>
              </a:spcAft>
              <a:buSzPts val="1800"/>
              <a:buChar char="-"/>
            </a:pPr>
            <a:r>
              <a:rPr lang="en">
                <a:solidFill>
                  <a:schemeClr val="dk1"/>
                </a:solidFill>
                <a:latin typeface="Roboto"/>
                <a:ea typeface="Roboto"/>
                <a:cs typeface="Roboto"/>
                <a:sym typeface="Roboto"/>
              </a:rPr>
              <a:t>Develop strategies to address social and accessibility barriers for non-traditional students.</a:t>
            </a:r>
            <a:endParaRPr>
              <a:solidFill>
                <a:schemeClr val="dk1"/>
              </a:solidFill>
            </a:endParaRPr>
          </a:p>
          <a:p>
            <a:pPr indent="-342900" lvl="0" marL="457200" rtl="0" algn="l">
              <a:spcBef>
                <a:spcPts val="0"/>
              </a:spcBef>
              <a:spcAft>
                <a:spcPts val="0"/>
              </a:spcAft>
              <a:buSzPts val="1800"/>
              <a:buChar char="-"/>
            </a:pPr>
            <a:r>
              <a:rPr lang="en">
                <a:solidFill>
                  <a:schemeClr val="dk1"/>
                </a:solidFill>
                <a:latin typeface="Roboto"/>
                <a:ea typeface="Roboto"/>
                <a:cs typeface="Roboto"/>
                <a:sym typeface="Roboto"/>
              </a:rPr>
              <a:t>Effective early interventions can improve graduation rates and help students achieve academic goals.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endParaRPr>
          </a:p>
          <a:p>
            <a:pPr indent="0" lvl="0" marL="91440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you have any questions?</a:t>
            </a:r>
            <a:endParaRPr/>
          </a:p>
        </p:txBody>
      </p:sp>
      <p:sp>
        <p:nvSpPr>
          <p:cNvPr id="140" name="Google Shape;140;p27"/>
          <p:cNvSpPr txBox="1"/>
          <p:nvPr>
            <p:ph idx="1" type="body"/>
          </p:nvPr>
        </p:nvSpPr>
        <p:spPr>
          <a:xfrm>
            <a:off x="2293225" y="1727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700"/>
              <a:t>THANK YOU :)</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outcomes are important to everyone involved</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College is a significant personal and financial investment</a:t>
            </a:r>
            <a:endParaRPr/>
          </a:p>
          <a:p>
            <a:pPr indent="-342900" lvl="0" marL="457200" rtl="0" algn="l">
              <a:spcBef>
                <a:spcPts val="0"/>
              </a:spcBef>
              <a:spcAft>
                <a:spcPts val="0"/>
              </a:spcAft>
              <a:buSzPts val="1800"/>
              <a:buChar char="-"/>
            </a:pPr>
            <a:r>
              <a:rPr lang="en"/>
              <a:t>College education outcomes are relevant to students, advisors, and school administration</a:t>
            </a:r>
            <a:endParaRPr/>
          </a:p>
          <a:p>
            <a:pPr indent="0" lvl="0" marL="457200" rtl="0" algn="l">
              <a:spcBef>
                <a:spcPts val="1200"/>
              </a:spcBef>
              <a:spcAft>
                <a:spcPts val="0"/>
              </a:spcAft>
              <a:buNone/>
            </a:pPr>
            <a:r>
              <a:rPr b="1" lang="en"/>
              <a:t>Problem</a:t>
            </a:r>
            <a:r>
              <a:rPr lang="en"/>
              <a:t>: outcomes are far ahead in the future </a:t>
            </a:r>
            <a:endParaRPr/>
          </a:p>
          <a:p>
            <a:pPr indent="-342900" lvl="0" marL="457200" rtl="0" algn="l">
              <a:spcBef>
                <a:spcPts val="1200"/>
              </a:spcBef>
              <a:spcAft>
                <a:spcPts val="0"/>
              </a:spcAft>
              <a:buSzPts val="1800"/>
              <a:buChar char="+"/>
            </a:pPr>
            <a:r>
              <a:rPr lang="en"/>
              <a:t>And depend on many existing challenges: financial stress, previous education, family support, </a:t>
            </a:r>
            <a:r>
              <a:rPr lang="en"/>
              <a:t>cultural</a:t>
            </a:r>
            <a:r>
              <a:rPr lang="en"/>
              <a:t> adjustment, etc</a:t>
            </a:r>
            <a:endParaRPr/>
          </a:p>
          <a:p>
            <a:pPr indent="0" lvl="0" marL="457200" rtl="0" algn="l">
              <a:spcBef>
                <a:spcPts val="1200"/>
              </a:spcBef>
              <a:spcAft>
                <a:spcPts val="1200"/>
              </a:spcAft>
              <a:buNone/>
            </a:pPr>
            <a:r>
              <a:rPr b="1" lang="en"/>
              <a:t>Objective</a:t>
            </a:r>
            <a:r>
              <a:rPr lang="en"/>
              <a:t>: Predict college outcomes (Graduate, Dropout, Enrolled) for a sample of first-year college students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32375"/>
            <a:ext cx="8520600" cy="94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helps us look into various attribute groups that may determine college success</a:t>
            </a:r>
            <a:endParaRPr/>
          </a:p>
          <a:p>
            <a:pPr indent="0" lvl="0" marL="457200" rtl="0" algn="l">
              <a:spcBef>
                <a:spcPts val="0"/>
              </a:spcBef>
              <a:spcAft>
                <a:spcPts val="0"/>
              </a:spcAft>
              <a:buNone/>
            </a:pPr>
            <a:r>
              <a:t/>
            </a:r>
            <a:endParaRPr sz="2000"/>
          </a:p>
          <a:p>
            <a:pPr indent="-342900" lvl="0" marL="457200" rtl="0" algn="l">
              <a:spcBef>
                <a:spcPts val="0"/>
              </a:spcBef>
              <a:spcAft>
                <a:spcPts val="0"/>
              </a:spcAft>
              <a:buSzPct val="100000"/>
              <a:buChar char="-"/>
            </a:pPr>
            <a:r>
              <a:rPr lang="en" sz="2000"/>
              <a:t>Dataset: 4424 records of first-year students in 2008 - 2018 period</a:t>
            </a:r>
            <a:endParaRPr sz="2000"/>
          </a:p>
          <a:p>
            <a:pPr indent="-342900" lvl="0" marL="457200" rtl="0" algn="l">
              <a:spcBef>
                <a:spcPts val="0"/>
              </a:spcBef>
              <a:spcAft>
                <a:spcPts val="0"/>
              </a:spcAft>
              <a:buSzPct val="100000"/>
              <a:buChar char="-"/>
            </a:pPr>
            <a:r>
              <a:rPr lang="en" sz="2000"/>
              <a:t>Target: status at 4-year(Graduate, Enrolled, Dropout)</a:t>
            </a:r>
            <a:endParaRPr sz="2000"/>
          </a:p>
          <a:p>
            <a:pPr indent="0" lvl="0" marL="457200" rtl="0" algn="l">
              <a:spcBef>
                <a:spcPts val="0"/>
              </a:spcBef>
              <a:spcAft>
                <a:spcPts val="0"/>
              </a:spcAft>
              <a:buNone/>
            </a:pPr>
            <a:r>
              <a:t/>
            </a:r>
            <a:endParaRPr sz="2000"/>
          </a:p>
          <a:p>
            <a:pPr indent="-342900" lvl="0" marL="457200" rtl="0" algn="l">
              <a:spcBef>
                <a:spcPts val="0"/>
              </a:spcBef>
              <a:spcAft>
                <a:spcPts val="0"/>
              </a:spcAft>
              <a:buSzPct val="100000"/>
              <a:buChar char="-"/>
            </a:pPr>
            <a:r>
              <a:rPr lang="en" sz="2000"/>
              <a:t>Attribute (31) groups:</a:t>
            </a:r>
            <a:endParaRPr sz="2000"/>
          </a:p>
          <a:p>
            <a:pPr indent="-342900" lvl="1" marL="914400" rtl="0" algn="l">
              <a:spcBef>
                <a:spcPts val="0"/>
              </a:spcBef>
              <a:spcAft>
                <a:spcPts val="0"/>
              </a:spcAft>
              <a:buSzPct val="100000"/>
              <a:buChar char="-"/>
            </a:pPr>
            <a:r>
              <a:rPr lang="en" sz="2000"/>
              <a:t>Demographics</a:t>
            </a:r>
            <a:endParaRPr sz="2000"/>
          </a:p>
          <a:p>
            <a:pPr indent="0" lvl="0" marL="0" rtl="0" algn="l">
              <a:spcBef>
                <a:spcPts val="0"/>
              </a:spcBef>
              <a:spcAft>
                <a:spcPts val="0"/>
              </a:spcAft>
              <a:buNone/>
            </a:pPr>
            <a:r>
              <a:t/>
            </a:r>
            <a:endParaRPr sz="2000"/>
          </a:p>
          <a:p>
            <a:pPr indent="-342900" lvl="0" marL="914400" rtl="0" algn="l">
              <a:spcBef>
                <a:spcPts val="0"/>
              </a:spcBef>
              <a:spcAft>
                <a:spcPts val="0"/>
              </a:spcAft>
              <a:buSzPct val="100000"/>
              <a:buChar char="-"/>
            </a:pPr>
            <a:r>
              <a:rPr lang="en" sz="2000"/>
              <a:t>Previous education background</a:t>
            </a:r>
            <a:endParaRPr sz="2000"/>
          </a:p>
          <a:p>
            <a:pPr indent="0" lvl="0" marL="0" rtl="0" algn="l">
              <a:lnSpc>
                <a:spcPct val="115000"/>
              </a:lnSpc>
              <a:spcBef>
                <a:spcPts val="0"/>
              </a:spcBef>
              <a:spcAft>
                <a:spcPts val="0"/>
              </a:spcAft>
              <a:buNone/>
            </a:pPr>
            <a:r>
              <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helps us look into various attribute groups that may determine college success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Socioeconomic:</a:t>
            </a:r>
            <a:endParaRPr sz="1600">
              <a:solidFill>
                <a:schemeClr val="dk1"/>
              </a:solidFill>
            </a:endParaRPr>
          </a:p>
          <a:p>
            <a:pPr indent="-330200" lvl="1" marL="1371600" rtl="0" algn="l">
              <a:spcBef>
                <a:spcPts val="0"/>
              </a:spcBef>
              <a:spcAft>
                <a:spcPts val="0"/>
              </a:spcAft>
              <a:buClr>
                <a:schemeClr val="dk1"/>
              </a:buClr>
              <a:buSzPts val="1600"/>
              <a:buChar char="-"/>
            </a:pPr>
            <a:r>
              <a:rPr lang="en" sz="1600">
                <a:solidFill>
                  <a:schemeClr val="dk1"/>
                </a:solidFill>
              </a:rPr>
              <a:t>Reflect important challenges (financial stress, unemployment, family background, etc…)</a:t>
            </a:r>
            <a:endParaRPr sz="1600">
              <a:solidFill>
                <a:schemeClr val="dk1"/>
              </a:solidFill>
            </a:endParaRPr>
          </a:p>
          <a:p>
            <a:pPr indent="0" lvl="0" marL="1371600" rtl="0" algn="l">
              <a:spcBef>
                <a:spcPts val="0"/>
              </a:spcBef>
              <a:spcAft>
                <a:spcPts val="0"/>
              </a:spcAft>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First-year performance</a:t>
            </a:r>
            <a:endParaRPr sz="1600">
              <a:solidFill>
                <a:schemeClr val="dk1"/>
              </a:solidFill>
            </a:endParaRPr>
          </a:p>
          <a:p>
            <a:pPr indent="-330200" lvl="1" marL="1371600" rtl="0" algn="l">
              <a:spcBef>
                <a:spcPts val="0"/>
              </a:spcBef>
              <a:spcAft>
                <a:spcPts val="0"/>
              </a:spcAft>
              <a:buClr>
                <a:schemeClr val="dk1"/>
              </a:buClr>
              <a:buSzPts val="1600"/>
              <a:buChar char="-"/>
            </a:pPr>
            <a:r>
              <a:rPr lang="en" sz="1600">
                <a:solidFill>
                  <a:schemeClr val="dk1"/>
                </a:solidFill>
              </a:rPr>
              <a:t>curricular units credited, enrolled, evaluated and approved, as well as the grades</a:t>
            </a:r>
            <a:endParaRPr sz="1600">
              <a:solidFill>
                <a:schemeClr val="dk1"/>
              </a:solidFill>
            </a:endParaRPr>
          </a:p>
          <a:p>
            <a:pPr indent="-330200" lvl="1" marL="1371600" rtl="0" algn="l">
              <a:spcBef>
                <a:spcPts val="0"/>
              </a:spcBef>
              <a:spcAft>
                <a:spcPts val="0"/>
              </a:spcAft>
              <a:buClr>
                <a:schemeClr val="dk1"/>
              </a:buClr>
              <a:buSzPts val="1600"/>
              <a:buChar char="-"/>
            </a:pPr>
            <a:r>
              <a:rPr b="1" lang="en" sz="1600">
                <a:solidFill>
                  <a:schemeClr val="dk1"/>
                </a:solidFill>
              </a:rPr>
              <a:t>1st and 2nd</a:t>
            </a:r>
            <a:r>
              <a:rPr lang="en" sz="1600">
                <a:solidFill>
                  <a:schemeClr val="dk1"/>
                </a:solidFill>
              </a:rPr>
              <a:t> semester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914400" rtl="0" algn="l">
              <a:lnSpc>
                <a:spcPct val="100000"/>
              </a:lnSpc>
              <a:spcBef>
                <a:spcPts val="0"/>
              </a:spcBef>
              <a:spcAft>
                <a:spcPts val="0"/>
              </a:spcAft>
              <a:buNone/>
            </a:pPr>
            <a:r>
              <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5169575" y="3343313"/>
            <a:ext cx="2952750" cy="155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473125" y="259325"/>
            <a:ext cx="7275775" cy="4490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Central question: Can we provide intervention strategies for high-risk students, and how early?</a:t>
            </a:r>
            <a:endParaRPr/>
          </a:p>
        </p:txBody>
      </p:sp>
      <p:sp>
        <p:nvSpPr>
          <p:cNvPr id="85" name="Google Shape;85;p18"/>
          <p:cNvSpPr txBox="1"/>
          <p:nvPr>
            <p:ph idx="1" type="body"/>
          </p:nvPr>
        </p:nvSpPr>
        <p:spPr>
          <a:xfrm>
            <a:off x="311700" y="1437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objective: Predict student status, especially dropout students</a:t>
            </a:r>
            <a:endParaRPr/>
          </a:p>
          <a:p>
            <a:pPr indent="-342900" lvl="0" marL="457200" rtl="0" algn="l">
              <a:spcBef>
                <a:spcPts val="0"/>
              </a:spcBef>
              <a:spcAft>
                <a:spcPts val="0"/>
              </a:spcAft>
              <a:buSzPts val="1800"/>
              <a:buChar char="-"/>
            </a:pPr>
            <a:r>
              <a:rPr lang="en"/>
              <a:t>Assess whether 2nd semester data is necessary - provide earlier intervention</a:t>
            </a:r>
            <a:endParaRPr/>
          </a:p>
          <a:p>
            <a:pPr indent="-342900" lvl="0" marL="457200" rtl="0" algn="l">
              <a:spcBef>
                <a:spcPts val="0"/>
              </a:spcBef>
              <a:spcAft>
                <a:spcPts val="0"/>
              </a:spcAft>
              <a:buSzPts val="1800"/>
              <a:buChar char="-"/>
            </a:pPr>
            <a:r>
              <a:rPr lang="en"/>
              <a:t>Approaches:</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LightGBM</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t>
            </a:r>
            <a:r>
              <a:rPr lang="en"/>
              <a:t> Removed unnecessary columns: Focused on credits evaluated, approved, and final semester grades by dropping irrelevant columns.</a:t>
            </a:r>
            <a:endParaRPr/>
          </a:p>
          <a:p>
            <a:pPr indent="0" lvl="0" marL="0" rtl="0" algn="l">
              <a:spcBef>
                <a:spcPts val="1200"/>
              </a:spcBef>
              <a:spcAft>
                <a:spcPts val="0"/>
              </a:spcAft>
              <a:buClr>
                <a:schemeClr val="dk1"/>
              </a:buClr>
              <a:buSzPts val="1100"/>
              <a:buFont typeface="Arial"/>
              <a:buNone/>
            </a:pPr>
            <a:r>
              <a:rPr lang="en"/>
              <a:t>- Encoding categorical data: Converted target variable and other columns to numeric types for compatibility with machine learning algorithms.</a:t>
            </a:r>
            <a:endParaRPr/>
          </a:p>
          <a:p>
            <a:pPr indent="0" lvl="0" marL="0" rtl="0" algn="l">
              <a:spcBef>
                <a:spcPts val="1200"/>
              </a:spcBef>
              <a:spcAft>
                <a:spcPts val="0"/>
              </a:spcAft>
              <a:buClr>
                <a:schemeClr val="dk1"/>
              </a:buClr>
              <a:buSzPts val="1100"/>
              <a:buFont typeface="Arial"/>
              <a:buNone/>
            </a:pPr>
            <a:r>
              <a:rPr lang="en"/>
              <a:t>- Handling high cardinality columns: Temporarily dropped high cardinality columns to simplify the dataset and reduce overfitting risk.</a:t>
            </a:r>
            <a:endParaRPr/>
          </a:p>
          <a:p>
            <a:pPr indent="0" lvl="0" marL="0" rtl="0" algn="l">
              <a:spcBef>
                <a:spcPts val="1200"/>
              </a:spcBef>
              <a:spcAft>
                <a:spcPts val="0"/>
              </a:spcAft>
              <a:buClr>
                <a:schemeClr val="dk1"/>
              </a:buClr>
              <a:buSzPts val="1100"/>
              <a:buFont typeface="Arial"/>
              <a:buNone/>
            </a:pPr>
            <a:r>
              <a:rPr lang="en"/>
              <a:t>- Filtering Application order: Excluded rows with "0" and "9" levels for a cleaner dataset.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85200" y="-405600"/>
            <a:ext cx="9378351" cy="5549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overview</a:t>
            </a:r>
            <a:endParaRPr/>
          </a:p>
        </p:txBody>
      </p:sp>
      <p:sp>
        <p:nvSpPr>
          <p:cNvPr id="102" name="Google Shape;102;p21"/>
          <p:cNvSpPr txBox="1"/>
          <p:nvPr/>
        </p:nvSpPr>
        <p:spPr>
          <a:xfrm>
            <a:off x="546075" y="1349125"/>
            <a:ext cx="2623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LightGBM</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 more efficient way to perform gradient boosting</a:t>
            </a:r>
            <a:endParaRPr/>
          </a:p>
          <a:p>
            <a:pPr indent="-317500" lvl="0" marL="457200" rtl="0" algn="l">
              <a:spcBef>
                <a:spcPts val="0"/>
              </a:spcBef>
              <a:spcAft>
                <a:spcPts val="0"/>
              </a:spcAft>
              <a:buSzPts val="1400"/>
              <a:buChar char="-"/>
            </a:pPr>
            <a:r>
              <a:rPr lang="en"/>
              <a:t>Save time on large datasets or large grid search spaces</a:t>
            </a:r>
            <a:endParaRPr/>
          </a:p>
        </p:txBody>
      </p:sp>
      <p:sp>
        <p:nvSpPr>
          <p:cNvPr id="103" name="Google Shape;103;p21"/>
          <p:cNvSpPr txBox="1"/>
          <p:nvPr/>
        </p:nvSpPr>
        <p:spPr>
          <a:xfrm>
            <a:off x="5313875" y="1349125"/>
            <a:ext cx="3192300" cy="278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Random Forest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Combines multiple decision trees to reduce overfitting and improve prediction accuracy.</a:t>
            </a:r>
            <a:endParaRPr/>
          </a:p>
          <a:p>
            <a:pPr indent="-317500" lvl="0" marL="457200" rtl="0" algn="l">
              <a:lnSpc>
                <a:spcPct val="115000"/>
              </a:lnSpc>
              <a:spcBef>
                <a:spcPts val="0"/>
              </a:spcBef>
              <a:spcAft>
                <a:spcPts val="0"/>
              </a:spcAft>
              <a:buClr>
                <a:schemeClr val="dk1"/>
              </a:buClr>
              <a:buSzPts val="1400"/>
              <a:buChar char="-"/>
            </a:pPr>
            <a:r>
              <a:rPr lang="en"/>
              <a:t>Handles large datasets efficiently and effectively, maintaining high performance even with many input features</a:t>
            </a:r>
            <a:r>
              <a:rPr lang="en" sz="1200">
                <a:solidFill>
                  <a:srgbClr val="374151"/>
                </a:solidFill>
                <a:highlight>
                  <a:srgbClr val="F7F7F8"/>
                </a:highlight>
                <a:latin typeface="Roboto"/>
                <a:ea typeface="Roboto"/>
                <a:cs typeface="Roboto"/>
                <a:sym typeface="Roboto"/>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pic>
        <p:nvPicPr>
          <p:cNvPr id="104" name="Google Shape;104;p21"/>
          <p:cNvPicPr preferRelativeResize="0"/>
          <p:nvPr/>
        </p:nvPicPr>
        <p:blipFill rotWithShape="1">
          <a:blip r:embed="rId3">
            <a:alphaModFix/>
          </a:blip>
          <a:srcRect b="15000" l="2860" r="21662" t="30051"/>
          <a:stretch/>
        </p:blipFill>
        <p:spPr>
          <a:xfrm>
            <a:off x="646875" y="3747972"/>
            <a:ext cx="2623201" cy="1191528"/>
          </a:xfrm>
          <a:prstGeom prst="rect">
            <a:avLst/>
          </a:prstGeom>
          <a:noFill/>
          <a:ln>
            <a:noFill/>
          </a:ln>
        </p:spPr>
      </p:pic>
      <p:pic>
        <p:nvPicPr>
          <p:cNvPr id="105" name="Google Shape;105;p21"/>
          <p:cNvPicPr preferRelativeResize="0"/>
          <p:nvPr/>
        </p:nvPicPr>
        <p:blipFill>
          <a:blip r:embed="rId4">
            <a:alphaModFix/>
          </a:blip>
          <a:stretch>
            <a:fillRect/>
          </a:stretch>
        </p:blipFill>
        <p:spPr>
          <a:xfrm>
            <a:off x="5966125" y="3706399"/>
            <a:ext cx="2246049" cy="1274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