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00"/>
    <a:srgbClr val="6699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828"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9c7a904438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9c7a904438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18953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9c7a904438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9c7a904438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1233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9c7a904438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9c7a904438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c7a904438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c7a904438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9c7a904438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9c7a904438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150">
                <a:solidFill>
                  <a:srgbClr val="363636"/>
                </a:solidFill>
                <a:highlight>
                  <a:srgbClr val="FFFFFF"/>
                </a:highlight>
              </a:rPr>
              <a:t>Una llamada no bloqueante devuelve inmediatamente con independencia del resultado. En caso de que se haya completado, devolverá los datos solicitados. En caso contrario (si la operación no ha podido ser satisfecha) podría devolver un código de error.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9c7a904438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9c7a904438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9c7a904438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9c7a904438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3565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9c7a904438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9c7a904438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0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9c7a904438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9c7a904438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7415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9c7a904438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9c7a904438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1089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520475" y="0"/>
            <a:ext cx="8229604" cy="514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73"/>
        <p:cNvGrpSpPr/>
        <p:nvPr/>
      </p:nvGrpSpPr>
      <p:grpSpPr>
        <a:xfrm>
          <a:off x="0" y="0"/>
          <a:ext cx="0" cy="0"/>
          <a:chOff x="0" y="0"/>
          <a:chExt cx="0" cy="0"/>
        </a:xfrm>
      </p:grpSpPr>
      <p:sp>
        <p:nvSpPr>
          <p:cNvPr id="3" name="Rectángulo 2">
            <a:extLst>
              <a:ext uri="{FF2B5EF4-FFF2-40B4-BE49-F238E27FC236}">
                <a16:creationId xmlns:a16="http://schemas.microsoft.com/office/drawing/2014/main" id="{E78EE1E1-B791-8226-8170-0AA3EB866A8A}"/>
              </a:ext>
            </a:extLst>
          </p:cNvPr>
          <p:cNvSpPr/>
          <p:nvPr/>
        </p:nvSpPr>
        <p:spPr>
          <a:xfrm>
            <a:off x="704560" y="0"/>
            <a:ext cx="7836946" cy="5143500"/>
          </a:xfrm>
          <a:prstGeom prst="rect">
            <a:avLst/>
          </a:prstGeom>
          <a:solidFill>
            <a:schemeClr val="tx1">
              <a:lumMod val="85000"/>
              <a:lumOff val="1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just"/>
            <a:endParaRPr lang="es-ES" sz="2000" b="1" i="0" dirty="0">
              <a:solidFill>
                <a:schemeClr val="bg1">
                  <a:lumMod val="75000"/>
                </a:schemeClr>
              </a:solidFill>
              <a:effectLst/>
            </a:endParaRPr>
          </a:p>
          <a:p>
            <a:pPr algn="l" fontAlgn="base"/>
            <a:endParaRPr lang="es-ES" sz="2400" b="0" i="0" dirty="0">
              <a:solidFill>
                <a:schemeClr val="bg1">
                  <a:lumMod val="65000"/>
                </a:schemeClr>
              </a:solidFill>
              <a:effectLst/>
              <a:latin typeface="inherit"/>
            </a:endParaRPr>
          </a:p>
        </p:txBody>
      </p:sp>
      <p:sp>
        <p:nvSpPr>
          <p:cNvPr id="2" name="Rectángulo 1">
            <a:extLst>
              <a:ext uri="{FF2B5EF4-FFF2-40B4-BE49-F238E27FC236}">
                <a16:creationId xmlns:a16="http://schemas.microsoft.com/office/drawing/2014/main" id="{04435CC0-6C25-22B5-623B-808846487A6D}"/>
              </a:ext>
            </a:extLst>
          </p:cNvPr>
          <p:cNvSpPr/>
          <p:nvPr/>
        </p:nvSpPr>
        <p:spPr>
          <a:xfrm>
            <a:off x="930470" y="513887"/>
            <a:ext cx="7734879" cy="1200329"/>
          </a:xfrm>
          <a:prstGeom prst="rect">
            <a:avLst/>
          </a:prstGeom>
          <a:noFill/>
        </p:spPr>
        <p:txBody>
          <a:bodyPr wrap="square" lIns="91440" tIns="45720" rIns="91440" bIns="45720">
            <a:spAutoFit/>
          </a:bodyPr>
          <a:lstStyle/>
          <a:p>
            <a:pPr algn="l" fontAlgn="base"/>
            <a:r>
              <a:rPr lang="es-ES" sz="7200" i="0" dirty="0" err="1">
                <a:solidFill>
                  <a:srgbClr val="008000"/>
                </a:solidFill>
                <a:effectLst/>
                <a:latin typeface="Bahnschrift Light Condensed" panose="020B0502040204020203" pitchFamily="34" charset="0"/>
              </a:rPr>
              <a:t>npx</a:t>
            </a:r>
            <a:endParaRPr lang="es-ES" sz="7200" i="0" dirty="0">
              <a:solidFill>
                <a:srgbClr val="008000"/>
              </a:solidFill>
              <a:effectLst/>
              <a:latin typeface="Bahnschrift Light Condensed" panose="020B0502040204020203" pitchFamily="34" charset="0"/>
            </a:endParaRPr>
          </a:p>
        </p:txBody>
      </p:sp>
      <p:sp>
        <p:nvSpPr>
          <p:cNvPr id="5" name="Rectangle 2">
            <a:extLst>
              <a:ext uri="{FF2B5EF4-FFF2-40B4-BE49-F238E27FC236}">
                <a16:creationId xmlns:a16="http://schemas.microsoft.com/office/drawing/2014/main" id="{C543D1F0-7832-EACC-5890-3794A8B72CF0}"/>
              </a:ext>
            </a:extLst>
          </p:cNvPr>
          <p:cNvSpPr>
            <a:spLocks noChangeArrowheads="1"/>
          </p:cNvSpPr>
          <p:nvPr/>
        </p:nvSpPr>
        <p:spPr bwMode="auto">
          <a:xfrm>
            <a:off x="1043492" y="2323070"/>
            <a:ext cx="7024743" cy="861774"/>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s-ES" sz="2800" b="0" i="0" dirty="0">
                <a:solidFill>
                  <a:srgbClr val="FFFFFF"/>
                </a:solidFill>
                <a:effectLst/>
                <a:latin typeface="Merriweather" panose="020B0604020202020204" pitchFamily="2" charset="0"/>
              </a:rPr>
              <a:t>NPX es una herramienta para ejecutar paquetes de Node</a:t>
            </a:r>
            <a:endParaRPr kumimoji="0" lang="es-ES" altLang="es-ES" sz="2000" b="0" i="0" u="none" strike="noStrike" cap="none" normalizeH="0" baseline="0" dirty="0">
              <a:ln>
                <a:noFill/>
              </a:ln>
              <a:solidFill>
                <a:schemeClr val="bg1">
                  <a:lumMod val="85000"/>
                </a:schemeClr>
              </a:solidFill>
              <a:effectLst/>
              <a:latin typeface="Arial" panose="020B0604020202020204" pitchFamily="34" charset="0"/>
            </a:endParaRPr>
          </a:p>
        </p:txBody>
      </p:sp>
    </p:spTree>
    <p:extLst>
      <p:ext uri="{BB962C8B-B14F-4D97-AF65-F5344CB8AC3E}">
        <p14:creationId xmlns:p14="http://schemas.microsoft.com/office/powerpoint/2010/main" val="898962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73"/>
        <p:cNvGrpSpPr/>
        <p:nvPr/>
      </p:nvGrpSpPr>
      <p:grpSpPr>
        <a:xfrm>
          <a:off x="0" y="0"/>
          <a:ext cx="0" cy="0"/>
          <a:chOff x="0" y="0"/>
          <a:chExt cx="0" cy="0"/>
        </a:xfrm>
      </p:grpSpPr>
      <p:sp>
        <p:nvSpPr>
          <p:cNvPr id="3" name="Rectángulo 2">
            <a:extLst>
              <a:ext uri="{FF2B5EF4-FFF2-40B4-BE49-F238E27FC236}">
                <a16:creationId xmlns:a16="http://schemas.microsoft.com/office/drawing/2014/main" id="{E78EE1E1-B791-8226-8170-0AA3EB866A8A}"/>
              </a:ext>
            </a:extLst>
          </p:cNvPr>
          <p:cNvSpPr/>
          <p:nvPr/>
        </p:nvSpPr>
        <p:spPr>
          <a:xfrm>
            <a:off x="704560" y="0"/>
            <a:ext cx="7836946" cy="5143500"/>
          </a:xfrm>
          <a:prstGeom prst="rect">
            <a:avLst/>
          </a:prstGeom>
          <a:solidFill>
            <a:schemeClr val="tx1">
              <a:lumMod val="85000"/>
              <a:lumOff val="1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just"/>
            <a:endParaRPr lang="es-ES" sz="2000" b="1" i="0" dirty="0">
              <a:solidFill>
                <a:schemeClr val="bg1">
                  <a:lumMod val="75000"/>
                </a:schemeClr>
              </a:solidFill>
              <a:effectLst/>
            </a:endParaRPr>
          </a:p>
          <a:p>
            <a:pPr algn="l" fontAlgn="base"/>
            <a:endParaRPr lang="es-ES" sz="2400" b="0" i="0" dirty="0">
              <a:solidFill>
                <a:schemeClr val="bg1">
                  <a:lumMod val="65000"/>
                </a:schemeClr>
              </a:solidFill>
              <a:effectLst/>
              <a:latin typeface="inherit"/>
            </a:endParaRPr>
          </a:p>
        </p:txBody>
      </p:sp>
      <p:sp>
        <p:nvSpPr>
          <p:cNvPr id="2" name="Rectángulo 1">
            <a:extLst>
              <a:ext uri="{FF2B5EF4-FFF2-40B4-BE49-F238E27FC236}">
                <a16:creationId xmlns:a16="http://schemas.microsoft.com/office/drawing/2014/main" id="{04435CC0-6C25-22B5-623B-808846487A6D}"/>
              </a:ext>
            </a:extLst>
          </p:cNvPr>
          <p:cNvSpPr/>
          <p:nvPr/>
        </p:nvSpPr>
        <p:spPr>
          <a:xfrm>
            <a:off x="930470" y="513887"/>
            <a:ext cx="7734879" cy="1754326"/>
          </a:xfrm>
          <a:prstGeom prst="rect">
            <a:avLst/>
          </a:prstGeom>
          <a:noFill/>
        </p:spPr>
        <p:txBody>
          <a:bodyPr wrap="square" lIns="91440" tIns="45720" rIns="91440" bIns="45720">
            <a:spAutoFit/>
          </a:bodyPr>
          <a:lstStyle/>
          <a:p>
            <a:pPr algn="l" fontAlgn="base"/>
            <a:r>
              <a:rPr lang="es-ES" sz="5400" b="0" i="0" dirty="0">
                <a:solidFill>
                  <a:srgbClr val="336600"/>
                </a:solidFill>
                <a:effectLst/>
                <a:latin typeface="Bahnschrift Light SemiCondensed" panose="020B0502040204020203" pitchFamily="34" charset="0"/>
              </a:rPr>
              <a:t>NPX funciona de la siguiente manera:</a:t>
            </a:r>
            <a:endParaRPr lang="es-ES" sz="5400" i="0" dirty="0">
              <a:solidFill>
                <a:srgbClr val="336600"/>
              </a:solidFill>
              <a:effectLst/>
              <a:latin typeface="Bahnschrift Light SemiCondensed" panose="020B0502040204020203" pitchFamily="34" charset="0"/>
            </a:endParaRPr>
          </a:p>
        </p:txBody>
      </p:sp>
      <p:sp>
        <p:nvSpPr>
          <p:cNvPr id="5" name="Rectangle 2">
            <a:extLst>
              <a:ext uri="{FF2B5EF4-FFF2-40B4-BE49-F238E27FC236}">
                <a16:creationId xmlns:a16="http://schemas.microsoft.com/office/drawing/2014/main" id="{C543D1F0-7832-EACC-5890-3794A8B72CF0}"/>
              </a:ext>
            </a:extLst>
          </p:cNvPr>
          <p:cNvSpPr>
            <a:spLocks noChangeArrowheads="1"/>
          </p:cNvSpPr>
          <p:nvPr/>
        </p:nvSpPr>
        <p:spPr bwMode="auto">
          <a:xfrm>
            <a:off x="1043492" y="1430518"/>
            <a:ext cx="7024743" cy="2646878"/>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endParaRPr lang="es-ES" sz="3600" dirty="0">
              <a:solidFill>
                <a:schemeClr val="bg1">
                  <a:lumMod val="75000"/>
                </a:schemeClr>
              </a:solidFill>
            </a:endParaRPr>
          </a:p>
          <a:p>
            <a:endParaRPr lang="es-ES" sz="3600" dirty="0">
              <a:solidFill>
                <a:schemeClr val="bg1">
                  <a:lumMod val="75000"/>
                </a:schemeClr>
              </a:solidFill>
            </a:endParaRPr>
          </a:p>
          <a:p>
            <a:r>
              <a:rPr lang="es-ES" sz="2000" b="0" i="0" dirty="0">
                <a:solidFill>
                  <a:schemeClr val="bg1">
                    <a:lumMod val="75000"/>
                  </a:schemeClr>
                </a:solidFill>
                <a:effectLst/>
                <a:latin typeface="Merriweather" panose="00000500000000000000" pitchFamily="2" charset="0"/>
              </a:rPr>
              <a:t>Comprueba si el paquete a ejecutar está instalado</a:t>
            </a:r>
          </a:p>
          <a:p>
            <a:endParaRPr lang="es-ES" sz="2000" b="0" i="0" dirty="0">
              <a:solidFill>
                <a:schemeClr val="bg1">
                  <a:lumMod val="75000"/>
                </a:schemeClr>
              </a:solidFill>
              <a:effectLst/>
              <a:latin typeface="Merriweather" panose="00000500000000000000" pitchFamily="2" charset="0"/>
            </a:endParaRPr>
          </a:p>
          <a:p>
            <a:r>
              <a:rPr lang="es-ES" sz="2000" b="0" i="0" dirty="0">
                <a:solidFill>
                  <a:schemeClr val="bg1">
                    <a:lumMod val="75000"/>
                  </a:schemeClr>
                </a:solidFill>
                <a:effectLst/>
                <a:latin typeface="Merriweather" panose="00000500000000000000" pitchFamily="2" charset="0"/>
              </a:rPr>
              <a:t>Si no está instalado lo instala</a:t>
            </a:r>
          </a:p>
          <a:p>
            <a:endParaRPr lang="es-ES" sz="2000" b="0" i="0" dirty="0">
              <a:solidFill>
                <a:schemeClr val="bg1">
                  <a:lumMod val="75000"/>
                </a:schemeClr>
              </a:solidFill>
              <a:effectLst/>
              <a:latin typeface="Merriweather" panose="00000500000000000000" pitchFamily="2" charset="0"/>
            </a:endParaRPr>
          </a:p>
          <a:p>
            <a:r>
              <a:rPr lang="es-ES" sz="2000" b="0" i="0" dirty="0">
                <a:solidFill>
                  <a:schemeClr val="bg1">
                    <a:lumMod val="75000"/>
                  </a:schemeClr>
                </a:solidFill>
                <a:effectLst/>
                <a:latin typeface="Merriweather" panose="00000500000000000000" pitchFamily="2" charset="0"/>
              </a:rPr>
              <a:t>Si está instalado lo ejecuta</a:t>
            </a:r>
          </a:p>
        </p:txBody>
      </p:sp>
    </p:spTree>
    <p:extLst>
      <p:ext uri="{BB962C8B-B14F-4D97-AF65-F5344CB8AC3E}">
        <p14:creationId xmlns:p14="http://schemas.microsoft.com/office/powerpoint/2010/main" val="1951074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407200" y="0"/>
            <a:ext cx="8329608"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63"/>
        <p:cNvGrpSpPr/>
        <p:nvPr/>
      </p:nvGrpSpPr>
      <p:grpSpPr>
        <a:xfrm>
          <a:off x="0" y="0"/>
          <a:ext cx="0" cy="0"/>
          <a:chOff x="0" y="0"/>
          <a:chExt cx="0" cy="0"/>
        </a:xfrm>
      </p:grpSpPr>
      <p:pic>
        <p:nvPicPr>
          <p:cNvPr id="64" name="Google Shape;64;p15"/>
          <p:cNvPicPr preferRelativeResize="0"/>
          <p:nvPr/>
        </p:nvPicPr>
        <p:blipFill>
          <a:blip r:embed="rId3">
            <a:alphaModFix/>
          </a:blip>
          <a:stretch>
            <a:fillRect/>
          </a:stretch>
        </p:blipFill>
        <p:spPr>
          <a:xfrm>
            <a:off x="557775" y="-37925"/>
            <a:ext cx="8148616"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68"/>
        <p:cNvGrpSpPr/>
        <p:nvPr/>
      </p:nvGrpSpPr>
      <p:grpSpPr>
        <a:xfrm>
          <a:off x="0" y="0"/>
          <a:ext cx="0" cy="0"/>
          <a:chOff x="0" y="0"/>
          <a:chExt cx="0" cy="0"/>
        </a:xfrm>
      </p:grpSpPr>
      <p:pic>
        <p:nvPicPr>
          <p:cNvPr id="69" name="Google Shape;69;p16"/>
          <p:cNvPicPr preferRelativeResize="0"/>
          <p:nvPr/>
        </p:nvPicPr>
        <p:blipFill>
          <a:blip r:embed="rId3">
            <a:alphaModFix/>
          </a:blip>
          <a:stretch>
            <a:fillRect/>
          </a:stretch>
        </p:blipFill>
        <p:spPr>
          <a:xfrm>
            <a:off x="497688" y="0"/>
            <a:ext cx="8148633"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73"/>
        <p:cNvGrpSpPr/>
        <p:nvPr/>
      </p:nvGrpSpPr>
      <p:grpSpPr>
        <a:xfrm>
          <a:off x="0" y="0"/>
          <a:ext cx="0" cy="0"/>
          <a:chOff x="0" y="0"/>
          <a:chExt cx="0" cy="0"/>
        </a:xfrm>
      </p:grpSpPr>
      <p:pic>
        <p:nvPicPr>
          <p:cNvPr id="74" name="Google Shape;74;p17"/>
          <p:cNvPicPr preferRelativeResize="0"/>
          <p:nvPr/>
        </p:nvPicPr>
        <p:blipFill>
          <a:blip r:embed="rId3">
            <a:alphaModFix/>
          </a:blip>
          <a:stretch>
            <a:fillRect/>
          </a:stretch>
        </p:blipFill>
        <p:spPr>
          <a:xfrm>
            <a:off x="497688" y="0"/>
            <a:ext cx="8148633"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73"/>
        <p:cNvGrpSpPr/>
        <p:nvPr/>
      </p:nvGrpSpPr>
      <p:grpSpPr>
        <a:xfrm>
          <a:off x="0" y="0"/>
          <a:ext cx="0" cy="0"/>
          <a:chOff x="0" y="0"/>
          <a:chExt cx="0" cy="0"/>
        </a:xfrm>
      </p:grpSpPr>
      <p:sp>
        <p:nvSpPr>
          <p:cNvPr id="3" name="Rectángulo 2">
            <a:extLst>
              <a:ext uri="{FF2B5EF4-FFF2-40B4-BE49-F238E27FC236}">
                <a16:creationId xmlns:a16="http://schemas.microsoft.com/office/drawing/2014/main" id="{E78EE1E1-B791-8226-8170-0AA3EB866A8A}"/>
              </a:ext>
            </a:extLst>
          </p:cNvPr>
          <p:cNvSpPr/>
          <p:nvPr/>
        </p:nvSpPr>
        <p:spPr>
          <a:xfrm>
            <a:off x="650838" y="0"/>
            <a:ext cx="7836946" cy="5143500"/>
          </a:xfrm>
          <a:prstGeom prst="rect">
            <a:avLst/>
          </a:prstGeom>
          <a:solidFill>
            <a:schemeClr val="tx1">
              <a:lumMod val="85000"/>
              <a:lumOff val="1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just"/>
            <a:r>
              <a:rPr lang="es-ES" sz="2000" b="1" i="0" dirty="0">
                <a:solidFill>
                  <a:schemeClr val="bg1">
                    <a:lumMod val="75000"/>
                  </a:schemeClr>
                </a:solidFill>
                <a:effectLst/>
              </a:rPr>
              <a:t>NPM (</a:t>
            </a:r>
            <a:r>
              <a:rPr lang="es-ES" sz="1800" b="1" i="0" dirty="0">
                <a:effectLst/>
                <a:latin typeface="Lato" panose="020F0502020204030203" pitchFamily="34" charset="0"/>
              </a:rPr>
              <a:t>Node </a:t>
            </a:r>
            <a:r>
              <a:rPr lang="es-ES" sz="1800" b="1" i="0" dirty="0" err="1">
                <a:effectLst/>
                <a:latin typeface="Lato" panose="020F0502020204030203" pitchFamily="34" charset="0"/>
              </a:rPr>
              <a:t>Package</a:t>
            </a:r>
            <a:r>
              <a:rPr lang="es-ES" sz="1800" b="1" i="0" dirty="0">
                <a:effectLst/>
                <a:latin typeface="Lato" panose="020F0502020204030203" pitchFamily="34" charset="0"/>
              </a:rPr>
              <a:t> Manager</a:t>
            </a:r>
            <a:r>
              <a:rPr lang="es-ES" sz="2000" b="1" i="0" dirty="0">
                <a:solidFill>
                  <a:schemeClr val="bg1">
                    <a:lumMod val="75000"/>
                  </a:schemeClr>
                </a:solidFill>
                <a:effectLst/>
              </a:rPr>
              <a:t>)</a:t>
            </a:r>
            <a:r>
              <a:rPr lang="es-ES" sz="2000" b="0" i="0" dirty="0">
                <a:solidFill>
                  <a:schemeClr val="bg1">
                    <a:lumMod val="75000"/>
                  </a:schemeClr>
                </a:solidFill>
                <a:effectLst/>
              </a:rPr>
              <a:t> es parte esencial de Node.js. Es una de las principales razones del gran éxito de Node, permitiendo que cientos de desarrolladores puedan compartir paquetes de software (módulos de terceros) entre distintos proyectos.</a:t>
            </a:r>
            <a:endParaRPr lang="es-ES" sz="2000" dirty="0">
              <a:solidFill>
                <a:schemeClr val="bg1">
                  <a:lumMod val="75000"/>
                </a:schemeClr>
              </a:solidFill>
            </a:endParaRPr>
          </a:p>
          <a:p>
            <a:endParaRPr lang="es-ES" sz="2000" dirty="0">
              <a:solidFill>
                <a:schemeClr val="bg1">
                  <a:lumMod val="75000"/>
                </a:schemeClr>
              </a:solidFill>
            </a:endParaRPr>
          </a:p>
        </p:txBody>
      </p:sp>
      <p:sp>
        <p:nvSpPr>
          <p:cNvPr id="2" name="Rectángulo 1">
            <a:extLst>
              <a:ext uri="{FF2B5EF4-FFF2-40B4-BE49-F238E27FC236}">
                <a16:creationId xmlns:a16="http://schemas.microsoft.com/office/drawing/2014/main" id="{04435CC0-6C25-22B5-623B-808846487A6D}"/>
              </a:ext>
            </a:extLst>
          </p:cNvPr>
          <p:cNvSpPr/>
          <p:nvPr/>
        </p:nvSpPr>
        <p:spPr>
          <a:xfrm>
            <a:off x="650838" y="249406"/>
            <a:ext cx="3701654" cy="1015663"/>
          </a:xfrm>
          <a:prstGeom prst="rect">
            <a:avLst/>
          </a:prstGeom>
          <a:noFill/>
        </p:spPr>
        <p:txBody>
          <a:bodyPr wrap="none" lIns="91440" tIns="45720" rIns="91440" bIns="45720">
            <a:spAutoFit/>
          </a:bodyPr>
          <a:lstStyle/>
          <a:p>
            <a:pPr algn="l" fontAlgn="base"/>
            <a:r>
              <a:rPr lang="es-ES" sz="6000" b="1" i="0" dirty="0">
                <a:solidFill>
                  <a:srgbClr val="008000"/>
                </a:solidFill>
                <a:effectLst/>
                <a:latin typeface="Bahnschrift Light Condensed" panose="020B0502040204020203" pitchFamily="34" charset="0"/>
              </a:rPr>
              <a:t>¿Qué es npm?</a:t>
            </a:r>
          </a:p>
        </p:txBody>
      </p:sp>
    </p:spTree>
    <p:extLst>
      <p:ext uri="{BB962C8B-B14F-4D97-AF65-F5344CB8AC3E}">
        <p14:creationId xmlns:p14="http://schemas.microsoft.com/office/powerpoint/2010/main" val="3238718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73"/>
        <p:cNvGrpSpPr/>
        <p:nvPr/>
      </p:nvGrpSpPr>
      <p:grpSpPr>
        <a:xfrm>
          <a:off x="0" y="0"/>
          <a:ext cx="0" cy="0"/>
          <a:chOff x="0" y="0"/>
          <a:chExt cx="0" cy="0"/>
        </a:xfrm>
      </p:grpSpPr>
      <p:sp>
        <p:nvSpPr>
          <p:cNvPr id="3" name="Rectángulo 2">
            <a:extLst>
              <a:ext uri="{FF2B5EF4-FFF2-40B4-BE49-F238E27FC236}">
                <a16:creationId xmlns:a16="http://schemas.microsoft.com/office/drawing/2014/main" id="{E78EE1E1-B791-8226-8170-0AA3EB866A8A}"/>
              </a:ext>
            </a:extLst>
          </p:cNvPr>
          <p:cNvSpPr/>
          <p:nvPr/>
        </p:nvSpPr>
        <p:spPr>
          <a:xfrm>
            <a:off x="656216" y="0"/>
            <a:ext cx="7836946" cy="5143500"/>
          </a:xfrm>
          <a:prstGeom prst="rect">
            <a:avLst/>
          </a:prstGeom>
          <a:solidFill>
            <a:schemeClr val="tx1">
              <a:lumMod val="85000"/>
              <a:lumOff val="1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just"/>
            <a:endParaRPr lang="es-ES" sz="2000" b="1" i="0" dirty="0">
              <a:solidFill>
                <a:schemeClr val="bg1">
                  <a:lumMod val="75000"/>
                </a:schemeClr>
              </a:solidFill>
              <a:effectLst/>
            </a:endParaRPr>
          </a:p>
          <a:p>
            <a:pPr algn="l" fontAlgn="base"/>
            <a:endParaRPr lang="es-ES" sz="2400" b="0" i="0" dirty="0">
              <a:solidFill>
                <a:schemeClr val="bg1">
                  <a:lumMod val="65000"/>
                </a:schemeClr>
              </a:solidFill>
              <a:effectLst/>
              <a:latin typeface="inherit"/>
            </a:endParaRPr>
          </a:p>
          <a:p>
            <a:pPr algn="l" fontAlgn="base"/>
            <a:r>
              <a:rPr lang="es-419" sz="1800" b="0" i="0" dirty="0">
                <a:solidFill>
                  <a:srgbClr val="92D050"/>
                </a:solidFill>
                <a:effectLst/>
                <a:latin typeface="inherit"/>
              </a:rPr>
              <a:t>✔️</a:t>
            </a:r>
            <a:r>
              <a:rPr lang="es-419" sz="2400" b="0" i="0" dirty="0">
                <a:solidFill>
                  <a:schemeClr val="bg1">
                    <a:lumMod val="65000"/>
                  </a:schemeClr>
                </a:solidFill>
                <a:effectLst/>
                <a:latin typeface="inherit"/>
              </a:rPr>
              <a:t> </a:t>
            </a:r>
            <a:r>
              <a:rPr lang="es-ES" sz="2400" b="0" i="0" dirty="0">
                <a:solidFill>
                  <a:schemeClr val="bg1">
                    <a:lumMod val="65000"/>
                  </a:schemeClr>
                </a:solidFill>
                <a:effectLst/>
                <a:latin typeface="inherit"/>
              </a:rPr>
              <a:t>Un repositorio online para publicar paquetes de software libre para ser utilizados en proyectos Node.js</a:t>
            </a:r>
          </a:p>
          <a:p>
            <a:pPr algn="l" fontAlgn="base"/>
            <a:r>
              <a:rPr lang="es-419" sz="1800" b="0" i="0" dirty="0">
                <a:solidFill>
                  <a:schemeClr val="bg1">
                    <a:lumMod val="65000"/>
                  </a:schemeClr>
                </a:solidFill>
                <a:effectLst/>
                <a:latin typeface="inherit"/>
              </a:rPr>
              <a:t>✔️</a:t>
            </a:r>
            <a:r>
              <a:rPr lang="es-ES" sz="2400" b="0" i="0" dirty="0">
                <a:solidFill>
                  <a:schemeClr val="bg1">
                    <a:lumMod val="65000"/>
                  </a:schemeClr>
                </a:solidFill>
                <a:effectLst/>
                <a:latin typeface="inherit"/>
              </a:rPr>
              <a:t> Una herramienta para la terminal (</a:t>
            </a:r>
            <a:r>
              <a:rPr lang="es-ES" sz="2400" b="0" i="0" dirty="0" err="1">
                <a:solidFill>
                  <a:schemeClr val="bg1">
                    <a:lumMod val="65000"/>
                  </a:schemeClr>
                </a:solidFill>
                <a:effectLst/>
                <a:latin typeface="inherit"/>
              </a:rPr>
              <a:t>command</a:t>
            </a:r>
            <a:r>
              <a:rPr lang="es-ES" sz="2400" b="0" i="0" dirty="0">
                <a:solidFill>
                  <a:schemeClr val="bg1">
                    <a:lumMod val="65000"/>
                  </a:schemeClr>
                </a:solidFill>
                <a:effectLst/>
                <a:latin typeface="inherit"/>
              </a:rPr>
              <a:t> line </a:t>
            </a:r>
            <a:r>
              <a:rPr lang="es-ES" sz="2400" b="0" i="0" dirty="0" err="1">
                <a:solidFill>
                  <a:schemeClr val="bg1">
                    <a:lumMod val="65000"/>
                  </a:schemeClr>
                </a:solidFill>
                <a:effectLst/>
                <a:latin typeface="inherit"/>
              </a:rPr>
              <a:t>utility</a:t>
            </a:r>
            <a:r>
              <a:rPr lang="es-ES" sz="2400" b="0" i="0" dirty="0">
                <a:solidFill>
                  <a:schemeClr val="bg1">
                    <a:lumMod val="65000"/>
                  </a:schemeClr>
                </a:solidFill>
                <a:effectLst/>
                <a:latin typeface="inherit"/>
              </a:rPr>
              <a:t>) para interactuar con dicho repositorio que te ayuda a la instalación de utilidades, manejo de dependencias y la publicación de paquetes.</a:t>
            </a:r>
          </a:p>
        </p:txBody>
      </p:sp>
      <p:sp>
        <p:nvSpPr>
          <p:cNvPr id="2" name="Rectángulo 1">
            <a:extLst>
              <a:ext uri="{FF2B5EF4-FFF2-40B4-BE49-F238E27FC236}">
                <a16:creationId xmlns:a16="http://schemas.microsoft.com/office/drawing/2014/main" id="{04435CC0-6C25-22B5-623B-808846487A6D}"/>
              </a:ext>
            </a:extLst>
          </p:cNvPr>
          <p:cNvSpPr/>
          <p:nvPr/>
        </p:nvSpPr>
        <p:spPr>
          <a:xfrm>
            <a:off x="704560" y="427826"/>
            <a:ext cx="7734879" cy="1015663"/>
          </a:xfrm>
          <a:prstGeom prst="rect">
            <a:avLst/>
          </a:prstGeom>
          <a:noFill/>
        </p:spPr>
        <p:txBody>
          <a:bodyPr wrap="square" lIns="91440" tIns="45720" rIns="91440" bIns="45720">
            <a:spAutoFit/>
          </a:bodyPr>
          <a:lstStyle/>
          <a:p>
            <a:pPr algn="l" fontAlgn="base"/>
            <a:r>
              <a:rPr lang="es-ES" sz="6000" i="0" dirty="0">
                <a:solidFill>
                  <a:srgbClr val="008000"/>
                </a:solidFill>
                <a:effectLst/>
                <a:latin typeface="Bahnschrift Light Condensed" panose="020B0502040204020203" pitchFamily="34" charset="0"/>
              </a:rPr>
              <a:t>Partes principales</a:t>
            </a:r>
            <a:endParaRPr lang="es-ES" sz="4800" i="0" dirty="0">
              <a:solidFill>
                <a:srgbClr val="008000"/>
              </a:solidFill>
              <a:effectLst/>
              <a:latin typeface="Bahnschrift Light Condensed" panose="020B0502040204020203" pitchFamily="34" charset="0"/>
            </a:endParaRPr>
          </a:p>
        </p:txBody>
      </p:sp>
    </p:spTree>
    <p:extLst>
      <p:ext uri="{BB962C8B-B14F-4D97-AF65-F5344CB8AC3E}">
        <p14:creationId xmlns:p14="http://schemas.microsoft.com/office/powerpoint/2010/main" val="182451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73"/>
        <p:cNvGrpSpPr/>
        <p:nvPr/>
      </p:nvGrpSpPr>
      <p:grpSpPr>
        <a:xfrm>
          <a:off x="0" y="0"/>
          <a:ext cx="0" cy="0"/>
          <a:chOff x="0" y="0"/>
          <a:chExt cx="0" cy="0"/>
        </a:xfrm>
      </p:grpSpPr>
      <p:sp>
        <p:nvSpPr>
          <p:cNvPr id="3" name="Rectángulo 2">
            <a:extLst>
              <a:ext uri="{FF2B5EF4-FFF2-40B4-BE49-F238E27FC236}">
                <a16:creationId xmlns:a16="http://schemas.microsoft.com/office/drawing/2014/main" id="{E78EE1E1-B791-8226-8170-0AA3EB866A8A}"/>
              </a:ext>
            </a:extLst>
          </p:cNvPr>
          <p:cNvSpPr/>
          <p:nvPr/>
        </p:nvSpPr>
        <p:spPr>
          <a:xfrm>
            <a:off x="656216" y="0"/>
            <a:ext cx="7836946" cy="5143500"/>
          </a:xfrm>
          <a:prstGeom prst="rect">
            <a:avLst/>
          </a:prstGeom>
          <a:solidFill>
            <a:schemeClr val="tx1">
              <a:lumMod val="85000"/>
              <a:lumOff val="1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just"/>
            <a:endParaRPr lang="es-ES" sz="2000" b="1" i="0" dirty="0">
              <a:solidFill>
                <a:schemeClr val="bg1">
                  <a:lumMod val="75000"/>
                </a:schemeClr>
              </a:solidFill>
              <a:effectLst/>
            </a:endParaRPr>
          </a:p>
          <a:p>
            <a:pPr algn="l" fontAlgn="base"/>
            <a:endParaRPr lang="es-ES" sz="2400" b="0" i="0" dirty="0">
              <a:solidFill>
                <a:schemeClr val="bg1">
                  <a:lumMod val="65000"/>
                </a:schemeClr>
              </a:solidFill>
              <a:effectLst/>
              <a:latin typeface="inherit"/>
            </a:endParaRPr>
          </a:p>
          <a:p>
            <a:pPr algn="l" fontAlgn="base"/>
            <a:r>
              <a:rPr lang="es-ES" sz="2400" b="0" i="0" dirty="0">
                <a:solidFill>
                  <a:schemeClr val="bg1">
                    <a:lumMod val="75000"/>
                  </a:schemeClr>
                </a:solidFill>
                <a:effectLst/>
                <a:latin typeface="Lato" panose="020F0502020204030203" pitchFamily="34" charset="0"/>
              </a:rPr>
              <a:t>Este archivo indica a npm que el directorio en el que se encuentra es en efecto un proyecto o paquete npm. Este archivo contiene la información del paquete incluyendo la descripción del mismo, versión, autor y más importante aún dependencias.</a:t>
            </a:r>
            <a:endParaRPr lang="es-ES" sz="2400" b="0" i="0" dirty="0">
              <a:solidFill>
                <a:schemeClr val="bg1">
                  <a:lumMod val="75000"/>
                </a:schemeClr>
              </a:solidFill>
              <a:effectLst/>
              <a:latin typeface="inherit"/>
            </a:endParaRPr>
          </a:p>
        </p:txBody>
      </p:sp>
      <p:sp>
        <p:nvSpPr>
          <p:cNvPr id="2" name="Rectángulo 1">
            <a:extLst>
              <a:ext uri="{FF2B5EF4-FFF2-40B4-BE49-F238E27FC236}">
                <a16:creationId xmlns:a16="http://schemas.microsoft.com/office/drawing/2014/main" id="{04435CC0-6C25-22B5-623B-808846487A6D}"/>
              </a:ext>
            </a:extLst>
          </p:cNvPr>
          <p:cNvSpPr/>
          <p:nvPr/>
        </p:nvSpPr>
        <p:spPr>
          <a:xfrm>
            <a:off x="704560" y="427826"/>
            <a:ext cx="7734879" cy="1200329"/>
          </a:xfrm>
          <a:prstGeom prst="rect">
            <a:avLst/>
          </a:prstGeom>
          <a:noFill/>
        </p:spPr>
        <p:txBody>
          <a:bodyPr wrap="square" lIns="91440" tIns="45720" rIns="91440" bIns="45720">
            <a:spAutoFit/>
          </a:bodyPr>
          <a:lstStyle/>
          <a:p>
            <a:pPr algn="l" fontAlgn="base"/>
            <a:r>
              <a:rPr lang="es-ES" sz="7200" i="0" dirty="0" err="1">
                <a:solidFill>
                  <a:srgbClr val="008000"/>
                </a:solidFill>
                <a:effectLst/>
                <a:latin typeface="Bahnschrift Light Condensed" panose="020B0502040204020203" pitchFamily="34" charset="0"/>
              </a:rPr>
              <a:t>package.json</a:t>
            </a:r>
            <a:endParaRPr lang="es-ES" sz="7200" i="0" dirty="0">
              <a:solidFill>
                <a:srgbClr val="008000"/>
              </a:solidFill>
              <a:effectLst/>
              <a:latin typeface="Bahnschrift Light Condensed" panose="020B0502040204020203" pitchFamily="34" charset="0"/>
            </a:endParaRPr>
          </a:p>
        </p:txBody>
      </p:sp>
    </p:spTree>
    <p:extLst>
      <p:ext uri="{BB962C8B-B14F-4D97-AF65-F5344CB8AC3E}">
        <p14:creationId xmlns:p14="http://schemas.microsoft.com/office/powerpoint/2010/main" val="1253723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73"/>
        <p:cNvGrpSpPr/>
        <p:nvPr/>
      </p:nvGrpSpPr>
      <p:grpSpPr>
        <a:xfrm>
          <a:off x="0" y="0"/>
          <a:ext cx="0" cy="0"/>
          <a:chOff x="0" y="0"/>
          <a:chExt cx="0" cy="0"/>
        </a:xfrm>
      </p:grpSpPr>
      <p:sp>
        <p:nvSpPr>
          <p:cNvPr id="3" name="Rectángulo 2">
            <a:extLst>
              <a:ext uri="{FF2B5EF4-FFF2-40B4-BE49-F238E27FC236}">
                <a16:creationId xmlns:a16="http://schemas.microsoft.com/office/drawing/2014/main" id="{E78EE1E1-B791-8226-8170-0AA3EB866A8A}"/>
              </a:ext>
            </a:extLst>
          </p:cNvPr>
          <p:cNvSpPr/>
          <p:nvPr/>
        </p:nvSpPr>
        <p:spPr>
          <a:xfrm>
            <a:off x="704560" y="0"/>
            <a:ext cx="7836946" cy="5143500"/>
          </a:xfrm>
          <a:prstGeom prst="rect">
            <a:avLst/>
          </a:prstGeom>
          <a:solidFill>
            <a:schemeClr val="tx1">
              <a:lumMod val="85000"/>
              <a:lumOff val="1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just"/>
            <a:endParaRPr lang="es-ES" sz="2000" b="1" i="0" dirty="0">
              <a:solidFill>
                <a:schemeClr val="bg1">
                  <a:lumMod val="75000"/>
                </a:schemeClr>
              </a:solidFill>
              <a:effectLst/>
            </a:endParaRPr>
          </a:p>
          <a:p>
            <a:pPr algn="l" fontAlgn="base"/>
            <a:endParaRPr lang="es-ES" sz="2400" b="0" i="0" dirty="0">
              <a:solidFill>
                <a:schemeClr val="bg1">
                  <a:lumMod val="65000"/>
                </a:schemeClr>
              </a:solidFill>
              <a:effectLst/>
              <a:latin typeface="inherit"/>
            </a:endParaRPr>
          </a:p>
        </p:txBody>
      </p:sp>
      <p:sp>
        <p:nvSpPr>
          <p:cNvPr id="2" name="Rectángulo 1">
            <a:extLst>
              <a:ext uri="{FF2B5EF4-FFF2-40B4-BE49-F238E27FC236}">
                <a16:creationId xmlns:a16="http://schemas.microsoft.com/office/drawing/2014/main" id="{04435CC0-6C25-22B5-623B-808846487A6D}"/>
              </a:ext>
            </a:extLst>
          </p:cNvPr>
          <p:cNvSpPr/>
          <p:nvPr/>
        </p:nvSpPr>
        <p:spPr>
          <a:xfrm>
            <a:off x="930470" y="513887"/>
            <a:ext cx="7734879" cy="1200329"/>
          </a:xfrm>
          <a:prstGeom prst="rect">
            <a:avLst/>
          </a:prstGeom>
          <a:noFill/>
        </p:spPr>
        <p:txBody>
          <a:bodyPr wrap="square" lIns="91440" tIns="45720" rIns="91440" bIns="45720">
            <a:spAutoFit/>
          </a:bodyPr>
          <a:lstStyle/>
          <a:p>
            <a:pPr algn="l" fontAlgn="base"/>
            <a:r>
              <a:rPr lang="es-ES" sz="7200" i="0" dirty="0" err="1">
                <a:solidFill>
                  <a:srgbClr val="008000"/>
                </a:solidFill>
                <a:effectLst/>
                <a:latin typeface="Bahnschrift Light Condensed" panose="020B0502040204020203" pitchFamily="34" charset="0"/>
              </a:rPr>
              <a:t>package.json</a:t>
            </a:r>
            <a:endParaRPr lang="es-ES" sz="7200" i="0" dirty="0">
              <a:solidFill>
                <a:srgbClr val="008000"/>
              </a:solidFill>
              <a:effectLst/>
              <a:latin typeface="Bahnschrift Light Condensed" panose="020B0502040204020203" pitchFamily="34" charset="0"/>
            </a:endParaRPr>
          </a:p>
        </p:txBody>
      </p:sp>
      <p:sp>
        <p:nvSpPr>
          <p:cNvPr id="5" name="Rectangle 2">
            <a:extLst>
              <a:ext uri="{FF2B5EF4-FFF2-40B4-BE49-F238E27FC236}">
                <a16:creationId xmlns:a16="http://schemas.microsoft.com/office/drawing/2014/main" id="{C543D1F0-7832-EACC-5890-3794A8B72CF0}"/>
              </a:ext>
            </a:extLst>
          </p:cNvPr>
          <p:cNvSpPr>
            <a:spLocks noChangeArrowheads="1"/>
          </p:cNvSpPr>
          <p:nvPr/>
        </p:nvSpPr>
        <p:spPr bwMode="auto">
          <a:xfrm>
            <a:off x="1043492" y="1984516"/>
            <a:ext cx="7024743" cy="1538883"/>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000" b="0" i="0" u="none" strike="noStrike" cap="none" normalizeH="0" baseline="0" dirty="0">
                <a:ln>
                  <a:noFill/>
                </a:ln>
                <a:solidFill>
                  <a:schemeClr val="bg1">
                    <a:lumMod val="85000"/>
                  </a:schemeClr>
                </a:solidFill>
                <a:effectLst/>
                <a:latin typeface="Lato" panose="020F0502020204030203" pitchFamily="34" charset="0"/>
              </a:rPr>
              <a:t>Este archivo es generado automáticamente mediante la ejecución de un script de </a:t>
            </a:r>
            <a:r>
              <a:rPr kumimoji="0" lang="es-ES" altLang="es-ES" sz="2000" b="1" i="0" u="none" strike="noStrike" cap="none" normalizeH="0" baseline="0" dirty="0">
                <a:ln>
                  <a:noFill/>
                </a:ln>
                <a:solidFill>
                  <a:schemeClr val="bg1">
                    <a:lumMod val="85000"/>
                  </a:schemeClr>
                </a:solidFill>
                <a:effectLst/>
                <a:latin typeface="Lato" panose="020F0502020204030203" pitchFamily="34" charset="0"/>
              </a:rPr>
              <a:t>npm:</a:t>
            </a:r>
            <a:r>
              <a:rPr kumimoji="0" lang="es-ES" altLang="es-ES" sz="2000" b="0" i="0" u="none" strike="noStrike" cap="none" normalizeH="0" baseline="0" dirty="0">
                <a:ln>
                  <a:noFill/>
                </a:ln>
                <a:solidFill>
                  <a:schemeClr val="bg1">
                    <a:lumMod val="85000"/>
                  </a:schemeClr>
                </a:solidFill>
                <a:effectLst/>
                <a:latin typeface="Lato" panose="020F0502020204030203" pitchFamily="34" charset="0"/>
              </a:rPr>
              <a:t> </a:t>
            </a:r>
            <a:r>
              <a:rPr kumimoji="0" lang="es-ES" altLang="es-ES" sz="2000" b="0" i="0" u="none" strike="noStrike" cap="none" normalizeH="0" baseline="0" dirty="0">
                <a:ln>
                  <a:noFill/>
                </a:ln>
                <a:solidFill>
                  <a:srgbClr val="669900"/>
                </a:solidFill>
                <a:effectLst/>
                <a:latin typeface="Roboto Mono" panose="00000009000000000000" pitchFamily="49" charset="0"/>
              </a:rPr>
              <a:t>npm </a:t>
            </a:r>
            <a:r>
              <a:rPr kumimoji="0" lang="es-ES" altLang="es-ES" sz="2000" b="0" i="0" u="none" strike="noStrike" cap="none" normalizeH="0" baseline="0" dirty="0" err="1">
                <a:ln>
                  <a:noFill/>
                </a:ln>
                <a:solidFill>
                  <a:srgbClr val="669900"/>
                </a:solidFill>
                <a:effectLst/>
                <a:latin typeface="Roboto Mono" panose="00000009000000000000" pitchFamily="49" charset="0"/>
              </a:rPr>
              <a:t>init</a:t>
            </a:r>
            <a:r>
              <a:rPr kumimoji="0" lang="es-ES" altLang="es-ES" sz="2000" b="0" i="0" u="none" strike="noStrike" cap="none" normalizeH="0" baseline="0" dirty="0">
                <a:ln>
                  <a:noFill/>
                </a:ln>
                <a:solidFill>
                  <a:srgbClr val="669900"/>
                </a:solidFill>
                <a:effectLst/>
                <a:latin typeface="Lato" panose="020F0502020204030203" pitchFamily="34" charset="0"/>
              </a:rPr>
              <a:t> </a:t>
            </a:r>
            <a:r>
              <a:rPr kumimoji="0" lang="es-ES" altLang="es-ES" sz="2000" b="0" i="0" u="none" strike="noStrike" cap="none" normalizeH="0" baseline="0" dirty="0">
                <a:ln>
                  <a:noFill/>
                </a:ln>
                <a:solidFill>
                  <a:schemeClr val="bg1">
                    <a:lumMod val="85000"/>
                  </a:schemeClr>
                </a:solidFill>
                <a:effectLst/>
                <a:latin typeface="Lato" panose="020F0502020204030203" pitchFamily="34" charset="0"/>
              </a:rPr>
              <a:t>, este script es ejecutado para inicializar un proyecto JavaScript, al ejecutarlo la linea de comandos te hará algunas preguntas para crear el paquete:</a:t>
            </a:r>
            <a:r>
              <a:rPr kumimoji="0" lang="es-ES" altLang="es-ES" sz="2000" b="0" i="0" u="none" strike="noStrike" cap="none" normalizeH="0" baseline="0" dirty="0">
                <a:ln>
                  <a:noFill/>
                </a:ln>
                <a:solidFill>
                  <a:schemeClr val="bg1">
                    <a:lumMod val="85000"/>
                  </a:schemeClr>
                </a:solidFill>
                <a:effectLst/>
              </a:rPr>
              <a:t> </a:t>
            </a:r>
            <a:endParaRPr kumimoji="0" lang="es-ES" altLang="es-ES" sz="2000" b="0" i="0" u="none" strike="noStrike" cap="none" normalizeH="0" baseline="0" dirty="0">
              <a:ln>
                <a:noFill/>
              </a:ln>
              <a:solidFill>
                <a:schemeClr val="bg1">
                  <a:lumMod val="85000"/>
                </a:schemeClr>
              </a:solidFill>
              <a:effectLst/>
              <a:latin typeface="Arial" panose="020B0604020202020204" pitchFamily="34" charset="0"/>
            </a:endParaRPr>
          </a:p>
        </p:txBody>
      </p:sp>
    </p:spTree>
    <p:extLst>
      <p:ext uri="{BB962C8B-B14F-4D97-AF65-F5344CB8AC3E}">
        <p14:creationId xmlns:p14="http://schemas.microsoft.com/office/powerpoint/2010/main" val="350945964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TotalTime>
  <Words>276</Words>
  <Application>Microsoft Office PowerPoint</Application>
  <PresentationFormat>Presentación en pantalla (16:9)</PresentationFormat>
  <Paragraphs>24</Paragraphs>
  <Slides>11</Slides>
  <Notes>11</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11</vt:i4>
      </vt:variant>
    </vt:vector>
  </HeadingPairs>
  <TitlesOfParts>
    <vt:vector size="19" baseType="lpstr">
      <vt:lpstr>Arial</vt:lpstr>
      <vt:lpstr>Bahnschrift Light Condensed</vt:lpstr>
      <vt:lpstr>Bahnschrift Light SemiCondensed</vt:lpstr>
      <vt:lpstr>inherit</vt:lpstr>
      <vt:lpstr>Lato</vt:lpstr>
      <vt:lpstr>Merriweather</vt:lpstr>
      <vt:lpstr>Roboto Mono</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Emanuel Arroyo</cp:lastModifiedBy>
  <cp:revision>2</cp:revision>
  <dcterms:modified xsi:type="dcterms:W3CDTF">2023-03-03T00:03:39Z</dcterms:modified>
</cp:coreProperties>
</file>