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84" r:id="rId7"/>
    <p:sldId id="285" r:id="rId8"/>
    <p:sldId id="283" r:id="rId9"/>
    <p:sldId id="286" r:id="rId10"/>
    <p:sldId id="264" r:id="rId11"/>
    <p:sldId id="275" r:id="rId12"/>
  </p:sldIdLst>
  <p:sldSz cx="9144000" cy="5143500" type="screen16x9"/>
  <p:notesSz cx="6858000" cy="9144000"/>
  <p:embeddedFontLst>
    <p:embeddedFont>
      <p:font typeface="Frank Ruhl Libre Light" pitchFamily="2" charset="-79"/>
      <p:regular r:id="rId14"/>
      <p:bold r:id="rId15"/>
    </p:embeddedFont>
    <p:embeddedFont>
      <p:font typeface="IBM Plex Sans Condensed" panose="020B0506050203000203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7F63E-57F5-4C54-9A4F-B9EE28148399}">
  <a:tblStyle styleId="{A707F63E-57F5-4C54-9A4F-B9EE28148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9"/>
    <p:restoredTop sz="94599"/>
  </p:normalViewPr>
  <p:slideViewPr>
    <p:cSldViewPr snapToGrid="0" snapToObjects="1">
      <p:cViewPr varScale="1">
        <p:scale>
          <a:sx n="91" d="100"/>
          <a:sy n="91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08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94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50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D3E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16506-5B58-204E-95CF-DB32F783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27" y="704892"/>
            <a:ext cx="3813044" cy="3813044"/>
          </a:xfrm>
          <a:prstGeom prst="rect">
            <a:avLst/>
          </a:prstGeom>
        </p:spPr>
      </p:pic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383272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Study Group Improvements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More simple way to organize a group</a:t>
            </a: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Improved Interface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Move visually appealing</a:t>
            </a:r>
            <a:endParaRPr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Improved Usability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Use “return/enter” button instead of clicking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02BA8E3-0B19-404C-8DA7-F94662F6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19" y="22125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body" idx="4294967295"/>
          </p:nvPr>
        </p:nvSpPr>
        <p:spPr>
          <a:xfrm>
            <a:off x="4823211" y="373500"/>
            <a:ext cx="22224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DF6DA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MOBILE PROJECT</a:t>
            </a:r>
            <a:endParaRPr sz="1800" b="1">
              <a:solidFill>
                <a:srgbClr val="FDF6DA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1575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CE6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Place your screenshot here</a:t>
            </a:r>
            <a:endParaRPr sz="100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1" name="Google Shape;281;p31"/>
          <p:cNvGrpSpPr/>
          <p:nvPr/>
        </p:nvGrpSpPr>
        <p:grpSpPr>
          <a:xfrm>
            <a:off x="2098375" y="373572"/>
            <a:ext cx="2119546" cy="4396359"/>
            <a:chOff x="2547150" y="238125"/>
            <a:chExt cx="2525675" cy="5238750"/>
          </a:xfrm>
        </p:grpSpPr>
        <p:sp>
          <p:nvSpPr>
            <p:cNvPr id="282" name="Google Shape;2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0" dist="19050" dir="5400000" algn="bl" rotWithShape="0">
                <a:srgbClr val="010E1B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376;p37">
            <a:extLst>
              <a:ext uri="{FF2B5EF4-FFF2-40B4-BE49-F238E27FC236}">
                <a16:creationId xmlns:a16="http://schemas.microsoft.com/office/drawing/2014/main" id="{ED9B5D48-F58E-1641-A963-FD7BC76D7AC9}"/>
              </a:ext>
            </a:extLst>
          </p:cNvPr>
          <p:cNvGrpSpPr/>
          <p:nvPr/>
        </p:nvGrpSpPr>
        <p:grpSpPr>
          <a:xfrm>
            <a:off x="331934" y="2257112"/>
            <a:ext cx="786545" cy="760703"/>
            <a:chOff x="1934025" y="1001650"/>
            <a:chExt cx="415300" cy="355600"/>
          </a:xfrm>
        </p:grpSpPr>
        <p:sp>
          <p:nvSpPr>
            <p:cNvPr id="6" name="Google Shape;377;p37">
              <a:extLst>
                <a:ext uri="{FF2B5EF4-FFF2-40B4-BE49-F238E27FC236}">
                  <a16:creationId xmlns:a16="http://schemas.microsoft.com/office/drawing/2014/main" id="{AC9B454C-8C94-FB4E-8F27-C39FAF57F2FD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;p37">
              <a:extLst>
                <a:ext uri="{FF2B5EF4-FFF2-40B4-BE49-F238E27FC236}">
                  <a16:creationId xmlns:a16="http://schemas.microsoft.com/office/drawing/2014/main" id="{7AFDF909-680A-5748-BEAD-C44202A79C2D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9;p37">
              <a:extLst>
                <a:ext uri="{FF2B5EF4-FFF2-40B4-BE49-F238E27FC236}">
                  <a16:creationId xmlns:a16="http://schemas.microsoft.com/office/drawing/2014/main" id="{E463C53D-2202-0242-97B8-0439314F1CAD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;p37">
              <a:extLst>
                <a:ext uri="{FF2B5EF4-FFF2-40B4-BE49-F238E27FC236}">
                  <a16:creationId xmlns:a16="http://schemas.microsoft.com/office/drawing/2014/main" id="{355AC089-DA08-1A42-A201-1E471E87E9A2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03;p37">
            <a:extLst>
              <a:ext uri="{FF2B5EF4-FFF2-40B4-BE49-F238E27FC236}">
                <a16:creationId xmlns:a16="http://schemas.microsoft.com/office/drawing/2014/main" id="{8012503B-D816-EE4F-83F3-B2C5B26DA2C4}"/>
              </a:ext>
            </a:extLst>
          </p:cNvPr>
          <p:cNvGrpSpPr/>
          <p:nvPr/>
        </p:nvGrpSpPr>
        <p:grpSpPr>
          <a:xfrm>
            <a:off x="903852" y="1982704"/>
            <a:ext cx="494561" cy="589046"/>
            <a:chOff x="1923675" y="1633650"/>
            <a:chExt cx="436000" cy="435975"/>
          </a:xfrm>
        </p:grpSpPr>
        <p:sp>
          <p:nvSpPr>
            <p:cNvPr id="11" name="Google Shape;404;p37">
              <a:extLst>
                <a:ext uri="{FF2B5EF4-FFF2-40B4-BE49-F238E27FC236}">
                  <a16:creationId xmlns:a16="http://schemas.microsoft.com/office/drawing/2014/main" id="{9B47BE5E-B569-8348-8728-55EF0AB4EE29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5;p37">
              <a:extLst>
                <a:ext uri="{FF2B5EF4-FFF2-40B4-BE49-F238E27FC236}">
                  <a16:creationId xmlns:a16="http://schemas.microsoft.com/office/drawing/2014/main" id="{F7683919-52F1-B947-81E1-7566AD85FB36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6;p37">
              <a:extLst>
                <a:ext uri="{FF2B5EF4-FFF2-40B4-BE49-F238E27FC236}">
                  <a16:creationId xmlns:a16="http://schemas.microsoft.com/office/drawing/2014/main" id="{E711ED09-2A95-6843-A390-7320DE2A46F5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7;p37">
              <a:extLst>
                <a:ext uri="{FF2B5EF4-FFF2-40B4-BE49-F238E27FC236}">
                  <a16:creationId xmlns:a16="http://schemas.microsoft.com/office/drawing/2014/main" id="{70641479-2551-D84D-AA40-51E232445CD8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8;p37">
              <a:extLst>
                <a:ext uri="{FF2B5EF4-FFF2-40B4-BE49-F238E27FC236}">
                  <a16:creationId xmlns:a16="http://schemas.microsoft.com/office/drawing/2014/main" id="{64DBD559-64D5-404A-A730-61A415B94DCD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;p37">
              <a:extLst>
                <a:ext uri="{FF2B5EF4-FFF2-40B4-BE49-F238E27FC236}">
                  <a16:creationId xmlns:a16="http://schemas.microsoft.com/office/drawing/2014/main" id="{2DAF6852-DD70-7140-AE11-DD8B983ACE72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729415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 err="1"/>
              <a:t>Studybook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41875" y="2287248"/>
            <a:ext cx="1654042" cy="5688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Features</a:t>
            </a:r>
            <a:endParaRPr sz="3200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-US" u="sng" dirty="0"/>
              <a:t>Educational tool to help students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-US" dirty="0"/>
              <a:t>Login page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-US" dirty="0"/>
              <a:t>Create an account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en-US" dirty="0"/>
              <a:t>Choose your classes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en-US" dirty="0"/>
              <a:t>Networking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◎"/>
            </a:pPr>
            <a:r>
              <a:rPr lang="en-US" dirty="0"/>
              <a:t>Organize a study group!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4" y="1608150"/>
            <a:ext cx="49640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DF6DA"/>
                </a:solidFill>
              </a:rPr>
              <a:t>Code Overview</a:t>
            </a:r>
            <a:endParaRPr sz="6000" dirty="0">
              <a:solidFill>
                <a:srgbClr val="FDF6DA"/>
              </a:solidFill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291544" y="1123522"/>
            <a:ext cx="1840997" cy="1840987"/>
            <a:chOff x="6643075" y="3664250"/>
            <a:chExt cx="407950" cy="407975"/>
          </a:xfrm>
        </p:grpSpPr>
        <p:sp>
          <p:nvSpPr>
            <p:cNvPr id="121" name="Google Shape;12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 rot="-587347">
            <a:off x="1183544" y="3204300"/>
            <a:ext cx="756889" cy="756846"/>
            <a:chOff x="576250" y="4319400"/>
            <a:chExt cx="442075" cy="442050"/>
          </a:xfrm>
        </p:grpSpPr>
        <p:sp>
          <p:nvSpPr>
            <p:cNvPr id="124" name="Google Shape;12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/>
          <p:nvPr/>
        </p:nvSpPr>
        <p:spPr>
          <a:xfrm>
            <a:off x="851504" y="1548807"/>
            <a:ext cx="287750" cy="2747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2697479">
            <a:off x="2747802" y="2955516"/>
            <a:ext cx="436838" cy="4171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93385" y="2717391"/>
            <a:ext cx="174983" cy="1671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1280255">
            <a:off x="652129" y="2377597"/>
            <a:ext cx="174931" cy="1671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" name="Google Shape;138;p19">
            <a:extLst>
              <a:ext uri="{FF2B5EF4-FFF2-40B4-BE49-F238E27FC236}">
                <a16:creationId xmlns:a16="http://schemas.microsoft.com/office/drawing/2014/main" id="{1BF0FE5F-B52D-A242-9EAE-D00B823B1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875" y="2168898"/>
            <a:ext cx="1341900" cy="96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UM</a:t>
            </a:r>
            <a:r>
              <a:rPr lang="en" sz="4400" dirty="0"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</a:rPr>
              <a:t>L</a:t>
            </a:r>
            <a:endParaRPr sz="4400" dirty="0">
              <a:effectLst>
                <a:outerShdw blurRad="50800" dist="50800" dir="5400000" algn="ctr" rotWithShape="0">
                  <a:srgbClr val="000000">
                    <a:alpha val="23000"/>
                  </a:srgbClr>
                </a:outerShdw>
              </a:effectLst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5099D27-D969-C549-B7BB-8247DE91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0" y="636473"/>
            <a:ext cx="5217069" cy="39128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Design Decisions</a:t>
            </a:r>
          </a:p>
          <a:p>
            <a:pPr marL="285750" indent="-285750"/>
            <a:r>
              <a:rPr lang="en-US" dirty="0"/>
              <a:t>Login Page</a:t>
            </a:r>
          </a:p>
          <a:p>
            <a:pPr marL="285750" indent="-285750"/>
            <a:r>
              <a:rPr lang="en-US" dirty="0"/>
              <a:t>Registering</a:t>
            </a:r>
          </a:p>
          <a:p>
            <a:pPr marL="285750" indent="-285750"/>
            <a:r>
              <a:rPr lang="en-US" dirty="0"/>
              <a:t>How to connect with others?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Challenges</a:t>
            </a:r>
          </a:p>
          <a:p>
            <a:pPr marL="285750" indent="-285750"/>
            <a:r>
              <a:rPr lang="en-US" dirty="0"/>
              <a:t>Storing information</a:t>
            </a:r>
          </a:p>
          <a:p>
            <a:pPr marL="285750" indent="-285750"/>
            <a:r>
              <a:rPr lang="en-US" dirty="0"/>
              <a:t>Chatroom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8B99C-B800-584E-B3B7-E90D4A80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6" y="2083898"/>
            <a:ext cx="1341900" cy="754995"/>
          </a:xfrm>
        </p:spPr>
        <p:txBody>
          <a:bodyPr/>
          <a:lstStyle/>
          <a:p>
            <a:pPr algn="l"/>
            <a:r>
              <a:rPr lang="en-US" sz="2400" dirty="0">
                <a:effectLst>
                  <a:outerShdw dist="50800" dir="5400000" algn="ctr" rotWithShape="0">
                    <a:srgbClr val="000000">
                      <a:alpha val="20000"/>
                    </a:srgbClr>
                  </a:outerShdw>
                  <a:reflection stA="0" endPos="65000" dist="50800" dir="5400000" sy="-100000" algn="bl" rotWithShape="0"/>
                </a:effectLst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257635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4" y="1608150"/>
            <a:ext cx="49640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DF6DA"/>
                </a:solidFill>
              </a:rPr>
              <a:t>Instructions</a:t>
            </a:r>
            <a:endParaRPr sz="6000" dirty="0">
              <a:solidFill>
                <a:srgbClr val="FDF6DA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" name="Google Shape;494;p37">
            <a:extLst>
              <a:ext uri="{FF2B5EF4-FFF2-40B4-BE49-F238E27FC236}">
                <a16:creationId xmlns:a16="http://schemas.microsoft.com/office/drawing/2014/main" id="{BF0AA6DB-1335-0F49-8198-1ABFD083C129}"/>
              </a:ext>
            </a:extLst>
          </p:cNvPr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21" name="Google Shape;495;p37">
              <a:extLst>
                <a:ext uri="{FF2B5EF4-FFF2-40B4-BE49-F238E27FC236}">
                  <a16:creationId xmlns:a16="http://schemas.microsoft.com/office/drawing/2014/main" id="{7587CDE2-A6AD-2346-8AED-B3B6613C5B96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6;p37">
              <a:extLst>
                <a:ext uri="{FF2B5EF4-FFF2-40B4-BE49-F238E27FC236}">
                  <a16:creationId xmlns:a16="http://schemas.microsoft.com/office/drawing/2014/main" id="{F8722936-9B63-2B48-A9F5-66ADF6AF9EB9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94;p37">
            <a:extLst>
              <a:ext uri="{FF2B5EF4-FFF2-40B4-BE49-F238E27FC236}">
                <a16:creationId xmlns:a16="http://schemas.microsoft.com/office/drawing/2014/main" id="{38D55355-E95C-4B4A-9525-A0B070449627}"/>
              </a:ext>
            </a:extLst>
          </p:cNvPr>
          <p:cNvGrpSpPr/>
          <p:nvPr/>
        </p:nvGrpSpPr>
        <p:grpSpPr>
          <a:xfrm>
            <a:off x="1479238" y="1870941"/>
            <a:ext cx="1099190" cy="884752"/>
            <a:chOff x="5247525" y="3007275"/>
            <a:chExt cx="517575" cy="384825"/>
          </a:xfrm>
          <a:noFill/>
          <a:effectLst/>
        </p:grpSpPr>
        <p:sp>
          <p:nvSpPr>
            <p:cNvPr id="24" name="Google Shape;495;p37">
              <a:extLst>
                <a:ext uri="{FF2B5EF4-FFF2-40B4-BE49-F238E27FC236}">
                  <a16:creationId xmlns:a16="http://schemas.microsoft.com/office/drawing/2014/main" id="{C44EC64A-E47C-8D49-89C3-249CFEC169FF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6;p37">
              <a:extLst>
                <a:ext uri="{FF2B5EF4-FFF2-40B4-BE49-F238E27FC236}">
                  <a16:creationId xmlns:a16="http://schemas.microsoft.com/office/drawing/2014/main" id="{E31F5768-93FA-AE43-86AD-FBB74F42B569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90;p37">
            <a:extLst>
              <a:ext uri="{FF2B5EF4-FFF2-40B4-BE49-F238E27FC236}">
                <a16:creationId xmlns:a16="http://schemas.microsoft.com/office/drawing/2014/main" id="{FDC2AE6B-1B40-5E44-B94D-6FBCEE1F1F6E}"/>
              </a:ext>
            </a:extLst>
          </p:cNvPr>
          <p:cNvGrpSpPr/>
          <p:nvPr/>
        </p:nvGrpSpPr>
        <p:grpSpPr>
          <a:xfrm>
            <a:off x="1060265" y="1608150"/>
            <a:ext cx="1937137" cy="1836799"/>
            <a:chOff x="2583100" y="2973775"/>
            <a:chExt cx="461550" cy="437200"/>
          </a:xfrm>
          <a:effectLst/>
        </p:grpSpPr>
        <p:sp>
          <p:nvSpPr>
            <p:cNvPr id="27" name="Google Shape;491;p37">
              <a:extLst>
                <a:ext uri="{FF2B5EF4-FFF2-40B4-BE49-F238E27FC236}">
                  <a16:creationId xmlns:a16="http://schemas.microsoft.com/office/drawing/2014/main" id="{B2CD4A4D-4EA9-F646-919F-8B353CCEC595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92;p37">
              <a:extLst>
                <a:ext uri="{FF2B5EF4-FFF2-40B4-BE49-F238E27FC236}">
                  <a16:creationId xmlns:a16="http://schemas.microsoft.com/office/drawing/2014/main" id="{6B6BF536-D7A4-E341-A2A1-EBB1F8438FA6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57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2183374" y="1026000"/>
            <a:ext cx="5238151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How to use: </a:t>
            </a:r>
          </a:p>
          <a:p>
            <a:pPr marL="342900"/>
            <a:r>
              <a:rPr lang="en-US" sz="2000" dirty="0"/>
              <a:t>Username/Password</a:t>
            </a:r>
          </a:p>
          <a:p>
            <a:pPr marL="342900"/>
            <a:r>
              <a:rPr lang="en-US" sz="2000" dirty="0"/>
              <a:t>Click “Register” to create an account</a:t>
            </a:r>
          </a:p>
          <a:p>
            <a:pPr marL="342900"/>
            <a:r>
              <a:rPr lang="en-US" sz="2000" dirty="0"/>
              <a:t>Fill in info</a:t>
            </a:r>
          </a:p>
          <a:p>
            <a:pPr marL="342900"/>
            <a:r>
              <a:rPr lang="en-US" sz="2000" dirty="0"/>
              <a:t>Use “login” to access an existing account</a:t>
            </a:r>
          </a:p>
          <a:p>
            <a:pPr marL="342900"/>
            <a:r>
              <a:rPr lang="en-US" sz="2000" dirty="0"/>
              <a:t>Choose classes to use!</a:t>
            </a:r>
            <a:endParaRPr sz="2000"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16D8F4-4A40-2A40-AA58-CF512CAF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8" y="1026001"/>
            <a:ext cx="1599587" cy="30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2183374" y="1026000"/>
            <a:ext cx="5238151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Buggy Stuff: </a:t>
            </a:r>
          </a:p>
          <a:p>
            <a:pPr marL="342900"/>
            <a:r>
              <a:rPr lang="en-US" sz="2000" dirty="0"/>
              <a:t>Nonexistent user</a:t>
            </a:r>
          </a:p>
          <a:p>
            <a:pPr marL="342900"/>
            <a:r>
              <a:rPr lang="en-US" sz="2000" dirty="0"/>
              <a:t>Chat inputs</a:t>
            </a: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16D8F4-4A40-2A40-AA58-CF512CAF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8" y="1026001"/>
            <a:ext cx="1599587" cy="30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89065"/>
      </p:ext>
    </p:extLst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143</Words>
  <Application>Microsoft Macintosh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 Ruhl Libre Light</vt:lpstr>
      <vt:lpstr>IBM Plex Sans Condensed</vt:lpstr>
      <vt:lpstr>Octavia template</vt:lpstr>
      <vt:lpstr> </vt:lpstr>
      <vt:lpstr>What is Studybook?</vt:lpstr>
      <vt:lpstr>Features</vt:lpstr>
      <vt:lpstr>Code Overview</vt:lpstr>
      <vt:lpstr>UML</vt:lpstr>
      <vt:lpstr>Code Overview</vt:lpstr>
      <vt:lpstr>Instructions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Studybook </dc:title>
  <cp:lastModifiedBy>Walter Tang</cp:lastModifiedBy>
  <cp:revision>14</cp:revision>
  <dcterms:modified xsi:type="dcterms:W3CDTF">2019-05-29T05:16:06Z</dcterms:modified>
</cp:coreProperties>
</file>