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sldIdLst>
    <p:sldId id="266" r:id="rId2"/>
    <p:sldId id="267" r:id="rId3"/>
    <p:sldId id="268" r:id="rId4"/>
    <p:sldId id="335" r:id="rId5"/>
    <p:sldId id="269" r:id="rId6"/>
    <p:sldId id="270" r:id="rId7"/>
    <p:sldId id="258" r:id="rId8"/>
    <p:sldId id="259" r:id="rId9"/>
    <p:sldId id="261" r:id="rId10"/>
    <p:sldId id="314" r:id="rId11"/>
    <p:sldId id="260" r:id="rId12"/>
    <p:sldId id="263" r:id="rId13"/>
    <p:sldId id="288" r:id="rId14"/>
    <p:sldId id="329" r:id="rId15"/>
    <p:sldId id="274" r:id="rId16"/>
    <p:sldId id="331" r:id="rId17"/>
    <p:sldId id="330" r:id="rId18"/>
    <p:sldId id="265" r:id="rId19"/>
    <p:sldId id="327" r:id="rId20"/>
    <p:sldId id="336" r:id="rId21"/>
    <p:sldId id="275" r:id="rId22"/>
    <p:sldId id="328" r:id="rId23"/>
    <p:sldId id="337" r:id="rId24"/>
    <p:sldId id="333" r:id="rId25"/>
    <p:sldId id="334" r:id="rId26"/>
    <p:sldId id="332" r:id="rId27"/>
    <p:sldId id="294" r:id="rId28"/>
    <p:sldId id="287" r:id="rId29"/>
    <p:sldId id="339" r:id="rId30"/>
    <p:sldId id="281" r:id="rId31"/>
    <p:sldId id="282" r:id="rId32"/>
    <p:sldId id="292" r:id="rId33"/>
    <p:sldId id="284" r:id="rId34"/>
    <p:sldId id="296" r:id="rId35"/>
    <p:sldId id="338" r:id="rId36"/>
    <p:sldId id="280" r:id="rId37"/>
    <p:sldId id="318" r:id="rId38"/>
    <p:sldId id="319" r:id="rId39"/>
    <p:sldId id="340" r:id="rId40"/>
    <p:sldId id="341" r:id="rId41"/>
    <p:sldId id="342" r:id="rId42"/>
    <p:sldId id="343" r:id="rId43"/>
    <p:sldId id="297" r:id="rId44"/>
    <p:sldId id="310" r:id="rId45"/>
    <p:sldId id="311" r:id="rId46"/>
    <p:sldId id="324" r:id="rId47"/>
    <p:sldId id="298" r:id="rId48"/>
    <p:sldId id="272" r:id="rId49"/>
    <p:sldId id="300" r:id="rId50"/>
    <p:sldId id="301" r:id="rId51"/>
    <p:sldId id="302" r:id="rId52"/>
    <p:sldId id="303" r:id="rId53"/>
    <p:sldId id="304" r:id="rId54"/>
    <p:sldId id="305" r:id="rId55"/>
    <p:sldId id="306" r:id="rId56"/>
    <p:sldId id="307" r:id="rId57"/>
    <p:sldId id="321" r:id="rId58"/>
    <p:sldId id="344" r:id="rId59"/>
    <p:sldId id="345" r:id="rId60"/>
    <p:sldId id="346" r:id="rId61"/>
    <p:sldId id="347"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557" autoAdjust="0"/>
    <p:restoredTop sz="94660"/>
  </p:normalViewPr>
  <p:slideViewPr>
    <p:cSldViewPr snapToGrid="0">
      <p:cViewPr varScale="1">
        <p:scale>
          <a:sx n="83" d="100"/>
          <a:sy n="83" d="100"/>
        </p:scale>
        <p:origin x="200" y="56"/>
      </p:cViewPr>
      <p:guideLst/>
    </p:cSldViewPr>
  </p:slideViewPr>
  <p:notesTextViewPr>
    <p:cViewPr>
      <p:scale>
        <a:sx n="1" d="1"/>
        <a:sy n="1" d="1"/>
      </p:scale>
      <p:origin x="0" y="0"/>
    </p:cViewPr>
  </p:notesTextViewPr>
  <p:sorterViewPr>
    <p:cViewPr>
      <p:scale>
        <a:sx n="80" d="100"/>
        <a:sy n="80" d="100"/>
      </p:scale>
      <p:origin x="0" y="-731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A36F61C-E75C-4776-9C51-E7B85A66A3D5}" type="datetimeFigureOut">
              <a:rPr lang="en-US" smtClean="0"/>
              <a:t>6/26/2025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EB7BD0-A304-4497-80D0-7532988679F6}" type="slidenum">
              <a:rPr lang="en-US" smtClean="0"/>
              <a:t>‹#›</a:t>
            </a:fld>
            <a:endParaRPr lang="en-US"/>
          </a:p>
        </p:txBody>
      </p:sp>
    </p:spTree>
    <p:extLst>
      <p:ext uri="{BB962C8B-B14F-4D97-AF65-F5344CB8AC3E}">
        <p14:creationId xmlns:p14="http://schemas.microsoft.com/office/powerpoint/2010/main" val="39619760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27</a:t>
            </a:fld>
            <a:endParaRPr lang="en-US"/>
          </a:p>
        </p:txBody>
      </p:sp>
    </p:spTree>
    <p:extLst>
      <p:ext uri="{BB962C8B-B14F-4D97-AF65-F5344CB8AC3E}">
        <p14:creationId xmlns:p14="http://schemas.microsoft.com/office/powerpoint/2010/main" val="8348197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28</a:t>
            </a:fld>
            <a:endParaRPr lang="en-US"/>
          </a:p>
        </p:txBody>
      </p:sp>
    </p:spTree>
    <p:extLst>
      <p:ext uri="{BB962C8B-B14F-4D97-AF65-F5344CB8AC3E}">
        <p14:creationId xmlns:p14="http://schemas.microsoft.com/office/powerpoint/2010/main" val="8827220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FF0-FDCE-E2F4-B856-A61F549BC7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C5906A2-EB76-291B-8833-43FB3CCB0E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DDEA2E5-9A00-5218-6DEE-21BEC1B5AB9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C9D804-8041-C454-FEF4-ED48CA0C10A6}"/>
              </a:ext>
            </a:extLst>
          </p:cNvPr>
          <p:cNvSpPr>
            <a:spLocks noGrp="1"/>
          </p:cNvSpPr>
          <p:nvPr>
            <p:ph type="sldNum" sz="quarter" idx="10"/>
          </p:nvPr>
        </p:nvSpPr>
        <p:spPr/>
        <p:txBody>
          <a:bodyPr/>
          <a:lstStyle/>
          <a:p>
            <a:fld id="{FFEB7BD0-A304-4497-80D0-7532988679F6}" type="slidenum">
              <a:rPr lang="en-US" smtClean="0"/>
              <a:t>29</a:t>
            </a:fld>
            <a:endParaRPr lang="en-US"/>
          </a:p>
        </p:txBody>
      </p:sp>
    </p:spTree>
    <p:extLst>
      <p:ext uri="{BB962C8B-B14F-4D97-AF65-F5344CB8AC3E}">
        <p14:creationId xmlns:p14="http://schemas.microsoft.com/office/powerpoint/2010/main" val="36013016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34</a:t>
            </a:fld>
            <a:endParaRPr lang="en-US"/>
          </a:p>
        </p:txBody>
      </p:sp>
    </p:spTree>
    <p:extLst>
      <p:ext uri="{BB962C8B-B14F-4D97-AF65-F5344CB8AC3E}">
        <p14:creationId xmlns:p14="http://schemas.microsoft.com/office/powerpoint/2010/main" val="367327804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C974B0-4D8F-6434-A92A-DF9DF6C789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817E32-9FFF-28B0-6319-BFD646084D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E5CF263-1592-8ABF-E004-7F1FB50532D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A2E066-DC07-F415-8FAC-15400373EA9C}"/>
              </a:ext>
            </a:extLst>
          </p:cNvPr>
          <p:cNvSpPr>
            <a:spLocks noGrp="1"/>
          </p:cNvSpPr>
          <p:nvPr>
            <p:ph type="sldNum" sz="quarter" idx="10"/>
          </p:nvPr>
        </p:nvSpPr>
        <p:spPr/>
        <p:txBody>
          <a:bodyPr/>
          <a:lstStyle/>
          <a:p>
            <a:fld id="{FFEB7BD0-A304-4497-80D0-7532988679F6}" type="slidenum">
              <a:rPr lang="en-US" smtClean="0"/>
              <a:t>35</a:t>
            </a:fld>
            <a:endParaRPr lang="en-US"/>
          </a:p>
        </p:txBody>
      </p:sp>
    </p:spTree>
    <p:extLst>
      <p:ext uri="{BB962C8B-B14F-4D97-AF65-F5344CB8AC3E}">
        <p14:creationId xmlns:p14="http://schemas.microsoft.com/office/powerpoint/2010/main" val="22246919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FEB7BD0-A304-4497-80D0-7532988679F6}" type="slidenum">
              <a:rPr lang="en-US" smtClean="0"/>
              <a:t>36</a:t>
            </a:fld>
            <a:endParaRPr lang="en-US"/>
          </a:p>
        </p:txBody>
      </p:sp>
    </p:spTree>
    <p:extLst>
      <p:ext uri="{BB962C8B-B14F-4D97-AF65-F5344CB8AC3E}">
        <p14:creationId xmlns:p14="http://schemas.microsoft.com/office/powerpoint/2010/main" val="1009679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E9B1-AB20-1D7E-F928-808A09C945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14168C-EEA0-AAF6-7FB1-F5714EFF6D0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01909C-6CE4-F904-10A0-32931BB17F4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A1F1712-ECD0-36B1-EFE5-5266D376B71D}"/>
              </a:ext>
            </a:extLst>
          </p:cNvPr>
          <p:cNvSpPr>
            <a:spLocks noGrp="1"/>
          </p:cNvSpPr>
          <p:nvPr>
            <p:ph type="sldNum" sz="quarter" idx="10"/>
          </p:nvPr>
        </p:nvSpPr>
        <p:spPr/>
        <p:txBody>
          <a:bodyPr/>
          <a:lstStyle/>
          <a:p>
            <a:fld id="{FFEB7BD0-A304-4497-80D0-7532988679F6}" type="slidenum">
              <a:rPr lang="en-US" smtClean="0"/>
              <a:t>37</a:t>
            </a:fld>
            <a:endParaRPr lang="en-US"/>
          </a:p>
        </p:txBody>
      </p:sp>
    </p:spTree>
    <p:extLst>
      <p:ext uri="{BB962C8B-B14F-4D97-AF65-F5344CB8AC3E}">
        <p14:creationId xmlns:p14="http://schemas.microsoft.com/office/powerpoint/2010/main" val="32403302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19A1D7-BA2E-A9D9-4ECB-8BDC2FB050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FDCFFA-714A-8F37-B090-81ADF51420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90454D-6A62-0D39-B83C-A39C0B09A02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F42ACFD-D086-032B-9298-D895474ED076}"/>
              </a:ext>
            </a:extLst>
          </p:cNvPr>
          <p:cNvSpPr>
            <a:spLocks noGrp="1"/>
          </p:cNvSpPr>
          <p:nvPr>
            <p:ph type="sldNum" sz="quarter" idx="10"/>
          </p:nvPr>
        </p:nvSpPr>
        <p:spPr/>
        <p:txBody>
          <a:bodyPr/>
          <a:lstStyle/>
          <a:p>
            <a:fld id="{FFEB7BD0-A304-4497-80D0-7532988679F6}" type="slidenum">
              <a:rPr lang="en-US" smtClean="0"/>
              <a:t>38</a:t>
            </a:fld>
            <a:endParaRPr lang="en-US"/>
          </a:p>
        </p:txBody>
      </p:sp>
    </p:spTree>
    <p:extLst>
      <p:ext uri="{BB962C8B-B14F-4D97-AF65-F5344CB8AC3E}">
        <p14:creationId xmlns:p14="http://schemas.microsoft.com/office/powerpoint/2010/main" val="33966650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DA944FA-3ACF-46F3-89C2-21FD22D74C90}"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36738107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944FA-3ACF-46F3-89C2-21FD22D74C90}"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8071237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944FA-3ACF-46F3-89C2-21FD22D74C90}"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31729733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DA944FA-3ACF-46F3-89C2-21FD22D74C90}"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27442874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8DA944FA-3ACF-46F3-89C2-21FD22D74C90}" type="datetimeFigureOut">
              <a:rPr lang="en-US" smtClean="0"/>
              <a:t>6/26/2025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215565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DA944FA-3ACF-46F3-89C2-21FD22D74C90}"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18876684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DA944FA-3ACF-46F3-89C2-21FD22D74C90}" type="datetimeFigureOut">
              <a:rPr lang="en-US" smtClean="0"/>
              <a:t>6/26/2025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31026493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DA944FA-3ACF-46F3-89C2-21FD22D74C90}" type="datetimeFigureOut">
              <a:rPr lang="en-US" smtClean="0"/>
              <a:t>6/26/2025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23545450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DA944FA-3ACF-46F3-89C2-21FD22D74C90}" type="datetimeFigureOut">
              <a:rPr lang="en-US" smtClean="0"/>
              <a:t>6/26/2025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18692086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A944FA-3ACF-46F3-89C2-21FD22D74C90}"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15366013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8DA944FA-3ACF-46F3-89C2-21FD22D74C90}" type="datetimeFigureOut">
              <a:rPr lang="en-US" smtClean="0"/>
              <a:t>6/26/2025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699A1D2-4D6C-48AD-A81D-F271CF661B48}" type="slidenum">
              <a:rPr lang="en-US" smtClean="0"/>
              <a:t>‹#›</a:t>
            </a:fld>
            <a:endParaRPr lang="en-US"/>
          </a:p>
        </p:txBody>
      </p:sp>
    </p:spTree>
    <p:extLst>
      <p:ext uri="{BB962C8B-B14F-4D97-AF65-F5344CB8AC3E}">
        <p14:creationId xmlns:p14="http://schemas.microsoft.com/office/powerpoint/2010/main" val="190222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DA944FA-3ACF-46F3-89C2-21FD22D74C90}" type="datetimeFigureOut">
              <a:rPr lang="en-US" smtClean="0"/>
              <a:t>6/26/2025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699A1D2-4D6C-48AD-A81D-F271CF661B48}" type="slidenum">
              <a:rPr lang="en-US" smtClean="0"/>
              <a:t>‹#›</a:t>
            </a:fld>
            <a:endParaRPr lang="en-US"/>
          </a:p>
        </p:txBody>
      </p:sp>
    </p:spTree>
    <p:extLst>
      <p:ext uri="{BB962C8B-B14F-4D97-AF65-F5344CB8AC3E}">
        <p14:creationId xmlns:p14="http://schemas.microsoft.com/office/powerpoint/2010/main" val="3127856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2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91.png"/><Relationship Id="rId1" Type="http://schemas.openxmlformats.org/officeDocument/2006/relationships/slideLayout" Target="../slideLayouts/slideLayout2.xml"/><Relationship Id="rId5" Type="http://schemas.openxmlformats.org/officeDocument/2006/relationships/image" Target="../media/image190.png"/><Relationship Id="rId4" Type="http://schemas.openxmlformats.org/officeDocument/2006/relationships/image" Target="../media/image180.png"/></Relationships>
</file>

<file path=ppt/slides/_rels/slide31.xml.rels><?xml version="1.0" encoding="UTF-8" standalone="yes"?>
<Relationships xmlns="http://schemas.openxmlformats.org/package/2006/relationships"><Relationship Id="rId3" Type="http://schemas.openxmlformats.org/officeDocument/2006/relationships/image" Target="../media/image170.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190.png"/><Relationship Id="rId4" Type="http://schemas.openxmlformats.org/officeDocument/2006/relationships/image" Target="../media/image180.png"/></Relationships>
</file>

<file path=ppt/slides/_rels/slide3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29.png"/></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3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5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Fraud (anomalies) detection and prevention</a:t>
            </a:r>
            <a:endParaRPr lang="en-US" dirty="0"/>
          </a:p>
        </p:txBody>
      </p:sp>
      <p:sp>
        <p:nvSpPr>
          <p:cNvPr id="3" name="Content Placeholder 2"/>
          <p:cNvSpPr>
            <a:spLocks noGrp="1"/>
          </p:cNvSpPr>
          <p:nvPr>
            <p:ph sz="half" idx="1"/>
          </p:nvPr>
        </p:nvSpPr>
        <p:spPr/>
        <p:txBody>
          <a:bodyPr>
            <a:normAutofit fontScale="92500" lnSpcReduction="10000"/>
          </a:bodyPr>
          <a:lstStyle/>
          <a:p>
            <a:r>
              <a:rPr lang="en-US" dirty="0"/>
              <a:t>One area that machine learning finds important applications is fraud detection. With such large sums of money at stake, it is easy to see why. </a:t>
            </a:r>
          </a:p>
          <a:p>
            <a:r>
              <a:rPr lang="en-US" dirty="0"/>
              <a:t>According to </a:t>
            </a:r>
            <a:r>
              <a:rPr lang="en-US" i="1" dirty="0"/>
              <a:t>Statista</a:t>
            </a:r>
            <a:r>
              <a:rPr lang="en-US" dirty="0"/>
              <a:t>, the global e-commerce fraud detection and prevention market was estimated at 36.7 billion U.S. dollars in 2021. Forecasts suggest that this figure will continue to grow steadily in the coming years, surpassing the 75 billion dollar mark by 2027.</a:t>
            </a:r>
          </a:p>
        </p:txBody>
      </p:sp>
      <p:pic>
        <p:nvPicPr>
          <p:cNvPr id="1026" name="Picture 2">
            <a:extLst>
              <a:ext uri="{FF2B5EF4-FFF2-40B4-BE49-F238E27FC236}">
                <a16:creationId xmlns:a16="http://schemas.microsoft.com/office/drawing/2014/main" id="{DDF4D776-1589-D8ED-45D5-EBA3C9DCF22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72200" y="2487621"/>
            <a:ext cx="5723848" cy="33225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84306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800D15-ED7E-62AB-052D-838601C49FA5}"/>
              </a:ext>
            </a:extLst>
          </p:cNvPr>
          <p:cNvSpPr>
            <a:spLocks noGrp="1"/>
          </p:cNvSpPr>
          <p:nvPr>
            <p:ph type="title"/>
          </p:nvPr>
        </p:nvSpPr>
        <p:spPr/>
        <p:txBody>
          <a:bodyPr/>
          <a:lstStyle/>
          <a:p>
            <a:r>
              <a:rPr lang="en-HK"/>
              <a:t>Libraries to be imported</a:t>
            </a:r>
            <a:endParaRPr lang="en-HK" dirty="0"/>
          </a:p>
        </p:txBody>
      </p:sp>
      <p:pic>
        <p:nvPicPr>
          <p:cNvPr id="4" name="Picture 3">
            <a:extLst>
              <a:ext uri="{FF2B5EF4-FFF2-40B4-BE49-F238E27FC236}">
                <a16:creationId xmlns:a16="http://schemas.microsoft.com/office/drawing/2014/main" id="{90D87C51-4D7C-040E-932C-D1282AE8F111}"/>
              </a:ext>
            </a:extLst>
          </p:cNvPr>
          <p:cNvPicPr>
            <a:picLocks noChangeAspect="1"/>
          </p:cNvPicPr>
          <p:nvPr/>
        </p:nvPicPr>
        <p:blipFill>
          <a:blip r:embed="rId2"/>
          <a:stretch>
            <a:fillRect/>
          </a:stretch>
        </p:blipFill>
        <p:spPr>
          <a:xfrm>
            <a:off x="1128019" y="1971472"/>
            <a:ext cx="7032425" cy="2063204"/>
          </a:xfrm>
          <a:prstGeom prst="rect">
            <a:avLst/>
          </a:prstGeom>
        </p:spPr>
      </p:pic>
    </p:spTree>
    <p:extLst>
      <p:ext uri="{BB962C8B-B14F-4D97-AF65-F5344CB8AC3E}">
        <p14:creationId xmlns:p14="http://schemas.microsoft.com/office/powerpoint/2010/main" val="35840963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pandas has a simple method for reading </a:t>
            </a:r>
            <a:r>
              <a:rPr lang="en-HK" sz="4000" dirty="0" err="1"/>
              <a:t>cvs</a:t>
            </a:r>
            <a:r>
              <a:rPr lang="en-HK" sz="4000" dirty="0"/>
              <a:t> file</a:t>
            </a:r>
            <a:endParaRPr lang="en-US" sz="4000" dirty="0"/>
          </a:p>
        </p:txBody>
      </p:sp>
      <p:pic>
        <p:nvPicPr>
          <p:cNvPr id="4" name="Picture 3">
            <a:extLst>
              <a:ext uri="{FF2B5EF4-FFF2-40B4-BE49-F238E27FC236}">
                <a16:creationId xmlns:a16="http://schemas.microsoft.com/office/drawing/2014/main" id="{CC65A340-E508-E275-4632-CCFA878AC2DA}"/>
              </a:ext>
            </a:extLst>
          </p:cNvPr>
          <p:cNvPicPr>
            <a:picLocks noChangeAspect="1"/>
          </p:cNvPicPr>
          <p:nvPr/>
        </p:nvPicPr>
        <p:blipFill>
          <a:blip r:embed="rId2"/>
          <a:stretch>
            <a:fillRect/>
          </a:stretch>
        </p:blipFill>
        <p:spPr>
          <a:xfrm>
            <a:off x="838200" y="1885687"/>
            <a:ext cx="6878010" cy="3772426"/>
          </a:xfrm>
          <a:prstGeom prst="rect">
            <a:avLst/>
          </a:prstGeom>
        </p:spPr>
      </p:pic>
    </p:spTree>
    <p:extLst>
      <p:ext uri="{BB962C8B-B14F-4D97-AF65-F5344CB8AC3E}">
        <p14:creationId xmlns:p14="http://schemas.microsoft.com/office/powerpoint/2010/main" val="12792222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778900E-5DA0-1D88-FD8D-2CEDDDD955A2}"/>
              </a:ext>
            </a:extLst>
          </p:cNvPr>
          <p:cNvPicPr>
            <a:picLocks noChangeAspect="1"/>
          </p:cNvPicPr>
          <p:nvPr/>
        </p:nvPicPr>
        <p:blipFill>
          <a:blip r:embed="rId2"/>
          <a:stretch>
            <a:fillRect/>
          </a:stretch>
        </p:blipFill>
        <p:spPr>
          <a:xfrm>
            <a:off x="838200" y="1885687"/>
            <a:ext cx="6878010" cy="3772426"/>
          </a:xfrm>
          <a:prstGeom prst="rect">
            <a:avLst/>
          </a:prstGeom>
        </p:spPr>
      </p:pic>
      <p:sp>
        <p:nvSpPr>
          <p:cNvPr id="2" name="Title 1"/>
          <p:cNvSpPr>
            <a:spLocks noGrp="1"/>
          </p:cNvSpPr>
          <p:nvPr>
            <p:ph type="title"/>
          </p:nvPr>
        </p:nvSpPr>
        <p:spPr/>
        <p:txBody>
          <a:bodyPr>
            <a:normAutofit/>
          </a:bodyPr>
          <a:lstStyle/>
          <a:p>
            <a:r>
              <a:rPr lang="en-HK" sz="4000" dirty="0"/>
              <a:t>pandas has a simple method for reading </a:t>
            </a:r>
            <a:r>
              <a:rPr lang="en-HK" sz="4000" dirty="0" err="1"/>
              <a:t>cvs</a:t>
            </a:r>
            <a:r>
              <a:rPr lang="en-HK" sz="4000" dirty="0"/>
              <a:t> file</a:t>
            </a:r>
            <a:endParaRPr lang="en-US" sz="4000" dirty="0"/>
          </a:p>
        </p:txBody>
      </p:sp>
      <p:sp>
        <p:nvSpPr>
          <p:cNvPr id="6" name="TextBox 5"/>
          <p:cNvSpPr txBox="1"/>
          <p:nvPr/>
        </p:nvSpPr>
        <p:spPr>
          <a:xfrm>
            <a:off x="8902700" y="3016251"/>
            <a:ext cx="1568827" cy="1200329"/>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HK" dirty="0"/>
              <a:t>‘:’ represents</a:t>
            </a:r>
          </a:p>
          <a:p>
            <a:r>
              <a:rPr lang="en-HK" dirty="0">
                <a:solidFill>
                  <a:srgbClr val="002060"/>
                </a:solidFill>
              </a:rPr>
              <a:t>missing values</a:t>
            </a:r>
          </a:p>
          <a:p>
            <a:r>
              <a:rPr lang="en-HK" dirty="0">
                <a:solidFill>
                  <a:srgbClr val="002060"/>
                </a:solidFill>
              </a:rPr>
              <a:t>(not-available</a:t>
            </a:r>
          </a:p>
          <a:p>
            <a:r>
              <a:rPr lang="en-HK" dirty="0">
                <a:solidFill>
                  <a:srgbClr val="002060"/>
                </a:solidFill>
              </a:rPr>
              <a:t>values)</a:t>
            </a:r>
          </a:p>
        </p:txBody>
      </p:sp>
      <p:sp>
        <p:nvSpPr>
          <p:cNvPr id="3" name="Oval 2"/>
          <p:cNvSpPr/>
          <p:nvPr/>
        </p:nvSpPr>
        <p:spPr>
          <a:xfrm>
            <a:off x="5136858" y="1782743"/>
            <a:ext cx="444500" cy="557212"/>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p:cNvCxnSpPr>
            <a:cxnSpLocks/>
          </p:cNvCxnSpPr>
          <p:nvPr/>
        </p:nvCxnSpPr>
        <p:spPr>
          <a:xfrm flipH="1" flipV="1">
            <a:off x="5516880" y="2148840"/>
            <a:ext cx="3385820" cy="113959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60137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What’s happened?  Replace all ‘:’ by </a:t>
            </a:r>
            <a:r>
              <a:rPr lang="en-HK" sz="4000" dirty="0" err="1"/>
              <a:t>NaN</a:t>
            </a:r>
            <a:endParaRPr lang="en-US" sz="4000" dirty="0"/>
          </a:p>
        </p:txBody>
      </p:sp>
      <p:pic>
        <p:nvPicPr>
          <p:cNvPr id="7" name="Picture 6"/>
          <p:cNvPicPr>
            <a:picLocks noChangeAspect="1"/>
          </p:cNvPicPr>
          <p:nvPr/>
        </p:nvPicPr>
        <p:blipFill>
          <a:blip r:embed="rId2"/>
          <a:stretch>
            <a:fillRect/>
          </a:stretch>
        </p:blipFill>
        <p:spPr>
          <a:xfrm>
            <a:off x="5820492" y="2966294"/>
            <a:ext cx="6032630" cy="2140333"/>
          </a:xfrm>
          <a:prstGeom prst="rect">
            <a:avLst/>
          </a:prstGeom>
        </p:spPr>
      </p:pic>
      <p:sp>
        <p:nvSpPr>
          <p:cNvPr id="8" name="Oval 7"/>
          <p:cNvSpPr/>
          <p:nvPr/>
        </p:nvSpPr>
        <p:spPr>
          <a:xfrm>
            <a:off x="7578588" y="3779224"/>
            <a:ext cx="546100" cy="365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3"/>
          <a:stretch>
            <a:fillRect/>
          </a:stretch>
        </p:blipFill>
        <p:spPr>
          <a:xfrm>
            <a:off x="1066208" y="2383103"/>
            <a:ext cx="5080850" cy="3088900"/>
          </a:xfrm>
          <a:prstGeom prst="rect">
            <a:avLst/>
          </a:prstGeom>
        </p:spPr>
      </p:pic>
      <p:sp>
        <p:nvSpPr>
          <p:cNvPr id="13" name="Oval 12"/>
          <p:cNvSpPr/>
          <p:nvPr/>
        </p:nvSpPr>
        <p:spPr>
          <a:xfrm>
            <a:off x="2239854" y="3744865"/>
            <a:ext cx="546100" cy="365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CDC44F55-5DC5-8829-F389-A207ABAC3D4E}"/>
              </a:ext>
            </a:extLst>
          </p:cNvPr>
          <p:cNvCxnSpPr>
            <a:endCxn id="8" idx="2"/>
          </p:cNvCxnSpPr>
          <p:nvPr/>
        </p:nvCxnSpPr>
        <p:spPr>
          <a:xfrm>
            <a:off x="2785954" y="3927553"/>
            <a:ext cx="4792634" cy="3435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634847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BDF068-6B89-4057-DF04-7F302A5D7CB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161F038-8740-927E-82D2-58033C186067}"/>
              </a:ext>
            </a:extLst>
          </p:cNvPr>
          <p:cNvSpPr>
            <a:spLocks noGrp="1"/>
          </p:cNvSpPr>
          <p:nvPr>
            <p:ph type="title"/>
          </p:nvPr>
        </p:nvSpPr>
        <p:spPr/>
        <p:txBody>
          <a:bodyPr>
            <a:normAutofit/>
          </a:bodyPr>
          <a:lstStyle/>
          <a:p>
            <a:r>
              <a:rPr lang="en-HK" sz="4000" dirty="0"/>
              <a:t>What’s happened?  Replace all ‘:’ by </a:t>
            </a:r>
            <a:r>
              <a:rPr lang="en-HK" sz="4000" dirty="0" err="1"/>
              <a:t>NaN</a:t>
            </a:r>
            <a:endParaRPr lang="en-US" sz="4000" dirty="0"/>
          </a:p>
        </p:txBody>
      </p:sp>
      <p:pic>
        <p:nvPicPr>
          <p:cNvPr id="7" name="Picture 6">
            <a:extLst>
              <a:ext uri="{FF2B5EF4-FFF2-40B4-BE49-F238E27FC236}">
                <a16:creationId xmlns:a16="http://schemas.microsoft.com/office/drawing/2014/main" id="{3C77C2DD-F8FB-AF20-23D7-6DFF4EA7298B}"/>
              </a:ext>
            </a:extLst>
          </p:cNvPr>
          <p:cNvPicPr>
            <a:picLocks noChangeAspect="1"/>
          </p:cNvPicPr>
          <p:nvPr/>
        </p:nvPicPr>
        <p:blipFill>
          <a:blip r:embed="rId2"/>
          <a:stretch>
            <a:fillRect/>
          </a:stretch>
        </p:blipFill>
        <p:spPr>
          <a:xfrm>
            <a:off x="5820492" y="2966294"/>
            <a:ext cx="6032630" cy="2140333"/>
          </a:xfrm>
          <a:prstGeom prst="rect">
            <a:avLst/>
          </a:prstGeom>
        </p:spPr>
      </p:pic>
      <p:sp>
        <p:nvSpPr>
          <p:cNvPr id="8" name="Oval 7">
            <a:extLst>
              <a:ext uri="{FF2B5EF4-FFF2-40B4-BE49-F238E27FC236}">
                <a16:creationId xmlns:a16="http://schemas.microsoft.com/office/drawing/2014/main" id="{278E98E7-57F5-58FC-03A2-C94CF3A177F9}"/>
              </a:ext>
            </a:extLst>
          </p:cNvPr>
          <p:cNvSpPr/>
          <p:nvPr/>
        </p:nvSpPr>
        <p:spPr>
          <a:xfrm>
            <a:off x="7578588" y="3779224"/>
            <a:ext cx="546100" cy="365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C0A4B50-DC3A-30C0-6BBA-492E0F045441}"/>
              </a:ext>
            </a:extLst>
          </p:cNvPr>
          <p:cNvPicPr>
            <a:picLocks noChangeAspect="1"/>
          </p:cNvPicPr>
          <p:nvPr/>
        </p:nvPicPr>
        <p:blipFill>
          <a:blip r:embed="rId3"/>
          <a:stretch>
            <a:fillRect/>
          </a:stretch>
        </p:blipFill>
        <p:spPr>
          <a:xfrm>
            <a:off x="1066208" y="2383103"/>
            <a:ext cx="5080850" cy="3088900"/>
          </a:xfrm>
          <a:prstGeom prst="rect">
            <a:avLst/>
          </a:prstGeom>
        </p:spPr>
      </p:pic>
      <p:sp>
        <p:nvSpPr>
          <p:cNvPr id="13" name="Oval 12">
            <a:extLst>
              <a:ext uri="{FF2B5EF4-FFF2-40B4-BE49-F238E27FC236}">
                <a16:creationId xmlns:a16="http://schemas.microsoft.com/office/drawing/2014/main" id="{D62FF18C-4B50-D09E-4D8D-B290D695868F}"/>
              </a:ext>
            </a:extLst>
          </p:cNvPr>
          <p:cNvSpPr/>
          <p:nvPr/>
        </p:nvSpPr>
        <p:spPr>
          <a:xfrm>
            <a:off x="2239854" y="3744865"/>
            <a:ext cx="546100" cy="36537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 name="Straight Arrow Connector 3">
            <a:extLst>
              <a:ext uri="{FF2B5EF4-FFF2-40B4-BE49-F238E27FC236}">
                <a16:creationId xmlns:a16="http://schemas.microsoft.com/office/drawing/2014/main" id="{0326BFE4-ECDE-92F5-1D81-D415C484CBEE}"/>
              </a:ext>
            </a:extLst>
          </p:cNvPr>
          <p:cNvCxnSpPr>
            <a:endCxn id="8" idx="2"/>
          </p:cNvCxnSpPr>
          <p:nvPr/>
        </p:nvCxnSpPr>
        <p:spPr>
          <a:xfrm>
            <a:off x="2785954" y="3927553"/>
            <a:ext cx="4792634" cy="34359"/>
          </a:xfrm>
          <a:prstGeom prst="straightConnector1">
            <a:avLst/>
          </a:prstGeom>
          <a:ln>
            <a:solidFill>
              <a:srgbClr val="FF000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285534" y="2124888"/>
            <a:ext cx="2779351" cy="2308324"/>
          </a:xfrm>
          <a:prstGeom prst="rect">
            <a:avLst/>
          </a:prstGeom>
        </p:spPr>
        <p:style>
          <a:lnRef idx="1">
            <a:schemeClr val="accent2"/>
          </a:lnRef>
          <a:fillRef idx="3">
            <a:schemeClr val="accent2"/>
          </a:fillRef>
          <a:effectRef idx="2">
            <a:schemeClr val="accent2"/>
          </a:effectRef>
          <a:fontRef idx="minor">
            <a:schemeClr val="lt1"/>
          </a:fontRef>
        </p:style>
        <p:txBody>
          <a:bodyPr wrap="none" rtlCol="0">
            <a:spAutoFit/>
          </a:bodyPr>
          <a:lstStyle/>
          <a:p>
            <a:r>
              <a:rPr lang="en-HK" dirty="0">
                <a:solidFill>
                  <a:srgbClr val="002060"/>
                </a:solidFill>
              </a:rPr>
              <a:t>Why do we need to convert</a:t>
            </a:r>
          </a:p>
          <a:p>
            <a:r>
              <a:rPr lang="en-HK" dirty="0">
                <a:solidFill>
                  <a:srgbClr val="002060"/>
                </a:solidFill>
              </a:rPr>
              <a:t>‘:’ to Nan?</a:t>
            </a:r>
          </a:p>
          <a:p>
            <a:r>
              <a:rPr lang="en-HK" dirty="0">
                <a:solidFill>
                  <a:srgbClr val="002060"/>
                </a:solidFill>
              </a:rPr>
              <a:t>Because:</a:t>
            </a:r>
          </a:p>
          <a:p>
            <a:r>
              <a:rPr lang="en-HK" dirty="0">
                <a:solidFill>
                  <a:srgbClr val="002060"/>
                </a:solidFill>
              </a:rPr>
              <a:t>Pandas has many useful</a:t>
            </a:r>
          </a:p>
          <a:p>
            <a:r>
              <a:rPr lang="en-HK" dirty="0">
                <a:solidFill>
                  <a:srgbClr val="002060"/>
                </a:solidFill>
              </a:rPr>
              <a:t>methods for us to detect</a:t>
            </a:r>
          </a:p>
          <a:p>
            <a:r>
              <a:rPr lang="en-HK" dirty="0">
                <a:solidFill>
                  <a:srgbClr val="002060"/>
                </a:solidFill>
              </a:rPr>
              <a:t>and handle these </a:t>
            </a:r>
            <a:r>
              <a:rPr lang="en-HK" dirty="0" err="1">
                <a:solidFill>
                  <a:srgbClr val="002060"/>
                </a:solidFill>
              </a:rPr>
              <a:t>NaN</a:t>
            </a:r>
            <a:endParaRPr lang="en-HK" dirty="0">
              <a:solidFill>
                <a:srgbClr val="002060"/>
              </a:solidFill>
            </a:endParaRPr>
          </a:p>
          <a:p>
            <a:r>
              <a:rPr lang="en-HK" dirty="0">
                <a:solidFill>
                  <a:srgbClr val="002060"/>
                </a:solidFill>
              </a:rPr>
              <a:t>values.</a:t>
            </a:r>
          </a:p>
          <a:p>
            <a:r>
              <a:rPr lang="en-HK" dirty="0">
                <a:solidFill>
                  <a:srgbClr val="002060"/>
                </a:solidFill>
              </a:rPr>
              <a:t>More details later.</a:t>
            </a:r>
            <a:endParaRPr lang="en-US" dirty="0">
              <a:solidFill>
                <a:srgbClr val="002060"/>
              </a:solidFill>
            </a:endParaRPr>
          </a:p>
        </p:txBody>
      </p:sp>
    </p:spTree>
    <p:extLst>
      <p:ext uri="{BB962C8B-B14F-4D97-AF65-F5344CB8AC3E}">
        <p14:creationId xmlns:p14="http://schemas.microsoft.com/office/powerpoint/2010/main" val="3031491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Know your data and clean your data</a:t>
            </a:r>
            <a:endParaRPr lang="en-US" dirty="0"/>
          </a:p>
        </p:txBody>
      </p:sp>
      <p:sp>
        <p:nvSpPr>
          <p:cNvPr id="5" name="Content Placeholder 4"/>
          <p:cNvSpPr>
            <a:spLocks noGrp="1"/>
          </p:cNvSpPr>
          <p:nvPr>
            <p:ph idx="1"/>
          </p:nvPr>
        </p:nvSpPr>
        <p:spPr/>
        <p:txBody>
          <a:bodyPr/>
          <a:lstStyle/>
          <a:p>
            <a:r>
              <a:rPr lang="en-HK" dirty="0"/>
              <a:t>Look at the “first” and “tail” of the data frame</a:t>
            </a:r>
            <a:endParaRPr lang="en-US" dirty="0"/>
          </a:p>
        </p:txBody>
      </p:sp>
      <p:sp>
        <p:nvSpPr>
          <p:cNvPr id="3" name="TextBox 2">
            <a:extLst>
              <a:ext uri="{FF2B5EF4-FFF2-40B4-BE49-F238E27FC236}">
                <a16:creationId xmlns:a16="http://schemas.microsoft.com/office/drawing/2014/main" id="{4782CCF8-64F3-0D0F-6EEC-71A3F96B3CBE}"/>
              </a:ext>
            </a:extLst>
          </p:cNvPr>
          <p:cNvSpPr txBox="1"/>
          <p:nvPr/>
        </p:nvSpPr>
        <p:spPr>
          <a:xfrm>
            <a:off x="3287917" y="5501956"/>
            <a:ext cx="343364" cy="369332"/>
          </a:xfrm>
          <a:prstGeom prst="rect">
            <a:avLst/>
          </a:prstGeom>
          <a:noFill/>
          <a:ln>
            <a:noFill/>
          </a:ln>
        </p:spPr>
        <p:txBody>
          <a:bodyPr wrap="none" rtlCol="0">
            <a:spAutoFit/>
          </a:bodyPr>
          <a:lstStyle/>
          <a:p>
            <a:r>
              <a:rPr lang="en-HK" dirty="0"/>
              <a:t>…</a:t>
            </a:r>
          </a:p>
        </p:txBody>
      </p:sp>
      <p:pic>
        <p:nvPicPr>
          <p:cNvPr id="7" name="Picture 6">
            <a:extLst>
              <a:ext uri="{FF2B5EF4-FFF2-40B4-BE49-F238E27FC236}">
                <a16:creationId xmlns:a16="http://schemas.microsoft.com/office/drawing/2014/main" id="{2F6919B0-52F7-06B0-1BCA-46C0CF8EECDD}"/>
              </a:ext>
            </a:extLst>
          </p:cNvPr>
          <p:cNvPicPr>
            <a:picLocks noChangeAspect="1"/>
          </p:cNvPicPr>
          <p:nvPr/>
        </p:nvPicPr>
        <p:blipFill>
          <a:blip r:embed="rId2"/>
          <a:stretch>
            <a:fillRect/>
          </a:stretch>
        </p:blipFill>
        <p:spPr>
          <a:xfrm>
            <a:off x="1066800" y="2525225"/>
            <a:ext cx="4793881" cy="2976732"/>
          </a:xfrm>
          <a:prstGeom prst="rect">
            <a:avLst/>
          </a:prstGeom>
        </p:spPr>
      </p:pic>
      <p:pic>
        <p:nvPicPr>
          <p:cNvPr id="9" name="Picture 8">
            <a:extLst>
              <a:ext uri="{FF2B5EF4-FFF2-40B4-BE49-F238E27FC236}">
                <a16:creationId xmlns:a16="http://schemas.microsoft.com/office/drawing/2014/main" id="{11004968-D430-AA25-AF8C-B5D38723FC53}"/>
              </a:ext>
            </a:extLst>
          </p:cNvPr>
          <p:cNvPicPr>
            <a:picLocks noChangeAspect="1"/>
          </p:cNvPicPr>
          <p:nvPr/>
        </p:nvPicPr>
        <p:blipFill>
          <a:blip r:embed="rId3"/>
          <a:stretch>
            <a:fillRect/>
          </a:stretch>
        </p:blipFill>
        <p:spPr>
          <a:xfrm>
            <a:off x="6532533" y="2530061"/>
            <a:ext cx="5049867" cy="3022857"/>
          </a:xfrm>
          <a:prstGeom prst="rect">
            <a:avLst/>
          </a:prstGeom>
        </p:spPr>
      </p:pic>
    </p:spTree>
    <p:extLst>
      <p:ext uri="{BB962C8B-B14F-4D97-AF65-F5344CB8AC3E}">
        <p14:creationId xmlns:p14="http://schemas.microsoft.com/office/powerpoint/2010/main" val="401196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7B9D8-F14E-7A10-9EA1-1682227286D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9DC4B6-4B2C-0A1F-3C0D-565ACAD10679}"/>
              </a:ext>
            </a:extLst>
          </p:cNvPr>
          <p:cNvSpPr>
            <a:spLocks noGrp="1"/>
          </p:cNvSpPr>
          <p:nvPr>
            <p:ph type="title"/>
          </p:nvPr>
        </p:nvSpPr>
        <p:spPr/>
        <p:txBody>
          <a:bodyPr>
            <a:normAutofit/>
          </a:bodyPr>
          <a:lstStyle/>
          <a:p>
            <a:r>
              <a:rPr lang="en-HK" dirty="0"/>
              <a:t>Know your data and clean your data</a:t>
            </a:r>
            <a:endParaRPr lang="en-US" dirty="0"/>
          </a:p>
        </p:txBody>
      </p:sp>
      <p:sp>
        <p:nvSpPr>
          <p:cNvPr id="5" name="Content Placeholder 4">
            <a:extLst>
              <a:ext uri="{FF2B5EF4-FFF2-40B4-BE49-F238E27FC236}">
                <a16:creationId xmlns:a16="http://schemas.microsoft.com/office/drawing/2014/main" id="{187B7D29-FDBC-85D1-B3BD-8A99F1C3B962}"/>
              </a:ext>
            </a:extLst>
          </p:cNvPr>
          <p:cNvSpPr>
            <a:spLocks noGrp="1"/>
          </p:cNvSpPr>
          <p:nvPr>
            <p:ph idx="1"/>
          </p:nvPr>
        </p:nvSpPr>
        <p:spPr/>
        <p:txBody>
          <a:bodyPr/>
          <a:lstStyle/>
          <a:p>
            <a:r>
              <a:rPr lang="en-HK" dirty="0"/>
              <a:t>Look at the “first” and “tail” of the data frame</a:t>
            </a:r>
            <a:endParaRPr lang="en-US" dirty="0"/>
          </a:p>
        </p:txBody>
      </p:sp>
      <p:sp>
        <p:nvSpPr>
          <p:cNvPr id="3" name="TextBox 2">
            <a:extLst>
              <a:ext uri="{FF2B5EF4-FFF2-40B4-BE49-F238E27FC236}">
                <a16:creationId xmlns:a16="http://schemas.microsoft.com/office/drawing/2014/main" id="{5BE93264-2A3D-48B2-3FE2-84C19BF37DE6}"/>
              </a:ext>
            </a:extLst>
          </p:cNvPr>
          <p:cNvSpPr txBox="1"/>
          <p:nvPr/>
        </p:nvSpPr>
        <p:spPr>
          <a:xfrm>
            <a:off x="3287917" y="5501956"/>
            <a:ext cx="343364" cy="369332"/>
          </a:xfrm>
          <a:prstGeom prst="rect">
            <a:avLst/>
          </a:prstGeom>
          <a:noFill/>
          <a:ln>
            <a:noFill/>
          </a:ln>
        </p:spPr>
        <p:txBody>
          <a:bodyPr wrap="none" rtlCol="0">
            <a:spAutoFit/>
          </a:bodyPr>
          <a:lstStyle/>
          <a:p>
            <a:r>
              <a:rPr lang="en-HK" dirty="0"/>
              <a:t>…</a:t>
            </a:r>
          </a:p>
        </p:txBody>
      </p:sp>
      <p:pic>
        <p:nvPicPr>
          <p:cNvPr id="7" name="Picture 6">
            <a:extLst>
              <a:ext uri="{FF2B5EF4-FFF2-40B4-BE49-F238E27FC236}">
                <a16:creationId xmlns:a16="http://schemas.microsoft.com/office/drawing/2014/main" id="{F3D5477B-E607-17FB-5DB3-11E09DA26BBF}"/>
              </a:ext>
            </a:extLst>
          </p:cNvPr>
          <p:cNvPicPr>
            <a:picLocks noChangeAspect="1"/>
          </p:cNvPicPr>
          <p:nvPr/>
        </p:nvPicPr>
        <p:blipFill>
          <a:blip r:embed="rId2"/>
          <a:stretch>
            <a:fillRect/>
          </a:stretch>
        </p:blipFill>
        <p:spPr>
          <a:xfrm>
            <a:off x="1066800" y="2525225"/>
            <a:ext cx="4793881" cy="2976732"/>
          </a:xfrm>
          <a:prstGeom prst="rect">
            <a:avLst/>
          </a:prstGeom>
        </p:spPr>
      </p:pic>
      <p:pic>
        <p:nvPicPr>
          <p:cNvPr id="9" name="Picture 8">
            <a:extLst>
              <a:ext uri="{FF2B5EF4-FFF2-40B4-BE49-F238E27FC236}">
                <a16:creationId xmlns:a16="http://schemas.microsoft.com/office/drawing/2014/main" id="{AAEDAA43-69E6-7DDF-BA75-4BB34F13D832}"/>
              </a:ext>
            </a:extLst>
          </p:cNvPr>
          <p:cNvPicPr>
            <a:picLocks noChangeAspect="1"/>
          </p:cNvPicPr>
          <p:nvPr/>
        </p:nvPicPr>
        <p:blipFill>
          <a:blip r:embed="rId3"/>
          <a:stretch>
            <a:fillRect/>
          </a:stretch>
        </p:blipFill>
        <p:spPr>
          <a:xfrm>
            <a:off x="6532533" y="2530061"/>
            <a:ext cx="5049867" cy="3022857"/>
          </a:xfrm>
          <a:prstGeom prst="rect">
            <a:avLst/>
          </a:prstGeom>
        </p:spPr>
      </p:pic>
      <p:pic>
        <p:nvPicPr>
          <p:cNvPr id="4" name="Picture 3">
            <a:extLst>
              <a:ext uri="{FF2B5EF4-FFF2-40B4-BE49-F238E27FC236}">
                <a16:creationId xmlns:a16="http://schemas.microsoft.com/office/drawing/2014/main" id="{661021C1-4DF4-D788-D290-F3439EC6F0D5}"/>
              </a:ext>
            </a:extLst>
          </p:cNvPr>
          <p:cNvPicPr>
            <a:picLocks noChangeAspect="1"/>
          </p:cNvPicPr>
          <p:nvPr/>
        </p:nvPicPr>
        <p:blipFill>
          <a:blip r:embed="rId4"/>
          <a:stretch>
            <a:fillRect/>
          </a:stretch>
        </p:blipFill>
        <p:spPr>
          <a:xfrm>
            <a:off x="3214263" y="4536420"/>
            <a:ext cx="8139537" cy="1505579"/>
          </a:xfrm>
          <a:prstGeom prst="rect">
            <a:avLst/>
          </a:prstGeom>
        </p:spPr>
      </p:pic>
      <p:sp>
        <p:nvSpPr>
          <p:cNvPr id="6" name="Oval 5">
            <a:extLst>
              <a:ext uri="{FF2B5EF4-FFF2-40B4-BE49-F238E27FC236}">
                <a16:creationId xmlns:a16="http://schemas.microsoft.com/office/drawing/2014/main" id="{C45ACD68-7BC2-1A9B-C9FE-87BD5CAA7C25}"/>
              </a:ext>
            </a:extLst>
          </p:cNvPr>
          <p:cNvSpPr/>
          <p:nvPr/>
        </p:nvSpPr>
        <p:spPr>
          <a:xfrm>
            <a:off x="2288840" y="3634881"/>
            <a:ext cx="1406860" cy="532207"/>
          </a:xfrm>
          <a:prstGeom prst="ellipse">
            <a:avLst/>
          </a:prstGeom>
          <a:noFill/>
          <a:ln w="2222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0" name="Straight Arrow Connector 9">
            <a:extLst>
              <a:ext uri="{FF2B5EF4-FFF2-40B4-BE49-F238E27FC236}">
                <a16:creationId xmlns:a16="http://schemas.microsoft.com/office/drawing/2014/main" id="{9E95F2CE-118B-5286-684A-3C1E09EFFA10}"/>
              </a:ext>
            </a:extLst>
          </p:cNvPr>
          <p:cNvCxnSpPr/>
          <p:nvPr/>
        </p:nvCxnSpPr>
        <p:spPr>
          <a:xfrm flipH="1" flipV="1">
            <a:off x="3372678" y="4161183"/>
            <a:ext cx="636105"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5128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4EA52C-9010-8A3E-4029-2A802B841BEE}"/>
              </a:ext>
            </a:extLst>
          </p:cNvPr>
          <p:cNvSpPr>
            <a:spLocks noGrp="1"/>
          </p:cNvSpPr>
          <p:nvPr>
            <p:ph type="title"/>
          </p:nvPr>
        </p:nvSpPr>
        <p:spPr/>
        <p:txBody>
          <a:bodyPr/>
          <a:lstStyle/>
          <a:p>
            <a:r>
              <a:rPr lang="en-HK" dirty="0"/>
              <a:t>Know your data and clean your data</a:t>
            </a:r>
          </a:p>
        </p:txBody>
      </p:sp>
      <p:sp>
        <p:nvSpPr>
          <p:cNvPr id="3" name="Content Placeholder 2">
            <a:extLst>
              <a:ext uri="{FF2B5EF4-FFF2-40B4-BE49-F238E27FC236}">
                <a16:creationId xmlns:a16="http://schemas.microsoft.com/office/drawing/2014/main" id="{B4538E7F-F3F5-2774-F61E-6501DAA48853}"/>
              </a:ext>
            </a:extLst>
          </p:cNvPr>
          <p:cNvSpPr>
            <a:spLocks noGrp="1"/>
          </p:cNvSpPr>
          <p:nvPr>
            <p:ph idx="1"/>
          </p:nvPr>
        </p:nvSpPr>
        <p:spPr/>
        <p:txBody>
          <a:bodyPr/>
          <a:lstStyle/>
          <a:p>
            <a:r>
              <a:rPr lang="en-HK" dirty="0"/>
              <a:t>Have some summaries of your data:</a:t>
            </a:r>
          </a:p>
        </p:txBody>
      </p:sp>
      <p:pic>
        <p:nvPicPr>
          <p:cNvPr id="5" name="Picture 4">
            <a:extLst>
              <a:ext uri="{FF2B5EF4-FFF2-40B4-BE49-F238E27FC236}">
                <a16:creationId xmlns:a16="http://schemas.microsoft.com/office/drawing/2014/main" id="{65F06DBE-2E42-9EBA-8D51-E7EC6C58BBC4}"/>
              </a:ext>
            </a:extLst>
          </p:cNvPr>
          <p:cNvPicPr>
            <a:picLocks noChangeAspect="1"/>
          </p:cNvPicPr>
          <p:nvPr/>
        </p:nvPicPr>
        <p:blipFill>
          <a:blip r:embed="rId2"/>
          <a:stretch>
            <a:fillRect/>
          </a:stretch>
        </p:blipFill>
        <p:spPr>
          <a:xfrm>
            <a:off x="1344357" y="2464908"/>
            <a:ext cx="4151792" cy="3487506"/>
          </a:xfrm>
          <a:prstGeom prst="rect">
            <a:avLst/>
          </a:prstGeom>
        </p:spPr>
      </p:pic>
      <p:pic>
        <p:nvPicPr>
          <p:cNvPr id="7" name="Picture 6">
            <a:extLst>
              <a:ext uri="{FF2B5EF4-FFF2-40B4-BE49-F238E27FC236}">
                <a16:creationId xmlns:a16="http://schemas.microsoft.com/office/drawing/2014/main" id="{50290AEE-8E22-8DEC-A94E-79073C526E07}"/>
              </a:ext>
            </a:extLst>
          </p:cNvPr>
          <p:cNvPicPr>
            <a:picLocks noChangeAspect="1"/>
          </p:cNvPicPr>
          <p:nvPr/>
        </p:nvPicPr>
        <p:blipFill>
          <a:blip r:embed="rId3"/>
          <a:stretch>
            <a:fillRect/>
          </a:stretch>
        </p:blipFill>
        <p:spPr>
          <a:xfrm>
            <a:off x="6791003" y="2464908"/>
            <a:ext cx="3744669" cy="3625791"/>
          </a:xfrm>
          <a:prstGeom prst="rect">
            <a:avLst/>
          </a:prstGeom>
        </p:spPr>
      </p:pic>
      <p:cxnSp>
        <p:nvCxnSpPr>
          <p:cNvPr id="6" name="Straight Arrow Connector 5">
            <a:extLst>
              <a:ext uri="{FF2B5EF4-FFF2-40B4-BE49-F238E27FC236}">
                <a16:creationId xmlns:a16="http://schemas.microsoft.com/office/drawing/2014/main" id="{502991AE-6F49-596B-269C-DCE91F981CA0}"/>
              </a:ext>
            </a:extLst>
          </p:cNvPr>
          <p:cNvCxnSpPr/>
          <p:nvPr/>
        </p:nvCxnSpPr>
        <p:spPr>
          <a:xfrm flipH="1" flipV="1">
            <a:off x="4141694" y="5471032"/>
            <a:ext cx="645459" cy="545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B48F3C8-3A78-DE05-B23D-4A7DCB189016}"/>
              </a:ext>
            </a:extLst>
          </p:cNvPr>
          <p:cNvSpPr txBox="1"/>
          <p:nvPr/>
        </p:nvSpPr>
        <p:spPr>
          <a:xfrm>
            <a:off x="4464423" y="5932144"/>
            <a:ext cx="2005485" cy="369332"/>
          </a:xfrm>
          <a:prstGeom prst="rect">
            <a:avLst/>
          </a:prstGeom>
          <a:solidFill>
            <a:schemeClr val="accent4">
              <a:lumMod val="20000"/>
              <a:lumOff val="80000"/>
            </a:schemeClr>
          </a:solidFill>
        </p:spPr>
        <p:txBody>
          <a:bodyPr wrap="none" rtlCol="0">
            <a:spAutoFit/>
          </a:bodyPr>
          <a:lstStyle/>
          <a:p>
            <a:r>
              <a:rPr lang="en-HK" dirty="0"/>
              <a:t>i.e., not </a:t>
            </a:r>
            <a:r>
              <a:rPr lang="en-HK" dirty="0" err="1"/>
              <a:t>NaN</a:t>
            </a:r>
            <a:r>
              <a:rPr lang="en-HK" dirty="0"/>
              <a:t> values</a:t>
            </a:r>
          </a:p>
        </p:txBody>
      </p:sp>
    </p:spTree>
    <p:extLst>
      <p:ext uri="{BB962C8B-B14F-4D97-AF65-F5344CB8AC3E}">
        <p14:creationId xmlns:p14="http://schemas.microsoft.com/office/powerpoint/2010/main" val="6340793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Know your data and clean your data</a:t>
            </a:r>
          </a:p>
        </p:txBody>
      </p:sp>
      <p:pic>
        <p:nvPicPr>
          <p:cNvPr id="6" name="Picture 5">
            <a:extLst>
              <a:ext uri="{FF2B5EF4-FFF2-40B4-BE49-F238E27FC236}">
                <a16:creationId xmlns:a16="http://schemas.microsoft.com/office/drawing/2014/main" id="{23C68642-62E4-6B2F-6C76-252D3AC67EBB}"/>
              </a:ext>
            </a:extLst>
          </p:cNvPr>
          <p:cNvPicPr>
            <a:picLocks noChangeAspect="1"/>
          </p:cNvPicPr>
          <p:nvPr/>
        </p:nvPicPr>
        <p:blipFill>
          <a:blip r:embed="rId2"/>
          <a:stretch>
            <a:fillRect/>
          </a:stretch>
        </p:blipFill>
        <p:spPr>
          <a:xfrm>
            <a:off x="1095931" y="2244320"/>
            <a:ext cx="5000070" cy="4028531"/>
          </a:xfrm>
          <a:prstGeom prst="rect">
            <a:avLst/>
          </a:prstGeom>
        </p:spPr>
      </p:pic>
      <p:pic>
        <p:nvPicPr>
          <p:cNvPr id="8" name="Picture 7">
            <a:extLst>
              <a:ext uri="{FF2B5EF4-FFF2-40B4-BE49-F238E27FC236}">
                <a16:creationId xmlns:a16="http://schemas.microsoft.com/office/drawing/2014/main" id="{F6FACAB7-C377-55E7-819B-5E906FDB3447}"/>
              </a:ext>
            </a:extLst>
          </p:cNvPr>
          <p:cNvPicPr>
            <a:picLocks noChangeAspect="1"/>
          </p:cNvPicPr>
          <p:nvPr/>
        </p:nvPicPr>
        <p:blipFill>
          <a:blip r:embed="rId3"/>
          <a:stretch>
            <a:fillRect/>
          </a:stretch>
        </p:blipFill>
        <p:spPr>
          <a:xfrm>
            <a:off x="7348624" y="2322198"/>
            <a:ext cx="2324424" cy="2257740"/>
          </a:xfrm>
          <a:prstGeom prst="rect">
            <a:avLst/>
          </a:prstGeom>
        </p:spPr>
      </p:pic>
      <p:cxnSp>
        <p:nvCxnSpPr>
          <p:cNvPr id="10" name="Straight Arrow Connector 9">
            <a:extLst>
              <a:ext uri="{FF2B5EF4-FFF2-40B4-BE49-F238E27FC236}">
                <a16:creationId xmlns:a16="http://schemas.microsoft.com/office/drawing/2014/main" id="{D86069B2-9B81-1D8F-2CA7-D333E2861EE0}"/>
              </a:ext>
            </a:extLst>
          </p:cNvPr>
          <p:cNvCxnSpPr>
            <a:cxnSpLocks/>
          </p:cNvCxnSpPr>
          <p:nvPr/>
        </p:nvCxnSpPr>
        <p:spPr>
          <a:xfrm flipH="1" flipV="1">
            <a:off x="9274629" y="2743200"/>
            <a:ext cx="722811" cy="2164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4C61173B-35C0-CA08-0504-C17514EF2CC1}"/>
              </a:ext>
            </a:extLst>
          </p:cNvPr>
          <p:cNvSpPr txBox="1"/>
          <p:nvPr/>
        </p:nvSpPr>
        <p:spPr>
          <a:xfrm>
            <a:off x="9414723" y="4795301"/>
            <a:ext cx="1516762" cy="646331"/>
          </a:xfrm>
          <a:prstGeom prst="rect">
            <a:avLst/>
          </a:prstGeom>
          <a:solidFill>
            <a:srgbClr val="FFFF00"/>
          </a:solidFill>
        </p:spPr>
        <p:txBody>
          <a:bodyPr wrap="none" rtlCol="0">
            <a:spAutoFit/>
          </a:bodyPr>
          <a:lstStyle/>
          <a:p>
            <a:r>
              <a:rPr lang="en-HK" dirty="0"/>
              <a:t>sum along the</a:t>
            </a:r>
          </a:p>
          <a:p>
            <a:r>
              <a:rPr lang="en-HK" dirty="0"/>
              <a:t>row indices</a:t>
            </a:r>
          </a:p>
        </p:txBody>
      </p:sp>
      <p:sp>
        <p:nvSpPr>
          <p:cNvPr id="4" name="TextBox 3">
            <a:extLst>
              <a:ext uri="{FF2B5EF4-FFF2-40B4-BE49-F238E27FC236}">
                <a16:creationId xmlns:a16="http://schemas.microsoft.com/office/drawing/2014/main" id="{A974AF8E-0321-B33B-BB53-D305D55C30D8}"/>
              </a:ext>
            </a:extLst>
          </p:cNvPr>
          <p:cNvSpPr txBox="1"/>
          <p:nvPr/>
        </p:nvSpPr>
        <p:spPr>
          <a:xfrm>
            <a:off x="760719" y="1690688"/>
            <a:ext cx="6206699" cy="461665"/>
          </a:xfrm>
          <a:prstGeom prst="rect">
            <a:avLst/>
          </a:prstGeom>
          <a:noFill/>
        </p:spPr>
        <p:txBody>
          <a:bodyPr wrap="none" rtlCol="0">
            <a:spAutoFit/>
          </a:bodyPr>
          <a:lstStyle/>
          <a:p>
            <a:r>
              <a:rPr lang="en-HK" sz="2400" dirty="0"/>
              <a:t>Find the number of </a:t>
            </a:r>
            <a:r>
              <a:rPr lang="en-HK" sz="2400" dirty="0" err="1"/>
              <a:t>NaN</a:t>
            </a:r>
            <a:r>
              <a:rPr lang="en-HK" sz="2400" dirty="0"/>
              <a:t> values in every column:</a:t>
            </a:r>
          </a:p>
        </p:txBody>
      </p:sp>
    </p:spTree>
    <p:extLst>
      <p:ext uri="{BB962C8B-B14F-4D97-AF65-F5344CB8AC3E}">
        <p14:creationId xmlns:p14="http://schemas.microsoft.com/office/powerpoint/2010/main" val="12426571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0D1910-2015-BD00-1C20-CD0C862343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A2381B-02D7-A25E-581B-2448141B6ABB}"/>
              </a:ext>
            </a:extLst>
          </p:cNvPr>
          <p:cNvSpPr>
            <a:spLocks noGrp="1"/>
          </p:cNvSpPr>
          <p:nvPr>
            <p:ph type="title"/>
          </p:nvPr>
        </p:nvSpPr>
        <p:spPr/>
        <p:txBody>
          <a:bodyPr>
            <a:normAutofit/>
          </a:bodyPr>
          <a:lstStyle/>
          <a:p>
            <a:r>
              <a:rPr lang="en-HK" sz="4000" dirty="0"/>
              <a:t>Know your data and clean your data</a:t>
            </a:r>
            <a:endParaRPr lang="en-US" sz="4000" dirty="0"/>
          </a:p>
        </p:txBody>
      </p:sp>
      <p:sp>
        <p:nvSpPr>
          <p:cNvPr id="3" name="Content Placeholder 2">
            <a:extLst>
              <a:ext uri="{FF2B5EF4-FFF2-40B4-BE49-F238E27FC236}">
                <a16:creationId xmlns:a16="http://schemas.microsoft.com/office/drawing/2014/main" id="{8140C6B1-AF35-082F-34B5-48ED4B15478C}"/>
              </a:ext>
            </a:extLst>
          </p:cNvPr>
          <p:cNvSpPr>
            <a:spLocks noGrp="1"/>
          </p:cNvSpPr>
          <p:nvPr>
            <p:ph idx="1"/>
          </p:nvPr>
        </p:nvSpPr>
        <p:spPr>
          <a:xfrm>
            <a:off x="838200" y="1825625"/>
            <a:ext cx="10161896" cy="4351338"/>
          </a:xfrm>
        </p:spPr>
        <p:txBody>
          <a:bodyPr>
            <a:normAutofit/>
          </a:bodyPr>
          <a:lstStyle/>
          <a:p>
            <a:r>
              <a:rPr lang="en-HK" sz="3200" dirty="0"/>
              <a:t>Before further exploring your data, we need to handle these </a:t>
            </a:r>
            <a:r>
              <a:rPr lang="en-HK" sz="3200" dirty="0" err="1"/>
              <a:t>NaN</a:t>
            </a:r>
            <a:r>
              <a:rPr lang="en-HK" sz="3200" dirty="0"/>
              <a:t> values first.</a:t>
            </a:r>
          </a:p>
          <a:p>
            <a:r>
              <a:rPr lang="en-HK" sz="3200" dirty="0"/>
              <a:t>For numerical data, we can replace the Nan values by the </a:t>
            </a:r>
            <a:r>
              <a:rPr lang="en-HK" sz="3200" dirty="0">
                <a:solidFill>
                  <a:srgbClr val="FF0000"/>
                </a:solidFill>
              </a:rPr>
              <a:t>mean</a:t>
            </a:r>
            <a:r>
              <a:rPr lang="en-HK" sz="3200" dirty="0"/>
              <a:t> of “normal” values in that column</a:t>
            </a:r>
          </a:p>
          <a:p>
            <a:pPr marL="0" indent="0">
              <a:buNone/>
            </a:pPr>
            <a:r>
              <a:rPr lang="en-HK" dirty="0">
                <a:solidFill>
                  <a:prstClr val="black"/>
                </a:solidFill>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6870410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HK" dirty="0">
                <a:solidFill>
                  <a:prstClr val="black"/>
                </a:solidFill>
              </a:rPr>
              <a:t>Fraud detection and prevention</a:t>
            </a:r>
            <a:endParaRPr lang="en-US" dirty="0"/>
          </a:p>
        </p:txBody>
      </p:sp>
      <p:sp>
        <p:nvSpPr>
          <p:cNvPr id="8" name="Content Placeholder 7"/>
          <p:cNvSpPr>
            <a:spLocks noGrp="1"/>
          </p:cNvSpPr>
          <p:nvPr>
            <p:ph idx="1"/>
          </p:nvPr>
        </p:nvSpPr>
        <p:spPr/>
        <p:txBody>
          <a:bodyPr/>
          <a:lstStyle/>
          <a:p>
            <a:r>
              <a:rPr lang="en-US" dirty="0"/>
              <a:t>Areas where fraud detection and prevention are applied include insurance claims, money laundering, electronic payments, and bank transactions, both online and offline.</a:t>
            </a:r>
          </a:p>
          <a:p>
            <a:r>
              <a:rPr lang="en-US" dirty="0"/>
              <a:t>The challenge is to </a:t>
            </a:r>
            <a:r>
              <a:rPr lang="en-US" i="1" dirty="0"/>
              <a:t>quickly</a:t>
            </a:r>
            <a:r>
              <a:rPr lang="en-US" dirty="0"/>
              <a:t> identify and separate anomalous transactions from those that are legitimate, </a:t>
            </a:r>
            <a:r>
              <a:rPr lang="en-US" dirty="0">
                <a:solidFill>
                  <a:schemeClr val="accent1"/>
                </a:solidFill>
              </a:rPr>
              <a:t>without impacting on customer experience.</a:t>
            </a:r>
          </a:p>
          <a:p>
            <a:r>
              <a:rPr lang="en-HK" dirty="0"/>
              <a:t>Note that </a:t>
            </a:r>
            <a:r>
              <a:rPr lang="en-US" dirty="0"/>
              <a:t>companies are also suffering because of lost sales when genuine transactions are declined by fraud management systems. </a:t>
            </a:r>
          </a:p>
          <a:p>
            <a:pPr marL="0" indent="0">
              <a:buNone/>
            </a:pPr>
            <a:endParaRPr lang="en-US" dirty="0"/>
          </a:p>
        </p:txBody>
      </p:sp>
    </p:spTree>
    <p:extLst>
      <p:ext uri="{BB962C8B-B14F-4D97-AF65-F5344CB8AC3E}">
        <p14:creationId xmlns:p14="http://schemas.microsoft.com/office/powerpoint/2010/main" val="35310142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F21A85-8917-9E69-A551-FA2D46DCDE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433735-DA0F-FFED-25DB-B0883B89AE60}"/>
              </a:ext>
            </a:extLst>
          </p:cNvPr>
          <p:cNvSpPr>
            <a:spLocks noGrp="1"/>
          </p:cNvSpPr>
          <p:nvPr>
            <p:ph type="title"/>
          </p:nvPr>
        </p:nvSpPr>
        <p:spPr/>
        <p:txBody>
          <a:bodyPr>
            <a:normAutofit/>
          </a:bodyPr>
          <a:lstStyle/>
          <a:p>
            <a:r>
              <a:rPr lang="en-HK" sz="4000" dirty="0"/>
              <a:t>Know your data and clean your data</a:t>
            </a:r>
            <a:endParaRPr lang="en-US" sz="4000" dirty="0"/>
          </a:p>
        </p:txBody>
      </p:sp>
      <p:sp>
        <p:nvSpPr>
          <p:cNvPr id="3" name="Content Placeholder 2">
            <a:extLst>
              <a:ext uri="{FF2B5EF4-FFF2-40B4-BE49-F238E27FC236}">
                <a16:creationId xmlns:a16="http://schemas.microsoft.com/office/drawing/2014/main" id="{124EB2C2-948F-E639-4310-8EE0F0F2C4D5}"/>
              </a:ext>
            </a:extLst>
          </p:cNvPr>
          <p:cNvSpPr>
            <a:spLocks noGrp="1"/>
          </p:cNvSpPr>
          <p:nvPr>
            <p:ph idx="1"/>
          </p:nvPr>
        </p:nvSpPr>
        <p:spPr>
          <a:xfrm>
            <a:off x="838200" y="1825625"/>
            <a:ext cx="10161896" cy="4351338"/>
          </a:xfrm>
        </p:spPr>
        <p:txBody>
          <a:bodyPr>
            <a:normAutofit/>
          </a:bodyPr>
          <a:lstStyle/>
          <a:p>
            <a:r>
              <a:rPr lang="en-HK" dirty="0"/>
              <a:t>To find the mean of each (numeric) columns: </a:t>
            </a:r>
            <a:r>
              <a:rPr lang="en-HK" dirty="0" err="1">
                <a:solidFill>
                  <a:schemeClr val="accent2"/>
                </a:solidFill>
              </a:rPr>
              <a:t>df.mean</a:t>
            </a:r>
            <a:r>
              <a:rPr lang="en-HK" dirty="0">
                <a:solidFill>
                  <a:schemeClr val="accent2"/>
                </a:solidFill>
              </a:rPr>
              <a:t>()</a:t>
            </a:r>
          </a:p>
          <a:p>
            <a:r>
              <a:rPr lang="en-HK" dirty="0"/>
              <a:t>To replace the Nan values by this mean: </a:t>
            </a:r>
            <a:r>
              <a:rPr lang="en-HK" dirty="0" err="1">
                <a:solidFill>
                  <a:schemeClr val="accent2"/>
                </a:solidFill>
              </a:rPr>
              <a:t>df.fillna</a:t>
            </a:r>
            <a:r>
              <a:rPr lang="en-HK" dirty="0">
                <a:solidFill>
                  <a:schemeClr val="accent2"/>
                </a:solidFill>
              </a:rPr>
              <a:t>(</a:t>
            </a:r>
            <a:r>
              <a:rPr lang="en-HK" dirty="0" err="1">
                <a:solidFill>
                  <a:schemeClr val="accent2"/>
                </a:solidFill>
              </a:rPr>
              <a:t>df.mean</a:t>
            </a:r>
            <a:r>
              <a:rPr lang="en-HK" dirty="0">
                <a:solidFill>
                  <a:schemeClr val="accent2"/>
                </a:solidFill>
              </a:rPr>
              <a:t>())</a:t>
            </a:r>
          </a:p>
          <a:p>
            <a:pPr marL="0" indent="0">
              <a:buNone/>
            </a:pPr>
            <a:r>
              <a:rPr lang="en-HK" dirty="0">
                <a:solidFill>
                  <a:prstClr val="black"/>
                </a:solidFill>
                <a:latin typeface="Courier New" panose="02070309020205020404" pitchFamily="49" charset="0"/>
                <a:cs typeface="Courier New" panose="02070309020205020404" pitchFamily="49" charset="0"/>
              </a:rPr>
              <a:t>	</a:t>
            </a:r>
          </a:p>
        </p:txBody>
      </p:sp>
      <p:pic>
        <p:nvPicPr>
          <p:cNvPr id="23" name="Picture 22">
            <a:extLst>
              <a:ext uri="{FF2B5EF4-FFF2-40B4-BE49-F238E27FC236}">
                <a16:creationId xmlns:a16="http://schemas.microsoft.com/office/drawing/2014/main" id="{3FF3391B-ACC9-025C-9FBD-F8139402DA86}"/>
              </a:ext>
            </a:extLst>
          </p:cNvPr>
          <p:cNvPicPr>
            <a:picLocks noChangeAspect="1"/>
          </p:cNvPicPr>
          <p:nvPr/>
        </p:nvPicPr>
        <p:blipFill>
          <a:blip r:embed="rId2"/>
          <a:stretch>
            <a:fillRect/>
          </a:stretch>
        </p:blipFill>
        <p:spPr>
          <a:xfrm>
            <a:off x="1690413" y="2968133"/>
            <a:ext cx="3934374" cy="3524742"/>
          </a:xfrm>
          <a:prstGeom prst="rect">
            <a:avLst/>
          </a:prstGeom>
        </p:spPr>
      </p:pic>
      <p:sp>
        <p:nvSpPr>
          <p:cNvPr id="24" name="Right Brace 23">
            <a:extLst>
              <a:ext uri="{FF2B5EF4-FFF2-40B4-BE49-F238E27FC236}">
                <a16:creationId xmlns:a16="http://schemas.microsoft.com/office/drawing/2014/main" id="{19354FCC-44B8-99B0-67CA-3C19607D2447}"/>
              </a:ext>
            </a:extLst>
          </p:cNvPr>
          <p:cNvSpPr/>
          <p:nvPr/>
        </p:nvSpPr>
        <p:spPr>
          <a:xfrm>
            <a:off x="5644741" y="4816874"/>
            <a:ext cx="274407" cy="570135"/>
          </a:xfrm>
          <a:prstGeom prst="rightBrace">
            <a:avLst>
              <a:gd name="adj1" fmla="val 8333"/>
              <a:gd name="adj2" fmla="val 44082"/>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HK"/>
          </a:p>
        </p:txBody>
      </p:sp>
      <p:cxnSp>
        <p:nvCxnSpPr>
          <p:cNvPr id="26" name="Straight Arrow Connector 25">
            <a:extLst>
              <a:ext uri="{FF2B5EF4-FFF2-40B4-BE49-F238E27FC236}">
                <a16:creationId xmlns:a16="http://schemas.microsoft.com/office/drawing/2014/main" id="{780C2246-2481-0761-F757-665C28398779}"/>
              </a:ext>
            </a:extLst>
          </p:cNvPr>
          <p:cNvCxnSpPr>
            <a:endCxn id="24" idx="1"/>
          </p:cNvCxnSpPr>
          <p:nvPr/>
        </p:nvCxnSpPr>
        <p:spPr>
          <a:xfrm flipH="1">
            <a:off x="5919148" y="5049078"/>
            <a:ext cx="1700852" cy="191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F579167-5F19-05A2-4166-D7616A6BBCA4}"/>
              </a:ext>
            </a:extLst>
          </p:cNvPr>
          <p:cNvCxnSpPr/>
          <p:nvPr/>
        </p:nvCxnSpPr>
        <p:spPr>
          <a:xfrm flipH="1">
            <a:off x="5539409" y="5274365"/>
            <a:ext cx="2100469" cy="4638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8DD3917-1A5A-9641-D3D6-38F5A5080283}"/>
              </a:ext>
            </a:extLst>
          </p:cNvPr>
          <p:cNvSpPr txBox="1"/>
          <p:nvPr/>
        </p:nvSpPr>
        <p:spPr>
          <a:xfrm>
            <a:off x="7460974" y="4716496"/>
            <a:ext cx="2992358" cy="923330"/>
          </a:xfrm>
          <a:prstGeom prst="rect">
            <a:avLst/>
          </a:prstGeom>
          <a:solidFill>
            <a:srgbClr val="FFFF00"/>
          </a:solidFill>
        </p:spPr>
        <p:txBody>
          <a:bodyPr wrap="none" rtlCol="0">
            <a:spAutoFit/>
          </a:bodyPr>
          <a:lstStyle/>
          <a:p>
            <a:r>
              <a:rPr lang="en-HK" dirty="0"/>
              <a:t>object values have no mean,</a:t>
            </a:r>
          </a:p>
          <a:p>
            <a:r>
              <a:rPr lang="en-HK" dirty="0"/>
              <a:t>thus there are still </a:t>
            </a:r>
            <a:r>
              <a:rPr lang="en-HK" dirty="0" err="1"/>
              <a:t>NaN</a:t>
            </a:r>
            <a:r>
              <a:rPr lang="en-HK" dirty="0"/>
              <a:t> values</a:t>
            </a:r>
          </a:p>
          <a:p>
            <a:r>
              <a:rPr lang="en-HK" dirty="0"/>
              <a:t>in these columns</a:t>
            </a:r>
          </a:p>
        </p:txBody>
      </p:sp>
    </p:spTree>
    <p:extLst>
      <p:ext uri="{BB962C8B-B14F-4D97-AF65-F5344CB8AC3E}">
        <p14:creationId xmlns:p14="http://schemas.microsoft.com/office/powerpoint/2010/main" val="41908754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Know your data and clean your data</a:t>
            </a:r>
            <a:endParaRPr lang="en-US" sz="4000" dirty="0"/>
          </a:p>
        </p:txBody>
      </p:sp>
      <p:sp>
        <p:nvSpPr>
          <p:cNvPr id="3" name="Content Placeholder 2"/>
          <p:cNvSpPr>
            <a:spLocks noGrp="1"/>
          </p:cNvSpPr>
          <p:nvPr>
            <p:ph idx="1"/>
          </p:nvPr>
        </p:nvSpPr>
        <p:spPr>
          <a:xfrm>
            <a:off x="838200" y="1825625"/>
            <a:ext cx="10161896" cy="4351338"/>
          </a:xfrm>
        </p:spPr>
        <p:txBody>
          <a:bodyPr>
            <a:normAutofit/>
          </a:bodyPr>
          <a:lstStyle/>
          <a:p>
            <a:r>
              <a:rPr lang="en-HK" sz="3200" dirty="0"/>
              <a:t>To drop (i.e., delete) all the rows with Nan values in </a:t>
            </a:r>
            <a:r>
              <a:rPr lang="en-HK" sz="3200" dirty="0" err="1"/>
              <a:t>df</a:t>
            </a:r>
            <a:r>
              <a:rPr lang="en-HK" sz="3200" dirty="0"/>
              <a:t>:</a:t>
            </a:r>
          </a:p>
        </p:txBody>
      </p:sp>
      <p:pic>
        <p:nvPicPr>
          <p:cNvPr id="8" name="Picture 7">
            <a:extLst>
              <a:ext uri="{FF2B5EF4-FFF2-40B4-BE49-F238E27FC236}">
                <a16:creationId xmlns:a16="http://schemas.microsoft.com/office/drawing/2014/main" id="{3681A8A6-0802-3532-C725-00B2059C0A02}"/>
              </a:ext>
            </a:extLst>
          </p:cNvPr>
          <p:cNvPicPr>
            <a:picLocks noChangeAspect="1"/>
          </p:cNvPicPr>
          <p:nvPr/>
        </p:nvPicPr>
        <p:blipFill>
          <a:blip r:embed="rId2"/>
          <a:stretch>
            <a:fillRect/>
          </a:stretch>
        </p:blipFill>
        <p:spPr>
          <a:xfrm>
            <a:off x="1295536" y="2395041"/>
            <a:ext cx="4609963" cy="4124703"/>
          </a:xfrm>
          <a:prstGeom prst="rect">
            <a:avLst/>
          </a:prstGeom>
        </p:spPr>
      </p:pic>
      <p:sp>
        <p:nvSpPr>
          <p:cNvPr id="4" name="Oval 3">
            <a:extLst>
              <a:ext uri="{FF2B5EF4-FFF2-40B4-BE49-F238E27FC236}">
                <a16:creationId xmlns:a16="http://schemas.microsoft.com/office/drawing/2014/main" id="{07E6C0EA-C024-6732-8813-52167A3066B5}"/>
              </a:ext>
            </a:extLst>
          </p:cNvPr>
          <p:cNvSpPr/>
          <p:nvPr/>
        </p:nvSpPr>
        <p:spPr>
          <a:xfrm>
            <a:off x="2520363" y="3311818"/>
            <a:ext cx="641938" cy="31720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Tree>
    <p:extLst>
      <p:ext uri="{BB962C8B-B14F-4D97-AF65-F5344CB8AC3E}">
        <p14:creationId xmlns:p14="http://schemas.microsoft.com/office/powerpoint/2010/main" val="965041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12940-0F36-3945-F948-525598FCE3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705B9D-9743-4883-C058-5E064316F3B4}"/>
              </a:ext>
            </a:extLst>
          </p:cNvPr>
          <p:cNvSpPr>
            <a:spLocks noGrp="1"/>
          </p:cNvSpPr>
          <p:nvPr>
            <p:ph type="title"/>
          </p:nvPr>
        </p:nvSpPr>
        <p:spPr/>
        <p:txBody>
          <a:bodyPr>
            <a:normAutofit/>
          </a:bodyPr>
          <a:lstStyle/>
          <a:p>
            <a:r>
              <a:rPr lang="en-US" sz="4000" dirty="0"/>
              <a:t>Know your data and clean your data</a:t>
            </a:r>
          </a:p>
        </p:txBody>
      </p:sp>
      <p:sp>
        <p:nvSpPr>
          <p:cNvPr id="5" name="Content Placeholder 4">
            <a:extLst>
              <a:ext uri="{FF2B5EF4-FFF2-40B4-BE49-F238E27FC236}">
                <a16:creationId xmlns:a16="http://schemas.microsoft.com/office/drawing/2014/main" id="{9902584A-8479-B88A-C7DC-A91B078B444D}"/>
              </a:ext>
            </a:extLst>
          </p:cNvPr>
          <p:cNvSpPr>
            <a:spLocks noGrp="1"/>
          </p:cNvSpPr>
          <p:nvPr>
            <p:ph idx="1"/>
          </p:nvPr>
        </p:nvSpPr>
        <p:spPr/>
        <p:txBody>
          <a:bodyPr>
            <a:normAutofit/>
          </a:bodyPr>
          <a:lstStyle/>
          <a:p>
            <a:pPr marL="0" indent="0">
              <a:buNone/>
            </a:pPr>
            <a:r>
              <a:rPr lang="en-HK" sz="3600" dirty="0"/>
              <a:t>Some better method for handling </a:t>
            </a:r>
            <a:r>
              <a:rPr lang="en-HK" sz="3600" dirty="0" err="1"/>
              <a:t>Nan_values</a:t>
            </a:r>
            <a:r>
              <a:rPr lang="en-HK" sz="3600" dirty="0"/>
              <a:t>:</a:t>
            </a:r>
          </a:p>
          <a:p>
            <a:pPr marL="0" indent="0">
              <a:buNone/>
            </a:pPr>
            <a:r>
              <a:rPr lang="en-HK" sz="3600" dirty="0"/>
              <a:t> Using </a:t>
            </a:r>
            <a:r>
              <a:rPr lang="en-HK" sz="3600" dirty="0" err="1"/>
              <a:t>sklearn’s</a:t>
            </a:r>
            <a:r>
              <a:rPr lang="en-HK" sz="3600" dirty="0"/>
              <a:t> class </a:t>
            </a:r>
            <a:r>
              <a:rPr lang="en-HK" sz="3600" dirty="0" err="1"/>
              <a:t>SimpleImputer</a:t>
            </a:r>
            <a:endParaRPr lang="en-HK" sz="3600" dirty="0"/>
          </a:p>
        </p:txBody>
      </p:sp>
    </p:spTree>
    <p:extLst>
      <p:ext uri="{BB962C8B-B14F-4D97-AF65-F5344CB8AC3E}">
        <p14:creationId xmlns:p14="http://schemas.microsoft.com/office/powerpoint/2010/main" val="2404292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5F992F-CCE0-62B5-E9DC-1169FB7D57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0AF55F-AEA9-D1FC-1971-64F8E2F5ECE9}"/>
              </a:ext>
            </a:extLst>
          </p:cNvPr>
          <p:cNvSpPr>
            <a:spLocks noGrp="1"/>
          </p:cNvSpPr>
          <p:nvPr>
            <p:ph type="title"/>
          </p:nvPr>
        </p:nvSpPr>
        <p:spPr/>
        <p:txBody>
          <a:bodyPr>
            <a:normAutofit/>
          </a:bodyPr>
          <a:lstStyle/>
          <a:p>
            <a:r>
              <a:rPr lang="en-HK" sz="4000" dirty="0"/>
              <a:t>Know your data and clean your data</a:t>
            </a:r>
            <a:endParaRPr lang="en-US" sz="4000" dirty="0"/>
          </a:p>
        </p:txBody>
      </p:sp>
      <p:sp>
        <p:nvSpPr>
          <p:cNvPr id="5" name="Content Placeholder 4">
            <a:extLst>
              <a:ext uri="{FF2B5EF4-FFF2-40B4-BE49-F238E27FC236}">
                <a16:creationId xmlns:a16="http://schemas.microsoft.com/office/drawing/2014/main" id="{597B19FC-6F7B-0013-9E45-596B12599271}"/>
              </a:ext>
            </a:extLst>
          </p:cNvPr>
          <p:cNvSpPr>
            <a:spLocks noGrp="1"/>
          </p:cNvSpPr>
          <p:nvPr>
            <p:ph idx="1"/>
          </p:nvPr>
        </p:nvSpPr>
        <p:spPr>
          <a:xfrm>
            <a:off x="529727" y="2260233"/>
            <a:ext cx="3483224" cy="4351338"/>
          </a:xfrm>
        </p:spPr>
        <p:txBody>
          <a:bodyPr/>
          <a:lstStyle/>
          <a:p>
            <a:pPr marL="0" indent="0">
              <a:buNone/>
            </a:pPr>
            <a:r>
              <a:rPr lang="en-HK" dirty="0">
                <a:solidFill>
                  <a:schemeClr val="accent2"/>
                </a:solidFill>
              </a:rPr>
              <a:t>For numeric columns</a:t>
            </a:r>
            <a:r>
              <a:rPr lang="en-HK" dirty="0"/>
              <a:t>:  We find from df.info() that only the column ‘Fiscal Year’ has Nan-value.</a:t>
            </a:r>
          </a:p>
        </p:txBody>
      </p:sp>
      <p:pic>
        <p:nvPicPr>
          <p:cNvPr id="13" name="Picture 12">
            <a:extLst>
              <a:ext uri="{FF2B5EF4-FFF2-40B4-BE49-F238E27FC236}">
                <a16:creationId xmlns:a16="http://schemas.microsoft.com/office/drawing/2014/main" id="{05923B9D-39D1-1F79-8DA3-934A3A34286F}"/>
              </a:ext>
            </a:extLst>
          </p:cNvPr>
          <p:cNvPicPr>
            <a:picLocks noChangeAspect="1"/>
          </p:cNvPicPr>
          <p:nvPr/>
        </p:nvPicPr>
        <p:blipFill>
          <a:blip r:embed="rId2"/>
          <a:stretch>
            <a:fillRect/>
          </a:stretch>
        </p:blipFill>
        <p:spPr>
          <a:xfrm>
            <a:off x="3917701" y="2141536"/>
            <a:ext cx="7946310" cy="4351339"/>
          </a:xfrm>
          <a:prstGeom prst="rect">
            <a:avLst/>
          </a:prstGeom>
        </p:spPr>
      </p:pic>
      <p:sp>
        <p:nvSpPr>
          <p:cNvPr id="4" name="TextBox 3">
            <a:extLst>
              <a:ext uri="{FF2B5EF4-FFF2-40B4-BE49-F238E27FC236}">
                <a16:creationId xmlns:a16="http://schemas.microsoft.com/office/drawing/2014/main" id="{BC863581-44E5-1E7F-4E85-57574A2219FA}"/>
              </a:ext>
            </a:extLst>
          </p:cNvPr>
          <p:cNvSpPr txBox="1"/>
          <p:nvPr/>
        </p:nvSpPr>
        <p:spPr>
          <a:xfrm>
            <a:off x="751395" y="1600935"/>
            <a:ext cx="5344605" cy="800219"/>
          </a:xfrm>
          <a:prstGeom prst="rect">
            <a:avLst/>
          </a:prstGeom>
          <a:noFill/>
        </p:spPr>
        <p:txBody>
          <a:bodyPr wrap="none" rtlCol="0">
            <a:spAutoFit/>
          </a:bodyPr>
          <a:lstStyle/>
          <a:p>
            <a:r>
              <a:rPr lang="en-HK" sz="2800" dirty="0"/>
              <a:t>Using </a:t>
            </a:r>
            <a:r>
              <a:rPr lang="en-HK" sz="2800" dirty="0" err="1"/>
              <a:t>sklearn’s</a:t>
            </a:r>
            <a:r>
              <a:rPr lang="en-HK" sz="2800" dirty="0"/>
              <a:t> class </a:t>
            </a:r>
            <a:r>
              <a:rPr lang="en-HK" sz="2800" dirty="0" err="1"/>
              <a:t>SimpleImputer</a:t>
            </a:r>
            <a:endParaRPr lang="en-HK" sz="2800" dirty="0"/>
          </a:p>
          <a:p>
            <a:endParaRPr lang="en-HK" dirty="0"/>
          </a:p>
        </p:txBody>
      </p:sp>
    </p:spTree>
    <p:extLst>
      <p:ext uri="{BB962C8B-B14F-4D97-AF65-F5344CB8AC3E}">
        <p14:creationId xmlns:p14="http://schemas.microsoft.com/office/powerpoint/2010/main" val="3076630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1B969-ED87-B764-DEB2-97356BCFC80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F2B8EE-D773-5C80-47B2-8BCF94BD0641}"/>
              </a:ext>
            </a:extLst>
          </p:cNvPr>
          <p:cNvSpPr>
            <a:spLocks noGrp="1"/>
          </p:cNvSpPr>
          <p:nvPr>
            <p:ph type="title"/>
          </p:nvPr>
        </p:nvSpPr>
        <p:spPr/>
        <p:txBody>
          <a:bodyPr>
            <a:normAutofit/>
          </a:bodyPr>
          <a:lstStyle/>
          <a:p>
            <a:r>
              <a:rPr lang="en-US" sz="4000" dirty="0"/>
              <a:t>K</a:t>
            </a:r>
            <a:r>
              <a:rPr lang="en-HK" sz="4000" dirty="0"/>
              <a:t>now your data and clean your data</a:t>
            </a:r>
            <a:endParaRPr lang="en-US" sz="4000" dirty="0"/>
          </a:p>
        </p:txBody>
      </p:sp>
      <p:sp>
        <p:nvSpPr>
          <p:cNvPr id="5" name="Content Placeholder 4">
            <a:extLst>
              <a:ext uri="{FF2B5EF4-FFF2-40B4-BE49-F238E27FC236}">
                <a16:creationId xmlns:a16="http://schemas.microsoft.com/office/drawing/2014/main" id="{CB02BE99-FC84-73EF-4F41-78A2AA4C3EF4}"/>
              </a:ext>
            </a:extLst>
          </p:cNvPr>
          <p:cNvSpPr>
            <a:spLocks noGrp="1"/>
          </p:cNvSpPr>
          <p:nvPr>
            <p:ph idx="1"/>
          </p:nvPr>
        </p:nvSpPr>
        <p:spPr>
          <a:xfrm>
            <a:off x="529727" y="2260233"/>
            <a:ext cx="3483224" cy="4351338"/>
          </a:xfrm>
        </p:spPr>
        <p:txBody>
          <a:bodyPr>
            <a:normAutofit/>
          </a:bodyPr>
          <a:lstStyle/>
          <a:p>
            <a:pPr marL="0" indent="0">
              <a:buNone/>
            </a:pPr>
            <a:r>
              <a:rPr lang="en-HK" sz="2400" dirty="0"/>
              <a:t>For numeric columns:  We find from df.info() that only the column ‘Fiscal Year’ has Nan-value.</a:t>
            </a:r>
          </a:p>
        </p:txBody>
      </p:sp>
      <p:pic>
        <p:nvPicPr>
          <p:cNvPr id="13" name="Picture 12">
            <a:extLst>
              <a:ext uri="{FF2B5EF4-FFF2-40B4-BE49-F238E27FC236}">
                <a16:creationId xmlns:a16="http://schemas.microsoft.com/office/drawing/2014/main" id="{6C95EA01-193F-857A-D063-AD0C3E41DBD5}"/>
              </a:ext>
            </a:extLst>
          </p:cNvPr>
          <p:cNvPicPr>
            <a:picLocks noChangeAspect="1"/>
          </p:cNvPicPr>
          <p:nvPr/>
        </p:nvPicPr>
        <p:blipFill>
          <a:blip r:embed="rId2"/>
          <a:stretch>
            <a:fillRect/>
          </a:stretch>
        </p:blipFill>
        <p:spPr>
          <a:xfrm>
            <a:off x="3917701" y="2141536"/>
            <a:ext cx="7946310" cy="4351339"/>
          </a:xfrm>
          <a:prstGeom prst="rect">
            <a:avLst/>
          </a:prstGeom>
        </p:spPr>
      </p:pic>
      <p:sp>
        <p:nvSpPr>
          <p:cNvPr id="4" name="TextBox 3">
            <a:extLst>
              <a:ext uri="{FF2B5EF4-FFF2-40B4-BE49-F238E27FC236}">
                <a16:creationId xmlns:a16="http://schemas.microsoft.com/office/drawing/2014/main" id="{C2F0B5B1-FB1E-010B-7F54-9DBF6BD14975}"/>
              </a:ext>
            </a:extLst>
          </p:cNvPr>
          <p:cNvSpPr txBox="1"/>
          <p:nvPr/>
        </p:nvSpPr>
        <p:spPr>
          <a:xfrm>
            <a:off x="436350" y="1527717"/>
            <a:ext cx="6087885" cy="861774"/>
          </a:xfrm>
          <a:prstGeom prst="rect">
            <a:avLst/>
          </a:prstGeom>
          <a:noFill/>
        </p:spPr>
        <p:txBody>
          <a:bodyPr wrap="none" rtlCol="0">
            <a:spAutoFit/>
          </a:bodyPr>
          <a:lstStyle/>
          <a:p>
            <a:r>
              <a:rPr lang="en-HK" sz="3200" dirty="0"/>
              <a:t>Using </a:t>
            </a:r>
            <a:r>
              <a:rPr lang="en-HK" sz="3200" dirty="0" err="1"/>
              <a:t>sklearn’s</a:t>
            </a:r>
            <a:r>
              <a:rPr lang="en-HK" sz="3200" dirty="0"/>
              <a:t> class </a:t>
            </a:r>
            <a:r>
              <a:rPr lang="en-HK" sz="3200" dirty="0" err="1"/>
              <a:t>SimpleImputer</a:t>
            </a:r>
            <a:endParaRPr lang="en-HK" sz="3200" dirty="0"/>
          </a:p>
          <a:p>
            <a:endParaRPr lang="en-HK" dirty="0"/>
          </a:p>
        </p:txBody>
      </p:sp>
      <p:sp>
        <p:nvSpPr>
          <p:cNvPr id="6" name="TextBox 5">
            <a:extLst>
              <a:ext uri="{FF2B5EF4-FFF2-40B4-BE49-F238E27FC236}">
                <a16:creationId xmlns:a16="http://schemas.microsoft.com/office/drawing/2014/main" id="{B31ECFDE-2FF2-8C11-C5DF-70CF0B979FA0}"/>
              </a:ext>
            </a:extLst>
          </p:cNvPr>
          <p:cNvSpPr txBox="1"/>
          <p:nvPr/>
        </p:nvSpPr>
        <p:spPr>
          <a:xfrm>
            <a:off x="561228" y="4629150"/>
            <a:ext cx="3509487" cy="923330"/>
          </a:xfrm>
          <a:prstGeom prst="rect">
            <a:avLst/>
          </a:prstGeom>
          <a:solidFill>
            <a:schemeClr val="accent4">
              <a:lumMod val="20000"/>
              <a:lumOff val="80000"/>
            </a:schemeClr>
          </a:solidFill>
        </p:spPr>
        <p:txBody>
          <a:bodyPr wrap="none" rtlCol="0">
            <a:spAutoFit/>
          </a:bodyPr>
          <a:lstStyle/>
          <a:p>
            <a:r>
              <a:rPr lang="en-HK" dirty="0"/>
              <a:t>Note that this </a:t>
            </a:r>
            <a:r>
              <a:rPr lang="en-HK" dirty="0" err="1"/>
              <a:t>df</a:t>
            </a:r>
            <a:r>
              <a:rPr lang="en-HK" dirty="0"/>
              <a:t> is the original one,</a:t>
            </a:r>
          </a:p>
          <a:p>
            <a:r>
              <a:rPr lang="en-HK" dirty="0"/>
              <a:t>not </a:t>
            </a:r>
            <a:r>
              <a:rPr lang="en-HK" dirty="0" err="1"/>
              <a:t>df</a:t>
            </a:r>
            <a:r>
              <a:rPr lang="en-HK" dirty="0"/>
              <a:t> we got after calling </a:t>
            </a:r>
            <a:r>
              <a:rPr lang="en-HK" dirty="0" err="1"/>
              <a:t>fillna</a:t>
            </a:r>
            <a:r>
              <a:rPr lang="en-HK" dirty="0"/>
              <a:t>() &amp;</a:t>
            </a:r>
          </a:p>
          <a:p>
            <a:r>
              <a:rPr lang="en-HK" dirty="0" err="1"/>
              <a:t>dropna</a:t>
            </a:r>
            <a:r>
              <a:rPr lang="en-HK" dirty="0"/>
              <a:t>() in the previous two slides.</a:t>
            </a:r>
          </a:p>
        </p:txBody>
      </p:sp>
      <p:cxnSp>
        <p:nvCxnSpPr>
          <p:cNvPr id="8" name="Straight Arrow Connector 7">
            <a:extLst>
              <a:ext uri="{FF2B5EF4-FFF2-40B4-BE49-F238E27FC236}">
                <a16:creationId xmlns:a16="http://schemas.microsoft.com/office/drawing/2014/main" id="{4E901AFE-9D09-DB93-B86E-CAE8670327C7}"/>
              </a:ext>
            </a:extLst>
          </p:cNvPr>
          <p:cNvCxnSpPr/>
          <p:nvPr/>
        </p:nvCxnSpPr>
        <p:spPr>
          <a:xfrm flipV="1">
            <a:off x="2085975" y="3105150"/>
            <a:ext cx="5210175" cy="1524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07966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5FAFF-41E3-FC94-BCCE-6FA2A419E6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E9BC96-15EC-2FC1-4A03-784135A16810}"/>
              </a:ext>
            </a:extLst>
          </p:cNvPr>
          <p:cNvSpPr>
            <a:spLocks noGrp="1"/>
          </p:cNvSpPr>
          <p:nvPr>
            <p:ph type="title"/>
          </p:nvPr>
        </p:nvSpPr>
        <p:spPr/>
        <p:txBody>
          <a:bodyPr>
            <a:normAutofit/>
          </a:bodyPr>
          <a:lstStyle/>
          <a:p>
            <a:r>
              <a:rPr lang="en-HK" sz="4000" dirty="0"/>
              <a:t>Know your data and clean your data</a:t>
            </a:r>
            <a:endParaRPr lang="en-US" sz="4000" dirty="0"/>
          </a:p>
        </p:txBody>
      </p:sp>
      <p:sp>
        <p:nvSpPr>
          <p:cNvPr id="5" name="Content Placeholder 4">
            <a:extLst>
              <a:ext uri="{FF2B5EF4-FFF2-40B4-BE49-F238E27FC236}">
                <a16:creationId xmlns:a16="http://schemas.microsoft.com/office/drawing/2014/main" id="{08D3FDF4-F5A1-49DE-C13E-3B7095DDA0B2}"/>
              </a:ext>
            </a:extLst>
          </p:cNvPr>
          <p:cNvSpPr>
            <a:spLocks noGrp="1"/>
          </p:cNvSpPr>
          <p:nvPr>
            <p:ph idx="1"/>
          </p:nvPr>
        </p:nvSpPr>
        <p:spPr/>
        <p:txBody>
          <a:bodyPr/>
          <a:lstStyle/>
          <a:p>
            <a:r>
              <a:rPr lang="en-HK" dirty="0"/>
              <a:t>For “object” columns</a:t>
            </a:r>
          </a:p>
        </p:txBody>
      </p:sp>
      <p:pic>
        <p:nvPicPr>
          <p:cNvPr id="4" name="Picture 3">
            <a:extLst>
              <a:ext uri="{FF2B5EF4-FFF2-40B4-BE49-F238E27FC236}">
                <a16:creationId xmlns:a16="http://schemas.microsoft.com/office/drawing/2014/main" id="{1D79502A-A06C-ED03-ADA5-5BE4C8066AF8}"/>
              </a:ext>
            </a:extLst>
          </p:cNvPr>
          <p:cNvPicPr>
            <a:picLocks noChangeAspect="1"/>
          </p:cNvPicPr>
          <p:nvPr/>
        </p:nvPicPr>
        <p:blipFill>
          <a:blip r:embed="rId2"/>
          <a:stretch>
            <a:fillRect/>
          </a:stretch>
        </p:blipFill>
        <p:spPr>
          <a:xfrm>
            <a:off x="1391008" y="2706486"/>
            <a:ext cx="6307678" cy="3786389"/>
          </a:xfrm>
          <a:prstGeom prst="rect">
            <a:avLst/>
          </a:prstGeom>
        </p:spPr>
      </p:pic>
    </p:spTree>
    <p:extLst>
      <p:ext uri="{BB962C8B-B14F-4D97-AF65-F5344CB8AC3E}">
        <p14:creationId xmlns:p14="http://schemas.microsoft.com/office/powerpoint/2010/main" val="10863349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0B6195-E882-3733-1A60-342DC073D3AF}"/>
              </a:ext>
            </a:extLst>
          </p:cNvPr>
          <p:cNvSpPr>
            <a:spLocks noGrp="1"/>
          </p:cNvSpPr>
          <p:nvPr>
            <p:ph type="title"/>
          </p:nvPr>
        </p:nvSpPr>
        <p:spPr/>
        <p:txBody>
          <a:bodyPr/>
          <a:lstStyle/>
          <a:p>
            <a:r>
              <a:rPr lang="en-HK" dirty="0"/>
              <a:t>Know your data and clean your data</a:t>
            </a:r>
          </a:p>
        </p:txBody>
      </p:sp>
      <p:sp>
        <p:nvSpPr>
          <p:cNvPr id="3" name="TextBox 2">
            <a:extLst>
              <a:ext uri="{FF2B5EF4-FFF2-40B4-BE49-F238E27FC236}">
                <a16:creationId xmlns:a16="http://schemas.microsoft.com/office/drawing/2014/main" id="{54852E51-BEBC-CE08-BE4D-07D22FFA6621}"/>
              </a:ext>
            </a:extLst>
          </p:cNvPr>
          <p:cNvSpPr txBox="1"/>
          <p:nvPr/>
        </p:nvSpPr>
        <p:spPr>
          <a:xfrm>
            <a:off x="838200" y="1594406"/>
            <a:ext cx="3679212" cy="369332"/>
          </a:xfrm>
          <a:prstGeom prst="rect">
            <a:avLst/>
          </a:prstGeom>
          <a:noFill/>
        </p:spPr>
        <p:txBody>
          <a:bodyPr wrap="none" rtlCol="0">
            <a:spAutoFit/>
          </a:bodyPr>
          <a:lstStyle/>
          <a:p>
            <a:r>
              <a:rPr lang="en-HK" dirty="0" err="1"/>
              <a:t>SimpleImputer</a:t>
            </a:r>
            <a:r>
              <a:rPr lang="en-HK" dirty="0"/>
              <a:t>() has other strategies:</a:t>
            </a:r>
          </a:p>
        </p:txBody>
      </p:sp>
      <p:pic>
        <p:nvPicPr>
          <p:cNvPr id="8" name="Content Placeholder 7">
            <a:extLst>
              <a:ext uri="{FF2B5EF4-FFF2-40B4-BE49-F238E27FC236}">
                <a16:creationId xmlns:a16="http://schemas.microsoft.com/office/drawing/2014/main" id="{986D664D-EA70-1602-841B-1CDB7F249478}"/>
              </a:ext>
            </a:extLst>
          </p:cNvPr>
          <p:cNvPicPr>
            <a:picLocks noGrp="1" noChangeAspect="1"/>
          </p:cNvPicPr>
          <p:nvPr>
            <p:ph idx="1"/>
          </p:nvPr>
        </p:nvPicPr>
        <p:blipFill>
          <a:blip r:embed="rId2"/>
          <a:stretch>
            <a:fillRect/>
          </a:stretch>
        </p:blipFill>
        <p:spPr>
          <a:xfrm>
            <a:off x="1132931" y="2129247"/>
            <a:ext cx="8592094" cy="4453604"/>
          </a:xfrm>
        </p:spPr>
      </p:pic>
    </p:spTree>
    <p:extLst>
      <p:ext uri="{BB962C8B-B14F-4D97-AF65-F5344CB8AC3E}">
        <p14:creationId xmlns:p14="http://schemas.microsoft.com/office/powerpoint/2010/main" val="23100143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50" y="762167"/>
            <a:ext cx="10515600" cy="1325563"/>
          </a:xfrm>
        </p:spPr>
        <p:txBody>
          <a:bodyPr>
            <a:normAutofit/>
          </a:bodyPr>
          <a:lstStyle/>
          <a:p>
            <a:r>
              <a:rPr lang="en-HK" sz="4000" dirty="0"/>
              <a:t>Know your data: distributions of data</a:t>
            </a:r>
            <a:endParaRPr lang="en-US" sz="4000" dirty="0"/>
          </a:p>
        </p:txBody>
      </p:sp>
      <p:sp>
        <p:nvSpPr>
          <p:cNvPr id="19" name="Content Placeholder 18"/>
          <p:cNvSpPr>
            <a:spLocks noGrp="1"/>
          </p:cNvSpPr>
          <p:nvPr>
            <p:ph idx="1"/>
          </p:nvPr>
        </p:nvSpPr>
        <p:spPr>
          <a:xfrm>
            <a:off x="838200" y="1872278"/>
            <a:ext cx="10515600" cy="4351338"/>
          </a:xfrm>
        </p:spPr>
        <p:txBody>
          <a:bodyPr/>
          <a:lstStyle/>
          <a:p>
            <a:endParaRPr lang="en-HK" dirty="0"/>
          </a:p>
          <a:p>
            <a:pPr marL="0" indent="0">
              <a:buNone/>
            </a:pPr>
            <a:endParaRPr lang="en-HK" dirty="0"/>
          </a:p>
        </p:txBody>
      </p:sp>
      <p:pic>
        <p:nvPicPr>
          <p:cNvPr id="5" name="Picture 4"/>
          <p:cNvPicPr>
            <a:picLocks noChangeAspect="1"/>
          </p:cNvPicPr>
          <p:nvPr/>
        </p:nvPicPr>
        <p:blipFill>
          <a:blip r:embed="rId3"/>
          <a:stretch>
            <a:fillRect/>
          </a:stretch>
        </p:blipFill>
        <p:spPr>
          <a:xfrm>
            <a:off x="389850" y="1955091"/>
            <a:ext cx="5782349" cy="4135364"/>
          </a:xfrm>
          <a:prstGeom prst="rect">
            <a:avLst/>
          </a:prstGeom>
        </p:spPr>
      </p:pic>
      <p:pic>
        <p:nvPicPr>
          <p:cNvPr id="6" name="Picture 5"/>
          <p:cNvPicPr>
            <a:picLocks noChangeAspect="1"/>
          </p:cNvPicPr>
          <p:nvPr/>
        </p:nvPicPr>
        <p:blipFill>
          <a:blip r:embed="rId4"/>
          <a:stretch>
            <a:fillRect/>
          </a:stretch>
        </p:blipFill>
        <p:spPr>
          <a:xfrm>
            <a:off x="6726106" y="2087730"/>
            <a:ext cx="5068851" cy="3747586"/>
          </a:xfrm>
          <a:prstGeom prst="rect">
            <a:avLst/>
          </a:prstGeom>
        </p:spPr>
      </p:pic>
    </p:spTree>
    <p:extLst>
      <p:ext uri="{BB962C8B-B14F-4D97-AF65-F5344CB8AC3E}">
        <p14:creationId xmlns:p14="http://schemas.microsoft.com/office/powerpoint/2010/main" val="1858805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9850" y="762167"/>
            <a:ext cx="10515600" cy="1325563"/>
          </a:xfrm>
        </p:spPr>
        <p:txBody>
          <a:bodyPr>
            <a:normAutofit/>
          </a:bodyPr>
          <a:lstStyle/>
          <a:p>
            <a:r>
              <a:rPr lang="en-HK" sz="4000" dirty="0"/>
              <a:t>Know your data set: distributions of data</a:t>
            </a:r>
            <a:endParaRPr lang="en-US" sz="4000" dirty="0"/>
          </a:p>
        </p:txBody>
      </p:sp>
      <p:sp>
        <p:nvSpPr>
          <p:cNvPr id="19" name="Content Placeholder 18"/>
          <p:cNvSpPr>
            <a:spLocks noGrp="1"/>
          </p:cNvSpPr>
          <p:nvPr>
            <p:ph idx="1"/>
          </p:nvPr>
        </p:nvSpPr>
        <p:spPr>
          <a:xfrm>
            <a:off x="838200" y="1872278"/>
            <a:ext cx="10515600" cy="4351338"/>
          </a:xfrm>
        </p:spPr>
        <p:txBody>
          <a:bodyPr/>
          <a:lstStyle/>
          <a:p>
            <a:endParaRPr lang="en-HK" dirty="0"/>
          </a:p>
          <a:p>
            <a:pPr marL="0" indent="0">
              <a:buNone/>
            </a:pPr>
            <a:endParaRPr lang="en-HK" dirty="0"/>
          </a:p>
        </p:txBody>
      </p:sp>
      <p:pic>
        <p:nvPicPr>
          <p:cNvPr id="3" name="Picture 2"/>
          <p:cNvPicPr>
            <a:picLocks noChangeAspect="1"/>
          </p:cNvPicPr>
          <p:nvPr/>
        </p:nvPicPr>
        <p:blipFill>
          <a:blip r:embed="rId3"/>
          <a:stretch>
            <a:fillRect/>
          </a:stretch>
        </p:blipFill>
        <p:spPr>
          <a:xfrm>
            <a:off x="6325865" y="1961846"/>
            <a:ext cx="5639025" cy="3821348"/>
          </a:xfrm>
          <a:prstGeom prst="rect">
            <a:avLst/>
          </a:prstGeom>
        </p:spPr>
      </p:pic>
      <p:pic>
        <p:nvPicPr>
          <p:cNvPr id="4" name="Picture 3"/>
          <p:cNvPicPr>
            <a:picLocks noChangeAspect="1"/>
          </p:cNvPicPr>
          <p:nvPr/>
        </p:nvPicPr>
        <p:blipFill>
          <a:blip r:embed="rId4"/>
          <a:stretch>
            <a:fillRect/>
          </a:stretch>
        </p:blipFill>
        <p:spPr>
          <a:xfrm>
            <a:off x="986222" y="1975770"/>
            <a:ext cx="5109778" cy="3793499"/>
          </a:xfrm>
          <a:prstGeom prst="rect">
            <a:avLst/>
          </a:prstGeom>
        </p:spPr>
      </p:pic>
    </p:spTree>
    <p:extLst>
      <p:ext uri="{BB962C8B-B14F-4D97-AF65-F5344CB8AC3E}">
        <p14:creationId xmlns:p14="http://schemas.microsoft.com/office/powerpoint/2010/main" val="29593086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D704A-FD62-47C7-BC95-7BE83673BB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BC72DC9-4482-A096-06A2-CE1E10B3BA95}"/>
              </a:ext>
            </a:extLst>
          </p:cNvPr>
          <p:cNvSpPr>
            <a:spLocks noGrp="1"/>
          </p:cNvSpPr>
          <p:nvPr>
            <p:ph type="title"/>
          </p:nvPr>
        </p:nvSpPr>
        <p:spPr>
          <a:xfrm>
            <a:off x="389850" y="762167"/>
            <a:ext cx="10515600" cy="1325563"/>
          </a:xfrm>
        </p:spPr>
        <p:txBody>
          <a:bodyPr>
            <a:normAutofit/>
          </a:bodyPr>
          <a:lstStyle/>
          <a:p>
            <a:r>
              <a:rPr lang="en-HK" sz="4000" dirty="0"/>
              <a:t>Know your data set: distributions of data</a:t>
            </a:r>
            <a:endParaRPr lang="en-US" sz="4000" dirty="0"/>
          </a:p>
        </p:txBody>
      </p:sp>
      <p:sp>
        <p:nvSpPr>
          <p:cNvPr id="19" name="Content Placeholder 18">
            <a:extLst>
              <a:ext uri="{FF2B5EF4-FFF2-40B4-BE49-F238E27FC236}">
                <a16:creationId xmlns:a16="http://schemas.microsoft.com/office/drawing/2014/main" id="{AC602645-4A78-A659-8E76-7FC2FCFA930F}"/>
              </a:ext>
            </a:extLst>
          </p:cNvPr>
          <p:cNvSpPr>
            <a:spLocks noGrp="1"/>
          </p:cNvSpPr>
          <p:nvPr>
            <p:ph idx="1"/>
          </p:nvPr>
        </p:nvSpPr>
        <p:spPr>
          <a:xfrm>
            <a:off x="838200" y="1872278"/>
            <a:ext cx="10515600" cy="4351338"/>
          </a:xfrm>
        </p:spPr>
        <p:txBody>
          <a:bodyPr/>
          <a:lstStyle/>
          <a:p>
            <a:endParaRPr lang="en-HK" dirty="0"/>
          </a:p>
          <a:p>
            <a:pPr marL="0" indent="0">
              <a:buNone/>
            </a:pPr>
            <a:endParaRPr lang="en-HK" dirty="0"/>
          </a:p>
        </p:txBody>
      </p:sp>
      <p:pic>
        <p:nvPicPr>
          <p:cNvPr id="3" name="Picture 2">
            <a:extLst>
              <a:ext uri="{FF2B5EF4-FFF2-40B4-BE49-F238E27FC236}">
                <a16:creationId xmlns:a16="http://schemas.microsoft.com/office/drawing/2014/main" id="{FDE0954C-D5A3-C7B5-DB10-7352628B35BD}"/>
              </a:ext>
            </a:extLst>
          </p:cNvPr>
          <p:cNvPicPr>
            <a:picLocks noChangeAspect="1"/>
          </p:cNvPicPr>
          <p:nvPr/>
        </p:nvPicPr>
        <p:blipFill>
          <a:blip r:embed="rId3"/>
          <a:stretch>
            <a:fillRect/>
          </a:stretch>
        </p:blipFill>
        <p:spPr>
          <a:xfrm>
            <a:off x="6325865" y="1961846"/>
            <a:ext cx="5639025" cy="3821348"/>
          </a:xfrm>
          <a:prstGeom prst="rect">
            <a:avLst/>
          </a:prstGeom>
        </p:spPr>
      </p:pic>
      <p:pic>
        <p:nvPicPr>
          <p:cNvPr id="4" name="Picture 3">
            <a:extLst>
              <a:ext uri="{FF2B5EF4-FFF2-40B4-BE49-F238E27FC236}">
                <a16:creationId xmlns:a16="http://schemas.microsoft.com/office/drawing/2014/main" id="{AD055D4D-367B-4C6D-5D0B-454FDD88879C}"/>
              </a:ext>
            </a:extLst>
          </p:cNvPr>
          <p:cNvPicPr>
            <a:picLocks noChangeAspect="1"/>
          </p:cNvPicPr>
          <p:nvPr/>
        </p:nvPicPr>
        <p:blipFill>
          <a:blip r:embed="rId4"/>
          <a:stretch>
            <a:fillRect/>
          </a:stretch>
        </p:blipFill>
        <p:spPr>
          <a:xfrm>
            <a:off x="986222" y="1975770"/>
            <a:ext cx="5109778" cy="3793499"/>
          </a:xfrm>
          <a:prstGeom prst="rect">
            <a:avLst/>
          </a:prstGeom>
        </p:spPr>
      </p:pic>
      <p:sp>
        <p:nvSpPr>
          <p:cNvPr id="5" name="TextBox 4">
            <a:extLst>
              <a:ext uri="{FF2B5EF4-FFF2-40B4-BE49-F238E27FC236}">
                <a16:creationId xmlns:a16="http://schemas.microsoft.com/office/drawing/2014/main" id="{E0C3A2C8-D1D9-0479-5295-BB4D45604CC2}"/>
              </a:ext>
            </a:extLst>
          </p:cNvPr>
          <p:cNvSpPr txBox="1"/>
          <p:nvPr/>
        </p:nvSpPr>
        <p:spPr>
          <a:xfrm>
            <a:off x="3058245" y="5916706"/>
            <a:ext cx="1314784" cy="646331"/>
          </a:xfrm>
          <a:prstGeom prst="rect">
            <a:avLst/>
          </a:prstGeom>
          <a:solidFill>
            <a:schemeClr val="accent2">
              <a:lumMod val="20000"/>
              <a:lumOff val="80000"/>
            </a:schemeClr>
          </a:solidFill>
        </p:spPr>
        <p:txBody>
          <a:bodyPr wrap="none" rtlCol="0">
            <a:spAutoFit/>
          </a:bodyPr>
          <a:lstStyle/>
          <a:p>
            <a:r>
              <a:rPr lang="en-US" dirty="0"/>
              <a:t>Not normal.</a:t>
            </a:r>
          </a:p>
          <a:p>
            <a:r>
              <a:rPr lang="en-US" dirty="0"/>
              <a:t>Why?</a:t>
            </a:r>
            <a:endParaRPr lang="en-HK" dirty="0"/>
          </a:p>
        </p:txBody>
      </p:sp>
      <p:cxnSp>
        <p:nvCxnSpPr>
          <p:cNvPr id="7" name="Straight Arrow Connector 6">
            <a:extLst>
              <a:ext uri="{FF2B5EF4-FFF2-40B4-BE49-F238E27FC236}">
                <a16:creationId xmlns:a16="http://schemas.microsoft.com/office/drawing/2014/main" id="{3738A9BF-3F13-CFC2-5F8D-1048BAF3F9C9}"/>
              </a:ext>
            </a:extLst>
          </p:cNvPr>
          <p:cNvCxnSpPr>
            <a:stCxn id="5" idx="3"/>
          </p:cNvCxnSpPr>
          <p:nvPr/>
        </p:nvCxnSpPr>
        <p:spPr>
          <a:xfrm flipV="1">
            <a:off x="4373029" y="5240511"/>
            <a:ext cx="2711650" cy="9993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09827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HK" dirty="0">
                <a:solidFill>
                  <a:prstClr val="black"/>
                </a:solidFill>
              </a:rPr>
              <a:t>Fraud detection and prevention</a:t>
            </a:r>
            <a:endParaRPr lang="en-US" dirty="0"/>
          </a:p>
        </p:txBody>
      </p:sp>
      <p:sp>
        <p:nvSpPr>
          <p:cNvPr id="8" name="Content Placeholder 7"/>
          <p:cNvSpPr>
            <a:spLocks noGrp="1"/>
          </p:cNvSpPr>
          <p:nvPr>
            <p:ph idx="1"/>
          </p:nvPr>
        </p:nvSpPr>
        <p:spPr/>
        <p:txBody>
          <a:bodyPr>
            <a:normAutofit/>
          </a:bodyPr>
          <a:lstStyle/>
          <a:p>
            <a:pPr marL="0" indent="0">
              <a:buNone/>
            </a:pPr>
            <a:r>
              <a:rPr lang="en-US" dirty="0"/>
              <a:t>How can Machine learning help?</a:t>
            </a:r>
          </a:p>
          <a:p>
            <a:r>
              <a:rPr lang="en-HK" dirty="0"/>
              <a:t>Before Computer: </a:t>
            </a:r>
            <a:r>
              <a:rPr lang="en-US" dirty="0"/>
              <a:t>Banks and financial institutions analyzed their customers’ behavioral patterns for any signs of abnormality, and designed checking rules to “flag” abnormal transactions manually.</a:t>
            </a:r>
          </a:p>
          <a:p>
            <a:r>
              <a:rPr lang="en-HK" dirty="0"/>
              <a:t>After Computer: </a:t>
            </a:r>
            <a:r>
              <a:rPr lang="en-US" dirty="0"/>
              <a:t>Computers gave them the ability to identify and flag abnormal transactions in real-time.</a:t>
            </a:r>
          </a:p>
          <a:p>
            <a:r>
              <a:rPr lang="en-HK" dirty="0"/>
              <a:t>After ML: </a:t>
            </a:r>
            <a:r>
              <a:rPr lang="en-US" dirty="0"/>
              <a:t> Machine learning tools ‘learn’ new patterns, without the need for human intervention. This allows models to adapt over time to uncover previously unknown patterns or identify new tactics that might be employed by fraudsters.</a:t>
            </a:r>
          </a:p>
          <a:p>
            <a:pPr marL="0" indent="0">
              <a:buNone/>
            </a:pPr>
            <a:endParaRPr lang="en-US" dirty="0"/>
          </a:p>
        </p:txBody>
      </p:sp>
    </p:spTree>
    <p:extLst>
      <p:ext uri="{BB962C8B-B14F-4D97-AF65-F5344CB8AC3E}">
        <p14:creationId xmlns:p14="http://schemas.microsoft.com/office/powerpoint/2010/main" val="18804874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Know your data: detecting outliers</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083" y="1899793"/>
                <a:ext cx="10058400" cy="4023360"/>
              </a:xfrm>
            </p:spPr>
            <p:txBody>
              <a:bodyPr>
                <a:normAutofit fontScale="92500" lnSpcReduction="10000"/>
              </a:bodyPr>
              <a:lstStyle/>
              <a:p>
                <a:r>
                  <a:rPr lang="en-HK" dirty="0"/>
                  <a:t>Percentiles: For any 0 </a:t>
                </a:r>
                <a:r>
                  <a:rPr lang="en-HK" dirty="0">
                    <a:sym typeface="Symbol" panose="05050102010706020507" pitchFamily="18" charset="2"/>
                  </a:rPr>
                  <a:t>p100, the </a:t>
                </a:r>
                <a:r>
                  <a:rPr lang="en-HK" dirty="0" err="1">
                    <a:sym typeface="Symbol" panose="05050102010706020507" pitchFamily="18" charset="2"/>
                  </a:rPr>
                  <a:t>pth</a:t>
                </a:r>
                <a:r>
                  <a:rPr lang="en-HK" dirty="0">
                    <a:sym typeface="Symbol" panose="05050102010706020507" pitchFamily="18" charset="2"/>
                  </a:rPr>
                  <a:t>-percentile of a set S of values is the value </a:t>
                </a:r>
                <a14:m>
                  <m:oMath xmlns:m="http://schemas.openxmlformats.org/officeDocument/2006/math">
                    <m:sSub>
                      <m:sSubPr>
                        <m:ctrlPr>
                          <a:rPr lang="en-HK" b="0" i="1" smtClean="0">
                            <a:latin typeface="Cambria Math" panose="02040503050406030204" pitchFamily="18" charset="0"/>
                            <a:sym typeface="Symbol" panose="05050102010706020507" pitchFamily="18" charset="2"/>
                          </a:rPr>
                        </m:ctrlPr>
                      </m:sSubPr>
                      <m:e>
                        <m:r>
                          <a:rPr lang="en-HK" b="0" i="1" smtClean="0">
                            <a:latin typeface="Cambria Math" panose="02040503050406030204" pitchFamily="18" charset="0"/>
                            <a:sym typeface="Symbol" panose="05050102010706020507" pitchFamily="18" charset="2"/>
                          </a:rPr>
                          <m:t>𝑥</m:t>
                        </m:r>
                      </m:e>
                      <m:sub>
                        <m:r>
                          <a:rPr lang="en-HK" b="0" i="1" smtClean="0">
                            <a:latin typeface="Cambria Math" panose="02040503050406030204" pitchFamily="18" charset="0"/>
                            <a:sym typeface="Symbol" panose="05050102010706020507" pitchFamily="18" charset="2"/>
                          </a:rPr>
                          <m:t>𝑝</m:t>
                        </m:r>
                      </m:sub>
                    </m:sSub>
                  </m:oMath>
                </a14:m>
                <a:r>
                  <a:rPr lang="en-US" dirty="0"/>
                  <a:t> in S such that</a:t>
                </a:r>
              </a:p>
              <a:p>
                <a:pPr lvl="1"/>
                <a:r>
                  <a:rPr lang="en-HK" dirty="0"/>
                  <a:t>a fraction of p of the data values in S are smaller than or equal to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 and</a:t>
                </a:r>
              </a:p>
              <a:p>
                <a:pPr lvl="1"/>
                <a:r>
                  <a:rPr lang="en-HK" dirty="0"/>
                  <a:t>the remaining fraction (1-p) is greater than or equal to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a:t>
                </a:r>
              </a:p>
              <a:p>
                <a:pPr marL="0" indent="0">
                  <a:buNone/>
                </a:pPr>
                <a:r>
                  <a:rPr lang="en-HK" dirty="0"/>
                  <a:t>    For example, the median of S is the 50</a:t>
                </a:r>
                <a:r>
                  <a:rPr lang="en-HK" baseline="30000" dirty="0"/>
                  <a:t>th</a:t>
                </a:r>
                <a:r>
                  <a:rPr lang="en-HK" dirty="0"/>
                  <a:t> percentile of S.</a:t>
                </a:r>
              </a:p>
              <a:p>
                <a:r>
                  <a:rPr lang="en-HK" dirty="0"/>
                  <a:t>Quantiles: </a:t>
                </a:r>
              </a:p>
              <a:p>
                <a:pPr lvl="1"/>
                <a:r>
                  <a:rPr lang="en-HK" dirty="0"/>
                  <a:t>The first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1</m:t>
                        </m:r>
                      </m:sub>
                    </m:sSub>
                  </m:oMath>
                </a14:m>
                <a:r>
                  <a:rPr lang="en-HK" dirty="0"/>
                  <a:t> )= the 25</a:t>
                </a:r>
                <a:r>
                  <a:rPr lang="en-HK" baseline="30000" dirty="0"/>
                  <a:t>th</a:t>
                </a:r>
                <a:r>
                  <a:rPr lang="en-HK" dirty="0"/>
                  <a:t> percentile of S</a:t>
                </a:r>
              </a:p>
              <a:p>
                <a:pPr lvl="1"/>
                <a:r>
                  <a:rPr lang="en-HK" dirty="0"/>
                  <a:t>The second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2</m:t>
                        </m:r>
                      </m:sub>
                    </m:sSub>
                  </m:oMath>
                </a14:m>
                <a:r>
                  <a:rPr lang="en-HK" dirty="0"/>
                  <a:t> )= the median of S = the 50</a:t>
                </a:r>
                <a:r>
                  <a:rPr lang="en-HK" baseline="30000" dirty="0"/>
                  <a:t>th</a:t>
                </a:r>
                <a:r>
                  <a:rPr lang="en-HK" dirty="0"/>
                  <a:t> percentile of S</a:t>
                </a:r>
              </a:p>
              <a:p>
                <a:pPr lvl="1"/>
                <a:r>
                  <a:rPr lang="en-HK" dirty="0"/>
                  <a:t>The third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3</m:t>
                        </m:r>
                      </m:sub>
                    </m:sSub>
                  </m:oMath>
                </a14:m>
                <a:r>
                  <a:rPr lang="en-HK" dirty="0"/>
                  <a:t> )= the 75</a:t>
                </a:r>
                <a:r>
                  <a:rPr lang="en-HK" baseline="30000" dirty="0"/>
                  <a:t>th</a:t>
                </a:r>
                <a:r>
                  <a:rPr lang="en-HK" dirty="0"/>
                  <a:t> percentile of S</a:t>
                </a:r>
              </a:p>
              <a:p>
                <a:r>
                  <a:rPr lang="en-HK" dirty="0"/>
                  <a:t>5-number summary: </a:t>
                </a:r>
                <a:r>
                  <a:rPr lang="en-HK" dirty="0" err="1"/>
                  <a:t>x</a:t>
                </a:r>
                <a:r>
                  <a:rPr lang="en-HK" baseline="-25000" dirty="0" err="1"/>
                  <a:t>min</a:t>
                </a:r>
                <a:r>
                  <a:rPr lang="en-HK" dirty="0"/>
                  <a:t> , Q</a:t>
                </a:r>
                <a:r>
                  <a:rPr lang="en-HK" baseline="-25000" dirty="0"/>
                  <a:t>1</a:t>
                </a:r>
                <a:r>
                  <a:rPr lang="en-HK" dirty="0"/>
                  <a:t> , Q</a:t>
                </a:r>
                <a:r>
                  <a:rPr lang="en-HK" baseline="-25000" dirty="0"/>
                  <a:t>2</a:t>
                </a:r>
                <a:r>
                  <a:rPr lang="en-HK" dirty="0"/>
                  <a:t> , Q</a:t>
                </a:r>
                <a:r>
                  <a:rPr lang="en-HK" baseline="-25000" dirty="0"/>
                  <a:t>3</a:t>
                </a:r>
                <a:r>
                  <a:rPr lang="en-HK" dirty="0"/>
                  <a:t> , </a:t>
                </a:r>
                <a:r>
                  <a:rPr lang="en-HK" dirty="0" err="1"/>
                  <a:t>x</a:t>
                </a:r>
                <a:r>
                  <a:rPr lang="en-HK" baseline="-25000" dirty="0" err="1"/>
                  <a:t>max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083" y="1899793"/>
                <a:ext cx="10058400" cy="4023360"/>
              </a:xfrm>
              <a:blipFill>
                <a:blip r:embed="rId2"/>
                <a:stretch>
                  <a:fillRect l="-909" t="-3636"/>
                </a:stretch>
              </a:blipFill>
            </p:spPr>
            <p:txBody>
              <a:bodyPr/>
              <a:lstStyle/>
              <a:p>
                <a:r>
                  <a:rPr lang="en-HK">
                    <a:noFill/>
                  </a:rPr>
                  <a:t> </a:t>
                </a:r>
              </a:p>
            </p:txBody>
          </p:sp>
        </mc:Fallback>
      </mc:AlternateContent>
      <p:sp>
        <p:nvSpPr>
          <p:cNvPr id="4" name="Slide Number Placeholder 3"/>
          <p:cNvSpPr>
            <a:spLocks noGrp="1"/>
          </p:cNvSpPr>
          <p:nvPr>
            <p:ph type="sldNum" sz="quarter" idx="12"/>
          </p:nvPr>
        </p:nvSpPr>
        <p:spPr/>
        <p:txBody>
          <a:bodyPr/>
          <a:lstStyle/>
          <a:p>
            <a:fld id="{81B3A8E7-0AD1-4B48-83E8-08BF0BD63A5E}" type="slidenum">
              <a:rPr lang="en-HK" smtClean="0"/>
              <a:t>30</a:t>
            </a:fld>
            <a:endParaRPr lang="en-HK"/>
          </a:p>
        </p:txBody>
      </p:sp>
      <p:grpSp>
        <p:nvGrpSpPr>
          <p:cNvPr id="5" name="Group 4"/>
          <p:cNvGrpSpPr/>
          <p:nvPr/>
        </p:nvGrpSpPr>
        <p:grpSpPr>
          <a:xfrm>
            <a:off x="10401242" y="2700767"/>
            <a:ext cx="1448248" cy="2509935"/>
            <a:chOff x="8988078" y="2789853"/>
            <a:chExt cx="1448248" cy="2509935"/>
          </a:xfrm>
        </p:grpSpPr>
        <p:cxnSp>
          <p:nvCxnSpPr>
            <p:cNvPr id="6" name="Straight Connector 5"/>
            <p:cNvCxnSpPr/>
            <p:nvPr/>
          </p:nvCxnSpPr>
          <p:spPr>
            <a:xfrm>
              <a:off x="9722498" y="2789853"/>
              <a:ext cx="55984" cy="250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591869" y="4096139"/>
              <a:ext cx="30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624187" y="4761723"/>
              <a:ext cx="30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9568203" y="3411894"/>
              <a:ext cx="30858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p:cNvSpPr txBox="1"/>
                <p:nvPr/>
              </p:nvSpPr>
              <p:spPr>
                <a:xfrm>
                  <a:off x="9900458" y="3227228"/>
                  <a:ext cx="4877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𝑄</m:t>
                            </m:r>
                          </m:e>
                          <m:sub>
                            <m:r>
                              <a:rPr lang="en-HK" i="1">
                                <a:latin typeface="Cambria Math" panose="02040503050406030204" pitchFamily="18" charset="0"/>
                              </a:rPr>
                              <m:t>1</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9900458" y="3227228"/>
                  <a:ext cx="487762" cy="3693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943242" y="3911473"/>
                  <a:ext cx="493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smtClean="0">
                                <a:latin typeface="Cambria Math" panose="02040503050406030204" pitchFamily="18" charset="0"/>
                              </a:rPr>
                            </m:ctrlPr>
                          </m:sSubPr>
                          <m:e>
                            <m:r>
                              <a:rPr lang="en-HK" i="1">
                                <a:latin typeface="Cambria Math" panose="02040503050406030204" pitchFamily="18" charset="0"/>
                              </a:rPr>
                              <m:t>𝑄</m:t>
                            </m:r>
                          </m:e>
                          <m:sub>
                            <m:r>
                              <a:rPr lang="en-HK" b="0" i="1"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9943242" y="3911473"/>
                  <a:ext cx="493084" cy="369332"/>
                </a:xfrm>
                <a:prstGeom prst="rect">
                  <a:avLst/>
                </a:prstGeom>
                <a:blipFill>
                  <a:blip r:embed="rId4"/>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9932776" y="4577057"/>
                  <a:ext cx="493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smtClean="0">
                                <a:latin typeface="Cambria Math" panose="02040503050406030204" pitchFamily="18" charset="0"/>
                              </a:rPr>
                            </m:ctrlPr>
                          </m:sSubPr>
                          <m:e>
                            <m:r>
                              <a:rPr lang="en-HK" i="1">
                                <a:latin typeface="Cambria Math" panose="02040503050406030204" pitchFamily="18" charset="0"/>
                              </a:rPr>
                              <m:t>𝑄</m:t>
                            </m:r>
                          </m:e>
                          <m:sub>
                            <m:r>
                              <a:rPr lang="en-HK" b="0" i="1" smtClean="0">
                                <a:latin typeface="Cambria Math" panose="02040503050406030204" pitchFamily="18" charset="0"/>
                              </a:rPr>
                              <m:t>3</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9932776" y="4577057"/>
                  <a:ext cx="493084" cy="369332"/>
                </a:xfrm>
                <a:prstGeom prst="rect">
                  <a:avLst/>
                </a:prstGeom>
                <a:blipFill>
                  <a:blip r:embed="rId5"/>
                  <a:stretch>
                    <a:fillRect b="-9836"/>
                  </a:stretch>
                </a:blipFill>
              </p:spPr>
              <p:txBody>
                <a:bodyPr/>
                <a:lstStyle/>
                <a:p>
                  <a:r>
                    <a:rPr lang="en-US">
                      <a:noFill/>
                    </a:rPr>
                    <a:t> </a:t>
                  </a:r>
                </a:p>
              </p:txBody>
            </p:sp>
          </mc:Fallback>
        </mc:AlternateContent>
        <p:cxnSp>
          <p:nvCxnSpPr>
            <p:cNvPr id="20" name="Straight Arrow Connector 19"/>
            <p:cNvCxnSpPr/>
            <p:nvPr/>
          </p:nvCxnSpPr>
          <p:spPr>
            <a:xfrm>
              <a:off x="9358604" y="2789853"/>
              <a:ext cx="9331" cy="6220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9320378" y="2937655"/>
              <a:ext cx="495649" cy="307777"/>
            </a:xfrm>
            <a:prstGeom prst="rect">
              <a:avLst/>
            </a:prstGeom>
            <a:noFill/>
          </p:spPr>
          <p:txBody>
            <a:bodyPr wrap="none" rtlCol="0">
              <a:spAutoFit/>
            </a:bodyPr>
            <a:lstStyle/>
            <a:p>
              <a:r>
                <a:rPr lang="en-HK" sz="1400" dirty="0"/>
                <a:t>25%</a:t>
              </a:r>
              <a:endParaRPr lang="en-US" sz="1400" dirty="0"/>
            </a:p>
          </p:txBody>
        </p:sp>
        <p:cxnSp>
          <p:nvCxnSpPr>
            <p:cNvPr id="23" name="Straight Arrow Connector 22"/>
            <p:cNvCxnSpPr/>
            <p:nvPr/>
          </p:nvCxnSpPr>
          <p:spPr>
            <a:xfrm>
              <a:off x="9187017" y="2789853"/>
              <a:ext cx="6827" cy="12549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120808" y="3538572"/>
              <a:ext cx="495649" cy="307777"/>
            </a:xfrm>
            <a:prstGeom prst="rect">
              <a:avLst/>
            </a:prstGeom>
            <a:noFill/>
          </p:spPr>
          <p:txBody>
            <a:bodyPr wrap="none" rtlCol="0">
              <a:spAutoFit/>
            </a:bodyPr>
            <a:lstStyle/>
            <a:p>
              <a:r>
                <a:rPr lang="en-HK" sz="1400" dirty="0"/>
                <a:t>50%</a:t>
              </a:r>
              <a:endParaRPr lang="en-US" sz="1400" dirty="0"/>
            </a:p>
          </p:txBody>
        </p:sp>
        <p:cxnSp>
          <p:nvCxnSpPr>
            <p:cNvPr id="27" name="Straight Arrow Connector 26"/>
            <p:cNvCxnSpPr/>
            <p:nvPr/>
          </p:nvCxnSpPr>
          <p:spPr>
            <a:xfrm>
              <a:off x="8996927" y="2789853"/>
              <a:ext cx="25330" cy="19718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8988078" y="4297925"/>
              <a:ext cx="495649" cy="307777"/>
            </a:xfrm>
            <a:prstGeom prst="rect">
              <a:avLst/>
            </a:prstGeom>
            <a:noFill/>
          </p:spPr>
          <p:txBody>
            <a:bodyPr wrap="none" rtlCol="0">
              <a:spAutoFit/>
            </a:bodyPr>
            <a:lstStyle/>
            <a:p>
              <a:r>
                <a:rPr lang="en-HK" sz="1400" dirty="0"/>
                <a:t>75%</a:t>
              </a:r>
              <a:endParaRPr lang="en-US" sz="1400" dirty="0"/>
            </a:p>
          </p:txBody>
        </p:sp>
      </p:grpSp>
    </p:spTree>
    <p:extLst>
      <p:ext uri="{BB962C8B-B14F-4D97-AF65-F5344CB8AC3E}">
        <p14:creationId xmlns:p14="http://schemas.microsoft.com/office/powerpoint/2010/main" val="37825122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Know your data: detecting outliers</a:t>
            </a:r>
            <a:endParaRPr lang="en-US" sz="4400"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54083" y="1899793"/>
                <a:ext cx="10058400" cy="4023360"/>
              </a:xfrm>
            </p:spPr>
            <p:txBody>
              <a:bodyPr>
                <a:normAutofit fontScale="92500" lnSpcReduction="10000"/>
              </a:bodyPr>
              <a:lstStyle/>
              <a:p>
                <a:r>
                  <a:rPr lang="en-HK" dirty="0"/>
                  <a:t>Percentiles: For any 0 </a:t>
                </a:r>
                <a:r>
                  <a:rPr lang="en-HK" dirty="0">
                    <a:sym typeface="Symbol" panose="05050102010706020507" pitchFamily="18" charset="2"/>
                  </a:rPr>
                  <a:t>p100, the </a:t>
                </a:r>
                <a:r>
                  <a:rPr lang="en-HK" dirty="0" err="1">
                    <a:sym typeface="Symbol" panose="05050102010706020507" pitchFamily="18" charset="2"/>
                  </a:rPr>
                  <a:t>pth</a:t>
                </a:r>
                <a:r>
                  <a:rPr lang="en-HK" dirty="0">
                    <a:sym typeface="Symbol" panose="05050102010706020507" pitchFamily="18" charset="2"/>
                  </a:rPr>
                  <a:t>-percentile of a set S of values is the value </a:t>
                </a:r>
                <a14:m>
                  <m:oMath xmlns:m="http://schemas.openxmlformats.org/officeDocument/2006/math">
                    <m:sSub>
                      <m:sSubPr>
                        <m:ctrlPr>
                          <a:rPr lang="en-HK" b="0" i="1" smtClean="0">
                            <a:latin typeface="Cambria Math" panose="02040503050406030204" pitchFamily="18" charset="0"/>
                            <a:sym typeface="Symbol" panose="05050102010706020507" pitchFamily="18" charset="2"/>
                          </a:rPr>
                        </m:ctrlPr>
                      </m:sSubPr>
                      <m:e>
                        <m:r>
                          <a:rPr lang="en-HK" b="0" i="1" smtClean="0">
                            <a:latin typeface="Cambria Math" panose="02040503050406030204" pitchFamily="18" charset="0"/>
                            <a:sym typeface="Symbol" panose="05050102010706020507" pitchFamily="18" charset="2"/>
                          </a:rPr>
                          <m:t>𝑥</m:t>
                        </m:r>
                      </m:e>
                      <m:sub>
                        <m:r>
                          <a:rPr lang="en-HK" b="0" i="1" smtClean="0">
                            <a:latin typeface="Cambria Math" panose="02040503050406030204" pitchFamily="18" charset="0"/>
                            <a:sym typeface="Symbol" panose="05050102010706020507" pitchFamily="18" charset="2"/>
                          </a:rPr>
                          <m:t>𝑝</m:t>
                        </m:r>
                      </m:sub>
                    </m:sSub>
                  </m:oMath>
                </a14:m>
                <a:r>
                  <a:rPr lang="en-US" dirty="0"/>
                  <a:t> in S such that</a:t>
                </a:r>
              </a:p>
              <a:p>
                <a:pPr lvl="1"/>
                <a:r>
                  <a:rPr lang="en-HK" dirty="0"/>
                  <a:t>a fraction of p of the data values in S are smaller than or equal to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 and</a:t>
                </a:r>
              </a:p>
              <a:p>
                <a:pPr lvl="1"/>
                <a:r>
                  <a:rPr lang="en-HK" dirty="0"/>
                  <a:t>the remaining fraction (1-p) is greater than </a:t>
                </a:r>
                <a14:m>
                  <m:oMath xmlns:m="http://schemas.openxmlformats.org/officeDocument/2006/math">
                    <m:sSub>
                      <m:sSubPr>
                        <m:ctrlPr>
                          <a:rPr lang="en-HK" i="1">
                            <a:latin typeface="Cambria Math" panose="02040503050406030204" pitchFamily="18" charset="0"/>
                            <a:sym typeface="Symbol" panose="05050102010706020507" pitchFamily="18" charset="2"/>
                          </a:rPr>
                        </m:ctrlPr>
                      </m:sSubPr>
                      <m:e>
                        <m:r>
                          <a:rPr lang="en-HK" i="1">
                            <a:latin typeface="Cambria Math" panose="02040503050406030204" pitchFamily="18" charset="0"/>
                            <a:sym typeface="Symbol" panose="05050102010706020507" pitchFamily="18" charset="2"/>
                          </a:rPr>
                          <m:t>𝑥</m:t>
                        </m:r>
                      </m:e>
                      <m:sub>
                        <m:r>
                          <a:rPr lang="en-HK" i="1">
                            <a:latin typeface="Cambria Math" panose="02040503050406030204" pitchFamily="18" charset="0"/>
                            <a:sym typeface="Symbol" panose="05050102010706020507" pitchFamily="18" charset="2"/>
                          </a:rPr>
                          <m:t>𝑝</m:t>
                        </m:r>
                      </m:sub>
                    </m:sSub>
                  </m:oMath>
                </a14:m>
                <a:r>
                  <a:rPr lang="en-US" dirty="0"/>
                  <a:t>.</a:t>
                </a:r>
              </a:p>
              <a:p>
                <a:pPr marL="0" indent="0">
                  <a:buNone/>
                </a:pPr>
                <a:r>
                  <a:rPr lang="en-HK" dirty="0"/>
                  <a:t>    For example, the median of S is the 50</a:t>
                </a:r>
                <a:r>
                  <a:rPr lang="en-HK" baseline="30000" dirty="0"/>
                  <a:t>th</a:t>
                </a:r>
                <a:r>
                  <a:rPr lang="en-HK" dirty="0"/>
                  <a:t> percentile of S.</a:t>
                </a:r>
              </a:p>
              <a:p>
                <a:r>
                  <a:rPr lang="en-HK" dirty="0"/>
                  <a:t>Quantiles: </a:t>
                </a:r>
              </a:p>
              <a:p>
                <a:pPr lvl="1"/>
                <a:r>
                  <a:rPr lang="en-HK" dirty="0"/>
                  <a:t>The first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1</m:t>
                        </m:r>
                      </m:sub>
                    </m:sSub>
                  </m:oMath>
                </a14:m>
                <a:r>
                  <a:rPr lang="en-HK" dirty="0"/>
                  <a:t> )= the 25</a:t>
                </a:r>
                <a:r>
                  <a:rPr lang="en-HK" baseline="30000" dirty="0"/>
                  <a:t>th</a:t>
                </a:r>
                <a:r>
                  <a:rPr lang="en-HK" dirty="0"/>
                  <a:t> percentile of S</a:t>
                </a:r>
              </a:p>
              <a:p>
                <a:pPr lvl="1"/>
                <a:r>
                  <a:rPr lang="en-HK" dirty="0"/>
                  <a:t>The second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2</m:t>
                        </m:r>
                      </m:sub>
                    </m:sSub>
                  </m:oMath>
                </a14:m>
                <a:r>
                  <a:rPr lang="en-HK" dirty="0"/>
                  <a:t> )= the median of S = the 50</a:t>
                </a:r>
                <a:r>
                  <a:rPr lang="en-HK" baseline="30000" dirty="0"/>
                  <a:t>th</a:t>
                </a:r>
                <a:r>
                  <a:rPr lang="en-HK" dirty="0"/>
                  <a:t> percentile of S</a:t>
                </a:r>
              </a:p>
              <a:p>
                <a:pPr lvl="1"/>
                <a:r>
                  <a:rPr lang="en-HK" dirty="0"/>
                  <a:t>The third quantile of S ( </a:t>
                </a:r>
                <a14:m>
                  <m:oMath xmlns:m="http://schemas.openxmlformats.org/officeDocument/2006/math">
                    <m:sSub>
                      <m:sSubPr>
                        <m:ctrlPr>
                          <a:rPr lang="en-HK" i="1" smtClean="0">
                            <a:latin typeface="Cambria Math" panose="02040503050406030204" pitchFamily="18" charset="0"/>
                          </a:rPr>
                        </m:ctrlPr>
                      </m:sSubPr>
                      <m:e>
                        <m:r>
                          <a:rPr lang="en-HK" b="0" i="1" smtClean="0">
                            <a:latin typeface="Cambria Math" panose="02040503050406030204" pitchFamily="18" charset="0"/>
                          </a:rPr>
                          <m:t>𝑄</m:t>
                        </m:r>
                      </m:e>
                      <m:sub>
                        <m:r>
                          <a:rPr lang="en-HK" b="0" i="1" smtClean="0">
                            <a:latin typeface="Cambria Math" panose="02040503050406030204" pitchFamily="18" charset="0"/>
                          </a:rPr>
                          <m:t>3</m:t>
                        </m:r>
                      </m:sub>
                    </m:sSub>
                  </m:oMath>
                </a14:m>
                <a:r>
                  <a:rPr lang="en-HK" dirty="0"/>
                  <a:t> )= the 75</a:t>
                </a:r>
                <a:r>
                  <a:rPr lang="en-HK" baseline="30000" dirty="0"/>
                  <a:t>th</a:t>
                </a:r>
                <a:r>
                  <a:rPr lang="en-HK" dirty="0"/>
                  <a:t> percentile of S</a:t>
                </a:r>
              </a:p>
              <a:p>
                <a:r>
                  <a:rPr lang="en-HK" dirty="0"/>
                  <a:t>5-number summary: </a:t>
                </a:r>
                <a:r>
                  <a:rPr lang="en-HK" dirty="0" err="1"/>
                  <a:t>x</a:t>
                </a:r>
                <a:r>
                  <a:rPr lang="en-HK" baseline="-25000" dirty="0" err="1"/>
                  <a:t>min</a:t>
                </a:r>
                <a:r>
                  <a:rPr lang="en-HK" dirty="0"/>
                  <a:t> , Q</a:t>
                </a:r>
                <a:r>
                  <a:rPr lang="en-HK" baseline="-25000" dirty="0"/>
                  <a:t>1</a:t>
                </a:r>
                <a:r>
                  <a:rPr lang="en-HK" dirty="0"/>
                  <a:t> , Q</a:t>
                </a:r>
                <a:r>
                  <a:rPr lang="en-HK" baseline="-25000" dirty="0"/>
                  <a:t>2</a:t>
                </a:r>
                <a:r>
                  <a:rPr lang="en-HK" dirty="0"/>
                  <a:t> , Q</a:t>
                </a:r>
                <a:r>
                  <a:rPr lang="en-HK" baseline="-25000" dirty="0"/>
                  <a:t>3</a:t>
                </a:r>
                <a:r>
                  <a:rPr lang="en-HK" dirty="0"/>
                  <a:t> , </a:t>
                </a:r>
                <a:r>
                  <a:rPr lang="en-HK" dirty="0" err="1"/>
                  <a:t>x</a:t>
                </a:r>
                <a:r>
                  <a:rPr lang="en-HK" baseline="-25000" dirty="0" err="1"/>
                  <a:t>max</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54083" y="1899793"/>
                <a:ext cx="10058400" cy="4023360"/>
              </a:xfrm>
              <a:blipFill>
                <a:blip r:embed="rId2"/>
                <a:stretch>
                  <a:fillRect l="-909" t="-3636"/>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81B3A8E7-0AD1-4B48-83E8-08BF0BD63A5E}" type="slidenum">
              <a:rPr lang="en-HK" smtClean="0"/>
              <a:t>31</a:t>
            </a:fld>
            <a:endParaRPr lang="en-HK" dirty="0"/>
          </a:p>
        </p:txBody>
      </p:sp>
      <p:grpSp>
        <p:nvGrpSpPr>
          <p:cNvPr id="8" name="Group 7"/>
          <p:cNvGrpSpPr/>
          <p:nvPr/>
        </p:nvGrpSpPr>
        <p:grpSpPr>
          <a:xfrm>
            <a:off x="10401242" y="2700767"/>
            <a:ext cx="1448248" cy="2509935"/>
            <a:chOff x="8988078" y="2789853"/>
            <a:chExt cx="1448248" cy="2509935"/>
          </a:xfrm>
        </p:grpSpPr>
        <p:cxnSp>
          <p:nvCxnSpPr>
            <p:cNvPr id="9" name="Straight Connector 8"/>
            <p:cNvCxnSpPr/>
            <p:nvPr/>
          </p:nvCxnSpPr>
          <p:spPr>
            <a:xfrm>
              <a:off x="9722498" y="2789853"/>
              <a:ext cx="55984" cy="250993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9591869" y="4096139"/>
              <a:ext cx="30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9624187" y="4761723"/>
              <a:ext cx="3085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9568203" y="3411894"/>
              <a:ext cx="30858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p:cNvSpPr txBox="1"/>
                <p:nvPr/>
              </p:nvSpPr>
              <p:spPr>
                <a:xfrm>
                  <a:off x="9900458" y="3227228"/>
                  <a:ext cx="48776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a:latin typeface="Cambria Math" panose="02040503050406030204" pitchFamily="18" charset="0"/>
                              </a:rPr>
                            </m:ctrlPr>
                          </m:sSubPr>
                          <m:e>
                            <m:r>
                              <a:rPr lang="en-HK" i="1">
                                <a:latin typeface="Cambria Math" panose="02040503050406030204" pitchFamily="18" charset="0"/>
                              </a:rPr>
                              <m:t>𝑄</m:t>
                            </m:r>
                          </m:e>
                          <m:sub>
                            <m:r>
                              <a:rPr lang="en-HK" i="1">
                                <a:latin typeface="Cambria Math" panose="02040503050406030204" pitchFamily="18" charset="0"/>
                              </a:rPr>
                              <m:t>1</m:t>
                            </m:r>
                          </m:sub>
                        </m:sSub>
                      </m:oMath>
                    </m:oMathPara>
                  </a14:m>
                  <a:endParaRPr lang="en-US" dirty="0"/>
                </a:p>
              </p:txBody>
            </p:sp>
          </mc:Choice>
          <mc:Fallback xmlns="">
            <p:sp>
              <p:nvSpPr>
                <p:cNvPr id="14" name="TextBox 13"/>
                <p:cNvSpPr txBox="1">
                  <a:spLocks noRot="1" noChangeAspect="1" noMove="1" noResize="1" noEditPoints="1" noAdjustHandles="1" noChangeArrowheads="1" noChangeShapeType="1" noTextEdit="1"/>
                </p:cNvSpPr>
                <p:nvPr/>
              </p:nvSpPr>
              <p:spPr>
                <a:xfrm>
                  <a:off x="9900458" y="3227228"/>
                  <a:ext cx="487762" cy="369332"/>
                </a:xfrm>
                <a:prstGeom prst="rect">
                  <a:avLst/>
                </a:prstGeom>
                <a:blipFill>
                  <a:blip r:embed="rId3"/>
                  <a:stretch>
                    <a:fillRect b="-10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9943242" y="3911473"/>
                  <a:ext cx="493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smtClean="0">
                                <a:latin typeface="Cambria Math" panose="02040503050406030204" pitchFamily="18" charset="0"/>
                              </a:rPr>
                            </m:ctrlPr>
                          </m:sSubPr>
                          <m:e>
                            <m:r>
                              <a:rPr lang="en-HK" i="1">
                                <a:latin typeface="Cambria Math" panose="02040503050406030204" pitchFamily="18" charset="0"/>
                              </a:rPr>
                              <m:t>𝑄</m:t>
                            </m:r>
                          </m:e>
                          <m:sub>
                            <m:r>
                              <a:rPr lang="en-HK" b="0" i="1" smtClean="0">
                                <a:latin typeface="Cambria Math" panose="02040503050406030204" pitchFamily="18" charset="0"/>
                              </a:rPr>
                              <m:t>2</m:t>
                            </m:r>
                          </m:sub>
                        </m:sSub>
                      </m:oMath>
                    </m:oMathPara>
                  </a14:m>
                  <a:endParaRPr lang="en-US" dirty="0"/>
                </a:p>
              </p:txBody>
            </p:sp>
          </mc:Choice>
          <mc:Fallback xmlns="">
            <p:sp>
              <p:nvSpPr>
                <p:cNvPr id="15" name="TextBox 14"/>
                <p:cNvSpPr txBox="1">
                  <a:spLocks noRot="1" noChangeAspect="1" noMove="1" noResize="1" noEditPoints="1" noAdjustHandles="1" noChangeArrowheads="1" noChangeShapeType="1" noTextEdit="1"/>
                </p:cNvSpPr>
                <p:nvPr/>
              </p:nvSpPr>
              <p:spPr>
                <a:xfrm>
                  <a:off x="9943242" y="3911473"/>
                  <a:ext cx="493084" cy="369332"/>
                </a:xfrm>
                <a:prstGeom prst="rect">
                  <a:avLst/>
                </a:prstGeom>
                <a:blipFill>
                  <a:blip r:embed="rId4"/>
                  <a:stretch>
                    <a:fillRect b="-983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9932776" y="4577057"/>
                  <a:ext cx="4930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HK" i="1" smtClean="0">
                                <a:latin typeface="Cambria Math" panose="02040503050406030204" pitchFamily="18" charset="0"/>
                              </a:rPr>
                            </m:ctrlPr>
                          </m:sSubPr>
                          <m:e>
                            <m:r>
                              <a:rPr lang="en-HK" i="1">
                                <a:latin typeface="Cambria Math" panose="02040503050406030204" pitchFamily="18" charset="0"/>
                              </a:rPr>
                              <m:t>𝑄</m:t>
                            </m:r>
                          </m:e>
                          <m:sub>
                            <m:r>
                              <a:rPr lang="en-HK" b="0" i="1" smtClean="0">
                                <a:latin typeface="Cambria Math" panose="02040503050406030204" pitchFamily="18" charset="0"/>
                              </a:rPr>
                              <m:t>3</m:t>
                            </m:r>
                          </m:sub>
                        </m:sSub>
                      </m:oMath>
                    </m:oMathPara>
                  </a14:m>
                  <a:endParaRPr lang="en-US" dirty="0"/>
                </a:p>
              </p:txBody>
            </p:sp>
          </mc:Choice>
          <mc:Fallback xmlns="">
            <p:sp>
              <p:nvSpPr>
                <p:cNvPr id="16" name="TextBox 15"/>
                <p:cNvSpPr txBox="1">
                  <a:spLocks noRot="1" noChangeAspect="1" noMove="1" noResize="1" noEditPoints="1" noAdjustHandles="1" noChangeArrowheads="1" noChangeShapeType="1" noTextEdit="1"/>
                </p:cNvSpPr>
                <p:nvPr/>
              </p:nvSpPr>
              <p:spPr>
                <a:xfrm>
                  <a:off x="9932776" y="4577057"/>
                  <a:ext cx="493084" cy="369332"/>
                </a:xfrm>
                <a:prstGeom prst="rect">
                  <a:avLst/>
                </a:prstGeom>
                <a:blipFill>
                  <a:blip r:embed="rId5"/>
                  <a:stretch>
                    <a:fillRect b="-9836"/>
                  </a:stretch>
                </a:blipFill>
              </p:spPr>
              <p:txBody>
                <a:bodyPr/>
                <a:lstStyle/>
                <a:p>
                  <a:r>
                    <a:rPr lang="en-US">
                      <a:noFill/>
                    </a:rPr>
                    <a:t> </a:t>
                  </a:r>
                </a:p>
              </p:txBody>
            </p:sp>
          </mc:Fallback>
        </mc:AlternateContent>
        <p:cxnSp>
          <p:nvCxnSpPr>
            <p:cNvPr id="16" name="Straight Arrow Connector 15"/>
            <p:cNvCxnSpPr/>
            <p:nvPr/>
          </p:nvCxnSpPr>
          <p:spPr>
            <a:xfrm>
              <a:off x="9358604" y="2789853"/>
              <a:ext cx="9331" cy="622041"/>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9320378" y="2937655"/>
              <a:ext cx="495649" cy="307777"/>
            </a:xfrm>
            <a:prstGeom prst="rect">
              <a:avLst/>
            </a:prstGeom>
            <a:noFill/>
          </p:spPr>
          <p:txBody>
            <a:bodyPr wrap="none" rtlCol="0">
              <a:spAutoFit/>
            </a:bodyPr>
            <a:lstStyle/>
            <a:p>
              <a:r>
                <a:rPr lang="en-HK" sz="1400" dirty="0"/>
                <a:t>25%</a:t>
              </a:r>
              <a:endParaRPr lang="en-US" sz="1400" dirty="0"/>
            </a:p>
          </p:txBody>
        </p:sp>
        <p:cxnSp>
          <p:nvCxnSpPr>
            <p:cNvPr id="18" name="Straight Arrow Connector 17"/>
            <p:cNvCxnSpPr/>
            <p:nvPr/>
          </p:nvCxnSpPr>
          <p:spPr>
            <a:xfrm>
              <a:off x="9187017" y="2789853"/>
              <a:ext cx="6827" cy="1254967"/>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9120808" y="3538572"/>
              <a:ext cx="495649" cy="307777"/>
            </a:xfrm>
            <a:prstGeom prst="rect">
              <a:avLst/>
            </a:prstGeom>
            <a:noFill/>
          </p:spPr>
          <p:txBody>
            <a:bodyPr wrap="none" rtlCol="0">
              <a:spAutoFit/>
            </a:bodyPr>
            <a:lstStyle/>
            <a:p>
              <a:r>
                <a:rPr lang="en-HK" sz="1400" dirty="0"/>
                <a:t>50%</a:t>
              </a:r>
              <a:endParaRPr lang="en-US" sz="1400" dirty="0"/>
            </a:p>
          </p:txBody>
        </p:sp>
        <p:cxnSp>
          <p:nvCxnSpPr>
            <p:cNvPr id="20" name="Straight Arrow Connector 19"/>
            <p:cNvCxnSpPr/>
            <p:nvPr/>
          </p:nvCxnSpPr>
          <p:spPr>
            <a:xfrm>
              <a:off x="8996927" y="2789853"/>
              <a:ext cx="25330" cy="197187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8988078" y="4297925"/>
              <a:ext cx="495649" cy="307777"/>
            </a:xfrm>
            <a:prstGeom prst="rect">
              <a:avLst/>
            </a:prstGeom>
            <a:noFill/>
          </p:spPr>
          <p:txBody>
            <a:bodyPr wrap="none" rtlCol="0">
              <a:spAutoFit/>
            </a:bodyPr>
            <a:lstStyle/>
            <a:p>
              <a:r>
                <a:rPr lang="en-HK" sz="1400" dirty="0"/>
                <a:t>75%</a:t>
              </a:r>
              <a:endParaRPr lang="en-US" sz="1400" dirty="0"/>
            </a:p>
          </p:txBody>
        </p:sp>
      </p:grpSp>
      <p:pic>
        <p:nvPicPr>
          <p:cNvPr id="22" name="Picture 21"/>
          <p:cNvPicPr>
            <a:picLocks noChangeAspect="1"/>
          </p:cNvPicPr>
          <p:nvPr/>
        </p:nvPicPr>
        <p:blipFill>
          <a:blip r:embed="rId6"/>
          <a:stretch>
            <a:fillRect/>
          </a:stretch>
        </p:blipFill>
        <p:spPr>
          <a:xfrm>
            <a:off x="838200" y="1899793"/>
            <a:ext cx="7048253" cy="2497998"/>
          </a:xfrm>
          <a:prstGeom prst="rect">
            <a:avLst/>
          </a:prstGeom>
          <a:ln>
            <a:solidFill>
              <a:srgbClr val="FF0000"/>
            </a:solidFill>
          </a:ln>
        </p:spPr>
      </p:pic>
    </p:spTree>
    <p:extLst>
      <p:ext uri="{BB962C8B-B14F-4D97-AF65-F5344CB8AC3E}">
        <p14:creationId xmlns:p14="http://schemas.microsoft.com/office/powerpoint/2010/main" val="5867261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dirty="0"/>
              <a:t>Know your data: detecting outliers</a:t>
            </a:r>
            <a:endParaRPr lang="en-US" sz="4400" dirty="0"/>
          </a:p>
        </p:txBody>
      </p:sp>
      <p:sp>
        <p:nvSpPr>
          <p:cNvPr id="4" name="Slide Number Placeholder 3"/>
          <p:cNvSpPr>
            <a:spLocks noGrp="1"/>
          </p:cNvSpPr>
          <p:nvPr>
            <p:ph type="sldNum" sz="quarter" idx="12"/>
          </p:nvPr>
        </p:nvSpPr>
        <p:spPr/>
        <p:txBody>
          <a:bodyPr/>
          <a:lstStyle/>
          <a:p>
            <a:fld id="{81B3A8E7-0AD1-4B48-83E8-08BF0BD63A5E}" type="slidenum">
              <a:rPr lang="en-HK" smtClean="0"/>
              <a:t>32</a:t>
            </a:fld>
            <a:endParaRPr lang="en-HK"/>
          </a:p>
        </p:txBody>
      </p:sp>
      <p:pic>
        <p:nvPicPr>
          <p:cNvPr id="8" name="Picture 7"/>
          <p:cNvPicPr>
            <a:picLocks noChangeAspect="1"/>
          </p:cNvPicPr>
          <p:nvPr/>
        </p:nvPicPr>
        <p:blipFill>
          <a:blip r:embed="rId2"/>
          <a:stretch>
            <a:fillRect/>
          </a:stretch>
        </p:blipFill>
        <p:spPr>
          <a:xfrm>
            <a:off x="7095531" y="1829279"/>
            <a:ext cx="4258269" cy="3419952"/>
          </a:xfrm>
          <a:prstGeom prst="rect">
            <a:avLst/>
          </a:prstGeom>
        </p:spPr>
      </p:pic>
      <p:pic>
        <p:nvPicPr>
          <p:cNvPr id="5" name="Picture 4">
            <a:extLst>
              <a:ext uri="{FF2B5EF4-FFF2-40B4-BE49-F238E27FC236}">
                <a16:creationId xmlns:a16="http://schemas.microsoft.com/office/drawing/2014/main" id="{F227CE96-F382-068F-778F-0876FCE4CC14}"/>
              </a:ext>
            </a:extLst>
          </p:cNvPr>
          <p:cNvPicPr>
            <a:picLocks noChangeAspect="1"/>
          </p:cNvPicPr>
          <p:nvPr/>
        </p:nvPicPr>
        <p:blipFill>
          <a:blip r:embed="rId3"/>
          <a:stretch>
            <a:fillRect/>
          </a:stretch>
        </p:blipFill>
        <p:spPr>
          <a:xfrm>
            <a:off x="633686" y="2181657"/>
            <a:ext cx="6096002" cy="2000325"/>
          </a:xfrm>
          <a:prstGeom prst="rect">
            <a:avLst/>
          </a:prstGeom>
        </p:spPr>
      </p:pic>
    </p:spTree>
    <p:extLst>
      <p:ext uri="{BB962C8B-B14F-4D97-AF65-F5344CB8AC3E}">
        <p14:creationId xmlns:p14="http://schemas.microsoft.com/office/powerpoint/2010/main" val="10137340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06173EB-28EA-89A0-9A93-76DCE5D21A99}"/>
              </a:ext>
            </a:extLst>
          </p:cNvPr>
          <p:cNvPicPr>
            <a:picLocks noChangeAspect="1"/>
          </p:cNvPicPr>
          <p:nvPr/>
        </p:nvPicPr>
        <p:blipFill>
          <a:blip r:embed="rId2"/>
          <a:stretch>
            <a:fillRect/>
          </a:stretch>
        </p:blipFill>
        <p:spPr>
          <a:xfrm>
            <a:off x="633686" y="2181657"/>
            <a:ext cx="6096002" cy="2000325"/>
          </a:xfrm>
          <a:prstGeom prst="rect">
            <a:avLst/>
          </a:prstGeom>
        </p:spPr>
      </p:pic>
      <p:pic>
        <p:nvPicPr>
          <p:cNvPr id="13" name="Picture 12">
            <a:extLst>
              <a:ext uri="{FF2B5EF4-FFF2-40B4-BE49-F238E27FC236}">
                <a16:creationId xmlns:a16="http://schemas.microsoft.com/office/drawing/2014/main" id="{990D9AF8-4EBF-5FE3-7D78-6EFBB5916A75}"/>
              </a:ext>
            </a:extLst>
          </p:cNvPr>
          <p:cNvPicPr>
            <a:picLocks noChangeAspect="1"/>
          </p:cNvPicPr>
          <p:nvPr/>
        </p:nvPicPr>
        <p:blipFill>
          <a:blip r:embed="rId3"/>
          <a:stretch>
            <a:fillRect/>
          </a:stretch>
        </p:blipFill>
        <p:spPr>
          <a:xfrm>
            <a:off x="7095531" y="1829279"/>
            <a:ext cx="4258269" cy="3419952"/>
          </a:xfrm>
          <a:prstGeom prst="rect">
            <a:avLst/>
          </a:prstGeom>
        </p:spPr>
      </p:pic>
      <p:sp>
        <p:nvSpPr>
          <p:cNvPr id="2" name="Title 1"/>
          <p:cNvSpPr>
            <a:spLocks noGrp="1"/>
          </p:cNvSpPr>
          <p:nvPr>
            <p:ph type="title"/>
          </p:nvPr>
        </p:nvSpPr>
        <p:spPr/>
        <p:txBody>
          <a:bodyPr>
            <a:normAutofit/>
          </a:bodyPr>
          <a:lstStyle/>
          <a:p>
            <a:r>
              <a:rPr lang="en-HK" dirty="0"/>
              <a:t>Cleaning your data: detecting outliers</a:t>
            </a:r>
            <a:endParaRPr lang="en-US" sz="4400" dirty="0"/>
          </a:p>
        </p:txBody>
      </p:sp>
      <p:sp>
        <p:nvSpPr>
          <p:cNvPr id="4" name="Slide Number Placeholder 3"/>
          <p:cNvSpPr>
            <a:spLocks noGrp="1"/>
          </p:cNvSpPr>
          <p:nvPr>
            <p:ph type="sldNum" sz="quarter" idx="12"/>
          </p:nvPr>
        </p:nvSpPr>
        <p:spPr/>
        <p:txBody>
          <a:bodyPr/>
          <a:lstStyle/>
          <a:p>
            <a:fld id="{81B3A8E7-0AD1-4B48-83E8-08BF0BD63A5E}" type="slidenum">
              <a:rPr lang="en-HK" smtClean="0"/>
              <a:t>33</a:t>
            </a:fld>
            <a:endParaRPr lang="en-HK"/>
          </a:p>
        </p:txBody>
      </p:sp>
      <p:sp>
        <p:nvSpPr>
          <p:cNvPr id="17" name="TextBox 16"/>
          <p:cNvSpPr txBox="1"/>
          <p:nvPr/>
        </p:nvSpPr>
        <p:spPr>
          <a:xfrm>
            <a:off x="6649319" y="3636951"/>
            <a:ext cx="89242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HK" dirty="0"/>
              <a:t>outliers</a:t>
            </a:r>
            <a:endParaRPr lang="en-US" dirty="0"/>
          </a:p>
        </p:txBody>
      </p:sp>
      <p:sp>
        <p:nvSpPr>
          <p:cNvPr id="5" name="Left Brace 4"/>
          <p:cNvSpPr/>
          <p:nvPr/>
        </p:nvSpPr>
        <p:spPr>
          <a:xfrm>
            <a:off x="8616318" y="2744925"/>
            <a:ext cx="136787" cy="522514"/>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 name="Straight Arrow Connector 8"/>
          <p:cNvCxnSpPr>
            <a:cxnSpLocks/>
            <a:endCxn id="5" idx="1"/>
          </p:cNvCxnSpPr>
          <p:nvPr/>
        </p:nvCxnSpPr>
        <p:spPr>
          <a:xfrm flipV="1">
            <a:off x="7454522" y="3006182"/>
            <a:ext cx="1161796" cy="6456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21773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a:t>C</a:t>
            </a:r>
            <a:r>
              <a:rPr lang="en-HK" sz="4000" dirty="0"/>
              <a:t>lean your data: How to deal with outliers</a:t>
            </a:r>
            <a:endParaRPr lang="en-US" sz="4000" dirty="0"/>
          </a:p>
        </p:txBody>
      </p:sp>
      <p:sp>
        <p:nvSpPr>
          <p:cNvPr id="19" name="Content Placeholder 18"/>
          <p:cNvSpPr>
            <a:spLocks noGrp="1"/>
          </p:cNvSpPr>
          <p:nvPr>
            <p:ph sz="half" idx="1"/>
          </p:nvPr>
        </p:nvSpPr>
        <p:spPr/>
        <p:txBody>
          <a:bodyPr/>
          <a:lstStyle/>
          <a:p>
            <a:endParaRPr lang="en-HK" dirty="0"/>
          </a:p>
          <a:p>
            <a:pPr marL="0" indent="0">
              <a:buNone/>
            </a:pPr>
            <a:endParaRPr lang="en-HK" dirty="0"/>
          </a:p>
        </p:txBody>
      </p:sp>
      <p:pic>
        <p:nvPicPr>
          <p:cNvPr id="7" name="Picture 6"/>
          <p:cNvPicPr>
            <a:picLocks noChangeAspect="1"/>
          </p:cNvPicPr>
          <p:nvPr/>
        </p:nvPicPr>
        <p:blipFill>
          <a:blip r:embed="rId3"/>
          <a:stretch>
            <a:fillRect/>
          </a:stretch>
        </p:blipFill>
        <p:spPr>
          <a:xfrm>
            <a:off x="609487" y="2748955"/>
            <a:ext cx="5639025" cy="3821348"/>
          </a:xfrm>
          <a:prstGeom prst="rect">
            <a:avLst/>
          </a:prstGeom>
        </p:spPr>
      </p:pic>
      <p:pic>
        <p:nvPicPr>
          <p:cNvPr id="5" name="Picture 4"/>
          <p:cNvPicPr>
            <a:picLocks noChangeAspect="1"/>
          </p:cNvPicPr>
          <p:nvPr/>
        </p:nvPicPr>
        <p:blipFill>
          <a:blip r:embed="rId4"/>
          <a:stretch>
            <a:fillRect/>
          </a:stretch>
        </p:blipFill>
        <p:spPr>
          <a:xfrm>
            <a:off x="6477225" y="2788696"/>
            <a:ext cx="5448516" cy="3668615"/>
          </a:xfrm>
          <a:prstGeom prst="rect">
            <a:avLst/>
          </a:prstGeom>
        </p:spPr>
      </p:pic>
      <p:sp>
        <p:nvSpPr>
          <p:cNvPr id="3" name="TextBox 2">
            <a:extLst>
              <a:ext uri="{FF2B5EF4-FFF2-40B4-BE49-F238E27FC236}">
                <a16:creationId xmlns:a16="http://schemas.microsoft.com/office/drawing/2014/main" id="{B0D27A2E-FBFD-47A0-7B42-D7A596A32B0F}"/>
              </a:ext>
            </a:extLst>
          </p:cNvPr>
          <p:cNvSpPr txBox="1"/>
          <p:nvPr/>
        </p:nvSpPr>
        <p:spPr>
          <a:xfrm>
            <a:off x="10112756" y="3630168"/>
            <a:ext cx="1134364" cy="27699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200" dirty="0"/>
              <a:t>ln(4060) = 8.3</a:t>
            </a:r>
            <a:endParaRPr lang="en-HK" sz="1200" dirty="0"/>
          </a:p>
        </p:txBody>
      </p:sp>
      <p:sp>
        <p:nvSpPr>
          <p:cNvPr id="4" name="TextBox 3">
            <a:extLst>
              <a:ext uri="{FF2B5EF4-FFF2-40B4-BE49-F238E27FC236}">
                <a16:creationId xmlns:a16="http://schemas.microsoft.com/office/drawing/2014/main" id="{E23407A2-E533-1DCB-457B-C3A8E2839DA7}"/>
              </a:ext>
            </a:extLst>
          </p:cNvPr>
          <p:cNvSpPr txBox="1"/>
          <p:nvPr/>
        </p:nvSpPr>
        <p:spPr>
          <a:xfrm>
            <a:off x="395725" y="1497222"/>
            <a:ext cx="10956974" cy="830997"/>
          </a:xfrm>
          <a:prstGeom prst="rect">
            <a:avLst/>
          </a:prstGeom>
          <a:noFill/>
        </p:spPr>
        <p:txBody>
          <a:bodyPr wrap="none" rtlCol="0">
            <a:spAutoFit/>
          </a:bodyPr>
          <a:lstStyle/>
          <a:p>
            <a:r>
              <a:rPr lang="en-US" sz="2400" dirty="0"/>
              <a:t>Option 1:  Throw them away.</a:t>
            </a:r>
          </a:p>
          <a:p>
            <a:r>
              <a:rPr lang="en-US" sz="2400" dirty="0"/>
              <a:t>Option 2:  Reduce their impact (scaling their values down.  </a:t>
            </a:r>
            <a:r>
              <a:rPr lang="en-US" sz="2400" dirty="0" err="1"/>
              <a:t>Eg.</a:t>
            </a:r>
            <a:r>
              <a:rPr lang="en-HK" sz="2400" dirty="0"/>
              <a:t> use log-transformation.</a:t>
            </a:r>
            <a:endParaRPr lang="en-US" sz="2400" dirty="0"/>
          </a:p>
        </p:txBody>
      </p:sp>
    </p:spTree>
    <p:extLst>
      <p:ext uri="{BB962C8B-B14F-4D97-AF65-F5344CB8AC3E}">
        <p14:creationId xmlns:p14="http://schemas.microsoft.com/office/powerpoint/2010/main" val="19255293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DB52D-D657-4311-DDAC-AD1A783C8F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B7B615-1315-702E-0FBC-9249FE68E30F}"/>
              </a:ext>
            </a:extLst>
          </p:cNvPr>
          <p:cNvSpPr>
            <a:spLocks noGrp="1"/>
          </p:cNvSpPr>
          <p:nvPr>
            <p:ph type="title"/>
          </p:nvPr>
        </p:nvSpPr>
        <p:spPr/>
        <p:txBody>
          <a:bodyPr>
            <a:normAutofit/>
          </a:bodyPr>
          <a:lstStyle/>
          <a:p>
            <a:r>
              <a:rPr lang="en-US" sz="4000" dirty="0"/>
              <a:t>C</a:t>
            </a:r>
            <a:r>
              <a:rPr lang="en-HK" sz="4000" dirty="0"/>
              <a:t>lean your data: How to deal with outliers</a:t>
            </a:r>
            <a:endParaRPr lang="en-US" sz="4000" dirty="0"/>
          </a:p>
        </p:txBody>
      </p:sp>
      <p:sp>
        <p:nvSpPr>
          <p:cNvPr id="19" name="Content Placeholder 18">
            <a:extLst>
              <a:ext uri="{FF2B5EF4-FFF2-40B4-BE49-F238E27FC236}">
                <a16:creationId xmlns:a16="http://schemas.microsoft.com/office/drawing/2014/main" id="{6BA4442A-E896-ACEC-6737-853A123663F1}"/>
              </a:ext>
            </a:extLst>
          </p:cNvPr>
          <p:cNvSpPr>
            <a:spLocks noGrp="1"/>
          </p:cNvSpPr>
          <p:nvPr>
            <p:ph sz="half" idx="1"/>
          </p:nvPr>
        </p:nvSpPr>
        <p:spPr/>
        <p:txBody>
          <a:bodyPr/>
          <a:lstStyle/>
          <a:p>
            <a:endParaRPr lang="en-HK" dirty="0"/>
          </a:p>
          <a:p>
            <a:pPr marL="0" indent="0">
              <a:buNone/>
            </a:pPr>
            <a:endParaRPr lang="en-HK" dirty="0"/>
          </a:p>
        </p:txBody>
      </p:sp>
      <p:pic>
        <p:nvPicPr>
          <p:cNvPr id="7" name="Picture 6">
            <a:extLst>
              <a:ext uri="{FF2B5EF4-FFF2-40B4-BE49-F238E27FC236}">
                <a16:creationId xmlns:a16="http://schemas.microsoft.com/office/drawing/2014/main" id="{6E3ABAFE-6DFB-78A4-6FB6-898D03513DDA}"/>
              </a:ext>
            </a:extLst>
          </p:cNvPr>
          <p:cNvPicPr>
            <a:picLocks noChangeAspect="1"/>
          </p:cNvPicPr>
          <p:nvPr/>
        </p:nvPicPr>
        <p:blipFill>
          <a:blip r:embed="rId3"/>
          <a:stretch>
            <a:fillRect/>
          </a:stretch>
        </p:blipFill>
        <p:spPr>
          <a:xfrm>
            <a:off x="609487" y="2748955"/>
            <a:ext cx="5639025" cy="3821348"/>
          </a:xfrm>
          <a:prstGeom prst="rect">
            <a:avLst/>
          </a:prstGeom>
        </p:spPr>
      </p:pic>
      <p:pic>
        <p:nvPicPr>
          <p:cNvPr id="5" name="Picture 4">
            <a:extLst>
              <a:ext uri="{FF2B5EF4-FFF2-40B4-BE49-F238E27FC236}">
                <a16:creationId xmlns:a16="http://schemas.microsoft.com/office/drawing/2014/main" id="{09E6CE24-34B6-2789-E078-E365820DD620}"/>
              </a:ext>
            </a:extLst>
          </p:cNvPr>
          <p:cNvPicPr>
            <a:picLocks noChangeAspect="1"/>
          </p:cNvPicPr>
          <p:nvPr/>
        </p:nvPicPr>
        <p:blipFill>
          <a:blip r:embed="rId4"/>
          <a:stretch>
            <a:fillRect/>
          </a:stretch>
        </p:blipFill>
        <p:spPr>
          <a:xfrm>
            <a:off x="6477225" y="2788696"/>
            <a:ext cx="5448516" cy="3668615"/>
          </a:xfrm>
          <a:prstGeom prst="rect">
            <a:avLst/>
          </a:prstGeom>
        </p:spPr>
      </p:pic>
      <p:sp>
        <p:nvSpPr>
          <p:cNvPr id="3" name="TextBox 2">
            <a:extLst>
              <a:ext uri="{FF2B5EF4-FFF2-40B4-BE49-F238E27FC236}">
                <a16:creationId xmlns:a16="http://schemas.microsoft.com/office/drawing/2014/main" id="{FDCB6DA4-20B2-8424-78E2-69644FBB7CF5}"/>
              </a:ext>
            </a:extLst>
          </p:cNvPr>
          <p:cNvSpPr txBox="1"/>
          <p:nvPr/>
        </p:nvSpPr>
        <p:spPr>
          <a:xfrm>
            <a:off x="10112756" y="3630168"/>
            <a:ext cx="1134364" cy="276999"/>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r>
              <a:rPr lang="en-US" sz="1200" dirty="0"/>
              <a:t>ln(4060) = 8.3</a:t>
            </a:r>
            <a:endParaRPr lang="en-HK" sz="1200" dirty="0"/>
          </a:p>
        </p:txBody>
      </p:sp>
      <p:sp>
        <p:nvSpPr>
          <p:cNvPr id="4" name="TextBox 3">
            <a:extLst>
              <a:ext uri="{FF2B5EF4-FFF2-40B4-BE49-F238E27FC236}">
                <a16:creationId xmlns:a16="http://schemas.microsoft.com/office/drawing/2014/main" id="{D4CFCF60-9068-15CD-CB45-404C6A0BA6B7}"/>
              </a:ext>
            </a:extLst>
          </p:cNvPr>
          <p:cNvSpPr txBox="1"/>
          <p:nvPr/>
        </p:nvSpPr>
        <p:spPr>
          <a:xfrm>
            <a:off x="395725" y="1497222"/>
            <a:ext cx="10956974" cy="830997"/>
          </a:xfrm>
          <a:prstGeom prst="rect">
            <a:avLst/>
          </a:prstGeom>
          <a:noFill/>
        </p:spPr>
        <p:txBody>
          <a:bodyPr wrap="none" rtlCol="0">
            <a:spAutoFit/>
          </a:bodyPr>
          <a:lstStyle/>
          <a:p>
            <a:r>
              <a:rPr lang="en-US" sz="2400" dirty="0"/>
              <a:t>Option 1:  Throw them away.</a:t>
            </a:r>
          </a:p>
          <a:p>
            <a:r>
              <a:rPr lang="en-US" sz="2400" dirty="0"/>
              <a:t>Option 2:  Reduce their impact (scaling their values down).  </a:t>
            </a:r>
            <a:r>
              <a:rPr lang="en-US" sz="2400" dirty="0" err="1"/>
              <a:t>Eg.</a:t>
            </a:r>
            <a:r>
              <a:rPr lang="en-HK" sz="2400" dirty="0"/>
              <a:t> use log-transformation.</a:t>
            </a:r>
            <a:endParaRPr lang="en-US" sz="2400" dirty="0"/>
          </a:p>
        </p:txBody>
      </p:sp>
      <p:sp>
        <p:nvSpPr>
          <p:cNvPr id="6" name="TextBox 5">
            <a:extLst>
              <a:ext uri="{FF2B5EF4-FFF2-40B4-BE49-F238E27FC236}">
                <a16:creationId xmlns:a16="http://schemas.microsoft.com/office/drawing/2014/main" id="{B7997010-7DEF-FB60-2D5B-230AE0921E13}"/>
              </a:ext>
            </a:extLst>
          </p:cNvPr>
          <p:cNvSpPr txBox="1"/>
          <p:nvPr/>
        </p:nvSpPr>
        <p:spPr>
          <a:xfrm>
            <a:off x="2220686" y="3907167"/>
            <a:ext cx="5990743" cy="830997"/>
          </a:xfrm>
          <a:prstGeom prst="rect">
            <a:avLst/>
          </a:prstGeom>
          <a:noFill/>
        </p:spPr>
        <p:txBody>
          <a:bodyPr wrap="none" rtlCol="0">
            <a:spAutoFit/>
          </a:bodyPr>
          <a:lstStyle/>
          <a:p>
            <a:r>
              <a:rPr lang="en-US" sz="2400" dirty="0">
                <a:highlight>
                  <a:srgbClr val="FFFF00"/>
                </a:highlight>
              </a:rPr>
              <a:t>We don’t select option 1 as outliers are good</a:t>
            </a:r>
          </a:p>
          <a:p>
            <a:r>
              <a:rPr lang="en-US" sz="2400" dirty="0">
                <a:highlight>
                  <a:srgbClr val="FFFF00"/>
                </a:highlight>
              </a:rPr>
              <a:t>candidates for fraud transactions.</a:t>
            </a:r>
            <a:endParaRPr lang="en-HK" sz="2400" dirty="0">
              <a:highlight>
                <a:srgbClr val="FFFF00"/>
              </a:highlight>
            </a:endParaRPr>
          </a:p>
        </p:txBody>
      </p:sp>
    </p:spTree>
    <p:extLst>
      <p:ext uri="{BB962C8B-B14F-4D97-AF65-F5344CB8AC3E}">
        <p14:creationId xmlns:p14="http://schemas.microsoft.com/office/powerpoint/2010/main" val="32623997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09120" y="372553"/>
            <a:ext cx="10515600" cy="1325563"/>
          </a:xfrm>
        </p:spPr>
        <p:txBody>
          <a:bodyPr>
            <a:normAutofit/>
          </a:bodyPr>
          <a:lstStyle/>
          <a:p>
            <a:r>
              <a:rPr lang="en-US" sz="4000" dirty="0"/>
              <a:t>Features </a:t>
            </a:r>
            <a:r>
              <a:rPr lang="en-HK" sz="4000" dirty="0"/>
              <a:t> encoding</a:t>
            </a:r>
            <a:endParaRPr lang="en-US" sz="4000" dirty="0"/>
          </a:p>
        </p:txBody>
      </p:sp>
      <p:sp>
        <p:nvSpPr>
          <p:cNvPr id="19" name="Content Placeholder 18"/>
          <p:cNvSpPr>
            <a:spLocks noGrp="1"/>
          </p:cNvSpPr>
          <p:nvPr>
            <p:ph idx="1"/>
          </p:nvPr>
        </p:nvSpPr>
        <p:spPr>
          <a:xfrm>
            <a:off x="838199" y="1872278"/>
            <a:ext cx="9776791" cy="4351338"/>
          </a:xfrm>
        </p:spPr>
        <p:txBody>
          <a:bodyPr>
            <a:normAutofit fontScale="92500" lnSpcReduction="10000"/>
          </a:bodyPr>
          <a:lstStyle/>
          <a:p>
            <a:r>
              <a:rPr lang="en-HK" dirty="0"/>
              <a:t>In our data set, there are many columns with type “object”.  In fact they are character strings.  We say that these columns containing categorical data.</a:t>
            </a:r>
          </a:p>
          <a:p>
            <a:r>
              <a:rPr lang="en-US" dirty="0"/>
              <a:t>Categorical data is a type of data that represents categories or distinct groups rather than numerical values. It is used to classify items or classes based on qualitative characteristics. These categories are often mutually exclusive and do not have a natural order or numerical value associated with them.  </a:t>
            </a:r>
          </a:p>
          <a:p>
            <a:r>
              <a:rPr lang="en-HK" dirty="0"/>
              <a:t>In supervised learning, the labels are categorial data.</a:t>
            </a:r>
          </a:p>
          <a:p>
            <a:r>
              <a:rPr lang="en-HK" dirty="0"/>
              <a:t>But ML model learning methods require numeric inputs.  Thus, in prepare our dataset, we need to convert (encode) categorical features into a small set of integers (e.g., 0, 1, 2, …, k).</a:t>
            </a:r>
          </a:p>
          <a:p>
            <a:pPr marL="0" indent="0">
              <a:buNone/>
            </a:pPr>
            <a:endParaRPr lang="en-HK" dirty="0"/>
          </a:p>
        </p:txBody>
      </p:sp>
    </p:spTree>
    <p:extLst>
      <p:ext uri="{BB962C8B-B14F-4D97-AF65-F5344CB8AC3E}">
        <p14:creationId xmlns:p14="http://schemas.microsoft.com/office/powerpoint/2010/main" val="9314295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8062B4-4D6D-2B44-517F-4C8E314D66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544F5B-3F12-4C34-681C-F6A7DC081D48}"/>
              </a:ext>
            </a:extLst>
          </p:cNvPr>
          <p:cNvSpPr>
            <a:spLocks noGrp="1"/>
          </p:cNvSpPr>
          <p:nvPr>
            <p:ph type="title"/>
          </p:nvPr>
        </p:nvSpPr>
        <p:spPr>
          <a:xfrm>
            <a:off x="509120" y="372553"/>
            <a:ext cx="10515600" cy="1325563"/>
          </a:xfrm>
        </p:spPr>
        <p:txBody>
          <a:bodyPr>
            <a:normAutofit/>
          </a:bodyPr>
          <a:lstStyle/>
          <a:p>
            <a:r>
              <a:rPr lang="en-US" sz="4000" dirty="0"/>
              <a:t>F</a:t>
            </a:r>
            <a:r>
              <a:rPr lang="en-HK" sz="4000" dirty="0" err="1"/>
              <a:t>eature</a:t>
            </a:r>
            <a:r>
              <a:rPr lang="en-HK" sz="4000" dirty="0"/>
              <a:t> encoding</a:t>
            </a:r>
            <a:endParaRPr lang="en-US" sz="4000" dirty="0"/>
          </a:p>
        </p:txBody>
      </p:sp>
      <p:pic>
        <p:nvPicPr>
          <p:cNvPr id="8" name="Picture 7">
            <a:extLst>
              <a:ext uri="{FF2B5EF4-FFF2-40B4-BE49-F238E27FC236}">
                <a16:creationId xmlns:a16="http://schemas.microsoft.com/office/drawing/2014/main" id="{A2F999AC-4343-6A43-DC47-36F93DF43437}"/>
              </a:ext>
            </a:extLst>
          </p:cNvPr>
          <p:cNvPicPr>
            <a:picLocks noChangeAspect="1"/>
          </p:cNvPicPr>
          <p:nvPr/>
        </p:nvPicPr>
        <p:blipFill>
          <a:blip r:embed="rId3"/>
          <a:stretch>
            <a:fillRect/>
          </a:stretch>
        </p:blipFill>
        <p:spPr>
          <a:xfrm>
            <a:off x="6824872" y="1453059"/>
            <a:ext cx="3894358" cy="5032388"/>
          </a:xfrm>
          <a:prstGeom prst="rect">
            <a:avLst/>
          </a:prstGeom>
        </p:spPr>
      </p:pic>
      <p:pic>
        <p:nvPicPr>
          <p:cNvPr id="3" name="Picture 2">
            <a:extLst>
              <a:ext uri="{FF2B5EF4-FFF2-40B4-BE49-F238E27FC236}">
                <a16:creationId xmlns:a16="http://schemas.microsoft.com/office/drawing/2014/main" id="{949CD229-468F-4A99-7452-82D434D472D8}"/>
              </a:ext>
            </a:extLst>
          </p:cNvPr>
          <p:cNvPicPr>
            <a:picLocks noChangeAspect="1"/>
          </p:cNvPicPr>
          <p:nvPr/>
        </p:nvPicPr>
        <p:blipFill>
          <a:blip r:embed="rId4"/>
          <a:stretch>
            <a:fillRect/>
          </a:stretch>
        </p:blipFill>
        <p:spPr>
          <a:xfrm>
            <a:off x="580676" y="1509373"/>
            <a:ext cx="5323294" cy="4748304"/>
          </a:xfrm>
          <a:prstGeom prst="rect">
            <a:avLst/>
          </a:prstGeom>
        </p:spPr>
      </p:pic>
    </p:spTree>
    <p:extLst>
      <p:ext uri="{BB962C8B-B14F-4D97-AF65-F5344CB8AC3E}">
        <p14:creationId xmlns:p14="http://schemas.microsoft.com/office/powerpoint/2010/main" val="23204213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F853B-438D-D5F1-8AB5-E62FEB15EF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09D52B-505E-8890-07D3-C4A981B8A86B}"/>
              </a:ext>
            </a:extLst>
          </p:cNvPr>
          <p:cNvSpPr>
            <a:spLocks noGrp="1"/>
          </p:cNvSpPr>
          <p:nvPr>
            <p:ph type="title"/>
          </p:nvPr>
        </p:nvSpPr>
        <p:spPr>
          <a:xfrm>
            <a:off x="509120" y="372553"/>
            <a:ext cx="10515600" cy="1325563"/>
          </a:xfrm>
        </p:spPr>
        <p:txBody>
          <a:bodyPr>
            <a:normAutofit/>
          </a:bodyPr>
          <a:lstStyle/>
          <a:p>
            <a:r>
              <a:rPr lang="en-US" sz="4000" dirty="0"/>
              <a:t>F</a:t>
            </a:r>
            <a:r>
              <a:rPr lang="en-HK" sz="4000" dirty="0" err="1"/>
              <a:t>eature</a:t>
            </a:r>
            <a:r>
              <a:rPr lang="en-HK" sz="4000" dirty="0"/>
              <a:t> encoding</a:t>
            </a:r>
            <a:endParaRPr lang="en-US" sz="4000" dirty="0"/>
          </a:p>
        </p:txBody>
      </p:sp>
      <p:pic>
        <p:nvPicPr>
          <p:cNvPr id="3" name="Picture 2">
            <a:extLst>
              <a:ext uri="{FF2B5EF4-FFF2-40B4-BE49-F238E27FC236}">
                <a16:creationId xmlns:a16="http://schemas.microsoft.com/office/drawing/2014/main" id="{83D068E7-757D-E04F-3B66-3017A80DC450}"/>
              </a:ext>
            </a:extLst>
          </p:cNvPr>
          <p:cNvPicPr>
            <a:picLocks noChangeAspect="1"/>
          </p:cNvPicPr>
          <p:nvPr/>
        </p:nvPicPr>
        <p:blipFill>
          <a:blip r:embed="rId3"/>
          <a:stretch>
            <a:fillRect/>
          </a:stretch>
        </p:blipFill>
        <p:spPr>
          <a:xfrm>
            <a:off x="580676" y="1509373"/>
            <a:ext cx="5323294" cy="4748304"/>
          </a:xfrm>
          <a:prstGeom prst="rect">
            <a:avLst/>
          </a:prstGeom>
        </p:spPr>
      </p:pic>
      <p:pic>
        <p:nvPicPr>
          <p:cNvPr id="5" name="Picture 4">
            <a:extLst>
              <a:ext uri="{FF2B5EF4-FFF2-40B4-BE49-F238E27FC236}">
                <a16:creationId xmlns:a16="http://schemas.microsoft.com/office/drawing/2014/main" id="{14E88C98-1805-7647-8F55-9C5DED12E033}"/>
              </a:ext>
            </a:extLst>
          </p:cNvPr>
          <p:cNvPicPr>
            <a:picLocks noChangeAspect="1"/>
          </p:cNvPicPr>
          <p:nvPr/>
        </p:nvPicPr>
        <p:blipFill>
          <a:blip r:embed="rId4"/>
          <a:stretch>
            <a:fillRect/>
          </a:stretch>
        </p:blipFill>
        <p:spPr>
          <a:xfrm>
            <a:off x="6760389" y="1509373"/>
            <a:ext cx="3553321" cy="4258269"/>
          </a:xfrm>
          <a:prstGeom prst="rect">
            <a:avLst/>
          </a:prstGeom>
        </p:spPr>
      </p:pic>
    </p:spTree>
    <p:extLst>
      <p:ext uri="{BB962C8B-B14F-4D97-AF65-F5344CB8AC3E}">
        <p14:creationId xmlns:p14="http://schemas.microsoft.com/office/powerpoint/2010/main" val="26639189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ACB64D-03D6-E5F0-CF76-59A4EC7D9CD4}"/>
              </a:ext>
            </a:extLst>
          </p:cNvPr>
          <p:cNvSpPr>
            <a:spLocks noGrp="1"/>
          </p:cNvSpPr>
          <p:nvPr>
            <p:ph type="title"/>
          </p:nvPr>
        </p:nvSpPr>
        <p:spPr/>
        <p:txBody>
          <a:bodyPr/>
          <a:lstStyle/>
          <a:p>
            <a:r>
              <a:rPr lang="en-US" dirty="0"/>
              <a:t>Feature scaling</a:t>
            </a:r>
            <a:endParaRPr lang="en-HK" dirty="0"/>
          </a:p>
        </p:txBody>
      </p:sp>
      <p:sp>
        <p:nvSpPr>
          <p:cNvPr id="3" name="Content Placeholder 2">
            <a:extLst>
              <a:ext uri="{FF2B5EF4-FFF2-40B4-BE49-F238E27FC236}">
                <a16:creationId xmlns:a16="http://schemas.microsoft.com/office/drawing/2014/main" id="{1310C958-CFBC-834C-C9D2-FD4CB6F35253}"/>
              </a:ext>
            </a:extLst>
          </p:cNvPr>
          <p:cNvSpPr>
            <a:spLocks noGrp="1"/>
          </p:cNvSpPr>
          <p:nvPr>
            <p:ph idx="1"/>
          </p:nvPr>
        </p:nvSpPr>
        <p:spPr/>
        <p:txBody>
          <a:bodyPr/>
          <a:lstStyle/>
          <a:p>
            <a:r>
              <a:rPr lang="en-US" dirty="0"/>
              <a:t>We also need to do something to the numerical columns.</a:t>
            </a:r>
          </a:p>
          <a:p>
            <a:r>
              <a:rPr lang="en-US" dirty="0"/>
              <a:t>The majority of ML learning algorithm (e.g. linear regression, SVM, or neural network) behave much better if features are of the same scale.</a:t>
            </a:r>
          </a:p>
          <a:p>
            <a:r>
              <a:rPr lang="en-US" dirty="0"/>
              <a:t>There are two common approaches to bringing different features onto the same scale:</a:t>
            </a:r>
          </a:p>
          <a:p>
            <a:pPr lvl="1"/>
            <a:r>
              <a:rPr lang="en-US" dirty="0">
                <a:solidFill>
                  <a:srgbClr val="FF0000"/>
                </a:solidFill>
              </a:rPr>
              <a:t>standardization</a:t>
            </a:r>
            <a:r>
              <a:rPr lang="en-US" dirty="0"/>
              <a:t>:                                where </a:t>
            </a:r>
            <a:r>
              <a:rPr lang="en-US" dirty="0">
                <a:sym typeface="Symbol" panose="05050102010706020507" pitchFamily="18" charset="2"/>
              </a:rPr>
              <a:t></a:t>
            </a:r>
            <a:r>
              <a:rPr lang="en-US" baseline="-25000" dirty="0">
                <a:sym typeface="Symbol" panose="05050102010706020507" pitchFamily="18" charset="2"/>
              </a:rPr>
              <a:t>x</a:t>
            </a:r>
            <a:r>
              <a:rPr lang="en-US" dirty="0"/>
              <a:t> and </a:t>
            </a:r>
            <a:r>
              <a:rPr lang="en-US" dirty="0">
                <a:sym typeface="Symbol" panose="05050102010706020507" pitchFamily="18" charset="2"/>
              </a:rPr>
              <a:t></a:t>
            </a:r>
            <a:r>
              <a:rPr lang="en-US" baseline="-25000" dirty="0">
                <a:sym typeface="Symbol" panose="05050102010706020507" pitchFamily="18" charset="2"/>
              </a:rPr>
              <a:t>x</a:t>
            </a:r>
            <a:r>
              <a:rPr lang="en-US" dirty="0">
                <a:sym typeface="Symbol" panose="05050102010706020507" pitchFamily="18" charset="2"/>
              </a:rPr>
              <a:t> are </a:t>
            </a:r>
            <a:r>
              <a:rPr lang="en-US" dirty="0"/>
              <a:t>the mean and the </a:t>
            </a:r>
          </a:p>
          <a:p>
            <a:pPr marL="457200" lvl="1" indent="0">
              <a:buNone/>
            </a:pPr>
            <a:r>
              <a:rPr lang="en-US" dirty="0"/>
              <a:t>  </a:t>
            </a:r>
          </a:p>
          <a:p>
            <a:pPr marL="457200" lvl="1" indent="0">
              <a:buNone/>
            </a:pPr>
            <a:r>
              <a:rPr lang="en-US" dirty="0"/>
              <a:t>    standard deviation of  of the values in that feature column.</a:t>
            </a:r>
          </a:p>
          <a:p>
            <a:pPr lvl="1"/>
            <a:endParaRPr lang="en-US" dirty="0"/>
          </a:p>
          <a:p>
            <a:pPr lvl="1"/>
            <a:r>
              <a:rPr lang="en-US" dirty="0">
                <a:solidFill>
                  <a:srgbClr val="FF0000"/>
                </a:solidFill>
              </a:rPr>
              <a:t>normalization</a:t>
            </a:r>
            <a:r>
              <a:rPr lang="en-US" dirty="0"/>
              <a:t> (min-max scaling):</a:t>
            </a:r>
          </a:p>
        </p:txBody>
      </p:sp>
      <p:pic>
        <p:nvPicPr>
          <p:cNvPr id="5" name="Picture 4">
            <a:extLst>
              <a:ext uri="{FF2B5EF4-FFF2-40B4-BE49-F238E27FC236}">
                <a16:creationId xmlns:a16="http://schemas.microsoft.com/office/drawing/2014/main" id="{575D9EA8-8648-E186-8FDB-B2309C1F5613}"/>
              </a:ext>
            </a:extLst>
          </p:cNvPr>
          <p:cNvPicPr>
            <a:picLocks noChangeAspect="1"/>
          </p:cNvPicPr>
          <p:nvPr/>
        </p:nvPicPr>
        <p:blipFill>
          <a:blip r:embed="rId2"/>
          <a:stretch>
            <a:fillRect/>
          </a:stretch>
        </p:blipFill>
        <p:spPr>
          <a:xfrm>
            <a:off x="5673771" y="5551098"/>
            <a:ext cx="2412042" cy="625865"/>
          </a:xfrm>
          <a:prstGeom prst="rect">
            <a:avLst/>
          </a:prstGeom>
        </p:spPr>
      </p:pic>
      <p:pic>
        <p:nvPicPr>
          <p:cNvPr id="9" name="Picture 8">
            <a:extLst>
              <a:ext uri="{FF2B5EF4-FFF2-40B4-BE49-F238E27FC236}">
                <a16:creationId xmlns:a16="http://schemas.microsoft.com/office/drawing/2014/main" id="{E78FC10C-1D0C-A91E-3D14-D5F81313DF02}"/>
              </a:ext>
            </a:extLst>
          </p:cNvPr>
          <p:cNvPicPr>
            <a:picLocks noChangeAspect="1"/>
          </p:cNvPicPr>
          <p:nvPr/>
        </p:nvPicPr>
        <p:blipFill>
          <a:blip r:embed="rId3"/>
          <a:stretch>
            <a:fillRect/>
          </a:stretch>
        </p:blipFill>
        <p:spPr>
          <a:xfrm>
            <a:off x="3710150" y="3976614"/>
            <a:ext cx="1963621" cy="675223"/>
          </a:xfrm>
          <a:prstGeom prst="rect">
            <a:avLst/>
          </a:prstGeom>
        </p:spPr>
      </p:pic>
    </p:spTree>
    <p:extLst>
      <p:ext uri="{BB962C8B-B14F-4D97-AF65-F5344CB8AC3E}">
        <p14:creationId xmlns:p14="http://schemas.microsoft.com/office/powerpoint/2010/main" val="22521460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0A6947-363E-0C6E-1723-7915E5895CAA}"/>
            </a:ext>
          </a:extLst>
        </p:cNvPr>
        <p:cNvGrpSpPr/>
        <p:nvPr/>
      </p:nvGrpSpPr>
      <p:grpSpPr>
        <a:xfrm>
          <a:off x="0" y="0"/>
          <a:ext cx="0" cy="0"/>
          <a:chOff x="0" y="0"/>
          <a:chExt cx="0" cy="0"/>
        </a:xfrm>
      </p:grpSpPr>
      <p:sp>
        <p:nvSpPr>
          <p:cNvPr id="5" name="Title 4">
            <a:extLst>
              <a:ext uri="{FF2B5EF4-FFF2-40B4-BE49-F238E27FC236}">
                <a16:creationId xmlns:a16="http://schemas.microsoft.com/office/drawing/2014/main" id="{86031C27-94D7-F1AF-32FA-5B2B6C1D5E85}"/>
              </a:ext>
            </a:extLst>
          </p:cNvPr>
          <p:cNvSpPr>
            <a:spLocks noGrp="1"/>
          </p:cNvSpPr>
          <p:nvPr>
            <p:ph type="title"/>
          </p:nvPr>
        </p:nvSpPr>
        <p:spPr/>
        <p:txBody>
          <a:bodyPr/>
          <a:lstStyle/>
          <a:p>
            <a:r>
              <a:rPr lang="en-HK" dirty="0">
                <a:solidFill>
                  <a:prstClr val="black"/>
                </a:solidFill>
              </a:rPr>
              <a:t>Fraud detection and prevention</a:t>
            </a:r>
            <a:endParaRPr lang="en-US" dirty="0"/>
          </a:p>
        </p:txBody>
      </p:sp>
      <p:sp>
        <p:nvSpPr>
          <p:cNvPr id="8" name="Content Placeholder 7">
            <a:extLst>
              <a:ext uri="{FF2B5EF4-FFF2-40B4-BE49-F238E27FC236}">
                <a16:creationId xmlns:a16="http://schemas.microsoft.com/office/drawing/2014/main" id="{A2050057-3D1B-2354-725D-FDAD86AC6301}"/>
              </a:ext>
            </a:extLst>
          </p:cNvPr>
          <p:cNvSpPr>
            <a:spLocks noGrp="1"/>
          </p:cNvSpPr>
          <p:nvPr>
            <p:ph sz="half" idx="1"/>
          </p:nvPr>
        </p:nvSpPr>
        <p:spPr>
          <a:xfrm>
            <a:off x="838199" y="1825625"/>
            <a:ext cx="7714129" cy="4351338"/>
          </a:xfrm>
        </p:spPr>
        <p:txBody>
          <a:bodyPr>
            <a:normAutofit/>
          </a:bodyPr>
          <a:lstStyle/>
          <a:p>
            <a:pPr marL="0" indent="0">
              <a:buNone/>
            </a:pPr>
            <a:r>
              <a:rPr lang="en-HK" dirty="0"/>
              <a:t>Two keys objectives:</a:t>
            </a:r>
          </a:p>
          <a:p>
            <a:pPr marL="0" indent="0">
              <a:buNone/>
            </a:pPr>
            <a:r>
              <a:rPr lang="en-HK" dirty="0"/>
              <a:t>(1) High “accuracy”:</a:t>
            </a:r>
          </a:p>
          <a:p>
            <a:pPr lvl="1"/>
            <a:r>
              <a:rPr lang="en-HK" dirty="0">
                <a:solidFill>
                  <a:schemeClr val="accent2">
                    <a:lumMod val="40000"/>
                    <a:lumOff val="60000"/>
                  </a:schemeClr>
                </a:solidFill>
              </a:rPr>
              <a:t>high TPR </a:t>
            </a:r>
            <a:r>
              <a:rPr lang="en-HK" dirty="0"/>
              <a:t>(sensitivity, recall): TP/(TP+FN), equivalently, small number of false negatives </a:t>
            </a:r>
          </a:p>
          <a:p>
            <a:pPr lvl="1"/>
            <a:r>
              <a:rPr lang="en-HK" dirty="0">
                <a:solidFill>
                  <a:schemeClr val="accent2">
                    <a:lumMod val="40000"/>
                    <a:lumOff val="60000"/>
                  </a:schemeClr>
                </a:solidFill>
              </a:rPr>
              <a:t>high TFR </a:t>
            </a:r>
            <a:r>
              <a:rPr lang="en-HK" dirty="0"/>
              <a:t>(specificity): TN/(TN+FP), equivalently, small number of false positives</a:t>
            </a:r>
          </a:p>
          <a:p>
            <a:pPr lvl="1"/>
            <a:r>
              <a:rPr lang="en-HK" dirty="0">
                <a:solidFill>
                  <a:schemeClr val="accent2">
                    <a:lumMod val="40000"/>
                    <a:lumOff val="60000"/>
                  </a:schemeClr>
                </a:solidFill>
              </a:rPr>
              <a:t>high precision</a:t>
            </a:r>
            <a:r>
              <a:rPr lang="en-HK" dirty="0"/>
              <a:t>: TP/(TP+FP)</a:t>
            </a:r>
          </a:p>
          <a:p>
            <a:pPr lvl="1"/>
            <a:endParaRPr lang="en-HK" dirty="0"/>
          </a:p>
          <a:p>
            <a:pPr lvl="1"/>
            <a:r>
              <a:rPr lang="en-HK" dirty="0">
                <a:solidFill>
                  <a:schemeClr val="accent2">
                    <a:lumMod val="40000"/>
                    <a:lumOff val="60000"/>
                  </a:schemeClr>
                </a:solidFill>
              </a:rPr>
              <a:t>F1-score</a:t>
            </a:r>
            <a:r>
              <a:rPr lang="en-HK" dirty="0"/>
              <a:t> </a:t>
            </a:r>
          </a:p>
          <a:p>
            <a:pPr marL="0" indent="0">
              <a:buNone/>
            </a:pPr>
            <a:endParaRPr lang="en-US" dirty="0"/>
          </a:p>
        </p:txBody>
      </p:sp>
      <p:pic>
        <p:nvPicPr>
          <p:cNvPr id="12" name="Picture 11">
            <a:extLst>
              <a:ext uri="{FF2B5EF4-FFF2-40B4-BE49-F238E27FC236}">
                <a16:creationId xmlns:a16="http://schemas.microsoft.com/office/drawing/2014/main" id="{1614F0B2-F4DE-A2A6-10FE-E16589B5ADC6}"/>
              </a:ext>
            </a:extLst>
          </p:cNvPr>
          <p:cNvPicPr>
            <a:picLocks noChangeAspect="1"/>
          </p:cNvPicPr>
          <p:nvPr/>
        </p:nvPicPr>
        <p:blipFill>
          <a:blip r:embed="rId2"/>
          <a:stretch>
            <a:fillRect/>
          </a:stretch>
        </p:blipFill>
        <p:spPr>
          <a:xfrm>
            <a:off x="2687451" y="4903470"/>
            <a:ext cx="2629900" cy="1408430"/>
          </a:xfrm>
          <a:prstGeom prst="rect">
            <a:avLst/>
          </a:prstGeom>
        </p:spPr>
      </p:pic>
    </p:spTree>
    <p:extLst>
      <p:ext uri="{BB962C8B-B14F-4D97-AF65-F5344CB8AC3E}">
        <p14:creationId xmlns:p14="http://schemas.microsoft.com/office/powerpoint/2010/main" val="14584908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40BF3-9E6C-25F8-688B-4F9C50934A53}"/>
              </a:ext>
            </a:extLst>
          </p:cNvPr>
          <p:cNvSpPr>
            <a:spLocks noGrp="1"/>
          </p:cNvSpPr>
          <p:nvPr>
            <p:ph type="title"/>
          </p:nvPr>
        </p:nvSpPr>
        <p:spPr/>
        <p:txBody>
          <a:bodyPr/>
          <a:lstStyle/>
          <a:p>
            <a:r>
              <a:rPr lang="en-US" dirty="0"/>
              <a:t>Feature scaling</a:t>
            </a:r>
            <a:endParaRPr lang="en-HK" dirty="0"/>
          </a:p>
        </p:txBody>
      </p:sp>
      <p:sp>
        <p:nvSpPr>
          <p:cNvPr id="3" name="Content Placeholder 2">
            <a:extLst>
              <a:ext uri="{FF2B5EF4-FFF2-40B4-BE49-F238E27FC236}">
                <a16:creationId xmlns:a16="http://schemas.microsoft.com/office/drawing/2014/main" id="{110512CE-D90C-2667-8211-2C9D65090CF6}"/>
              </a:ext>
            </a:extLst>
          </p:cNvPr>
          <p:cNvSpPr>
            <a:spLocks noGrp="1"/>
          </p:cNvSpPr>
          <p:nvPr>
            <p:ph idx="1"/>
          </p:nvPr>
        </p:nvSpPr>
        <p:spPr/>
        <p:txBody>
          <a:bodyPr/>
          <a:lstStyle/>
          <a:p>
            <a:r>
              <a:rPr lang="en-US" dirty="0"/>
              <a:t>For standardization:</a:t>
            </a:r>
          </a:p>
          <a:p>
            <a:endParaRPr lang="en-US" dirty="0"/>
          </a:p>
          <a:p>
            <a:endParaRPr lang="en-US" dirty="0"/>
          </a:p>
          <a:p>
            <a:endParaRPr lang="en-US" dirty="0"/>
          </a:p>
          <a:p>
            <a:endParaRPr lang="en-US" dirty="0"/>
          </a:p>
          <a:p>
            <a:endParaRPr lang="en-US" dirty="0"/>
          </a:p>
          <a:p>
            <a:r>
              <a:rPr lang="en-US" dirty="0"/>
              <a:t>For normalization:  just replace “</a:t>
            </a:r>
            <a:r>
              <a:rPr lang="en-US" dirty="0" err="1"/>
              <a:t>StandardScaler</a:t>
            </a:r>
            <a:r>
              <a:rPr lang="en-US" dirty="0"/>
              <a:t>” by “</a:t>
            </a:r>
            <a:r>
              <a:rPr lang="en-US" dirty="0" err="1"/>
              <a:t>MinMaxScaler</a:t>
            </a:r>
            <a:r>
              <a:rPr lang="en-US" dirty="0"/>
              <a:t>” in the above example.</a:t>
            </a:r>
            <a:endParaRPr lang="en-HK" dirty="0"/>
          </a:p>
        </p:txBody>
      </p:sp>
      <p:pic>
        <p:nvPicPr>
          <p:cNvPr id="5" name="Picture 4">
            <a:extLst>
              <a:ext uri="{FF2B5EF4-FFF2-40B4-BE49-F238E27FC236}">
                <a16:creationId xmlns:a16="http://schemas.microsoft.com/office/drawing/2014/main" id="{41CBF1AD-B13A-55E3-8D62-E5B9DDF08890}"/>
              </a:ext>
            </a:extLst>
          </p:cNvPr>
          <p:cNvPicPr>
            <a:picLocks noChangeAspect="1"/>
          </p:cNvPicPr>
          <p:nvPr/>
        </p:nvPicPr>
        <p:blipFill>
          <a:blip r:embed="rId2"/>
          <a:stretch>
            <a:fillRect/>
          </a:stretch>
        </p:blipFill>
        <p:spPr>
          <a:xfrm>
            <a:off x="2199744" y="2522373"/>
            <a:ext cx="6805943" cy="1959642"/>
          </a:xfrm>
          <a:prstGeom prst="rect">
            <a:avLst/>
          </a:prstGeom>
        </p:spPr>
      </p:pic>
    </p:spTree>
    <p:extLst>
      <p:ext uri="{BB962C8B-B14F-4D97-AF65-F5344CB8AC3E}">
        <p14:creationId xmlns:p14="http://schemas.microsoft.com/office/powerpoint/2010/main" val="4039257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81BD-85BA-DAD2-5FAB-5EF8756E39F0}"/>
              </a:ext>
            </a:extLst>
          </p:cNvPr>
          <p:cNvSpPr>
            <a:spLocks noGrp="1"/>
          </p:cNvSpPr>
          <p:nvPr>
            <p:ph type="title"/>
          </p:nvPr>
        </p:nvSpPr>
        <p:spPr/>
        <p:txBody>
          <a:bodyPr/>
          <a:lstStyle/>
          <a:p>
            <a:r>
              <a:rPr lang="en-US" dirty="0"/>
              <a:t>Do Feature encoding and scaling together</a:t>
            </a:r>
            <a:endParaRPr lang="en-HK" dirty="0"/>
          </a:p>
        </p:txBody>
      </p:sp>
      <p:sp>
        <p:nvSpPr>
          <p:cNvPr id="3" name="Content Placeholder 2">
            <a:extLst>
              <a:ext uri="{FF2B5EF4-FFF2-40B4-BE49-F238E27FC236}">
                <a16:creationId xmlns:a16="http://schemas.microsoft.com/office/drawing/2014/main" id="{8148DCCA-BC70-AFCA-97EE-BD56D7579CCB}"/>
              </a:ext>
            </a:extLst>
          </p:cNvPr>
          <p:cNvSpPr>
            <a:spLocks noGrp="1"/>
          </p:cNvSpPr>
          <p:nvPr>
            <p:ph idx="1"/>
          </p:nvPr>
        </p:nvSpPr>
        <p:spPr/>
        <p:txBody>
          <a:bodyPr>
            <a:normAutofit/>
          </a:bodyPr>
          <a:lstStyle/>
          <a:p>
            <a:r>
              <a:rPr lang="en-US" sz="2400" dirty="0"/>
              <a:t>Using </a:t>
            </a:r>
            <a:r>
              <a:rPr lang="en-US" sz="2400" dirty="0" err="1"/>
              <a:t>sklearn’s</a:t>
            </a:r>
            <a:r>
              <a:rPr lang="en-US" sz="2400" dirty="0"/>
              <a:t> </a:t>
            </a:r>
            <a:r>
              <a:rPr lang="en-US" sz="2400" dirty="0" err="1"/>
              <a:t>ColumnTransformer</a:t>
            </a:r>
            <a:endParaRPr lang="en-HK" sz="2400" dirty="0"/>
          </a:p>
        </p:txBody>
      </p:sp>
      <p:pic>
        <p:nvPicPr>
          <p:cNvPr id="9" name="Picture 8">
            <a:extLst>
              <a:ext uri="{FF2B5EF4-FFF2-40B4-BE49-F238E27FC236}">
                <a16:creationId xmlns:a16="http://schemas.microsoft.com/office/drawing/2014/main" id="{A08A229E-5122-80FA-FCE5-C6029C3C1197}"/>
              </a:ext>
            </a:extLst>
          </p:cNvPr>
          <p:cNvPicPr>
            <a:picLocks noChangeAspect="1"/>
          </p:cNvPicPr>
          <p:nvPr/>
        </p:nvPicPr>
        <p:blipFill>
          <a:blip r:embed="rId2"/>
          <a:stretch>
            <a:fillRect/>
          </a:stretch>
        </p:blipFill>
        <p:spPr>
          <a:xfrm>
            <a:off x="1128683" y="2616348"/>
            <a:ext cx="7306695" cy="3238952"/>
          </a:xfrm>
          <a:prstGeom prst="rect">
            <a:avLst/>
          </a:prstGeom>
        </p:spPr>
      </p:pic>
    </p:spTree>
    <p:extLst>
      <p:ext uri="{BB962C8B-B14F-4D97-AF65-F5344CB8AC3E}">
        <p14:creationId xmlns:p14="http://schemas.microsoft.com/office/powerpoint/2010/main" val="149158659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F454B7-EC17-B445-9EBF-4C21FE9746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0A7C4CC-B8B1-5996-1BF3-E3AD9A634582}"/>
              </a:ext>
            </a:extLst>
          </p:cNvPr>
          <p:cNvSpPr>
            <a:spLocks noGrp="1"/>
          </p:cNvSpPr>
          <p:nvPr>
            <p:ph type="title"/>
          </p:nvPr>
        </p:nvSpPr>
        <p:spPr/>
        <p:txBody>
          <a:bodyPr/>
          <a:lstStyle/>
          <a:p>
            <a:r>
              <a:rPr lang="en-US" dirty="0"/>
              <a:t>Do Feature encoding and scaling together</a:t>
            </a:r>
            <a:endParaRPr lang="en-HK" dirty="0"/>
          </a:p>
        </p:txBody>
      </p:sp>
      <p:sp>
        <p:nvSpPr>
          <p:cNvPr id="3" name="Content Placeholder 2">
            <a:extLst>
              <a:ext uri="{FF2B5EF4-FFF2-40B4-BE49-F238E27FC236}">
                <a16:creationId xmlns:a16="http://schemas.microsoft.com/office/drawing/2014/main" id="{EF3722A8-26ED-264D-3023-37162A931332}"/>
              </a:ext>
            </a:extLst>
          </p:cNvPr>
          <p:cNvSpPr>
            <a:spLocks noGrp="1"/>
          </p:cNvSpPr>
          <p:nvPr>
            <p:ph idx="1"/>
          </p:nvPr>
        </p:nvSpPr>
        <p:spPr/>
        <p:txBody>
          <a:bodyPr>
            <a:normAutofit/>
          </a:bodyPr>
          <a:lstStyle/>
          <a:p>
            <a:r>
              <a:rPr lang="en-US" sz="2400" dirty="0"/>
              <a:t>Using </a:t>
            </a:r>
            <a:r>
              <a:rPr lang="en-US" sz="2400" dirty="0" err="1"/>
              <a:t>sklearn’s</a:t>
            </a:r>
            <a:r>
              <a:rPr lang="en-US" sz="2400" dirty="0"/>
              <a:t> </a:t>
            </a:r>
            <a:r>
              <a:rPr lang="en-US" sz="2400" dirty="0" err="1"/>
              <a:t>ColumnTransformer</a:t>
            </a:r>
            <a:endParaRPr lang="en-HK" sz="2400" dirty="0"/>
          </a:p>
        </p:txBody>
      </p:sp>
      <p:pic>
        <p:nvPicPr>
          <p:cNvPr id="9" name="Picture 8">
            <a:extLst>
              <a:ext uri="{FF2B5EF4-FFF2-40B4-BE49-F238E27FC236}">
                <a16:creationId xmlns:a16="http://schemas.microsoft.com/office/drawing/2014/main" id="{A03DC022-F89C-2CDC-100B-0B5B4D6D5EC3}"/>
              </a:ext>
            </a:extLst>
          </p:cNvPr>
          <p:cNvPicPr>
            <a:picLocks noChangeAspect="1"/>
          </p:cNvPicPr>
          <p:nvPr/>
        </p:nvPicPr>
        <p:blipFill>
          <a:blip r:embed="rId2"/>
          <a:stretch>
            <a:fillRect/>
          </a:stretch>
        </p:blipFill>
        <p:spPr>
          <a:xfrm>
            <a:off x="1128683" y="2616348"/>
            <a:ext cx="7306695" cy="3238952"/>
          </a:xfrm>
          <a:prstGeom prst="rect">
            <a:avLst/>
          </a:prstGeom>
        </p:spPr>
      </p:pic>
      <p:pic>
        <p:nvPicPr>
          <p:cNvPr id="5" name="Picture 4">
            <a:extLst>
              <a:ext uri="{FF2B5EF4-FFF2-40B4-BE49-F238E27FC236}">
                <a16:creationId xmlns:a16="http://schemas.microsoft.com/office/drawing/2014/main" id="{D631D13C-E0A7-8552-45C1-F6E47DFDDDF6}"/>
              </a:ext>
            </a:extLst>
          </p:cNvPr>
          <p:cNvPicPr>
            <a:picLocks noChangeAspect="1"/>
          </p:cNvPicPr>
          <p:nvPr/>
        </p:nvPicPr>
        <p:blipFill>
          <a:blip r:embed="rId3"/>
          <a:stretch>
            <a:fillRect/>
          </a:stretch>
        </p:blipFill>
        <p:spPr>
          <a:xfrm>
            <a:off x="4600606" y="2182182"/>
            <a:ext cx="6122836" cy="4048569"/>
          </a:xfrm>
          <a:prstGeom prst="rect">
            <a:avLst/>
          </a:prstGeom>
        </p:spPr>
      </p:pic>
    </p:spTree>
    <p:extLst>
      <p:ext uri="{BB962C8B-B14F-4D97-AF65-F5344CB8AC3E}">
        <p14:creationId xmlns:p14="http://schemas.microsoft.com/office/powerpoint/2010/main" val="1042736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HK" dirty="0" err="1"/>
              <a:t>eature</a:t>
            </a:r>
            <a:r>
              <a:rPr lang="en-HK" dirty="0"/>
              <a:t> selection</a:t>
            </a:r>
            <a:endParaRPr lang="en-US" dirty="0"/>
          </a:p>
        </p:txBody>
      </p:sp>
      <p:sp>
        <p:nvSpPr>
          <p:cNvPr id="5" name="Content Placeholder 4"/>
          <p:cNvSpPr>
            <a:spLocks noGrp="1"/>
          </p:cNvSpPr>
          <p:nvPr>
            <p:ph idx="1"/>
          </p:nvPr>
        </p:nvSpPr>
        <p:spPr/>
        <p:txBody>
          <a:bodyPr/>
          <a:lstStyle/>
          <a:p>
            <a:r>
              <a:rPr lang="en-HK" dirty="0"/>
              <a:t>We compute, for each column, the compute the </a:t>
            </a:r>
            <a:r>
              <a:rPr lang="en-HK" i="1" dirty="0"/>
              <a:t>covariance </a:t>
            </a:r>
            <a:r>
              <a:rPr lang="en-HK" dirty="0"/>
              <a:t>of this column and the output column (i.e., the </a:t>
            </a:r>
            <a:r>
              <a:rPr lang="en-HK" dirty="0" err="1"/>
              <a:t>RedFlag</a:t>
            </a:r>
            <a:r>
              <a:rPr lang="en-HK" dirty="0"/>
              <a:t> column).</a:t>
            </a:r>
            <a:endParaRPr lang="en-US" dirty="0"/>
          </a:p>
        </p:txBody>
      </p:sp>
      <p:pic>
        <p:nvPicPr>
          <p:cNvPr id="7" name="Picture 6"/>
          <p:cNvPicPr>
            <a:picLocks noChangeAspect="1"/>
          </p:cNvPicPr>
          <p:nvPr/>
        </p:nvPicPr>
        <p:blipFill>
          <a:blip r:embed="rId2"/>
          <a:stretch>
            <a:fillRect/>
          </a:stretch>
        </p:blipFill>
        <p:spPr>
          <a:xfrm>
            <a:off x="922500" y="2950179"/>
            <a:ext cx="10647865" cy="1645884"/>
          </a:xfrm>
          <a:prstGeom prst="rect">
            <a:avLst/>
          </a:prstGeom>
        </p:spPr>
      </p:pic>
      <p:pic>
        <p:nvPicPr>
          <p:cNvPr id="8" name="Picture 7"/>
          <p:cNvPicPr>
            <a:picLocks noChangeAspect="1"/>
          </p:cNvPicPr>
          <p:nvPr/>
        </p:nvPicPr>
        <p:blipFill>
          <a:blip r:embed="rId3"/>
          <a:stretch>
            <a:fillRect/>
          </a:stretch>
        </p:blipFill>
        <p:spPr>
          <a:xfrm>
            <a:off x="6120064" y="3687471"/>
            <a:ext cx="5877745" cy="2972215"/>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13" name="TextBox 12"/>
          <p:cNvSpPr txBox="1"/>
          <p:nvPr/>
        </p:nvSpPr>
        <p:spPr>
          <a:xfrm>
            <a:off x="838200" y="4905446"/>
            <a:ext cx="2592184" cy="923330"/>
          </a:xfrm>
          <a:prstGeom prst="rect">
            <a:avLst/>
          </a:prstGeom>
          <a:noFill/>
        </p:spPr>
        <p:txBody>
          <a:bodyPr wrap="none" rtlCol="0">
            <a:spAutoFit/>
          </a:bodyPr>
          <a:lstStyle/>
          <a:p>
            <a:r>
              <a:rPr lang="en-HK" dirty="0"/>
              <a:t>X,   Y</a:t>
            </a:r>
          </a:p>
          <a:p>
            <a:r>
              <a:rPr lang="en-HK" dirty="0" err="1"/>
              <a:t>Cov</a:t>
            </a:r>
            <a:r>
              <a:rPr lang="en-HK" dirty="0"/>
              <a:t>(X, X) (aka Variance(X)</a:t>
            </a:r>
          </a:p>
          <a:p>
            <a:r>
              <a:rPr lang="en-HK" dirty="0" err="1"/>
              <a:t>Cov</a:t>
            </a:r>
            <a:r>
              <a:rPr lang="en-HK" dirty="0"/>
              <a:t>(X, Y)</a:t>
            </a:r>
            <a:endParaRPr lang="en-US" dirty="0"/>
          </a:p>
        </p:txBody>
      </p:sp>
      <p:cxnSp>
        <p:nvCxnSpPr>
          <p:cNvPr id="15" name="Straight Arrow Connector 14"/>
          <p:cNvCxnSpPr/>
          <p:nvPr/>
        </p:nvCxnSpPr>
        <p:spPr>
          <a:xfrm flipV="1">
            <a:off x="1010653" y="3501189"/>
            <a:ext cx="2141621" cy="1404257"/>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7" name="Straight Arrow Connector 16"/>
          <p:cNvCxnSpPr/>
          <p:nvPr/>
        </p:nvCxnSpPr>
        <p:spPr>
          <a:xfrm flipV="1">
            <a:off x="1455821" y="3561347"/>
            <a:ext cx="6930190" cy="1479885"/>
          </a:xfrm>
          <a:prstGeom prst="straightConnector1">
            <a:avLst/>
          </a:prstGeom>
          <a:ln w="952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9" name="Elbow Connector 18"/>
          <p:cNvCxnSpPr>
            <a:stCxn id="13" idx="1"/>
          </p:cNvCxnSpPr>
          <p:nvPr/>
        </p:nvCxnSpPr>
        <p:spPr>
          <a:xfrm rot="10800000" flipH="1">
            <a:off x="838199" y="4001295"/>
            <a:ext cx="1423737" cy="1365817"/>
          </a:xfrm>
          <a:prstGeom prst="bentConnector3">
            <a:avLst>
              <a:gd name="adj1" fmla="val -16056"/>
            </a:avLst>
          </a:prstGeom>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5400000" flipH="1" flipV="1">
            <a:off x="1696452" y="4487780"/>
            <a:ext cx="1203158" cy="1034715"/>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4280825" y="5173577"/>
            <a:ext cx="988797" cy="646331"/>
          </a:xfrm>
          <a:prstGeom prst="rect">
            <a:avLst/>
          </a:prstGeom>
          <a:noFill/>
        </p:spPr>
        <p:txBody>
          <a:bodyPr wrap="none" rtlCol="0">
            <a:spAutoFit/>
          </a:bodyPr>
          <a:lstStyle/>
          <a:p>
            <a:r>
              <a:rPr lang="en-HK" dirty="0" err="1"/>
              <a:t>Cov</a:t>
            </a:r>
            <a:r>
              <a:rPr lang="en-HK" dirty="0"/>
              <a:t>(Y, X)</a:t>
            </a:r>
          </a:p>
          <a:p>
            <a:r>
              <a:rPr lang="en-HK" dirty="0" err="1"/>
              <a:t>Cov</a:t>
            </a:r>
            <a:r>
              <a:rPr lang="en-HK" dirty="0"/>
              <a:t>(Y, Y)</a:t>
            </a:r>
            <a:endParaRPr lang="en-US" dirty="0"/>
          </a:p>
        </p:txBody>
      </p:sp>
      <p:cxnSp>
        <p:nvCxnSpPr>
          <p:cNvPr id="24" name="Elbow Connector 23"/>
          <p:cNvCxnSpPr/>
          <p:nvPr/>
        </p:nvCxnSpPr>
        <p:spPr>
          <a:xfrm rot="5400000" flipH="1" flipV="1">
            <a:off x="4033657" y="4106927"/>
            <a:ext cx="1593992" cy="926380"/>
          </a:xfrm>
          <a:prstGeom prst="bentConnector3">
            <a:avLst>
              <a:gd name="adj1" fmla="val 15944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Elbow Connector 29"/>
          <p:cNvCxnSpPr/>
          <p:nvPr/>
        </p:nvCxnSpPr>
        <p:spPr>
          <a:xfrm rot="5400000" flipH="1" flipV="1">
            <a:off x="4781181" y="4903987"/>
            <a:ext cx="1212381" cy="235395"/>
          </a:xfrm>
          <a:prstGeom prst="bentConnector3">
            <a:avLst>
              <a:gd name="adj1" fmla="val -1604"/>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TextBox 32"/>
          <p:cNvSpPr txBox="1"/>
          <p:nvPr/>
        </p:nvSpPr>
        <p:spPr>
          <a:xfrm>
            <a:off x="922500" y="6176963"/>
            <a:ext cx="2497543" cy="369332"/>
          </a:xfrm>
          <a:prstGeom prst="rect">
            <a:avLst/>
          </a:prstGeom>
          <a:noFill/>
        </p:spPr>
        <p:txBody>
          <a:bodyPr wrap="none" rtlCol="0">
            <a:spAutoFit/>
          </a:bodyPr>
          <a:lstStyle/>
          <a:p>
            <a:r>
              <a:rPr lang="en-HK" dirty="0"/>
              <a:t>Note: </a:t>
            </a:r>
            <a:r>
              <a:rPr lang="en-HK" dirty="0" err="1"/>
              <a:t>Cov</a:t>
            </a:r>
            <a:r>
              <a:rPr lang="en-HK" dirty="0"/>
              <a:t>(X,Y) = </a:t>
            </a:r>
            <a:r>
              <a:rPr lang="en-HK" dirty="0" err="1"/>
              <a:t>Cov</a:t>
            </a:r>
            <a:r>
              <a:rPr lang="en-HK"/>
              <a:t>(Y,X)</a:t>
            </a:r>
            <a:endParaRPr lang="en-US"/>
          </a:p>
        </p:txBody>
      </p:sp>
    </p:spTree>
    <p:extLst>
      <p:ext uri="{BB962C8B-B14F-4D97-AF65-F5344CB8AC3E}">
        <p14:creationId xmlns:p14="http://schemas.microsoft.com/office/powerpoint/2010/main" val="130512837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a:t>
            </a:r>
            <a:r>
              <a:rPr lang="en-HK" dirty="0" err="1"/>
              <a:t>eature</a:t>
            </a:r>
            <a:r>
              <a:rPr lang="en-HK" dirty="0"/>
              <a:t> selection</a:t>
            </a:r>
            <a:endParaRPr lang="en-US" dirty="0"/>
          </a:p>
        </p:txBody>
      </p:sp>
      <p:sp>
        <p:nvSpPr>
          <p:cNvPr id="5" name="Content Placeholder 4"/>
          <p:cNvSpPr>
            <a:spLocks noGrp="1"/>
          </p:cNvSpPr>
          <p:nvPr>
            <p:ph idx="1"/>
          </p:nvPr>
        </p:nvSpPr>
        <p:spPr/>
        <p:txBody>
          <a:bodyPr/>
          <a:lstStyle/>
          <a:p>
            <a:endParaRPr lang="en-US"/>
          </a:p>
        </p:txBody>
      </p:sp>
      <p:pic>
        <p:nvPicPr>
          <p:cNvPr id="6" name="Picture 5"/>
          <p:cNvPicPr>
            <a:picLocks noChangeAspect="1"/>
          </p:cNvPicPr>
          <p:nvPr/>
        </p:nvPicPr>
        <p:blipFill>
          <a:blip r:embed="rId2"/>
          <a:stretch>
            <a:fillRect/>
          </a:stretch>
        </p:blipFill>
        <p:spPr>
          <a:xfrm>
            <a:off x="838200" y="1554896"/>
            <a:ext cx="7608574" cy="4480049"/>
          </a:xfrm>
          <a:prstGeom prst="rect">
            <a:avLst/>
          </a:prstGeom>
        </p:spPr>
      </p:pic>
    </p:spTree>
    <p:extLst>
      <p:ext uri="{BB962C8B-B14F-4D97-AF65-F5344CB8AC3E}">
        <p14:creationId xmlns:p14="http://schemas.microsoft.com/office/powerpoint/2010/main" val="42615243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Handle rare classes</a:t>
            </a:r>
            <a:endParaRPr lang="en-US" dirty="0"/>
          </a:p>
        </p:txBody>
      </p:sp>
      <p:sp>
        <p:nvSpPr>
          <p:cNvPr id="5" name="Content Placeholder 4"/>
          <p:cNvSpPr>
            <a:spLocks noGrp="1"/>
          </p:cNvSpPr>
          <p:nvPr>
            <p:ph idx="1"/>
          </p:nvPr>
        </p:nvSpPr>
        <p:spPr/>
        <p:txBody>
          <a:bodyPr>
            <a:normAutofit fontScale="92500" lnSpcReduction="10000"/>
          </a:bodyPr>
          <a:lstStyle/>
          <a:p>
            <a:r>
              <a:rPr lang="en-US" dirty="0"/>
              <a:t>It is expected that in our DS, there are only a small fraction of </a:t>
            </a:r>
            <a:r>
              <a:rPr lang="en-US" dirty="0" err="1"/>
              <a:t>redflag</a:t>
            </a:r>
            <a:r>
              <a:rPr lang="en-US" dirty="0"/>
              <a:t> transactions.  If we sample the whole DS normally, a major of the training data are non-</a:t>
            </a:r>
            <a:r>
              <a:rPr lang="en-US" dirty="0" err="1"/>
              <a:t>redflag</a:t>
            </a:r>
            <a:r>
              <a:rPr lang="en-US" dirty="0"/>
              <a:t>, and this makes the ML model favor prediction of non-</a:t>
            </a:r>
            <a:r>
              <a:rPr lang="en-US" dirty="0" err="1"/>
              <a:t>redflag</a:t>
            </a:r>
            <a:r>
              <a:rPr lang="en-US" dirty="0"/>
              <a:t>.  Thus, in our training dataset, the number of </a:t>
            </a:r>
            <a:r>
              <a:rPr lang="en-US" dirty="0" err="1"/>
              <a:t>redflag</a:t>
            </a:r>
            <a:r>
              <a:rPr lang="en-US" dirty="0"/>
              <a:t> and non-</a:t>
            </a:r>
            <a:r>
              <a:rPr lang="en-US" dirty="0" err="1"/>
              <a:t>redflag</a:t>
            </a:r>
            <a:r>
              <a:rPr lang="en-US" dirty="0"/>
              <a:t> inputs should be more or less equal.</a:t>
            </a:r>
          </a:p>
          <a:p>
            <a:r>
              <a:rPr lang="en-US" dirty="0"/>
              <a:t>How to do it?  By oversamples.  E.g. duplicate the </a:t>
            </a:r>
            <a:r>
              <a:rPr lang="en-US" dirty="0" err="1"/>
              <a:t>redflag</a:t>
            </a:r>
            <a:r>
              <a:rPr lang="en-US" dirty="0"/>
              <a:t> inputs in the DS to make the size non-</a:t>
            </a:r>
            <a:r>
              <a:rPr lang="en-US" dirty="0" err="1"/>
              <a:t>redflag</a:t>
            </a:r>
            <a:r>
              <a:rPr lang="en-US" dirty="0"/>
              <a:t> and </a:t>
            </a:r>
            <a:r>
              <a:rPr lang="en-US" dirty="0" err="1"/>
              <a:t>redflag</a:t>
            </a:r>
            <a:r>
              <a:rPr lang="en-US" dirty="0"/>
              <a:t> inputs more or less equal</a:t>
            </a:r>
          </a:p>
          <a:p>
            <a:r>
              <a:rPr lang="en-US" dirty="0"/>
              <a:t>But we have to do it carefully.  There are many good methods.</a:t>
            </a:r>
          </a:p>
          <a:p>
            <a:pPr lvl="1"/>
            <a:r>
              <a:rPr lang="en-US" dirty="0"/>
              <a:t>Navie Random over-sample</a:t>
            </a:r>
          </a:p>
          <a:p>
            <a:pPr lvl="1"/>
            <a:r>
              <a:rPr lang="en-US" dirty="0"/>
              <a:t>ROSE: Random Over-Sample Examples</a:t>
            </a:r>
          </a:p>
          <a:p>
            <a:pPr lvl="1"/>
            <a:r>
              <a:rPr lang="en-US" dirty="0"/>
              <a:t>SMOTE: Synthetic Minority Oversample Technique</a:t>
            </a:r>
          </a:p>
          <a:p>
            <a:pPr lvl="1"/>
            <a:r>
              <a:rPr lang="en-US" dirty="0"/>
              <a:t>ADASYN: Adaptive Synthetic Method</a:t>
            </a:r>
          </a:p>
        </p:txBody>
      </p:sp>
    </p:spTree>
    <p:extLst>
      <p:ext uri="{BB962C8B-B14F-4D97-AF65-F5344CB8AC3E}">
        <p14:creationId xmlns:p14="http://schemas.microsoft.com/office/powerpoint/2010/main" val="72891252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C5DF3-EE77-418D-4249-938C77E98E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CBE5BF-32D2-8178-92CF-53E875101A21}"/>
              </a:ext>
            </a:extLst>
          </p:cNvPr>
          <p:cNvSpPr>
            <a:spLocks noGrp="1"/>
          </p:cNvSpPr>
          <p:nvPr>
            <p:ph type="title"/>
          </p:nvPr>
        </p:nvSpPr>
        <p:spPr/>
        <p:txBody>
          <a:bodyPr/>
          <a:lstStyle/>
          <a:p>
            <a:r>
              <a:rPr lang="en-HK" dirty="0"/>
              <a:t>How to handle rare classes</a:t>
            </a:r>
            <a:endParaRPr lang="en-US" dirty="0"/>
          </a:p>
        </p:txBody>
      </p:sp>
      <p:sp>
        <p:nvSpPr>
          <p:cNvPr id="5" name="Content Placeholder 4">
            <a:extLst>
              <a:ext uri="{FF2B5EF4-FFF2-40B4-BE49-F238E27FC236}">
                <a16:creationId xmlns:a16="http://schemas.microsoft.com/office/drawing/2014/main" id="{1AF17BC1-12CF-BAAD-796E-B561D74965EC}"/>
              </a:ext>
            </a:extLst>
          </p:cNvPr>
          <p:cNvSpPr>
            <a:spLocks noGrp="1"/>
          </p:cNvSpPr>
          <p:nvPr>
            <p:ph idx="1"/>
          </p:nvPr>
        </p:nvSpPr>
        <p:spPr/>
        <p:txBody>
          <a:bodyPr>
            <a:normAutofit fontScale="92500" lnSpcReduction="10000"/>
          </a:bodyPr>
          <a:lstStyle/>
          <a:p>
            <a:r>
              <a:rPr lang="en-US" dirty="0"/>
              <a:t>It is expected that in our DS, there are only a small fraction of </a:t>
            </a:r>
            <a:r>
              <a:rPr lang="en-US" dirty="0" err="1"/>
              <a:t>redflag</a:t>
            </a:r>
            <a:r>
              <a:rPr lang="en-US" dirty="0"/>
              <a:t> transactions.  If we sample the whole DS normally, a major of the training data are non-</a:t>
            </a:r>
            <a:r>
              <a:rPr lang="en-US" dirty="0" err="1"/>
              <a:t>redflag</a:t>
            </a:r>
            <a:r>
              <a:rPr lang="en-US" dirty="0"/>
              <a:t>, and this makes the ML model favor prediction of non-</a:t>
            </a:r>
            <a:r>
              <a:rPr lang="en-US" dirty="0" err="1"/>
              <a:t>redflag</a:t>
            </a:r>
            <a:r>
              <a:rPr lang="en-US" dirty="0"/>
              <a:t>.  Thus, in our training dataset, the number of </a:t>
            </a:r>
            <a:r>
              <a:rPr lang="en-US" dirty="0" err="1"/>
              <a:t>redflag</a:t>
            </a:r>
            <a:r>
              <a:rPr lang="en-US" dirty="0"/>
              <a:t> and non-</a:t>
            </a:r>
            <a:r>
              <a:rPr lang="en-US" dirty="0" err="1"/>
              <a:t>redflag</a:t>
            </a:r>
            <a:r>
              <a:rPr lang="en-US" dirty="0"/>
              <a:t> inputs should be more or less equal.</a:t>
            </a:r>
          </a:p>
          <a:p>
            <a:r>
              <a:rPr lang="en-US" dirty="0"/>
              <a:t>How to do it?  By oversamples.  E.g. duplicate the </a:t>
            </a:r>
            <a:r>
              <a:rPr lang="en-US" dirty="0" err="1"/>
              <a:t>redflag</a:t>
            </a:r>
            <a:r>
              <a:rPr lang="en-US" dirty="0"/>
              <a:t> inputs in the DS to make the size non-</a:t>
            </a:r>
            <a:r>
              <a:rPr lang="en-US" dirty="0" err="1"/>
              <a:t>redflag</a:t>
            </a:r>
            <a:r>
              <a:rPr lang="en-US" dirty="0"/>
              <a:t> and </a:t>
            </a:r>
            <a:r>
              <a:rPr lang="en-US" dirty="0" err="1"/>
              <a:t>redflag</a:t>
            </a:r>
            <a:r>
              <a:rPr lang="en-US" dirty="0"/>
              <a:t> inputs more or less equal</a:t>
            </a:r>
          </a:p>
          <a:p>
            <a:r>
              <a:rPr lang="en-US" dirty="0"/>
              <a:t>But we have to do it carefully.  There are many good methods.</a:t>
            </a:r>
          </a:p>
          <a:p>
            <a:pPr lvl="1"/>
            <a:r>
              <a:rPr lang="en-US" dirty="0"/>
              <a:t>Navie Random over-sample</a:t>
            </a:r>
          </a:p>
          <a:p>
            <a:pPr lvl="1"/>
            <a:r>
              <a:rPr lang="en-US" dirty="0"/>
              <a:t>ROSE: Random Over-Sample Examples</a:t>
            </a:r>
          </a:p>
          <a:p>
            <a:pPr lvl="1"/>
            <a:r>
              <a:rPr lang="en-US" dirty="0"/>
              <a:t>SMOTE: Synthetic Minority Oversample Technique</a:t>
            </a:r>
          </a:p>
          <a:p>
            <a:pPr lvl="1"/>
            <a:r>
              <a:rPr lang="en-US" dirty="0"/>
              <a:t>ADASYN: Adaptive Synthetic Method</a:t>
            </a:r>
          </a:p>
        </p:txBody>
      </p:sp>
      <p:cxnSp>
        <p:nvCxnSpPr>
          <p:cNvPr id="4" name="Straight Arrow Connector 3">
            <a:extLst>
              <a:ext uri="{FF2B5EF4-FFF2-40B4-BE49-F238E27FC236}">
                <a16:creationId xmlns:a16="http://schemas.microsoft.com/office/drawing/2014/main" id="{0EB5F61D-DB95-88D4-9473-EE996C42A652}"/>
              </a:ext>
            </a:extLst>
          </p:cNvPr>
          <p:cNvCxnSpPr>
            <a:cxnSpLocks/>
          </p:cNvCxnSpPr>
          <p:nvPr/>
        </p:nvCxnSpPr>
        <p:spPr>
          <a:xfrm flipV="1">
            <a:off x="2179983" y="4001294"/>
            <a:ext cx="2785049" cy="1041158"/>
          </a:xfrm>
          <a:prstGeom prst="straightConnector1">
            <a:avLst/>
          </a:prstGeom>
          <a:ln w="1905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7D4B6AF7-FE3B-CBA2-BF25-2568AB89C8CC}"/>
              </a:ext>
            </a:extLst>
          </p:cNvPr>
          <p:cNvPicPr>
            <a:picLocks noChangeAspect="1"/>
          </p:cNvPicPr>
          <p:nvPr/>
        </p:nvPicPr>
        <p:blipFill>
          <a:blip r:embed="rId2"/>
          <a:stretch>
            <a:fillRect/>
          </a:stretch>
        </p:blipFill>
        <p:spPr>
          <a:xfrm>
            <a:off x="4965032" y="803207"/>
            <a:ext cx="6554428" cy="5572539"/>
          </a:xfrm>
          <a:prstGeom prst="rect">
            <a:avLst/>
          </a:prstGeom>
          <a:ln>
            <a:solidFill>
              <a:srgbClr val="FF0000"/>
            </a:solidFill>
          </a:ln>
        </p:spPr>
      </p:pic>
      <p:sp>
        <p:nvSpPr>
          <p:cNvPr id="10" name="TextBox 9">
            <a:extLst>
              <a:ext uri="{FF2B5EF4-FFF2-40B4-BE49-F238E27FC236}">
                <a16:creationId xmlns:a16="http://schemas.microsoft.com/office/drawing/2014/main" id="{5167C5E3-6C11-A9BA-8BEC-9B703EE269C0}"/>
              </a:ext>
            </a:extLst>
          </p:cNvPr>
          <p:cNvSpPr txBox="1"/>
          <p:nvPr/>
        </p:nvSpPr>
        <p:spPr>
          <a:xfrm>
            <a:off x="5088835" y="906274"/>
            <a:ext cx="1773178" cy="461665"/>
          </a:xfrm>
          <a:prstGeom prst="rect">
            <a:avLst/>
          </a:prstGeom>
          <a:solidFill>
            <a:schemeClr val="accent4">
              <a:lumMod val="20000"/>
              <a:lumOff val="80000"/>
            </a:schemeClr>
          </a:solidFill>
        </p:spPr>
        <p:txBody>
          <a:bodyPr wrap="none" rtlCol="0">
            <a:spAutoFit/>
          </a:bodyPr>
          <a:lstStyle/>
          <a:p>
            <a:r>
              <a:rPr lang="en-HK" sz="2400" dirty="0"/>
              <a:t>For example</a:t>
            </a:r>
            <a:r>
              <a:rPr lang="en-HK" dirty="0"/>
              <a:t>,</a:t>
            </a:r>
          </a:p>
        </p:txBody>
      </p:sp>
    </p:spTree>
    <p:extLst>
      <p:ext uri="{BB962C8B-B14F-4D97-AF65-F5344CB8AC3E}">
        <p14:creationId xmlns:p14="http://schemas.microsoft.com/office/powerpoint/2010/main" val="420584028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548063" y="2674437"/>
            <a:ext cx="9144000" cy="2387600"/>
          </a:xfrm>
        </p:spPr>
        <p:txBody>
          <a:bodyPr>
            <a:normAutofit fontScale="90000"/>
          </a:bodyPr>
          <a:lstStyle/>
          <a:p>
            <a:pPr algn="l"/>
            <a:r>
              <a:rPr lang="en-HK" dirty="0"/>
              <a:t>We are now ready to apply the ML methods in </a:t>
            </a:r>
            <a:r>
              <a:rPr lang="en-HK" dirty="0" err="1"/>
              <a:t>SciKit</a:t>
            </a:r>
            <a:r>
              <a:rPr lang="en-HK" dirty="0"/>
              <a:t>-Learn to construct classifiers for detecting fraud transactions</a:t>
            </a:r>
            <a:endParaRPr lang="en-US" dirty="0"/>
          </a:p>
        </p:txBody>
      </p:sp>
    </p:spTree>
    <p:extLst>
      <p:ext uri="{BB962C8B-B14F-4D97-AF65-F5344CB8AC3E}">
        <p14:creationId xmlns:p14="http://schemas.microsoft.com/office/powerpoint/2010/main" val="123184094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We use the following ML methods from </a:t>
            </a:r>
            <a:r>
              <a:rPr lang="en-HK" sz="4000" dirty="0" err="1"/>
              <a:t>scikit</a:t>
            </a:r>
            <a:r>
              <a:rPr lang="en-HK" sz="4000" dirty="0"/>
              <a:t>-learn to construct classifiers</a:t>
            </a:r>
            <a:endParaRPr lang="en-US" sz="4000" dirty="0"/>
          </a:p>
        </p:txBody>
      </p:sp>
      <p:sp>
        <p:nvSpPr>
          <p:cNvPr id="3" name="Content Placeholder 2"/>
          <p:cNvSpPr>
            <a:spLocks noGrp="1"/>
          </p:cNvSpPr>
          <p:nvPr>
            <p:ph idx="1"/>
          </p:nvPr>
        </p:nvSpPr>
        <p:spPr>
          <a:xfrm>
            <a:off x="838200" y="1834430"/>
            <a:ext cx="10515600" cy="4351338"/>
          </a:xfrm>
        </p:spPr>
        <p:txBody>
          <a:bodyPr/>
          <a:lstStyle/>
          <a:p>
            <a:r>
              <a:rPr lang="en-HK" dirty="0" err="1">
                <a:solidFill>
                  <a:schemeClr val="accent1"/>
                </a:solidFill>
              </a:rPr>
              <a:t>GuassianNB</a:t>
            </a:r>
            <a:r>
              <a:rPr lang="en-HK" dirty="0"/>
              <a:t>:  To learn and construct a </a:t>
            </a:r>
            <a:r>
              <a:rPr lang="en-HK" dirty="0" err="1"/>
              <a:t>Guassian</a:t>
            </a:r>
            <a:r>
              <a:rPr lang="en-HK" dirty="0"/>
              <a:t> Naive Bayes classifier</a:t>
            </a:r>
          </a:p>
          <a:p>
            <a:r>
              <a:rPr lang="en-US" dirty="0" err="1">
                <a:solidFill>
                  <a:schemeClr val="accent1"/>
                </a:solidFill>
              </a:rPr>
              <a:t>LogisticRegression</a:t>
            </a:r>
            <a:r>
              <a:rPr lang="en-US" dirty="0"/>
              <a:t>: To learn and construct Logistic Regression classifier</a:t>
            </a:r>
          </a:p>
          <a:p>
            <a:r>
              <a:rPr lang="en-US" dirty="0" err="1">
                <a:solidFill>
                  <a:schemeClr val="accent1"/>
                </a:solidFill>
              </a:rPr>
              <a:t>DecisionTreeClassifier</a:t>
            </a:r>
            <a:r>
              <a:rPr lang="en-US" dirty="0"/>
              <a:t>: To learn and construct a Decision Tree classifier</a:t>
            </a:r>
          </a:p>
          <a:p>
            <a:r>
              <a:rPr lang="en-US" dirty="0" err="1">
                <a:solidFill>
                  <a:schemeClr val="accent1"/>
                </a:solidFill>
              </a:rPr>
              <a:t>RandomForestClassifier</a:t>
            </a:r>
            <a:r>
              <a:rPr lang="en-US" dirty="0"/>
              <a:t>: To learn and construct a Random Forest classifier</a:t>
            </a:r>
          </a:p>
          <a:p>
            <a:r>
              <a:rPr lang="en-US" dirty="0"/>
              <a:t> </a:t>
            </a:r>
            <a:r>
              <a:rPr lang="en-US" dirty="0" err="1">
                <a:solidFill>
                  <a:schemeClr val="accent1"/>
                </a:solidFill>
              </a:rPr>
              <a:t>SGDClassifier</a:t>
            </a:r>
            <a:r>
              <a:rPr lang="en-US" dirty="0"/>
              <a:t>: To learn and construct a Stochastic Gradient Descent (SGD) classifier</a:t>
            </a:r>
          </a:p>
          <a:p>
            <a:endParaRPr lang="en-HK" dirty="0"/>
          </a:p>
        </p:txBody>
      </p:sp>
    </p:spTree>
    <p:extLst>
      <p:ext uri="{BB962C8B-B14F-4D97-AF65-F5344CB8AC3E}">
        <p14:creationId xmlns:p14="http://schemas.microsoft.com/office/powerpoint/2010/main" val="40030354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4000" dirty="0"/>
              <a:t>We use the following ML methods from </a:t>
            </a:r>
            <a:r>
              <a:rPr lang="en-HK" sz="4000" dirty="0" err="1"/>
              <a:t>scikit</a:t>
            </a:r>
            <a:r>
              <a:rPr lang="en-HK" sz="4000" dirty="0"/>
              <a:t>-learn to construct classifiers</a:t>
            </a:r>
            <a:endParaRPr lang="en-US" sz="4000" dirty="0"/>
          </a:p>
        </p:txBody>
      </p:sp>
      <p:sp>
        <p:nvSpPr>
          <p:cNvPr id="3" name="Content Placeholder 2"/>
          <p:cNvSpPr>
            <a:spLocks noGrp="1"/>
          </p:cNvSpPr>
          <p:nvPr>
            <p:ph idx="1"/>
          </p:nvPr>
        </p:nvSpPr>
        <p:spPr>
          <a:xfrm>
            <a:off x="838200" y="1834430"/>
            <a:ext cx="10515600" cy="4351338"/>
          </a:xfrm>
        </p:spPr>
        <p:txBody>
          <a:bodyPr/>
          <a:lstStyle/>
          <a:p>
            <a:r>
              <a:rPr lang="en-HK" dirty="0" err="1">
                <a:solidFill>
                  <a:schemeClr val="accent1"/>
                </a:solidFill>
              </a:rPr>
              <a:t>GuassianNB</a:t>
            </a:r>
            <a:r>
              <a:rPr lang="en-HK" dirty="0"/>
              <a:t>:  To learn and construct a </a:t>
            </a:r>
            <a:r>
              <a:rPr lang="en-HK" dirty="0" err="1"/>
              <a:t>Guassian</a:t>
            </a:r>
            <a:r>
              <a:rPr lang="en-HK" dirty="0"/>
              <a:t> Naive Bayes classifier</a:t>
            </a:r>
          </a:p>
          <a:p>
            <a:r>
              <a:rPr lang="en-US" dirty="0" err="1">
                <a:solidFill>
                  <a:schemeClr val="accent1"/>
                </a:solidFill>
              </a:rPr>
              <a:t>LogisticRegression</a:t>
            </a:r>
            <a:r>
              <a:rPr lang="en-US" dirty="0"/>
              <a:t>: To learn and construct Logistic Regression classifier</a:t>
            </a:r>
          </a:p>
          <a:p>
            <a:r>
              <a:rPr lang="en-US" dirty="0" err="1">
                <a:solidFill>
                  <a:schemeClr val="accent1"/>
                </a:solidFill>
              </a:rPr>
              <a:t>DecisionTreeClassifier</a:t>
            </a:r>
            <a:r>
              <a:rPr lang="en-US" dirty="0"/>
              <a:t>: To learn and construct a Decision Tree classifier</a:t>
            </a:r>
          </a:p>
          <a:p>
            <a:r>
              <a:rPr lang="en-US" dirty="0" err="1">
                <a:solidFill>
                  <a:schemeClr val="accent1"/>
                </a:solidFill>
              </a:rPr>
              <a:t>RandomForestClassifier</a:t>
            </a:r>
            <a:r>
              <a:rPr lang="en-US" dirty="0"/>
              <a:t>: To learn and construct a Random Forest classifier</a:t>
            </a:r>
          </a:p>
          <a:p>
            <a:r>
              <a:rPr lang="en-US" dirty="0"/>
              <a:t> </a:t>
            </a:r>
            <a:r>
              <a:rPr lang="en-US" dirty="0" err="1">
                <a:solidFill>
                  <a:schemeClr val="accent1"/>
                </a:solidFill>
              </a:rPr>
              <a:t>SGDClassifier</a:t>
            </a:r>
            <a:r>
              <a:rPr lang="en-US" dirty="0"/>
              <a:t>: To learn and construct a Stochastic Gradient Descent (SGD) classifier</a:t>
            </a:r>
          </a:p>
          <a:p>
            <a:endParaRPr lang="en-HK" dirty="0"/>
          </a:p>
        </p:txBody>
      </p:sp>
    </p:spTree>
    <p:extLst>
      <p:ext uri="{BB962C8B-B14F-4D97-AF65-F5344CB8AC3E}">
        <p14:creationId xmlns:p14="http://schemas.microsoft.com/office/powerpoint/2010/main" val="17424085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HK" dirty="0">
                <a:solidFill>
                  <a:prstClr val="black"/>
                </a:solidFill>
              </a:rPr>
              <a:t>Fraud detection and prevention</a:t>
            </a:r>
            <a:endParaRPr lang="en-US" dirty="0"/>
          </a:p>
        </p:txBody>
      </p:sp>
      <p:sp>
        <p:nvSpPr>
          <p:cNvPr id="8" name="Content Placeholder 7"/>
          <p:cNvSpPr>
            <a:spLocks noGrp="1"/>
          </p:cNvSpPr>
          <p:nvPr>
            <p:ph sz="half" idx="1"/>
          </p:nvPr>
        </p:nvSpPr>
        <p:spPr/>
        <p:txBody>
          <a:bodyPr>
            <a:normAutofit/>
          </a:bodyPr>
          <a:lstStyle/>
          <a:p>
            <a:pPr marL="0" indent="0">
              <a:buNone/>
            </a:pPr>
            <a:r>
              <a:rPr lang="en-HK" dirty="0"/>
              <a:t>(2) Avoid </a:t>
            </a:r>
            <a:r>
              <a:rPr lang="en-HK" dirty="0">
                <a:solidFill>
                  <a:srgbClr val="FF0000"/>
                </a:solidFill>
              </a:rPr>
              <a:t>overfitting</a:t>
            </a:r>
          </a:p>
          <a:p>
            <a:pPr lvl="1"/>
            <a:r>
              <a:rPr lang="en-HK" sz="2000" dirty="0"/>
              <a:t>We build the ML model based on some training dataset, which has many noises and outliers.</a:t>
            </a:r>
          </a:p>
          <a:p>
            <a:pPr lvl="1"/>
            <a:r>
              <a:rPr lang="en-HK" sz="2000" dirty="0"/>
              <a:t>An overly complex model may have very high accuracy for this training dataset, but very low accuracy in general.</a:t>
            </a:r>
            <a:endParaRPr lang="en-US" sz="2000" dirty="0"/>
          </a:p>
          <a:p>
            <a:pPr marL="0" indent="0">
              <a:buNone/>
            </a:pPr>
            <a:endParaRPr lang="en-US" dirty="0"/>
          </a:p>
        </p:txBody>
      </p:sp>
      <p:pic>
        <p:nvPicPr>
          <p:cNvPr id="3" name="Content Placeholder 2"/>
          <p:cNvPicPr>
            <a:picLocks noGrp="1" noChangeAspect="1"/>
          </p:cNvPicPr>
          <p:nvPr>
            <p:ph sz="half" idx="2"/>
          </p:nvPr>
        </p:nvPicPr>
        <p:blipFill>
          <a:blip r:embed="rId2"/>
          <a:stretch>
            <a:fillRect/>
          </a:stretch>
        </p:blipFill>
        <p:spPr>
          <a:xfrm>
            <a:off x="6318837" y="2535628"/>
            <a:ext cx="5612742" cy="3975197"/>
          </a:xfrm>
          <a:prstGeom prst="rect">
            <a:avLst/>
          </a:prstGeom>
        </p:spPr>
      </p:pic>
      <p:sp>
        <p:nvSpPr>
          <p:cNvPr id="4" name="TextBox 3"/>
          <p:cNvSpPr txBox="1"/>
          <p:nvPr/>
        </p:nvSpPr>
        <p:spPr>
          <a:xfrm>
            <a:off x="702580" y="4202501"/>
            <a:ext cx="5551263" cy="23083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HK" dirty="0"/>
              <a:t>Suppose the data points are all on the black straight line, </a:t>
            </a:r>
          </a:p>
          <a:p>
            <a:r>
              <a:rPr lang="en-HK" dirty="0"/>
              <a:t>but the training data points we used to build our model </a:t>
            </a:r>
          </a:p>
          <a:p>
            <a:r>
              <a:rPr lang="en-HK" dirty="0"/>
              <a:t>do not fall on the line because of noises.  Our trained</a:t>
            </a:r>
          </a:p>
          <a:p>
            <a:r>
              <a:rPr lang="en-HK" dirty="0"/>
              <a:t>model (blue line) has serious overfitting problem:</a:t>
            </a:r>
          </a:p>
          <a:p>
            <a:pPr marL="400050" indent="-400050">
              <a:buAutoNum type="romanLcParenBoth"/>
            </a:pPr>
            <a:r>
              <a:rPr lang="en-HK" dirty="0"/>
              <a:t>‘fit’ extremely well for our training data</a:t>
            </a:r>
            <a:r>
              <a:rPr lang="en-US" dirty="0"/>
              <a:t>, but</a:t>
            </a:r>
          </a:p>
          <a:p>
            <a:pPr marL="400050" indent="-400050">
              <a:buAutoNum type="romanLcParenBoth"/>
            </a:pPr>
            <a:r>
              <a:rPr lang="en-HK" dirty="0"/>
              <a:t>has very low accuracy in general (e.g., when x = -4.5,</a:t>
            </a:r>
          </a:p>
          <a:p>
            <a:r>
              <a:rPr lang="en-HK" dirty="0"/>
              <a:t>        the correct label should be -13, but the model</a:t>
            </a:r>
          </a:p>
          <a:p>
            <a:r>
              <a:rPr lang="en-HK" dirty="0"/>
              <a:t>        predicts 14..</a:t>
            </a:r>
          </a:p>
        </p:txBody>
      </p:sp>
      <p:sp>
        <p:nvSpPr>
          <p:cNvPr id="2" name="TextBox 1">
            <a:extLst>
              <a:ext uri="{FF2B5EF4-FFF2-40B4-BE49-F238E27FC236}">
                <a16:creationId xmlns:a16="http://schemas.microsoft.com/office/drawing/2014/main" id="{BA7CEFBB-908B-2959-727E-9FE2A3601057}"/>
              </a:ext>
            </a:extLst>
          </p:cNvPr>
          <p:cNvSpPr txBox="1"/>
          <p:nvPr/>
        </p:nvSpPr>
        <p:spPr>
          <a:xfrm>
            <a:off x="6253843" y="1882325"/>
            <a:ext cx="4155561" cy="461665"/>
          </a:xfrm>
          <a:prstGeom prst="rect">
            <a:avLst/>
          </a:prstGeom>
          <a:noFill/>
        </p:spPr>
        <p:txBody>
          <a:bodyPr wrap="none" rtlCol="0">
            <a:spAutoFit/>
          </a:bodyPr>
          <a:lstStyle/>
          <a:p>
            <a:r>
              <a:rPr lang="en-HK" sz="2400" dirty="0">
                <a:highlight>
                  <a:srgbClr val="FFFF00"/>
                </a:highlight>
              </a:rPr>
              <a:t>A simple example of overfitting:</a:t>
            </a:r>
          </a:p>
        </p:txBody>
      </p:sp>
    </p:spTree>
    <p:extLst>
      <p:ext uri="{BB962C8B-B14F-4D97-AF65-F5344CB8AC3E}">
        <p14:creationId xmlns:p14="http://schemas.microsoft.com/office/powerpoint/2010/main" val="373012581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 prepare a test data set for your boss</a:t>
            </a:r>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4951D71-6ECB-8369-542D-0B6CF0BE316A}"/>
              </a:ext>
            </a:extLst>
          </p:cNvPr>
          <p:cNvPicPr>
            <a:picLocks noChangeAspect="1"/>
          </p:cNvPicPr>
          <p:nvPr/>
        </p:nvPicPr>
        <p:blipFill>
          <a:blip r:embed="rId2"/>
          <a:stretch>
            <a:fillRect/>
          </a:stretch>
        </p:blipFill>
        <p:spPr>
          <a:xfrm>
            <a:off x="838200" y="1825625"/>
            <a:ext cx="10533343" cy="3439795"/>
          </a:xfrm>
          <a:prstGeom prst="rect">
            <a:avLst/>
          </a:prstGeom>
        </p:spPr>
      </p:pic>
    </p:spTree>
    <p:extLst>
      <p:ext uri="{BB962C8B-B14F-4D97-AF65-F5344CB8AC3E}">
        <p14:creationId xmlns:p14="http://schemas.microsoft.com/office/powerpoint/2010/main" val="10341627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9044" y="2339922"/>
            <a:ext cx="10515600" cy="1325563"/>
          </a:xfrm>
        </p:spPr>
        <p:txBody>
          <a:bodyPr/>
          <a:lstStyle/>
          <a:p>
            <a:r>
              <a:rPr lang="en-US" dirty="0"/>
              <a:t>Preparing an empty table for showing the result</a:t>
            </a:r>
          </a:p>
        </p:txBody>
      </p:sp>
      <p:pic>
        <p:nvPicPr>
          <p:cNvPr id="4" name="Picture 3"/>
          <p:cNvPicPr>
            <a:picLocks noChangeAspect="1"/>
          </p:cNvPicPr>
          <p:nvPr/>
        </p:nvPicPr>
        <p:blipFill>
          <a:blip r:embed="rId2"/>
          <a:stretch>
            <a:fillRect/>
          </a:stretch>
        </p:blipFill>
        <p:spPr>
          <a:xfrm>
            <a:off x="845884" y="3958156"/>
            <a:ext cx="9793067" cy="800212"/>
          </a:xfrm>
          <a:prstGeom prst="rect">
            <a:avLst/>
          </a:prstGeom>
        </p:spPr>
      </p:pic>
    </p:spTree>
    <p:extLst>
      <p:ext uri="{BB962C8B-B14F-4D97-AF65-F5344CB8AC3E}">
        <p14:creationId xmlns:p14="http://schemas.microsoft.com/office/powerpoint/2010/main" val="384228123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6" name="Picture 5"/>
          <p:cNvPicPr>
            <a:picLocks noChangeAspect="1"/>
          </p:cNvPicPr>
          <p:nvPr/>
        </p:nvPicPr>
        <p:blipFill>
          <a:blip r:embed="rId2"/>
          <a:stretch>
            <a:fillRect/>
          </a:stretch>
        </p:blipFill>
        <p:spPr>
          <a:xfrm>
            <a:off x="838199" y="5541408"/>
            <a:ext cx="6735115" cy="866896"/>
          </a:xfrm>
          <a:prstGeom prst="rect">
            <a:avLst/>
          </a:prstGeom>
        </p:spPr>
      </p:pic>
      <p:pic>
        <p:nvPicPr>
          <p:cNvPr id="9" name="Picture 8">
            <a:extLst>
              <a:ext uri="{FF2B5EF4-FFF2-40B4-BE49-F238E27FC236}">
                <a16:creationId xmlns:a16="http://schemas.microsoft.com/office/drawing/2014/main" id="{2BC0AEA8-0C1F-4344-E4E5-58D704DD2CB4}"/>
              </a:ext>
            </a:extLst>
          </p:cNvPr>
          <p:cNvPicPr>
            <a:picLocks noChangeAspect="1"/>
          </p:cNvPicPr>
          <p:nvPr/>
        </p:nvPicPr>
        <p:blipFill>
          <a:blip r:embed="rId3"/>
          <a:stretch>
            <a:fillRect/>
          </a:stretch>
        </p:blipFill>
        <p:spPr>
          <a:xfrm>
            <a:off x="838199" y="365125"/>
            <a:ext cx="5979697" cy="2774315"/>
          </a:xfrm>
          <a:prstGeom prst="rect">
            <a:avLst/>
          </a:prstGeom>
        </p:spPr>
      </p:pic>
      <p:pic>
        <p:nvPicPr>
          <p:cNvPr id="11" name="Picture 10">
            <a:extLst>
              <a:ext uri="{FF2B5EF4-FFF2-40B4-BE49-F238E27FC236}">
                <a16:creationId xmlns:a16="http://schemas.microsoft.com/office/drawing/2014/main" id="{FF66DFF1-9AC4-9945-0FF1-741DF11B8E20}"/>
              </a:ext>
            </a:extLst>
          </p:cNvPr>
          <p:cNvPicPr>
            <a:picLocks noChangeAspect="1"/>
          </p:cNvPicPr>
          <p:nvPr/>
        </p:nvPicPr>
        <p:blipFill>
          <a:blip r:embed="rId4"/>
          <a:stretch>
            <a:fillRect/>
          </a:stretch>
        </p:blipFill>
        <p:spPr>
          <a:xfrm>
            <a:off x="891538" y="3139440"/>
            <a:ext cx="7106285" cy="2401968"/>
          </a:xfrm>
          <a:prstGeom prst="rect">
            <a:avLst/>
          </a:prstGeom>
        </p:spPr>
      </p:pic>
    </p:spTree>
    <p:extLst>
      <p:ext uri="{BB962C8B-B14F-4D97-AF65-F5344CB8AC3E}">
        <p14:creationId xmlns:p14="http://schemas.microsoft.com/office/powerpoint/2010/main" val="221123722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a:xfrm>
            <a:off x="838200" y="1889442"/>
            <a:ext cx="10515600" cy="4351338"/>
          </a:xfrm>
        </p:spPr>
        <p:txBody>
          <a:bodyPr/>
          <a:lstStyle/>
          <a:p>
            <a:endParaRPr lang="en-US"/>
          </a:p>
        </p:txBody>
      </p:sp>
      <p:pic>
        <p:nvPicPr>
          <p:cNvPr id="6" name="Picture 5">
            <a:extLst>
              <a:ext uri="{FF2B5EF4-FFF2-40B4-BE49-F238E27FC236}">
                <a16:creationId xmlns:a16="http://schemas.microsoft.com/office/drawing/2014/main" id="{66584782-D8A5-210A-BDF6-F5ED26E683F5}"/>
              </a:ext>
            </a:extLst>
          </p:cNvPr>
          <p:cNvPicPr>
            <a:picLocks noChangeAspect="1"/>
          </p:cNvPicPr>
          <p:nvPr/>
        </p:nvPicPr>
        <p:blipFill>
          <a:blip r:embed="rId2"/>
          <a:stretch>
            <a:fillRect/>
          </a:stretch>
        </p:blipFill>
        <p:spPr>
          <a:xfrm>
            <a:off x="838200" y="434031"/>
            <a:ext cx="8151992" cy="5837229"/>
          </a:xfrm>
          <a:prstGeom prst="rect">
            <a:avLst/>
          </a:prstGeom>
        </p:spPr>
      </p:pic>
    </p:spTree>
    <p:extLst>
      <p:ext uri="{BB962C8B-B14F-4D97-AF65-F5344CB8AC3E}">
        <p14:creationId xmlns:p14="http://schemas.microsoft.com/office/powerpoint/2010/main" val="408316389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A561F990-0BC6-6FEA-AB2C-236E90C7AE08}"/>
              </a:ext>
            </a:extLst>
          </p:cNvPr>
          <p:cNvPicPr>
            <a:picLocks noChangeAspect="1"/>
          </p:cNvPicPr>
          <p:nvPr/>
        </p:nvPicPr>
        <p:blipFill>
          <a:blip r:embed="rId2"/>
          <a:stretch>
            <a:fillRect/>
          </a:stretch>
        </p:blipFill>
        <p:spPr>
          <a:xfrm>
            <a:off x="838200" y="365125"/>
            <a:ext cx="7673340" cy="5804342"/>
          </a:xfrm>
          <a:prstGeom prst="rect">
            <a:avLst/>
          </a:prstGeom>
        </p:spPr>
      </p:pic>
    </p:spTree>
    <p:extLst>
      <p:ext uri="{BB962C8B-B14F-4D97-AF65-F5344CB8AC3E}">
        <p14:creationId xmlns:p14="http://schemas.microsoft.com/office/powerpoint/2010/main" val="23321823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dirty="0"/>
          </a:p>
        </p:txBody>
      </p:sp>
      <p:pic>
        <p:nvPicPr>
          <p:cNvPr id="6" name="Picture 5">
            <a:extLst>
              <a:ext uri="{FF2B5EF4-FFF2-40B4-BE49-F238E27FC236}">
                <a16:creationId xmlns:a16="http://schemas.microsoft.com/office/drawing/2014/main" id="{4F3E8A77-C562-7B81-CDB7-69DDE50EE913}"/>
              </a:ext>
            </a:extLst>
          </p:cNvPr>
          <p:cNvPicPr>
            <a:picLocks noChangeAspect="1"/>
          </p:cNvPicPr>
          <p:nvPr/>
        </p:nvPicPr>
        <p:blipFill>
          <a:blip r:embed="rId2"/>
          <a:stretch>
            <a:fillRect/>
          </a:stretch>
        </p:blipFill>
        <p:spPr>
          <a:xfrm>
            <a:off x="892060" y="365125"/>
            <a:ext cx="7238480" cy="5893080"/>
          </a:xfrm>
          <a:prstGeom prst="rect">
            <a:avLst/>
          </a:prstGeom>
        </p:spPr>
      </p:pic>
    </p:spTree>
    <p:extLst>
      <p:ext uri="{BB962C8B-B14F-4D97-AF65-F5344CB8AC3E}">
        <p14:creationId xmlns:p14="http://schemas.microsoft.com/office/powerpoint/2010/main" val="26415763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4211EF28-33D2-751A-1C08-9E964BCEACC0}"/>
              </a:ext>
            </a:extLst>
          </p:cNvPr>
          <p:cNvPicPr>
            <a:picLocks noChangeAspect="1"/>
          </p:cNvPicPr>
          <p:nvPr/>
        </p:nvPicPr>
        <p:blipFill>
          <a:blip r:embed="rId2"/>
          <a:stretch>
            <a:fillRect/>
          </a:stretch>
        </p:blipFill>
        <p:spPr>
          <a:xfrm>
            <a:off x="910156" y="365125"/>
            <a:ext cx="7509944" cy="5954970"/>
          </a:xfrm>
          <a:prstGeom prst="rect">
            <a:avLst/>
          </a:prstGeom>
        </p:spPr>
      </p:pic>
    </p:spTree>
    <p:extLst>
      <p:ext uri="{BB962C8B-B14F-4D97-AF65-F5344CB8AC3E}">
        <p14:creationId xmlns:p14="http://schemas.microsoft.com/office/powerpoint/2010/main" val="395579150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C0B96-7D8C-BECC-ACCA-AFFB18E9158A}"/>
              </a:ext>
            </a:extLst>
          </p:cNvPr>
          <p:cNvSpPr>
            <a:spLocks noGrp="1"/>
          </p:cNvSpPr>
          <p:nvPr>
            <p:ph type="title"/>
          </p:nvPr>
        </p:nvSpPr>
        <p:spPr/>
        <p:txBody>
          <a:bodyPr/>
          <a:lstStyle/>
          <a:p>
            <a:endParaRPr lang="en-HK"/>
          </a:p>
        </p:txBody>
      </p:sp>
      <p:pic>
        <p:nvPicPr>
          <p:cNvPr id="5" name="Content Placeholder 4">
            <a:extLst>
              <a:ext uri="{FF2B5EF4-FFF2-40B4-BE49-F238E27FC236}">
                <a16:creationId xmlns:a16="http://schemas.microsoft.com/office/drawing/2014/main" id="{FB500575-8F2B-E9CB-8133-AFD3F8972DA6}"/>
              </a:ext>
            </a:extLst>
          </p:cNvPr>
          <p:cNvPicPr>
            <a:picLocks noGrp="1" noChangeAspect="1"/>
          </p:cNvPicPr>
          <p:nvPr>
            <p:ph idx="1"/>
          </p:nvPr>
        </p:nvPicPr>
        <p:blipFill>
          <a:blip r:embed="rId2"/>
          <a:stretch>
            <a:fillRect/>
          </a:stretch>
        </p:blipFill>
        <p:spPr>
          <a:xfrm>
            <a:off x="838200" y="454024"/>
            <a:ext cx="8625840" cy="5990715"/>
          </a:xfrm>
        </p:spPr>
      </p:pic>
    </p:spTree>
    <p:extLst>
      <p:ext uri="{BB962C8B-B14F-4D97-AF65-F5344CB8AC3E}">
        <p14:creationId xmlns:p14="http://schemas.microsoft.com/office/powerpoint/2010/main" val="296892335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333916-4783-6927-A4B2-2DD30678F1B9}"/>
              </a:ext>
            </a:extLst>
          </p:cNvPr>
          <p:cNvSpPr>
            <a:spLocks noGrp="1"/>
          </p:cNvSpPr>
          <p:nvPr>
            <p:ph type="title"/>
          </p:nvPr>
        </p:nvSpPr>
        <p:spPr/>
        <p:txBody>
          <a:bodyPr/>
          <a:lstStyle/>
          <a:p>
            <a:r>
              <a:rPr lang="en-HK" dirty="0"/>
              <a:t>Validation</a:t>
            </a:r>
          </a:p>
        </p:txBody>
      </p:sp>
      <p:sp>
        <p:nvSpPr>
          <p:cNvPr id="3" name="Content Placeholder 2">
            <a:extLst>
              <a:ext uri="{FF2B5EF4-FFF2-40B4-BE49-F238E27FC236}">
                <a16:creationId xmlns:a16="http://schemas.microsoft.com/office/drawing/2014/main" id="{5C1DACA0-D957-6176-2DDE-AF6C38A9F4C5}"/>
              </a:ext>
            </a:extLst>
          </p:cNvPr>
          <p:cNvSpPr>
            <a:spLocks noGrp="1"/>
          </p:cNvSpPr>
          <p:nvPr>
            <p:ph idx="1"/>
          </p:nvPr>
        </p:nvSpPr>
        <p:spPr/>
        <p:txBody>
          <a:bodyPr/>
          <a:lstStyle/>
          <a:p>
            <a:r>
              <a:rPr lang="en-HK" dirty="0"/>
              <a:t>After training a model using </a:t>
            </a:r>
            <a:r>
              <a:rPr lang="en-HK" dirty="0" err="1"/>
              <a:t>X_train</a:t>
            </a:r>
            <a:r>
              <a:rPr lang="en-HK" dirty="0"/>
              <a:t>, </a:t>
            </a:r>
            <a:r>
              <a:rPr lang="en-HK" dirty="0" err="1"/>
              <a:t>y_train</a:t>
            </a:r>
            <a:r>
              <a:rPr lang="en-HK" dirty="0"/>
              <a:t>, we test the model using your boss’ </a:t>
            </a:r>
            <a:r>
              <a:rPr lang="en-HK" dirty="0" err="1"/>
              <a:t>X_test</a:t>
            </a:r>
            <a:r>
              <a:rPr lang="en-HK" dirty="0"/>
              <a:t>, </a:t>
            </a:r>
            <a:r>
              <a:rPr lang="en-HK" dirty="0" err="1"/>
              <a:t>y_test</a:t>
            </a:r>
            <a:endParaRPr lang="en-HK" dirty="0"/>
          </a:p>
          <a:p>
            <a:r>
              <a:rPr lang="en-HK" dirty="0"/>
              <a:t>But you want to be find out whether your model is not complex (e.g. too many layers in a NN, too many trees in a Random forest), and have good performance for unseen data set, you can divide further divide </a:t>
            </a:r>
            <a:r>
              <a:rPr lang="en-HK" dirty="0" err="1"/>
              <a:t>X_train</a:t>
            </a:r>
            <a:r>
              <a:rPr lang="en-HK" dirty="0"/>
              <a:t> into two:</a:t>
            </a:r>
          </a:p>
        </p:txBody>
      </p:sp>
      <p:sp>
        <p:nvSpPr>
          <p:cNvPr id="4" name="Rectangle 3">
            <a:extLst>
              <a:ext uri="{FF2B5EF4-FFF2-40B4-BE49-F238E27FC236}">
                <a16:creationId xmlns:a16="http://schemas.microsoft.com/office/drawing/2014/main" id="{C6008A7E-66F7-FB53-9AF1-86790938D0B6}"/>
              </a:ext>
            </a:extLst>
          </p:cNvPr>
          <p:cNvSpPr/>
          <p:nvPr/>
        </p:nvSpPr>
        <p:spPr>
          <a:xfrm>
            <a:off x="3424117" y="4549611"/>
            <a:ext cx="1681283" cy="653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TextBox 6">
            <a:extLst>
              <a:ext uri="{FF2B5EF4-FFF2-40B4-BE49-F238E27FC236}">
                <a16:creationId xmlns:a16="http://schemas.microsoft.com/office/drawing/2014/main" id="{1638B1F8-6F47-0157-E31C-6E8000876A0E}"/>
              </a:ext>
            </a:extLst>
          </p:cNvPr>
          <p:cNvSpPr txBox="1"/>
          <p:nvPr/>
        </p:nvSpPr>
        <p:spPr>
          <a:xfrm>
            <a:off x="1961417" y="4691516"/>
            <a:ext cx="920508" cy="369332"/>
          </a:xfrm>
          <a:prstGeom prst="rect">
            <a:avLst/>
          </a:prstGeom>
          <a:noFill/>
        </p:spPr>
        <p:txBody>
          <a:bodyPr wrap="none" rtlCol="0">
            <a:spAutoFit/>
          </a:bodyPr>
          <a:lstStyle/>
          <a:p>
            <a:r>
              <a:rPr lang="en-HK" dirty="0" err="1"/>
              <a:t>X_train</a:t>
            </a:r>
            <a:r>
              <a:rPr lang="en-HK" dirty="0"/>
              <a:t>:</a:t>
            </a:r>
          </a:p>
        </p:txBody>
      </p:sp>
      <p:cxnSp>
        <p:nvCxnSpPr>
          <p:cNvPr id="9" name="Straight Arrow Connector 8">
            <a:extLst>
              <a:ext uri="{FF2B5EF4-FFF2-40B4-BE49-F238E27FC236}">
                <a16:creationId xmlns:a16="http://schemas.microsoft.com/office/drawing/2014/main" id="{6C60A405-4867-53B2-0AF3-7AB3297FF8DC}"/>
              </a:ext>
            </a:extLst>
          </p:cNvPr>
          <p:cNvCxnSpPr/>
          <p:nvPr/>
        </p:nvCxnSpPr>
        <p:spPr>
          <a:xfrm flipV="1">
            <a:off x="3857625" y="5293281"/>
            <a:ext cx="361950"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9E602E71-DA05-B025-B45C-48EB8FB0C0B5}"/>
              </a:ext>
            </a:extLst>
          </p:cNvPr>
          <p:cNvSpPr txBox="1"/>
          <p:nvPr/>
        </p:nvSpPr>
        <p:spPr>
          <a:xfrm>
            <a:off x="3324225" y="5807631"/>
            <a:ext cx="1226618" cy="369332"/>
          </a:xfrm>
          <a:prstGeom prst="rect">
            <a:avLst/>
          </a:prstGeom>
          <a:noFill/>
        </p:spPr>
        <p:txBody>
          <a:bodyPr wrap="none" rtlCol="0">
            <a:spAutoFit/>
          </a:bodyPr>
          <a:lstStyle/>
          <a:p>
            <a:r>
              <a:rPr lang="en-HK" dirty="0"/>
              <a:t>for training</a:t>
            </a:r>
          </a:p>
        </p:txBody>
      </p:sp>
      <p:cxnSp>
        <p:nvCxnSpPr>
          <p:cNvPr id="13" name="Straight Arrow Connector 12">
            <a:extLst>
              <a:ext uri="{FF2B5EF4-FFF2-40B4-BE49-F238E27FC236}">
                <a16:creationId xmlns:a16="http://schemas.microsoft.com/office/drawing/2014/main" id="{A27236B0-3F7B-ADE6-327C-AC4EB3647F03}"/>
              </a:ext>
            </a:extLst>
          </p:cNvPr>
          <p:cNvCxnSpPr/>
          <p:nvPr/>
        </p:nvCxnSpPr>
        <p:spPr>
          <a:xfrm>
            <a:off x="11944350" y="5753100"/>
            <a:ext cx="914400" cy="9144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3D315D26-E7AF-65DF-B8E6-D4C7F360AD4B}"/>
              </a:ext>
            </a:extLst>
          </p:cNvPr>
          <p:cNvSpPr/>
          <p:nvPr/>
        </p:nvSpPr>
        <p:spPr>
          <a:xfrm>
            <a:off x="5165483" y="4549611"/>
            <a:ext cx="1681283" cy="65314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7" name="Straight Arrow Connector 16">
            <a:extLst>
              <a:ext uri="{FF2B5EF4-FFF2-40B4-BE49-F238E27FC236}">
                <a16:creationId xmlns:a16="http://schemas.microsoft.com/office/drawing/2014/main" id="{C5E92DAF-F2F3-5900-8259-447120FB8777}"/>
              </a:ext>
            </a:extLst>
          </p:cNvPr>
          <p:cNvCxnSpPr>
            <a:endCxn id="15" idx="2"/>
          </p:cNvCxnSpPr>
          <p:nvPr/>
        </p:nvCxnSpPr>
        <p:spPr>
          <a:xfrm flipH="1" flipV="1">
            <a:off x="6006125" y="5202753"/>
            <a:ext cx="528025" cy="550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006DE98-2FC7-9C27-EBF5-000310937FDE}"/>
              </a:ext>
            </a:extLst>
          </p:cNvPr>
          <p:cNvSpPr txBox="1"/>
          <p:nvPr/>
        </p:nvSpPr>
        <p:spPr>
          <a:xfrm>
            <a:off x="5694395" y="5807631"/>
            <a:ext cx="2257926" cy="369332"/>
          </a:xfrm>
          <a:prstGeom prst="rect">
            <a:avLst/>
          </a:prstGeom>
          <a:noFill/>
        </p:spPr>
        <p:txBody>
          <a:bodyPr wrap="none" rtlCol="0">
            <a:spAutoFit/>
          </a:bodyPr>
          <a:lstStyle/>
          <a:p>
            <a:r>
              <a:rPr lang="en-HK" dirty="0"/>
              <a:t>for testing (validation)</a:t>
            </a:r>
          </a:p>
        </p:txBody>
      </p:sp>
    </p:spTree>
    <p:extLst>
      <p:ext uri="{BB962C8B-B14F-4D97-AF65-F5344CB8AC3E}">
        <p14:creationId xmlns:p14="http://schemas.microsoft.com/office/powerpoint/2010/main" val="25807986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DB8626-27C3-1FB1-C5CC-7ABBAA4CEA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B4C4F8-266A-C73E-3F17-0FD2E6D3C455}"/>
              </a:ext>
            </a:extLst>
          </p:cNvPr>
          <p:cNvSpPr>
            <a:spLocks noGrp="1"/>
          </p:cNvSpPr>
          <p:nvPr>
            <p:ph type="title"/>
          </p:nvPr>
        </p:nvSpPr>
        <p:spPr/>
        <p:txBody>
          <a:bodyPr/>
          <a:lstStyle/>
          <a:p>
            <a:r>
              <a:rPr lang="en-HK" dirty="0"/>
              <a:t>Cross validation</a:t>
            </a:r>
          </a:p>
        </p:txBody>
      </p:sp>
      <p:sp>
        <p:nvSpPr>
          <p:cNvPr id="3" name="Content Placeholder 2">
            <a:extLst>
              <a:ext uri="{FF2B5EF4-FFF2-40B4-BE49-F238E27FC236}">
                <a16:creationId xmlns:a16="http://schemas.microsoft.com/office/drawing/2014/main" id="{952F1997-CF24-0234-6DE8-CE3748A7164E}"/>
              </a:ext>
            </a:extLst>
          </p:cNvPr>
          <p:cNvSpPr>
            <a:spLocks noGrp="1"/>
          </p:cNvSpPr>
          <p:nvPr>
            <p:ph idx="1"/>
          </p:nvPr>
        </p:nvSpPr>
        <p:spPr/>
        <p:txBody>
          <a:bodyPr/>
          <a:lstStyle/>
          <a:p>
            <a:r>
              <a:rPr lang="en-HK" dirty="0"/>
              <a:t>After training a model using </a:t>
            </a:r>
            <a:r>
              <a:rPr lang="en-HK" dirty="0" err="1"/>
              <a:t>X_train</a:t>
            </a:r>
            <a:r>
              <a:rPr lang="en-HK" dirty="0"/>
              <a:t>, </a:t>
            </a:r>
            <a:r>
              <a:rPr lang="en-HK" dirty="0" err="1"/>
              <a:t>y_train</a:t>
            </a:r>
            <a:r>
              <a:rPr lang="en-HK" dirty="0"/>
              <a:t>, we test the model using your boss’ </a:t>
            </a:r>
            <a:r>
              <a:rPr lang="en-HK" dirty="0" err="1"/>
              <a:t>X_test</a:t>
            </a:r>
            <a:r>
              <a:rPr lang="en-HK" dirty="0"/>
              <a:t>, </a:t>
            </a:r>
            <a:r>
              <a:rPr lang="en-HK" dirty="0" err="1"/>
              <a:t>y_test</a:t>
            </a:r>
            <a:endParaRPr lang="en-HK" dirty="0"/>
          </a:p>
          <a:p>
            <a:r>
              <a:rPr lang="en-HK" dirty="0"/>
              <a:t>And to fully use </a:t>
            </a:r>
            <a:r>
              <a:rPr lang="en-HK" dirty="0" err="1"/>
              <a:t>X_train</a:t>
            </a:r>
            <a:r>
              <a:rPr lang="en-HK" dirty="0"/>
              <a:t>, we may switch the roles of the two data sets:</a:t>
            </a:r>
          </a:p>
        </p:txBody>
      </p:sp>
      <p:sp>
        <p:nvSpPr>
          <p:cNvPr id="4" name="Rectangle 3">
            <a:extLst>
              <a:ext uri="{FF2B5EF4-FFF2-40B4-BE49-F238E27FC236}">
                <a16:creationId xmlns:a16="http://schemas.microsoft.com/office/drawing/2014/main" id="{CC1EB6F5-5620-991A-A2DE-59059F826087}"/>
              </a:ext>
            </a:extLst>
          </p:cNvPr>
          <p:cNvSpPr/>
          <p:nvPr/>
        </p:nvSpPr>
        <p:spPr>
          <a:xfrm>
            <a:off x="2300900" y="3520911"/>
            <a:ext cx="1681283" cy="653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7" name="TextBox 6">
            <a:extLst>
              <a:ext uri="{FF2B5EF4-FFF2-40B4-BE49-F238E27FC236}">
                <a16:creationId xmlns:a16="http://schemas.microsoft.com/office/drawing/2014/main" id="{062BA90D-26CD-56D0-411B-184A88E736DA}"/>
              </a:ext>
            </a:extLst>
          </p:cNvPr>
          <p:cNvSpPr txBox="1"/>
          <p:nvPr/>
        </p:nvSpPr>
        <p:spPr>
          <a:xfrm>
            <a:off x="838200" y="3662816"/>
            <a:ext cx="1024704" cy="369332"/>
          </a:xfrm>
          <a:prstGeom prst="rect">
            <a:avLst/>
          </a:prstGeom>
          <a:noFill/>
        </p:spPr>
        <p:txBody>
          <a:bodyPr wrap="none" rtlCol="0">
            <a:spAutoFit/>
          </a:bodyPr>
          <a:lstStyle/>
          <a:p>
            <a:r>
              <a:rPr lang="en-HK" dirty="0"/>
              <a:t>Round 1:</a:t>
            </a:r>
          </a:p>
        </p:txBody>
      </p:sp>
      <p:cxnSp>
        <p:nvCxnSpPr>
          <p:cNvPr id="9" name="Straight Arrow Connector 8">
            <a:extLst>
              <a:ext uri="{FF2B5EF4-FFF2-40B4-BE49-F238E27FC236}">
                <a16:creationId xmlns:a16="http://schemas.microsoft.com/office/drawing/2014/main" id="{7393E695-9562-B9E9-3A8C-ACA8A5405F9A}"/>
              </a:ext>
            </a:extLst>
          </p:cNvPr>
          <p:cNvCxnSpPr/>
          <p:nvPr/>
        </p:nvCxnSpPr>
        <p:spPr>
          <a:xfrm flipV="1">
            <a:off x="2734408" y="4264581"/>
            <a:ext cx="361950"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84601FA1-F556-01C8-D6A7-D2FC91A5286D}"/>
              </a:ext>
            </a:extLst>
          </p:cNvPr>
          <p:cNvSpPr txBox="1"/>
          <p:nvPr/>
        </p:nvSpPr>
        <p:spPr>
          <a:xfrm>
            <a:off x="2201008" y="4778931"/>
            <a:ext cx="1226618" cy="369332"/>
          </a:xfrm>
          <a:prstGeom prst="rect">
            <a:avLst/>
          </a:prstGeom>
          <a:noFill/>
        </p:spPr>
        <p:txBody>
          <a:bodyPr wrap="none" rtlCol="0">
            <a:spAutoFit/>
          </a:bodyPr>
          <a:lstStyle/>
          <a:p>
            <a:r>
              <a:rPr lang="en-HK" dirty="0"/>
              <a:t>for training</a:t>
            </a:r>
          </a:p>
        </p:txBody>
      </p:sp>
      <p:sp>
        <p:nvSpPr>
          <p:cNvPr id="15" name="Rectangle 14">
            <a:extLst>
              <a:ext uri="{FF2B5EF4-FFF2-40B4-BE49-F238E27FC236}">
                <a16:creationId xmlns:a16="http://schemas.microsoft.com/office/drawing/2014/main" id="{0657C1FF-CD4C-5B77-B4EA-0C3886068EFB}"/>
              </a:ext>
            </a:extLst>
          </p:cNvPr>
          <p:cNvSpPr/>
          <p:nvPr/>
        </p:nvSpPr>
        <p:spPr>
          <a:xfrm>
            <a:off x="4042266" y="3520911"/>
            <a:ext cx="1681283" cy="65314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7" name="Straight Arrow Connector 16">
            <a:extLst>
              <a:ext uri="{FF2B5EF4-FFF2-40B4-BE49-F238E27FC236}">
                <a16:creationId xmlns:a16="http://schemas.microsoft.com/office/drawing/2014/main" id="{54694521-5055-2A9C-27B8-7010D2BE9EF9}"/>
              </a:ext>
            </a:extLst>
          </p:cNvPr>
          <p:cNvCxnSpPr>
            <a:endCxn id="15" idx="2"/>
          </p:cNvCxnSpPr>
          <p:nvPr/>
        </p:nvCxnSpPr>
        <p:spPr>
          <a:xfrm flipH="1" flipV="1">
            <a:off x="4882908" y="4174053"/>
            <a:ext cx="528025" cy="550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A9D54F2D-4F2E-EECF-1561-D4FF84CA7EDC}"/>
              </a:ext>
            </a:extLst>
          </p:cNvPr>
          <p:cNvSpPr txBox="1"/>
          <p:nvPr/>
        </p:nvSpPr>
        <p:spPr>
          <a:xfrm>
            <a:off x="4571178" y="4778931"/>
            <a:ext cx="2257926" cy="369332"/>
          </a:xfrm>
          <a:prstGeom prst="rect">
            <a:avLst/>
          </a:prstGeom>
          <a:noFill/>
        </p:spPr>
        <p:txBody>
          <a:bodyPr wrap="none" rtlCol="0">
            <a:spAutoFit/>
          </a:bodyPr>
          <a:lstStyle/>
          <a:p>
            <a:r>
              <a:rPr lang="en-HK" dirty="0"/>
              <a:t>for testing (validation)</a:t>
            </a:r>
          </a:p>
        </p:txBody>
      </p:sp>
      <p:sp>
        <p:nvSpPr>
          <p:cNvPr id="5" name="Rectangle 4">
            <a:extLst>
              <a:ext uri="{FF2B5EF4-FFF2-40B4-BE49-F238E27FC236}">
                <a16:creationId xmlns:a16="http://schemas.microsoft.com/office/drawing/2014/main" id="{80292A94-D633-3523-5FD3-A2253972AFF1}"/>
              </a:ext>
            </a:extLst>
          </p:cNvPr>
          <p:cNvSpPr/>
          <p:nvPr/>
        </p:nvSpPr>
        <p:spPr>
          <a:xfrm>
            <a:off x="7370312" y="3520911"/>
            <a:ext cx="1681283" cy="65314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sp>
        <p:nvSpPr>
          <p:cNvPr id="6" name="TextBox 5">
            <a:extLst>
              <a:ext uri="{FF2B5EF4-FFF2-40B4-BE49-F238E27FC236}">
                <a16:creationId xmlns:a16="http://schemas.microsoft.com/office/drawing/2014/main" id="{5207E4C7-D4DA-26CE-6528-B52BCB782D46}"/>
              </a:ext>
            </a:extLst>
          </p:cNvPr>
          <p:cNvSpPr txBox="1"/>
          <p:nvPr/>
        </p:nvSpPr>
        <p:spPr>
          <a:xfrm>
            <a:off x="5907612" y="3662816"/>
            <a:ext cx="1024704" cy="369332"/>
          </a:xfrm>
          <a:prstGeom prst="rect">
            <a:avLst/>
          </a:prstGeom>
          <a:noFill/>
        </p:spPr>
        <p:txBody>
          <a:bodyPr wrap="none" rtlCol="0">
            <a:spAutoFit/>
          </a:bodyPr>
          <a:lstStyle/>
          <a:p>
            <a:r>
              <a:rPr lang="en-HK" dirty="0"/>
              <a:t>Round 2:</a:t>
            </a:r>
          </a:p>
        </p:txBody>
      </p:sp>
      <p:cxnSp>
        <p:nvCxnSpPr>
          <p:cNvPr id="8" name="Straight Arrow Connector 7">
            <a:extLst>
              <a:ext uri="{FF2B5EF4-FFF2-40B4-BE49-F238E27FC236}">
                <a16:creationId xmlns:a16="http://schemas.microsoft.com/office/drawing/2014/main" id="{0F46E50A-910C-F958-2F20-9F69E06BD7F6}"/>
              </a:ext>
            </a:extLst>
          </p:cNvPr>
          <p:cNvCxnSpPr/>
          <p:nvPr/>
        </p:nvCxnSpPr>
        <p:spPr>
          <a:xfrm flipV="1">
            <a:off x="7803820" y="4264581"/>
            <a:ext cx="361950" cy="5143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C95A98C7-8C53-D78D-6A8E-222F4D166A31}"/>
              </a:ext>
            </a:extLst>
          </p:cNvPr>
          <p:cNvSpPr txBox="1"/>
          <p:nvPr/>
        </p:nvSpPr>
        <p:spPr>
          <a:xfrm>
            <a:off x="7270420" y="4778931"/>
            <a:ext cx="2257926" cy="369332"/>
          </a:xfrm>
          <a:prstGeom prst="rect">
            <a:avLst/>
          </a:prstGeom>
          <a:noFill/>
        </p:spPr>
        <p:txBody>
          <a:bodyPr wrap="none" rtlCol="0">
            <a:spAutoFit/>
          </a:bodyPr>
          <a:lstStyle/>
          <a:p>
            <a:r>
              <a:rPr lang="en-HK" dirty="0"/>
              <a:t>for testing (validation)</a:t>
            </a:r>
          </a:p>
        </p:txBody>
      </p:sp>
      <p:sp>
        <p:nvSpPr>
          <p:cNvPr id="12" name="Rectangle 11">
            <a:extLst>
              <a:ext uri="{FF2B5EF4-FFF2-40B4-BE49-F238E27FC236}">
                <a16:creationId xmlns:a16="http://schemas.microsoft.com/office/drawing/2014/main" id="{A53FB62B-F5BC-B544-17BE-6A14B6EE681D}"/>
              </a:ext>
            </a:extLst>
          </p:cNvPr>
          <p:cNvSpPr/>
          <p:nvPr/>
        </p:nvSpPr>
        <p:spPr>
          <a:xfrm>
            <a:off x="9111678" y="3520911"/>
            <a:ext cx="1681283" cy="653142"/>
          </a:xfrm>
          <a:prstGeom prst="rect">
            <a:avLst/>
          </a:prstGeom>
          <a:solidFill>
            <a:srgbClr val="FFC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HK"/>
          </a:p>
        </p:txBody>
      </p:sp>
      <p:cxnSp>
        <p:nvCxnSpPr>
          <p:cNvPr id="14" name="Straight Arrow Connector 13">
            <a:extLst>
              <a:ext uri="{FF2B5EF4-FFF2-40B4-BE49-F238E27FC236}">
                <a16:creationId xmlns:a16="http://schemas.microsoft.com/office/drawing/2014/main" id="{811B0DA0-8D68-0C52-7601-3D88D2B35F86}"/>
              </a:ext>
            </a:extLst>
          </p:cNvPr>
          <p:cNvCxnSpPr>
            <a:endCxn id="12" idx="2"/>
          </p:cNvCxnSpPr>
          <p:nvPr/>
        </p:nvCxnSpPr>
        <p:spPr>
          <a:xfrm flipH="1" flipV="1">
            <a:off x="9952320" y="4174053"/>
            <a:ext cx="528025" cy="55034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4D506628-77B4-A5B8-A207-959E0F30A4CC}"/>
              </a:ext>
            </a:extLst>
          </p:cNvPr>
          <p:cNvSpPr txBox="1"/>
          <p:nvPr/>
        </p:nvSpPr>
        <p:spPr>
          <a:xfrm>
            <a:off x="9737376" y="4757262"/>
            <a:ext cx="1226618" cy="369332"/>
          </a:xfrm>
          <a:prstGeom prst="rect">
            <a:avLst/>
          </a:prstGeom>
          <a:noFill/>
        </p:spPr>
        <p:txBody>
          <a:bodyPr wrap="none" rtlCol="0">
            <a:spAutoFit/>
          </a:bodyPr>
          <a:lstStyle/>
          <a:p>
            <a:r>
              <a:rPr lang="en-HK" dirty="0"/>
              <a:t>for training</a:t>
            </a:r>
          </a:p>
        </p:txBody>
      </p:sp>
    </p:spTree>
    <p:extLst>
      <p:ext uri="{BB962C8B-B14F-4D97-AF65-F5344CB8AC3E}">
        <p14:creationId xmlns:p14="http://schemas.microsoft.com/office/powerpoint/2010/main" val="1507647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HK" dirty="0">
                <a:solidFill>
                  <a:prstClr val="black"/>
                </a:solidFill>
              </a:rPr>
              <a:t>Fraud detection and prevention</a:t>
            </a:r>
            <a:endParaRPr lang="en-US" dirty="0"/>
          </a:p>
        </p:txBody>
      </p:sp>
      <p:sp>
        <p:nvSpPr>
          <p:cNvPr id="8" name="Content Placeholder 7"/>
          <p:cNvSpPr>
            <a:spLocks noGrp="1"/>
          </p:cNvSpPr>
          <p:nvPr>
            <p:ph idx="1"/>
          </p:nvPr>
        </p:nvSpPr>
        <p:spPr/>
        <p:txBody>
          <a:bodyPr>
            <a:normAutofit/>
          </a:bodyPr>
          <a:lstStyle/>
          <a:p>
            <a:r>
              <a:rPr lang="en-HK" dirty="0"/>
              <a:t>Choose the right model:</a:t>
            </a:r>
          </a:p>
          <a:p>
            <a:pPr lvl="1"/>
            <a:r>
              <a:rPr lang="en-HK" dirty="0"/>
              <a:t>There are many good free ML learning </a:t>
            </a:r>
            <a:r>
              <a:rPr lang="en-HK" dirty="0">
                <a:solidFill>
                  <a:srgbClr val="FF0000"/>
                </a:solidFill>
              </a:rPr>
              <a:t>tools</a:t>
            </a:r>
            <a:r>
              <a:rPr lang="en-HK" dirty="0"/>
              <a:t> available (e.g., from scikit-learn, TensorFlow)</a:t>
            </a:r>
          </a:p>
          <a:p>
            <a:pPr lvl="1"/>
            <a:r>
              <a:rPr lang="en-HK" dirty="0"/>
              <a:t>These tools have their own strengths and weaknesses.</a:t>
            </a:r>
          </a:p>
          <a:p>
            <a:pPr lvl="1"/>
            <a:r>
              <a:rPr lang="en-HK" dirty="0"/>
              <a:t>We need try a number of different model building algorithms, fine-tune their hyper-parameters so as to pick the right tool with good hyper-parameters for our application </a:t>
            </a:r>
            <a:r>
              <a:rPr lang="en-HK" dirty="0">
                <a:sym typeface="Wingdings" panose="05000000000000000000" pitchFamily="2" charset="2"/>
              </a:rPr>
              <a:t></a:t>
            </a:r>
            <a:r>
              <a:rPr lang="en-HK" dirty="0"/>
              <a:t> high “accuracy”, avoid overfitting (i.e., the complexity of the model is just right).</a:t>
            </a:r>
          </a:p>
          <a:p>
            <a:pPr lvl="1"/>
            <a:endParaRPr lang="en-US" dirty="0"/>
          </a:p>
          <a:p>
            <a:pPr marL="0" indent="0">
              <a:buNone/>
            </a:pPr>
            <a:endParaRPr lang="en-US" dirty="0"/>
          </a:p>
        </p:txBody>
      </p:sp>
    </p:spTree>
    <p:extLst>
      <p:ext uri="{BB962C8B-B14F-4D97-AF65-F5344CB8AC3E}">
        <p14:creationId xmlns:p14="http://schemas.microsoft.com/office/powerpoint/2010/main" val="130924734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D7A194-01AF-148D-53CE-37213AC4711D}"/>
              </a:ext>
            </a:extLst>
          </p:cNvPr>
          <p:cNvSpPr>
            <a:spLocks noGrp="1"/>
          </p:cNvSpPr>
          <p:nvPr>
            <p:ph type="title"/>
          </p:nvPr>
        </p:nvSpPr>
        <p:spPr/>
        <p:txBody>
          <a:bodyPr/>
          <a:lstStyle/>
          <a:p>
            <a:r>
              <a:rPr lang="en-HK"/>
              <a:t>k-fold cross validation</a:t>
            </a:r>
            <a:endParaRPr lang="en-HK" dirty="0"/>
          </a:p>
        </p:txBody>
      </p:sp>
      <p:sp>
        <p:nvSpPr>
          <p:cNvPr id="3" name="Content Placeholder 2">
            <a:extLst>
              <a:ext uri="{FF2B5EF4-FFF2-40B4-BE49-F238E27FC236}">
                <a16:creationId xmlns:a16="http://schemas.microsoft.com/office/drawing/2014/main" id="{8C746FFB-EFDF-CD02-D968-E4AA32E885CA}"/>
              </a:ext>
            </a:extLst>
          </p:cNvPr>
          <p:cNvSpPr>
            <a:spLocks noGrp="1"/>
          </p:cNvSpPr>
          <p:nvPr>
            <p:ph idx="1"/>
          </p:nvPr>
        </p:nvSpPr>
        <p:spPr/>
        <p:txBody>
          <a:bodyPr/>
          <a:lstStyle/>
          <a:p>
            <a:r>
              <a:rPr lang="en-HK" dirty="0"/>
              <a:t>Example: 10-fold validation</a:t>
            </a:r>
          </a:p>
        </p:txBody>
      </p:sp>
      <p:pic>
        <p:nvPicPr>
          <p:cNvPr id="5" name="Picture 4">
            <a:extLst>
              <a:ext uri="{FF2B5EF4-FFF2-40B4-BE49-F238E27FC236}">
                <a16:creationId xmlns:a16="http://schemas.microsoft.com/office/drawing/2014/main" id="{D789323C-167B-1CBC-E958-FFA4FF2583B4}"/>
              </a:ext>
            </a:extLst>
          </p:cNvPr>
          <p:cNvPicPr>
            <a:picLocks noChangeAspect="1"/>
          </p:cNvPicPr>
          <p:nvPr/>
        </p:nvPicPr>
        <p:blipFill>
          <a:blip r:embed="rId2"/>
          <a:stretch>
            <a:fillRect/>
          </a:stretch>
        </p:blipFill>
        <p:spPr>
          <a:xfrm>
            <a:off x="3271162" y="2594740"/>
            <a:ext cx="6911064" cy="3717160"/>
          </a:xfrm>
          <a:prstGeom prst="rect">
            <a:avLst/>
          </a:prstGeom>
        </p:spPr>
      </p:pic>
      <p:sp>
        <p:nvSpPr>
          <p:cNvPr id="4" name="TextBox 3">
            <a:extLst>
              <a:ext uri="{FF2B5EF4-FFF2-40B4-BE49-F238E27FC236}">
                <a16:creationId xmlns:a16="http://schemas.microsoft.com/office/drawing/2014/main" id="{65350C41-EE92-B1F8-E9BB-569AEDF00B0D}"/>
              </a:ext>
            </a:extLst>
          </p:cNvPr>
          <p:cNvSpPr txBox="1"/>
          <p:nvPr/>
        </p:nvSpPr>
        <p:spPr>
          <a:xfrm>
            <a:off x="7422776" y="3223078"/>
            <a:ext cx="1108445" cy="276999"/>
          </a:xfrm>
          <a:prstGeom prst="rect">
            <a:avLst/>
          </a:prstGeom>
          <a:noFill/>
        </p:spPr>
        <p:txBody>
          <a:bodyPr wrap="none" rtlCol="0">
            <a:spAutoFit/>
          </a:bodyPr>
          <a:lstStyle/>
          <a:p>
            <a:r>
              <a:rPr lang="en-US" sz="1200" b="1" dirty="0">
                <a:highlight>
                  <a:srgbClr val="FFFFFF"/>
                </a:highlight>
              </a:rPr>
              <a:t>validation fold</a:t>
            </a:r>
            <a:endParaRPr lang="en-HK" sz="1200" b="1" dirty="0">
              <a:highlight>
                <a:srgbClr val="FFFFFF"/>
              </a:highlight>
            </a:endParaRPr>
          </a:p>
        </p:txBody>
      </p:sp>
    </p:spTree>
    <p:extLst>
      <p:ext uri="{BB962C8B-B14F-4D97-AF65-F5344CB8AC3E}">
        <p14:creationId xmlns:p14="http://schemas.microsoft.com/office/powerpoint/2010/main" val="68463774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CE8831-ACA4-AAF7-2EE8-7755C01E51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BA0D0-8E31-C2CC-8769-70A447FA27DB}"/>
              </a:ext>
            </a:extLst>
          </p:cNvPr>
          <p:cNvSpPr>
            <a:spLocks noGrp="1"/>
          </p:cNvSpPr>
          <p:nvPr>
            <p:ph type="title"/>
          </p:nvPr>
        </p:nvSpPr>
        <p:spPr/>
        <p:txBody>
          <a:bodyPr/>
          <a:lstStyle/>
          <a:p>
            <a:r>
              <a:rPr lang="en-HK"/>
              <a:t>k-fold cross validation</a:t>
            </a:r>
            <a:endParaRPr lang="en-HK" dirty="0"/>
          </a:p>
        </p:txBody>
      </p:sp>
      <p:sp>
        <p:nvSpPr>
          <p:cNvPr id="3" name="Content Placeholder 2">
            <a:extLst>
              <a:ext uri="{FF2B5EF4-FFF2-40B4-BE49-F238E27FC236}">
                <a16:creationId xmlns:a16="http://schemas.microsoft.com/office/drawing/2014/main" id="{5D63830E-23ED-799F-448A-055993324CDB}"/>
              </a:ext>
            </a:extLst>
          </p:cNvPr>
          <p:cNvSpPr>
            <a:spLocks noGrp="1"/>
          </p:cNvSpPr>
          <p:nvPr>
            <p:ph idx="1"/>
          </p:nvPr>
        </p:nvSpPr>
        <p:spPr/>
        <p:txBody>
          <a:bodyPr/>
          <a:lstStyle/>
          <a:p>
            <a:r>
              <a:rPr lang="en-HK" dirty="0"/>
              <a:t>Example: 10-fold validation</a:t>
            </a:r>
          </a:p>
        </p:txBody>
      </p:sp>
      <p:pic>
        <p:nvPicPr>
          <p:cNvPr id="5" name="Picture 4">
            <a:extLst>
              <a:ext uri="{FF2B5EF4-FFF2-40B4-BE49-F238E27FC236}">
                <a16:creationId xmlns:a16="http://schemas.microsoft.com/office/drawing/2014/main" id="{059279A4-057F-13CB-569B-0D0CF670C40C}"/>
              </a:ext>
            </a:extLst>
          </p:cNvPr>
          <p:cNvPicPr>
            <a:picLocks noChangeAspect="1"/>
          </p:cNvPicPr>
          <p:nvPr/>
        </p:nvPicPr>
        <p:blipFill>
          <a:blip r:embed="rId2"/>
          <a:stretch>
            <a:fillRect/>
          </a:stretch>
        </p:blipFill>
        <p:spPr>
          <a:xfrm>
            <a:off x="3271162" y="2594740"/>
            <a:ext cx="6911064" cy="3717160"/>
          </a:xfrm>
          <a:prstGeom prst="rect">
            <a:avLst/>
          </a:prstGeom>
        </p:spPr>
      </p:pic>
      <p:sp>
        <p:nvSpPr>
          <p:cNvPr id="4" name="TextBox 3">
            <a:extLst>
              <a:ext uri="{FF2B5EF4-FFF2-40B4-BE49-F238E27FC236}">
                <a16:creationId xmlns:a16="http://schemas.microsoft.com/office/drawing/2014/main" id="{6FCB294D-652C-ED8B-6373-E454F568F119}"/>
              </a:ext>
            </a:extLst>
          </p:cNvPr>
          <p:cNvSpPr txBox="1"/>
          <p:nvPr/>
        </p:nvSpPr>
        <p:spPr>
          <a:xfrm>
            <a:off x="7422776" y="3223078"/>
            <a:ext cx="1108445" cy="276999"/>
          </a:xfrm>
          <a:prstGeom prst="rect">
            <a:avLst/>
          </a:prstGeom>
          <a:noFill/>
        </p:spPr>
        <p:txBody>
          <a:bodyPr wrap="none" rtlCol="0">
            <a:spAutoFit/>
          </a:bodyPr>
          <a:lstStyle/>
          <a:p>
            <a:r>
              <a:rPr lang="en-US" sz="1200" b="1" dirty="0">
                <a:highlight>
                  <a:srgbClr val="FFFFFF"/>
                </a:highlight>
              </a:rPr>
              <a:t>validation fold</a:t>
            </a:r>
            <a:endParaRPr lang="en-HK" sz="1200" b="1" dirty="0">
              <a:highlight>
                <a:srgbClr val="FFFFFF"/>
              </a:highlight>
            </a:endParaRPr>
          </a:p>
        </p:txBody>
      </p:sp>
      <p:sp>
        <p:nvSpPr>
          <p:cNvPr id="6" name="TextBox 5">
            <a:extLst>
              <a:ext uri="{FF2B5EF4-FFF2-40B4-BE49-F238E27FC236}">
                <a16:creationId xmlns:a16="http://schemas.microsoft.com/office/drawing/2014/main" id="{43E01AE0-6C32-9793-5D84-C69CAEEEFB53}"/>
              </a:ext>
            </a:extLst>
          </p:cNvPr>
          <p:cNvSpPr txBox="1"/>
          <p:nvPr/>
        </p:nvSpPr>
        <p:spPr>
          <a:xfrm>
            <a:off x="1206393" y="2477800"/>
            <a:ext cx="7751481" cy="3046988"/>
          </a:xfrm>
          <a:prstGeom prst="rect">
            <a:avLst/>
          </a:prstGeom>
        </p:spPr>
        <p:style>
          <a:lnRef idx="3">
            <a:schemeClr val="lt1"/>
          </a:lnRef>
          <a:fillRef idx="1">
            <a:schemeClr val="accent5"/>
          </a:fillRef>
          <a:effectRef idx="1">
            <a:schemeClr val="accent5"/>
          </a:effectRef>
          <a:fontRef idx="minor">
            <a:schemeClr val="lt1"/>
          </a:fontRef>
        </p:style>
        <p:txBody>
          <a:bodyPr wrap="none" rtlCol="0">
            <a:spAutoFit/>
          </a:bodyPr>
          <a:lstStyle/>
          <a:p>
            <a:r>
              <a:rPr lang="en-US" sz="2400" dirty="0"/>
              <a:t>If the average performance of the 10 training sets is poor </a:t>
            </a:r>
            <a:r>
              <a:rPr lang="en-US" sz="2400" dirty="0">
                <a:sym typeface="Wingdings" panose="05000000000000000000" pitchFamily="2" charset="2"/>
              </a:rPr>
              <a:t> </a:t>
            </a:r>
          </a:p>
          <a:p>
            <a:r>
              <a:rPr lang="en-US" sz="2400" dirty="0">
                <a:sym typeface="Wingdings" panose="05000000000000000000" pitchFamily="2" charset="2"/>
              </a:rPr>
              <a:t>	model not powerful enough</a:t>
            </a:r>
          </a:p>
          <a:p>
            <a:r>
              <a:rPr lang="en-US" sz="2400" dirty="0">
                <a:sym typeface="Wingdings" panose="05000000000000000000" pitchFamily="2" charset="2"/>
              </a:rPr>
              <a:t>If the average performance of the 10 training sets is good, </a:t>
            </a:r>
          </a:p>
          <a:p>
            <a:r>
              <a:rPr lang="en-US" sz="2400" dirty="0">
                <a:sym typeface="Wingdings" panose="05000000000000000000" pitchFamily="2" charset="2"/>
              </a:rPr>
              <a:t>	but that of the </a:t>
            </a:r>
            <a:r>
              <a:rPr lang="en-US" sz="2400">
                <a:sym typeface="Wingdings" panose="05000000000000000000" pitchFamily="2" charset="2"/>
              </a:rPr>
              <a:t>10 validation sets </a:t>
            </a:r>
            <a:r>
              <a:rPr lang="en-US" sz="2400" dirty="0">
                <a:sym typeface="Wingdings" panose="05000000000000000000" pitchFamily="2" charset="2"/>
              </a:rPr>
              <a:t>is poor  </a:t>
            </a:r>
          </a:p>
          <a:p>
            <a:r>
              <a:rPr lang="en-US" sz="2400" dirty="0">
                <a:sym typeface="Wingdings" panose="05000000000000000000" pitchFamily="2" charset="2"/>
              </a:rPr>
              <a:t>	the model has been overfit</a:t>
            </a:r>
          </a:p>
          <a:p>
            <a:r>
              <a:rPr lang="en-US" sz="2400" dirty="0">
                <a:sym typeface="Wingdings" panose="05000000000000000000" pitchFamily="2" charset="2"/>
              </a:rPr>
              <a:t>If the average performance of both the training sets and </a:t>
            </a:r>
          </a:p>
          <a:p>
            <a:r>
              <a:rPr lang="en-US" sz="2400" dirty="0">
                <a:sym typeface="Wingdings" panose="05000000000000000000" pitchFamily="2" charset="2"/>
              </a:rPr>
              <a:t>	validation sets are good </a:t>
            </a:r>
          </a:p>
          <a:p>
            <a:r>
              <a:rPr lang="en-US" sz="2400" dirty="0">
                <a:sym typeface="Wingdings" panose="05000000000000000000" pitchFamily="2" charset="2"/>
              </a:rPr>
              <a:t>	the model is good</a:t>
            </a:r>
            <a:endParaRPr lang="en-HK" sz="2400" dirty="0"/>
          </a:p>
        </p:txBody>
      </p:sp>
    </p:spTree>
    <p:extLst>
      <p:ext uri="{BB962C8B-B14F-4D97-AF65-F5344CB8AC3E}">
        <p14:creationId xmlns:p14="http://schemas.microsoft.com/office/powerpoint/2010/main" val="3591769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HK" sz="3600" dirty="0"/>
              <a:t>An example on ML fault prevention: Money Laundering</a:t>
            </a:r>
            <a:endParaRPr lang="en-US" sz="3600" dirty="0"/>
          </a:p>
        </p:txBody>
      </p:sp>
      <p:sp>
        <p:nvSpPr>
          <p:cNvPr id="3" name="Content Placeholder 2"/>
          <p:cNvSpPr>
            <a:spLocks noGrp="1"/>
          </p:cNvSpPr>
          <p:nvPr>
            <p:ph idx="1"/>
          </p:nvPr>
        </p:nvSpPr>
        <p:spPr/>
        <p:txBody>
          <a:bodyPr>
            <a:normAutofit lnSpcReduction="10000"/>
          </a:bodyPr>
          <a:lstStyle/>
          <a:p>
            <a:r>
              <a:rPr lang="en-HK" dirty="0"/>
              <a:t>The problem is difficult because</a:t>
            </a:r>
          </a:p>
          <a:p>
            <a:pPr lvl="1"/>
            <a:r>
              <a:rPr lang="en-HK" dirty="0"/>
              <a:t>the offenders are legitimate users too,</a:t>
            </a:r>
          </a:p>
          <a:p>
            <a:pPr lvl="1"/>
            <a:r>
              <a:rPr lang="en-HK" dirty="0"/>
              <a:t>just detect and give a ‘red flag’ for an abnormal transaction that has already happened may not help much; the user may have fled by the time the fraud is detected.</a:t>
            </a:r>
          </a:p>
          <a:p>
            <a:r>
              <a:rPr lang="en-HK" dirty="0"/>
              <a:t>We need to detect and prevent abnormal transactions from happening in real time. </a:t>
            </a:r>
          </a:p>
          <a:p>
            <a:pPr lvl="1"/>
            <a:r>
              <a:rPr lang="en-HK" dirty="0"/>
              <a:t>We can use ML to learn those common characteristics (patterns) of the fraud transactions from money launderers and other hackers</a:t>
            </a:r>
          </a:p>
          <a:p>
            <a:pPr lvl="1"/>
            <a:r>
              <a:rPr lang="en-HK" dirty="0"/>
              <a:t>For any new transaction, our machine learning tool detects these patterns automatically, and to alert us (e.g., tagging it with </a:t>
            </a:r>
            <a:r>
              <a:rPr lang="en-HK" dirty="0" err="1"/>
              <a:t>Redflag</a:t>
            </a:r>
            <a:r>
              <a:rPr lang="en-HK" dirty="0"/>
              <a:t>) immediately when it detects abnormal transactions.</a:t>
            </a:r>
          </a:p>
          <a:p>
            <a:pPr lvl="1"/>
            <a:endParaRPr lang="en-HK" dirty="0"/>
          </a:p>
          <a:p>
            <a:pPr lvl="1"/>
            <a:endParaRPr lang="en-HK" dirty="0"/>
          </a:p>
          <a:p>
            <a:pPr lvl="1"/>
            <a:endParaRPr lang="en-US" dirty="0"/>
          </a:p>
        </p:txBody>
      </p:sp>
    </p:spTree>
    <p:extLst>
      <p:ext uri="{BB962C8B-B14F-4D97-AF65-F5344CB8AC3E}">
        <p14:creationId xmlns:p14="http://schemas.microsoft.com/office/powerpoint/2010/main" val="4405653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The dataset</a:t>
            </a:r>
            <a:endParaRPr lang="en-US" dirty="0"/>
          </a:p>
        </p:txBody>
      </p:sp>
      <p:sp>
        <p:nvSpPr>
          <p:cNvPr id="3" name="Content Placeholder 2"/>
          <p:cNvSpPr>
            <a:spLocks noGrp="1"/>
          </p:cNvSpPr>
          <p:nvPr>
            <p:ph idx="1"/>
          </p:nvPr>
        </p:nvSpPr>
        <p:spPr>
          <a:xfrm>
            <a:off x="838199" y="1507573"/>
            <a:ext cx="10515600" cy="4351338"/>
          </a:xfrm>
        </p:spPr>
        <p:txBody>
          <a:bodyPr/>
          <a:lstStyle/>
          <a:p>
            <a:r>
              <a:rPr lang="en-HK" dirty="0"/>
              <a:t>Based on the following transaction file: </a:t>
            </a:r>
            <a:r>
              <a:rPr lang="en-HK" dirty="0">
                <a:latin typeface="Courier New" panose="02070309020205020404" pitchFamily="49" charset="0"/>
                <a:cs typeface="Courier New" panose="02070309020205020404" pitchFamily="49" charset="0"/>
              </a:rPr>
              <a:t>tranrecords.csv</a:t>
            </a:r>
          </a:p>
          <a:p>
            <a:r>
              <a:rPr lang="en-HK" dirty="0"/>
              <a:t>The csv is for the “comma-separated-values” format</a:t>
            </a:r>
          </a:p>
        </p:txBody>
      </p:sp>
      <p:pic>
        <p:nvPicPr>
          <p:cNvPr id="6" name="Picture 5"/>
          <p:cNvPicPr>
            <a:picLocks noChangeAspect="1"/>
          </p:cNvPicPr>
          <p:nvPr/>
        </p:nvPicPr>
        <p:blipFill>
          <a:blip r:embed="rId2"/>
          <a:stretch>
            <a:fillRect/>
          </a:stretch>
        </p:blipFill>
        <p:spPr>
          <a:xfrm>
            <a:off x="1255793" y="2890920"/>
            <a:ext cx="6749433" cy="4100217"/>
          </a:xfrm>
          <a:prstGeom prst="rect">
            <a:avLst/>
          </a:prstGeom>
        </p:spPr>
      </p:pic>
      <p:pic>
        <p:nvPicPr>
          <p:cNvPr id="5" name="Picture 4">
            <a:extLst>
              <a:ext uri="{FF2B5EF4-FFF2-40B4-BE49-F238E27FC236}">
                <a16:creationId xmlns:a16="http://schemas.microsoft.com/office/drawing/2014/main" id="{2AC2B349-0D79-4F46-21BA-D4C5BE9AE704}"/>
              </a:ext>
            </a:extLst>
          </p:cNvPr>
          <p:cNvPicPr>
            <a:picLocks noChangeAspect="1"/>
          </p:cNvPicPr>
          <p:nvPr/>
        </p:nvPicPr>
        <p:blipFill>
          <a:blip r:embed="rId3"/>
          <a:stretch>
            <a:fillRect/>
          </a:stretch>
        </p:blipFill>
        <p:spPr>
          <a:xfrm>
            <a:off x="1255793" y="2547346"/>
            <a:ext cx="6277851" cy="285790"/>
          </a:xfrm>
          <a:prstGeom prst="rect">
            <a:avLst/>
          </a:prstGeom>
        </p:spPr>
      </p:pic>
    </p:spTree>
    <p:extLst>
      <p:ext uri="{BB962C8B-B14F-4D97-AF65-F5344CB8AC3E}">
        <p14:creationId xmlns:p14="http://schemas.microsoft.com/office/powerpoint/2010/main" val="24285534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The dataset</a:t>
            </a:r>
            <a:endParaRPr lang="en-US" dirty="0"/>
          </a:p>
        </p:txBody>
      </p:sp>
      <p:sp>
        <p:nvSpPr>
          <p:cNvPr id="3" name="Content Placeholder 2"/>
          <p:cNvSpPr>
            <a:spLocks noGrp="1"/>
          </p:cNvSpPr>
          <p:nvPr>
            <p:ph idx="1"/>
          </p:nvPr>
        </p:nvSpPr>
        <p:spPr>
          <a:xfrm>
            <a:off x="770046" y="1498507"/>
            <a:ext cx="10515600" cy="4351338"/>
          </a:xfrm>
        </p:spPr>
        <p:txBody>
          <a:bodyPr/>
          <a:lstStyle/>
          <a:p>
            <a:r>
              <a:rPr lang="en-HK" dirty="0"/>
              <a:t>Based on the following transaction file: </a:t>
            </a:r>
            <a:r>
              <a:rPr lang="en-HK" dirty="0">
                <a:latin typeface="Courier New" panose="02070309020205020404" pitchFamily="49" charset="0"/>
                <a:cs typeface="Courier New" panose="02070309020205020404" pitchFamily="49" charset="0"/>
              </a:rPr>
              <a:t>tranrecords.csv</a:t>
            </a:r>
          </a:p>
          <a:p>
            <a:r>
              <a:rPr lang="en-HK" dirty="0"/>
              <a:t>The csv if for the “comma-separated-values” format</a:t>
            </a:r>
          </a:p>
        </p:txBody>
      </p:sp>
      <p:pic>
        <p:nvPicPr>
          <p:cNvPr id="4" name="Picture 3"/>
          <p:cNvPicPr>
            <a:picLocks noChangeAspect="1"/>
          </p:cNvPicPr>
          <p:nvPr/>
        </p:nvPicPr>
        <p:blipFill>
          <a:blip r:embed="rId2"/>
          <a:stretch>
            <a:fillRect/>
          </a:stretch>
        </p:blipFill>
        <p:spPr>
          <a:xfrm>
            <a:off x="1255793" y="2890920"/>
            <a:ext cx="6749433" cy="4100217"/>
          </a:xfrm>
          <a:prstGeom prst="rect">
            <a:avLst/>
          </a:prstGeom>
        </p:spPr>
      </p:pic>
      <p:sp>
        <p:nvSpPr>
          <p:cNvPr id="6" name="Oval 5"/>
          <p:cNvSpPr/>
          <p:nvPr/>
        </p:nvSpPr>
        <p:spPr>
          <a:xfrm>
            <a:off x="2972593" y="4780254"/>
            <a:ext cx="381837" cy="3215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p:cNvCxnSpPr/>
          <p:nvPr/>
        </p:nvCxnSpPr>
        <p:spPr>
          <a:xfrm flipH="1" flipV="1">
            <a:off x="3441032" y="4941027"/>
            <a:ext cx="5612562" cy="596173"/>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TextBox 8"/>
          <p:cNvSpPr txBox="1"/>
          <p:nvPr/>
        </p:nvSpPr>
        <p:spPr>
          <a:xfrm>
            <a:off x="8821454" y="5389858"/>
            <a:ext cx="1452449" cy="369332"/>
          </a:xfrm>
          <a:prstGeom prst="rect">
            <a:avLst/>
          </a:prstGeom>
        </p:spPr>
        <p:style>
          <a:lnRef idx="1">
            <a:schemeClr val="accent1"/>
          </a:lnRef>
          <a:fillRef idx="3">
            <a:schemeClr val="accent1"/>
          </a:fillRef>
          <a:effectRef idx="2">
            <a:schemeClr val="accent1"/>
          </a:effectRef>
          <a:fontRef idx="minor">
            <a:schemeClr val="lt1"/>
          </a:fontRef>
        </p:style>
        <p:txBody>
          <a:bodyPr wrap="none" rtlCol="0">
            <a:spAutoFit/>
          </a:bodyPr>
          <a:lstStyle/>
          <a:p>
            <a:r>
              <a:rPr lang="en-HK" dirty="0"/>
              <a:t>Missing value</a:t>
            </a:r>
            <a:endParaRPr lang="en-US" dirty="0"/>
          </a:p>
        </p:txBody>
      </p:sp>
      <p:sp>
        <p:nvSpPr>
          <p:cNvPr id="10" name="Oval 9"/>
          <p:cNvSpPr/>
          <p:nvPr/>
        </p:nvSpPr>
        <p:spPr>
          <a:xfrm>
            <a:off x="6154404" y="6078077"/>
            <a:ext cx="381837" cy="32154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a:stCxn id="9" idx="1"/>
            <a:endCxn id="10" idx="7"/>
          </p:cNvCxnSpPr>
          <p:nvPr/>
        </p:nvCxnSpPr>
        <p:spPr>
          <a:xfrm flipH="1">
            <a:off x="6480322" y="5574524"/>
            <a:ext cx="2341132" cy="5506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5FF4CC4-CF25-FBD5-A9D4-BE6F2464D737}"/>
              </a:ext>
            </a:extLst>
          </p:cNvPr>
          <p:cNvPicPr>
            <a:picLocks noChangeAspect="1"/>
          </p:cNvPicPr>
          <p:nvPr/>
        </p:nvPicPr>
        <p:blipFill>
          <a:blip r:embed="rId3"/>
          <a:stretch>
            <a:fillRect/>
          </a:stretch>
        </p:blipFill>
        <p:spPr>
          <a:xfrm>
            <a:off x="1255793" y="2547346"/>
            <a:ext cx="6277851" cy="285790"/>
          </a:xfrm>
          <a:prstGeom prst="rect">
            <a:avLst/>
          </a:prstGeom>
        </p:spPr>
      </p:pic>
    </p:spTree>
    <p:extLst>
      <p:ext uri="{BB962C8B-B14F-4D97-AF65-F5344CB8AC3E}">
        <p14:creationId xmlns:p14="http://schemas.microsoft.com/office/powerpoint/2010/main" val="3658673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2891</TotalTime>
  <Words>2625</Words>
  <Application>Microsoft Office PowerPoint</Application>
  <PresentationFormat>Widescreen</PresentationFormat>
  <Paragraphs>272</Paragraphs>
  <Slides>61</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61</vt:i4>
      </vt:variant>
    </vt:vector>
  </HeadingPairs>
  <TitlesOfParts>
    <vt:vector size="69" baseType="lpstr">
      <vt:lpstr>Arial</vt:lpstr>
      <vt:lpstr>Calibri</vt:lpstr>
      <vt:lpstr>Calibri Light</vt:lpstr>
      <vt:lpstr>Cambria Math</vt:lpstr>
      <vt:lpstr>Courier New</vt:lpstr>
      <vt:lpstr>Symbol</vt:lpstr>
      <vt:lpstr>Wingdings</vt:lpstr>
      <vt:lpstr>Office Theme</vt:lpstr>
      <vt:lpstr>Fraud (anomalies) detection and prevention</vt:lpstr>
      <vt:lpstr>Fraud detection and prevention</vt:lpstr>
      <vt:lpstr>Fraud detection and prevention</vt:lpstr>
      <vt:lpstr>Fraud detection and prevention</vt:lpstr>
      <vt:lpstr>Fraud detection and prevention</vt:lpstr>
      <vt:lpstr>Fraud detection and prevention</vt:lpstr>
      <vt:lpstr>An example on ML fault prevention: Money Laundering</vt:lpstr>
      <vt:lpstr>The dataset</vt:lpstr>
      <vt:lpstr>The dataset</vt:lpstr>
      <vt:lpstr>Libraries to be imported</vt:lpstr>
      <vt:lpstr>pandas has a simple method for reading cvs file</vt:lpstr>
      <vt:lpstr>pandas has a simple method for reading cvs file</vt:lpstr>
      <vt:lpstr>What’s happened?  Replace all ‘:’ by NaN</vt:lpstr>
      <vt:lpstr>What’s happened?  Replace all ‘:’ by NaN</vt:lpstr>
      <vt:lpstr>Know your data and clean your data</vt:lpstr>
      <vt:lpstr>Know your data and clean your data</vt:lpstr>
      <vt:lpstr>Know your data and clean your data</vt:lpstr>
      <vt:lpstr>Know your data and clean your data</vt:lpstr>
      <vt:lpstr>Know your data and clean your data</vt:lpstr>
      <vt:lpstr>Know your data and clean your data</vt:lpstr>
      <vt:lpstr>Know your data and clean your data</vt:lpstr>
      <vt:lpstr>Know your data and clean your data</vt:lpstr>
      <vt:lpstr>Know your data and clean your data</vt:lpstr>
      <vt:lpstr>Know your data and clean your data</vt:lpstr>
      <vt:lpstr>Know your data and clean your data</vt:lpstr>
      <vt:lpstr>Know your data and clean your data</vt:lpstr>
      <vt:lpstr>Know your data: distributions of data</vt:lpstr>
      <vt:lpstr>Know your data set: distributions of data</vt:lpstr>
      <vt:lpstr>Know your data set: distributions of data</vt:lpstr>
      <vt:lpstr>Know your data: detecting outliers</vt:lpstr>
      <vt:lpstr>Know your data: detecting outliers</vt:lpstr>
      <vt:lpstr>Know your data: detecting outliers</vt:lpstr>
      <vt:lpstr>Cleaning your data: detecting outliers</vt:lpstr>
      <vt:lpstr>Clean your data: How to deal with outliers</vt:lpstr>
      <vt:lpstr>Clean your data: How to deal with outliers</vt:lpstr>
      <vt:lpstr>Features  encoding</vt:lpstr>
      <vt:lpstr>Feature encoding</vt:lpstr>
      <vt:lpstr>Feature encoding</vt:lpstr>
      <vt:lpstr>Feature scaling</vt:lpstr>
      <vt:lpstr>Feature scaling</vt:lpstr>
      <vt:lpstr>Do Feature encoding and scaling together</vt:lpstr>
      <vt:lpstr>Do Feature encoding and scaling together</vt:lpstr>
      <vt:lpstr>Feature selection</vt:lpstr>
      <vt:lpstr>Feature selection</vt:lpstr>
      <vt:lpstr>Handle rare classes</vt:lpstr>
      <vt:lpstr>How to handle rare classes</vt:lpstr>
      <vt:lpstr>We are now ready to apply the ML methods in SciKit-Learn to construct classifiers for detecting fraud transactions</vt:lpstr>
      <vt:lpstr>We use the following ML methods from scikit-learn to construct classifiers</vt:lpstr>
      <vt:lpstr>We use the following ML methods from scikit-learn to construct classifiers</vt:lpstr>
      <vt:lpstr>To prepare a test data set for your boss</vt:lpstr>
      <vt:lpstr>Preparing an empty table for showing the result</vt:lpstr>
      <vt:lpstr>PowerPoint Presentation</vt:lpstr>
      <vt:lpstr>PowerPoint Presentation</vt:lpstr>
      <vt:lpstr>PowerPoint Presentation</vt:lpstr>
      <vt:lpstr>PowerPoint Presentation</vt:lpstr>
      <vt:lpstr>PowerPoint Presentation</vt:lpstr>
      <vt:lpstr>PowerPoint Presentation</vt:lpstr>
      <vt:lpstr>Validation</vt:lpstr>
      <vt:lpstr>Cross validation</vt:lpstr>
      <vt:lpstr>k-fold cross validation</vt:lpstr>
      <vt:lpstr>k-fold cross validation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Important applications of ML in finance</dc:title>
  <dc:creator>hingfung ting</dc:creator>
  <cp:lastModifiedBy>Hing Fung Ting</cp:lastModifiedBy>
  <cp:revision>130</cp:revision>
  <dcterms:created xsi:type="dcterms:W3CDTF">2021-10-03T23:33:06Z</dcterms:created>
  <dcterms:modified xsi:type="dcterms:W3CDTF">2025-06-26T06:38:52Z</dcterms:modified>
</cp:coreProperties>
</file>